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7A5C1-1A5F-49B9-8D29-D5183702EC1B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E59B-ED62-4651-B1DE-4A5392C1D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o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0"/>
            <a:ext cx="92583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2479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X-ray basic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randenentooze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33500"/>
            <a:ext cx="4572000" cy="515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crystal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5400" y="1181100"/>
            <a:ext cx="33909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 smtClean="0"/>
              <a:t>20-80% solvent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 smtClean="0"/>
              <a:t>Few crystal contents</a:t>
            </a:r>
            <a:endParaRPr lang="nl-NL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2590800"/>
            <a:ext cx="38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possible to find atom coordinates only if the atom occupy the same position in (almost) all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4953000"/>
            <a:ext cx="3715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Flexible parts of proteins cannot be solved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67437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0    7 o      16.7   11.9      -14.0000       12.0000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0    8 o      73.6   23.0       55.7000       20.9000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0    9 o     109.8    9.6       90.7000       14.6000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0   10 o      20.2   14.0       -7.4000       13.4000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0   11 o      21.4   14.9      -11.5000       16.5000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0   12 o      50.3   17.5       25.5000       11.2000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0   13 o     252.6    6.4      459.6000       22.6000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0   14 o      33.7   21.7       10.1000       23.6000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1    7 o      44.8   14.8       17.7000       10.8000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1    8 o      25.2   12.1      -12.3000       12.3000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1    9 o      32.4   13.9        3.9000       11.3000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1   10 o      92.5    8.8       65.0000       11.5000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1   11 o      51.4   16.9       24.9000       14.1000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1   12 o      74.9   10.8       44.2000       11.4000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1   13 o      64.1   13.5       35.1000       11.8000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1   14 o      96.8    9.2       71.8000       12.6000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2    8 o      44.2   16.6       17.1000       14.0000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2    9 o      80.8   11.2       51.8000       12.7000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2   10 o      26.6   12.7      -11.4000       13.2000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2   11 o      27.8   12.2        0.5000        9.2000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2   12 o     120.1    8.9      109.7000       15.0000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2   13 o     160.1    6.3      187.7000       14.1000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2   14 o      31.0   13.4        2.5000       10.8000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3    8 x         ?      ?             ?             ?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 1 1     -44    3    9 o      27.6   11.6        2.7000        7.6000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………………………………………………………………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0"/>
            <a:ext cx="8191500" cy="914400"/>
          </a:xfrm>
        </p:spPr>
        <p:txBody>
          <a:bodyPr/>
          <a:lstStyle/>
          <a:p>
            <a:r>
              <a:rPr lang="en-US" dirty="0" smtClean="0"/>
              <a:t>Result of X-ray experiment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5943600"/>
            <a:ext cx="7595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103 800 lines for PDB entry 3v6t, resolution 1.85 angstroms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76135" y="2019300"/>
            <a:ext cx="226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 factors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2209800"/>
            <a:ext cx="655346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Structure factors  +</a:t>
            </a:r>
          </a:p>
          <a:p>
            <a:r>
              <a:rPr lang="en-US" sz="3600" dirty="0" smtClean="0"/>
              <a:t>+ Phases </a:t>
            </a:r>
            <a:r>
              <a:rPr lang="en-US" dirty="0" smtClean="0"/>
              <a:t>(additional experiments or sample structure)</a:t>
            </a:r>
            <a:r>
              <a:rPr lang="en-US" sz="2800" dirty="0" smtClean="0"/>
              <a:t> =&gt;</a:t>
            </a:r>
          </a:p>
          <a:p>
            <a:r>
              <a:rPr lang="en-US" sz="2800" dirty="0" smtClean="0"/>
              <a:t>=&gt; Draft electron density map =&gt;</a:t>
            </a:r>
          </a:p>
          <a:p>
            <a:r>
              <a:rPr lang="en-US" sz="2800" dirty="0" smtClean="0"/>
              <a:t>=&gt; Computer </a:t>
            </a:r>
            <a:r>
              <a:rPr lang="en-US" sz="2800" dirty="0" err="1" smtClean="0"/>
              <a:t>optimisation</a:t>
            </a:r>
            <a:r>
              <a:rPr lang="en-US" sz="2800" dirty="0" smtClean="0"/>
              <a:t> =&gt;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=&gt; </a:t>
            </a:r>
            <a:r>
              <a:rPr lang="en-US" sz="2800" dirty="0" smtClean="0">
                <a:solidFill>
                  <a:srgbClr val="C00000"/>
                </a:solidFill>
              </a:rPr>
              <a:t>PDB MODEL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 density map</a:t>
            </a:r>
            <a:endParaRPr lang="ru-RU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76500"/>
            <a:ext cx="3962400" cy="3236912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76500"/>
            <a:ext cx="3979863" cy="3248025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282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 density map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1" y="5943600"/>
            <a:ext cx="415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Protein chain is imbedded into electron density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Comparing the PDB model with experimental data</a:t>
            </a:r>
            <a:endParaRPr lang="ru-RU" dirty="0"/>
          </a:p>
        </p:txBody>
      </p:sp>
      <p:pic>
        <p:nvPicPr>
          <p:cNvPr id="1028" name="Picture 4" descr="http://kodomo.cmm.msu.ru/~is_rusinov/images/glu21A_2b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95500"/>
            <a:ext cx="4960620" cy="3543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1828800"/>
            <a:ext cx="411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density map can be created and visualized if both file with STRUCTURE FACTORS and PDB MODEL are available.</a:t>
            </a:r>
          </a:p>
          <a:p>
            <a:endParaRPr lang="en-US" sz="2400" dirty="0" smtClean="0"/>
          </a:p>
          <a:p>
            <a:r>
              <a:rPr lang="en-US" sz="2400" dirty="0" smtClean="0"/>
              <a:t>Phases are taken from the PDB MODEL</a:t>
            </a:r>
          </a:p>
          <a:p>
            <a:endParaRPr lang="en-US" sz="2400" dirty="0" smtClean="0"/>
          </a:p>
          <a:p>
            <a:r>
              <a:rPr lang="en-US" sz="2400" dirty="0" smtClean="0"/>
              <a:t>Electron density for a particular residue shows if the reconstruction is good or bad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8534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Hint for (6) task 2</a:t>
            </a:r>
            <a:endParaRPr lang="ru-RU" dirty="0" smtClean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2900" y="533400"/>
            <a:ext cx="7391400" cy="3543883"/>
            <a:chOff x="125" y="1003"/>
            <a:chExt cx="5107" cy="2664"/>
          </a:xfrm>
        </p:grpSpPr>
        <p:pic>
          <p:nvPicPr>
            <p:cNvPr id="32773" name="Picture 3" descr="F:\Common\Education\FBB\Year_02\Term_6\Lectures\3Dcomparison\Asn451_A103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" y="1003"/>
              <a:ext cx="3610" cy="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AutoShape 6"/>
            <p:cNvSpPr>
              <a:spLocks/>
            </p:cNvSpPr>
            <p:nvPr/>
          </p:nvSpPr>
          <p:spPr bwMode="auto">
            <a:xfrm>
              <a:off x="1988" y="1018"/>
              <a:ext cx="1014" cy="339"/>
            </a:xfrm>
            <a:prstGeom prst="borderCallout1">
              <a:avLst>
                <a:gd name="adj1" fmla="val 18750"/>
                <a:gd name="adj2" fmla="val -4167"/>
                <a:gd name="adj3" fmla="val 161981"/>
                <a:gd name="adj4" fmla="val -2109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Atom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ND2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32775" name="AutoShape 7"/>
            <p:cNvSpPr>
              <a:spLocks/>
            </p:cNvSpPr>
            <p:nvPr/>
          </p:nvSpPr>
          <p:spPr bwMode="auto">
            <a:xfrm>
              <a:off x="125" y="2798"/>
              <a:ext cx="1016" cy="340"/>
            </a:xfrm>
            <a:prstGeom prst="borderCallout1">
              <a:avLst>
                <a:gd name="adj1" fmla="val 18750"/>
                <a:gd name="adj2" fmla="val 104167"/>
                <a:gd name="adj3" fmla="val -77083"/>
                <a:gd name="adj4" fmla="val 12465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Atom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OD1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32776" name="AutoShape 8"/>
            <p:cNvSpPr>
              <a:spLocks/>
            </p:cNvSpPr>
            <p:nvPr/>
          </p:nvSpPr>
          <p:spPr bwMode="auto">
            <a:xfrm>
              <a:off x="1226" y="3074"/>
              <a:ext cx="1053" cy="593"/>
            </a:xfrm>
            <a:prstGeom prst="borderCallout1">
              <a:avLst>
                <a:gd name="adj1" fmla="val 14782"/>
                <a:gd name="adj2" fmla="val 104486"/>
                <a:gd name="adj3" fmla="val -48667"/>
                <a:gd name="adj4" fmla="val 10448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Atom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N6 –</a:t>
              </a:r>
            </a:p>
            <a:p>
              <a:pPr algn="ctr" eaLnBrk="0" hangingPunct="0">
                <a:buClrTx/>
                <a:buSzTx/>
                <a:buFontTx/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H-donor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32777" name="AutoShape 9"/>
            <p:cNvSpPr>
              <a:spLocks/>
            </p:cNvSpPr>
            <p:nvPr/>
          </p:nvSpPr>
          <p:spPr bwMode="auto">
            <a:xfrm>
              <a:off x="3976" y="1781"/>
              <a:ext cx="1256" cy="597"/>
            </a:xfrm>
            <a:prstGeom prst="borderCallout1">
              <a:avLst>
                <a:gd name="adj1" fmla="val 15417"/>
                <a:gd name="adj2" fmla="val -3819"/>
                <a:gd name="adj3" fmla="val 10567"/>
                <a:gd name="adj4" fmla="val -90017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Atom N</a:t>
              </a:r>
              <a:r>
                <a:rPr lang="ru-RU" sz="2400" dirty="0">
                  <a:solidFill>
                    <a:schemeClr val="bg1"/>
                  </a:solidFill>
                </a:rPr>
                <a:t>7</a:t>
              </a:r>
              <a:r>
                <a:rPr lang="en-US" sz="2400" dirty="0">
                  <a:solidFill>
                    <a:schemeClr val="bg1"/>
                  </a:solidFill>
                </a:rPr>
                <a:t> –</a:t>
              </a:r>
            </a:p>
            <a:p>
              <a:pPr algn="ctr" eaLnBrk="0" hangingPunct="0">
                <a:buClrTx/>
                <a:buSzTx/>
                <a:buFontTx/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H-acceptor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32778" name="Line 11"/>
            <p:cNvSpPr>
              <a:spLocks noChangeShapeType="1"/>
            </p:cNvSpPr>
            <p:nvPr/>
          </p:nvSpPr>
          <p:spPr bwMode="auto">
            <a:xfrm>
              <a:off x="1480" y="2502"/>
              <a:ext cx="889" cy="2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12"/>
            <p:cNvSpPr>
              <a:spLocks noChangeShapeType="1"/>
            </p:cNvSpPr>
            <p:nvPr/>
          </p:nvSpPr>
          <p:spPr bwMode="auto">
            <a:xfrm>
              <a:off x="1818" y="1612"/>
              <a:ext cx="888" cy="2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AutoShape 13"/>
            <p:cNvSpPr>
              <a:spLocks noChangeArrowheads="1"/>
            </p:cNvSpPr>
            <p:nvPr/>
          </p:nvSpPr>
          <p:spPr bwMode="auto">
            <a:xfrm>
              <a:off x="1861" y="2290"/>
              <a:ext cx="465" cy="382"/>
            </a:xfrm>
            <a:prstGeom prst="cloudCallout">
              <a:avLst>
                <a:gd name="adj1" fmla="val -110227"/>
                <a:gd name="adj2" fmla="val -1296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ru-RU" sz="360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2781" name="AutoShape 14"/>
            <p:cNvSpPr>
              <a:spLocks noChangeArrowheads="1"/>
            </p:cNvSpPr>
            <p:nvPr/>
          </p:nvSpPr>
          <p:spPr bwMode="auto">
            <a:xfrm>
              <a:off x="1945" y="1908"/>
              <a:ext cx="381" cy="382"/>
            </a:xfrm>
            <a:prstGeom prst="cloudCallout">
              <a:avLst>
                <a:gd name="adj1" fmla="val -68287"/>
                <a:gd name="adj2" fmla="val -9606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ru-RU" sz="360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2782" name="AutoShape 19"/>
            <p:cNvSpPr>
              <a:spLocks/>
            </p:cNvSpPr>
            <p:nvPr/>
          </p:nvSpPr>
          <p:spPr bwMode="auto">
            <a:xfrm>
              <a:off x="380" y="2327"/>
              <a:ext cx="567" cy="377"/>
            </a:xfrm>
            <a:prstGeom prst="callout1">
              <a:avLst>
                <a:gd name="adj1" fmla="val 18750"/>
                <a:gd name="adj2" fmla="val 108333"/>
                <a:gd name="adj3" fmla="val -59375"/>
                <a:gd name="adj4" fmla="val 17482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en-US" sz="2400" dirty="0" smtClean="0">
                  <a:solidFill>
                    <a:schemeClr val="tx1"/>
                  </a:solidFill>
                </a:rPr>
                <a:t>no.1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2783" name="AutoShape 20"/>
            <p:cNvSpPr>
              <a:spLocks/>
            </p:cNvSpPr>
            <p:nvPr/>
          </p:nvSpPr>
          <p:spPr bwMode="auto">
            <a:xfrm>
              <a:off x="384" y="1243"/>
              <a:ext cx="610" cy="377"/>
            </a:xfrm>
            <a:prstGeom prst="callout1">
              <a:avLst>
                <a:gd name="adj1" fmla="val 18750"/>
                <a:gd name="adj2" fmla="val 108333"/>
                <a:gd name="adj3" fmla="val 177083"/>
                <a:gd name="adj4" fmla="val 1784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en-US" sz="2400" dirty="0" smtClean="0"/>
                <a:t>n</a:t>
              </a:r>
              <a:r>
                <a:rPr lang="en-US" sz="2400" dirty="0" smtClean="0">
                  <a:solidFill>
                    <a:schemeClr val="tx1"/>
                  </a:solidFill>
                </a:rPr>
                <a:t>o.2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2784" name="Text Box 4"/>
            <p:cNvSpPr txBox="1">
              <a:spLocks noChangeArrowheads="1"/>
            </p:cNvSpPr>
            <p:nvPr/>
          </p:nvSpPr>
          <p:spPr bwMode="auto">
            <a:xfrm>
              <a:off x="3024" y="2448"/>
              <a:ext cx="6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en-US" sz="2800">
                  <a:solidFill>
                    <a:schemeClr val="tx1"/>
                  </a:solidFill>
                </a:rPr>
                <a:t>A103</a:t>
              </a:r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32785" name="Text Box 5"/>
            <p:cNvSpPr txBox="1">
              <a:spLocks noChangeArrowheads="1"/>
            </p:cNvSpPr>
            <p:nvPr/>
          </p:nvSpPr>
          <p:spPr bwMode="auto">
            <a:xfrm>
              <a:off x="1104" y="1104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ClrTx/>
                <a:buSzTx/>
                <a:buFontTx/>
                <a:buNone/>
              </a:pPr>
              <a:r>
                <a:rPr lang="en-US" sz="2800">
                  <a:solidFill>
                    <a:schemeClr val="tx1"/>
                  </a:solidFill>
                </a:rPr>
                <a:t>Asn51</a:t>
              </a:r>
              <a:endParaRPr lang="ru-RU" sz="2800">
                <a:solidFill>
                  <a:schemeClr val="tx1"/>
                </a:solidFill>
              </a:endParaRPr>
            </a:p>
          </p:txBody>
        </p:sp>
      </p:grpSp>
      <p:sp>
        <p:nvSpPr>
          <p:cNvPr id="32772" name="Text Box 17"/>
          <p:cNvSpPr txBox="1">
            <a:spLocks noChangeArrowheads="1"/>
          </p:cNvSpPr>
          <p:nvPr/>
        </p:nvSpPr>
        <p:spPr bwMode="auto">
          <a:xfrm>
            <a:off x="114300" y="4152900"/>
            <a:ext cx="8877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en-US" sz="2000" dirty="0" err="1" smtClean="0"/>
              <a:t>Asn</a:t>
            </a:r>
            <a:r>
              <a:rPr lang="en-US" sz="2000" dirty="0" smtClean="0"/>
              <a:t> atoms OD1 and ND2 are located like in no.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in structures of </a:t>
            </a:r>
            <a:r>
              <a:rPr lang="en-US" sz="2000" dirty="0" smtClean="0"/>
              <a:t>36 other </a:t>
            </a:r>
            <a:r>
              <a:rPr lang="en-US" sz="2000" dirty="0" err="1" smtClean="0"/>
              <a:t>homeodomain</a:t>
            </a:r>
            <a:r>
              <a:rPr lang="en-US" sz="2000" dirty="0" smtClean="0"/>
              <a:t>-DNA complexes; like in no.</a:t>
            </a: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en-US" sz="2000" dirty="0" smtClean="0">
                <a:solidFill>
                  <a:schemeClr val="tx1"/>
                </a:solidFill>
              </a:rPr>
              <a:t>in only 2.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Oxygen OD1 (H-acceptor ) against H-donor, and Nitrogen ND2 (H-donor) against acceptor form TWO H-bonds, inversion of theses atoms leads to ZERO H-bonds.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Thus, conformation 2 is supposed to be a mistake, which is caused by almost similar electron density around  oxygen and nitrogen atoms.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Such mistakes in protein structures are know as ‘</a:t>
            </a:r>
            <a:r>
              <a:rPr lang="en-US" sz="2400" dirty="0" err="1" smtClean="0">
                <a:solidFill>
                  <a:schemeClr val="tx1"/>
                </a:solidFill>
              </a:rPr>
              <a:t>Asn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Gln</a:t>
            </a:r>
            <a:r>
              <a:rPr lang="en-US" sz="2400" dirty="0" smtClean="0">
                <a:solidFill>
                  <a:schemeClr val="tx1"/>
                </a:solidFill>
              </a:rPr>
              <a:t>, His) inversions’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502</Words>
  <Application>Microsoft Office PowerPoint</Application>
  <PresentationFormat>Экран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X-ray basic</vt:lpstr>
      <vt:lpstr>Protein crystal</vt:lpstr>
      <vt:lpstr>Result of X-ray experiment</vt:lpstr>
      <vt:lpstr>Слайд 4</vt:lpstr>
      <vt:lpstr>Electron density map</vt:lpstr>
      <vt:lpstr>Comparing the PDB model with experimental data</vt:lpstr>
      <vt:lpstr>Hint for (6) task 2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aba</dc:creator>
  <cp:lastModifiedBy>aba</cp:lastModifiedBy>
  <cp:revision>15</cp:revision>
  <dcterms:created xsi:type="dcterms:W3CDTF">2013-06-28T05:43:29Z</dcterms:created>
  <dcterms:modified xsi:type="dcterms:W3CDTF">2013-07-01T07:25:57Z</dcterms:modified>
</cp:coreProperties>
</file>