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284" r:id="rId14"/>
    <p:sldId id="306" r:id="rId15"/>
    <p:sldId id="263" r:id="rId16"/>
    <p:sldId id="283" r:id="rId17"/>
    <p:sldId id="285" r:id="rId18"/>
    <p:sldId id="290" r:id="rId19"/>
    <p:sldId id="297" r:id="rId20"/>
    <p:sldId id="291" r:id="rId21"/>
    <p:sldId id="296" r:id="rId22"/>
    <p:sldId id="292" r:id="rId23"/>
    <p:sldId id="298" r:id="rId24"/>
    <p:sldId id="293" r:id="rId25"/>
    <p:sldId id="299" r:id="rId26"/>
    <p:sldId id="294" r:id="rId27"/>
    <p:sldId id="300" r:id="rId28"/>
    <p:sldId id="302" r:id="rId29"/>
    <p:sldId id="286" r:id="rId30"/>
    <p:sldId id="287" r:id="rId31"/>
    <p:sldId id="288" r:id="rId32"/>
    <p:sldId id="289" r:id="rId33"/>
    <p:sldId id="303" r:id="rId34"/>
    <p:sldId id="304" r:id="rId35"/>
    <p:sldId id="332" r:id="rId36"/>
    <p:sldId id="312" r:id="rId37"/>
    <p:sldId id="313" r:id="rId38"/>
    <p:sldId id="314" r:id="rId39"/>
    <p:sldId id="316" r:id="rId40"/>
    <p:sldId id="319" r:id="rId41"/>
    <p:sldId id="317" r:id="rId42"/>
    <p:sldId id="320" r:id="rId43"/>
    <p:sldId id="32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78" d="100"/>
          <a:sy n="78" d="100"/>
        </p:scale>
        <p:origin x="82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8534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5500" dirty="0" smtClean="0">
                <a:latin typeface="Comic Sans MS" panose="030F0702030302020204" pitchFamily="66" charset="0"/>
              </a:rPr>
              <a:t>PDB, </a:t>
            </a:r>
            <a:r>
              <a:rPr lang="en-US" altLang="ru-RU" sz="5500" dirty="0" err="1" smtClean="0">
                <a:latin typeface="Comic Sans MS" panose="030F0702030302020204" pitchFamily="66" charset="0"/>
              </a:rPr>
              <a:t>Jmol</a:t>
            </a:r>
            <a:r>
              <a:rPr lang="en-US" altLang="ru-RU" sz="5500" dirty="0" smtClean="0">
                <a:latin typeface="Comic Sans MS" panose="030F0702030302020204" pitchFamily="66" charset="0"/>
              </a:rPr>
              <a:t>, </a:t>
            </a:r>
            <a:r>
              <a:rPr lang="en-US" altLang="ru-RU" sz="5500" strike="sngStrike" dirty="0" err="1" smtClean="0">
                <a:latin typeface="Comic Sans MS" panose="030F0702030302020204" pitchFamily="66" charset="0"/>
              </a:rPr>
              <a:t>PyMol</a:t>
            </a:r>
            <a:endParaRPr lang="en-US" altLang="ru-RU" sz="5500" strike="sngStrike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ru-RU" altLang="ru-RU" sz="2500" i="1" dirty="0">
                <a:latin typeface="Comic Sans MS" panose="030F0702030302020204" pitchFamily="66" charset="0"/>
              </a:rPr>
              <a:t>и работа с трехмерными</a:t>
            </a:r>
          </a:p>
          <a:p>
            <a:pPr algn="ctr" eaLnBrk="1" hangingPunct="1"/>
            <a:r>
              <a:rPr lang="ru-RU" altLang="ru-RU" sz="2500" i="1" dirty="0" smtClean="0">
                <a:latin typeface="Comic Sans MS" panose="030F0702030302020204" pitchFamily="66" charset="0"/>
              </a:rPr>
              <a:t>структурами</a:t>
            </a:r>
            <a:endParaRPr lang="en-US" altLang="ru-RU" sz="2500" i="1" dirty="0">
              <a:latin typeface="Comic Sans MS" panose="030F0702030302020204" pitchFamily="66" charset="0"/>
            </a:endParaRP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5237"/>
            <a:ext cx="180022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11900"/>
            <a:ext cx="5829300" cy="316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smtClean="0"/>
              <a:t>PyMol</a:t>
            </a:r>
            <a:r>
              <a:rPr lang="ru-RU" altLang="ru-RU" i="1" smtClean="0"/>
              <a:t> </a:t>
            </a:r>
            <a:r>
              <a:rPr lang="ru-RU" altLang="ru-RU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42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10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smtClean="0"/>
              <a:t>PyMol</a:t>
            </a:r>
            <a:r>
              <a:rPr lang="ru-RU" altLang="ru-RU" i="1" smtClean="0"/>
              <a:t> </a:t>
            </a:r>
            <a:r>
              <a:rPr lang="ru-RU" altLang="ru-RU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 l="2105" t="11123" r="24211" b="12400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 t="3077" r="18473" b="12307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1"/>
            <a:ext cx="3276600" cy="457200"/>
          </a:xfrm>
        </p:spPr>
        <p:txBody>
          <a:bodyPr/>
          <a:lstStyle/>
          <a:p>
            <a:pPr eaLnBrk="1" hangingPunct="1"/>
            <a:r>
              <a:rPr lang="en-US" altLang="ru-RU" b="1" i="1" dirty="0" err="1" smtClean="0"/>
              <a:t>Jmol</a:t>
            </a:r>
            <a:r>
              <a:rPr lang="en-US" altLang="ru-RU" b="1" i="1" dirty="0" smtClean="0"/>
              <a:t>/</a:t>
            </a:r>
            <a:r>
              <a:rPr lang="en-US" altLang="ru-RU" b="1" i="1" dirty="0" err="1" smtClean="0"/>
              <a:t>JSmol</a:t>
            </a:r>
            <a:endParaRPr lang="en-US" altLang="ru-RU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52400" y="1524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dirty="0" smtClean="0"/>
              <a:t>Далее описан язык, которым надо пользоваться для подготовки изображений в </a:t>
            </a:r>
            <a:r>
              <a:rPr lang="en-US" sz="4000" dirty="0" err="1" smtClean="0"/>
              <a:t>RasMol</a:t>
            </a:r>
            <a:r>
              <a:rPr lang="en-US" sz="4000" dirty="0" smtClean="0"/>
              <a:t>/</a:t>
            </a:r>
            <a:r>
              <a:rPr lang="en-US" sz="4000" dirty="0" err="1" smtClean="0"/>
              <a:t>Jmol</a:t>
            </a:r>
            <a:r>
              <a:rPr lang="en-US" sz="4000" dirty="0" smtClean="0"/>
              <a:t>/</a:t>
            </a:r>
            <a:r>
              <a:rPr lang="en-US" sz="4000" dirty="0" err="1" smtClean="0"/>
              <a:t>JSmol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pPr lvl="1" algn="ctr"/>
            <a:endParaRPr lang="ru-RU" sz="4000" dirty="0"/>
          </a:p>
          <a:p>
            <a:pPr lvl="1" algn="ctr"/>
            <a:r>
              <a:rPr lang="ru-RU" sz="4000" dirty="0" smtClean="0"/>
              <a:t>Все эти команды работают во всех трех программах.</a:t>
            </a:r>
          </a:p>
        </p:txBody>
      </p:sp>
    </p:spTree>
    <p:extLst>
      <p:ext uri="{BB962C8B-B14F-4D97-AF65-F5344CB8AC3E}">
        <p14:creationId xmlns:p14="http://schemas.microsoft.com/office/powerpoint/2010/main" val="3570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(введение)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335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Мы видим картинку, </a:t>
            </a:r>
          </a:p>
          <a:p>
            <a:pPr algn="ctr" eaLnBrk="1" hangingPunct="1"/>
            <a:r>
              <a:rPr lang="ru-RU" altLang="ru-RU" b="1"/>
              <a:t>а </a:t>
            </a:r>
            <a:r>
              <a:rPr lang="en-US" altLang="ru-RU" b="1"/>
              <a:t>RasMol </a:t>
            </a:r>
            <a:r>
              <a:rPr lang="ru-RU" altLang="ru-RU" b="1"/>
              <a:t>знает про</a:t>
            </a:r>
          </a:p>
          <a:p>
            <a:pPr algn="ctr" eaLnBrk="1" hangingPunct="1"/>
            <a:r>
              <a:rPr lang="ru-RU" altLang="ru-RU" b="1"/>
              <a:t>множества атомов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5103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load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364412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Загрузить новый файл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/>
              <a:t>RasMol</a:t>
            </a:r>
            <a:r>
              <a:rPr lang="ru-RU" altLang="ru-RU" dirty="0"/>
              <a:t> 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При открытии нового файла старый не закрывается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При открытии больших файлов </a:t>
            </a:r>
            <a:r>
              <a:rPr lang="en-US" altLang="ru-RU" dirty="0" err="1"/>
              <a:t>RasMol</a:t>
            </a:r>
            <a:r>
              <a:rPr lang="ru-RU" altLang="ru-RU" dirty="0"/>
              <a:t> может</a:t>
            </a:r>
            <a:br>
              <a:rPr lang="ru-RU" altLang="ru-RU" dirty="0"/>
            </a:br>
            <a:r>
              <a:rPr lang="ru-RU" altLang="ru-RU" dirty="0"/>
              <a:t>долго думать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открытия удобно написать команду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restrict none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/>
              <a:t>или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</a:rPr>
              <a:t>wireframe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</a:rPr>
              <a:t>off</a:t>
            </a:r>
            <a:endParaRPr lang="ru-RU" altLang="ru-RU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script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558800"/>
            <a:ext cx="83312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script &lt;</a:t>
            </a:r>
            <a:r>
              <a:rPr lang="ru-RU" altLang="ru-RU">
                <a:latin typeface="Courier New" panose="02070309020205020404" pitchFamily="49" charset="0"/>
              </a:rPr>
              <a:t>имя файла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Исполнить команды, записанные в файле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en-US" altLang="ru-RU"/>
              <a:t>RasMol</a:t>
            </a:r>
            <a:r>
              <a:rPr lang="ru-RU" altLang="ru-RU"/>
              <a:t> 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en-US" altLang="ru-RU"/>
              <a:t>RasMol</a:t>
            </a:r>
            <a:r>
              <a:rPr lang="ru-RU" altLang="ru-RU"/>
              <a:t> не умеет сам сохранять скрипты – </a:t>
            </a:r>
            <a:br>
              <a:rPr lang="ru-RU" altLang="ru-RU"/>
            </a:br>
            <a:r>
              <a:rPr lang="ru-RU" altLang="ru-RU"/>
              <a:t>он может их только выполнять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Все ошибки, которые встретились в скрипте</a:t>
            </a:r>
            <a:br>
              <a:rPr lang="ru-RU" altLang="ru-RU"/>
            </a:br>
            <a:r>
              <a:rPr lang="ru-RU" altLang="ru-RU"/>
              <a:t>отмечаются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Строки скрипта, начинающиеся с символа </a:t>
            </a:r>
            <a:r>
              <a:rPr lang="en-US" altLang="ru-RU"/>
              <a:t>#</a:t>
            </a:r>
            <a:r>
              <a:rPr lang="ru-RU" altLang="ru-RU"/>
              <a:t> игнорируются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(другие команды)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5016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Все остпльные команды</a:t>
            </a:r>
          </a:p>
          <a:p>
            <a:pPr algn="ctr" eaLnBrk="1" hangingPunct="1"/>
            <a:r>
              <a:rPr lang="ru-RU" altLang="ru-RU"/>
              <a:t>могут сделать что-то,</a:t>
            </a:r>
            <a:br>
              <a:rPr lang="ru-RU" altLang="ru-RU"/>
            </a:br>
            <a:r>
              <a:rPr lang="ru-RU" altLang="ru-RU"/>
              <a:t>но никто, кроме Вас, не может знать,</a:t>
            </a:r>
            <a:br>
              <a:rPr lang="ru-RU" altLang="ru-RU"/>
            </a:br>
            <a:r>
              <a:rPr lang="ru-RU" altLang="ru-RU"/>
              <a:t>с какой частью молекулы это делать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46125" y="3409950"/>
            <a:ext cx="74485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 b="1"/>
              <a:t>поэтому используйте</a:t>
            </a:r>
            <a:endParaRPr lang="en-US" altLang="ru-RU" sz="6000" b="1"/>
          </a:p>
          <a:p>
            <a:pPr algn="ctr" eaLnBrk="1" hangingPunct="1"/>
            <a:r>
              <a:rPr lang="en-US" altLang="ru-RU" sz="6000" b="1"/>
              <a:t>r</a:t>
            </a:r>
            <a:r>
              <a:rPr lang="ru-RU" altLang="ru-RU" sz="6000" b="1"/>
              <a:t>оманды</a:t>
            </a:r>
            <a:endParaRPr lang="en-US" altLang="ru-RU" sz="6000" b="1"/>
          </a:p>
          <a:p>
            <a:pPr algn="ctr" eaLnBrk="1" hangingPunct="1"/>
            <a:r>
              <a:rPr lang="en-US" altLang="ru-RU" sz="6000" b="1">
                <a:latin typeface="Courier New" panose="02070309020205020404" pitchFamily="49" charset="0"/>
              </a:rPr>
              <a:t>restrict</a:t>
            </a:r>
            <a:r>
              <a:rPr lang="en-US" altLang="ru-RU" sz="6000" b="1"/>
              <a:t> </a:t>
            </a:r>
            <a:r>
              <a:rPr lang="ru-RU" altLang="ru-RU" sz="6000" b="1"/>
              <a:t>и </a:t>
            </a:r>
            <a:r>
              <a:rPr lang="en-US" altLang="ru-RU" sz="6000" b="1">
                <a:latin typeface="Courier New" panose="02070309020205020404" pitchFamily="49" charset="0"/>
              </a:rPr>
              <a:t>select</a:t>
            </a:r>
            <a:endParaRPr lang="ru-RU" altLang="ru-RU" sz="60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select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088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select 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Назначить новое выделение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Старое выделение </a:t>
            </a:r>
            <a:r>
              <a:rPr lang="ru-RU" altLang="ru-RU" u="sng"/>
              <a:t>безвозвратно</a:t>
            </a:r>
            <a:r>
              <a:rPr lang="ru-RU" altLang="ru-RU"/>
              <a:t> теряется,</a:t>
            </a:r>
            <a:br>
              <a:rPr lang="ru-RU" altLang="ru-RU"/>
            </a:br>
            <a:r>
              <a:rPr lang="ru-RU" altLang="ru-RU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Выражения могут быть очень сложными,</a:t>
            </a:r>
            <a:br>
              <a:rPr lang="ru-RU" altLang="ru-RU"/>
            </a:br>
            <a:r>
              <a:rPr lang="ru-RU" altLang="ru-RU"/>
              <a:t>но сначала мы рассмотрим простые примеры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После выполнения команды в консоли записывается</a:t>
            </a:r>
            <a:br>
              <a:rPr lang="ru-RU" altLang="ru-RU"/>
            </a:br>
            <a:r>
              <a:rPr lang="ru-RU" altLang="ru-RU"/>
              <a:t>кол-во выделенных атомов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(простые выражения)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63674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/>
              <a:t>Любое выражение в </a:t>
            </a:r>
            <a:r>
              <a:rPr lang="en-US" altLang="ru-RU"/>
              <a:t>RasMol</a:t>
            </a:r>
            <a:r>
              <a:rPr lang="en-US" altLang="ru-RU">
                <a:latin typeface="Courier New" panose="02070309020205020404" pitchFamily="49" charset="0"/>
              </a:rPr>
              <a:t>’</a:t>
            </a:r>
            <a:r>
              <a:rPr lang="ru-RU" altLang="ru-RU"/>
              <a:t>е</a:t>
            </a:r>
            <a:br>
              <a:rPr lang="ru-RU" altLang="ru-RU"/>
            </a:br>
            <a:r>
              <a:rPr lang="ru-RU" altLang="ru-RU"/>
              <a:t>описывает набор атомов, но никакой</a:t>
            </a:r>
            <a:br>
              <a:rPr lang="ru-RU" altLang="ru-RU"/>
            </a:br>
            <a:r>
              <a:rPr lang="ru-RU" altLang="ru-RU"/>
              <a:t>иной информации </a:t>
            </a:r>
            <a:r>
              <a:rPr lang="en-US" altLang="ru-RU"/>
              <a:t>RasMol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не понимает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Заранее определены некоторые</a:t>
            </a:r>
            <a:br>
              <a:rPr lang="ru-RU" altLang="ru-RU"/>
            </a:br>
            <a:r>
              <a:rPr lang="ru-RU" altLang="ru-RU"/>
              <a:t>интуитивно понятные выражения, а именно</a:t>
            </a:r>
          </a:p>
        </p:txBody>
      </p:sp>
      <p:graphicFrame>
        <p:nvGraphicFramePr>
          <p:cNvPr id="3074" name="Object 56"/>
          <p:cNvGraphicFramePr>
            <a:graphicFrameLocks noChangeAspect="1"/>
          </p:cNvGraphicFramePr>
          <p:nvPr/>
        </p:nvGraphicFramePr>
        <p:xfrm>
          <a:off x="990600" y="3124200"/>
          <a:ext cx="6543675" cy="426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6249346" imgH="4064186" progId="Word.Document.8">
                  <p:embed/>
                </p:oleObj>
              </mc:Choice>
              <mc:Fallback>
                <p:oleObj name="Document" r:id="rId3" imgW="6249346" imgH="4064186" progId="Word.Documen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4200"/>
                        <a:ext cx="6543675" cy="426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365125" y="4994275"/>
            <a:ext cx="7889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/>
              <a:t>Можно вводить также</a:t>
            </a:r>
          </a:p>
          <a:p>
            <a:pPr eaLnBrk="1" hangingPunct="1"/>
            <a:r>
              <a:rPr lang="ru-RU" altLang="ru-RU"/>
              <a:t>       - техбуквенные обозначения аминокислот</a:t>
            </a:r>
          </a:p>
          <a:p>
            <a:pPr eaLnBrk="1" hangingPunct="1"/>
            <a:r>
              <a:rPr lang="ru-RU" altLang="ru-RU"/>
              <a:t>       - названия полипептидных цепей, например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r>
              <a:rPr lang="en-US" altLang="ru-RU"/>
              <a:t> </a:t>
            </a:r>
            <a:r>
              <a:rPr lang="ru-RU" altLang="ru-RU"/>
              <a:t>или</a:t>
            </a:r>
            <a:r>
              <a:rPr lang="en-US" altLang="ru-RU"/>
              <a:t> </a:t>
            </a:r>
            <a:r>
              <a:rPr lang="en-US" altLang="ru-RU">
                <a:latin typeface="Courier New" panose="02070309020205020404" pitchFamily="49" charset="0"/>
              </a:rPr>
              <a:t>:1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/>
              <a:t>       - порядковые номера, например </a:t>
            </a:r>
            <a:r>
              <a:rPr lang="en-US" altLang="ru-RU">
                <a:latin typeface="Courier New" panose="02070309020205020404" pitchFamily="49" charset="0"/>
              </a:rPr>
              <a:t>Pro72</a:t>
            </a:r>
            <a:r>
              <a:rPr lang="en-US" altLang="ru-RU"/>
              <a:t>, </a:t>
            </a:r>
            <a:r>
              <a:rPr lang="en-US" altLang="ru-RU">
                <a:latin typeface="Courier New" panose="02070309020205020404" pitchFamily="49" charset="0"/>
              </a:rPr>
              <a:t>1-125:a</a:t>
            </a:r>
            <a:r>
              <a:rPr lang="en-US" altLang="ru-RU"/>
              <a:t/>
            </a:r>
            <a:br>
              <a:rPr lang="en-US" altLang="ru-RU"/>
            </a:br>
            <a:r>
              <a:rPr lang="en-US" altLang="ru-RU"/>
              <a:t>    </a:t>
            </a:r>
            <a:r>
              <a:rPr lang="ru-RU" altLang="ru-RU"/>
              <a:t>или </a:t>
            </a:r>
            <a:r>
              <a:rPr lang="en-US" altLang="ru-RU">
                <a:latin typeface="Courier New" panose="02070309020205020404" pitchFamily="49" charset="0"/>
              </a:rPr>
              <a:t>(1-125,300-350)</a:t>
            </a:r>
            <a:r>
              <a:rPr lang="ru-RU" altLang="ru-RU">
                <a:latin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restrict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259762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restrict</a:t>
            </a:r>
            <a:r>
              <a:rPr lang="ru-RU" altLang="ru-RU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Назначить новое выделение</a:t>
            </a:r>
            <a:r>
              <a:rPr lang="en-US" altLang="ru-RU"/>
              <a:t> </a:t>
            </a:r>
            <a:r>
              <a:rPr lang="ru-RU" altLang="ru-RU" u="sng"/>
              <a:t>и спрятать все остальное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Старое выделение </a:t>
            </a:r>
            <a:r>
              <a:rPr lang="ru-RU" altLang="ru-RU" u="sng"/>
              <a:t>безвозвратно</a:t>
            </a:r>
            <a:r>
              <a:rPr lang="ru-RU" altLang="ru-RU"/>
              <a:t> теряется,</a:t>
            </a:r>
            <a:br>
              <a:rPr lang="ru-RU" altLang="ru-RU"/>
            </a:br>
            <a:r>
              <a:rPr lang="ru-RU" altLang="ru-RU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Более того – можно долго раскрашивать структуру и </a:t>
            </a:r>
            <a:br>
              <a:rPr lang="ru-RU" altLang="ru-RU"/>
            </a:br>
            <a:r>
              <a:rPr lang="ru-RU" altLang="ru-RU"/>
              <a:t>неосторожно потерять все, применив </a:t>
            </a:r>
            <a:r>
              <a:rPr lang="en-US" altLang="ru-RU">
                <a:latin typeface="Courier New" panose="02070309020205020404" pitchFamily="49" charset="0"/>
              </a:rPr>
              <a:t>res</a:t>
            </a:r>
            <a:r>
              <a:rPr lang="ru-RU" altLang="ru-RU">
                <a:latin typeface="Courier New" panose="02070309020205020404" pitchFamily="49" charset="0"/>
              </a:rPr>
              <a:t>trict</a:t>
            </a:r>
            <a:r>
              <a:rPr lang="ru-RU" altLang="ru-RU"/>
              <a:t>, поэтому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Лучше сначала попробовать команду </a:t>
            </a:r>
            <a:r>
              <a:rPr lang="en-US" altLang="ru-RU">
                <a:latin typeface="Courier New" panose="02070309020205020404" pitchFamily="49" charset="0"/>
              </a:rPr>
              <a:t>select</a:t>
            </a:r>
            <a:r>
              <a:rPr lang="ru-RU" altLang="ru-RU">
                <a:latin typeface="Courier New" panose="02070309020205020404" pitchFamily="49" charset="0"/>
              </a:rPr>
              <a:t>, </a:t>
            </a:r>
            <a:br>
              <a:rPr lang="ru-RU" altLang="ru-RU">
                <a:latin typeface="Courier New" panose="02070309020205020404" pitchFamily="49" charset="0"/>
              </a:rPr>
            </a:br>
            <a:r>
              <a:rPr lang="ru-RU" altLang="ru-RU"/>
              <a:t>а потом еще и </a:t>
            </a:r>
            <a:r>
              <a:rPr lang="ru-RU" altLang="ru-RU">
                <a:latin typeface="Courier New" panose="02070309020205020404" pitchFamily="49" charset="0"/>
              </a:rPr>
              <a:t>подумать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1"/>
            <a:ext cx="28194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PDB </a:t>
            </a:r>
            <a:r>
              <a:rPr lang="ru-RU" altLang="ru-RU" b="1" i="1" dirty="0" smtClean="0"/>
              <a:t>файл</a:t>
            </a:r>
            <a:endParaRPr lang="en-US" altLang="ru-RU" b="1" i="1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0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 smtClean="0"/>
              <a:t> Может иметь расширение </a:t>
            </a:r>
            <a:r>
              <a:rPr lang="en-US" altLang="ru-RU" dirty="0" smtClean="0"/>
              <a:t>*.</a:t>
            </a:r>
            <a:r>
              <a:rPr lang="en-US" altLang="ru-RU" dirty="0" err="1" smtClean="0"/>
              <a:t>ent</a:t>
            </a:r>
            <a:r>
              <a:rPr lang="en-US" altLang="ru-RU" dirty="0" smtClean="0"/>
              <a:t>, *.</a:t>
            </a:r>
            <a:r>
              <a:rPr lang="en-US" altLang="ru-RU" dirty="0" err="1" smtClean="0"/>
              <a:t>pdb</a:t>
            </a:r>
            <a:endParaRPr lang="ru-RU" altLang="ru-RU" dirty="0" smtClean="0"/>
          </a:p>
          <a:p>
            <a:pPr eaLnBrk="1" hangingPunct="1">
              <a:buFontTx/>
              <a:buChar char="•"/>
            </a:pPr>
            <a:r>
              <a:rPr lang="en-US" altLang="ru-RU" dirty="0" smtClean="0"/>
              <a:t> PDB ID </a:t>
            </a:r>
            <a:r>
              <a:rPr lang="ru-RU" altLang="ru-RU" dirty="0" smtClean="0"/>
              <a:t>– цифра + 3 символа </a:t>
            </a:r>
            <a:r>
              <a:rPr lang="en-US" altLang="ru-RU" dirty="0" smtClean="0"/>
              <a:t>(</a:t>
            </a:r>
            <a:r>
              <a:rPr lang="ru-RU" altLang="ru-RU" dirty="0" smtClean="0"/>
              <a:t>в этом примере </a:t>
            </a:r>
            <a:r>
              <a:rPr lang="en-US" altLang="ru-RU" dirty="0" smtClean="0"/>
              <a:t>1BAW)</a:t>
            </a:r>
            <a:endParaRPr lang="ru-RU" altLang="ru-RU" dirty="0" smtClean="0"/>
          </a:p>
          <a:p>
            <a:pPr eaLnBrk="1" hangingPunct="1">
              <a:buFontTx/>
              <a:buChar char="•"/>
            </a:pPr>
            <a:r>
              <a:rPr lang="ru-RU" altLang="ru-RU" dirty="0" smtClean="0"/>
              <a:t>Подразделяется на цепочки (</a:t>
            </a:r>
            <a:r>
              <a:rPr lang="en-US" altLang="ru-RU" dirty="0" smtClean="0"/>
              <a:t>A, B, …, 1, 2...), </a:t>
            </a:r>
            <a:r>
              <a:rPr lang="ru-RU" altLang="ru-RU" dirty="0" smtClean="0"/>
              <a:t>которые состоят из остатков (</a:t>
            </a:r>
            <a:r>
              <a:rPr lang="en-US" altLang="ru-RU" dirty="0" smtClean="0"/>
              <a:t>Glu1, Thr2, </a:t>
            </a:r>
            <a:r>
              <a:rPr lang="en-US" altLang="ru-RU" dirty="0" err="1" smtClean="0"/>
              <a:t>etc</a:t>
            </a:r>
            <a:r>
              <a:rPr lang="ru-RU" altLang="ru-RU" dirty="0" smtClean="0"/>
              <a:t>)</a:t>
            </a:r>
            <a:endParaRPr lang="en-US" altLang="ru-RU" dirty="0" smtClean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1410355"/>
            <a:ext cx="76226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/>
              <a:t> Внутри написаны координаты всех</a:t>
            </a:r>
            <a:endParaRPr lang="en-US" altLang="ru-RU" dirty="0"/>
          </a:p>
          <a:p>
            <a:pPr eaLnBrk="1" hangingPunct="1"/>
            <a:r>
              <a:rPr lang="en-US" altLang="ru-RU" dirty="0"/>
              <a:t>   </a:t>
            </a:r>
            <a:r>
              <a:rPr lang="ru-RU" altLang="ru-RU" dirty="0"/>
              <a:t>атомов </a:t>
            </a:r>
            <a:r>
              <a:rPr lang="ru-RU" altLang="ru-RU" dirty="0" smtClean="0"/>
              <a:t>белка (</a:t>
            </a:r>
            <a:r>
              <a:rPr lang="ru-RU" altLang="ru-RU" dirty="0"/>
              <a:t>точнее, - </a:t>
            </a:r>
            <a:r>
              <a:rPr lang="ru-RU" altLang="ru-RU" b="1" dirty="0"/>
              <a:t>почти всех</a:t>
            </a:r>
            <a:r>
              <a:rPr lang="ru-RU" altLang="ru-RU" dirty="0"/>
              <a:t> атомов</a:t>
            </a:r>
            <a:r>
              <a:rPr lang="ru-RU" altLang="ru-RU" dirty="0" smtClean="0"/>
              <a:t>)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HEADER    ELECTRON TRANSFER                       19-APR-98   1BAW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TITLE     PLASTOCYANIN FROM PHORMIDIUM LAMINOSUM                  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1  N   GLU A   1      35.039  18.146  24.600  1.00 73.96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2  CA  GLU A   1      34.182  18.513  25.759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3  C   GLU A   1      33.126  19.536  25.368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4  O   GLU A   1      33.124  20.038  24.244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5  CB  GLU A   1      35.048  19.052  26.891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6  CG  GLU A   1      36.075  18.056  27.376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7  CD  GLU A   1      37.009  18.647  28.405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8  OE1 GLU A   1      36.536  19.012  29.502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9  OE2 GLU A   1      38.220  18.744  28.120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10  N   THR A   2      32.242  19.858  26.307  1.00 27.58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11  CA  THR A   2      31.164  20.807  26.063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12  C   THR A   2      30.988  21.697  27.283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13  O   THR A   2      30.583  21.234  28.347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14  CB  THR A   2      29.834  20.077  25.761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15  OG1 THR A   2      29.997  19.235  24.612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16  CG2 THR A   2      28.726  21.078  25.487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17  N   PHE A   3      31.345  22.968  27.128  1.00 27.51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18  CA  PHE A   3      31.235  23.948  28.204  1.00 27.51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19  C   PHE A   3      29.925  24.713  28.083  1.00 27.51           C  </a:t>
            </a:r>
          </a:p>
          <a:p>
            <a:pPr eaLnBrk="1" hangingPunct="1"/>
            <a:endParaRPr lang="ru-RU" altLang="ru-RU" sz="12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(что мы видим)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69151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&lt;c</a:t>
            </a:r>
            <a:r>
              <a:rPr lang="ru-RU" altLang="ru-RU">
                <a:latin typeface="Courier New" panose="02070309020205020404" pitchFamily="49" charset="0"/>
              </a:rPr>
              <a:t>пособ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r>
              <a:rPr lang="ru-RU" altLang="ru-RU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[</a:t>
            </a:r>
            <a:r>
              <a:rPr lang="ru-RU" altLang="ru-RU">
                <a:latin typeface="Courier New" panose="02070309020205020404" pitchFamily="49" charset="0"/>
              </a:rPr>
              <a:t>off</a:t>
            </a:r>
            <a:r>
              <a:rPr lang="en-US" altLang="ru-RU">
                <a:latin typeface="Courier New" panose="02070309020205020404" pitchFamily="49" charset="0"/>
              </a:rPr>
              <a:t>|&lt;</a:t>
            </a:r>
            <a:r>
              <a:rPr lang="ru-RU" altLang="ru-RU">
                <a:latin typeface="Courier New" panose="02070309020205020404" pitchFamily="49" charset="0"/>
              </a:rPr>
              <a:t>число</a:t>
            </a:r>
            <a:r>
              <a:rPr lang="en-US" altLang="ru-RU">
                <a:latin typeface="Courier New" panose="02070309020205020404" pitchFamily="49" charset="0"/>
              </a:rPr>
              <a:t>&gt;]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Нарисовать выбранным методом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Примеры</a:t>
            </a:r>
          </a:p>
          <a:p>
            <a:pPr eaLnBrk="1" hangingPunct="1">
              <a:buFontTx/>
              <a:buAutoNum type="arabicPeriod"/>
            </a:pPr>
            <a:r>
              <a:rPr lang="en-US" altLang="ru-RU">
                <a:latin typeface="Courier New" panose="02070309020205020404" pitchFamily="49" charset="0"/>
              </a:rPr>
              <a:t>cartoons</a:t>
            </a:r>
            <a:r>
              <a:rPr lang="en-US" altLang="ru-RU"/>
              <a:t> – </a:t>
            </a:r>
            <a:r>
              <a:rPr lang="ru-RU" altLang="ru-RU"/>
              <a:t>нарисует полоски</a:t>
            </a:r>
          </a:p>
          <a:p>
            <a:pPr eaLnBrk="1" hangingPunct="1">
              <a:buFontTx/>
              <a:buAutoNum type="arabicPeriod"/>
            </a:pPr>
            <a:r>
              <a:rPr lang="en-US" altLang="ru-RU">
                <a:latin typeface="Courier New" panose="02070309020205020404" pitchFamily="49" charset="0"/>
              </a:rPr>
              <a:t>c</a:t>
            </a:r>
            <a:r>
              <a:rPr lang="ru-RU" altLang="ru-RU">
                <a:latin typeface="Courier New" panose="02070309020205020404" pitchFamily="49" charset="0"/>
              </a:rPr>
              <a:t>pk</a:t>
            </a:r>
            <a:r>
              <a:rPr lang="en-US" altLang="ru-RU"/>
              <a:t> – </a:t>
            </a:r>
            <a:r>
              <a:rPr lang="ru-RU" altLang="ru-RU"/>
              <a:t>нарисует шарики</a:t>
            </a:r>
          </a:p>
          <a:p>
            <a:pPr eaLnBrk="1" hangingPunct="1">
              <a:buFontTx/>
              <a:buAutoNum type="arabicPeriod"/>
            </a:pPr>
            <a:r>
              <a:rPr lang="en-US" altLang="ru-RU">
                <a:latin typeface="Courier New" panose="02070309020205020404" pitchFamily="49" charset="0"/>
              </a:rPr>
              <a:t>b</a:t>
            </a:r>
            <a:r>
              <a:rPr lang="ru-RU" altLang="ru-RU">
                <a:latin typeface="Courier New" panose="02070309020205020404" pitchFamily="49" charset="0"/>
              </a:rPr>
              <a:t>ackbone</a:t>
            </a:r>
            <a:r>
              <a:rPr lang="en-US" altLang="ru-RU">
                <a:latin typeface="Courier New" panose="02070309020205020404" pitchFamily="49" charset="0"/>
              </a:rPr>
              <a:t> 100</a:t>
            </a:r>
            <a:r>
              <a:rPr lang="en-US" altLang="ru-RU"/>
              <a:t> – </a:t>
            </a:r>
            <a:r>
              <a:rPr lang="ru-RU" altLang="ru-RU"/>
              <a:t>нарисует остов толщины 100</a:t>
            </a:r>
          </a:p>
          <a:p>
            <a:pPr eaLnBrk="1" hangingPunct="1">
              <a:buFontTx/>
              <a:buAutoNum type="arabicPeriod"/>
            </a:pPr>
            <a:r>
              <a:rPr lang="ru-RU" altLang="ru-RU">
                <a:latin typeface="Courier New" panose="02070309020205020404" pitchFamily="49" charset="0"/>
              </a:rPr>
              <a:t>сpk</a:t>
            </a:r>
            <a:r>
              <a:rPr lang="en-US" altLang="ru-RU">
                <a:latin typeface="Courier New" panose="02070309020205020404" pitchFamily="49" charset="0"/>
              </a:rPr>
              <a:t> off</a:t>
            </a:r>
            <a:r>
              <a:rPr lang="en-US" altLang="ru-RU"/>
              <a:t> – </a:t>
            </a:r>
            <a:r>
              <a:rPr lang="ru-RU" altLang="ru-RU"/>
              <a:t>сотрет все шарики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(что мы видим)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3470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4800" b="1">
                <a:latin typeface="Courier New" panose="02070309020205020404" pitchFamily="49" charset="0"/>
              </a:rPr>
              <a:t>Backbone</a:t>
            </a:r>
            <a:endParaRPr lang="en-US" altLang="ru-RU" sz="48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Trace</a:t>
            </a: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Cpk</a:t>
            </a:r>
            <a:endParaRPr lang="ru-RU" altLang="ru-RU" sz="48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>
                <a:latin typeface="Courier New" panose="02070309020205020404" pitchFamily="49" charset="0"/>
              </a:rPr>
              <a:t>Spacefill</a:t>
            </a: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Cartoon</a:t>
            </a:r>
          </a:p>
          <a:p>
            <a:pPr eaLnBrk="1" hangingPunct="1"/>
            <a:r>
              <a:rPr lang="en-US" altLang="ru-RU" sz="4800" b="1">
                <a:latin typeface="Courier New" panose="02070309020205020404" pitchFamily="49" charset="0"/>
              </a:rPr>
              <a:t>Strands</a:t>
            </a:r>
            <a:endParaRPr lang="ru-RU" altLang="ru-RU" sz="48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color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6278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color &lt;</a:t>
            </a:r>
            <a:r>
              <a:rPr lang="ru-RU" altLang="ru-RU">
                <a:latin typeface="Courier New" panose="02070309020205020404" pitchFamily="49" charset="0"/>
              </a:rPr>
              <a:t>цвет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Нарисовать нужным цветом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Что такое </a:t>
            </a:r>
            <a:r>
              <a:rPr lang="en-US" altLang="ru-RU" b="1">
                <a:latin typeface="Courier New" panose="02070309020205020404" pitchFamily="49" charset="0"/>
              </a:rPr>
              <a:t>&lt;</a:t>
            </a:r>
            <a:r>
              <a:rPr lang="ru-RU" altLang="ru-RU" b="1">
                <a:latin typeface="Courier New" panose="02070309020205020404" pitchFamily="49" charset="0"/>
              </a:rPr>
              <a:t>цвет</a:t>
            </a:r>
            <a:r>
              <a:rPr lang="en-US" altLang="ru-RU" b="1">
                <a:latin typeface="Courier New" panose="02070309020205020404" pitchFamily="49" charset="0"/>
              </a:rPr>
              <a:t>&gt;</a:t>
            </a:r>
            <a:endParaRPr lang="ru-RU" altLang="ru-RU" b="1">
              <a:latin typeface="Courier New" panose="02070309020205020404" pitchFamily="49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/>
              <a:t>Цветом может быть </a:t>
            </a:r>
            <a:r>
              <a:rPr lang="en-US" altLang="ru-RU">
                <a:latin typeface="Courier New" panose="02070309020205020404" pitchFamily="49" charset="0"/>
              </a:rPr>
              <a:t>red</a:t>
            </a:r>
            <a:r>
              <a:rPr lang="en-US" altLang="ru-RU"/>
              <a:t>, </a:t>
            </a:r>
            <a:r>
              <a:rPr lang="en-US" altLang="ru-RU">
                <a:latin typeface="Courier New" panose="02070309020205020404" pitchFamily="49" charset="0"/>
              </a:rPr>
              <a:t>green</a:t>
            </a:r>
            <a:r>
              <a:rPr lang="en-US" altLang="ru-RU"/>
              <a:t>, </a:t>
            </a:r>
            <a:r>
              <a:rPr lang="en-US" altLang="ru-RU">
                <a:latin typeface="Courier New" panose="02070309020205020404" pitchFamily="49" charset="0"/>
              </a:rPr>
              <a:t>white</a:t>
            </a:r>
            <a:r>
              <a:rPr lang="en-US" altLang="ru-RU"/>
              <a:t> </a:t>
            </a:r>
            <a:r>
              <a:rPr lang="ru-RU" altLang="ru-RU"/>
              <a:t>и т.д.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Можно указать на специальную цветовую схему,</a:t>
            </a:r>
            <a:br>
              <a:rPr lang="ru-RU" altLang="ru-RU"/>
            </a:br>
            <a:r>
              <a:rPr lang="ru-RU" altLang="ru-RU"/>
              <a:t>например</a:t>
            </a:r>
            <a:br>
              <a:rPr lang="ru-RU" altLang="ru-RU"/>
            </a:br>
            <a:r>
              <a:rPr lang="en-US" altLang="ru-RU">
                <a:latin typeface="Courier New" panose="02070309020205020404" pitchFamily="49" charset="0"/>
              </a:rPr>
              <a:t>structure, chain, monochrome,</a:t>
            </a:r>
            <a:r>
              <a:rPr lang="ru-RU" altLang="ru-RU">
                <a:latin typeface="Courier New" panose="02070309020205020404" pitchFamily="49" charset="0"/>
              </a:rPr>
              <a:t/>
            </a:r>
            <a:br>
              <a:rPr lang="ru-RU" altLang="ru-RU">
                <a:latin typeface="Courier New" panose="02070309020205020404" pitchFamily="49" charset="0"/>
              </a:rPr>
            </a:br>
            <a:r>
              <a:rPr lang="en-US" altLang="ru-RU">
                <a:latin typeface="Courier New" panose="02070309020205020404" pitchFamily="49" charset="0"/>
              </a:rPr>
              <a:t>group, model</a:t>
            </a: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color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26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b="1"/>
              <a:t>При</a:t>
            </a:r>
            <a:r>
              <a:rPr lang="ru-RU" altLang="ru-RU" b="1"/>
              <a:t>мечания</a:t>
            </a:r>
            <a:endParaRPr lang="en-US" altLang="ru-RU" b="1"/>
          </a:p>
          <a:p>
            <a:pPr eaLnBrk="1" hangingPunct="1">
              <a:buFontTx/>
              <a:buChar char="•"/>
            </a:pPr>
            <a:endParaRPr lang="en-US" altLang="ru-RU" b="1"/>
          </a:p>
          <a:p>
            <a:pPr eaLnBrk="1" hangingPunct="1">
              <a:buFontTx/>
              <a:buChar char="•"/>
            </a:pPr>
            <a:r>
              <a:rPr lang="ru-RU" altLang="ru-RU"/>
              <a:t>Можно писать и так </a:t>
            </a:r>
            <a:br>
              <a:rPr lang="ru-RU" altLang="ru-RU"/>
            </a:br>
            <a:r>
              <a:rPr lang="ru-RU" altLang="ru-RU">
                <a:latin typeface="Courier New" panose="02070309020205020404" pitchFamily="49" charset="0"/>
              </a:rPr>
              <a:t>colo</a:t>
            </a:r>
            <a:r>
              <a:rPr lang="en-US" altLang="ru-RU">
                <a:latin typeface="Courier New" panose="02070309020205020404" pitchFamily="49" charset="0"/>
              </a:rPr>
              <a:t>r &lt;</a:t>
            </a:r>
            <a:r>
              <a:rPr lang="ru-RU" altLang="ru-RU">
                <a:latin typeface="Courier New" panose="02070309020205020404" pitchFamily="49" charset="0"/>
              </a:rPr>
              <a:t>объект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r>
              <a:rPr lang="ru-RU" altLang="ru-RU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&lt;</a:t>
            </a:r>
            <a:r>
              <a:rPr lang="ru-RU" altLang="ru-RU">
                <a:latin typeface="Courier New" panose="02070309020205020404" pitchFamily="49" charset="0"/>
              </a:rPr>
              <a:t>цвет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r>
              <a:rPr lang="ru-RU" altLang="ru-RU"/>
              <a:t>Можно писать и </a:t>
            </a:r>
            <a:r>
              <a:rPr lang="en-US" altLang="ru-RU">
                <a:latin typeface="Courier New" panose="02070309020205020404" pitchFamily="49" charset="0"/>
              </a:rPr>
              <a:t>color</a:t>
            </a:r>
            <a:r>
              <a:rPr lang="ru-RU" altLang="ru-RU"/>
              <a:t>, и </a:t>
            </a:r>
            <a:r>
              <a:rPr lang="en-US" altLang="ru-RU">
                <a:latin typeface="Courier New" panose="02070309020205020404" pitchFamily="49" charset="0"/>
              </a:rPr>
              <a:t>colour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Немного об </a:t>
            </a:r>
            <a:r>
              <a:rPr lang="en-US" altLang="ru-RU" b="1"/>
              <a:t>RGB </a:t>
            </a:r>
            <a:r>
              <a:rPr lang="ru-RU" altLang="ru-RU" b="1"/>
              <a:t>цветах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Char char="•"/>
            </a:pPr>
            <a:r>
              <a:rPr lang="en-US" altLang="ru-RU" b="1"/>
              <a:t>RGB – </a:t>
            </a:r>
            <a:r>
              <a:rPr lang="ru-RU" altLang="ru-RU"/>
              <a:t>это способ описания цветов, при котором</a:t>
            </a:r>
            <a:br>
              <a:rPr lang="ru-RU" altLang="ru-RU"/>
            </a:br>
            <a:r>
              <a:rPr lang="ru-RU" altLang="ru-RU"/>
              <a:t>каждый цвет представляется, как комбинация </a:t>
            </a:r>
            <a:br>
              <a:rPr lang="ru-RU" altLang="ru-RU"/>
            </a:br>
            <a:r>
              <a:rPr lang="ru-RU" altLang="ru-RU"/>
              <a:t>красного, зеленого и синего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Можно писать цвета в виде </a:t>
            </a:r>
            <a:br>
              <a:rPr lang="ru-RU" altLang="ru-RU"/>
            </a:br>
            <a:r>
              <a:rPr lang="en-US" altLang="ru-RU">
                <a:latin typeface="Courier New" panose="02070309020205020404" pitchFamily="49" charset="0"/>
              </a:rPr>
              <a:t>color [R,G,B]</a:t>
            </a:r>
          </a:p>
          <a:p>
            <a:pPr eaLnBrk="1" hangingPunct="1">
              <a:buFontTx/>
              <a:buChar char="•"/>
            </a:pPr>
            <a:r>
              <a:rPr lang="ru-RU" altLang="ru-RU" b="1"/>
              <a:t>Например,</a:t>
            </a:r>
            <a:r>
              <a:rPr lang="ru-RU" altLang="ru-RU" b="1">
                <a:latin typeface="Courier New" panose="02070309020205020404" pitchFamily="49" charset="0"/>
              </a:rPr>
              <a:t> </a:t>
            </a:r>
            <a:r>
              <a:rPr lang="en-US" altLang="ru-RU">
                <a:latin typeface="Courier New" panose="02070309020205020404" pitchFamily="49" charset="0"/>
              </a:rPr>
              <a:t>[255,255,255] </a:t>
            </a:r>
            <a:r>
              <a:rPr lang="en-US" altLang="ru-RU"/>
              <a:t>– </a:t>
            </a:r>
            <a:r>
              <a:rPr lang="ru-RU" altLang="ru-RU"/>
              <a:t>это белый,</a:t>
            </a:r>
            <a:br>
              <a:rPr lang="ru-RU" altLang="ru-RU"/>
            </a:br>
            <a:r>
              <a:rPr lang="ru-RU" altLang="ru-RU"/>
              <a:t> </a:t>
            </a:r>
            <a:r>
              <a:rPr lang="en-US" altLang="ru-RU">
                <a:latin typeface="Courier New" panose="02070309020205020404" pitchFamily="49" charset="0"/>
              </a:rPr>
              <a:t>[</a:t>
            </a:r>
            <a:r>
              <a:rPr lang="ru-RU" altLang="ru-RU">
                <a:latin typeface="Courier New" panose="02070309020205020404" pitchFamily="49" charset="0"/>
              </a:rPr>
              <a:t>100</a:t>
            </a:r>
            <a:r>
              <a:rPr lang="en-US" altLang="ru-RU">
                <a:latin typeface="Courier New" panose="02070309020205020404" pitchFamily="49" charset="0"/>
              </a:rPr>
              <a:t>,100,0] </a:t>
            </a:r>
            <a:r>
              <a:rPr lang="en-US" altLang="ru-RU"/>
              <a:t>– </a:t>
            </a:r>
            <a:r>
              <a:rPr lang="ru-RU" altLang="ru-RU"/>
              <a:t>смесь красного с зеленым, а</a:t>
            </a:r>
            <a:br>
              <a:rPr lang="ru-RU" altLang="ru-RU"/>
            </a:br>
            <a:r>
              <a:rPr lang="ru-RU" altLang="ru-RU"/>
              <a:t> </a:t>
            </a:r>
            <a:r>
              <a:rPr lang="en-US" altLang="ru-RU">
                <a:latin typeface="Courier New" panose="02070309020205020404" pitchFamily="49" charset="0"/>
              </a:rPr>
              <a:t>[0,0,0] </a:t>
            </a:r>
            <a:r>
              <a:rPr lang="en-US" altLang="ru-RU"/>
              <a:t>– </a:t>
            </a:r>
            <a:r>
              <a:rPr lang="ru-RU" altLang="ru-RU"/>
              <a:t>черный.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center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0259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center</a:t>
            </a:r>
            <a:r>
              <a:rPr lang="en-US" altLang="ru-RU">
                <a:latin typeface="Courier New" panose="02070309020205020404" pitchFamily="49" charset="0"/>
              </a:rPr>
              <a:t> 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Центрует изображение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Можно, например, писать</a:t>
            </a:r>
            <a:br>
              <a:rPr lang="ru-RU" altLang="ru-RU"/>
            </a:br>
            <a:r>
              <a:rPr lang="en-US" altLang="ru-RU">
                <a:latin typeface="Courier New" panose="02070309020205020404" pitchFamily="49" charset="0"/>
              </a:rPr>
              <a:t>center selected</a:t>
            </a:r>
            <a:endParaRPr lang="ru-RU" altLang="ru-RU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zoom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2167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zoom</a:t>
            </a:r>
            <a:r>
              <a:rPr lang="en-US" altLang="ru-RU">
                <a:latin typeface="Courier New" panose="02070309020205020404" pitchFamily="49" charset="0"/>
              </a:rPr>
              <a:t> &lt;</a:t>
            </a:r>
            <a:r>
              <a:rPr lang="ru-RU" altLang="ru-RU">
                <a:latin typeface="Courier New" panose="02070309020205020404" pitchFamily="49" charset="0"/>
              </a:rPr>
              <a:t>размер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Изменяет размер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Изменяется размер всего выражения, </a:t>
            </a:r>
            <a:br>
              <a:rPr lang="ru-RU" altLang="ru-RU"/>
            </a:br>
            <a:r>
              <a:rPr lang="ru-RU" altLang="ru-RU"/>
              <a:t>а не только выделенного фрагмента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Если попросить </a:t>
            </a:r>
            <a:r>
              <a:rPr lang="en-US" altLang="ru-RU"/>
              <a:t>RasMol</a:t>
            </a:r>
            <a:r>
              <a:rPr lang="ru-RU" altLang="ru-RU"/>
              <a:t> показать изображение</a:t>
            </a:r>
            <a:br>
              <a:rPr lang="ru-RU" altLang="ru-RU"/>
            </a:br>
            <a:r>
              <a:rPr lang="ru-RU" altLang="ru-RU"/>
              <a:t>слишком крупно – он обидится и завершит работу</a:t>
            </a:r>
            <a:endParaRPr lang="ru-RU" altLang="ru-RU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486400" y="3505200"/>
            <a:ext cx="3429000" cy="215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</a:t>
            </a:r>
            <a:r>
              <a:rPr lang="en-US" altLang="ru-RU" sz="1500" b="1">
                <a:latin typeface="Courier New" panose="02070309020205020404" pitchFamily="49" charset="0"/>
              </a:rPr>
              <a:t> 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</a:p>
          <a:p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11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62600" y="2667000"/>
            <a:ext cx="3429000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 </a:t>
            </a:r>
            <a:r>
              <a:rPr lang="en-US" altLang="ru-RU" sz="1500" b="1">
                <a:latin typeface="Courier New" panose="02070309020205020404" pitchFamily="49" charset="0"/>
              </a:rPr>
              <a:t>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694 Group: Lys 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restrict 1-91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zoom 250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color structure</a:t>
            </a: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81075"/>
            <a:ext cx="51133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5814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549 Group: Asp 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534 Group: Thr 72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279 Group: Ser 38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255 Group: Gly 34</a:t>
            </a: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select (72-74,34-38)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53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green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select Asp74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8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wireframe 100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cpk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137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(атомы)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78359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Atom </a:t>
            </a:r>
            <a:r>
              <a:rPr lang="en-US" altLang="ru-RU" b="1"/>
              <a:t>e</a:t>
            </a:r>
            <a:r>
              <a:rPr lang="ru-RU" altLang="ru-RU" b="1"/>
              <a:t>xpressions</a:t>
            </a:r>
            <a:endParaRPr lang="en-US" altLang="ru-RU" b="1"/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Ser25.ca</a:t>
            </a:r>
            <a:r>
              <a:rPr lang="ru-RU" altLang="ru-RU"/>
              <a:t> –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 </a:t>
            </a:r>
            <a:r>
              <a:rPr lang="ru-RU" altLang="ru-RU">
                <a:cs typeface="Times New Roman" panose="02020603050405020304" pitchFamily="18" charset="0"/>
              </a:rPr>
              <a:t>ато</a:t>
            </a:r>
            <a:r>
              <a:rPr lang="ru-RU" altLang="ru-RU"/>
              <a:t>м всех 25-х серинов</a:t>
            </a: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Ser25:a</a:t>
            </a:r>
            <a:r>
              <a:rPr lang="ru-RU" altLang="ru-RU"/>
              <a:t> –</a:t>
            </a:r>
            <a:r>
              <a:rPr lang="ru-RU" altLang="ru-RU" u="sng"/>
              <a:t>Все</a:t>
            </a:r>
            <a:r>
              <a:rPr lang="ru-RU" altLang="ru-RU"/>
              <a:t> 25-е серины 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:a/1</a:t>
            </a:r>
            <a:r>
              <a:rPr lang="ru-RU" altLang="ru-RU"/>
              <a:t> –</a:t>
            </a:r>
            <a:r>
              <a:rPr lang="en-US" altLang="ru-RU"/>
              <a:t> </a:t>
            </a:r>
            <a:r>
              <a:rPr lang="ru-RU" altLang="ru-RU"/>
              <a:t>1-я модель 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en-US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Ser25:a.ca</a:t>
            </a:r>
            <a:r>
              <a:rPr lang="ru-RU" altLang="ru-RU"/>
              <a:t> –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 </a:t>
            </a:r>
            <a:r>
              <a:rPr lang="ru-RU" altLang="ru-RU">
                <a:cs typeface="Times New Roman" panose="02020603050405020304" pitchFamily="18" charset="0"/>
              </a:rPr>
              <a:t>ато</a:t>
            </a:r>
            <a:r>
              <a:rPr lang="ru-RU" altLang="ru-RU"/>
              <a:t>м 25-го серина 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Ser25:a.ca/1</a:t>
            </a:r>
            <a:r>
              <a:rPr lang="ru-RU" altLang="ru-RU"/>
              <a:t>–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 </a:t>
            </a:r>
            <a:r>
              <a:rPr lang="ru-RU" altLang="ru-RU">
                <a:cs typeface="Times New Roman" panose="02020603050405020304" pitchFamily="18" charset="0"/>
              </a:rPr>
              <a:t>ато</a:t>
            </a:r>
            <a:r>
              <a:rPr lang="ru-RU" altLang="ru-RU"/>
              <a:t>м 25-го серина</a:t>
            </a:r>
            <a:r>
              <a:rPr lang="en-US" altLang="ru-RU"/>
              <a:t> </a:t>
            </a:r>
            <a:r>
              <a:rPr lang="ru-RU" altLang="ru-RU"/>
              <a:t>цепочки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r>
              <a:rPr lang="en-US" altLang="ru-RU"/>
              <a:t>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			первой модели</a:t>
            </a:r>
          </a:p>
          <a:p>
            <a:pPr eaLnBrk="1" hangingPunct="1"/>
            <a:r>
              <a:rPr lang="ru-RU" altLang="ru-RU" b="1"/>
              <a:t>Можно использовать знаки * и ?</a:t>
            </a:r>
            <a:endParaRPr lang="en-US" altLang="ru-RU" b="1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Ser25.c?</a:t>
            </a:r>
            <a:r>
              <a:rPr lang="ru-RU" altLang="ru-RU"/>
              <a:t> – все углероды 25-х серинов</a:t>
            </a:r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*</a:t>
            </a:r>
            <a:r>
              <a:rPr lang="en-US" altLang="ru-RU">
                <a:latin typeface="Courier New" panose="02070309020205020404" pitchFamily="49" charset="0"/>
              </a:rPr>
              <a:t>25:a</a:t>
            </a:r>
            <a:r>
              <a:rPr lang="ru-RU" altLang="ru-RU"/>
              <a:t> –Любые 25-е остатки цепочек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:</a:t>
            </a:r>
            <a:r>
              <a:rPr lang="ru-RU" altLang="ru-RU">
                <a:latin typeface="Courier New" panose="02070309020205020404" pitchFamily="49" charset="0"/>
              </a:rPr>
              <a:t>*</a:t>
            </a:r>
            <a:r>
              <a:rPr lang="en-US" altLang="ru-RU">
                <a:latin typeface="Courier New" panose="02070309020205020404" pitchFamily="49" charset="0"/>
              </a:rPr>
              <a:t>/1</a:t>
            </a:r>
            <a:r>
              <a:rPr lang="ru-RU" altLang="ru-RU"/>
              <a:t> –</a:t>
            </a:r>
            <a:r>
              <a:rPr lang="en-US" altLang="ru-RU"/>
              <a:t> </a:t>
            </a:r>
            <a:r>
              <a:rPr lang="ru-RU" altLang="ru-RU"/>
              <a:t>1-я модель целиком</a:t>
            </a: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Ser</a:t>
            </a:r>
            <a:r>
              <a:rPr lang="ru-RU" altLang="ru-RU">
                <a:latin typeface="Courier New" panose="02070309020205020404" pitchFamily="49" charset="0"/>
              </a:rPr>
              <a:t>*</a:t>
            </a:r>
            <a:r>
              <a:rPr lang="en-US" altLang="ru-RU">
                <a:latin typeface="Courier New" panose="02070309020205020404" pitchFamily="49" charset="0"/>
              </a:rPr>
              <a:t>:a.ca</a:t>
            </a:r>
            <a:r>
              <a:rPr lang="ru-RU" altLang="ru-RU"/>
              <a:t> – Все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</a:t>
            </a:r>
            <a:r>
              <a:rPr lang="ru-RU" altLang="ru-RU"/>
              <a:t> атомы серинов в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As*:a.ca</a:t>
            </a:r>
            <a:r>
              <a:rPr lang="ru-RU" altLang="ru-RU"/>
              <a:t> – Все </a:t>
            </a:r>
            <a:r>
              <a:rPr lang="en-US" altLang="ru-RU"/>
              <a:t>C</a:t>
            </a:r>
            <a:r>
              <a:rPr lang="en-US" altLang="ru-RU">
                <a:cs typeface="Times New Roman" panose="02020603050405020304" pitchFamily="18" charset="0"/>
              </a:rPr>
              <a:t>α</a:t>
            </a:r>
            <a:r>
              <a:rPr lang="ru-RU" altLang="ru-RU"/>
              <a:t> атомы аспартатов и аспарагинов в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"/>
            <a:ext cx="5181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Источники данных</a:t>
            </a:r>
            <a:endParaRPr lang="en-US" altLang="ru-RU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457200"/>
            <a:ext cx="8915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Рентгеноструктурный анализ, </a:t>
            </a:r>
            <a:r>
              <a:rPr lang="en-US" dirty="0" smtClean="0"/>
              <a:t>X-ray.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dirty="0" smtClean="0"/>
              <a:t>Дает структуру белка в кристалле.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ru-RU" dirty="0" smtClean="0"/>
              <a:t>Не содержит водородных атомов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Главный показатель качества – разрешение (</a:t>
            </a:r>
            <a:r>
              <a:rPr lang="en-US" dirty="0" smtClean="0"/>
              <a:t>Resolution)</a:t>
            </a:r>
            <a:r>
              <a:rPr lang="ru-RU" dirty="0" smtClean="0"/>
              <a:t>, прописывается в заголовке файла. Чем меньше – тем точнее определены координаты атомов. Разрешение меньше 2.0</a:t>
            </a:r>
            <a:r>
              <a:rPr lang="en-US" dirty="0" smtClean="0"/>
              <a:t>Å</a:t>
            </a:r>
            <a:r>
              <a:rPr lang="ru-RU" dirty="0" smtClean="0"/>
              <a:t> – хорошее, больше 3.0</a:t>
            </a:r>
            <a:r>
              <a:rPr lang="en-US" dirty="0" smtClean="0"/>
              <a:t>Å</a:t>
            </a:r>
            <a:r>
              <a:rPr lang="ru-RU" dirty="0" smtClean="0"/>
              <a:t> – плохое (1</a:t>
            </a:r>
            <a:r>
              <a:rPr lang="en-US" dirty="0" smtClean="0"/>
              <a:t>Å</a:t>
            </a:r>
            <a:r>
              <a:rPr lang="ru-RU" dirty="0" smtClean="0"/>
              <a:t>=0.1</a:t>
            </a:r>
            <a:r>
              <a:rPr lang="en-US" dirty="0" smtClean="0"/>
              <a:t>nm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B-</a:t>
            </a:r>
            <a:r>
              <a:rPr lang="ru-RU" dirty="0" smtClean="0"/>
              <a:t>фактор</a:t>
            </a:r>
            <a:r>
              <a:rPr lang="en-US" dirty="0" smtClean="0"/>
              <a:t> (</a:t>
            </a:r>
            <a:r>
              <a:rPr lang="ru-RU" dirty="0" smtClean="0"/>
              <a:t>температурный фактор) – последнее число в строчке, где описан атом. Показатель надежности координат конкретного атома и его подвижности. Чем меньше – тем точнее. Меньше 25 – очень хорошо, больше 50-60 – не слишком надежно.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Метод решения фазовой проблемы … это такая есть проблема в рентгеновском эксперименте, которую каждый раз надо решать. Если написано </a:t>
            </a:r>
            <a:r>
              <a:rPr lang="en-US" dirty="0" smtClean="0"/>
              <a:t>Molecular replacement</a:t>
            </a:r>
            <a:r>
              <a:rPr lang="ru-RU" dirty="0"/>
              <a:t>,</a:t>
            </a:r>
            <a:r>
              <a:rPr lang="en-US" dirty="0" smtClean="0"/>
              <a:t> – </a:t>
            </a:r>
            <a:r>
              <a:rPr lang="ru-RU" dirty="0" smtClean="0"/>
              <a:t>значит были использованы координаты атомов другой структуры, которые могли отразиться на результате.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and,</a:t>
            </a:r>
            <a:br>
              <a:rPr lang="en-US" altLang="ru-RU" smtClean="0">
                <a:latin typeface="Courier New" panose="02070309020205020404" pitchFamily="49" charset="0"/>
              </a:rPr>
            </a:br>
            <a:r>
              <a:rPr lang="en-US" altLang="ru-RU" smtClean="0">
                <a:latin typeface="Courier New" panose="02070309020205020404" pitchFamily="49" charset="0"/>
              </a:rPr>
              <a:t>or,</a:t>
            </a:r>
            <a:r>
              <a:rPr lang="ru-RU" altLang="ru-RU" smtClean="0">
                <a:latin typeface="Courier New" panose="02070309020205020404" pitchFamily="49" charset="0"/>
              </a:rPr>
              <a:t/>
            </a:r>
            <a:br>
              <a:rPr lang="ru-RU" altLang="ru-RU" smtClean="0">
                <a:latin typeface="Courier New" panose="02070309020205020404" pitchFamily="49" charset="0"/>
              </a:rPr>
            </a:br>
            <a:r>
              <a:rPr lang="en-US" altLang="ru-RU" smtClean="0">
                <a:latin typeface="Courier New" panose="02070309020205020404" pitchFamily="49" charset="0"/>
              </a:rPr>
              <a:t>not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96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Любые части выражений</a:t>
            </a:r>
          </a:p>
          <a:p>
            <a:pPr algn="ctr" eaLnBrk="1" hangingPunct="1"/>
            <a:r>
              <a:rPr lang="ru-RU" altLang="ru-RU" b="1"/>
              <a:t>можно комбинировать с помощью</a:t>
            </a:r>
          </a:p>
          <a:p>
            <a:pPr algn="ctr" eaLnBrk="1" hangingPunct="1"/>
            <a:r>
              <a:rPr lang="ru-RU" altLang="ru-RU" b="1"/>
              <a:t>логических операций</a:t>
            </a:r>
            <a:r>
              <a:rPr lang="en-US" altLang="ru-RU" b="1"/>
              <a:t> </a:t>
            </a:r>
            <a:r>
              <a:rPr lang="ru-RU" altLang="ru-RU" b="1"/>
              <a:t>и скобок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2119313"/>
            <a:ext cx="6807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Все азоты, не входящие в состав белка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nitrogen and not protein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/>
              <a:t>Все кислороды, входящие в состав белка или </a:t>
            </a:r>
            <a:r>
              <a:rPr lang="en-US" altLang="ru-RU"/>
              <a:t>DNA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(</a:t>
            </a:r>
            <a:r>
              <a:rPr lang="en-US" altLang="ru-RU">
                <a:latin typeface="Courier New" panose="02070309020205020404" pitchFamily="49" charset="0"/>
              </a:rPr>
              <a:t>protein or dna</a:t>
            </a:r>
            <a:r>
              <a:rPr lang="ru-RU" altLang="ru-RU">
                <a:latin typeface="Courier New" panose="02070309020205020404" pitchFamily="49" charset="0"/>
              </a:rPr>
              <a:t>)</a:t>
            </a:r>
            <a:r>
              <a:rPr lang="en-US" altLang="ru-RU">
                <a:latin typeface="Courier New" panose="02070309020205020404" pitchFamily="49" charset="0"/>
              </a:rPr>
              <a:t> and oxygen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/>
              <a:t>Ничего выделено не бедет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:a and :c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/>
              <a:t>Аденины в цепочках </a:t>
            </a:r>
            <a:r>
              <a:rPr lang="en-US" altLang="ru-RU">
                <a:latin typeface="Courier New" panose="02070309020205020404" pitchFamily="49" charset="0"/>
              </a:rPr>
              <a:t>:a</a:t>
            </a:r>
            <a:r>
              <a:rPr lang="en-US" altLang="ru-RU"/>
              <a:t> </a:t>
            </a:r>
            <a:r>
              <a:rPr lang="ru-RU" altLang="ru-RU"/>
              <a:t>и </a:t>
            </a:r>
            <a:r>
              <a:rPr lang="en-US" altLang="ru-RU">
                <a:latin typeface="Courier New" panose="02070309020205020404" pitchFamily="49" charset="0"/>
              </a:rPr>
              <a:t>:c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>
                <a:latin typeface="Courier New" panose="02070309020205020404" pitchFamily="49" charset="0"/>
              </a:rPr>
              <a:t>(</a:t>
            </a:r>
            <a:r>
              <a:rPr lang="en-US" altLang="ru-RU">
                <a:latin typeface="Courier New" panose="02070309020205020404" pitchFamily="49" charset="0"/>
              </a:rPr>
              <a:t>:a or :c</a:t>
            </a:r>
            <a:r>
              <a:rPr lang="ru-RU" altLang="ru-RU">
                <a:latin typeface="Courier New" panose="02070309020205020404" pitchFamily="49" charset="0"/>
              </a:rPr>
              <a:t>) </a:t>
            </a:r>
            <a:r>
              <a:rPr lang="en-US" altLang="ru-RU">
                <a:latin typeface="Courier New" panose="02070309020205020404" pitchFamily="49" charset="0"/>
              </a:rPr>
              <a:t>and A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within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7104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within(&lt;</a:t>
            </a:r>
            <a:r>
              <a:rPr lang="ru-RU" altLang="ru-RU">
                <a:latin typeface="Courier New" panose="02070309020205020404" pitchFamily="49" charset="0"/>
              </a:rPr>
              <a:t>расстояние</a:t>
            </a:r>
            <a:r>
              <a:rPr lang="en-US" altLang="ru-RU">
                <a:latin typeface="Courier New" panose="02070309020205020404" pitchFamily="49" charset="0"/>
              </a:rPr>
              <a:t>&gt;,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выражение</a:t>
            </a:r>
            <a:r>
              <a:rPr lang="ru-RU" altLang="ru-RU">
                <a:latin typeface="Courier New" panose="02070309020205020404" pitchFamily="49" charset="0"/>
              </a:rPr>
              <a:t>)</a:t>
            </a:r>
            <a:endParaRPr lang="en-US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В операциях </a:t>
            </a:r>
            <a:r>
              <a:rPr lang="en-US" altLang="ru-RU"/>
              <a:t>select </a:t>
            </a:r>
            <a:r>
              <a:rPr lang="ru-RU" altLang="ru-RU"/>
              <a:t>и </a:t>
            </a:r>
            <a:r>
              <a:rPr lang="en-US" altLang="ru-RU"/>
              <a:t>restrict </a:t>
            </a:r>
            <a:r>
              <a:rPr lang="ru-RU" altLang="ru-RU"/>
              <a:t>определяет атомы,</a:t>
            </a:r>
          </a:p>
          <a:p>
            <a:pPr eaLnBrk="1" hangingPunct="1"/>
            <a:r>
              <a:rPr lang="ru-RU" altLang="ru-RU"/>
              <a:t>расположенные на расстоянии не более чем …, от атомов</a:t>
            </a:r>
          </a:p>
          <a:p>
            <a:pPr eaLnBrk="1" hangingPunct="1"/>
            <a:r>
              <a:rPr lang="ru-RU" altLang="ru-RU"/>
              <a:t>выражения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Примечания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AutoNum type="arabicPeriod"/>
            </a:pPr>
            <a:r>
              <a:rPr lang="ru-RU" altLang="ru-RU"/>
              <a:t>Расстояния надо указывать, используя точку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>
                <a:latin typeface="Courier New" panose="02070309020205020404" pitchFamily="49" charset="0"/>
              </a:rPr>
              <a:t>’</a:t>
            </a:r>
            <a:r>
              <a:rPr lang="ru-RU" altLang="ru-RU" i="1" dirty="0" smtClean="0"/>
              <a:t>а</a:t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within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170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Атомы, расположенные</a:t>
            </a:r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(3.0,dna)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 err="1"/>
              <a:t>белка</a:t>
            </a:r>
            <a:r>
              <a:rPr lang="ru-RU" altLang="ru-RU" dirty="0"/>
              <a:t> (</a:t>
            </a:r>
            <a:r>
              <a:rPr lang="en-US" altLang="ru-RU" dirty="0" err="1"/>
              <a:t>толь</a:t>
            </a:r>
            <a:r>
              <a:rPr lang="ru-RU" altLang="ru-RU" dirty="0"/>
              <a:t>ко атомы </a:t>
            </a:r>
            <a:r>
              <a:rPr lang="en-US" altLang="ru-RU" dirty="0"/>
              <a:t>DNA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(3.0,protein) and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/>
              <a:t>остатки, имеющие хотя бы один атом </a:t>
            </a:r>
          </a:p>
          <a:p>
            <a:pPr eaLnBrk="1" hangingPunct="1"/>
            <a:r>
              <a:rPr lang="ru-RU" altLang="ru-RU" dirty="0" smtClean="0"/>
              <a:t>на расстоянии не более </a:t>
            </a:r>
            <a:r>
              <a:rPr lang="en-US" altLang="ru-RU" dirty="0" smtClean="0"/>
              <a:t>2,5</a:t>
            </a:r>
            <a:r>
              <a:rPr lang="ru-RU" altLang="ru-RU" dirty="0" smtClean="0">
                <a:cs typeface="Times New Roman" panose="02020603050405020304" pitchFamily="18" charset="0"/>
              </a:rPr>
              <a:t>Å</a:t>
            </a:r>
            <a:r>
              <a:rPr lang="ru-RU" altLang="ru-RU" dirty="0" smtClean="0"/>
              <a:t> от </a:t>
            </a:r>
            <a:r>
              <a:rPr lang="en-US" altLang="ru-RU" dirty="0" smtClean="0"/>
              <a:t>DNA</a:t>
            </a:r>
            <a:endParaRPr lang="ru-RU" altLang="ru-RU" dirty="0" smtClean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define nears w</a:t>
            </a:r>
            <a:r>
              <a:rPr lang="ru-RU" altLang="ru-RU" dirty="0" err="1" smtClean="0">
                <a:latin typeface="Courier New" panose="02070309020205020404" pitchFamily="49" charset="0"/>
              </a:rPr>
              <a:t>ithin</a:t>
            </a:r>
            <a:r>
              <a:rPr lang="en-US" altLang="ru-RU" dirty="0" smtClean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within (group, nears)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</a:t>
            </a:r>
            <a:r>
              <a:rPr lang="en-US" altLang="ru-RU" smtClean="0">
                <a:latin typeface="Courier New" panose="02070309020205020404" pitchFamily="49" charset="0"/>
              </a:rPr>
              <a:t>define</a:t>
            </a:r>
            <a:r>
              <a:rPr lang="ru-RU" altLang="ru-RU" smtClean="0">
                <a:latin typeface="Courier New" panose="02070309020205020404" pitchFamily="49" charset="0"/>
              </a:rPr>
              <a:t>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057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Формат команды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>
                <a:latin typeface="Courier New" panose="02070309020205020404" pitchFamily="49" charset="0"/>
              </a:rPr>
              <a:t>define &lt;</a:t>
            </a:r>
            <a:r>
              <a:rPr lang="ru-RU" altLang="ru-RU">
                <a:latin typeface="Courier New" panose="02070309020205020404" pitchFamily="49" charset="0"/>
              </a:rPr>
              <a:t>имя</a:t>
            </a:r>
            <a:r>
              <a:rPr lang="en-US" altLang="ru-RU">
                <a:latin typeface="Courier New" panose="02070309020205020404" pitchFamily="49" charset="0"/>
              </a:rPr>
              <a:t>&gt; &lt;</a:t>
            </a:r>
            <a:r>
              <a:rPr lang="ru-RU" altLang="ru-RU">
                <a:latin typeface="Courier New" panose="02070309020205020404" pitchFamily="49" charset="0"/>
              </a:rPr>
              <a:t>выражение</a:t>
            </a:r>
            <a:r>
              <a:rPr lang="en-US" altLang="ru-RU">
                <a:latin typeface="Courier New" panose="02070309020205020404" pitchFamily="49" charset="0"/>
              </a:rPr>
              <a:t>&gt;</a:t>
            </a:r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endParaRPr lang="ru-RU" altLang="ru-RU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/>
              <a:t>Назначение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Назвать группу атомов своим именем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Зачем это надо?</a:t>
            </a:r>
          </a:p>
          <a:p>
            <a:pPr eaLnBrk="1" hangingPunct="1"/>
            <a:r>
              <a:rPr lang="ru-RU" altLang="ru-RU"/>
              <a:t>Часто бывает необходимо построить очень</a:t>
            </a:r>
          </a:p>
          <a:p>
            <a:pPr eaLnBrk="1" hangingPunct="1"/>
            <a:r>
              <a:rPr lang="ru-RU" altLang="ru-RU"/>
              <a:t>сложное выражение. Обычно его можно написать в одн</a:t>
            </a:r>
          </a:p>
          <a:p>
            <a:pPr eaLnBrk="1" hangingPunct="1"/>
            <a:r>
              <a:rPr lang="ru-RU" altLang="ru-RU"/>
              <a:t>строчку, но неудобно. Кроме того, если потребуется его</a:t>
            </a:r>
          </a:p>
          <a:p>
            <a:pPr eaLnBrk="1" hangingPunct="1"/>
            <a:r>
              <a:rPr lang="ru-RU" altLang="ru-RU"/>
              <a:t>использовать еще раз – то </a:t>
            </a:r>
            <a:r>
              <a:rPr lang="en-US" altLang="ru-RU">
                <a:latin typeface="Courier New" panose="02070309020205020404" pitchFamily="49" charset="0"/>
              </a:rPr>
              <a:t>define</a:t>
            </a:r>
            <a:r>
              <a:rPr lang="en-US" altLang="ru-RU"/>
              <a:t> </a:t>
            </a:r>
            <a:r>
              <a:rPr lang="ru-RU" altLang="ru-RU"/>
              <a:t>позволяет просто </a:t>
            </a:r>
          </a:p>
          <a:p>
            <a:pPr eaLnBrk="1" hangingPunct="1"/>
            <a:r>
              <a:rPr lang="ru-RU" altLang="ru-RU" i="1"/>
              <a:t>сослаться</a:t>
            </a:r>
            <a:r>
              <a:rPr lang="ru-RU" altLang="ru-RU"/>
              <a:t> на ранее определенное имя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3968750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load c:\</a:t>
            </a:r>
            <a:r>
              <a:rPr lang="en-US" altLang="ru-RU" sz="1200" b="1">
                <a:latin typeface="Courier New" panose="02070309020205020404" pitchFamily="49" charset="0"/>
              </a:rPr>
              <a:t>PDB\</a:t>
            </a:r>
            <a:r>
              <a:rPr lang="ru-RU" altLang="ru-RU" sz="1200" b="1">
                <a:latin typeface="Courier New" panose="02070309020205020404" pitchFamily="49" charset="0"/>
              </a:rPr>
              <a:t>1apl</a:t>
            </a:r>
            <a:r>
              <a:rPr lang="en-US" altLang="ru-RU" sz="1200" b="1">
                <a:latin typeface="Courier New" panose="02070309020205020404" pitchFamily="49" charset="0"/>
              </a:rPr>
              <a:t>.pdb</a:t>
            </a:r>
            <a:endParaRPr lang="ru-RU" altLang="ru-RU" sz="12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restrict none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needdna dna and within(18.0,:c)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 needdna or :c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:c and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C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cw :c and within(3.0,needdna)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150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off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mainc :c and (136,175,182,184-186)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mainc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within(5.0,mainc)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endParaRPr lang="ru-RU" altLang="ru-RU" sz="1200" b="1">
              <a:latin typeface="Courier New" panose="02070309020205020404" pitchFamily="49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5013325" y="2860675"/>
            <a:ext cx="3711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Этот пример надо набить в</a:t>
            </a:r>
            <a:r>
              <a:rPr lang="en-US" altLang="ru-RU"/>
              <a:t/>
            </a:r>
            <a:br>
              <a:rPr lang="en-US" altLang="ru-RU"/>
            </a:br>
            <a:r>
              <a:rPr lang="en-US" altLang="ru-RU"/>
              <a:t>RasMol</a:t>
            </a:r>
            <a:r>
              <a:rPr lang="en-US" altLang="ru-RU">
                <a:latin typeface="Courier New" panose="02070309020205020404" pitchFamily="49" charset="0"/>
              </a:rPr>
              <a:t>’</a:t>
            </a:r>
            <a:r>
              <a:rPr lang="ru-RU" altLang="ru-RU"/>
              <a:t>е и объяснить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4114800"/>
          </a:xfrm>
        </p:spPr>
        <p:txBody>
          <a:bodyPr/>
          <a:lstStyle/>
          <a:p>
            <a:r>
              <a:rPr lang="en-US" dirty="0"/>
              <a:t>http://jmol.sourceforge.net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wiki.jmol.org/index.php/Main_Page</a:t>
            </a:r>
            <a:endParaRPr lang="ru-RU" dirty="0" smtClean="0"/>
          </a:p>
          <a:p>
            <a:r>
              <a:rPr lang="en-US" dirty="0"/>
              <a:t>https://www.pymol.org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http://www.pymolwiki.org/index.php/Category:Commands</a:t>
            </a:r>
            <a:endParaRPr lang="ru-RU" dirty="0" smtClean="0"/>
          </a:p>
          <a:p>
            <a:r>
              <a:rPr lang="en-US" dirty="0"/>
              <a:t>https://</a:t>
            </a:r>
            <a:r>
              <a:rPr lang="en-US" dirty="0" smtClean="0"/>
              <a:t>kodomo.fbb.msu.ru/wiki/Main/RasMol</a:t>
            </a:r>
          </a:p>
          <a:p>
            <a:r>
              <a:rPr lang="en-US" dirty="0"/>
              <a:t>https://</a:t>
            </a:r>
            <a:r>
              <a:rPr lang="en-US" dirty="0" smtClean="0"/>
              <a:t>kodomo.fbb.msu.ru/wiki/Main/Jmol</a:t>
            </a:r>
          </a:p>
          <a:p>
            <a:r>
              <a:rPr lang="en-US" dirty="0"/>
              <a:t>https://</a:t>
            </a:r>
            <a:r>
              <a:rPr lang="en-US" dirty="0" smtClean="0"/>
              <a:t>kodomo.fbb.msu.ru/wiki/Main/PyMol</a:t>
            </a:r>
          </a:p>
          <a:p>
            <a:pPr lvl="1"/>
            <a:r>
              <a:rPr lang="ru-RU" dirty="0" smtClean="0"/>
              <a:t>в частности, тут есть инструкция по установке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kodomo.fbb.msu.ru/wiki/Main/Vir/2015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презентации + </a:t>
            </a:r>
            <a:r>
              <a:rPr lang="en-US" dirty="0" smtClean="0"/>
              <a:t>FAQ </a:t>
            </a:r>
            <a:r>
              <a:rPr lang="ru-RU" dirty="0" smtClean="0"/>
              <a:t>по </a:t>
            </a:r>
            <a:r>
              <a:rPr lang="en-US" dirty="0" err="1" smtClean="0"/>
              <a:t>Jmol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PyMol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04800" y="1219200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5500" dirty="0" err="1" smtClean="0">
                <a:latin typeface="Comic Sans MS" panose="030F0702030302020204" pitchFamily="66" charset="0"/>
              </a:rPr>
              <a:t>Биоинформатика</a:t>
            </a:r>
            <a:r>
              <a:rPr lang="ru-RU" altLang="ru-RU" sz="5500" dirty="0">
                <a:latin typeface="Comic Sans MS" panose="030F0702030302020204" pitchFamily="66" charset="0"/>
              </a:rPr>
              <a:t/>
            </a:r>
            <a:br>
              <a:rPr lang="ru-RU" altLang="ru-RU" sz="5500" dirty="0">
                <a:latin typeface="Comic Sans MS" panose="030F0702030302020204" pitchFamily="66" charset="0"/>
              </a:rPr>
            </a:br>
            <a:r>
              <a:rPr lang="ru-RU" altLang="ru-RU" sz="5500" dirty="0">
                <a:latin typeface="Comic Sans MS" panose="030F0702030302020204" pitchFamily="66" charset="0"/>
              </a:rPr>
              <a:t>в трех измерениях</a:t>
            </a:r>
            <a:endParaRPr lang="en-US" altLang="ru-RU" sz="2500" i="1" dirty="0">
              <a:latin typeface="Comic Sans MS" panose="030F0702030302020204" pitchFamily="66" charset="0"/>
            </a:endParaRP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Основные сервисы</a:t>
            </a:r>
            <a:b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и программы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00642"/>
              </p:ext>
            </p:extLst>
          </p:nvPr>
        </p:nvGraphicFramePr>
        <p:xfrm>
          <a:off x="685800" y="2057400"/>
          <a:ext cx="7848600" cy="4419598"/>
        </p:xfrm>
        <a:graphic>
          <a:graphicData uri="http://schemas.openxmlformats.org/drawingml/2006/table">
            <a:tbl>
              <a:tblPr/>
              <a:tblGrid>
                <a:gridCol w="2181460"/>
                <a:gridCol w="3106051"/>
                <a:gridCol w="2561089"/>
              </a:tblGrid>
              <a:tr h="85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Задача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последовательностей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</a:t>
                      </a:r>
                      <a:b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структур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Описание записи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embl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fasta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и пр.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 .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*.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cif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 др.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Хранение информации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GenBank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Uni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Prot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Сравнение записей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Выравнивания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Пространственные совмещения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Построение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парных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выравниваний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needle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BLAST,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PDBeFold</a:t>
                      </a:r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(SSM)</a:t>
                      </a:r>
                      <a:endParaRPr lang="ru-RU" sz="9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Построение множественных выравниваний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Muscle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Mafft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Поиск по сходству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BLAST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Классификаци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Pfam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ProSite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CATH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SCOP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762000" y="2057400"/>
            <a:ext cx="7772400" cy="457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5" name="Выгнутая вниз стрелка 6"/>
          <p:cNvSpPr>
            <a:spLocks noChangeArrowheads="1"/>
          </p:cNvSpPr>
          <p:nvPr/>
        </p:nvSpPr>
        <p:spPr bwMode="auto">
          <a:xfrm rot="-5400000">
            <a:off x="6362700" y="56007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rot="5400000" flipH="1" flipV="1">
            <a:off x="5792788" y="5105400"/>
            <a:ext cx="1674812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7" name="Выгнутая вниз стрелка 6"/>
          <p:cNvSpPr>
            <a:spLocks noChangeArrowheads="1"/>
          </p:cNvSpPr>
          <p:nvPr/>
        </p:nvSpPr>
        <p:spPr bwMode="auto">
          <a:xfrm>
            <a:off x="4343400" y="35814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572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9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892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1819" r="19872" b="19232"/>
          <a:stretch>
            <a:fillRect/>
          </a:stretch>
        </p:blipFill>
        <p:spPr bwMode="auto">
          <a:xfrm>
            <a:off x="762000" y="2133600"/>
            <a:ext cx="75771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6477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 flipH="1" flipV="1">
            <a:off x="5830094" y="3466306"/>
            <a:ext cx="16002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23" name="Стрелка влево 17"/>
          <p:cNvSpPr>
            <a:spLocks noChangeArrowheads="1"/>
          </p:cNvSpPr>
          <p:nvPr/>
        </p:nvSpPr>
        <p:spPr bwMode="auto">
          <a:xfrm>
            <a:off x="3733800" y="53340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4" name="Стрелка влево 18"/>
          <p:cNvSpPr>
            <a:spLocks noChangeArrowheads="1"/>
          </p:cNvSpPr>
          <p:nvPr/>
        </p:nvSpPr>
        <p:spPr bwMode="auto">
          <a:xfrm rot="5400000">
            <a:off x="4419600" y="48006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8333" r="12131" b="4999"/>
          <a:stretch>
            <a:fillRect/>
          </a:stretch>
        </p:blipFill>
        <p:spPr bwMode="auto">
          <a:xfrm>
            <a:off x="685800" y="21336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2396" r="10835" b="8263"/>
          <a:stretch>
            <a:fillRect/>
          </a:stretch>
        </p:blipFill>
        <p:spPr bwMode="auto">
          <a:xfrm>
            <a:off x="4448175" y="2133600"/>
            <a:ext cx="4086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1493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Ядерный магнитный резонанс (</a:t>
            </a:r>
            <a:r>
              <a:rPr lang="en-US" dirty="0" smtClean="0"/>
              <a:t>NMR)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dirty="0" smtClean="0"/>
              <a:t>Дает структуру белка в растворе.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Показывает структуру в динамике. Поэтому файл состоит из многих моделей (</a:t>
            </a:r>
            <a:r>
              <a:rPr lang="en-US" dirty="0" smtClean="0"/>
              <a:t>MODEL)</a:t>
            </a:r>
            <a:r>
              <a:rPr lang="ru-RU" dirty="0" smtClean="0"/>
              <a:t>, которые более или менее показывают движение отдельных частей белка.</a:t>
            </a:r>
          </a:p>
          <a:p>
            <a:pPr marL="457200" indent="-457200">
              <a:buAutoNum type="arabicPeriod" startAt="2"/>
            </a:pPr>
            <a:r>
              <a:rPr lang="en-US" dirty="0" smtClean="0"/>
              <a:t>Solid-state NMR</a:t>
            </a:r>
          </a:p>
          <a:p>
            <a:pPr marL="457200" indent="-457200">
              <a:buAutoNum type="arabicPeriod" startAt="2"/>
            </a:pPr>
            <a:r>
              <a:rPr lang="en-US" dirty="0" smtClean="0"/>
              <a:t>Electron microscopy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Получается в результате наложения множества изображений друг на друга. Это позволяет установить приблизительную форму отдельных частей белка.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Там тоже есть разрешение (</a:t>
            </a:r>
            <a:r>
              <a:rPr lang="en-US" dirty="0" smtClean="0"/>
              <a:t>Resolution)</a:t>
            </a:r>
            <a:r>
              <a:rPr lang="ru-RU" dirty="0" smtClean="0"/>
              <a:t>, но оно совсем не такое, как в рентгеновских файлах. Разрешение меньше 10</a:t>
            </a:r>
            <a:r>
              <a:rPr lang="en-US" dirty="0" smtClean="0"/>
              <a:t>Å</a:t>
            </a:r>
            <a:r>
              <a:rPr lang="ru-RU" dirty="0" smtClean="0"/>
              <a:t> можно считать хорошим.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Важно: в полученную экспериментаторами форму белка вписываются конкретные координаты. В том числе это могут быть координаты атомов какого-нибудь другого (похожего) белка.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Иные методы, например, моделирование.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438400"/>
            <a:ext cx="7696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Качество совмещения:</a:t>
            </a:r>
          </a:p>
          <a:p>
            <a:pPr>
              <a:defRPr/>
            </a:pPr>
            <a:endParaRPr lang="ru-RU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Насколько хорошо совпадают цепочки, то есть насколько близки СА атомы. Оценивается по </a:t>
            </a:r>
            <a:r>
              <a:rPr lang="en-US" dirty="0" smtClean="0"/>
              <a:t>RMSD. </a:t>
            </a:r>
            <a:r>
              <a:rPr lang="ru-RU" dirty="0"/>
              <a:t>Чем </a:t>
            </a:r>
            <a:r>
              <a:rPr lang="ru-RU" dirty="0" smtClean="0"/>
              <a:t>меньше – тем лучше. Значения меньше 1.5</a:t>
            </a:r>
            <a:r>
              <a:rPr lang="en-US" dirty="0" smtClean="0"/>
              <a:t>Å</a:t>
            </a:r>
            <a:r>
              <a:rPr lang="ru-RU" dirty="0" smtClean="0"/>
              <a:t> свидетельствуют об очень хорошем совмещении. Больше 3.0</a:t>
            </a:r>
            <a:r>
              <a:rPr lang="en-US" dirty="0" smtClean="0"/>
              <a:t>Å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это </a:t>
            </a:r>
            <a:r>
              <a:rPr lang="ru-RU" dirty="0"/>
              <a:t>плохое </a:t>
            </a:r>
            <a:r>
              <a:rPr lang="ru-RU" dirty="0" smtClean="0"/>
              <a:t>совмещение.</a:t>
            </a:r>
            <a:endParaRPr lang="ru-RU" dirty="0"/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Длина выравнивания, – чем длиннее, тем лучше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1987" name="TextBox 14"/>
          <p:cNvSpPr txBox="1">
            <a:spLocks noChangeArrowheads="1"/>
          </p:cNvSpPr>
          <p:nvPr/>
        </p:nvSpPr>
        <p:spPr bwMode="auto">
          <a:xfrm>
            <a:off x="838200" y="2438400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Задача: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Выбрать из всех возможных пространственных совмещений то, которое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1. Соответствует наиболее длинному выравниванию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ru-RU" altLang="ru-RU"/>
          </a:p>
          <a:p>
            <a:pPr eaLnBrk="1" hangingPunct="1"/>
            <a:r>
              <a:rPr lang="ru-RU" altLang="ru-RU"/>
              <a:t>2. Соответствует  наиболее низкому </a:t>
            </a:r>
            <a:r>
              <a:rPr lang="en-US" altLang="ru-RU"/>
              <a:t>RMSD</a:t>
            </a:r>
            <a:r>
              <a:rPr lang="ru-RU" altLang="ru-RU"/>
              <a:t>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en-US" altLang="ru-RU"/>
          </a:p>
          <a:p>
            <a:pPr eaLnBrk="1" hangingPunct="1"/>
            <a:r>
              <a:rPr lang="en-US" altLang="ru-RU"/>
              <a:t>3. </a:t>
            </a:r>
            <a:r>
              <a:rPr lang="ru-RU" altLang="ru-RU"/>
              <a:t>Накормить волков, оставив целыми овец </a:t>
            </a:r>
            <a:r>
              <a:rPr lang="ru-RU" altLang="ru-RU">
                <a:sym typeface="Wingdings" panose="05000000000000000000" pitchFamily="2" charset="2"/>
              </a:rPr>
              <a:t>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3011" name="TextBox 14"/>
          <p:cNvSpPr txBox="1">
            <a:spLocks noChangeArrowheads="1"/>
          </p:cNvSpPr>
          <p:nvPr/>
        </p:nvSpPr>
        <p:spPr bwMode="auto">
          <a:xfrm>
            <a:off x="1143000" y="24384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Параметр </a:t>
            </a:r>
            <a:r>
              <a:rPr lang="en-US" altLang="ru-RU" dirty="0"/>
              <a:t>Q</a:t>
            </a:r>
            <a:r>
              <a:rPr lang="ru-RU" altLang="ru-RU" dirty="0"/>
              <a:t>-</a:t>
            </a:r>
            <a:r>
              <a:rPr lang="en-US" altLang="ru-RU" dirty="0"/>
              <a:t>score (</a:t>
            </a:r>
            <a:r>
              <a:rPr lang="ru-RU" altLang="ru-RU" dirty="0"/>
              <a:t>используется в программе </a:t>
            </a:r>
            <a:r>
              <a:rPr lang="en-US" altLang="ru-RU" dirty="0" err="1"/>
              <a:t>PDBeFold</a:t>
            </a:r>
            <a:r>
              <a:rPr lang="en-US" altLang="ru-RU" dirty="0"/>
              <a:t>):</a:t>
            </a:r>
            <a:endParaRPr lang="ru-RU" altLang="ru-RU" dirty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158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  <a:r>
              <a:rPr lang="en-US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ложка дегтя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4988" r="5000" b="5232"/>
          <a:stretch>
            <a:fillRect/>
          </a:stretch>
        </p:blipFill>
        <p:spPr bwMode="auto">
          <a:xfrm>
            <a:off x="838200" y="213360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4"/>
          <p:cNvSpPr txBox="1">
            <a:spLocks noChangeArrowheads="1"/>
          </p:cNvSpPr>
          <p:nvPr/>
        </p:nvSpPr>
        <p:spPr bwMode="auto">
          <a:xfrm>
            <a:off x="5334000" y="2438400"/>
            <a:ext cx="3505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Пространственное совмещение доменов</a:t>
            </a:r>
            <a:br>
              <a:rPr lang="ru-RU" altLang="ru-RU"/>
            </a:br>
            <a:r>
              <a:rPr lang="en-US" altLang="ru-RU"/>
              <a:t> 1bm9</a:t>
            </a:r>
            <a:r>
              <a:rPr lang="ru-RU" altLang="ru-RU"/>
              <a:t> </a:t>
            </a:r>
            <a:r>
              <a:rPr lang="en-US" altLang="ru-RU"/>
              <a:t>A:</a:t>
            </a:r>
            <a:br>
              <a:rPr lang="en-US" altLang="ru-RU"/>
            </a:br>
            <a:r>
              <a:rPr lang="en-US" altLang="ru-RU"/>
              <a:t> 2dpd A:8-122</a:t>
            </a:r>
          </a:p>
          <a:p>
            <a:pPr eaLnBrk="1" hangingPunct="1"/>
            <a:endParaRPr lang="en-US" altLang="ru-RU"/>
          </a:p>
          <a:p>
            <a:pPr eaLnBrk="1" hangingPunct="1"/>
            <a:r>
              <a:rPr lang="en-US" altLang="ru-RU"/>
              <a:t>(</a:t>
            </a:r>
            <a:r>
              <a:rPr lang="ru-RU" altLang="ru-RU"/>
              <a:t>см. файл </a:t>
            </a:r>
            <a:r>
              <a:rPr lang="en-US" altLang="ru-RU"/>
              <a:t>sup.ent)</a:t>
            </a:r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Они не совсем совпадают – какое будет выравнивание???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517940" cy="4648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3810000" y="27432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34400" cy="46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762000"/>
            <a:ext cx="8833103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" y="762000"/>
            <a:ext cx="8833106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5" y="777239"/>
            <a:ext cx="8894069" cy="529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8" y="777238"/>
            <a:ext cx="8894066" cy="52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RasMol</a:t>
            </a:r>
            <a:r>
              <a:rPr lang="en-US" dirty="0" smtClean="0"/>
              <a:t> (</a:t>
            </a:r>
            <a:r>
              <a:rPr lang="en-US" dirty="0" err="1" smtClean="0"/>
              <a:t>RasWin</a:t>
            </a:r>
            <a:r>
              <a:rPr lang="en-US" dirty="0" smtClean="0"/>
              <a:t>)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Очень простой и быстрый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Не требует инсталляции, можно принести на </a:t>
            </a:r>
            <a:r>
              <a:rPr lang="ru-RU" dirty="0" err="1" smtClean="0"/>
              <a:t>флешке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dirty="0" smtClean="0"/>
              <a:t>Поддержка прекращена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ru-RU" dirty="0" smtClean="0"/>
              <a:t>Язык – такой же, как в </a:t>
            </a:r>
            <a:r>
              <a:rPr lang="en-US" dirty="0" err="1" smtClean="0"/>
              <a:t>Jmol</a:t>
            </a:r>
            <a:r>
              <a:rPr lang="ru-RU" dirty="0" smtClean="0"/>
              <a:t>. Все, описанное в этой презентации, работает в обеих программах.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Jmol</a:t>
            </a:r>
            <a:endParaRPr lang="ru-RU" dirty="0"/>
          </a:p>
          <a:p>
            <a:pPr marL="914400" lvl="1" indent="-457200"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Также надо установить </a:t>
            </a:r>
            <a:r>
              <a:rPr lang="en-US" dirty="0" smtClean="0"/>
              <a:t>Java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Используется как в виде отдельной программы, так и в виде плагина (</a:t>
            </a:r>
            <a:r>
              <a:rPr lang="en-US" dirty="0" smtClean="0"/>
              <a:t>Java applet) </a:t>
            </a:r>
            <a:r>
              <a:rPr lang="ru-RU" dirty="0" smtClean="0"/>
              <a:t>на некоторых сайтах.</a:t>
            </a:r>
          </a:p>
          <a:p>
            <a:pPr marL="1371600" lvl="2" indent="-457200">
              <a:buAutoNum type="arabicPeriod"/>
            </a:pPr>
            <a:r>
              <a:rPr lang="ru-RU" dirty="0" smtClean="0"/>
              <a:t>Не поддерживается в </a:t>
            </a:r>
            <a:r>
              <a:rPr lang="en-US" dirty="0" smtClean="0"/>
              <a:t>Chrome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AutoNum type="arabicPeriod"/>
            </a:pPr>
            <a:r>
              <a:rPr lang="ru-RU" dirty="0" smtClean="0">
                <a:sym typeface="Wingdings" panose="05000000000000000000" pitchFamily="2" charset="2"/>
              </a:rPr>
              <a:t>Гораздо больше возможностей, чем у </a:t>
            </a:r>
            <a:r>
              <a:rPr lang="en-US" dirty="0" err="1" smtClean="0">
                <a:sym typeface="Wingdings" panose="05000000000000000000" pitchFamily="2" charset="2"/>
              </a:rPr>
              <a:t>RasMol</a:t>
            </a:r>
            <a:endParaRPr lang="ru-RU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JSmol</a:t>
            </a:r>
            <a:endParaRPr lang="ru-RU" dirty="0" smtClean="0">
              <a:sym typeface="Wingdings" panose="05000000000000000000" pitchFamily="2" charset="2"/>
            </a:endParaRPr>
          </a:p>
          <a:p>
            <a:pPr marL="914400" lvl="1" indent="-457200">
              <a:buAutoNum type="arabicPeriod"/>
            </a:pPr>
            <a:r>
              <a:rPr lang="ru-RU" dirty="0" smtClean="0">
                <a:sym typeface="Wingdings" panose="05000000000000000000" pitchFamily="2" charset="2"/>
              </a:rPr>
              <a:t>Тоже самое, но не использует </a:t>
            </a:r>
            <a:r>
              <a:rPr lang="en-US" dirty="0" smtClean="0">
                <a:sym typeface="Wingdings" panose="05000000000000000000" pitchFamily="2" charset="2"/>
              </a:rPr>
              <a:t>Java</a:t>
            </a:r>
            <a:r>
              <a:rPr lang="ru-RU" dirty="0" smtClean="0">
                <a:sym typeface="Wingdings" panose="05000000000000000000" pitchFamily="2" charset="2"/>
              </a:rPr>
              <a:t>, работает во всех браузерах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ru-RU" dirty="0" smtClean="0"/>
          </a:p>
          <a:p>
            <a:pPr marL="914400" lvl="1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4"/>
            </a:pPr>
            <a:r>
              <a:rPr lang="en-US" dirty="0" err="1" smtClean="0"/>
              <a:t>PyMol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Еще больше возможностей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Также надо будет установить </a:t>
            </a:r>
            <a:r>
              <a:rPr lang="en-US" dirty="0" smtClean="0"/>
              <a:t>Python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Дает изображения более высокого качества (после применения команды </a:t>
            </a:r>
            <a:r>
              <a:rPr lang="en-US" dirty="0" smtClean="0"/>
              <a:t>ray)</a:t>
            </a:r>
            <a:endParaRPr lang="ru-RU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Рекомендуется для подготовки изображений к печати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Вообще рекомендуется его изучить тем, кто работает с 3</a:t>
            </a:r>
            <a:r>
              <a:rPr lang="en-US" dirty="0" smtClean="0"/>
              <a:t>D</a:t>
            </a:r>
            <a:r>
              <a:rPr lang="ru-RU" dirty="0" smtClean="0"/>
              <a:t> структурами</a:t>
            </a:r>
          </a:p>
          <a:p>
            <a:pPr marL="1828800" lvl="3" indent="-457200">
              <a:buFont typeface="+mj-lt"/>
              <a:buAutoNum type="arabicPeriod"/>
            </a:pPr>
            <a:r>
              <a:rPr lang="ru-RU" dirty="0" smtClean="0"/>
              <a:t>Им, вообще, все эти программы надо изучить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4242852"/>
            <a:ext cx="746759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Установка </a:t>
            </a:r>
            <a:r>
              <a:rPr lang="en-US" sz="1050" b="1" dirty="0" err="1"/>
              <a:t>PyMol</a:t>
            </a:r>
            <a:r>
              <a:rPr lang="en-US" sz="1050" b="1" dirty="0"/>
              <a:t> 1.7.2 </a:t>
            </a:r>
            <a:r>
              <a:rPr lang="ru-RU" sz="1050" b="1" dirty="0"/>
              <a:t>под </a:t>
            </a:r>
            <a:r>
              <a:rPr lang="en-US" sz="1050" b="1" dirty="0"/>
              <a:t>Windows</a:t>
            </a:r>
          </a:p>
          <a:p>
            <a:r>
              <a:rPr lang="ru-RU" sz="1050" dirty="0"/>
              <a:t>Читать тут </a:t>
            </a:r>
            <a:r>
              <a:rPr lang="en-US" sz="1050" dirty="0"/>
              <a:t>http://www.pymolwiki.org/index.php/Windows_Install .</a:t>
            </a:r>
          </a:p>
          <a:p>
            <a:r>
              <a:rPr lang="ru-RU" sz="1050" dirty="0"/>
              <a:t>Лично я все это делал под административным аккаунтом.</a:t>
            </a:r>
          </a:p>
          <a:p>
            <a:r>
              <a:rPr lang="ru-RU" sz="1050" dirty="0" smtClean="0"/>
              <a:t>1. Поставить </a:t>
            </a:r>
            <a:r>
              <a:rPr lang="en-US" sz="1050" dirty="0"/>
              <a:t>Python 2.7.9 (</a:t>
            </a:r>
            <a:r>
              <a:rPr lang="ru-RU" sz="1050" dirty="0"/>
              <a:t>качать тут </a:t>
            </a:r>
            <a:r>
              <a:rPr lang="en-US" sz="1050" dirty="0"/>
              <a:t>https://www.python.org/downloads</a:t>
            </a:r>
            <a:r>
              <a:rPr lang="en-US" sz="1050" dirty="0" smtClean="0"/>
              <a:t>/).</a:t>
            </a:r>
            <a:endParaRPr lang="en-US" sz="1050" dirty="0"/>
          </a:p>
          <a:p>
            <a:pPr marL="180000"/>
            <a:r>
              <a:rPr lang="ru-RU" sz="1050" dirty="0" smtClean="0"/>
              <a:t>Если </a:t>
            </a:r>
            <a:r>
              <a:rPr lang="ru-RU" sz="1050" dirty="0"/>
              <a:t>установлена более старая версия (например, 2.7.3) то можно вместо установки новой версии поставить программу </a:t>
            </a:r>
            <a:r>
              <a:rPr lang="en-US" sz="1050" dirty="0"/>
              <a:t>pip:</a:t>
            </a:r>
          </a:p>
          <a:p>
            <a:pPr marL="180000"/>
            <a:r>
              <a:rPr lang="en-US" sz="1050" dirty="0"/>
              <a:t>a. C</a:t>
            </a:r>
            <a:r>
              <a:rPr lang="ru-RU" sz="1050" dirty="0"/>
              <a:t>качать тут </a:t>
            </a:r>
            <a:r>
              <a:rPr lang="en-US" sz="1050" dirty="0"/>
              <a:t>https://pip.pypa.io/en/latest/installing.html </a:t>
            </a:r>
            <a:r>
              <a:rPr lang="ru-RU" sz="1050" dirty="0"/>
              <a:t>скрипт </a:t>
            </a:r>
            <a:r>
              <a:rPr lang="en-US" sz="1050" dirty="0"/>
              <a:t>get-pip.py.</a:t>
            </a:r>
          </a:p>
          <a:p>
            <a:pPr marL="180000"/>
            <a:r>
              <a:rPr lang="en-US" sz="1050" dirty="0"/>
              <a:t>b. </a:t>
            </a:r>
            <a:r>
              <a:rPr lang="ru-RU" sz="1050" dirty="0"/>
              <a:t>Запустить </a:t>
            </a:r>
            <a:r>
              <a:rPr lang="en-US" sz="1050" dirty="0"/>
              <a:t>C:\Python27\python.exe get-pip.py</a:t>
            </a:r>
          </a:p>
          <a:p>
            <a:r>
              <a:rPr lang="en-US" sz="1050" dirty="0"/>
              <a:t>2. </a:t>
            </a:r>
            <a:r>
              <a:rPr lang="ru-RU" sz="1050" dirty="0"/>
              <a:t>Поставить </a:t>
            </a:r>
            <a:r>
              <a:rPr lang="en-US" sz="1050" dirty="0"/>
              <a:t>Microsoft Visual C++ Compiler for Python 2.7 (</a:t>
            </a:r>
            <a:r>
              <a:rPr lang="ru-RU" sz="1050" dirty="0"/>
              <a:t>качать тут </a:t>
            </a:r>
            <a:r>
              <a:rPr lang="en-US" sz="1050" dirty="0"/>
              <a:t>http://www.microsoft.com/en-us/download/details.aspx?id=44266 ).</a:t>
            </a:r>
          </a:p>
          <a:p>
            <a:r>
              <a:rPr lang="en-US" sz="1050" dirty="0"/>
              <a:t>3. </a:t>
            </a:r>
            <a:r>
              <a:rPr lang="ru-RU" sz="1050" dirty="0"/>
              <a:t>Перезагрузить компьютер.</a:t>
            </a:r>
          </a:p>
          <a:p>
            <a:r>
              <a:rPr lang="ru-RU" sz="1050" dirty="0"/>
              <a:t>4. Скачать пакет </a:t>
            </a:r>
            <a:r>
              <a:rPr lang="en-US" sz="1050" dirty="0"/>
              <a:t>pymol-1.7.2.1-cp27-none-win32.whl (</a:t>
            </a:r>
            <a:r>
              <a:rPr lang="ru-RU" sz="1050" dirty="0"/>
              <a:t>для 32битной системы) или </a:t>
            </a:r>
            <a:r>
              <a:rPr lang="en-US" sz="1050" dirty="0"/>
              <a:t>pymol-1.7.2.1-cp27-none-win_amd64.whl (</a:t>
            </a:r>
            <a:r>
              <a:rPr lang="ru-RU" sz="1050" dirty="0"/>
              <a:t>для 64 бит) отсюда </a:t>
            </a:r>
            <a:r>
              <a:rPr lang="en-US" sz="1050" dirty="0"/>
              <a:t>http://www.lfd.uci.edu/~gohlke/pythonlibs/#pymol .</a:t>
            </a:r>
          </a:p>
          <a:p>
            <a:r>
              <a:rPr lang="en-US" sz="1050" dirty="0"/>
              <a:t>5. </a:t>
            </a:r>
            <a:r>
              <a:rPr lang="ru-RU" sz="1050" dirty="0"/>
              <a:t>Запустить </a:t>
            </a:r>
            <a:r>
              <a:rPr lang="en-US" sz="1050" dirty="0"/>
              <a:t>C:\Python27\Scripts\pip.exe install pymol-1.7.2.1-cp27-none-win32.whl .</a:t>
            </a:r>
          </a:p>
          <a:p>
            <a:r>
              <a:rPr lang="en-US" sz="1050" dirty="0" smtClean="0"/>
              <a:t>6</a:t>
            </a:r>
            <a:r>
              <a:rPr lang="en-US" sz="1050" dirty="0"/>
              <a:t>. </a:t>
            </a:r>
            <a:r>
              <a:rPr lang="ru-RU" sz="1050" dirty="0"/>
              <a:t>Создать ярлык к </a:t>
            </a:r>
            <a:r>
              <a:rPr lang="en-US" sz="1050" dirty="0"/>
              <a:t>C:\Python27\Scripts\pymol.cmd, </a:t>
            </a:r>
            <a:r>
              <a:rPr lang="ru-RU" sz="1050" dirty="0"/>
              <a:t>поместить его на рабочий стол или в меню Пуск.</a:t>
            </a:r>
          </a:p>
          <a:p>
            <a:r>
              <a:rPr lang="ru-RU" sz="1050" dirty="0"/>
              <a:t>7. Проверить, что </a:t>
            </a:r>
            <a:r>
              <a:rPr lang="en-US" sz="1050" dirty="0" err="1"/>
              <a:t>PyMol</a:t>
            </a:r>
            <a:r>
              <a:rPr lang="en-US" sz="1050" dirty="0"/>
              <a:t> </a:t>
            </a:r>
            <a:r>
              <a:rPr lang="ru-RU" sz="1050" dirty="0"/>
              <a:t>запускается и работает.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58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1828</Words>
  <Application>Microsoft Office PowerPoint</Application>
  <PresentationFormat>Экран (4:3)</PresentationFormat>
  <Paragraphs>440</Paragraphs>
  <Slides>43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Calibri</vt:lpstr>
      <vt:lpstr>Comic Sans MS</vt:lpstr>
      <vt:lpstr>Courier New</vt:lpstr>
      <vt:lpstr>Times New Roman</vt:lpstr>
      <vt:lpstr>Wingdings</vt:lpstr>
      <vt:lpstr>Оформление по умолчанию</vt:lpstr>
      <vt:lpstr>Document</vt:lpstr>
      <vt:lpstr>Title</vt:lpstr>
      <vt:lpstr>PDB файл</vt:lpstr>
      <vt:lpstr>Источники данных</vt:lpstr>
      <vt:lpstr>Презентация PowerPoint</vt:lpstr>
      <vt:lpstr>Сайт Protein Data Bank</vt:lpstr>
      <vt:lpstr>Сайт Protein Data Bank</vt:lpstr>
      <vt:lpstr>Сайт Protein Data Bank</vt:lpstr>
      <vt:lpstr>Structural viewers</vt:lpstr>
      <vt:lpstr>Structural viewers</vt:lpstr>
      <vt:lpstr>PyMol (красивый и умелый)</vt:lpstr>
      <vt:lpstr>PyMol (красивый и умелый)</vt:lpstr>
      <vt:lpstr>Jmol/JSmol</vt:lpstr>
      <vt:lpstr>Язык  RasMol’а (введение)</vt:lpstr>
      <vt:lpstr>Язык  RasMol’а (load)</vt:lpstr>
      <vt:lpstr>Язык  RasMol’а (script)</vt:lpstr>
      <vt:lpstr>Язык  RasMol’а (другие команды)</vt:lpstr>
      <vt:lpstr>Язык  RasMol’а (select)</vt:lpstr>
      <vt:lpstr>Язык  RasMol’а (простые выражения)</vt:lpstr>
      <vt:lpstr>Язык  RasMol’а (restrict)</vt:lpstr>
      <vt:lpstr>Язык  RasMol’а (что мы видим)</vt:lpstr>
      <vt:lpstr>Язык  RasMol’а (что мы видим)</vt:lpstr>
      <vt:lpstr>Язык  RasMol’а (color)</vt:lpstr>
      <vt:lpstr>Язык  RasMol’а (color)</vt:lpstr>
      <vt:lpstr>Язык  RasMol’а (center)</vt:lpstr>
      <vt:lpstr>Язык  RasMol’а (zoom)</vt:lpstr>
      <vt:lpstr>Язык  RasMol’а (пример)</vt:lpstr>
      <vt:lpstr>Язык  RasMol’а (пример)</vt:lpstr>
      <vt:lpstr>Язык  RasMol’а (пример)</vt:lpstr>
      <vt:lpstr>Язык  RasMol’а (атомы)</vt:lpstr>
      <vt:lpstr>Язык  RasMol’а (and, or, not)</vt:lpstr>
      <vt:lpstr>Язык  RasMol’а (within)</vt:lpstr>
      <vt:lpstr>Язык  Jmol’а (within)</vt:lpstr>
      <vt:lpstr>Язык  RasMol’а (define)</vt:lpstr>
      <vt:lpstr>Язык  RasMol’а (пример)</vt:lpstr>
      <vt:lpstr>Презентация PowerPoint</vt:lpstr>
      <vt:lpstr>Title</vt:lpstr>
      <vt:lpstr>Основные сервисы и программы 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совмещение: ложка дегтя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evgeniy</cp:lastModifiedBy>
  <cp:revision>85</cp:revision>
  <dcterms:created xsi:type="dcterms:W3CDTF">2004-12-06T14:24:05Z</dcterms:created>
  <dcterms:modified xsi:type="dcterms:W3CDTF">2015-09-30T02:47:39Z</dcterms:modified>
</cp:coreProperties>
</file>