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11" r:id="rId2"/>
    <p:sldId id="312" r:id="rId3"/>
    <p:sldId id="321" r:id="rId4"/>
    <p:sldId id="322" r:id="rId5"/>
    <p:sldId id="323" r:id="rId6"/>
    <p:sldId id="315" r:id="rId7"/>
    <p:sldId id="316" r:id="rId8"/>
    <p:sldId id="318" r:id="rId9"/>
    <p:sldId id="324" r:id="rId10"/>
    <p:sldId id="319" r:id="rId11"/>
    <p:sldId id="325" r:id="rId12"/>
    <p:sldId id="326" r:id="rId13"/>
    <p:sldId id="317" r:id="rId14"/>
    <p:sldId id="313" r:id="rId1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Arial Unicode M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3A8C-E97D-47D4-AC95-53FE03AD5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A5ADB-50D9-42E2-80A2-3BEA0771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3513" y="609600"/>
            <a:ext cx="1941512" cy="5483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5313" cy="5483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352AB-EE59-4FC5-A189-874760A7B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9C509-EE33-4DC8-9FB9-ED0DA2E5A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331F5-AA25-4B76-BE1A-7371548A1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9528-B1FA-47AB-9743-FDA7D6E2C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B1566-2AF1-498E-A7BD-3C7C0A1BD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DB37-4EB6-4FCF-8C7A-B165691A7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0D92A-0354-4EB7-A7FB-C3967AE9B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0352E-6ABE-4042-A3CB-77AEAE24D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3419C-EA0A-4136-A185-07110AABC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bright="-4000" contrast="3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Arial Unicode MS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61698B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46DE3B2-EE10-44B9-AA89-35C0B196C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506D2D"/>
          </a:solidFill>
          <a:latin typeface="+mj-lt"/>
          <a:ea typeface="Arial Unicode MS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506D2D"/>
          </a:solidFill>
          <a:latin typeface="Times New Roman" pitchFamily="16" charset="0"/>
          <a:ea typeface="Arial Unicode MS" pitchFamily="34" charset="-128"/>
          <a:cs typeface="Arial Unicode M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506D2D"/>
          </a:solidFill>
          <a:latin typeface="Times New Roman" pitchFamily="16" charset="0"/>
          <a:ea typeface="Arial Unicode MS" pitchFamily="34" charset="-128"/>
          <a:cs typeface="Arial Unicode M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506D2D"/>
          </a:solidFill>
          <a:latin typeface="Times New Roman" pitchFamily="16" charset="0"/>
          <a:ea typeface="Arial Unicode MS" pitchFamily="34" charset="-128"/>
          <a:cs typeface="Arial Unicode M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506D2D"/>
          </a:solidFill>
          <a:latin typeface="Times New Roman" pitchFamily="16" charset="0"/>
          <a:ea typeface="Arial Unicode MS" pitchFamily="34" charset="-128"/>
          <a:cs typeface="Arial Unicode M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506D2D"/>
          </a:solidFill>
          <a:latin typeface="Times New Roman" pitchFamily="16" charset="0"/>
          <a:cs typeface="Arial Unicode M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506D2D"/>
          </a:solidFill>
          <a:latin typeface="Times New Roman" pitchFamily="16" charset="0"/>
          <a:cs typeface="Arial Unicode M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506D2D"/>
          </a:solidFill>
          <a:latin typeface="Times New Roman" pitchFamily="16" charset="0"/>
          <a:cs typeface="Arial Unicode M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506D2D"/>
          </a:solidFill>
          <a:latin typeface="Times New Roman" pitchFamily="16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61698B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61698B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1698B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61698B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61698B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1698B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1698B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1698B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1698B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BLAST – </a:t>
            </a:r>
            <a:r>
              <a:rPr lang="ru-RU" sz="3600" dirty="0" smtClean="0"/>
              <a:t>программа для поиска последовательностей из банка данных, похожих на данную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42"/>
          <p:cNvGrpSpPr>
            <a:grpSpLocks/>
          </p:cNvGrpSpPr>
          <p:nvPr/>
        </p:nvGrpSpPr>
        <p:grpSpPr bwMode="auto">
          <a:xfrm>
            <a:off x="131763" y="381000"/>
            <a:ext cx="8821737" cy="4783138"/>
            <a:chOff x="43745" y="274638"/>
            <a:chExt cx="8822443" cy="4783175"/>
          </a:xfrm>
        </p:grpSpPr>
        <p:sp>
          <p:nvSpPr>
            <p:cNvPr id="24" name="Text Box 1"/>
            <p:cNvSpPr txBox="1">
              <a:spLocks noChangeArrowheads="1"/>
            </p:cNvSpPr>
            <p:nvPr/>
          </p:nvSpPr>
          <p:spPr bwMode="auto">
            <a:xfrm>
              <a:off x="43745" y="1481138"/>
              <a:ext cx="8822443" cy="33153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Length=129 </a:t>
              </a:r>
              <a:r>
                <a:rPr kumimoji="0" lang="ru-RU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Number of matches=1  </a:t>
              </a: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endParaRPr kumimoji="0" lang="pl-PL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Score = 78.6 bits (192), Expect = 9e-15, Method: Compositional matrix adjust. 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Identities = 34/73 (47%), Positives = 50/73 (68%), Gaps = 0/73 (0%) 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Query 17 YRLEEVQKHNNSQSTWIIVHHRIYDITKFLDEHPGGEEVLREQAGGDATENFEDVGHSTD 76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Y 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EEV +H 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W+I++ ++Y+I+ ++DEHPGGEEV+ + AG DATE F+D+GHS + 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Sbjct 11 YTHEEVAQHTTHDDLWVILNGKVYNISNYIDEHPGGEEVILDCAGTDATEAFDDIGHSDE 70 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endParaRP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Query 77 ARALSETFIIGEL 89 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        </a:t>
              </a: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A 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+ E 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IG L </a:t>
              </a:r>
            </a:p>
            <a:p>
              <a:pPr marL="365125" marR="0" lvl="0" indent="-254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  <a:defRPr/>
              </a:pPr>
              <a:r>
                <a:rPr kumimoji="0" lang="pl-PL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</a:rPr>
                <a:t>Sbjct 71 AHEILEKLYIGNL 83 </a:t>
              </a:r>
            </a:p>
          </p:txBody>
        </p:sp>
        <p:grpSp>
          <p:nvGrpSpPr>
            <p:cNvPr id="25" name="Group 2"/>
            <p:cNvGrpSpPr>
              <a:grpSpLocks/>
            </p:cNvGrpSpPr>
            <p:nvPr/>
          </p:nvGrpSpPr>
          <p:grpSpPr bwMode="auto">
            <a:xfrm>
              <a:off x="99776" y="274638"/>
              <a:ext cx="8585437" cy="1185963"/>
              <a:chOff x="146" y="173"/>
              <a:chExt cx="5325" cy="748"/>
            </a:xfrm>
          </p:grpSpPr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6" y="173"/>
                <a:ext cx="5325" cy="74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146" y="173"/>
                <a:ext cx="5325" cy="74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1421946" y="1828800"/>
              <a:ext cx="1681616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Вес в битах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3420002" y="1866901"/>
              <a:ext cx="585260" cy="3710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Вес</a:t>
              </a: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4668304" y="1841500"/>
              <a:ext cx="1170521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E-value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457200" y="4648200"/>
              <a:ext cx="2478088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Число совпадений</a:t>
              </a: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349553" y="4686300"/>
              <a:ext cx="2689297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Длина выравнивания</a:t>
              </a:r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2576967" y="1125538"/>
              <a:ext cx="3274558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Длина найденного белка</a:t>
              </a:r>
            </a:p>
          </p:txBody>
        </p:sp>
        <p:cxnSp>
          <p:nvCxnSpPr>
            <p:cNvPr id="32" name="AutoShape 11"/>
            <p:cNvCxnSpPr>
              <a:cxnSpLocks noChangeShapeType="1"/>
              <a:stCxn id="28" idx="1"/>
            </p:cNvCxnSpPr>
            <p:nvPr/>
          </p:nvCxnSpPr>
          <p:spPr bwMode="auto">
            <a:xfrm rot="10800000" flipV="1">
              <a:off x="4152900" y="2027256"/>
              <a:ext cx="515404" cy="33494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" name="AutoShape 12"/>
            <p:cNvCxnSpPr>
              <a:cxnSpLocks noChangeShapeType="1"/>
            </p:cNvCxnSpPr>
            <p:nvPr/>
          </p:nvCxnSpPr>
          <p:spPr bwMode="auto">
            <a:xfrm rot="10800000" flipV="1">
              <a:off x="914400" y="2095500"/>
              <a:ext cx="668338" cy="304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4" name="AutoShape 13"/>
            <p:cNvCxnSpPr>
              <a:cxnSpLocks noChangeShapeType="1"/>
            </p:cNvCxnSpPr>
            <p:nvPr/>
          </p:nvCxnSpPr>
          <p:spPr bwMode="auto">
            <a:xfrm rot="10800000" flipV="1">
              <a:off x="1181100" y="1295400"/>
              <a:ext cx="1401762" cy="2667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5" name="AutoShape 14"/>
            <p:cNvCxnSpPr>
              <a:cxnSpLocks noChangeShapeType="1"/>
            </p:cNvCxnSpPr>
            <p:nvPr/>
          </p:nvCxnSpPr>
          <p:spPr bwMode="auto">
            <a:xfrm rot="10800000" flipV="1">
              <a:off x="2514600" y="2057400"/>
              <a:ext cx="990600" cy="304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6" name="AutoShape 15"/>
            <p:cNvCxnSpPr>
              <a:cxnSpLocks noChangeShapeType="1"/>
            </p:cNvCxnSpPr>
            <p:nvPr/>
          </p:nvCxnSpPr>
          <p:spPr bwMode="auto">
            <a:xfrm rot="16200000" flipV="1">
              <a:off x="1924054" y="3105152"/>
              <a:ext cx="1943099" cy="1295399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7" name="AutoShape 16"/>
            <p:cNvCxnSpPr>
              <a:cxnSpLocks noChangeShapeType="1"/>
            </p:cNvCxnSpPr>
            <p:nvPr/>
          </p:nvCxnSpPr>
          <p:spPr bwMode="auto">
            <a:xfrm rot="5400000" flipH="1" flipV="1">
              <a:off x="580231" y="3420269"/>
              <a:ext cx="2001838" cy="6477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3619500" y="3962400"/>
              <a:ext cx="2478088" cy="647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Число сходных </a:t>
              </a: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“</a:t>
              </a: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букв</a:t>
              </a: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”</a:t>
              </a: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2" charset="0"/>
              </a:endParaRPr>
            </a:p>
          </p:txBody>
        </p:sp>
        <p:cxnSp>
          <p:nvCxnSpPr>
            <p:cNvPr id="39" name="AutoShape 16"/>
            <p:cNvCxnSpPr>
              <a:cxnSpLocks noChangeShapeType="1"/>
            </p:cNvCxnSpPr>
            <p:nvPr/>
          </p:nvCxnSpPr>
          <p:spPr bwMode="auto">
            <a:xfrm rot="16200000" flipV="1">
              <a:off x="3867150" y="3333750"/>
              <a:ext cx="1333500" cy="1524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676900" y="3962400"/>
              <a:ext cx="2478088" cy="647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2" charset="0"/>
                </a:rPr>
                <a:t>Число символов гэпа</a:t>
              </a:r>
            </a:p>
          </p:txBody>
        </p:sp>
        <p:cxnSp>
          <p:nvCxnSpPr>
            <p:cNvPr id="41" name="AutoShape 16"/>
            <p:cNvCxnSpPr>
              <a:cxnSpLocks noChangeShapeType="1"/>
            </p:cNvCxnSpPr>
            <p:nvPr/>
          </p:nvCxnSpPr>
          <p:spPr bwMode="auto">
            <a:xfrm rot="5400000" flipH="1" flipV="1">
              <a:off x="5895181" y="3363119"/>
              <a:ext cx="1277938" cy="1143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28588"/>
            <a:ext cx="8226425" cy="11401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506D2D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Вес в битах </a:t>
            </a: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506D2D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S’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506D2D"/>
              </a:solidFill>
              <a:effectLst/>
              <a:uLnTx/>
              <a:uFillTx/>
              <a:latin typeface="+mj-lt"/>
              <a:ea typeface="Arial Unicode MS" pitchFamily="34" charset="-128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8987" y="1196752"/>
            <a:ext cx="2486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99592" y="2228671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 – </a:t>
            </a:r>
            <a:r>
              <a:rPr lang="ru-RU" sz="2400" dirty="0" smtClean="0">
                <a:solidFill>
                  <a:schemeClr val="tx1"/>
                </a:solidFill>
              </a:rPr>
              <a:t>обычный вес,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λ 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en-US" sz="2400" dirty="0" smtClean="0">
                <a:solidFill>
                  <a:schemeClr val="tx1"/>
                </a:solidFill>
              </a:rPr>
              <a:t> K</a:t>
            </a:r>
            <a:r>
              <a:rPr lang="ru-RU" sz="2400" dirty="0" smtClean="0">
                <a:solidFill>
                  <a:schemeClr val="tx1"/>
                </a:solidFill>
              </a:rPr>
              <a:t> – коэффициенты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зависящие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от  системы весов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900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Вес в битах отражает объём перебора , необходимый для получения случайно  ОДНОГО выравнивания такого качества.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Согласно теории </a:t>
            </a:r>
            <a:r>
              <a:rPr lang="ru-RU" sz="2400" dirty="0" err="1" smtClean="0">
                <a:solidFill>
                  <a:schemeClr val="tx1"/>
                </a:solidFill>
              </a:rPr>
              <a:t>Карлина-Альтшуля</a:t>
            </a:r>
            <a:r>
              <a:rPr lang="ru-RU" sz="2400" dirty="0" smtClean="0">
                <a:solidFill>
                  <a:schemeClr val="tx1"/>
                </a:solidFill>
              </a:rPr>
              <a:t>, если  вес в битах равен </a:t>
            </a:r>
            <a:r>
              <a:rPr lang="en-US" sz="2400" b="1" dirty="0" smtClean="0">
                <a:solidFill>
                  <a:schemeClr val="tx1"/>
                </a:solidFill>
              </a:rPr>
              <a:t>30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 то это значит, что надо перебрать  </a:t>
            </a:r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30</a:t>
            </a:r>
            <a:r>
              <a:rPr lang="ru-RU" sz="2400" baseline="300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пар случайных фрагментов ,  чтобы </a:t>
            </a:r>
            <a:r>
              <a:rPr lang="ru-RU" sz="2400" dirty="0" err="1" smtClean="0">
                <a:solidFill>
                  <a:schemeClr val="tx1"/>
                </a:solidFill>
              </a:rPr>
              <a:t>п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ru-RU" sz="2400" dirty="0" smtClean="0">
                <a:solidFill>
                  <a:schemeClr val="tx1"/>
                </a:solidFill>
              </a:rPr>
              <a:t>лучить  случайно их выравнивание с  таким весом в битах.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71703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Математическое </a:t>
            </a:r>
            <a:r>
              <a:rPr lang="ru-RU" sz="2400" dirty="0" smtClean="0">
                <a:solidFill>
                  <a:schemeClr val="tx1"/>
                </a:solidFill>
              </a:rPr>
              <a:t>ожидание </a:t>
            </a:r>
            <a:r>
              <a:rPr lang="en-US" sz="2400" dirty="0" smtClean="0">
                <a:solidFill>
                  <a:schemeClr val="tx1"/>
                </a:solidFill>
              </a:rPr>
              <a:t>E </a:t>
            </a:r>
            <a:r>
              <a:rPr lang="ru-RU" sz="2400" dirty="0" smtClean="0">
                <a:solidFill>
                  <a:schemeClr val="tx1"/>
                </a:solidFill>
              </a:rPr>
              <a:t>числа случайных находок  с весом </a:t>
            </a:r>
            <a:r>
              <a:rPr lang="en-US" sz="2400" dirty="0" smtClean="0">
                <a:solidFill>
                  <a:schemeClr val="tx1"/>
                </a:solidFill>
              </a:rPr>
              <a:t>X ≥ S </a:t>
            </a:r>
            <a:r>
              <a:rPr lang="ru-RU" sz="2400" dirty="0" smtClean="0">
                <a:solidFill>
                  <a:schemeClr val="tx1"/>
                </a:solidFill>
              </a:rPr>
              <a:t>легко вычисляется из формы для вероятности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E = N/ 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S’</a:t>
            </a:r>
            <a:endParaRPr lang="ru-RU" sz="2400" b="1" baseline="300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Здесь </a:t>
            </a:r>
            <a:r>
              <a:rPr lang="en-US" sz="2400" dirty="0" smtClean="0">
                <a:solidFill>
                  <a:schemeClr val="tx1"/>
                </a:solidFill>
              </a:rPr>
              <a:t>N = n*m,  </a:t>
            </a:r>
            <a:r>
              <a:rPr lang="ru-RU" sz="2400" dirty="0" smtClean="0">
                <a:solidFill>
                  <a:schemeClr val="tx1"/>
                </a:solidFill>
              </a:rPr>
              <a:t>где </a:t>
            </a:r>
            <a:r>
              <a:rPr lang="en-US" sz="2400" dirty="0" smtClean="0">
                <a:solidFill>
                  <a:schemeClr val="tx1"/>
                </a:solidFill>
              </a:rPr>
              <a:t>n – </a:t>
            </a:r>
            <a:r>
              <a:rPr lang="ru-RU" sz="2400" dirty="0" smtClean="0">
                <a:solidFill>
                  <a:schemeClr val="tx1"/>
                </a:solidFill>
              </a:rPr>
              <a:t> длина входной последовательности,  </a:t>
            </a:r>
            <a:r>
              <a:rPr lang="en-US" sz="2400" dirty="0" smtClean="0">
                <a:solidFill>
                  <a:schemeClr val="tx1"/>
                </a:solidFill>
              </a:rPr>
              <a:t>m – </a:t>
            </a:r>
            <a:r>
              <a:rPr lang="ru-RU" sz="2400" dirty="0" smtClean="0">
                <a:solidFill>
                  <a:schemeClr val="tx1"/>
                </a:solidFill>
              </a:rPr>
              <a:t>суммарная длина последовательностей в области поиска. </a:t>
            </a:r>
            <a:endParaRPr lang="ru-RU" sz="2400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1" y="128588"/>
            <a:ext cx="8219256" cy="70812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506D2D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E-value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506D2D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+mj-cs"/>
              </a:rPr>
              <a:t> – показатель стат. значимости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506D2D"/>
              </a:solidFill>
              <a:effectLst/>
              <a:uLnTx/>
              <a:uFillTx/>
              <a:latin typeface="+mj-lt"/>
              <a:ea typeface="Arial Unicode MS" pitchFamily="34" charset="-128"/>
              <a:cs typeface="+mj-cs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1052736"/>
            <a:ext cx="7886700" cy="2467471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E-value ≤ 0.00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1 –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можно считать достоверным результатом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E-value ≥ 1 –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можно считать заведомо недостоверным результатом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Но это не закон. Возможны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1698B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исключения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95536" y="260648"/>
            <a:ext cx="5849938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Lucida Sans Unicode" pitchFamily="32" charset="0"/>
              </a:rPr>
              <a:t>Участок малой сложности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836712"/>
            <a:ext cx="7632700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Ищем: белок </a:t>
            </a:r>
            <a:r>
              <a:rPr lang="en-US" dirty="0">
                <a:solidFill>
                  <a:srgbClr val="000000"/>
                </a:solidFill>
                <a:latin typeface="Lucida Sans Unicode" pitchFamily="32" charset="0"/>
              </a:rPr>
              <a:t>P02929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если отключить </a:t>
            </a:r>
            <a:r>
              <a:rPr lang="en-US" dirty="0">
                <a:solidFill>
                  <a:srgbClr val="000000"/>
                </a:solidFill>
                <a:latin typeface="Lucida Sans Unicode" pitchFamily="32" charset="0"/>
              </a:rPr>
              <a:t>“Compositional adjustments” </a:t>
            </a: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и фильтр, то одной из находок </a:t>
            </a:r>
            <a:r>
              <a:rPr lang="ru-RU" dirty="0" smtClean="0">
                <a:solidFill>
                  <a:srgbClr val="000000"/>
                </a:solidFill>
                <a:latin typeface="Lucida Sans Unicode" pitchFamily="32" charset="0"/>
              </a:rPr>
              <a:t>будет:</a:t>
            </a:r>
            <a:endParaRPr lang="ru-RU" dirty="0">
              <a:solidFill>
                <a:srgbClr val="000000"/>
              </a:solidFill>
              <a:latin typeface="Lucida Sans Unicode" pitchFamily="3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7632700" cy="23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83968" y="4293096"/>
            <a:ext cx="4321175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dirty="0">
                <a:solidFill>
                  <a:srgbClr val="FF0000"/>
                </a:solidFill>
                <a:latin typeface="Lucida Sans Unicode" pitchFamily="32" charset="0"/>
              </a:rPr>
              <a:t>в исходном белке имеется участок, содержащий очень много </a:t>
            </a:r>
            <a:r>
              <a:rPr lang="ru-RU" sz="1800" dirty="0" err="1">
                <a:solidFill>
                  <a:srgbClr val="FF0000"/>
                </a:solidFill>
                <a:latin typeface="Lucida Sans Unicode" pitchFamily="32" charset="0"/>
              </a:rPr>
              <a:t>пролина</a:t>
            </a:r>
            <a:r>
              <a:rPr lang="ru-RU" sz="1800" dirty="0">
                <a:solidFill>
                  <a:srgbClr val="FF0000"/>
                </a:solidFill>
                <a:latin typeface="Lucida Sans Unicode" pitchFamily="32" charset="0"/>
              </a:rPr>
              <a:t> и </a:t>
            </a:r>
            <a:r>
              <a:rPr lang="ru-RU" sz="1800" dirty="0" err="1">
                <a:solidFill>
                  <a:srgbClr val="FF0000"/>
                </a:solidFill>
                <a:latin typeface="Lucida Sans Unicode" pitchFamily="32" charset="0"/>
              </a:rPr>
              <a:t>глутаминовой</a:t>
            </a:r>
            <a:r>
              <a:rPr lang="ru-RU" sz="1800" dirty="0">
                <a:solidFill>
                  <a:srgbClr val="FF0000"/>
                </a:solidFill>
                <a:latin typeface="Lucida Sans Unicode" pitchFamily="32" charset="0"/>
              </a:rPr>
              <a:t> кислоты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1560" y="5373216"/>
            <a:ext cx="66595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Данное выравнивание </a:t>
            </a:r>
            <a:r>
              <a:rPr lang="ru-RU" b="1" dirty="0">
                <a:solidFill>
                  <a:srgbClr val="000000"/>
                </a:solidFill>
                <a:latin typeface="Lucida Sans Unicode" pitchFamily="32" charset="0"/>
              </a:rPr>
              <a:t>не свидетельствует о гомологии</a:t>
            </a: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, несмотря на хорошее значение </a:t>
            </a:r>
            <a:r>
              <a:rPr lang="en-US" dirty="0">
                <a:solidFill>
                  <a:srgbClr val="000000"/>
                </a:solidFill>
                <a:latin typeface="Lucida Sans Unicode" pitchFamily="32" charset="0"/>
              </a:rPr>
              <a:t>E-value (</a:t>
            </a: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10</a:t>
            </a:r>
            <a:r>
              <a:rPr lang="ru-RU" baseline="30000" dirty="0">
                <a:solidFill>
                  <a:srgbClr val="000000"/>
                </a:solidFill>
                <a:latin typeface="Lucida Sans Unicode" pitchFamily="32" charset="0"/>
              </a:rPr>
              <a:t>-9</a:t>
            </a:r>
            <a:r>
              <a:rPr lang="ru-RU" dirty="0">
                <a:solidFill>
                  <a:srgbClr val="000000"/>
                </a:solidFill>
                <a:latin typeface="Lucida Sans Unicode" pitchFamily="32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769225" cy="1139825"/>
          </a:xfrm>
        </p:spPr>
        <p:txBody>
          <a:bodyPr/>
          <a:lstStyle/>
          <a:p>
            <a:r>
              <a:rPr lang="ru-RU" dirty="0" smtClean="0"/>
              <a:t>КОНЕЦ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506D2D"/>
                </a:solidFill>
                <a:latin typeface="+mj-lt"/>
                <a:cs typeface="+mj-cs"/>
              </a:rPr>
              <a:t>BLAST</a:t>
            </a:r>
            <a:r>
              <a:rPr lang="ru-RU" sz="3600" dirty="0" smtClean="0">
                <a:solidFill>
                  <a:srgbClr val="506D2D"/>
                </a:solidFill>
                <a:latin typeface="+mj-lt"/>
                <a:cs typeface="+mj-cs"/>
              </a:rPr>
              <a:t> сравнивает входную последовательность с последовательностями в банке данных, ищет сходные участки и оценивает статистическую значимость  находок.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/>
          <a:srcRect l="2008" t="21352" r="33308" b="28487"/>
          <a:stretch/>
        </p:blipFill>
        <p:spPr>
          <a:xfrm>
            <a:off x="251520" y="1124744"/>
            <a:ext cx="8486657" cy="396044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528" y="116632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506D2D"/>
                </a:solidFill>
                <a:latin typeface="+mj-lt"/>
                <a:cs typeface="+mj-cs"/>
              </a:rPr>
              <a:t>Варианты алгоритма</a:t>
            </a:r>
            <a:endParaRPr lang="ru-RU" sz="3600" dirty="0">
              <a:solidFill>
                <a:srgbClr val="506D2D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107504" y="44624"/>
            <a:ext cx="88569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506D2D"/>
                </a:solidFill>
                <a:latin typeface="+mj-lt"/>
                <a:cs typeface="+mj-cs"/>
              </a:rPr>
              <a:t>Выбор варианта </a:t>
            </a:r>
            <a:r>
              <a:rPr lang="en-US" sz="2800" dirty="0">
                <a:solidFill>
                  <a:srgbClr val="506D2D"/>
                </a:solidFill>
                <a:latin typeface="+mj-lt"/>
                <a:cs typeface="+mj-cs"/>
              </a:rPr>
              <a:t>BLASTN (</a:t>
            </a:r>
            <a:r>
              <a:rPr lang="ru-RU" sz="2800" dirty="0">
                <a:solidFill>
                  <a:srgbClr val="506D2D"/>
                </a:solidFill>
                <a:latin typeface="+mj-lt"/>
                <a:cs typeface="+mj-cs"/>
              </a:rPr>
              <a:t>по умолчанию стоит </a:t>
            </a:r>
            <a:r>
              <a:rPr lang="en-US" sz="2800" dirty="0" err="1">
                <a:solidFill>
                  <a:srgbClr val="506D2D"/>
                </a:solidFill>
                <a:latin typeface="+mj-lt"/>
                <a:cs typeface="+mj-cs"/>
              </a:rPr>
              <a:t>megablast</a:t>
            </a:r>
            <a:r>
              <a:rPr lang="en-US" sz="2800" dirty="0">
                <a:solidFill>
                  <a:srgbClr val="506D2D"/>
                </a:solidFill>
                <a:latin typeface="+mj-lt"/>
                <a:cs typeface="+mj-cs"/>
              </a:rPr>
              <a:t>)</a:t>
            </a:r>
            <a:endParaRPr lang="ru-RU" sz="2800" dirty="0">
              <a:solidFill>
                <a:srgbClr val="506D2D"/>
              </a:solidFill>
              <a:latin typeface="+mj-lt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194675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404417" y="4653261"/>
            <a:ext cx="3671887" cy="12239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388" y="1052513"/>
            <a:ext cx="866140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388" y="220663"/>
            <a:ext cx="8097837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 dirty="0">
                <a:solidFill>
                  <a:srgbClr val="000000"/>
                </a:solidFill>
              </a:rPr>
              <a:t>Три вида </a:t>
            </a:r>
            <a:r>
              <a:rPr lang="ru-RU" sz="4400" dirty="0" err="1">
                <a:solidFill>
                  <a:srgbClr val="000000"/>
                </a:solidFill>
              </a:rPr>
              <a:t>blastn</a:t>
            </a:r>
            <a:endParaRPr lang="ru-RU" sz="4400" dirty="0">
              <a:solidFill>
                <a:srgbClr val="000000"/>
              </a:solidFill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468313" y="1412875"/>
          <a:ext cx="8220075" cy="4441826"/>
        </p:xfrm>
        <a:graphic>
          <a:graphicData uri="http://schemas.openxmlformats.org/drawingml/2006/table">
            <a:tbl>
              <a:tblPr/>
              <a:tblGrid>
                <a:gridCol w="2979737"/>
                <a:gridCol w="2330450"/>
                <a:gridCol w="2909888"/>
              </a:tblGrid>
              <a:tr h="928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Программа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Затравка 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Цели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megablast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28 нк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Очень близкие гомологи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discontiguous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megablast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11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Близкие гомологи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blastn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11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нк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Любые гомологи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50825" y="188640"/>
            <a:ext cx="889317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 smtClean="0">
                <a:solidFill>
                  <a:schemeClr val="tx1"/>
                </a:solidFill>
                <a:latin typeface="Lucida Sans Unicode" pitchFamily="32" charset="0"/>
              </a:rPr>
              <a:t>Интерфейс ввода данных </a:t>
            </a:r>
            <a:r>
              <a:rPr lang="en-US" dirty="0" smtClean="0">
                <a:solidFill>
                  <a:schemeClr val="tx1"/>
                </a:solidFill>
                <a:latin typeface="Lucida Sans Unicode" pitchFamily="32" charset="0"/>
              </a:rPr>
              <a:t>http</a:t>
            </a:r>
            <a:r>
              <a:rPr lang="en-US" dirty="0">
                <a:solidFill>
                  <a:schemeClr val="tx1"/>
                </a:solidFill>
                <a:latin typeface="Lucida Sans Unicode" pitchFamily="32" charset="0"/>
              </a:rPr>
              <a:t>://blast.ncbi.nlm.nih.gov</a:t>
            </a:r>
            <a:r>
              <a:rPr lang="en-US" dirty="0" smtClean="0">
                <a:solidFill>
                  <a:schemeClr val="tx1"/>
                </a:solidFill>
                <a:latin typeface="Lucida Sans Unicode" pitchFamily="32" charset="0"/>
              </a:rPr>
              <a:t>/</a:t>
            </a:r>
            <a:endParaRPr lang="en-US" dirty="0">
              <a:solidFill>
                <a:schemeClr val="tx1"/>
              </a:solidFill>
              <a:latin typeface="Lucida Sans Unicode" pitchFamily="32" charset="0"/>
            </a:endParaRPr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342900" y="679748"/>
            <a:ext cx="8485188" cy="5888038"/>
            <a:chOff x="277935" y="609601"/>
            <a:chExt cx="8485065" cy="5888584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7935" y="609601"/>
              <a:ext cx="8485065" cy="58885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779839" y="2060575"/>
              <a:ext cx="3010668" cy="7100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вводим последовательность</a:t>
              </a:r>
            </a:p>
          </p:txBody>
        </p:sp>
        <p:cxnSp>
          <p:nvCxnSpPr>
            <p:cNvPr id="6" name="AutoShape 3"/>
            <p:cNvCxnSpPr>
              <a:cxnSpLocks noChangeShapeType="1"/>
            </p:cNvCxnSpPr>
            <p:nvPr/>
          </p:nvCxnSpPr>
          <p:spPr bwMode="auto">
            <a:xfrm rot="5400000">
              <a:off x="4222253" y="3543432"/>
              <a:ext cx="118104" cy="3541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284664" y="3286125"/>
              <a:ext cx="2436982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база данных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368550" y="4470400"/>
              <a:ext cx="444409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организм (если надо ограничить)</a:t>
              </a:r>
            </a:p>
          </p:txBody>
        </p:sp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 rot="16200000" flipV="1">
              <a:off x="3632444" y="4467468"/>
              <a:ext cx="4742" cy="1122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331913" y="4929339"/>
              <a:ext cx="1863295" cy="214162"/>
            </a:xfrm>
            <a:prstGeom prst="ellipse">
              <a:avLst/>
            </a:prstGeom>
            <a:noFill/>
            <a:ln w="2232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36800" y="5829301"/>
              <a:ext cx="4161203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дополнительные параметры</a:t>
              </a:r>
            </a:p>
          </p:txBody>
        </p:sp>
        <p:cxnSp>
          <p:nvCxnSpPr>
            <p:cNvPr id="12" name="AutoShape 9"/>
            <p:cNvCxnSpPr>
              <a:cxnSpLocks noChangeShapeType="1"/>
            </p:cNvCxnSpPr>
            <p:nvPr/>
          </p:nvCxnSpPr>
          <p:spPr bwMode="auto">
            <a:xfrm rot="5400000">
              <a:off x="2303644" y="6086050"/>
              <a:ext cx="59839" cy="3542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" name="AutoShape 10"/>
            <p:cNvCxnSpPr>
              <a:cxnSpLocks noChangeShapeType="1"/>
              <a:stCxn id="5" idx="1"/>
            </p:cNvCxnSpPr>
            <p:nvPr/>
          </p:nvCxnSpPr>
          <p:spPr bwMode="auto">
            <a:xfrm rot="10800000">
              <a:off x="1836741" y="1982789"/>
              <a:ext cx="1943099" cy="432821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9650" y="3175000"/>
              <a:ext cx="2294746" cy="1017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179512" y="620713"/>
            <a:ext cx="8712968" cy="5818187"/>
            <a:chOff x="393" y="620713"/>
            <a:chExt cx="9055102" cy="5818187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" y="1196974"/>
              <a:ext cx="9055102" cy="52419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81025" y="692150"/>
              <a:ext cx="4208843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 smtClean="0">
                  <a:solidFill>
                    <a:srgbClr val="000000"/>
                  </a:solidFill>
                  <a:latin typeface="Lucida Sans Unicode" pitchFamily="32" charset="0"/>
                </a:rPr>
                <a:t>Дополнительные параметры</a:t>
              </a:r>
              <a:endParaRPr lang="ru-RU" sz="2000" b="1" dirty="0">
                <a:solidFill>
                  <a:srgbClr val="000000"/>
                </a:solidFill>
                <a:latin typeface="Lucida Sans Unicode" pitchFamily="32" charset="0"/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076825" y="620713"/>
              <a:ext cx="2447925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максимальный размер выдачи</a:t>
              </a:r>
            </a:p>
          </p:txBody>
        </p:sp>
        <p:cxnSp>
          <p:nvCxnSpPr>
            <p:cNvPr id="6" name="AutoShape 4"/>
            <p:cNvCxnSpPr>
              <a:cxnSpLocks noChangeShapeType="1"/>
            </p:cNvCxnSpPr>
            <p:nvPr/>
          </p:nvCxnSpPr>
          <p:spPr bwMode="auto">
            <a:xfrm flipH="1">
              <a:off x="2095500" y="952500"/>
              <a:ext cx="2881313" cy="657225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076825" y="2144713"/>
              <a:ext cx="2447925" cy="3984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порог на </a:t>
              </a:r>
              <a:r>
                <a:rPr lang="en-US" sz="2000" b="1">
                  <a:solidFill>
                    <a:srgbClr val="FF0000"/>
                  </a:solidFill>
                  <a:latin typeface="Lucida Sans Unicode" pitchFamily="32" charset="0"/>
                </a:rPr>
                <a:t>E-value</a:t>
              </a:r>
            </a:p>
          </p:txBody>
        </p:sp>
        <p:cxnSp>
          <p:nvCxnSpPr>
            <p:cNvPr id="8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2514600" y="2438400"/>
              <a:ext cx="2667000" cy="230188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859338" y="3141663"/>
              <a:ext cx="2449512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параметры выравнивания</a:t>
              </a:r>
            </a:p>
          </p:txBody>
        </p:sp>
        <p:cxnSp>
          <p:nvCxnSpPr>
            <p:cNvPr id="10" name="AutoShape 8"/>
            <p:cNvCxnSpPr>
              <a:cxnSpLocks noChangeShapeType="1"/>
              <a:stCxn id="9" idx="1"/>
            </p:cNvCxnSpPr>
            <p:nvPr/>
          </p:nvCxnSpPr>
          <p:spPr bwMode="auto">
            <a:xfrm rot="10800000" flipV="1">
              <a:off x="3200400" y="3493294"/>
              <a:ext cx="1658938" cy="735806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 rot="10800000" flipV="1">
              <a:off x="2438400" y="3352800"/>
              <a:ext cx="2400300" cy="533400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003800" y="4305300"/>
              <a:ext cx="3384550" cy="7032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борьба с «участками малой сложности»</a:t>
              </a:r>
            </a:p>
          </p:txBody>
        </p:sp>
        <p:cxnSp>
          <p:nvCxnSpPr>
            <p:cNvPr id="13" name="AutoShape 12"/>
            <p:cNvCxnSpPr>
              <a:cxnSpLocks noChangeShapeType="1"/>
            </p:cNvCxnSpPr>
            <p:nvPr/>
          </p:nvCxnSpPr>
          <p:spPr bwMode="auto">
            <a:xfrm rot="10800000" flipV="1">
              <a:off x="4267200" y="4495800"/>
              <a:ext cx="685800" cy="143668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47700" y="419100"/>
            <a:ext cx="8316913" cy="572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00000"/>
                </a:solidFill>
                <a:latin typeface="Lucida Sans Unicode" pitchFamily="32" charset="0"/>
              </a:rPr>
              <a:t>Что выдает </a:t>
            </a:r>
            <a:r>
              <a:rPr lang="en-US" sz="2800" b="1" dirty="0">
                <a:solidFill>
                  <a:srgbClr val="000000"/>
                </a:solidFill>
                <a:latin typeface="Lucida Sans Unicode" pitchFamily="32" charset="0"/>
              </a:rPr>
              <a:t>BLAST?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Набор последовательностей, сходных с входной последовательностью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Для каждой находки приведены:</a:t>
            </a: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 E-value (“Expect”), Bit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Score 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и 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Score</a:t>
            </a: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Процент идентичности, сходства (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Positives)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и пробелов (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Gaps)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в выравнивании</a:t>
            </a:r>
            <a:endParaRPr lang="en-US" sz="2200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Локальное выравнивание</a:t>
            </a: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Информация о найденной последовательности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536" y="188640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506D2D"/>
                </a:solidFill>
                <a:latin typeface="+mj-lt"/>
                <a:cs typeface="+mj-cs"/>
              </a:rPr>
              <a:t>Список находок</a:t>
            </a:r>
            <a:endParaRPr lang="ru-RU" sz="3600" dirty="0">
              <a:solidFill>
                <a:srgbClr val="506D2D"/>
              </a:solidFill>
              <a:latin typeface="+mj-lt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4894" t="13689" r="4469" b="1723"/>
          <a:stretch/>
        </p:blipFill>
        <p:spPr>
          <a:xfrm>
            <a:off x="124287" y="836712"/>
            <a:ext cx="9019713" cy="5899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416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BLAST – программа для поиска последовательностей из банка данных, похожих на данную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Выравнивание последовательностей белков</dc:title>
  <dc:creator>aba</dc:creator>
  <cp:lastModifiedBy>aba</cp:lastModifiedBy>
  <cp:revision>90</cp:revision>
  <cp:lastPrinted>1601-01-01T00:00:00Z</cp:lastPrinted>
  <dcterms:created xsi:type="dcterms:W3CDTF">1601-01-01T00:00:00Z</dcterms:created>
  <dcterms:modified xsi:type="dcterms:W3CDTF">2016-09-20T18:09:13Z</dcterms:modified>
</cp:coreProperties>
</file>