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5"/>
  </p:notesMasterIdLst>
  <p:sldIdLst>
    <p:sldId id="256" r:id="rId2"/>
    <p:sldId id="260" r:id="rId3"/>
    <p:sldId id="322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284" r:id="rId14"/>
    <p:sldId id="306" r:id="rId15"/>
    <p:sldId id="283" r:id="rId16"/>
    <p:sldId id="285" r:id="rId17"/>
    <p:sldId id="290" r:id="rId18"/>
    <p:sldId id="297" r:id="rId19"/>
    <p:sldId id="291" r:id="rId20"/>
    <p:sldId id="296" r:id="rId21"/>
    <p:sldId id="292" r:id="rId22"/>
    <p:sldId id="298" r:id="rId23"/>
    <p:sldId id="293" r:id="rId24"/>
    <p:sldId id="299" r:id="rId25"/>
    <p:sldId id="333" r:id="rId26"/>
    <p:sldId id="294" r:id="rId27"/>
    <p:sldId id="300" r:id="rId28"/>
    <p:sldId id="302" r:id="rId29"/>
    <p:sldId id="286" r:id="rId30"/>
    <p:sldId id="287" r:id="rId31"/>
    <p:sldId id="288" r:id="rId32"/>
    <p:sldId id="289" r:id="rId33"/>
    <p:sldId id="303" r:id="rId34"/>
    <p:sldId id="304" r:id="rId35"/>
    <p:sldId id="332" r:id="rId36"/>
    <p:sldId id="312" r:id="rId37"/>
    <p:sldId id="313" r:id="rId38"/>
    <p:sldId id="314" r:id="rId39"/>
    <p:sldId id="316" r:id="rId40"/>
    <p:sldId id="319" r:id="rId41"/>
    <p:sldId id="317" r:id="rId42"/>
    <p:sldId id="320" r:id="rId43"/>
    <p:sldId id="321" r:id="rId4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60" autoAdjust="0"/>
    <p:restoredTop sz="90929"/>
  </p:normalViewPr>
  <p:slideViewPr>
    <p:cSldViewPr>
      <p:cViewPr varScale="1">
        <p:scale>
          <a:sx n="103" d="100"/>
          <a:sy n="103" d="100"/>
        </p:scale>
        <p:origin x="-185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3D4CB-2DF5-4BDC-B825-9732B69C6CE5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9D5A6-9D44-41DB-AC61-D3B97F76D2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8559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Å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9D5A6-9D44-41DB-AC61-D3B97F76D27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7741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BF8AD1-8460-4885-9CEA-23A8A9AE62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801710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950BE9-7589-4EEC-8B3D-04F365170C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440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7F124F-05B7-4799-84A4-BA2EE15436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87024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328BCE-A043-4926-B0BF-78EF702E61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39668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EEA8D1-8E65-4FB2-AA3F-0B0B8CD9B9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74939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D1FA06-02FC-4B85-835E-7AA66CABD59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65707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A3C710-3D90-4497-AB1F-5FD7FEE698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50073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CBC75B-A2E1-4381-8A62-5553A9CC6C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035785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161568-1853-4D46-A313-F30D4042CF7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292816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CD18EF-0084-4062-9C0D-5B92EA62F2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884073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703D5-DEF6-4387-8C02-E88BE5F3FDE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20283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6989C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0FD153F-7C69-41AC-81CA-4C3497CBB03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8"/>
          <p:cNvSpPr txBox="1">
            <a:spLocks noChangeArrowheads="1"/>
          </p:cNvSpPr>
          <p:nvPr/>
        </p:nvSpPr>
        <p:spPr bwMode="auto">
          <a:xfrm>
            <a:off x="228600" y="1219200"/>
            <a:ext cx="8534400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ru-RU" sz="5500" dirty="0" smtClean="0">
                <a:latin typeface="Comic Sans MS" panose="030F0702030302020204" pitchFamily="66" charset="0"/>
              </a:rPr>
              <a:t>PDB, </a:t>
            </a:r>
            <a:r>
              <a:rPr lang="en-US" altLang="ru-RU" sz="5500" dirty="0" err="1" smtClean="0">
                <a:latin typeface="Comic Sans MS" panose="030F0702030302020204" pitchFamily="66" charset="0"/>
              </a:rPr>
              <a:t>Jmol</a:t>
            </a:r>
            <a:r>
              <a:rPr lang="en-US" altLang="ru-RU" sz="5500" dirty="0" smtClean="0">
                <a:latin typeface="Comic Sans MS" panose="030F0702030302020204" pitchFamily="66" charset="0"/>
              </a:rPr>
              <a:t>, </a:t>
            </a:r>
            <a:r>
              <a:rPr lang="en-US" altLang="ru-RU" sz="5500" strike="sngStrike" dirty="0" err="1" smtClean="0">
                <a:latin typeface="Comic Sans MS" panose="030F0702030302020204" pitchFamily="66" charset="0"/>
              </a:rPr>
              <a:t>PyMol</a:t>
            </a:r>
            <a:endParaRPr lang="en-US" altLang="ru-RU" sz="5500" strike="sngStrike" dirty="0">
              <a:latin typeface="Comic Sans MS" panose="030F0702030302020204" pitchFamily="66" charset="0"/>
            </a:endParaRPr>
          </a:p>
          <a:p>
            <a:pPr algn="ctr" eaLnBrk="1" hangingPunct="1"/>
            <a:r>
              <a:rPr lang="ru-RU" altLang="ru-RU" sz="2500" i="1" dirty="0">
                <a:latin typeface="Comic Sans MS" panose="030F0702030302020204" pitchFamily="66" charset="0"/>
              </a:rPr>
              <a:t>и работа с трехмерными</a:t>
            </a:r>
          </a:p>
          <a:p>
            <a:pPr algn="ctr" eaLnBrk="1" hangingPunct="1"/>
            <a:r>
              <a:rPr lang="ru-RU" altLang="ru-RU" sz="2500" i="1" dirty="0" smtClean="0">
                <a:latin typeface="Comic Sans MS" panose="030F0702030302020204" pitchFamily="66" charset="0"/>
              </a:rPr>
              <a:t>структурами</a:t>
            </a:r>
            <a:endParaRPr lang="en-US" altLang="ru-RU" sz="2500" i="1" dirty="0">
              <a:latin typeface="Comic Sans MS" panose="030F0702030302020204" pitchFamily="66" charset="0"/>
            </a:endParaRPr>
          </a:p>
        </p:txBody>
      </p:sp>
      <p:sp>
        <p:nvSpPr>
          <p:cNvPr id="5124" name="Rectangle 9"/>
          <p:cNvSpPr>
            <a:spLocks noGrp="1" noChangeArrowheads="1"/>
          </p:cNvSpPr>
          <p:nvPr>
            <p:ph type="ctrTitle"/>
          </p:nvPr>
        </p:nvSpPr>
        <p:spPr>
          <a:xfrm>
            <a:off x="457200" y="7239000"/>
            <a:ext cx="2209800" cy="914400"/>
          </a:xfrm>
        </p:spPr>
        <p:txBody>
          <a:bodyPr/>
          <a:lstStyle/>
          <a:p>
            <a:pPr eaLnBrk="1" hangingPunct="1"/>
            <a:r>
              <a:rPr lang="en-US" altLang="ru-RU" smtClean="0"/>
              <a:t>Title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2905237"/>
            <a:ext cx="1800225" cy="37814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000" y="3211900"/>
            <a:ext cx="5829300" cy="3168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en-US" altLang="ru-RU" i="1" smtClean="0"/>
              <a:t>PyMol</a:t>
            </a:r>
            <a:r>
              <a:rPr lang="ru-RU" altLang="ru-RU" i="1" smtClean="0"/>
              <a:t> </a:t>
            </a:r>
            <a:r>
              <a:rPr lang="ru-RU" altLang="ru-RU" smtClean="0">
                <a:latin typeface="Courier New" panose="02070309020205020404" pitchFamily="49" charset="0"/>
              </a:rPr>
              <a:t>(красивый и умелый)</a:t>
            </a:r>
            <a:endParaRPr lang="en-US" altLang="ru-RU" smtClean="0">
              <a:latin typeface="Courier New" panose="02070309020205020404" pitchFamily="49" charset="0"/>
            </a:endParaRP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54213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5410200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9823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en-US" altLang="ru-RU" i="1" smtClean="0"/>
              <a:t>PyMol</a:t>
            </a:r>
            <a:r>
              <a:rPr lang="ru-RU" altLang="ru-RU" i="1" smtClean="0"/>
              <a:t> </a:t>
            </a:r>
            <a:r>
              <a:rPr lang="ru-RU" altLang="ru-RU" smtClean="0">
                <a:latin typeface="Courier New" panose="02070309020205020404" pitchFamily="49" charset="0"/>
              </a:rPr>
              <a:t>(красивый и умелый)</a:t>
            </a:r>
            <a:endParaRPr lang="en-US" altLang="ru-RU" smtClean="0">
              <a:latin typeface="Courier New" panose="02070309020205020404" pitchFamily="49" charset="0"/>
            </a:endParaRP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 l="2105" t="11123" r="24211" b="12400"/>
          <a:stretch>
            <a:fillRect/>
          </a:stretch>
        </p:blipFill>
        <p:spPr bwMode="auto">
          <a:xfrm>
            <a:off x="304800" y="1524000"/>
            <a:ext cx="5334000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3" cstate="print"/>
          <a:srcRect t="3077" r="18473" b="12307"/>
          <a:stretch>
            <a:fillRect/>
          </a:stretch>
        </p:blipFill>
        <p:spPr bwMode="auto">
          <a:xfrm>
            <a:off x="304800" y="1524000"/>
            <a:ext cx="5334000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5319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304800"/>
            <a:ext cx="3276600" cy="457200"/>
          </a:xfrm>
        </p:spPr>
        <p:txBody>
          <a:bodyPr/>
          <a:lstStyle/>
          <a:p>
            <a:pPr eaLnBrk="1" hangingPunct="1"/>
            <a:r>
              <a:rPr lang="en-US" altLang="ru-RU" b="1" i="1" dirty="0" err="1" smtClean="0"/>
              <a:t>Jmol</a:t>
            </a:r>
            <a:r>
              <a:rPr lang="en-US" altLang="ru-RU" b="1" i="1" dirty="0" smtClean="0"/>
              <a:t>/</a:t>
            </a:r>
            <a:r>
              <a:rPr lang="en-US" altLang="ru-RU" b="1" i="1" dirty="0" err="1" smtClean="0"/>
              <a:t>JSmol</a:t>
            </a:r>
            <a:endParaRPr lang="en-US" altLang="ru-RU" b="1" i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-152400" y="1524000"/>
            <a:ext cx="8915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ru-RU" sz="4000" dirty="0" smtClean="0"/>
              <a:t>Далее описан язык, которым надо пользоваться для подготовки изображений в </a:t>
            </a:r>
            <a:r>
              <a:rPr lang="en-US" sz="4000" dirty="0" err="1" smtClean="0"/>
              <a:t>RasMol</a:t>
            </a:r>
            <a:r>
              <a:rPr lang="en-US" sz="4000" dirty="0" smtClean="0"/>
              <a:t>/</a:t>
            </a:r>
            <a:r>
              <a:rPr lang="en-US" sz="4000" dirty="0" err="1" smtClean="0"/>
              <a:t>Jmol</a:t>
            </a:r>
            <a:r>
              <a:rPr lang="en-US" sz="4000" dirty="0" smtClean="0"/>
              <a:t>/</a:t>
            </a:r>
            <a:r>
              <a:rPr lang="en-US" sz="4000" dirty="0" err="1" smtClean="0"/>
              <a:t>JSmol</a:t>
            </a:r>
            <a:r>
              <a:rPr lang="en-US" sz="4000" dirty="0" smtClean="0"/>
              <a:t>. </a:t>
            </a:r>
            <a:endParaRPr lang="ru-RU" sz="4000" dirty="0" smtClean="0"/>
          </a:p>
          <a:p>
            <a:pPr lvl="1" algn="ctr"/>
            <a:endParaRPr lang="ru-RU" sz="4000" dirty="0"/>
          </a:p>
          <a:p>
            <a:pPr lvl="1" algn="ctr"/>
            <a:r>
              <a:rPr lang="ru-RU" sz="4000" dirty="0" smtClean="0"/>
              <a:t>Все эти команды работают во всех трех программах.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7037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smtClean="0"/>
              <a:t>Язык </a:t>
            </a:r>
            <a:r>
              <a:rPr lang="en-US" altLang="ru-RU" i="1" smtClean="0"/>
              <a:t/>
            </a:r>
            <a:br>
              <a:rPr lang="en-US" altLang="ru-RU" i="1" smtClean="0"/>
            </a:br>
            <a:r>
              <a:rPr lang="en-US" altLang="ru-RU" i="1" smtClean="0"/>
              <a:t>RasMol</a:t>
            </a:r>
            <a:r>
              <a:rPr lang="en-US" altLang="ru-RU" i="1" smtClean="0">
                <a:latin typeface="Courier New" panose="02070309020205020404" pitchFamily="49" charset="0"/>
              </a:rPr>
              <a:t>’</a:t>
            </a:r>
            <a:r>
              <a:rPr lang="ru-RU" altLang="ru-RU" i="1" smtClean="0"/>
              <a:t>а</a:t>
            </a:r>
            <a:br>
              <a:rPr lang="ru-RU" altLang="ru-RU" i="1" smtClean="0"/>
            </a:br>
            <a:r>
              <a:rPr lang="ru-RU" altLang="ru-RU" smtClean="0">
                <a:latin typeface="Courier New" panose="02070309020205020404" pitchFamily="49" charset="0"/>
              </a:rPr>
              <a:t>(введение)</a:t>
            </a:r>
            <a:endParaRPr lang="en-US" altLang="ru-RU" smtClean="0">
              <a:latin typeface="Courier New" panose="02070309020205020404" pitchFamily="49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562600" y="3657600"/>
            <a:ext cx="3352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b="1"/>
              <a:t>Мы видим картинку, </a:t>
            </a:r>
          </a:p>
          <a:p>
            <a:pPr algn="ctr" eaLnBrk="1" hangingPunct="1"/>
            <a:r>
              <a:rPr lang="ru-RU" altLang="ru-RU" b="1"/>
              <a:t>а </a:t>
            </a:r>
            <a:r>
              <a:rPr lang="en-US" altLang="ru-RU" b="1"/>
              <a:t>RasMol </a:t>
            </a:r>
            <a:r>
              <a:rPr lang="ru-RU" altLang="ru-RU" b="1"/>
              <a:t>знает про</a:t>
            </a:r>
          </a:p>
          <a:p>
            <a:pPr algn="ctr" eaLnBrk="1" hangingPunct="1"/>
            <a:r>
              <a:rPr lang="ru-RU" altLang="ru-RU" b="1"/>
              <a:t>множества атомов</a:t>
            </a:r>
          </a:p>
        </p:txBody>
      </p:sp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5113338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188" y="1066800"/>
            <a:ext cx="5103812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075" y="1066800"/>
            <a:ext cx="5114925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1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200" y="1066800"/>
            <a:ext cx="5113338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2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075" y="1066800"/>
            <a:ext cx="5114925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13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smtClean="0"/>
              <a:t>Язык </a:t>
            </a:r>
            <a:r>
              <a:rPr lang="en-US" altLang="ru-RU" i="1" smtClean="0"/>
              <a:t/>
            </a:r>
            <a:br>
              <a:rPr lang="en-US" altLang="ru-RU" i="1" smtClean="0"/>
            </a:br>
            <a:r>
              <a:rPr lang="en-US" altLang="ru-RU" i="1" smtClean="0"/>
              <a:t>RasMol</a:t>
            </a:r>
            <a:r>
              <a:rPr lang="en-US" altLang="ru-RU" i="1" smtClean="0">
                <a:latin typeface="Courier New" panose="02070309020205020404" pitchFamily="49" charset="0"/>
              </a:rPr>
              <a:t>’</a:t>
            </a:r>
            <a:r>
              <a:rPr lang="ru-RU" altLang="ru-RU" i="1" smtClean="0"/>
              <a:t>а</a:t>
            </a:r>
            <a:br>
              <a:rPr lang="ru-RU" altLang="ru-RU" i="1" smtClean="0"/>
            </a:br>
            <a:r>
              <a:rPr lang="ru-RU" altLang="ru-RU" smtClean="0">
                <a:latin typeface="Courier New" panose="02070309020205020404" pitchFamily="49" charset="0"/>
              </a:rPr>
              <a:t>(</a:t>
            </a:r>
            <a:r>
              <a:rPr lang="en-US" altLang="ru-RU" smtClean="0">
                <a:latin typeface="Courier New" panose="02070309020205020404" pitchFamily="49" charset="0"/>
              </a:rPr>
              <a:t>load</a:t>
            </a:r>
            <a:r>
              <a:rPr lang="ru-RU" altLang="ru-RU" smtClean="0">
                <a:latin typeface="Courier New" panose="02070309020205020404" pitchFamily="49" charset="0"/>
              </a:rPr>
              <a:t>)</a:t>
            </a:r>
            <a:endParaRPr lang="en-US" altLang="ru-RU" smtClean="0">
              <a:latin typeface="Courier New" panose="02070309020205020404" pitchFamily="49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833438" y="609600"/>
            <a:ext cx="6740371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 dirty="0"/>
              <a:t>Формат команды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en-US" altLang="ru-RU" dirty="0">
                <a:latin typeface="Courier New" panose="02070309020205020404" pitchFamily="49" charset="0"/>
              </a:rPr>
              <a:t>l</a:t>
            </a:r>
            <a:r>
              <a:rPr lang="ru-RU" altLang="ru-RU" dirty="0" err="1">
                <a:latin typeface="Courier New" panose="02070309020205020404" pitchFamily="49" charset="0"/>
              </a:rPr>
              <a:t>oad</a:t>
            </a:r>
            <a:r>
              <a:rPr lang="en-US" altLang="ru-RU" dirty="0">
                <a:latin typeface="Courier New" panose="02070309020205020404" pitchFamily="49" charset="0"/>
              </a:rPr>
              <a:t> &lt;</a:t>
            </a:r>
            <a:r>
              <a:rPr lang="ru-RU" altLang="ru-RU" dirty="0">
                <a:latin typeface="Courier New" panose="02070309020205020404" pitchFamily="49" charset="0"/>
              </a:rPr>
              <a:t>имя файла</a:t>
            </a:r>
            <a:r>
              <a:rPr lang="en-US" altLang="ru-RU" dirty="0">
                <a:latin typeface="Courier New" panose="02070309020205020404" pitchFamily="49" charset="0"/>
              </a:rPr>
              <a:t>&gt;</a:t>
            </a:r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b="1" dirty="0"/>
              <a:t>Назначение</a:t>
            </a:r>
          </a:p>
          <a:p>
            <a:pPr eaLnBrk="1" hangingPunct="1"/>
            <a:endParaRPr lang="ru-RU" altLang="ru-RU" b="1" dirty="0"/>
          </a:p>
          <a:p>
            <a:pPr eaLnBrk="1" hangingPunct="1"/>
            <a:r>
              <a:rPr lang="ru-RU" altLang="ru-RU" dirty="0"/>
              <a:t>Загрузить новый файл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b="1" dirty="0"/>
              <a:t>Примечания</a:t>
            </a:r>
          </a:p>
          <a:p>
            <a:pPr eaLnBrk="1" hangingPunct="1"/>
            <a:endParaRPr lang="ru-RU" altLang="ru-RU" b="1" dirty="0"/>
          </a:p>
          <a:p>
            <a:pPr eaLnBrk="1" hangingPunct="1">
              <a:buFontTx/>
              <a:buAutoNum type="arabicPeriod"/>
            </a:pPr>
            <a:r>
              <a:rPr lang="en-US" altLang="ru-RU" dirty="0" err="1"/>
              <a:t>RasMol</a:t>
            </a:r>
            <a:r>
              <a:rPr lang="ru-RU" altLang="ru-RU" dirty="0"/>
              <a:t> не понимает русских букв в консоли</a:t>
            </a:r>
          </a:p>
          <a:p>
            <a:pPr eaLnBrk="1" hangingPunct="1">
              <a:buFontTx/>
              <a:buAutoNum type="arabicPeriod"/>
            </a:pPr>
            <a:r>
              <a:rPr lang="ru-RU" altLang="ru-RU" dirty="0" smtClean="0"/>
              <a:t>При </a:t>
            </a:r>
            <a:r>
              <a:rPr lang="ru-RU" altLang="ru-RU" dirty="0"/>
              <a:t>открытии больших файлов </a:t>
            </a:r>
            <a:r>
              <a:rPr lang="en-US" altLang="ru-RU" dirty="0" err="1"/>
              <a:t>RasMol</a:t>
            </a:r>
            <a:r>
              <a:rPr lang="ru-RU" altLang="ru-RU" dirty="0"/>
              <a:t> может</a:t>
            </a:r>
            <a:br>
              <a:rPr lang="ru-RU" altLang="ru-RU" dirty="0"/>
            </a:br>
            <a:r>
              <a:rPr lang="ru-RU" altLang="ru-RU" dirty="0"/>
              <a:t>долго думать</a:t>
            </a:r>
          </a:p>
          <a:p>
            <a:pPr eaLnBrk="1" hangingPunct="1">
              <a:buFontTx/>
              <a:buAutoNum type="arabicPeriod"/>
            </a:pPr>
            <a:r>
              <a:rPr lang="ru-RU" altLang="ru-RU" dirty="0"/>
              <a:t>После открытия удобно написать команду</a:t>
            </a:r>
            <a:br>
              <a:rPr lang="ru-RU" altLang="ru-RU" dirty="0"/>
            </a:br>
            <a:r>
              <a:rPr lang="en-US" altLang="ru-RU" dirty="0">
                <a:latin typeface="Courier New" panose="02070309020205020404" pitchFamily="49" charset="0"/>
              </a:rPr>
              <a:t>restrict none</a:t>
            </a:r>
            <a:r>
              <a:rPr lang="ru-RU" altLang="ru-RU" dirty="0">
                <a:latin typeface="Courier New" panose="02070309020205020404" pitchFamily="49" charset="0"/>
              </a:rPr>
              <a:t> </a:t>
            </a:r>
            <a:r>
              <a:rPr lang="ru-RU" altLang="ru-RU" dirty="0"/>
              <a:t>или</a:t>
            </a:r>
            <a:r>
              <a:rPr lang="ru-RU" altLang="ru-RU" dirty="0">
                <a:latin typeface="Courier New" panose="02070309020205020404" pitchFamily="49" charset="0"/>
              </a:rPr>
              <a:t> </a:t>
            </a:r>
            <a:r>
              <a:rPr lang="ru-RU" altLang="ru-RU" dirty="0" err="1">
                <a:latin typeface="Courier New" panose="02070309020205020404" pitchFamily="49" charset="0"/>
              </a:rPr>
              <a:t>wireframe</a:t>
            </a:r>
            <a:r>
              <a:rPr lang="ru-RU" altLang="ru-RU" dirty="0">
                <a:latin typeface="Courier New" panose="02070309020205020404" pitchFamily="49" charset="0"/>
              </a:rPr>
              <a:t> </a:t>
            </a:r>
            <a:r>
              <a:rPr lang="ru-RU" altLang="ru-RU" dirty="0" err="1">
                <a:latin typeface="Courier New" panose="02070309020205020404" pitchFamily="49" charset="0"/>
              </a:rPr>
              <a:t>off</a:t>
            </a:r>
            <a:endParaRPr lang="ru-RU" altLang="ru-RU" dirty="0">
              <a:latin typeface="Courier New" panose="02070309020205020404" pitchFamily="49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14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30480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dirty="0" smtClean="0"/>
              <a:t>Язык </a:t>
            </a:r>
            <a:r>
              <a:rPr lang="en-US" altLang="ru-RU" i="1" dirty="0" smtClean="0"/>
              <a:t/>
            </a:r>
            <a:br>
              <a:rPr lang="en-US" altLang="ru-RU" i="1" dirty="0" smtClean="0"/>
            </a:br>
            <a:r>
              <a:rPr lang="en-US" altLang="ru-RU" i="1" dirty="0" err="1" smtClean="0"/>
              <a:t>RasMol</a:t>
            </a:r>
            <a:r>
              <a:rPr lang="en-US" altLang="ru-RU" i="1" dirty="0" smtClean="0">
                <a:latin typeface="Courier New" panose="02070309020205020404" pitchFamily="49" charset="0"/>
              </a:rPr>
              <a:t>’</a:t>
            </a:r>
            <a:r>
              <a:rPr lang="ru-RU" altLang="ru-RU" i="1" dirty="0" smtClean="0"/>
              <a:t>а</a:t>
            </a:r>
            <a:br>
              <a:rPr lang="ru-RU" altLang="ru-RU" i="1" dirty="0" smtClean="0"/>
            </a:br>
            <a:r>
              <a:rPr lang="ru-RU" altLang="ru-RU" dirty="0" smtClean="0">
                <a:latin typeface="Courier New" panose="02070309020205020404" pitchFamily="49" charset="0"/>
              </a:rPr>
              <a:t>(другие команды)</a:t>
            </a:r>
            <a:endParaRPr lang="en-US" altLang="ru-RU" dirty="0" smtClean="0">
              <a:latin typeface="Courier New" panose="02070309020205020404" pitchFamily="49" charset="0"/>
            </a:endParaRP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831146" y="1828800"/>
            <a:ext cx="503060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dirty="0"/>
              <a:t>Все </a:t>
            </a:r>
            <a:r>
              <a:rPr lang="ru-RU" altLang="ru-RU" dirty="0" smtClean="0"/>
              <a:t>остальные </a:t>
            </a:r>
            <a:r>
              <a:rPr lang="ru-RU" altLang="ru-RU" dirty="0"/>
              <a:t>команды</a:t>
            </a:r>
          </a:p>
          <a:p>
            <a:pPr algn="ctr" eaLnBrk="1" hangingPunct="1"/>
            <a:r>
              <a:rPr lang="ru-RU" altLang="ru-RU" dirty="0"/>
              <a:t>могут сделать что-то,</a:t>
            </a:r>
            <a:br>
              <a:rPr lang="ru-RU" altLang="ru-RU" dirty="0"/>
            </a:br>
            <a:r>
              <a:rPr lang="ru-RU" altLang="ru-RU" dirty="0"/>
              <a:t>но никто, кроме Вас, не может знать,</a:t>
            </a:r>
            <a:br>
              <a:rPr lang="ru-RU" altLang="ru-RU" dirty="0"/>
            </a:br>
            <a:r>
              <a:rPr lang="ru-RU" altLang="ru-RU" dirty="0"/>
              <a:t>с какой частью молекулы это делать</a:t>
            </a: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746125" y="3409950"/>
            <a:ext cx="744855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6000" b="1" dirty="0"/>
              <a:t>поэтому используйте</a:t>
            </a:r>
            <a:endParaRPr lang="en-US" altLang="ru-RU" sz="6000" b="1" dirty="0"/>
          </a:p>
          <a:p>
            <a:pPr algn="ctr" eaLnBrk="1" hangingPunct="1"/>
            <a:r>
              <a:rPr lang="en-US" altLang="ru-RU" sz="6000" b="1" dirty="0"/>
              <a:t>r</a:t>
            </a:r>
            <a:r>
              <a:rPr lang="ru-RU" altLang="ru-RU" sz="6000" b="1" dirty="0" err="1"/>
              <a:t>оманды</a:t>
            </a:r>
            <a:endParaRPr lang="en-US" altLang="ru-RU" sz="6000" b="1" dirty="0"/>
          </a:p>
          <a:p>
            <a:pPr algn="ctr" eaLnBrk="1" hangingPunct="1"/>
            <a:r>
              <a:rPr lang="en-US" altLang="ru-RU" sz="6000" b="1" dirty="0">
                <a:latin typeface="Courier New" panose="02070309020205020404" pitchFamily="49" charset="0"/>
              </a:rPr>
              <a:t>restrict</a:t>
            </a:r>
            <a:r>
              <a:rPr lang="en-US" altLang="ru-RU" sz="6000" b="1" dirty="0"/>
              <a:t> </a:t>
            </a:r>
            <a:r>
              <a:rPr lang="ru-RU" altLang="ru-RU" sz="6000" b="1" dirty="0"/>
              <a:t>и </a:t>
            </a:r>
            <a:r>
              <a:rPr lang="en-US" altLang="ru-RU" sz="6000" b="1" dirty="0">
                <a:latin typeface="Courier New" panose="02070309020205020404" pitchFamily="49" charset="0"/>
              </a:rPr>
              <a:t>select</a:t>
            </a:r>
            <a:endParaRPr lang="ru-RU" altLang="ru-RU" sz="6000" b="1" dirty="0">
              <a:latin typeface="Courier New" panose="02070309020205020404" pitchFamily="49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15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smtClean="0"/>
              <a:t>Язык </a:t>
            </a:r>
            <a:r>
              <a:rPr lang="en-US" altLang="ru-RU" i="1" smtClean="0"/>
              <a:t/>
            </a:r>
            <a:br>
              <a:rPr lang="en-US" altLang="ru-RU" i="1" smtClean="0"/>
            </a:br>
            <a:r>
              <a:rPr lang="en-US" altLang="ru-RU" i="1" smtClean="0"/>
              <a:t>RasMol</a:t>
            </a:r>
            <a:r>
              <a:rPr lang="en-US" altLang="ru-RU" i="1" smtClean="0">
                <a:latin typeface="Courier New" panose="02070309020205020404" pitchFamily="49" charset="0"/>
              </a:rPr>
              <a:t>’</a:t>
            </a:r>
            <a:r>
              <a:rPr lang="ru-RU" altLang="ru-RU" i="1" smtClean="0"/>
              <a:t>а</a:t>
            </a:r>
            <a:br>
              <a:rPr lang="ru-RU" altLang="ru-RU" i="1" smtClean="0"/>
            </a:br>
            <a:r>
              <a:rPr lang="ru-RU" altLang="ru-RU" smtClean="0">
                <a:latin typeface="Courier New" panose="02070309020205020404" pitchFamily="49" charset="0"/>
              </a:rPr>
              <a:t>(</a:t>
            </a:r>
            <a:r>
              <a:rPr lang="en-US" altLang="ru-RU" smtClean="0">
                <a:latin typeface="Courier New" panose="02070309020205020404" pitchFamily="49" charset="0"/>
              </a:rPr>
              <a:t>select</a:t>
            </a:r>
            <a:r>
              <a:rPr lang="ru-RU" altLang="ru-RU" smtClean="0">
                <a:latin typeface="Courier New" panose="02070309020205020404" pitchFamily="49" charset="0"/>
              </a:rPr>
              <a:t>)</a:t>
            </a:r>
            <a:endParaRPr lang="en-US" altLang="ru-RU" smtClean="0">
              <a:latin typeface="Courier New" panose="02070309020205020404" pitchFamily="49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833438" y="609600"/>
            <a:ext cx="7508875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/>
              <a:t>Формат команды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en-US" altLang="ru-RU">
                <a:latin typeface="Courier New" panose="02070309020205020404" pitchFamily="49" charset="0"/>
              </a:rPr>
              <a:t>select &lt;</a:t>
            </a:r>
            <a:r>
              <a:rPr lang="ru-RU" altLang="ru-RU">
                <a:latin typeface="Courier New" panose="02070309020205020404" pitchFamily="49" charset="0"/>
              </a:rPr>
              <a:t>выражение</a:t>
            </a:r>
            <a:r>
              <a:rPr lang="en-US" altLang="ru-RU">
                <a:latin typeface="Courier New" panose="02070309020205020404" pitchFamily="49" charset="0"/>
              </a:rPr>
              <a:t>&gt;</a:t>
            </a:r>
            <a:endParaRPr lang="ru-RU" altLang="ru-RU">
              <a:latin typeface="Courier New" panose="02070309020205020404" pitchFamily="49" charset="0"/>
            </a:endParaRPr>
          </a:p>
          <a:p>
            <a:pPr eaLnBrk="1" hangingPunct="1"/>
            <a:endParaRPr lang="ru-RU" altLang="ru-RU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b="1"/>
              <a:t>Назначение</a:t>
            </a:r>
          </a:p>
          <a:p>
            <a:pPr eaLnBrk="1" hangingPunct="1"/>
            <a:endParaRPr lang="ru-RU" altLang="ru-RU" b="1"/>
          </a:p>
          <a:p>
            <a:pPr eaLnBrk="1" hangingPunct="1"/>
            <a:r>
              <a:rPr lang="ru-RU" altLang="ru-RU"/>
              <a:t>Назначить новое выделение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 b="1"/>
              <a:t>Примечания</a:t>
            </a:r>
          </a:p>
          <a:p>
            <a:pPr eaLnBrk="1" hangingPunct="1"/>
            <a:endParaRPr lang="ru-RU" altLang="ru-RU" b="1"/>
          </a:p>
          <a:p>
            <a:pPr eaLnBrk="1" hangingPunct="1">
              <a:buFontTx/>
              <a:buAutoNum type="arabicPeriod"/>
            </a:pPr>
            <a:r>
              <a:rPr lang="ru-RU" altLang="ru-RU"/>
              <a:t>Старое выделение </a:t>
            </a:r>
            <a:r>
              <a:rPr lang="ru-RU" altLang="ru-RU" u="sng"/>
              <a:t>безвозвратно</a:t>
            </a:r>
            <a:r>
              <a:rPr lang="ru-RU" altLang="ru-RU"/>
              <a:t> теряется,</a:t>
            </a:r>
            <a:br>
              <a:rPr lang="ru-RU" altLang="ru-RU"/>
            </a:br>
            <a:r>
              <a:rPr lang="ru-RU" altLang="ru-RU"/>
              <a:t>если не принять специальных мер</a:t>
            </a:r>
          </a:p>
          <a:p>
            <a:pPr eaLnBrk="1" hangingPunct="1">
              <a:buFontTx/>
              <a:buAutoNum type="arabicPeriod"/>
            </a:pPr>
            <a:r>
              <a:rPr lang="ru-RU" altLang="ru-RU"/>
              <a:t>Выражения могут быть очень сложными,</a:t>
            </a:r>
            <a:br>
              <a:rPr lang="ru-RU" altLang="ru-RU"/>
            </a:br>
            <a:r>
              <a:rPr lang="ru-RU" altLang="ru-RU"/>
              <a:t>но сначала мы рассмотрим простые примеры</a:t>
            </a:r>
          </a:p>
          <a:p>
            <a:pPr eaLnBrk="1" hangingPunct="1">
              <a:buFontTx/>
              <a:buAutoNum type="arabicPeriod"/>
            </a:pPr>
            <a:r>
              <a:rPr lang="ru-RU" altLang="ru-RU"/>
              <a:t>После выполнения команды в консоли записывается</a:t>
            </a:r>
            <a:br>
              <a:rPr lang="ru-RU" altLang="ru-RU"/>
            </a:br>
            <a:r>
              <a:rPr lang="ru-RU" altLang="ru-RU"/>
              <a:t>кол-во выделенных атомов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16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smtClean="0"/>
              <a:t>Язык </a:t>
            </a:r>
            <a:r>
              <a:rPr lang="en-US" altLang="ru-RU" i="1" smtClean="0"/>
              <a:t/>
            </a:r>
            <a:br>
              <a:rPr lang="en-US" altLang="ru-RU" i="1" smtClean="0"/>
            </a:br>
            <a:r>
              <a:rPr lang="en-US" altLang="ru-RU" i="1" smtClean="0"/>
              <a:t>RasMol</a:t>
            </a:r>
            <a:r>
              <a:rPr lang="en-US" altLang="ru-RU" i="1" smtClean="0">
                <a:latin typeface="Courier New" panose="02070309020205020404" pitchFamily="49" charset="0"/>
              </a:rPr>
              <a:t>’</a:t>
            </a:r>
            <a:r>
              <a:rPr lang="ru-RU" altLang="ru-RU" i="1" smtClean="0"/>
              <a:t>а</a:t>
            </a:r>
            <a:br>
              <a:rPr lang="ru-RU" altLang="ru-RU" i="1" smtClean="0"/>
            </a:br>
            <a:r>
              <a:rPr lang="ru-RU" altLang="ru-RU" smtClean="0">
                <a:latin typeface="Courier New" panose="02070309020205020404" pitchFamily="49" charset="0"/>
              </a:rPr>
              <a:t>(простые выражения)</a:t>
            </a:r>
            <a:endParaRPr lang="en-US" altLang="ru-RU" smtClean="0">
              <a:latin typeface="Courier New" panose="02070309020205020404" pitchFamily="49" charset="0"/>
            </a:endParaRP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457200" y="838200"/>
            <a:ext cx="6367463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ru-RU" altLang="ru-RU" dirty="0"/>
              <a:t>Любое выражение в </a:t>
            </a:r>
            <a:r>
              <a:rPr lang="en-US" altLang="ru-RU" dirty="0" err="1"/>
              <a:t>RasMol</a:t>
            </a:r>
            <a:r>
              <a:rPr lang="en-US" altLang="ru-RU" dirty="0">
                <a:latin typeface="Courier New" panose="02070309020205020404" pitchFamily="49" charset="0"/>
              </a:rPr>
              <a:t>’</a:t>
            </a:r>
            <a:r>
              <a:rPr lang="ru-RU" altLang="ru-RU" dirty="0"/>
              <a:t>е</a:t>
            </a:r>
            <a:br>
              <a:rPr lang="ru-RU" altLang="ru-RU" dirty="0"/>
            </a:br>
            <a:r>
              <a:rPr lang="ru-RU" altLang="ru-RU" dirty="0"/>
              <a:t>описывает набор атомов, но никакой</a:t>
            </a:r>
            <a:br>
              <a:rPr lang="ru-RU" altLang="ru-RU" dirty="0"/>
            </a:br>
            <a:r>
              <a:rPr lang="ru-RU" altLang="ru-RU" dirty="0"/>
              <a:t>иной информации </a:t>
            </a:r>
            <a:r>
              <a:rPr lang="en-US" altLang="ru-RU" dirty="0" err="1"/>
              <a:t>RasMol</a:t>
            </a: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dirty="0"/>
              <a:t>не понимает</a:t>
            </a:r>
          </a:p>
          <a:p>
            <a:pPr eaLnBrk="1" hangingPunct="1">
              <a:buFontTx/>
              <a:buAutoNum type="arabicPeriod"/>
            </a:pPr>
            <a:r>
              <a:rPr lang="ru-RU" altLang="ru-RU" dirty="0"/>
              <a:t>Заранее определены некоторые</a:t>
            </a:r>
            <a:br>
              <a:rPr lang="ru-RU" altLang="ru-RU" dirty="0"/>
            </a:br>
            <a:r>
              <a:rPr lang="ru-RU" altLang="ru-RU" dirty="0"/>
              <a:t>интуитивно понятные выражения, а именно</a:t>
            </a:r>
          </a:p>
        </p:txBody>
      </p:sp>
      <p:graphicFrame>
        <p:nvGraphicFramePr>
          <p:cNvPr id="3074" name="Object 56"/>
          <p:cNvGraphicFramePr>
            <a:graphicFrameLocks noChangeAspect="1"/>
          </p:cNvGraphicFramePr>
          <p:nvPr/>
        </p:nvGraphicFramePr>
        <p:xfrm>
          <a:off x="990600" y="3124200"/>
          <a:ext cx="6543675" cy="4262438"/>
        </p:xfrm>
        <a:graphic>
          <a:graphicData uri="http://schemas.openxmlformats.org/presentationml/2006/ole">
            <p:oleObj spid="_x0000_s3103" name="Document" r:id="rId3" imgW="6249346" imgH="4064186" progId="Word.Document.8">
              <p:embed/>
            </p:oleObj>
          </a:graphicData>
        </a:graphic>
      </p:graphicFrame>
      <p:sp>
        <p:nvSpPr>
          <p:cNvPr id="3078" name="Text Box 57"/>
          <p:cNvSpPr txBox="1">
            <a:spLocks noChangeArrowheads="1"/>
          </p:cNvSpPr>
          <p:nvPr/>
        </p:nvSpPr>
        <p:spPr bwMode="auto">
          <a:xfrm>
            <a:off x="365125" y="4876800"/>
            <a:ext cx="788987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AutoNum type="arabicPeriod" startAt="3"/>
            </a:pPr>
            <a:r>
              <a:rPr lang="ru-RU" altLang="ru-RU" dirty="0"/>
              <a:t>Можно вводить также</a:t>
            </a:r>
          </a:p>
          <a:p>
            <a:pPr eaLnBrk="1" hangingPunct="1"/>
            <a:r>
              <a:rPr lang="ru-RU" altLang="ru-RU" dirty="0"/>
              <a:t>       - </a:t>
            </a:r>
            <a:r>
              <a:rPr lang="ru-RU" altLang="ru-RU" dirty="0" err="1"/>
              <a:t>техбуквенные</a:t>
            </a:r>
            <a:r>
              <a:rPr lang="ru-RU" altLang="ru-RU" dirty="0"/>
              <a:t> обозначения аминокислот</a:t>
            </a:r>
          </a:p>
          <a:p>
            <a:pPr eaLnBrk="1" hangingPunct="1"/>
            <a:r>
              <a:rPr lang="ru-RU" altLang="ru-RU" dirty="0"/>
              <a:t>       - названия полипептидных цепей, например </a:t>
            </a:r>
            <a:r>
              <a:rPr lang="en-US" altLang="ru-RU" dirty="0">
                <a:latin typeface="Courier New" panose="02070309020205020404" pitchFamily="49" charset="0"/>
              </a:rPr>
              <a:t>:a</a:t>
            </a:r>
            <a:r>
              <a:rPr lang="en-US" altLang="ru-RU" dirty="0"/>
              <a:t> </a:t>
            </a:r>
            <a:r>
              <a:rPr lang="ru-RU" altLang="ru-RU" dirty="0"/>
              <a:t>или</a:t>
            </a:r>
            <a:r>
              <a:rPr lang="en-US" altLang="ru-RU" dirty="0"/>
              <a:t> </a:t>
            </a:r>
            <a:r>
              <a:rPr lang="en-US" altLang="ru-RU" dirty="0">
                <a:latin typeface="Courier New" panose="02070309020205020404" pitchFamily="49" charset="0"/>
              </a:rPr>
              <a:t>:1</a:t>
            </a:r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dirty="0"/>
              <a:t>       - порядковые номера, например </a:t>
            </a:r>
            <a:r>
              <a:rPr lang="en-US" altLang="ru-RU" dirty="0">
                <a:latin typeface="Courier New" panose="02070309020205020404" pitchFamily="49" charset="0"/>
              </a:rPr>
              <a:t>Pro72</a:t>
            </a:r>
            <a:r>
              <a:rPr lang="en-US" altLang="ru-RU" dirty="0"/>
              <a:t>, </a:t>
            </a:r>
            <a:r>
              <a:rPr lang="en-US" altLang="ru-RU" dirty="0">
                <a:latin typeface="Courier New" panose="02070309020205020404" pitchFamily="49" charset="0"/>
              </a:rPr>
              <a:t>1-125:a</a:t>
            </a:r>
            <a:r>
              <a:rPr lang="en-US" altLang="ru-RU" dirty="0"/>
              <a:t/>
            </a:r>
            <a:br>
              <a:rPr lang="en-US" altLang="ru-RU" dirty="0"/>
            </a:br>
            <a:r>
              <a:rPr lang="en-US" altLang="ru-RU" dirty="0"/>
              <a:t>    </a:t>
            </a:r>
            <a:r>
              <a:rPr lang="ru-RU" altLang="ru-RU" dirty="0"/>
              <a:t>или </a:t>
            </a:r>
            <a:r>
              <a:rPr lang="en-US" altLang="ru-RU" dirty="0">
                <a:latin typeface="Courier New" panose="02070309020205020404" pitchFamily="49" charset="0"/>
              </a:rPr>
              <a:t>(1-125,300-350)</a:t>
            </a:r>
            <a:r>
              <a:rPr lang="ru-RU" altLang="ru-RU" dirty="0">
                <a:latin typeface="Courier New" panose="02070309020205020404" pitchFamily="49" charset="0"/>
              </a:rPr>
              <a:t>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17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smtClean="0"/>
              <a:t>Язык </a:t>
            </a:r>
            <a:r>
              <a:rPr lang="en-US" altLang="ru-RU" i="1" smtClean="0"/>
              <a:t/>
            </a:r>
            <a:br>
              <a:rPr lang="en-US" altLang="ru-RU" i="1" smtClean="0"/>
            </a:br>
            <a:r>
              <a:rPr lang="en-US" altLang="ru-RU" i="1" smtClean="0"/>
              <a:t>RasMol</a:t>
            </a:r>
            <a:r>
              <a:rPr lang="en-US" altLang="ru-RU" i="1" smtClean="0">
                <a:latin typeface="Courier New" panose="02070309020205020404" pitchFamily="49" charset="0"/>
              </a:rPr>
              <a:t>’</a:t>
            </a:r>
            <a:r>
              <a:rPr lang="ru-RU" altLang="ru-RU" i="1" smtClean="0"/>
              <a:t>а</a:t>
            </a:r>
            <a:br>
              <a:rPr lang="ru-RU" altLang="ru-RU" i="1" smtClean="0"/>
            </a:br>
            <a:r>
              <a:rPr lang="ru-RU" altLang="ru-RU" smtClean="0">
                <a:latin typeface="Courier New" panose="02070309020205020404" pitchFamily="49" charset="0"/>
              </a:rPr>
              <a:t>(</a:t>
            </a:r>
            <a:r>
              <a:rPr lang="en-US" altLang="ru-RU" smtClean="0">
                <a:latin typeface="Courier New" panose="02070309020205020404" pitchFamily="49" charset="0"/>
              </a:rPr>
              <a:t>restrict</a:t>
            </a:r>
            <a:r>
              <a:rPr lang="ru-RU" altLang="ru-RU" smtClean="0">
                <a:latin typeface="Courier New" panose="02070309020205020404" pitchFamily="49" charset="0"/>
              </a:rPr>
              <a:t>)</a:t>
            </a:r>
            <a:endParaRPr lang="en-US" altLang="ru-RU" smtClean="0">
              <a:latin typeface="Courier New" panose="02070309020205020404" pitchFamily="49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833438" y="609600"/>
            <a:ext cx="8259762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/>
              <a:t>Формат команды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en-US" altLang="ru-RU">
                <a:latin typeface="Courier New" panose="02070309020205020404" pitchFamily="49" charset="0"/>
              </a:rPr>
              <a:t>restrict</a:t>
            </a:r>
            <a:r>
              <a:rPr lang="ru-RU" altLang="ru-RU">
                <a:latin typeface="Courier New" panose="02070309020205020404" pitchFamily="49" charset="0"/>
              </a:rPr>
              <a:t> </a:t>
            </a:r>
            <a:r>
              <a:rPr lang="en-US" altLang="ru-RU">
                <a:latin typeface="Courier New" panose="02070309020205020404" pitchFamily="49" charset="0"/>
              </a:rPr>
              <a:t>&lt;</a:t>
            </a:r>
            <a:r>
              <a:rPr lang="ru-RU" altLang="ru-RU">
                <a:latin typeface="Courier New" panose="02070309020205020404" pitchFamily="49" charset="0"/>
              </a:rPr>
              <a:t>выражение</a:t>
            </a:r>
            <a:r>
              <a:rPr lang="en-US" altLang="ru-RU">
                <a:latin typeface="Courier New" panose="02070309020205020404" pitchFamily="49" charset="0"/>
              </a:rPr>
              <a:t>&gt;</a:t>
            </a:r>
            <a:endParaRPr lang="ru-RU" altLang="ru-RU">
              <a:latin typeface="Courier New" panose="02070309020205020404" pitchFamily="49" charset="0"/>
            </a:endParaRPr>
          </a:p>
          <a:p>
            <a:pPr eaLnBrk="1" hangingPunct="1"/>
            <a:endParaRPr lang="ru-RU" altLang="ru-RU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b="1"/>
              <a:t>Назначение</a:t>
            </a:r>
          </a:p>
          <a:p>
            <a:pPr eaLnBrk="1" hangingPunct="1"/>
            <a:endParaRPr lang="ru-RU" altLang="ru-RU" b="1"/>
          </a:p>
          <a:p>
            <a:pPr eaLnBrk="1" hangingPunct="1"/>
            <a:r>
              <a:rPr lang="ru-RU" altLang="ru-RU"/>
              <a:t>Назначить новое выделение</a:t>
            </a:r>
            <a:r>
              <a:rPr lang="en-US" altLang="ru-RU"/>
              <a:t> </a:t>
            </a:r>
            <a:r>
              <a:rPr lang="ru-RU" altLang="ru-RU" u="sng"/>
              <a:t>и спрятать все остальное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 b="1"/>
              <a:t>Примечания</a:t>
            </a:r>
          </a:p>
          <a:p>
            <a:pPr eaLnBrk="1" hangingPunct="1"/>
            <a:endParaRPr lang="ru-RU" altLang="ru-RU" b="1"/>
          </a:p>
          <a:p>
            <a:pPr eaLnBrk="1" hangingPunct="1">
              <a:buFontTx/>
              <a:buAutoNum type="arabicPeriod"/>
            </a:pPr>
            <a:r>
              <a:rPr lang="ru-RU" altLang="ru-RU"/>
              <a:t>Старое выделение </a:t>
            </a:r>
            <a:r>
              <a:rPr lang="ru-RU" altLang="ru-RU" u="sng"/>
              <a:t>безвозвратно</a:t>
            </a:r>
            <a:r>
              <a:rPr lang="ru-RU" altLang="ru-RU"/>
              <a:t> теряется,</a:t>
            </a:r>
            <a:br>
              <a:rPr lang="ru-RU" altLang="ru-RU"/>
            </a:br>
            <a:r>
              <a:rPr lang="ru-RU" altLang="ru-RU"/>
              <a:t>если не принять специальных мер</a:t>
            </a:r>
          </a:p>
          <a:p>
            <a:pPr eaLnBrk="1" hangingPunct="1">
              <a:buFontTx/>
              <a:buAutoNum type="arabicPeriod"/>
            </a:pPr>
            <a:r>
              <a:rPr lang="ru-RU" altLang="ru-RU"/>
              <a:t>Более того – можно долго раскрашивать структуру и </a:t>
            </a:r>
            <a:br>
              <a:rPr lang="ru-RU" altLang="ru-RU"/>
            </a:br>
            <a:r>
              <a:rPr lang="ru-RU" altLang="ru-RU"/>
              <a:t>неосторожно потерять все, применив </a:t>
            </a:r>
            <a:r>
              <a:rPr lang="en-US" altLang="ru-RU">
                <a:latin typeface="Courier New" panose="02070309020205020404" pitchFamily="49" charset="0"/>
              </a:rPr>
              <a:t>res</a:t>
            </a:r>
            <a:r>
              <a:rPr lang="ru-RU" altLang="ru-RU">
                <a:latin typeface="Courier New" panose="02070309020205020404" pitchFamily="49" charset="0"/>
              </a:rPr>
              <a:t>trict</a:t>
            </a:r>
            <a:r>
              <a:rPr lang="ru-RU" altLang="ru-RU"/>
              <a:t>, поэтому</a:t>
            </a:r>
          </a:p>
          <a:p>
            <a:pPr eaLnBrk="1" hangingPunct="1">
              <a:buFontTx/>
              <a:buAutoNum type="arabicPeriod"/>
            </a:pPr>
            <a:r>
              <a:rPr lang="ru-RU" altLang="ru-RU"/>
              <a:t>Лучше сначала попробовать команду </a:t>
            </a:r>
            <a:r>
              <a:rPr lang="en-US" altLang="ru-RU">
                <a:latin typeface="Courier New" panose="02070309020205020404" pitchFamily="49" charset="0"/>
              </a:rPr>
              <a:t>select</a:t>
            </a:r>
            <a:r>
              <a:rPr lang="ru-RU" altLang="ru-RU">
                <a:latin typeface="Courier New" panose="02070309020205020404" pitchFamily="49" charset="0"/>
              </a:rPr>
              <a:t>, </a:t>
            </a:r>
            <a:br>
              <a:rPr lang="ru-RU" altLang="ru-RU">
                <a:latin typeface="Courier New" panose="02070309020205020404" pitchFamily="49" charset="0"/>
              </a:rPr>
            </a:br>
            <a:r>
              <a:rPr lang="ru-RU" altLang="ru-RU"/>
              <a:t>а потом еще и </a:t>
            </a:r>
            <a:r>
              <a:rPr lang="ru-RU" altLang="ru-RU">
                <a:latin typeface="Courier New" panose="02070309020205020404" pitchFamily="49" charset="0"/>
              </a:rPr>
              <a:t>подумать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18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smtClean="0"/>
              <a:t>Язык </a:t>
            </a:r>
            <a:r>
              <a:rPr lang="en-US" altLang="ru-RU" i="1" smtClean="0"/>
              <a:t/>
            </a:r>
            <a:br>
              <a:rPr lang="en-US" altLang="ru-RU" i="1" smtClean="0"/>
            </a:br>
            <a:r>
              <a:rPr lang="en-US" altLang="ru-RU" i="1" smtClean="0"/>
              <a:t>RasMol</a:t>
            </a:r>
            <a:r>
              <a:rPr lang="en-US" altLang="ru-RU" i="1" smtClean="0">
                <a:latin typeface="Courier New" panose="02070309020205020404" pitchFamily="49" charset="0"/>
              </a:rPr>
              <a:t>’</a:t>
            </a:r>
            <a:r>
              <a:rPr lang="ru-RU" altLang="ru-RU" i="1" smtClean="0"/>
              <a:t>а</a:t>
            </a:r>
            <a:br>
              <a:rPr lang="ru-RU" altLang="ru-RU" i="1" smtClean="0"/>
            </a:br>
            <a:r>
              <a:rPr lang="ru-RU" altLang="ru-RU" smtClean="0">
                <a:latin typeface="Courier New" panose="02070309020205020404" pitchFamily="49" charset="0"/>
              </a:rPr>
              <a:t>(что мы видим)</a:t>
            </a:r>
            <a:endParaRPr lang="en-US" altLang="ru-RU" smtClean="0">
              <a:latin typeface="Courier New" panose="02070309020205020404" pitchFamily="49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833438" y="609600"/>
            <a:ext cx="691515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/>
              <a:t>Формат команды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en-US" altLang="ru-RU">
                <a:latin typeface="Courier New" panose="02070309020205020404" pitchFamily="49" charset="0"/>
              </a:rPr>
              <a:t>&lt;c</a:t>
            </a:r>
            <a:r>
              <a:rPr lang="ru-RU" altLang="ru-RU">
                <a:latin typeface="Courier New" panose="02070309020205020404" pitchFamily="49" charset="0"/>
              </a:rPr>
              <a:t>пособ</a:t>
            </a:r>
            <a:r>
              <a:rPr lang="en-US" altLang="ru-RU">
                <a:latin typeface="Courier New" panose="02070309020205020404" pitchFamily="49" charset="0"/>
              </a:rPr>
              <a:t>&gt;</a:t>
            </a:r>
            <a:r>
              <a:rPr lang="ru-RU" altLang="ru-RU">
                <a:latin typeface="Courier New" panose="02070309020205020404" pitchFamily="49" charset="0"/>
              </a:rPr>
              <a:t> </a:t>
            </a:r>
            <a:r>
              <a:rPr lang="en-US" altLang="ru-RU">
                <a:latin typeface="Courier New" panose="02070309020205020404" pitchFamily="49" charset="0"/>
              </a:rPr>
              <a:t>[</a:t>
            </a:r>
            <a:r>
              <a:rPr lang="ru-RU" altLang="ru-RU">
                <a:latin typeface="Courier New" panose="02070309020205020404" pitchFamily="49" charset="0"/>
              </a:rPr>
              <a:t>off</a:t>
            </a:r>
            <a:r>
              <a:rPr lang="en-US" altLang="ru-RU">
                <a:latin typeface="Courier New" panose="02070309020205020404" pitchFamily="49" charset="0"/>
              </a:rPr>
              <a:t>|&lt;</a:t>
            </a:r>
            <a:r>
              <a:rPr lang="ru-RU" altLang="ru-RU">
                <a:latin typeface="Courier New" panose="02070309020205020404" pitchFamily="49" charset="0"/>
              </a:rPr>
              <a:t>число</a:t>
            </a:r>
            <a:r>
              <a:rPr lang="en-US" altLang="ru-RU">
                <a:latin typeface="Courier New" panose="02070309020205020404" pitchFamily="49" charset="0"/>
              </a:rPr>
              <a:t>&gt;]</a:t>
            </a:r>
            <a:endParaRPr lang="ru-RU" altLang="ru-RU">
              <a:latin typeface="Courier New" panose="02070309020205020404" pitchFamily="49" charset="0"/>
            </a:endParaRPr>
          </a:p>
          <a:p>
            <a:pPr eaLnBrk="1" hangingPunct="1"/>
            <a:endParaRPr lang="ru-RU" altLang="ru-RU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b="1"/>
              <a:t>Назначение</a:t>
            </a:r>
          </a:p>
          <a:p>
            <a:pPr eaLnBrk="1" hangingPunct="1"/>
            <a:endParaRPr lang="ru-RU" altLang="ru-RU" b="1"/>
          </a:p>
          <a:p>
            <a:pPr eaLnBrk="1" hangingPunct="1"/>
            <a:r>
              <a:rPr lang="ru-RU" altLang="ru-RU"/>
              <a:t>Нарисовать выбранным методом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 b="1"/>
              <a:t>Примеры</a:t>
            </a:r>
          </a:p>
          <a:p>
            <a:pPr eaLnBrk="1" hangingPunct="1">
              <a:buFontTx/>
              <a:buAutoNum type="arabicPeriod"/>
            </a:pPr>
            <a:r>
              <a:rPr lang="en-US" altLang="ru-RU">
                <a:latin typeface="Courier New" panose="02070309020205020404" pitchFamily="49" charset="0"/>
              </a:rPr>
              <a:t>cartoons</a:t>
            </a:r>
            <a:r>
              <a:rPr lang="en-US" altLang="ru-RU"/>
              <a:t> – </a:t>
            </a:r>
            <a:r>
              <a:rPr lang="ru-RU" altLang="ru-RU"/>
              <a:t>нарисует полоски</a:t>
            </a:r>
          </a:p>
          <a:p>
            <a:pPr eaLnBrk="1" hangingPunct="1">
              <a:buFontTx/>
              <a:buAutoNum type="arabicPeriod"/>
            </a:pPr>
            <a:r>
              <a:rPr lang="en-US" altLang="ru-RU">
                <a:latin typeface="Courier New" panose="02070309020205020404" pitchFamily="49" charset="0"/>
              </a:rPr>
              <a:t>c</a:t>
            </a:r>
            <a:r>
              <a:rPr lang="ru-RU" altLang="ru-RU">
                <a:latin typeface="Courier New" panose="02070309020205020404" pitchFamily="49" charset="0"/>
              </a:rPr>
              <a:t>pk</a:t>
            </a:r>
            <a:r>
              <a:rPr lang="en-US" altLang="ru-RU"/>
              <a:t> – </a:t>
            </a:r>
            <a:r>
              <a:rPr lang="ru-RU" altLang="ru-RU"/>
              <a:t>нарисует шарики</a:t>
            </a:r>
          </a:p>
          <a:p>
            <a:pPr eaLnBrk="1" hangingPunct="1">
              <a:buFontTx/>
              <a:buAutoNum type="arabicPeriod"/>
            </a:pPr>
            <a:r>
              <a:rPr lang="en-US" altLang="ru-RU">
                <a:latin typeface="Courier New" panose="02070309020205020404" pitchFamily="49" charset="0"/>
              </a:rPr>
              <a:t>b</a:t>
            </a:r>
            <a:r>
              <a:rPr lang="ru-RU" altLang="ru-RU">
                <a:latin typeface="Courier New" panose="02070309020205020404" pitchFamily="49" charset="0"/>
              </a:rPr>
              <a:t>ackbone</a:t>
            </a:r>
            <a:r>
              <a:rPr lang="en-US" altLang="ru-RU">
                <a:latin typeface="Courier New" panose="02070309020205020404" pitchFamily="49" charset="0"/>
              </a:rPr>
              <a:t> 100</a:t>
            </a:r>
            <a:r>
              <a:rPr lang="en-US" altLang="ru-RU"/>
              <a:t> – </a:t>
            </a:r>
            <a:r>
              <a:rPr lang="ru-RU" altLang="ru-RU"/>
              <a:t>нарисует остов толщины 100</a:t>
            </a:r>
          </a:p>
          <a:p>
            <a:pPr eaLnBrk="1" hangingPunct="1">
              <a:buFontTx/>
              <a:buAutoNum type="arabicPeriod"/>
            </a:pPr>
            <a:r>
              <a:rPr lang="ru-RU" altLang="ru-RU">
                <a:latin typeface="Courier New" panose="02070309020205020404" pitchFamily="49" charset="0"/>
              </a:rPr>
              <a:t>сpk</a:t>
            </a:r>
            <a:r>
              <a:rPr lang="en-US" altLang="ru-RU">
                <a:latin typeface="Courier New" panose="02070309020205020404" pitchFamily="49" charset="0"/>
              </a:rPr>
              <a:t> off</a:t>
            </a:r>
            <a:r>
              <a:rPr lang="en-US" altLang="ru-RU"/>
              <a:t> – </a:t>
            </a:r>
            <a:r>
              <a:rPr lang="ru-RU" altLang="ru-RU"/>
              <a:t>сотрет все шарики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19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324600" y="1"/>
            <a:ext cx="2819400" cy="457200"/>
          </a:xfrm>
        </p:spPr>
        <p:txBody>
          <a:bodyPr/>
          <a:lstStyle/>
          <a:p>
            <a:pPr eaLnBrk="1" hangingPunct="1"/>
            <a:r>
              <a:rPr lang="en-US" altLang="ru-RU" b="1" i="1" dirty="0" smtClean="0"/>
              <a:t>PDB </a:t>
            </a:r>
            <a:r>
              <a:rPr lang="ru-RU" altLang="ru-RU" b="1" i="1" dirty="0" smtClean="0"/>
              <a:t>файл</a:t>
            </a:r>
            <a:endParaRPr lang="en-US" altLang="ru-RU" b="1" i="1" dirty="0" smtClean="0"/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0" y="0"/>
            <a:ext cx="86868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ru-RU" altLang="ru-RU" dirty="0" smtClean="0"/>
              <a:t> Может иметь расширение </a:t>
            </a:r>
            <a:r>
              <a:rPr lang="en-US" altLang="ru-RU" dirty="0" smtClean="0"/>
              <a:t>*.</a:t>
            </a:r>
            <a:r>
              <a:rPr lang="en-US" altLang="ru-RU" dirty="0" err="1" smtClean="0"/>
              <a:t>ent</a:t>
            </a:r>
            <a:r>
              <a:rPr lang="en-US" altLang="ru-RU" dirty="0" smtClean="0"/>
              <a:t>, *.</a:t>
            </a:r>
            <a:r>
              <a:rPr lang="en-US" altLang="ru-RU" dirty="0" err="1" smtClean="0"/>
              <a:t>pdb</a:t>
            </a:r>
            <a:endParaRPr lang="ru-RU" altLang="ru-RU" dirty="0" smtClean="0"/>
          </a:p>
          <a:p>
            <a:pPr eaLnBrk="1" hangingPunct="1">
              <a:buFontTx/>
              <a:buChar char="•"/>
            </a:pPr>
            <a:r>
              <a:rPr lang="en-US" altLang="ru-RU" dirty="0" smtClean="0"/>
              <a:t> PDB ID </a:t>
            </a:r>
            <a:r>
              <a:rPr lang="ru-RU" altLang="ru-RU" dirty="0" smtClean="0"/>
              <a:t>– цифра + 3 символа </a:t>
            </a:r>
            <a:r>
              <a:rPr lang="en-US" altLang="ru-RU" dirty="0" smtClean="0"/>
              <a:t>(</a:t>
            </a:r>
            <a:r>
              <a:rPr lang="ru-RU" altLang="ru-RU" dirty="0" smtClean="0"/>
              <a:t>в этом примере </a:t>
            </a:r>
            <a:r>
              <a:rPr lang="en-US" altLang="ru-RU" dirty="0" smtClean="0"/>
              <a:t>1BAW)</a:t>
            </a:r>
            <a:endParaRPr lang="ru-RU" altLang="ru-RU" dirty="0" smtClean="0"/>
          </a:p>
          <a:p>
            <a:pPr eaLnBrk="1" hangingPunct="1">
              <a:buFontTx/>
              <a:buChar char="•"/>
            </a:pPr>
            <a:r>
              <a:rPr lang="ru-RU" altLang="ru-RU" dirty="0" smtClean="0"/>
              <a:t>Подразделяется на цепочки (</a:t>
            </a:r>
            <a:r>
              <a:rPr lang="en-US" altLang="ru-RU" dirty="0" smtClean="0"/>
              <a:t>A, B, …, 1, 2...), </a:t>
            </a:r>
            <a:r>
              <a:rPr lang="ru-RU" altLang="ru-RU" dirty="0" smtClean="0"/>
              <a:t>которые состоят из остатков (</a:t>
            </a:r>
            <a:r>
              <a:rPr lang="en-US" altLang="ru-RU" dirty="0" smtClean="0"/>
              <a:t>Glu1, Thr2, etc</a:t>
            </a:r>
            <a:r>
              <a:rPr lang="ru-RU" altLang="ru-RU" dirty="0" smtClean="0"/>
              <a:t>)</a:t>
            </a:r>
          </a:p>
          <a:p>
            <a:pPr eaLnBrk="1" hangingPunct="1">
              <a:buFontTx/>
              <a:buChar char="•"/>
            </a:pPr>
            <a:r>
              <a:rPr lang="ru-RU" altLang="ru-RU" dirty="0" smtClean="0"/>
              <a:t> Внутри написаны координаты </a:t>
            </a:r>
            <a:r>
              <a:rPr lang="ru-RU" altLang="ru-RU" dirty="0" smtClean="0"/>
              <a:t>всех атомов </a:t>
            </a:r>
            <a:r>
              <a:rPr lang="ru-RU" altLang="ru-RU" dirty="0" smtClean="0"/>
              <a:t>белка (</a:t>
            </a:r>
            <a:r>
              <a:rPr lang="ru-RU" altLang="ru-RU" dirty="0" smtClean="0"/>
              <a:t>точнее </a:t>
            </a:r>
            <a:r>
              <a:rPr lang="ru-RU" altLang="ru-RU" dirty="0" smtClean="0"/>
              <a:t>- </a:t>
            </a:r>
            <a:r>
              <a:rPr lang="ru-RU" altLang="ru-RU" b="1" dirty="0" smtClean="0"/>
              <a:t>почти всех</a:t>
            </a:r>
            <a:r>
              <a:rPr lang="ru-RU" altLang="ru-RU" dirty="0" smtClean="0"/>
              <a:t> атомов</a:t>
            </a:r>
            <a:r>
              <a:rPr lang="ru-RU" altLang="ru-RU" dirty="0" smtClean="0"/>
              <a:t>), возможно, ДНК, РНК</a:t>
            </a:r>
            <a:r>
              <a:rPr lang="en-US" altLang="ru-RU" dirty="0" smtClean="0"/>
              <a:t>; </a:t>
            </a:r>
            <a:r>
              <a:rPr lang="ru-RU" altLang="ru-RU" dirty="0" smtClean="0"/>
              <a:t>а также </a:t>
            </a:r>
            <a:r>
              <a:rPr lang="ru-RU" altLang="ru-RU" dirty="0" err="1" smtClean="0"/>
              <a:t>лигандов</a:t>
            </a:r>
            <a:r>
              <a:rPr lang="ru-RU" altLang="ru-RU" dirty="0" smtClean="0"/>
              <a:t>,</a:t>
            </a:r>
            <a:r>
              <a:rPr lang="ru-RU" altLang="ru-RU" dirty="0" smtClean="0"/>
              <a:t>  ионов, молекул воды -  их атомы – в строчках </a:t>
            </a:r>
            <a:r>
              <a:rPr lang="en-US" altLang="ru-RU" dirty="0" smtClean="0"/>
              <a:t>HETATM</a:t>
            </a:r>
            <a:endParaRPr lang="en-US" altLang="ru-RU" dirty="0" smtClean="0"/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381000" y="2667000"/>
            <a:ext cx="7622600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1200" dirty="0" smtClean="0">
                <a:latin typeface="Courier New" panose="02070309020205020404" pitchFamily="49" charset="0"/>
              </a:rPr>
              <a:t>HEADER    </a:t>
            </a:r>
            <a:r>
              <a:rPr lang="ru-RU" altLang="ru-RU" sz="1200" dirty="0">
                <a:latin typeface="Courier New" panose="02070309020205020404" pitchFamily="49" charset="0"/>
              </a:rPr>
              <a:t>ELECTRON TRANSFER                       19-APR-98   1BAW            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TITLE     PLASTOCYANIN FROM PHORMIDIUM LAMINOSUM                              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…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 1  N   GLU A   1      35.039  18.146  24.600  1.00 73.96           N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 2  CA  GLU A   1      34.182  18.513  25.759  1.00 73.96           C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 3  C   GLU A   1      33.126  19.536  25.368  1.00 73.96           C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 4  O   GLU A   1      33.124  20.038  24.244  1.00 87.91           O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 5  CB  GLU A   1      35.048  19.052  26.891  1.00 87.91           C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 6  CG  GLU A   1      36.075  18.056  27.376  1.00 87.91           C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 7  CD  GLU A   1      37.009  18.647  28.405  1.00 87.91           C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 8  OE1 GLU A   1      36.536  19.012  29.502  1.00 87.91           O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 9  OE2 GLU A   1      38.220  18.744  28.120  1.00 87.91           O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10  N   THR A   2      32.242  19.858  26.307  1.00 27.58           N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11  CA  THR A   2      31.164  20.807  26.063  1.00 27.58           C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12  C   THR A   2      30.988  21.697  27.283  1.00 27.58           C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13  O   THR A   2      30.583  21.234  28.347  1.00 31.52           O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14  CB  THR A   2      29.834  20.077  25.761  1.00 31.52           C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15  OG1 THR A   2      29.997  19.235  24.612  1.00 31.52           O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16  CG2 THR A   2      28.726  21.078  25.487  1.00 31.52           C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17  N   PHE A   3      31.345  22.968  27.128  1.00 27.51           N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18  CA  PHE A   3      31.235  23.948  28.204  1.00 27.51           C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19  C   PHE A   3      29.925  24.713  28.083  1.00 27.51           C  </a:t>
            </a:r>
          </a:p>
          <a:p>
            <a:pPr eaLnBrk="1" hangingPunct="1"/>
            <a:endParaRPr lang="ru-RU" altLang="ru-RU" sz="1200" dirty="0">
              <a:latin typeface="Courier New" panose="02070309020205020404" pitchFamily="49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2</a:t>
            </a:fld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smtClean="0"/>
              <a:t>Язык </a:t>
            </a:r>
            <a:r>
              <a:rPr lang="en-US" altLang="ru-RU" i="1" smtClean="0"/>
              <a:t/>
            </a:r>
            <a:br>
              <a:rPr lang="en-US" altLang="ru-RU" i="1" smtClean="0"/>
            </a:br>
            <a:r>
              <a:rPr lang="en-US" altLang="ru-RU" i="1" smtClean="0"/>
              <a:t>RasMol</a:t>
            </a:r>
            <a:r>
              <a:rPr lang="en-US" altLang="ru-RU" i="1" smtClean="0">
                <a:latin typeface="Courier New" panose="02070309020205020404" pitchFamily="49" charset="0"/>
              </a:rPr>
              <a:t>’</a:t>
            </a:r>
            <a:r>
              <a:rPr lang="ru-RU" altLang="ru-RU" i="1" smtClean="0"/>
              <a:t>а</a:t>
            </a:r>
            <a:br>
              <a:rPr lang="ru-RU" altLang="ru-RU" i="1" smtClean="0"/>
            </a:br>
            <a:r>
              <a:rPr lang="ru-RU" altLang="ru-RU" smtClean="0">
                <a:latin typeface="Courier New" panose="02070309020205020404" pitchFamily="49" charset="0"/>
              </a:rPr>
              <a:t>(что мы видим)</a:t>
            </a:r>
            <a:endParaRPr lang="en-US" altLang="ru-RU" smtClean="0">
              <a:latin typeface="Courier New" panose="02070309020205020404" pitchFamily="49" charset="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143000" y="685800"/>
            <a:ext cx="3470275" cy="521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ru-RU" sz="4800" b="1">
                <a:latin typeface="Courier New" panose="02070309020205020404" pitchFamily="49" charset="0"/>
              </a:rPr>
              <a:t>Wireframe</a:t>
            </a:r>
          </a:p>
          <a:p>
            <a:pPr eaLnBrk="1" hangingPunct="1"/>
            <a:r>
              <a:rPr lang="ru-RU" altLang="ru-RU" sz="4800" b="1">
                <a:latin typeface="Courier New" panose="02070309020205020404" pitchFamily="49" charset="0"/>
              </a:rPr>
              <a:t>Backbone</a:t>
            </a:r>
            <a:endParaRPr lang="en-US" altLang="ru-RU" sz="4800" b="1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ru-RU" sz="4800" b="1">
                <a:latin typeface="Courier New" panose="02070309020205020404" pitchFamily="49" charset="0"/>
              </a:rPr>
              <a:t>Trace</a:t>
            </a:r>
          </a:p>
          <a:p>
            <a:pPr eaLnBrk="1" hangingPunct="1"/>
            <a:r>
              <a:rPr lang="en-US" altLang="ru-RU" sz="4800" b="1">
                <a:latin typeface="Courier New" panose="02070309020205020404" pitchFamily="49" charset="0"/>
              </a:rPr>
              <a:t>Cpk</a:t>
            </a:r>
            <a:endParaRPr lang="ru-RU" altLang="ru-RU" sz="4800" b="1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sz="4800" b="1">
                <a:latin typeface="Courier New" panose="02070309020205020404" pitchFamily="49" charset="0"/>
              </a:rPr>
              <a:t>Spacefill</a:t>
            </a:r>
          </a:p>
          <a:p>
            <a:pPr eaLnBrk="1" hangingPunct="1"/>
            <a:r>
              <a:rPr lang="en-US" altLang="ru-RU" sz="4800" b="1">
                <a:latin typeface="Courier New" panose="02070309020205020404" pitchFamily="49" charset="0"/>
              </a:rPr>
              <a:t>Cartoon</a:t>
            </a:r>
          </a:p>
          <a:p>
            <a:pPr eaLnBrk="1" hangingPunct="1"/>
            <a:r>
              <a:rPr lang="en-US" altLang="ru-RU" sz="4800" b="1">
                <a:latin typeface="Courier New" panose="02070309020205020404" pitchFamily="49" charset="0"/>
              </a:rPr>
              <a:t>Strands</a:t>
            </a:r>
            <a:endParaRPr lang="ru-RU" altLang="ru-RU" sz="4800" b="1">
              <a:latin typeface="Courier New" panose="02070309020205020404" pitchFamily="49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20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smtClean="0"/>
              <a:t>Язык </a:t>
            </a:r>
            <a:r>
              <a:rPr lang="en-US" altLang="ru-RU" i="1" smtClean="0"/>
              <a:t/>
            </a:r>
            <a:br>
              <a:rPr lang="en-US" altLang="ru-RU" i="1" smtClean="0"/>
            </a:br>
            <a:r>
              <a:rPr lang="en-US" altLang="ru-RU" i="1" smtClean="0"/>
              <a:t>RasMol</a:t>
            </a:r>
            <a:r>
              <a:rPr lang="en-US" altLang="ru-RU" i="1" smtClean="0">
                <a:latin typeface="Courier New" panose="02070309020205020404" pitchFamily="49" charset="0"/>
              </a:rPr>
              <a:t>’</a:t>
            </a:r>
            <a:r>
              <a:rPr lang="ru-RU" altLang="ru-RU" i="1" smtClean="0"/>
              <a:t>а</a:t>
            </a:r>
            <a:br>
              <a:rPr lang="ru-RU" altLang="ru-RU" i="1" smtClean="0"/>
            </a:br>
            <a:r>
              <a:rPr lang="ru-RU" altLang="ru-RU" smtClean="0">
                <a:latin typeface="Courier New" panose="02070309020205020404" pitchFamily="49" charset="0"/>
              </a:rPr>
              <a:t>(</a:t>
            </a:r>
            <a:r>
              <a:rPr lang="en-US" altLang="ru-RU" smtClean="0">
                <a:latin typeface="Courier New" panose="02070309020205020404" pitchFamily="49" charset="0"/>
              </a:rPr>
              <a:t>color</a:t>
            </a:r>
            <a:r>
              <a:rPr lang="ru-RU" altLang="ru-RU" smtClean="0">
                <a:latin typeface="Courier New" panose="02070309020205020404" pitchFamily="49" charset="0"/>
              </a:rPr>
              <a:t>)</a:t>
            </a:r>
            <a:endParaRPr lang="en-US" altLang="ru-RU" smtClean="0">
              <a:latin typeface="Courier New" panose="02070309020205020404" pitchFamily="49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833438" y="609600"/>
            <a:ext cx="7062787" cy="556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/>
              <a:t>Формат команды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en-US" altLang="ru-RU">
                <a:latin typeface="Courier New" panose="02070309020205020404" pitchFamily="49" charset="0"/>
              </a:rPr>
              <a:t>color &lt;</a:t>
            </a:r>
            <a:r>
              <a:rPr lang="ru-RU" altLang="ru-RU">
                <a:latin typeface="Courier New" panose="02070309020205020404" pitchFamily="49" charset="0"/>
              </a:rPr>
              <a:t>цвет</a:t>
            </a:r>
            <a:r>
              <a:rPr lang="en-US" altLang="ru-RU">
                <a:latin typeface="Courier New" panose="02070309020205020404" pitchFamily="49" charset="0"/>
              </a:rPr>
              <a:t>&gt;</a:t>
            </a:r>
            <a:endParaRPr lang="ru-RU" altLang="ru-RU">
              <a:latin typeface="Courier New" panose="02070309020205020404" pitchFamily="49" charset="0"/>
            </a:endParaRPr>
          </a:p>
          <a:p>
            <a:pPr eaLnBrk="1" hangingPunct="1"/>
            <a:endParaRPr lang="ru-RU" altLang="ru-RU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b="1"/>
              <a:t>Назначение</a:t>
            </a:r>
          </a:p>
          <a:p>
            <a:pPr eaLnBrk="1" hangingPunct="1"/>
            <a:endParaRPr lang="ru-RU" altLang="ru-RU" b="1"/>
          </a:p>
          <a:p>
            <a:pPr eaLnBrk="1" hangingPunct="1"/>
            <a:r>
              <a:rPr lang="ru-RU" altLang="ru-RU"/>
              <a:t>Нарисовать нужным цветом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 b="1"/>
              <a:t>Что такое </a:t>
            </a:r>
            <a:r>
              <a:rPr lang="en-US" altLang="ru-RU" b="1">
                <a:latin typeface="Courier New" panose="02070309020205020404" pitchFamily="49" charset="0"/>
              </a:rPr>
              <a:t>&lt;</a:t>
            </a:r>
            <a:r>
              <a:rPr lang="ru-RU" altLang="ru-RU" b="1">
                <a:latin typeface="Courier New" panose="02070309020205020404" pitchFamily="49" charset="0"/>
              </a:rPr>
              <a:t>цвет</a:t>
            </a:r>
            <a:r>
              <a:rPr lang="en-US" altLang="ru-RU" b="1">
                <a:latin typeface="Courier New" panose="02070309020205020404" pitchFamily="49" charset="0"/>
              </a:rPr>
              <a:t>&gt;</a:t>
            </a:r>
            <a:endParaRPr lang="ru-RU" altLang="ru-RU" b="1">
              <a:latin typeface="Courier New" panose="02070309020205020404" pitchFamily="49" charset="0"/>
            </a:endParaRPr>
          </a:p>
          <a:p>
            <a:pPr eaLnBrk="1" hangingPunct="1">
              <a:buFontTx/>
              <a:buAutoNum type="arabicPeriod"/>
            </a:pPr>
            <a:r>
              <a:rPr lang="ru-RU" altLang="ru-RU"/>
              <a:t>Цветом может быть </a:t>
            </a:r>
            <a:r>
              <a:rPr lang="en-US" altLang="ru-RU">
                <a:latin typeface="Courier New" panose="02070309020205020404" pitchFamily="49" charset="0"/>
              </a:rPr>
              <a:t>red</a:t>
            </a:r>
            <a:r>
              <a:rPr lang="en-US" altLang="ru-RU"/>
              <a:t>, </a:t>
            </a:r>
            <a:r>
              <a:rPr lang="en-US" altLang="ru-RU">
                <a:latin typeface="Courier New" panose="02070309020205020404" pitchFamily="49" charset="0"/>
              </a:rPr>
              <a:t>green</a:t>
            </a:r>
            <a:r>
              <a:rPr lang="en-US" altLang="ru-RU"/>
              <a:t>, </a:t>
            </a:r>
            <a:r>
              <a:rPr lang="en-US" altLang="ru-RU">
                <a:latin typeface="Courier New" panose="02070309020205020404" pitchFamily="49" charset="0"/>
              </a:rPr>
              <a:t>white</a:t>
            </a:r>
            <a:r>
              <a:rPr lang="en-US" altLang="ru-RU"/>
              <a:t> </a:t>
            </a:r>
            <a:r>
              <a:rPr lang="ru-RU" altLang="ru-RU"/>
              <a:t>и т.д.</a:t>
            </a:r>
          </a:p>
          <a:p>
            <a:pPr eaLnBrk="1" hangingPunct="1">
              <a:buFontTx/>
              <a:buAutoNum type="arabicPeriod"/>
            </a:pPr>
            <a:r>
              <a:rPr lang="ru-RU" altLang="ru-RU"/>
              <a:t>Можно указать на специальную цветовую схему,</a:t>
            </a:r>
            <a:br>
              <a:rPr lang="ru-RU" altLang="ru-RU"/>
            </a:br>
            <a:r>
              <a:rPr lang="ru-RU" altLang="ru-RU"/>
              <a:t>например</a:t>
            </a:r>
            <a:br>
              <a:rPr lang="ru-RU" altLang="ru-RU"/>
            </a:br>
            <a:r>
              <a:rPr lang="en-US" altLang="ru-RU">
                <a:latin typeface="Courier New" panose="02070309020205020404" pitchFamily="49" charset="0"/>
              </a:rPr>
              <a:t>structure, chain, monochrome,</a:t>
            </a:r>
            <a:r>
              <a:rPr lang="ru-RU" altLang="ru-RU">
                <a:latin typeface="Courier New" panose="02070309020205020404" pitchFamily="49" charset="0"/>
              </a:rPr>
              <a:t/>
            </a:r>
            <a:br>
              <a:rPr lang="ru-RU" altLang="ru-RU">
                <a:latin typeface="Courier New" panose="02070309020205020404" pitchFamily="49" charset="0"/>
              </a:rPr>
            </a:br>
            <a:r>
              <a:rPr lang="en-US" altLang="ru-RU">
                <a:latin typeface="Courier New" panose="02070309020205020404" pitchFamily="49" charset="0"/>
              </a:rPr>
              <a:t>group, model</a:t>
            </a:r>
          </a:p>
          <a:p>
            <a:pPr eaLnBrk="1" hangingPunct="1"/>
            <a:endParaRPr lang="en-US" altLang="ru-RU">
              <a:latin typeface="Courier New" panose="02070309020205020404" pitchFamily="49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21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smtClean="0"/>
              <a:t>Язык </a:t>
            </a:r>
            <a:r>
              <a:rPr lang="en-US" altLang="ru-RU" i="1" smtClean="0"/>
              <a:t/>
            </a:r>
            <a:br>
              <a:rPr lang="en-US" altLang="ru-RU" i="1" smtClean="0"/>
            </a:br>
            <a:r>
              <a:rPr lang="en-US" altLang="ru-RU" i="1" smtClean="0"/>
              <a:t>RasMol</a:t>
            </a:r>
            <a:r>
              <a:rPr lang="en-US" altLang="ru-RU" i="1" smtClean="0">
                <a:latin typeface="Courier New" panose="02070309020205020404" pitchFamily="49" charset="0"/>
              </a:rPr>
              <a:t>’</a:t>
            </a:r>
            <a:r>
              <a:rPr lang="ru-RU" altLang="ru-RU" i="1" smtClean="0"/>
              <a:t>а</a:t>
            </a:r>
            <a:br>
              <a:rPr lang="ru-RU" altLang="ru-RU" i="1" smtClean="0"/>
            </a:br>
            <a:r>
              <a:rPr lang="ru-RU" altLang="ru-RU" smtClean="0">
                <a:latin typeface="Courier New" panose="02070309020205020404" pitchFamily="49" charset="0"/>
              </a:rPr>
              <a:t>(</a:t>
            </a:r>
            <a:r>
              <a:rPr lang="en-US" altLang="ru-RU" smtClean="0">
                <a:latin typeface="Courier New" panose="02070309020205020404" pitchFamily="49" charset="0"/>
              </a:rPr>
              <a:t>color</a:t>
            </a:r>
            <a:r>
              <a:rPr lang="ru-RU" altLang="ru-RU" smtClean="0">
                <a:latin typeface="Courier New" panose="02070309020205020404" pitchFamily="49" charset="0"/>
              </a:rPr>
              <a:t>)</a:t>
            </a:r>
            <a:endParaRPr lang="en-US" altLang="ru-RU" smtClean="0">
              <a:latin typeface="Courier New" panose="02070309020205020404" pitchFamily="49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833438" y="609600"/>
            <a:ext cx="7026275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ru-RU" b="1"/>
              <a:t>При</a:t>
            </a:r>
            <a:r>
              <a:rPr lang="ru-RU" altLang="ru-RU" b="1"/>
              <a:t>мечания</a:t>
            </a:r>
            <a:endParaRPr lang="en-US" altLang="ru-RU" b="1"/>
          </a:p>
          <a:p>
            <a:pPr eaLnBrk="1" hangingPunct="1">
              <a:buFontTx/>
              <a:buChar char="•"/>
            </a:pPr>
            <a:endParaRPr lang="en-US" altLang="ru-RU" b="1"/>
          </a:p>
          <a:p>
            <a:pPr eaLnBrk="1" hangingPunct="1">
              <a:buFontTx/>
              <a:buChar char="•"/>
            </a:pPr>
            <a:r>
              <a:rPr lang="ru-RU" altLang="ru-RU"/>
              <a:t>Можно писать и так </a:t>
            </a:r>
            <a:br>
              <a:rPr lang="ru-RU" altLang="ru-RU"/>
            </a:br>
            <a:r>
              <a:rPr lang="ru-RU" altLang="ru-RU">
                <a:latin typeface="Courier New" panose="02070309020205020404" pitchFamily="49" charset="0"/>
              </a:rPr>
              <a:t>colo</a:t>
            </a:r>
            <a:r>
              <a:rPr lang="en-US" altLang="ru-RU">
                <a:latin typeface="Courier New" panose="02070309020205020404" pitchFamily="49" charset="0"/>
              </a:rPr>
              <a:t>r &lt;</a:t>
            </a:r>
            <a:r>
              <a:rPr lang="ru-RU" altLang="ru-RU">
                <a:latin typeface="Courier New" panose="02070309020205020404" pitchFamily="49" charset="0"/>
              </a:rPr>
              <a:t>объект</a:t>
            </a:r>
            <a:r>
              <a:rPr lang="en-US" altLang="ru-RU">
                <a:latin typeface="Courier New" panose="02070309020205020404" pitchFamily="49" charset="0"/>
              </a:rPr>
              <a:t>&gt;</a:t>
            </a:r>
            <a:r>
              <a:rPr lang="ru-RU" altLang="ru-RU">
                <a:latin typeface="Courier New" panose="02070309020205020404" pitchFamily="49" charset="0"/>
              </a:rPr>
              <a:t> </a:t>
            </a:r>
            <a:r>
              <a:rPr lang="en-US" altLang="ru-RU">
                <a:latin typeface="Courier New" panose="02070309020205020404" pitchFamily="49" charset="0"/>
              </a:rPr>
              <a:t>&lt;</a:t>
            </a:r>
            <a:r>
              <a:rPr lang="ru-RU" altLang="ru-RU">
                <a:latin typeface="Courier New" panose="02070309020205020404" pitchFamily="49" charset="0"/>
              </a:rPr>
              <a:t>цвет</a:t>
            </a:r>
            <a:r>
              <a:rPr lang="en-US" altLang="ru-RU">
                <a:latin typeface="Courier New" panose="02070309020205020404" pitchFamily="49" charset="0"/>
              </a:rPr>
              <a:t>&gt;</a:t>
            </a:r>
            <a:endParaRPr lang="ru-RU" altLang="ru-RU">
              <a:latin typeface="Courier New" panose="02070309020205020404" pitchFamily="49" charset="0"/>
            </a:endParaRPr>
          </a:p>
          <a:p>
            <a:pPr eaLnBrk="1" hangingPunct="1">
              <a:buFontTx/>
              <a:buChar char="•"/>
            </a:pPr>
            <a:r>
              <a:rPr lang="ru-RU" altLang="ru-RU"/>
              <a:t>Можно писать и </a:t>
            </a:r>
            <a:r>
              <a:rPr lang="en-US" altLang="ru-RU">
                <a:latin typeface="Courier New" panose="02070309020205020404" pitchFamily="49" charset="0"/>
              </a:rPr>
              <a:t>color</a:t>
            </a:r>
            <a:r>
              <a:rPr lang="ru-RU" altLang="ru-RU"/>
              <a:t>, и </a:t>
            </a:r>
            <a:r>
              <a:rPr lang="en-US" altLang="ru-RU">
                <a:latin typeface="Courier New" panose="02070309020205020404" pitchFamily="49" charset="0"/>
              </a:rPr>
              <a:t>colour</a:t>
            </a:r>
            <a:endParaRPr lang="ru-RU" altLang="ru-RU">
              <a:latin typeface="Courier New" panose="02070309020205020404" pitchFamily="49" charset="0"/>
            </a:endParaRPr>
          </a:p>
          <a:p>
            <a:pPr eaLnBrk="1" hangingPunct="1">
              <a:buFontTx/>
              <a:buChar char="•"/>
            </a:pPr>
            <a:endParaRPr lang="ru-RU" altLang="ru-RU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b="1"/>
              <a:t>Немного об </a:t>
            </a:r>
            <a:r>
              <a:rPr lang="en-US" altLang="ru-RU" b="1"/>
              <a:t>RGB </a:t>
            </a:r>
            <a:r>
              <a:rPr lang="ru-RU" altLang="ru-RU" b="1"/>
              <a:t>цветах</a:t>
            </a:r>
          </a:p>
          <a:p>
            <a:pPr eaLnBrk="1" hangingPunct="1"/>
            <a:endParaRPr lang="ru-RU" altLang="ru-RU" b="1"/>
          </a:p>
          <a:p>
            <a:pPr eaLnBrk="1" hangingPunct="1">
              <a:buFontTx/>
              <a:buChar char="•"/>
            </a:pPr>
            <a:r>
              <a:rPr lang="en-US" altLang="ru-RU" b="1"/>
              <a:t>RGB – </a:t>
            </a:r>
            <a:r>
              <a:rPr lang="ru-RU" altLang="ru-RU"/>
              <a:t>это способ описания цветов, при котором</a:t>
            </a:r>
            <a:br>
              <a:rPr lang="ru-RU" altLang="ru-RU"/>
            </a:br>
            <a:r>
              <a:rPr lang="ru-RU" altLang="ru-RU"/>
              <a:t>каждый цвет представляется, как комбинация </a:t>
            </a:r>
            <a:br>
              <a:rPr lang="ru-RU" altLang="ru-RU"/>
            </a:br>
            <a:r>
              <a:rPr lang="ru-RU" altLang="ru-RU"/>
              <a:t>красного, зеленого и синего</a:t>
            </a:r>
          </a:p>
          <a:p>
            <a:pPr eaLnBrk="1" hangingPunct="1">
              <a:buFontTx/>
              <a:buChar char="•"/>
            </a:pPr>
            <a:r>
              <a:rPr lang="ru-RU" altLang="ru-RU"/>
              <a:t>Можно писать цвета в виде </a:t>
            </a:r>
            <a:br>
              <a:rPr lang="ru-RU" altLang="ru-RU"/>
            </a:br>
            <a:r>
              <a:rPr lang="en-US" altLang="ru-RU">
                <a:latin typeface="Courier New" panose="02070309020205020404" pitchFamily="49" charset="0"/>
              </a:rPr>
              <a:t>color [R,G,B]</a:t>
            </a:r>
          </a:p>
          <a:p>
            <a:pPr eaLnBrk="1" hangingPunct="1">
              <a:buFontTx/>
              <a:buChar char="•"/>
            </a:pPr>
            <a:r>
              <a:rPr lang="ru-RU" altLang="ru-RU" b="1"/>
              <a:t>Например,</a:t>
            </a:r>
            <a:r>
              <a:rPr lang="ru-RU" altLang="ru-RU" b="1">
                <a:latin typeface="Courier New" panose="02070309020205020404" pitchFamily="49" charset="0"/>
              </a:rPr>
              <a:t> </a:t>
            </a:r>
            <a:r>
              <a:rPr lang="en-US" altLang="ru-RU">
                <a:latin typeface="Courier New" panose="02070309020205020404" pitchFamily="49" charset="0"/>
              </a:rPr>
              <a:t>[255,255,255] </a:t>
            </a:r>
            <a:r>
              <a:rPr lang="en-US" altLang="ru-RU"/>
              <a:t>– </a:t>
            </a:r>
            <a:r>
              <a:rPr lang="ru-RU" altLang="ru-RU"/>
              <a:t>это белый,</a:t>
            </a:r>
            <a:br>
              <a:rPr lang="ru-RU" altLang="ru-RU"/>
            </a:br>
            <a:r>
              <a:rPr lang="ru-RU" altLang="ru-RU"/>
              <a:t> </a:t>
            </a:r>
            <a:r>
              <a:rPr lang="en-US" altLang="ru-RU">
                <a:latin typeface="Courier New" panose="02070309020205020404" pitchFamily="49" charset="0"/>
              </a:rPr>
              <a:t>[</a:t>
            </a:r>
            <a:r>
              <a:rPr lang="ru-RU" altLang="ru-RU">
                <a:latin typeface="Courier New" panose="02070309020205020404" pitchFamily="49" charset="0"/>
              </a:rPr>
              <a:t>100</a:t>
            </a:r>
            <a:r>
              <a:rPr lang="en-US" altLang="ru-RU">
                <a:latin typeface="Courier New" panose="02070309020205020404" pitchFamily="49" charset="0"/>
              </a:rPr>
              <a:t>,100,0] </a:t>
            </a:r>
            <a:r>
              <a:rPr lang="en-US" altLang="ru-RU"/>
              <a:t>– </a:t>
            </a:r>
            <a:r>
              <a:rPr lang="ru-RU" altLang="ru-RU"/>
              <a:t>смесь красного с зеленым, а</a:t>
            </a:r>
            <a:br>
              <a:rPr lang="ru-RU" altLang="ru-RU"/>
            </a:br>
            <a:r>
              <a:rPr lang="ru-RU" altLang="ru-RU"/>
              <a:t> </a:t>
            </a:r>
            <a:r>
              <a:rPr lang="en-US" altLang="ru-RU">
                <a:latin typeface="Courier New" panose="02070309020205020404" pitchFamily="49" charset="0"/>
              </a:rPr>
              <a:t>[0,0,0] </a:t>
            </a:r>
            <a:r>
              <a:rPr lang="en-US" altLang="ru-RU"/>
              <a:t>– </a:t>
            </a:r>
            <a:r>
              <a:rPr lang="ru-RU" altLang="ru-RU"/>
              <a:t>черный.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22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smtClean="0"/>
              <a:t>Язык </a:t>
            </a:r>
            <a:r>
              <a:rPr lang="en-US" altLang="ru-RU" i="1" smtClean="0"/>
              <a:t/>
            </a:r>
            <a:br>
              <a:rPr lang="en-US" altLang="ru-RU" i="1" smtClean="0"/>
            </a:br>
            <a:r>
              <a:rPr lang="en-US" altLang="ru-RU" i="1" smtClean="0"/>
              <a:t>RasMol</a:t>
            </a:r>
            <a:r>
              <a:rPr lang="en-US" altLang="ru-RU" i="1" smtClean="0">
                <a:latin typeface="Courier New" panose="02070309020205020404" pitchFamily="49" charset="0"/>
              </a:rPr>
              <a:t>’</a:t>
            </a:r>
            <a:r>
              <a:rPr lang="ru-RU" altLang="ru-RU" i="1" smtClean="0"/>
              <a:t>а</a:t>
            </a:r>
            <a:br>
              <a:rPr lang="ru-RU" altLang="ru-RU" i="1" smtClean="0"/>
            </a:br>
            <a:r>
              <a:rPr lang="ru-RU" altLang="ru-RU" smtClean="0">
                <a:latin typeface="Courier New" panose="02070309020205020404" pitchFamily="49" charset="0"/>
              </a:rPr>
              <a:t>(</a:t>
            </a:r>
            <a:r>
              <a:rPr lang="en-US" altLang="ru-RU" smtClean="0">
                <a:latin typeface="Courier New" panose="02070309020205020404" pitchFamily="49" charset="0"/>
              </a:rPr>
              <a:t>center</a:t>
            </a:r>
            <a:r>
              <a:rPr lang="ru-RU" altLang="ru-RU" smtClean="0">
                <a:latin typeface="Courier New" panose="02070309020205020404" pitchFamily="49" charset="0"/>
              </a:rPr>
              <a:t>)</a:t>
            </a:r>
            <a:endParaRPr lang="en-US" altLang="ru-RU" smtClean="0">
              <a:latin typeface="Courier New" panose="02070309020205020404" pitchFamily="49" charset="0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833438" y="609600"/>
            <a:ext cx="40259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/>
              <a:t>Формат команды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>
                <a:latin typeface="Courier New" panose="02070309020205020404" pitchFamily="49" charset="0"/>
              </a:rPr>
              <a:t>center</a:t>
            </a:r>
            <a:r>
              <a:rPr lang="en-US" altLang="ru-RU">
                <a:latin typeface="Courier New" panose="02070309020205020404" pitchFamily="49" charset="0"/>
              </a:rPr>
              <a:t> &lt;</a:t>
            </a:r>
            <a:r>
              <a:rPr lang="ru-RU" altLang="ru-RU">
                <a:latin typeface="Courier New" panose="02070309020205020404" pitchFamily="49" charset="0"/>
              </a:rPr>
              <a:t>выражение</a:t>
            </a:r>
            <a:r>
              <a:rPr lang="en-US" altLang="ru-RU">
                <a:latin typeface="Courier New" panose="02070309020205020404" pitchFamily="49" charset="0"/>
              </a:rPr>
              <a:t>&gt;</a:t>
            </a:r>
            <a:endParaRPr lang="ru-RU" altLang="ru-RU">
              <a:latin typeface="Courier New" panose="02070309020205020404" pitchFamily="49" charset="0"/>
            </a:endParaRPr>
          </a:p>
          <a:p>
            <a:pPr eaLnBrk="1" hangingPunct="1"/>
            <a:endParaRPr lang="ru-RU" altLang="ru-RU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b="1"/>
              <a:t>Назначение</a:t>
            </a:r>
          </a:p>
          <a:p>
            <a:pPr eaLnBrk="1" hangingPunct="1"/>
            <a:endParaRPr lang="ru-RU" altLang="ru-RU" b="1"/>
          </a:p>
          <a:p>
            <a:pPr eaLnBrk="1" hangingPunct="1"/>
            <a:r>
              <a:rPr lang="ru-RU" altLang="ru-RU"/>
              <a:t>Центрует изображение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 b="1"/>
              <a:t>Примечания</a:t>
            </a:r>
          </a:p>
          <a:p>
            <a:pPr eaLnBrk="1" hangingPunct="1"/>
            <a:endParaRPr lang="ru-RU" altLang="ru-RU" b="1"/>
          </a:p>
          <a:p>
            <a:pPr eaLnBrk="1" hangingPunct="1">
              <a:buFontTx/>
              <a:buAutoNum type="arabicPeriod"/>
            </a:pPr>
            <a:r>
              <a:rPr lang="ru-RU" altLang="ru-RU"/>
              <a:t>Можно, например, писать</a:t>
            </a:r>
            <a:br>
              <a:rPr lang="ru-RU" altLang="ru-RU"/>
            </a:br>
            <a:r>
              <a:rPr lang="en-US" altLang="ru-RU">
                <a:latin typeface="Courier New" panose="02070309020205020404" pitchFamily="49" charset="0"/>
              </a:rPr>
              <a:t>center selected</a:t>
            </a:r>
            <a:endParaRPr lang="ru-RU" altLang="ru-RU">
              <a:latin typeface="Courier New" panose="02070309020205020404" pitchFamily="49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23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smtClean="0"/>
              <a:t>Язык </a:t>
            </a:r>
            <a:r>
              <a:rPr lang="en-US" altLang="ru-RU" i="1" smtClean="0"/>
              <a:t/>
            </a:r>
            <a:br>
              <a:rPr lang="en-US" altLang="ru-RU" i="1" smtClean="0"/>
            </a:br>
            <a:r>
              <a:rPr lang="en-US" altLang="ru-RU" i="1" smtClean="0"/>
              <a:t>RasMol</a:t>
            </a:r>
            <a:r>
              <a:rPr lang="en-US" altLang="ru-RU" i="1" smtClean="0">
                <a:latin typeface="Courier New" panose="02070309020205020404" pitchFamily="49" charset="0"/>
              </a:rPr>
              <a:t>’</a:t>
            </a:r>
            <a:r>
              <a:rPr lang="ru-RU" altLang="ru-RU" i="1" smtClean="0"/>
              <a:t>а</a:t>
            </a:r>
            <a:br>
              <a:rPr lang="ru-RU" altLang="ru-RU" i="1" smtClean="0"/>
            </a:br>
            <a:r>
              <a:rPr lang="ru-RU" altLang="ru-RU" smtClean="0">
                <a:latin typeface="Courier New" panose="02070309020205020404" pitchFamily="49" charset="0"/>
              </a:rPr>
              <a:t>(</a:t>
            </a:r>
            <a:r>
              <a:rPr lang="en-US" altLang="ru-RU" smtClean="0">
                <a:latin typeface="Courier New" panose="02070309020205020404" pitchFamily="49" charset="0"/>
              </a:rPr>
              <a:t>zoom</a:t>
            </a:r>
            <a:r>
              <a:rPr lang="ru-RU" altLang="ru-RU" smtClean="0">
                <a:latin typeface="Courier New" panose="02070309020205020404" pitchFamily="49" charset="0"/>
              </a:rPr>
              <a:t>)</a:t>
            </a:r>
            <a:endParaRPr lang="en-US" altLang="ru-RU" smtClean="0">
              <a:latin typeface="Courier New" panose="02070309020205020404" pitchFamily="49" charset="0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833438" y="609600"/>
            <a:ext cx="7216775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/>
              <a:t>Формат команды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>
                <a:latin typeface="Courier New" panose="02070309020205020404" pitchFamily="49" charset="0"/>
              </a:rPr>
              <a:t>zoom</a:t>
            </a:r>
            <a:r>
              <a:rPr lang="en-US" altLang="ru-RU">
                <a:latin typeface="Courier New" panose="02070309020205020404" pitchFamily="49" charset="0"/>
              </a:rPr>
              <a:t> &lt;</a:t>
            </a:r>
            <a:r>
              <a:rPr lang="ru-RU" altLang="ru-RU">
                <a:latin typeface="Courier New" panose="02070309020205020404" pitchFamily="49" charset="0"/>
              </a:rPr>
              <a:t>размер</a:t>
            </a:r>
            <a:r>
              <a:rPr lang="en-US" altLang="ru-RU">
                <a:latin typeface="Courier New" panose="02070309020205020404" pitchFamily="49" charset="0"/>
              </a:rPr>
              <a:t>&gt;</a:t>
            </a:r>
            <a:endParaRPr lang="ru-RU" altLang="ru-RU">
              <a:latin typeface="Courier New" panose="02070309020205020404" pitchFamily="49" charset="0"/>
            </a:endParaRPr>
          </a:p>
          <a:p>
            <a:pPr eaLnBrk="1" hangingPunct="1"/>
            <a:endParaRPr lang="ru-RU" altLang="ru-RU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b="1"/>
              <a:t>Назначение</a:t>
            </a:r>
          </a:p>
          <a:p>
            <a:pPr eaLnBrk="1" hangingPunct="1"/>
            <a:endParaRPr lang="ru-RU" altLang="ru-RU" b="1"/>
          </a:p>
          <a:p>
            <a:pPr eaLnBrk="1" hangingPunct="1"/>
            <a:r>
              <a:rPr lang="ru-RU" altLang="ru-RU"/>
              <a:t>Изменяет размер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 b="1"/>
              <a:t>Примечания</a:t>
            </a:r>
          </a:p>
          <a:p>
            <a:pPr eaLnBrk="1" hangingPunct="1"/>
            <a:endParaRPr lang="ru-RU" altLang="ru-RU" b="1"/>
          </a:p>
          <a:p>
            <a:pPr eaLnBrk="1" hangingPunct="1">
              <a:buFontTx/>
              <a:buAutoNum type="arabicPeriod"/>
            </a:pPr>
            <a:r>
              <a:rPr lang="ru-RU" altLang="ru-RU"/>
              <a:t>Изменяется размер всего выражения, </a:t>
            </a:r>
            <a:br>
              <a:rPr lang="ru-RU" altLang="ru-RU"/>
            </a:br>
            <a:r>
              <a:rPr lang="ru-RU" altLang="ru-RU"/>
              <a:t>а не только выделенного фрагмента</a:t>
            </a:r>
          </a:p>
          <a:p>
            <a:pPr eaLnBrk="1" hangingPunct="1">
              <a:buFontTx/>
              <a:buAutoNum type="arabicPeriod"/>
            </a:pPr>
            <a:r>
              <a:rPr lang="ru-RU" altLang="ru-RU"/>
              <a:t>Если попросить </a:t>
            </a:r>
            <a:r>
              <a:rPr lang="en-US" altLang="ru-RU"/>
              <a:t>RasMol</a:t>
            </a:r>
            <a:r>
              <a:rPr lang="ru-RU" altLang="ru-RU"/>
              <a:t> показать изображение</a:t>
            </a:r>
            <a:br>
              <a:rPr lang="ru-RU" altLang="ru-RU"/>
            </a:br>
            <a:r>
              <a:rPr lang="ru-RU" altLang="ru-RU"/>
              <a:t>слишком крупно – он обидится и завершит работу</a:t>
            </a:r>
            <a:endParaRPr lang="ru-RU" altLang="ru-RU">
              <a:latin typeface="Courier New" panose="02070309020205020404" pitchFamily="49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24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smtClean="0"/>
              <a:t>Язык </a:t>
            </a:r>
            <a:r>
              <a:rPr lang="en-US" altLang="ru-RU" i="1" smtClean="0"/>
              <a:t/>
            </a:r>
            <a:br>
              <a:rPr lang="en-US" altLang="ru-RU" i="1" smtClean="0"/>
            </a:br>
            <a:r>
              <a:rPr lang="en-US" altLang="ru-RU" i="1" smtClean="0"/>
              <a:t>RasMol</a:t>
            </a:r>
            <a:r>
              <a:rPr lang="en-US" altLang="ru-RU" i="1" smtClean="0">
                <a:latin typeface="Courier New" panose="02070309020205020404" pitchFamily="49" charset="0"/>
              </a:rPr>
              <a:t>’</a:t>
            </a:r>
            <a:r>
              <a:rPr lang="ru-RU" altLang="ru-RU" i="1" smtClean="0"/>
              <a:t>а</a:t>
            </a:r>
            <a:br>
              <a:rPr lang="ru-RU" altLang="ru-RU" i="1" smtClean="0"/>
            </a:br>
            <a:r>
              <a:rPr lang="ru-RU" altLang="ru-RU" smtClean="0">
                <a:latin typeface="Courier New" panose="02070309020205020404" pitchFamily="49" charset="0"/>
              </a:rPr>
              <a:t>(</a:t>
            </a:r>
            <a:r>
              <a:rPr lang="en-US" altLang="ru-RU" smtClean="0">
                <a:latin typeface="Courier New" panose="02070309020205020404" pitchFamily="49" charset="0"/>
              </a:rPr>
              <a:t>script</a:t>
            </a:r>
            <a:r>
              <a:rPr lang="ru-RU" altLang="ru-RU" smtClean="0">
                <a:latin typeface="Courier New" panose="02070309020205020404" pitchFamily="49" charset="0"/>
              </a:rPr>
              <a:t>)</a:t>
            </a:r>
            <a:endParaRPr lang="en-US" altLang="ru-RU" smtClean="0">
              <a:latin typeface="Courier New" panose="02070309020205020404" pitchFamily="49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8399735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 dirty="0"/>
              <a:t>Формат команды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en-US" altLang="ru-RU" dirty="0">
                <a:latin typeface="Courier New" panose="02070309020205020404" pitchFamily="49" charset="0"/>
              </a:rPr>
              <a:t>script &lt;</a:t>
            </a:r>
            <a:r>
              <a:rPr lang="ru-RU" altLang="ru-RU" dirty="0">
                <a:latin typeface="Courier New" panose="02070309020205020404" pitchFamily="49" charset="0"/>
              </a:rPr>
              <a:t>имя файла</a:t>
            </a:r>
            <a:r>
              <a:rPr lang="en-US" altLang="ru-RU" dirty="0">
                <a:latin typeface="Courier New" panose="02070309020205020404" pitchFamily="49" charset="0"/>
              </a:rPr>
              <a:t>&gt;</a:t>
            </a:r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b="1" dirty="0"/>
              <a:t>Назначение</a:t>
            </a:r>
          </a:p>
          <a:p>
            <a:pPr eaLnBrk="1" hangingPunct="1"/>
            <a:endParaRPr lang="ru-RU" altLang="ru-RU" b="1" dirty="0"/>
          </a:p>
          <a:p>
            <a:pPr eaLnBrk="1" hangingPunct="1"/>
            <a:r>
              <a:rPr lang="ru-RU" altLang="ru-RU" dirty="0"/>
              <a:t>Исполнить команды, записанные в </a:t>
            </a:r>
            <a:r>
              <a:rPr lang="ru-RU" altLang="ru-RU" dirty="0" smtClean="0"/>
              <a:t>файле.</a:t>
            </a:r>
            <a:endParaRPr lang="ru-RU" altLang="ru-RU" dirty="0"/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b="1" dirty="0" smtClean="0"/>
              <a:t>Примечания</a:t>
            </a:r>
            <a:endParaRPr lang="ru-RU" altLang="ru-RU" b="1" dirty="0"/>
          </a:p>
          <a:p>
            <a:pPr eaLnBrk="1" hangingPunct="1">
              <a:buFontTx/>
              <a:buAutoNum type="arabicPeriod"/>
            </a:pPr>
            <a:r>
              <a:rPr lang="en-US" altLang="ru-RU" dirty="0" err="1"/>
              <a:t>RasMol</a:t>
            </a:r>
            <a:r>
              <a:rPr lang="ru-RU" altLang="ru-RU" dirty="0"/>
              <a:t> не понимает русских букв в консоли</a:t>
            </a:r>
          </a:p>
          <a:p>
            <a:pPr eaLnBrk="1" hangingPunct="1">
              <a:buFontTx/>
              <a:buAutoNum type="arabicPeriod"/>
            </a:pPr>
            <a:r>
              <a:rPr lang="en-US" altLang="ru-RU" dirty="0" err="1" smtClean="0"/>
              <a:t>Jmol</a:t>
            </a:r>
            <a:r>
              <a:rPr lang="en-US" altLang="ru-RU" dirty="0" smtClean="0"/>
              <a:t> </a:t>
            </a:r>
            <a:r>
              <a:rPr lang="ru-RU" altLang="ru-RU" dirty="0" smtClean="0"/>
              <a:t>умеет сохранять </a:t>
            </a:r>
            <a:r>
              <a:rPr lang="ru-RU" altLang="ru-RU" dirty="0" err="1" smtClean="0"/>
              <a:t>скрипты</a:t>
            </a:r>
            <a:r>
              <a:rPr lang="en-US" altLang="ru-RU" dirty="0" smtClean="0"/>
              <a:t>, </a:t>
            </a:r>
            <a:r>
              <a:rPr lang="ru-RU" altLang="ru-RU" dirty="0" smtClean="0"/>
              <a:t>восстанавливающие</a:t>
            </a:r>
            <a:br>
              <a:rPr lang="ru-RU" altLang="ru-RU" dirty="0" smtClean="0"/>
            </a:br>
            <a:r>
              <a:rPr lang="ru-RU" altLang="ru-RU" dirty="0" smtClean="0"/>
              <a:t>текущее</a:t>
            </a:r>
            <a:r>
              <a:rPr lang="ru-RU" altLang="ru-RU" dirty="0" smtClean="0"/>
              <a:t> изображение. Что написано в таком </a:t>
            </a:r>
            <a:r>
              <a:rPr lang="ru-RU" altLang="ru-RU" dirty="0" err="1" smtClean="0"/>
              <a:t>скрипте</a:t>
            </a:r>
            <a:r>
              <a:rPr lang="ru-RU" altLang="ru-RU" dirty="0" smtClean="0"/>
              <a:t> – </a:t>
            </a:r>
            <a:br>
              <a:rPr lang="ru-RU" altLang="ru-RU" dirty="0" smtClean="0"/>
            </a:br>
            <a:r>
              <a:rPr lang="ru-RU" altLang="ru-RU" dirty="0" smtClean="0"/>
              <a:t>не понять</a:t>
            </a:r>
          </a:p>
          <a:p>
            <a:pPr eaLnBrk="1" hangingPunct="1">
              <a:buFontTx/>
              <a:buAutoNum type="arabicPeriod"/>
            </a:pPr>
            <a:r>
              <a:rPr lang="ru-RU" altLang="ru-RU" dirty="0" smtClean="0"/>
              <a:t>Все </a:t>
            </a:r>
            <a:r>
              <a:rPr lang="ru-RU" altLang="ru-RU" dirty="0"/>
              <a:t>ошибки, которые встретились в </a:t>
            </a:r>
            <a:r>
              <a:rPr lang="ru-RU" altLang="ru-RU" dirty="0" err="1"/>
              <a:t>скрипте</a:t>
            </a: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dirty="0"/>
              <a:t>отмечаются в консоли</a:t>
            </a:r>
          </a:p>
          <a:p>
            <a:pPr eaLnBrk="1" hangingPunct="1">
              <a:buFontTx/>
              <a:buAutoNum type="arabicPeriod"/>
            </a:pPr>
            <a:r>
              <a:rPr lang="ru-RU" altLang="ru-RU" dirty="0"/>
              <a:t>Строки </a:t>
            </a:r>
            <a:r>
              <a:rPr lang="ru-RU" altLang="ru-RU" dirty="0" err="1"/>
              <a:t>скрипта</a:t>
            </a:r>
            <a:r>
              <a:rPr lang="ru-RU" altLang="ru-RU" dirty="0"/>
              <a:t>, начинающиеся с символа </a:t>
            </a:r>
            <a:r>
              <a:rPr lang="en-US" altLang="ru-RU" dirty="0"/>
              <a:t>#</a:t>
            </a:r>
            <a:r>
              <a:rPr lang="ru-RU" altLang="ru-RU" dirty="0"/>
              <a:t> игнорируются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25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smtClean="0"/>
              <a:t>Язык </a:t>
            </a:r>
            <a:r>
              <a:rPr lang="en-US" altLang="ru-RU" i="1" smtClean="0"/>
              <a:t/>
            </a:r>
            <a:br>
              <a:rPr lang="en-US" altLang="ru-RU" i="1" smtClean="0"/>
            </a:br>
            <a:r>
              <a:rPr lang="en-US" altLang="ru-RU" i="1" smtClean="0"/>
              <a:t>RasMol</a:t>
            </a:r>
            <a:r>
              <a:rPr lang="en-US" altLang="ru-RU" i="1" smtClean="0">
                <a:latin typeface="Courier New" panose="02070309020205020404" pitchFamily="49" charset="0"/>
              </a:rPr>
              <a:t>’</a:t>
            </a:r>
            <a:r>
              <a:rPr lang="ru-RU" altLang="ru-RU" i="1" smtClean="0"/>
              <a:t>а</a:t>
            </a:r>
            <a:br>
              <a:rPr lang="ru-RU" altLang="ru-RU" i="1" smtClean="0"/>
            </a:br>
            <a:r>
              <a:rPr lang="ru-RU" altLang="ru-RU" smtClean="0">
                <a:latin typeface="Courier New" panose="02070309020205020404" pitchFamily="49" charset="0"/>
              </a:rPr>
              <a:t>(пример)</a:t>
            </a:r>
            <a:endParaRPr lang="en-US" altLang="ru-RU" smtClean="0">
              <a:latin typeface="Courier New" panose="02070309020205020404" pitchFamily="49" charset="0"/>
            </a:endParaRPr>
          </a:p>
        </p:txBody>
      </p:sp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5486400" y="3505200"/>
            <a:ext cx="3429000" cy="2159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1500" b="1">
                <a:latin typeface="Courier New" panose="02070309020205020404" pitchFamily="49" charset="0"/>
              </a:rPr>
              <a:t>RasMol</a:t>
            </a:r>
            <a:r>
              <a:rPr lang="en-US" altLang="ru-RU" sz="1500" b="1">
                <a:latin typeface="Courier New" panose="02070309020205020404" pitchFamily="49" charset="0"/>
              </a:rPr>
              <a:t>&gt; </a:t>
            </a:r>
            <a:r>
              <a:rPr lang="ru-RU" altLang="ru-RU" sz="1500" b="1">
                <a:latin typeface="Courier New" panose="02070309020205020404" pitchFamily="49" charset="0"/>
              </a:rPr>
              <a:t>load</a:t>
            </a:r>
            <a:r>
              <a:rPr lang="en-US" altLang="ru-RU" sz="1500" b="1">
                <a:latin typeface="Courier New" panose="02070309020205020404" pitchFamily="49" charset="0"/>
              </a:rPr>
              <a:t> C:\PDB\</a:t>
            </a:r>
            <a:r>
              <a:rPr lang="ru-RU" altLang="ru-RU" sz="1500" b="1">
                <a:latin typeface="Courier New" panose="02070309020205020404" pitchFamily="49" charset="0"/>
              </a:rPr>
              <a:t>1ncx</a:t>
            </a:r>
            <a:r>
              <a:rPr lang="en-US" altLang="ru-RU" sz="1500" b="1">
                <a:latin typeface="Courier New" panose="02070309020205020404" pitchFamily="49" charset="0"/>
              </a:rPr>
              <a:t>.pdb</a:t>
            </a:r>
          </a:p>
          <a:p>
            <a:r>
              <a:rPr lang="ru-RU" altLang="ru-RU" sz="1500" b="1">
                <a:latin typeface="Courier New" panose="02070309020205020404" pitchFamily="49" charset="0"/>
              </a:rPr>
              <a:t>RasMol</a:t>
            </a:r>
            <a:r>
              <a:rPr lang="en-US" altLang="ru-RU" sz="1500" b="1">
                <a:latin typeface="Courier New" panose="02070309020205020404" pitchFamily="49" charset="0"/>
              </a:rPr>
              <a:t>&gt;</a:t>
            </a:r>
            <a:r>
              <a:rPr lang="ru-RU" altLang="ru-RU" sz="1500" b="1">
                <a:latin typeface="Courier New" panose="02070309020205020404" pitchFamily="49" charset="0"/>
              </a:rPr>
              <a:t> restrict none</a:t>
            </a:r>
            <a:endParaRPr lang="en-US" altLang="ru-RU" sz="1500" b="1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No atoms selected!</a:t>
            </a:r>
            <a:endParaRPr lang="ru-RU" altLang="ru-RU" sz="1500" b="1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sz="1500" b="1">
                <a:latin typeface="Courier New" panose="02070309020205020404" pitchFamily="49" charset="0"/>
              </a:rPr>
              <a:t>RasMol</a:t>
            </a:r>
            <a:r>
              <a:rPr lang="en-US" altLang="ru-RU" sz="1500" b="1">
                <a:latin typeface="Courier New" panose="02070309020205020404" pitchFamily="49" charset="0"/>
              </a:rPr>
              <a:t>&gt;</a:t>
            </a:r>
            <a:r>
              <a:rPr lang="ru-RU" altLang="ru-RU" sz="1500" b="1">
                <a:latin typeface="Courier New" panose="02070309020205020404" pitchFamily="49" charset="0"/>
              </a:rPr>
              <a:t> select all</a:t>
            </a:r>
            <a:endParaRPr lang="en-US" altLang="ru-RU" sz="1500" b="1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1433 atoms selected!</a:t>
            </a:r>
            <a:endParaRPr lang="ru-RU" altLang="ru-RU" sz="1500" b="1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sz="1500" b="1">
                <a:latin typeface="Courier New" panose="02070309020205020404" pitchFamily="49" charset="0"/>
              </a:rPr>
              <a:t>RasMol</a:t>
            </a:r>
            <a:r>
              <a:rPr lang="en-US" altLang="ru-RU" sz="1500" b="1">
                <a:latin typeface="Courier New" panose="02070309020205020404" pitchFamily="49" charset="0"/>
              </a:rPr>
              <a:t>&gt;</a:t>
            </a:r>
            <a:r>
              <a:rPr lang="ru-RU" altLang="ru-RU" sz="1500" b="1">
                <a:latin typeface="Courier New" panose="02070309020205020404" pitchFamily="49" charset="0"/>
              </a:rPr>
              <a:t> cartoons</a:t>
            </a:r>
            <a:endParaRPr lang="en-US" altLang="ru-RU" sz="1500" b="1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RasMol&gt; color group</a:t>
            </a: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RasMol&gt;</a:t>
            </a:r>
            <a:endParaRPr lang="ru-RU" altLang="ru-RU" sz="1500" b="1">
              <a:latin typeface="Courier New" panose="02070309020205020404" pitchFamily="49" charset="0"/>
            </a:endParaRPr>
          </a:p>
          <a:p>
            <a:pPr eaLnBrk="1" hangingPunct="1"/>
            <a:endParaRPr lang="ru-RU" altLang="ru-RU" sz="1500" b="1">
              <a:latin typeface="Courier New" panose="02070309020205020404" pitchFamily="49" charset="0"/>
            </a:endParaRPr>
          </a:p>
        </p:txBody>
      </p:sp>
      <p:pic>
        <p:nvPicPr>
          <p:cNvPr id="2560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5211763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26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smtClean="0"/>
              <a:t>Язык </a:t>
            </a:r>
            <a:r>
              <a:rPr lang="en-US" altLang="ru-RU" i="1" smtClean="0"/>
              <a:t/>
            </a:r>
            <a:br>
              <a:rPr lang="en-US" altLang="ru-RU" i="1" smtClean="0"/>
            </a:br>
            <a:r>
              <a:rPr lang="en-US" altLang="ru-RU" i="1" smtClean="0"/>
              <a:t>RasMol</a:t>
            </a:r>
            <a:r>
              <a:rPr lang="en-US" altLang="ru-RU" i="1" smtClean="0">
                <a:latin typeface="Courier New" panose="02070309020205020404" pitchFamily="49" charset="0"/>
              </a:rPr>
              <a:t>’</a:t>
            </a:r>
            <a:r>
              <a:rPr lang="ru-RU" altLang="ru-RU" i="1" smtClean="0"/>
              <a:t>а</a:t>
            </a:r>
            <a:br>
              <a:rPr lang="ru-RU" altLang="ru-RU" i="1" smtClean="0"/>
            </a:br>
            <a:r>
              <a:rPr lang="ru-RU" altLang="ru-RU" smtClean="0">
                <a:latin typeface="Courier New" panose="02070309020205020404" pitchFamily="49" charset="0"/>
              </a:rPr>
              <a:t>(пример)</a:t>
            </a:r>
            <a:endParaRPr lang="en-US" altLang="ru-RU" smtClean="0">
              <a:latin typeface="Courier New" panose="02070309020205020404" pitchFamily="49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5562600" y="2667000"/>
            <a:ext cx="3429000" cy="353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1500" b="1">
                <a:latin typeface="Courier New" panose="02070309020205020404" pitchFamily="49" charset="0"/>
              </a:rPr>
              <a:t>RasMol</a:t>
            </a:r>
            <a:r>
              <a:rPr lang="en-US" altLang="ru-RU" sz="1500" b="1">
                <a:latin typeface="Courier New" panose="02070309020205020404" pitchFamily="49" charset="0"/>
              </a:rPr>
              <a:t>&gt; </a:t>
            </a:r>
            <a:r>
              <a:rPr lang="ru-RU" altLang="ru-RU" sz="1500" b="1">
                <a:latin typeface="Courier New" panose="02070309020205020404" pitchFamily="49" charset="0"/>
              </a:rPr>
              <a:t>load </a:t>
            </a:r>
            <a:r>
              <a:rPr lang="en-US" altLang="ru-RU" sz="1500" b="1">
                <a:latin typeface="Courier New" panose="02070309020205020404" pitchFamily="49" charset="0"/>
              </a:rPr>
              <a:t>C:\PDB\</a:t>
            </a:r>
            <a:r>
              <a:rPr lang="ru-RU" altLang="ru-RU" sz="1500" b="1">
                <a:latin typeface="Courier New" panose="02070309020205020404" pitchFamily="49" charset="0"/>
              </a:rPr>
              <a:t>1ncx</a:t>
            </a:r>
            <a:r>
              <a:rPr lang="en-US" altLang="ru-RU" sz="1500" b="1">
                <a:latin typeface="Courier New" panose="02070309020205020404" pitchFamily="49" charset="0"/>
              </a:rPr>
              <a:t>.pdb</a:t>
            </a:r>
            <a:endParaRPr lang="ru-RU" altLang="ru-RU" sz="1500" b="1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sz="1500" b="1">
                <a:latin typeface="Courier New" panose="02070309020205020404" pitchFamily="49" charset="0"/>
              </a:rPr>
              <a:t>RasMol</a:t>
            </a:r>
            <a:r>
              <a:rPr lang="en-US" altLang="ru-RU" sz="1500" b="1">
                <a:latin typeface="Courier New" panose="02070309020205020404" pitchFamily="49" charset="0"/>
              </a:rPr>
              <a:t>&gt;</a:t>
            </a:r>
            <a:r>
              <a:rPr lang="ru-RU" altLang="ru-RU" sz="1500" b="1">
                <a:latin typeface="Courier New" panose="02070309020205020404" pitchFamily="49" charset="0"/>
              </a:rPr>
              <a:t> restrict none</a:t>
            </a:r>
            <a:endParaRPr lang="en-US" altLang="ru-RU" sz="1500" b="1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No atoms selected!</a:t>
            </a:r>
            <a:endParaRPr lang="ru-RU" altLang="ru-RU" sz="1500" b="1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sz="1500" b="1">
                <a:latin typeface="Courier New" panose="02070309020205020404" pitchFamily="49" charset="0"/>
              </a:rPr>
              <a:t>RasMol</a:t>
            </a:r>
            <a:r>
              <a:rPr lang="en-US" altLang="ru-RU" sz="1500" b="1">
                <a:latin typeface="Courier New" panose="02070309020205020404" pitchFamily="49" charset="0"/>
              </a:rPr>
              <a:t>&gt;</a:t>
            </a:r>
            <a:r>
              <a:rPr lang="ru-RU" altLang="ru-RU" sz="1500" b="1">
                <a:latin typeface="Courier New" panose="02070309020205020404" pitchFamily="49" charset="0"/>
              </a:rPr>
              <a:t> select all</a:t>
            </a:r>
            <a:endParaRPr lang="en-US" altLang="ru-RU" sz="1500" b="1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1433 atoms selected!</a:t>
            </a:r>
            <a:endParaRPr lang="ru-RU" altLang="ru-RU" sz="1500" b="1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sz="1500" b="1">
                <a:latin typeface="Courier New" panose="02070309020205020404" pitchFamily="49" charset="0"/>
              </a:rPr>
              <a:t>RasMol</a:t>
            </a:r>
            <a:r>
              <a:rPr lang="en-US" altLang="ru-RU" sz="1500" b="1">
                <a:latin typeface="Courier New" panose="02070309020205020404" pitchFamily="49" charset="0"/>
              </a:rPr>
              <a:t>&gt;</a:t>
            </a:r>
            <a:r>
              <a:rPr lang="ru-RU" altLang="ru-RU" sz="1500" b="1">
                <a:latin typeface="Courier New" panose="02070309020205020404" pitchFamily="49" charset="0"/>
              </a:rPr>
              <a:t> cartoons</a:t>
            </a:r>
            <a:endParaRPr lang="en-US" altLang="ru-RU" sz="1500" b="1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RasMol&gt; color group</a:t>
            </a: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Atom CA 694 Group: Lys 91</a:t>
            </a: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RasMol&gt; </a:t>
            </a:r>
            <a:r>
              <a:rPr lang="ru-RU" altLang="ru-RU" sz="1500" b="1">
                <a:latin typeface="Courier New" panose="02070309020205020404" pitchFamily="49" charset="0"/>
              </a:rPr>
              <a:t>restrict 1-91</a:t>
            </a: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RasMol&gt; </a:t>
            </a:r>
            <a:r>
              <a:rPr lang="ru-RU" altLang="ru-RU" sz="1500" b="1">
                <a:latin typeface="Courier New" panose="02070309020205020404" pitchFamily="49" charset="0"/>
              </a:rPr>
              <a:t>center selected</a:t>
            </a: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RasMol&gt; </a:t>
            </a:r>
            <a:r>
              <a:rPr lang="ru-RU" altLang="ru-RU" sz="1500" b="1">
                <a:latin typeface="Courier New" panose="02070309020205020404" pitchFamily="49" charset="0"/>
              </a:rPr>
              <a:t>zoom 250</a:t>
            </a: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RasMol&gt; </a:t>
            </a:r>
            <a:r>
              <a:rPr lang="ru-RU" altLang="ru-RU" sz="1500" b="1">
                <a:latin typeface="Courier New" panose="02070309020205020404" pitchFamily="49" charset="0"/>
              </a:rPr>
              <a:t>select all</a:t>
            </a:r>
            <a:endParaRPr lang="en-US" altLang="ru-RU" sz="1500" b="1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1433 atoms selected!</a:t>
            </a:r>
            <a:endParaRPr lang="ru-RU" altLang="ru-RU" sz="1500" b="1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RasMol&gt; </a:t>
            </a:r>
            <a:r>
              <a:rPr lang="ru-RU" altLang="ru-RU" sz="1500" b="1">
                <a:latin typeface="Courier New" panose="02070309020205020404" pitchFamily="49" charset="0"/>
              </a:rPr>
              <a:t>color structure</a:t>
            </a:r>
          </a:p>
          <a:p>
            <a:pPr eaLnBrk="1" hangingPunct="1"/>
            <a:endParaRPr lang="ru-RU" altLang="ru-RU" sz="1500" b="1">
              <a:latin typeface="Courier New" panose="02070309020205020404" pitchFamily="49" charset="0"/>
            </a:endParaRPr>
          </a:p>
        </p:txBody>
      </p:sp>
      <p:pic>
        <p:nvPicPr>
          <p:cNvPr id="2662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063" y="981075"/>
            <a:ext cx="5113337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27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smtClean="0"/>
              <a:t>Язык </a:t>
            </a:r>
            <a:r>
              <a:rPr lang="en-US" altLang="ru-RU" i="1" smtClean="0"/>
              <a:t/>
            </a:r>
            <a:br>
              <a:rPr lang="en-US" altLang="ru-RU" i="1" smtClean="0"/>
            </a:br>
            <a:r>
              <a:rPr lang="en-US" altLang="ru-RU" i="1" smtClean="0"/>
              <a:t>RasMol</a:t>
            </a:r>
            <a:r>
              <a:rPr lang="en-US" altLang="ru-RU" i="1" smtClean="0">
                <a:latin typeface="Courier New" panose="02070309020205020404" pitchFamily="49" charset="0"/>
              </a:rPr>
              <a:t>’</a:t>
            </a:r>
            <a:r>
              <a:rPr lang="ru-RU" altLang="ru-RU" i="1" smtClean="0"/>
              <a:t>а</a:t>
            </a:r>
            <a:br>
              <a:rPr lang="ru-RU" altLang="ru-RU" i="1" smtClean="0"/>
            </a:br>
            <a:r>
              <a:rPr lang="ru-RU" altLang="ru-RU" smtClean="0">
                <a:latin typeface="Courier New" panose="02070309020205020404" pitchFamily="49" charset="0"/>
              </a:rPr>
              <a:t>(пример)</a:t>
            </a:r>
            <a:endParaRPr lang="en-US" altLang="ru-RU" smtClean="0">
              <a:latin typeface="Courier New" panose="02070309020205020404" pitchFamily="49" charset="0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5410200" y="2667000"/>
            <a:ext cx="3581400" cy="284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Atom CA 549 Group: Asp 74</a:t>
            </a: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Atom CA 534 Group: Thr 72</a:t>
            </a: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Atom CA 279 Group: Ser 38</a:t>
            </a: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Atom CA 255 Group: Gly 34</a:t>
            </a:r>
          </a:p>
          <a:p>
            <a:pPr eaLnBrk="1" hangingPunct="1"/>
            <a:r>
              <a:rPr lang="ru-RU" altLang="ru-RU" sz="1500" b="1">
                <a:latin typeface="Courier New" panose="02070309020205020404" pitchFamily="49" charset="0"/>
              </a:rPr>
              <a:t>RasMol</a:t>
            </a:r>
            <a:r>
              <a:rPr lang="en-US" altLang="ru-RU" sz="1500" b="1">
                <a:latin typeface="Courier New" panose="02070309020205020404" pitchFamily="49" charset="0"/>
              </a:rPr>
              <a:t>&gt; select (72-74,34-38)</a:t>
            </a: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53 atoms selected</a:t>
            </a: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RasMol&gt; color green</a:t>
            </a: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RasMol&gt; select Asp74</a:t>
            </a: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8 atoms selected</a:t>
            </a: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RasMol&gt; wireframe 100</a:t>
            </a: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RasMol&gt; color cpk</a:t>
            </a: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RasMol&gt;</a:t>
            </a:r>
            <a:endParaRPr lang="ru-RU" altLang="ru-RU" sz="1500" b="1">
              <a:latin typeface="Courier New" panose="02070309020205020404" pitchFamily="49" charset="0"/>
            </a:endParaRPr>
          </a:p>
        </p:txBody>
      </p:sp>
      <p:pic>
        <p:nvPicPr>
          <p:cNvPr id="2765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51371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28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smtClean="0"/>
              <a:t>Язык </a:t>
            </a:r>
            <a:r>
              <a:rPr lang="en-US" altLang="ru-RU" i="1" smtClean="0"/>
              <a:t/>
            </a:r>
            <a:br>
              <a:rPr lang="en-US" altLang="ru-RU" i="1" smtClean="0"/>
            </a:br>
            <a:r>
              <a:rPr lang="en-US" altLang="ru-RU" i="1" smtClean="0"/>
              <a:t>RasMol</a:t>
            </a:r>
            <a:r>
              <a:rPr lang="en-US" altLang="ru-RU" i="1" smtClean="0">
                <a:latin typeface="Courier New" panose="02070309020205020404" pitchFamily="49" charset="0"/>
              </a:rPr>
              <a:t>’</a:t>
            </a:r>
            <a:r>
              <a:rPr lang="ru-RU" altLang="ru-RU" i="1" smtClean="0"/>
              <a:t>а</a:t>
            </a:r>
            <a:br>
              <a:rPr lang="ru-RU" altLang="ru-RU" i="1" smtClean="0"/>
            </a:br>
            <a:r>
              <a:rPr lang="ru-RU" altLang="ru-RU" smtClean="0">
                <a:latin typeface="Courier New" panose="02070309020205020404" pitchFamily="49" charset="0"/>
              </a:rPr>
              <a:t>(атомы)</a:t>
            </a:r>
            <a:endParaRPr lang="en-US" altLang="ru-RU" smtClean="0">
              <a:latin typeface="Courier New" panose="02070309020205020404" pitchFamily="49" charset="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609600" y="990600"/>
            <a:ext cx="7835900" cy="556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/>
              <a:t>Atom </a:t>
            </a:r>
            <a:r>
              <a:rPr lang="en-US" altLang="ru-RU" b="1"/>
              <a:t>e</a:t>
            </a:r>
            <a:r>
              <a:rPr lang="ru-RU" altLang="ru-RU" b="1"/>
              <a:t>xpressions</a:t>
            </a:r>
            <a:endParaRPr lang="en-US" altLang="ru-RU" b="1"/>
          </a:p>
          <a:p>
            <a:pPr eaLnBrk="1" hangingPunct="1"/>
            <a:endParaRPr lang="en-US" altLang="ru-RU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ru-RU">
                <a:latin typeface="Courier New" panose="02070309020205020404" pitchFamily="49" charset="0"/>
              </a:rPr>
              <a:t>Ser25.ca</a:t>
            </a:r>
            <a:r>
              <a:rPr lang="ru-RU" altLang="ru-RU"/>
              <a:t> – </a:t>
            </a:r>
            <a:r>
              <a:rPr lang="en-US" altLang="ru-RU"/>
              <a:t>C</a:t>
            </a:r>
            <a:r>
              <a:rPr lang="en-US" altLang="ru-RU">
                <a:cs typeface="Times New Roman" panose="02020603050405020304" pitchFamily="18" charset="0"/>
              </a:rPr>
              <a:t>α </a:t>
            </a:r>
            <a:r>
              <a:rPr lang="ru-RU" altLang="ru-RU">
                <a:cs typeface="Times New Roman" panose="02020603050405020304" pitchFamily="18" charset="0"/>
              </a:rPr>
              <a:t>ато</a:t>
            </a:r>
            <a:r>
              <a:rPr lang="ru-RU" altLang="ru-RU"/>
              <a:t>м всех 25-х серинов</a:t>
            </a:r>
          </a:p>
          <a:p>
            <a:pPr eaLnBrk="1" hangingPunct="1"/>
            <a:r>
              <a:rPr lang="en-US" altLang="ru-RU">
                <a:latin typeface="Courier New" panose="02070309020205020404" pitchFamily="49" charset="0"/>
              </a:rPr>
              <a:t>Ser25:a</a:t>
            </a:r>
            <a:r>
              <a:rPr lang="ru-RU" altLang="ru-RU"/>
              <a:t> –</a:t>
            </a:r>
            <a:r>
              <a:rPr lang="ru-RU" altLang="ru-RU" u="sng"/>
              <a:t>Все</a:t>
            </a:r>
            <a:r>
              <a:rPr lang="ru-RU" altLang="ru-RU"/>
              <a:t> 25-е серины цепочки </a:t>
            </a:r>
            <a:r>
              <a:rPr lang="en-US" altLang="ru-RU">
                <a:latin typeface="Courier New" panose="02070309020205020404" pitchFamily="49" charset="0"/>
              </a:rPr>
              <a:t>:a</a:t>
            </a:r>
            <a:endParaRPr lang="ru-RU" altLang="ru-RU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ru-RU">
                <a:latin typeface="Courier New" panose="02070309020205020404" pitchFamily="49" charset="0"/>
              </a:rPr>
              <a:t>:a/1</a:t>
            </a:r>
            <a:r>
              <a:rPr lang="ru-RU" altLang="ru-RU"/>
              <a:t> –</a:t>
            </a:r>
            <a:r>
              <a:rPr lang="en-US" altLang="ru-RU"/>
              <a:t> </a:t>
            </a:r>
            <a:r>
              <a:rPr lang="ru-RU" altLang="ru-RU"/>
              <a:t>1-я модель цепочки </a:t>
            </a:r>
            <a:r>
              <a:rPr lang="en-US" altLang="ru-RU">
                <a:latin typeface="Courier New" panose="02070309020205020404" pitchFamily="49" charset="0"/>
              </a:rPr>
              <a:t>:a</a:t>
            </a:r>
            <a:endParaRPr lang="en-US" altLang="ru-RU"/>
          </a:p>
          <a:p>
            <a:pPr eaLnBrk="1" hangingPunct="1"/>
            <a:r>
              <a:rPr lang="en-US" altLang="ru-RU">
                <a:latin typeface="Courier New" panose="02070309020205020404" pitchFamily="49" charset="0"/>
              </a:rPr>
              <a:t>Ser25:a.ca</a:t>
            </a:r>
            <a:r>
              <a:rPr lang="ru-RU" altLang="ru-RU"/>
              <a:t> – </a:t>
            </a:r>
            <a:r>
              <a:rPr lang="en-US" altLang="ru-RU"/>
              <a:t>C</a:t>
            </a:r>
            <a:r>
              <a:rPr lang="en-US" altLang="ru-RU">
                <a:cs typeface="Times New Roman" panose="02020603050405020304" pitchFamily="18" charset="0"/>
              </a:rPr>
              <a:t>α </a:t>
            </a:r>
            <a:r>
              <a:rPr lang="ru-RU" altLang="ru-RU">
                <a:cs typeface="Times New Roman" panose="02020603050405020304" pitchFamily="18" charset="0"/>
              </a:rPr>
              <a:t>ато</a:t>
            </a:r>
            <a:r>
              <a:rPr lang="ru-RU" altLang="ru-RU"/>
              <a:t>м 25-го серина цепочки </a:t>
            </a:r>
            <a:r>
              <a:rPr lang="en-US" altLang="ru-RU">
                <a:latin typeface="Courier New" panose="02070309020205020404" pitchFamily="49" charset="0"/>
              </a:rPr>
              <a:t>:a</a:t>
            </a:r>
            <a:endParaRPr lang="ru-RU" altLang="ru-RU"/>
          </a:p>
          <a:p>
            <a:pPr eaLnBrk="1" hangingPunct="1"/>
            <a:r>
              <a:rPr lang="en-US" altLang="ru-RU">
                <a:latin typeface="Courier New" panose="02070309020205020404" pitchFamily="49" charset="0"/>
              </a:rPr>
              <a:t>Ser25:a.ca/1</a:t>
            </a:r>
            <a:r>
              <a:rPr lang="ru-RU" altLang="ru-RU"/>
              <a:t>– </a:t>
            </a:r>
            <a:r>
              <a:rPr lang="en-US" altLang="ru-RU"/>
              <a:t>C</a:t>
            </a:r>
            <a:r>
              <a:rPr lang="en-US" altLang="ru-RU">
                <a:cs typeface="Times New Roman" panose="02020603050405020304" pitchFamily="18" charset="0"/>
              </a:rPr>
              <a:t>α </a:t>
            </a:r>
            <a:r>
              <a:rPr lang="ru-RU" altLang="ru-RU">
                <a:cs typeface="Times New Roman" panose="02020603050405020304" pitchFamily="18" charset="0"/>
              </a:rPr>
              <a:t>ато</a:t>
            </a:r>
            <a:r>
              <a:rPr lang="ru-RU" altLang="ru-RU"/>
              <a:t>м 25-го серина</a:t>
            </a:r>
            <a:r>
              <a:rPr lang="en-US" altLang="ru-RU"/>
              <a:t> </a:t>
            </a:r>
            <a:r>
              <a:rPr lang="ru-RU" altLang="ru-RU"/>
              <a:t>цепочки </a:t>
            </a:r>
            <a:r>
              <a:rPr lang="en-US" altLang="ru-RU">
                <a:latin typeface="Courier New" panose="02070309020205020404" pitchFamily="49" charset="0"/>
              </a:rPr>
              <a:t>:a</a:t>
            </a:r>
            <a:r>
              <a:rPr lang="en-US" altLang="ru-RU"/>
              <a:t> </a:t>
            </a:r>
            <a:r>
              <a:rPr lang="ru-RU" altLang="ru-RU"/>
              <a:t/>
            </a:r>
            <a:br>
              <a:rPr lang="ru-RU" altLang="ru-RU"/>
            </a:br>
            <a:r>
              <a:rPr lang="ru-RU" altLang="ru-RU"/>
              <a:t>			первой модели</a:t>
            </a:r>
          </a:p>
          <a:p>
            <a:pPr eaLnBrk="1" hangingPunct="1"/>
            <a:r>
              <a:rPr lang="ru-RU" altLang="ru-RU" b="1"/>
              <a:t>Можно использовать знаки * и ?</a:t>
            </a:r>
            <a:endParaRPr lang="en-US" altLang="ru-RU" b="1"/>
          </a:p>
          <a:p>
            <a:pPr eaLnBrk="1" hangingPunct="1"/>
            <a:r>
              <a:rPr lang="en-US" altLang="ru-RU">
                <a:latin typeface="Courier New" panose="02070309020205020404" pitchFamily="49" charset="0"/>
              </a:rPr>
              <a:t>Ser25.c?</a:t>
            </a:r>
            <a:r>
              <a:rPr lang="ru-RU" altLang="ru-RU"/>
              <a:t> – все углероды 25-х серинов</a:t>
            </a:r>
          </a:p>
          <a:p>
            <a:pPr eaLnBrk="1" hangingPunct="1"/>
            <a:r>
              <a:rPr lang="ru-RU" altLang="ru-RU">
                <a:latin typeface="Courier New" panose="02070309020205020404" pitchFamily="49" charset="0"/>
              </a:rPr>
              <a:t>*</a:t>
            </a:r>
            <a:r>
              <a:rPr lang="en-US" altLang="ru-RU">
                <a:latin typeface="Courier New" panose="02070309020205020404" pitchFamily="49" charset="0"/>
              </a:rPr>
              <a:t>25:a</a:t>
            </a:r>
            <a:r>
              <a:rPr lang="ru-RU" altLang="ru-RU"/>
              <a:t> –Любые 25-е остатки цепочек </a:t>
            </a:r>
            <a:r>
              <a:rPr lang="en-US" altLang="ru-RU">
                <a:latin typeface="Courier New" panose="02070309020205020404" pitchFamily="49" charset="0"/>
              </a:rPr>
              <a:t>:a</a:t>
            </a:r>
            <a:endParaRPr lang="ru-RU" altLang="ru-RU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ru-RU">
                <a:latin typeface="Courier New" panose="02070309020205020404" pitchFamily="49" charset="0"/>
              </a:rPr>
              <a:t>:</a:t>
            </a:r>
            <a:r>
              <a:rPr lang="ru-RU" altLang="ru-RU">
                <a:latin typeface="Courier New" panose="02070309020205020404" pitchFamily="49" charset="0"/>
              </a:rPr>
              <a:t>*</a:t>
            </a:r>
            <a:r>
              <a:rPr lang="en-US" altLang="ru-RU">
                <a:latin typeface="Courier New" panose="02070309020205020404" pitchFamily="49" charset="0"/>
              </a:rPr>
              <a:t>/1</a:t>
            </a:r>
            <a:r>
              <a:rPr lang="ru-RU" altLang="ru-RU"/>
              <a:t> –</a:t>
            </a:r>
            <a:r>
              <a:rPr lang="en-US" altLang="ru-RU"/>
              <a:t> </a:t>
            </a:r>
            <a:r>
              <a:rPr lang="ru-RU" altLang="ru-RU"/>
              <a:t>1-я модель целиком</a:t>
            </a:r>
          </a:p>
          <a:p>
            <a:pPr eaLnBrk="1" hangingPunct="1"/>
            <a:r>
              <a:rPr lang="en-US" altLang="ru-RU">
                <a:latin typeface="Courier New" panose="02070309020205020404" pitchFamily="49" charset="0"/>
              </a:rPr>
              <a:t>Ser</a:t>
            </a:r>
            <a:r>
              <a:rPr lang="ru-RU" altLang="ru-RU">
                <a:latin typeface="Courier New" panose="02070309020205020404" pitchFamily="49" charset="0"/>
              </a:rPr>
              <a:t>*</a:t>
            </a:r>
            <a:r>
              <a:rPr lang="en-US" altLang="ru-RU">
                <a:latin typeface="Courier New" panose="02070309020205020404" pitchFamily="49" charset="0"/>
              </a:rPr>
              <a:t>:a.ca</a:t>
            </a:r>
            <a:r>
              <a:rPr lang="ru-RU" altLang="ru-RU"/>
              <a:t> – Все </a:t>
            </a:r>
            <a:r>
              <a:rPr lang="en-US" altLang="ru-RU"/>
              <a:t>C</a:t>
            </a:r>
            <a:r>
              <a:rPr lang="en-US" altLang="ru-RU">
                <a:cs typeface="Times New Roman" panose="02020603050405020304" pitchFamily="18" charset="0"/>
              </a:rPr>
              <a:t>α</a:t>
            </a:r>
            <a:r>
              <a:rPr lang="ru-RU" altLang="ru-RU"/>
              <a:t> атомы серинов в </a:t>
            </a:r>
            <a:r>
              <a:rPr lang="en-US" altLang="ru-RU">
                <a:latin typeface="Courier New" panose="02070309020205020404" pitchFamily="49" charset="0"/>
              </a:rPr>
              <a:t>:a</a:t>
            </a:r>
          </a:p>
          <a:p>
            <a:pPr eaLnBrk="1" hangingPunct="1"/>
            <a:r>
              <a:rPr lang="en-US" altLang="ru-RU">
                <a:latin typeface="Courier New" panose="02070309020205020404" pitchFamily="49" charset="0"/>
              </a:rPr>
              <a:t>As*:a.ca</a:t>
            </a:r>
            <a:r>
              <a:rPr lang="ru-RU" altLang="ru-RU"/>
              <a:t> – Все </a:t>
            </a:r>
            <a:r>
              <a:rPr lang="en-US" altLang="ru-RU"/>
              <a:t>C</a:t>
            </a:r>
            <a:r>
              <a:rPr lang="en-US" altLang="ru-RU">
                <a:cs typeface="Times New Roman" panose="02020603050405020304" pitchFamily="18" charset="0"/>
              </a:rPr>
              <a:t>α</a:t>
            </a:r>
            <a:r>
              <a:rPr lang="ru-RU" altLang="ru-RU"/>
              <a:t> атомы аспартатов и аспарагинов в </a:t>
            </a:r>
            <a:r>
              <a:rPr lang="en-US" altLang="ru-RU">
                <a:latin typeface="Courier New" panose="02070309020205020404" pitchFamily="49" charset="0"/>
              </a:rPr>
              <a:t>:a</a:t>
            </a:r>
            <a:endParaRPr lang="ru-RU" altLang="ru-RU"/>
          </a:p>
          <a:p>
            <a:pPr eaLnBrk="1" hangingPunct="1"/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29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962400" y="1"/>
            <a:ext cx="5181600" cy="457200"/>
          </a:xfrm>
        </p:spPr>
        <p:txBody>
          <a:bodyPr/>
          <a:lstStyle/>
          <a:p>
            <a:pPr eaLnBrk="1" hangingPunct="1"/>
            <a:r>
              <a:rPr lang="ru-RU" altLang="ru-RU" b="1" i="1" dirty="0" smtClean="0"/>
              <a:t>Источники данных</a:t>
            </a:r>
            <a:endParaRPr lang="en-US" altLang="ru-RU" b="1" i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52400" y="556022"/>
            <a:ext cx="89154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dirty="0" smtClean="0"/>
              <a:t>Рентгеноструктурный </a:t>
            </a:r>
            <a:r>
              <a:rPr lang="ru-RU" dirty="0" smtClean="0"/>
              <a:t>анализ (РСА, </a:t>
            </a:r>
            <a:r>
              <a:rPr lang="en-US" dirty="0" smtClean="0"/>
              <a:t>X-ray</a:t>
            </a:r>
            <a:r>
              <a:rPr lang="ru-RU" dirty="0" smtClean="0"/>
              <a:t>)</a:t>
            </a:r>
            <a:r>
              <a:rPr lang="en-US" dirty="0" smtClean="0"/>
              <a:t>.</a:t>
            </a:r>
            <a:endParaRPr lang="ru-RU" dirty="0" smtClean="0"/>
          </a:p>
          <a:p>
            <a:pPr marL="914400" lvl="1" indent="-457200">
              <a:buAutoNum type="arabicPeriod"/>
            </a:pPr>
            <a:r>
              <a:rPr lang="ru-RU" sz="2200" dirty="0" smtClean="0"/>
              <a:t>Дает структуру белка в кристалле.</a:t>
            </a:r>
            <a:endParaRPr lang="en-US" sz="2200" dirty="0" smtClean="0"/>
          </a:p>
          <a:p>
            <a:pPr marL="914400" lvl="1" indent="-457200">
              <a:buAutoNum type="arabicPeriod"/>
            </a:pPr>
            <a:r>
              <a:rPr lang="ru-RU" sz="2200" dirty="0" smtClean="0"/>
              <a:t>Обычно н</a:t>
            </a:r>
            <a:r>
              <a:rPr lang="ru-RU" sz="2200" dirty="0" smtClean="0"/>
              <a:t>е </a:t>
            </a:r>
            <a:r>
              <a:rPr lang="ru-RU" sz="2200" dirty="0" smtClean="0"/>
              <a:t>содержит </a:t>
            </a:r>
            <a:r>
              <a:rPr lang="ru-RU" sz="2200" dirty="0" smtClean="0"/>
              <a:t>атомов</a:t>
            </a:r>
            <a:r>
              <a:rPr lang="en-US" sz="2200" dirty="0" smtClean="0"/>
              <a:t> </a:t>
            </a:r>
            <a:r>
              <a:rPr lang="ru-RU" sz="2200" dirty="0" smtClean="0"/>
              <a:t>водорода</a:t>
            </a:r>
            <a:endParaRPr lang="ru-RU" sz="2200" dirty="0" smtClean="0"/>
          </a:p>
          <a:p>
            <a:pPr marL="914400" lvl="1" indent="-457200">
              <a:buAutoNum type="arabicPeriod"/>
            </a:pPr>
            <a:r>
              <a:rPr lang="ru-RU" sz="2200" dirty="0" smtClean="0"/>
              <a:t>Главный показатель качества – разрешение (</a:t>
            </a:r>
            <a:r>
              <a:rPr lang="en-US" sz="2200" dirty="0" smtClean="0"/>
              <a:t>Resolution)</a:t>
            </a:r>
            <a:r>
              <a:rPr lang="ru-RU" sz="2200" dirty="0" smtClean="0"/>
              <a:t>, прописывается в заголовке файла. </a:t>
            </a:r>
            <a:r>
              <a:rPr lang="ru-RU" sz="2200" dirty="0" smtClean="0"/>
              <a:t>Разрешение </a:t>
            </a:r>
            <a:r>
              <a:rPr lang="ru-RU" sz="2200" dirty="0" smtClean="0"/>
              <a:t>меньше 1</a:t>
            </a:r>
            <a:r>
              <a:rPr lang="en-US" sz="2200" dirty="0" smtClean="0"/>
              <a:t>Å </a:t>
            </a:r>
            <a:r>
              <a:rPr lang="ru-RU" sz="2200" dirty="0" smtClean="0"/>
              <a:t>– очень хорошее, даже водороды есть. </a:t>
            </a:r>
            <a:r>
              <a:rPr lang="ru-RU" sz="2200" dirty="0" smtClean="0"/>
              <a:t>Разрешение </a:t>
            </a:r>
            <a:r>
              <a:rPr lang="ru-RU" sz="2200" dirty="0" smtClean="0"/>
              <a:t>меньше 2.0</a:t>
            </a:r>
            <a:r>
              <a:rPr lang="en-US" sz="2200" dirty="0" smtClean="0"/>
              <a:t>Å</a:t>
            </a:r>
            <a:r>
              <a:rPr lang="ru-RU" sz="2200" dirty="0" smtClean="0"/>
              <a:t> – хорошее, больше 3.0</a:t>
            </a:r>
            <a:r>
              <a:rPr lang="en-US" sz="2200" dirty="0" smtClean="0"/>
              <a:t>Å</a:t>
            </a:r>
            <a:r>
              <a:rPr lang="ru-RU" sz="2200" dirty="0" smtClean="0"/>
              <a:t> – плохое (1</a:t>
            </a:r>
            <a:r>
              <a:rPr lang="en-US" sz="2200" dirty="0" smtClean="0"/>
              <a:t>Å</a:t>
            </a:r>
            <a:r>
              <a:rPr lang="ru-RU" sz="2200" dirty="0" smtClean="0"/>
              <a:t>=0.1</a:t>
            </a:r>
            <a:r>
              <a:rPr lang="en-US" sz="2200" dirty="0" smtClean="0"/>
              <a:t>nm</a:t>
            </a:r>
            <a:r>
              <a:rPr lang="ru-RU" sz="2200" dirty="0" smtClean="0"/>
              <a:t>)</a:t>
            </a:r>
            <a:r>
              <a:rPr lang="en-US" sz="2200" dirty="0" smtClean="0"/>
              <a:t>.</a:t>
            </a:r>
          </a:p>
          <a:p>
            <a:pPr marL="914400" lvl="1" indent="-457200">
              <a:buAutoNum type="arabicPeriod"/>
            </a:pPr>
            <a:r>
              <a:rPr lang="en-US" sz="2200" dirty="0" smtClean="0"/>
              <a:t>B-</a:t>
            </a:r>
            <a:r>
              <a:rPr lang="ru-RU" sz="2200" dirty="0" smtClean="0"/>
              <a:t>фактор</a:t>
            </a:r>
            <a:r>
              <a:rPr lang="en-US" sz="2200" dirty="0" smtClean="0"/>
              <a:t> (</a:t>
            </a:r>
            <a:r>
              <a:rPr lang="ru-RU" sz="2200" dirty="0" smtClean="0"/>
              <a:t>температурный фактор) – последнее число в строчке, где описан атом. Показатель надежности координат конкретного атома и его подвижности. Чем меньше – тем точнее. Меньше 25 – очень хорошо, больше 50-60 – не слишком надежно.</a:t>
            </a:r>
          </a:p>
          <a:p>
            <a:pPr marL="914400" lvl="1" indent="-457200">
              <a:buAutoNum type="arabicPeriod"/>
            </a:pPr>
            <a:r>
              <a:rPr lang="ru-RU" sz="2200" dirty="0" smtClean="0"/>
              <a:t>Метод решения фазовой проблемы … это такая есть проблема в рентгеновском эксперименте, которую каждый раз надо решать. Если написано </a:t>
            </a:r>
            <a:r>
              <a:rPr lang="en-US" sz="2200" dirty="0" smtClean="0"/>
              <a:t>Molecular replacement</a:t>
            </a:r>
            <a:r>
              <a:rPr lang="ru-RU" sz="2200" dirty="0"/>
              <a:t>,</a:t>
            </a:r>
            <a:r>
              <a:rPr lang="en-US" sz="2200" dirty="0" smtClean="0"/>
              <a:t> – </a:t>
            </a:r>
            <a:r>
              <a:rPr lang="ru-RU" sz="2200" dirty="0" smtClean="0"/>
              <a:t>значит были использованы координаты атомов другой структуры, которые могли отразиться на результате.</a:t>
            </a:r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5665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3200400"/>
          </a:xfrm>
        </p:spPr>
        <p:txBody>
          <a:bodyPr/>
          <a:lstStyle/>
          <a:p>
            <a:pPr eaLnBrk="1" hangingPunct="1"/>
            <a:r>
              <a:rPr lang="ru-RU" altLang="ru-RU" i="1" smtClean="0"/>
              <a:t>Язык </a:t>
            </a:r>
            <a:r>
              <a:rPr lang="en-US" altLang="ru-RU" i="1" smtClean="0"/>
              <a:t/>
            </a:r>
            <a:br>
              <a:rPr lang="en-US" altLang="ru-RU" i="1" smtClean="0"/>
            </a:br>
            <a:r>
              <a:rPr lang="en-US" altLang="ru-RU" i="1" smtClean="0"/>
              <a:t>RasMol</a:t>
            </a:r>
            <a:r>
              <a:rPr lang="en-US" altLang="ru-RU" i="1" smtClean="0">
                <a:latin typeface="Courier New" panose="02070309020205020404" pitchFamily="49" charset="0"/>
              </a:rPr>
              <a:t>’</a:t>
            </a:r>
            <a:r>
              <a:rPr lang="ru-RU" altLang="ru-RU" i="1" smtClean="0"/>
              <a:t>а</a:t>
            </a:r>
            <a:br>
              <a:rPr lang="ru-RU" altLang="ru-RU" i="1" smtClean="0"/>
            </a:br>
            <a:r>
              <a:rPr lang="ru-RU" altLang="ru-RU" smtClean="0">
                <a:latin typeface="Courier New" panose="02070309020205020404" pitchFamily="49" charset="0"/>
              </a:rPr>
              <a:t>(</a:t>
            </a:r>
            <a:r>
              <a:rPr lang="en-US" altLang="ru-RU" smtClean="0">
                <a:latin typeface="Courier New" panose="02070309020205020404" pitchFamily="49" charset="0"/>
              </a:rPr>
              <a:t>and,</a:t>
            </a:r>
            <a:br>
              <a:rPr lang="en-US" altLang="ru-RU" smtClean="0">
                <a:latin typeface="Courier New" panose="02070309020205020404" pitchFamily="49" charset="0"/>
              </a:rPr>
            </a:br>
            <a:r>
              <a:rPr lang="en-US" altLang="ru-RU" smtClean="0">
                <a:latin typeface="Courier New" panose="02070309020205020404" pitchFamily="49" charset="0"/>
              </a:rPr>
              <a:t>or,</a:t>
            </a:r>
            <a:r>
              <a:rPr lang="ru-RU" altLang="ru-RU" smtClean="0">
                <a:latin typeface="Courier New" panose="02070309020205020404" pitchFamily="49" charset="0"/>
              </a:rPr>
              <a:t/>
            </a:r>
            <a:br>
              <a:rPr lang="ru-RU" altLang="ru-RU" smtClean="0">
                <a:latin typeface="Courier New" panose="02070309020205020404" pitchFamily="49" charset="0"/>
              </a:rPr>
            </a:br>
            <a:r>
              <a:rPr lang="en-US" altLang="ru-RU" smtClean="0">
                <a:latin typeface="Courier New" panose="02070309020205020404" pitchFamily="49" charset="0"/>
              </a:rPr>
              <a:t>not</a:t>
            </a:r>
            <a:r>
              <a:rPr lang="ru-RU" altLang="ru-RU" smtClean="0">
                <a:latin typeface="Courier New" panose="02070309020205020404" pitchFamily="49" charset="0"/>
              </a:rPr>
              <a:t>)</a:t>
            </a:r>
            <a:endParaRPr lang="en-US" altLang="ru-RU" smtClean="0">
              <a:latin typeface="Courier New" panose="02070309020205020404" pitchFamily="49" charset="0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833438" y="609600"/>
            <a:ext cx="49672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b="1"/>
              <a:t>Любые части выражений</a:t>
            </a:r>
          </a:p>
          <a:p>
            <a:pPr algn="ctr" eaLnBrk="1" hangingPunct="1"/>
            <a:r>
              <a:rPr lang="ru-RU" altLang="ru-RU" b="1"/>
              <a:t>можно комбинировать с помощью</a:t>
            </a:r>
          </a:p>
          <a:p>
            <a:pPr algn="ctr" eaLnBrk="1" hangingPunct="1"/>
            <a:r>
              <a:rPr lang="ru-RU" altLang="ru-RU" b="1"/>
              <a:t>логических операций</a:t>
            </a:r>
            <a:r>
              <a:rPr lang="en-US" altLang="ru-RU" b="1"/>
              <a:t> </a:t>
            </a:r>
            <a:r>
              <a:rPr lang="ru-RU" altLang="ru-RU" b="1"/>
              <a:t>и скобок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441325" y="2119313"/>
            <a:ext cx="68072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/>
              <a:t>Все азоты, не входящие в состав белка</a:t>
            </a:r>
            <a:endParaRPr lang="ru-RU" altLang="ru-RU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ru-RU">
                <a:latin typeface="Courier New" panose="02070309020205020404" pitchFamily="49" charset="0"/>
              </a:rPr>
              <a:t>nitrogen and not protein</a:t>
            </a:r>
            <a:endParaRPr lang="ru-RU" altLang="ru-RU">
              <a:latin typeface="Courier New" panose="02070309020205020404" pitchFamily="49" charset="0"/>
            </a:endParaRPr>
          </a:p>
          <a:p>
            <a:pPr eaLnBrk="1" hangingPunct="1"/>
            <a:endParaRPr lang="en-US" altLang="ru-RU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/>
              <a:t>Все кислороды, входящие в состав белка или </a:t>
            </a:r>
            <a:r>
              <a:rPr lang="en-US" altLang="ru-RU"/>
              <a:t>DNA</a:t>
            </a:r>
            <a:endParaRPr lang="ru-RU" altLang="ru-RU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>
                <a:latin typeface="Courier New" panose="02070309020205020404" pitchFamily="49" charset="0"/>
              </a:rPr>
              <a:t>(</a:t>
            </a:r>
            <a:r>
              <a:rPr lang="en-US" altLang="ru-RU">
                <a:latin typeface="Courier New" panose="02070309020205020404" pitchFamily="49" charset="0"/>
              </a:rPr>
              <a:t>protein or dna</a:t>
            </a:r>
            <a:r>
              <a:rPr lang="ru-RU" altLang="ru-RU">
                <a:latin typeface="Courier New" panose="02070309020205020404" pitchFamily="49" charset="0"/>
              </a:rPr>
              <a:t>)</a:t>
            </a:r>
            <a:r>
              <a:rPr lang="en-US" altLang="ru-RU">
                <a:latin typeface="Courier New" panose="02070309020205020404" pitchFamily="49" charset="0"/>
              </a:rPr>
              <a:t> and oxygen</a:t>
            </a:r>
            <a:endParaRPr lang="ru-RU" altLang="ru-RU">
              <a:latin typeface="Courier New" panose="02070309020205020404" pitchFamily="49" charset="0"/>
            </a:endParaRPr>
          </a:p>
          <a:p>
            <a:pPr eaLnBrk="1" hangingPunct="1"/>
            <a:endParaRPr lang="en-US" altLang="ru-RU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/>
              <a:t>Ничего выделено не бедет</a:t>
            </a:r>
            <a:endParaRPr lang="ru-RU" altLang="ru-RU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ru-RU">
                <a:latin typeface="Courier New" panose="02070309020205020404" pitchFamily="49" charset="0"/>
              </a:rPr>
              <a:t>:a and :c</a:t>
            </a:r>
            <a:endParaRPr lang="ru-RU" altLang="ru-RU">
              <a:latin typeface="Courier New" panose="02070309020205020404" pitchFamily="49" charset="0"/>
            </a:endParaRPr>
          </a:p>
          <a:p>
            <a:pPr eaLnBrk="1" hangingPunct="1"/>
            <a:endParaRPr lang="en-US" altLang="ru-RU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/>
              <a:t>Аденины в цепочках </a:t>
            </a:r>
            <a:r>
              <a:rPr lang="en-US" altLang="ru-RU">
                <a:latin typeface="Courier New" panose="02070309020205020404" pitchFamily="49" charset="0"/>
              </a:rPr>
              <a:t>:a</a:t>
            </a:r>
            <a:r>
              <a:rPr lang="en-US" altLang="ru-RU"/>
              <a:t> </a:t>
            </a:r>
            <a:r>
              <a:rPr lang="ru-RU" altLang="ru-RU"/>
              <a:t>и </a:t>
            </a:r>
            <a:r>
              <a:rPr lang="en-US" altLang="ru-RU">
                <a:latin typeface="Courier New" panose="02070309020205020404" pitchFamily="49" charset="0"/>
              </a:rPr>
              <a:t>:c</a:t>
            </a:r>
            <a:endParaRPr lang="ru-RU" altLang="ru-RU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>
                <a:latin typeface="Courier New" panose="02070309020205020404" pitchFamily="49" charset="0"/>
              </a:rPr>
              <a:t>(</a:t>
            </a:r>
            <a:r>
              <a:rPr lang="en-US" altLang="ru-RU">
                <a:latin typeface="Courier New" panose="02070309020205020404" pitchFamily="49" charset="0"/>
              </a:rPr>
              <a:t>:a or :c</a:t>
            </a:r>
            <a:r>
              <a:rPr lang="ru-RU" altLang="ru-RU">
                <a:latin typeface="Courier New" panose="02070309020205020404" pitchFamily="49" charset="0"/>
              </a:rPr>
              <a:t>) </a:t>
            </a:r>
            <a:r>
              <a:rPr lang="en-US" altLang="ru-RU">
                <a:latin typeface="Courier New" panose="02070309020205020404" pitchFamily="49" charset="0"/>
              </a:rPr>
              <a:t>and A</a:t>
            </a:r>
          </a:p>
          <a:p>
            <a:pPr eaLnBrk="1" hangingPunct="1"/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30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smtClean="0"/>
              <a:t>Язык </a:t>
            </a:r>
            <a:r>
              <a:rPr lang="en-US" altLang="ru-RU" i="1" smtClean="0"/>
              <a:t/>
            </a:r>
            <a:br>
              <a:rPr lang="en-US" altLang="ru-RU" i="1" smtClean="0"/>
            </a:br>
            <a:r>
              <a:rPr lang="en-US" altLang="ru-RU" i="1" smtClean="0"/>
              <a:t>RasMol</a:t>
            </a:r>
            <a:r>
              <a:rPr lang="en-US" altLang="ru-RU" i="1" smtClean="0">
                <a:latin typeface="Courier New" panose="02070309020205020404" pitchFamily="49" charset="0"/>
              </a:rPr>
              <a:t>’</a:t>
            </a:r>
            <a:r>
              <a:rPr lang="ru-RU" altLang="ru-RU" i="1" smtClean="0"/>
              <a:t>а</a:t>
            </a:r>
            <a:br>
              <a:rPr lang="ru-RU" altLang="ru-RU" i="1" smtClean="0"/>
            </a:br>
            <a:r>
              <a:rPr lang="ru-RU" altLang="ru-RU" smtClean="0">
                <a:latin typeface="Courier New" panose="02070309020205020404" pitchFamily="49" charset="0"/>
              </a:rPr>
              <a:t>(</a:t>
            </a:r>
            <a:r>
              <a:rPr lang="en-US" altLang="ru-RU" smtClean="0">
                <a:latin typeface="Courier New" panose="02070309020205020404" pitchFamily="49" charset="0"/>
              </a:rPr>
              <a:t>within</a:t>
            </a:r>
            <a:r>
              <a:rPr lang="ru-RU" altLang="ru-RU" smtClean="0">
                <a:latin typeface="Courier New" panose="02070309020205020404" pitchFamily="49" charset="0"/>
              </a:rPr>
              <a:t>)</a:t>
            </a:r>
            <a:endParaRPr lang="en-US" altLang="ru-RU" smtClean="0">
              <a:latin typeface="Courier New" panose="02070309020205020404" pitchFamily="49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833438" y="609600"/>
            <a:ext cx="7710487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/>
              <a:t>Формат команды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en-US" altLang="ru-RU">
                <a:latin typeface="Courier New" panose="02070309020205020404" pitchFamily="49" charset="0"/>
              </a:rPr>
              <a:t>within(&lt;</a:t>
            </a:r>
            <a:r>
              <a:rPr lang="ru-RU" altLang="ru-RU">
                <a:latin typeface="Courier New" panose="02070309020205020404" pitchFamily="49" charset="0"/>
              </a:rPr>
              <a:t>расстояние</a:t>
            </a:r>
            <a:r>
              <a:rPr lang="en-US" altLang="ru-RU">
                <a:latin typeface="Courier New" panose="02070309020205020404" pitchFamily="49" charset="0"/>
              </a:rPr>
              <a:t>&gt;,</a:t>
            </a:r>
            <a:endParaRPr lang="ru-RU" altLang="ru-RU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ru-RU">
                <a:latin typeface="Courier New" panose="02070309020205020404" pitchFamily="49" charset="0"/>
              </a:rPr>
              <a:t>выражение</a:t>
            </a:r>
            <a:r>
              <a:rPr lang="ru-RU" altLang="ru-RU">
                <a:latin typeface="Courier New" panose="02070309020205020404" pitchFamily="49" charset="0"/>
              </a:rPr>
              <a:t>)</a:t>
            </a:r>
            <a:endParaRPr lang="en-US" altLang="ru-RU">
              <a:latin typeface="Courier New" panose="02070309020205020404" pitchFamily="49" charset="0"/>
            </a:endParaRPr>
          </a:p>
          <a:p>
            <a:pPr eaLnBrk="1" hangingPunct="1"/>
            <a:endParaRPr lang="ru-RU" altLang="ru-RU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b="1"/>
              <a:t>Назначение</a:t>
            </a:r>
          </a:p>
          <a:p>
            <a:pPr eaLnBrk="1" hangingPunct="1"/>
            <a:endParaRPr lang="ru-RU" altLang="ru-RU" b="1"/>
          </a:p>
          <a:p>
            <a:pPr eaLnBrk="1" hangingPunct="1"/>
            <a:r>
              <a:rPr lang="ru-RU" altLang="ru-RU"/>
              <a:t>В операциях </a:t>
            </a:r>
            <a:r>
              <a:rPr lang="en-US" altLang="ru-RU"/>
              <a:t>select </a:t>
            </a:r>
            <a:r>
              <a:rPr lang="ru-RU" altLang="ru-RU"/>
              <a:t>и </a:t>
            </a:r>
            <a:r>
              <a:rPr lang="en-US" altLang="ru-RU"/>
              <a:t>restrict </a:t>
            </a:r>
            <a:r>
              <a:rPr lang="ru-RU" altLang="ru-RU"/>
              <a:t>определяет атомы,</a:t>
            </a:r>
          </a:p>
          <a:p>
            <a:pPr eaLnBrk="1" hangingPunct="1"/>
            <a:r>
              <a:rPr lang="ru-RU" altLang="ru-RU"/>
              <a:t>расположенные на расстоянии не более чем …, от атомов</a:t>
            </a:r>
          </a:p>
          <a:p>
            <a:pPr eaLnBrk="1" hangingPunct="1"/>
            <a:r>
              <a:rPr lang="ru-RU" altLang="ru-RU"/>
              <a:t>выражения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 b="1"/>
              <a:t>Примечания</a:t>
            </a:r>
          </a:p>
          <a:p>
            <a:pPr eaLnBrk="1" hangingPunct="1"/>
            <a:endParaRPr lang="ru-RU" altLang="ru-RU" b="1"/>
          </a:p>
          <a:p>
            <a:pPr eaLnBrk="1" hangingPunct="1">
              <a:buFontTx/>
              <a:buAutoNum type="arabicPeriod"/>
            </a:pPr>
            <a:r>
              <a:rPr lang="ru-RU" altLang="ru-RU"/>
              <a:t>Расстояния надо указывать, используя точку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31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dirty="0" smtClean="0"/>
              <a:t>Язык </a:t>
            </a:r>
            <a:r>
              <a:rPr lang="en-US" altLang="ru-RU" i="1" dirty="0" smtClean="0"/>
              <a:t/>
            </a:r>
            <a:br>
              <a:rPr lang="en-US" altLang="ru-RU" i="1" dirty="0" smtClean="0"/>
            </a:br>
            <a:r>
              <a:rPr lang="en-US" altLang="ru-RU" i="1" dirty="0" err="1" smtClean="0"/>
              <a:t>Jmol</a:t>
            </a:r>
            <a:r>
              <a:rPr lang="en-US" altLang="ru-RU" i="1" dirty="0" smtClean="0">
                <a:latin typeface="Courier New" panose="02070309020205020404" pitchFamily="49" charset="0"/>
              </a:rPr>
              <a:t>’</a:t>
            </a:r>
            <a:r>
              <a:rPr lang="ru-RU" altLang="ru-RU" i="1" dirty="0" smtClean="0"/>
              <a:t>а</a:t>
            </a:r>
            <a:br>
              <a:rPr lang="ru-RU" altLang="ru-RU" i="1" dirty="0" smtClean="0"/>
            </a:br>
            <a:r>
              <a:rPr lang="ru-RU" altLang="ru-RU" dirty="0" smtClean="0">
                <a:latin typeface="Courier New" panose="02070309020205020404" pitchFamily="49" charset="0"/>
              </a:rPr>
              <a:t>(</a:t>
            </a:r>
            <a:r>
              <a:rPr lang="en-US" altLang="ru-RU" dirty="0" smtClean="0">
                <a:latin typeface="Courier New" panose="02070309020205020404" pitchFamily="49" charset="0"/>
              </a:rPr>
              <a:t>within</a:t>
            </a:r>
            <a:r>
              <a:rPr lang="ru-RU" altLang="ru-RU" dirty="0" smtClean="0">
                <a:latin typeface="Courier New" panose="02070309020205020404" pitchFamily="49" charset="0"/>
              </a:rPr>
              <a:t>)</a:t>
            </a:r>
            <a:endParaRPr lang="en-US" altLang="ru-RU" dirty="0" smtClean="0">
              <a:latin typeface="Courier New" panose="02070309020205020404" pitchFamily="49" charset="0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833438" y="609600"/>
            <a:ext cx="7621702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 dirty="0"/>
              <a:t>Примеры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dirty="0"/>
              <a:t>Атомы, расположенные</a:t>
            </a:r>
          </a:p>
          <a:p>
            <a:pPr eaLnBrk="1" hangingPunct="1"/>
            <a:r>
              <a:rPr lang="ru-RU" altLang="ru-RU" dirty="0"/>
              <a:t>на расстоянии не более 3</a:t>
            </a:r>
            <a:r>
              <a:rPr lang="ru-RU" altLang="ru-RU" dirty="0">
                <a:cs typeface="Times New Roman" panose="02020603050405020304" pitchFamily="18" charset="0"/>
              </a:rPr>
              <a:t>Å</a:t>
            </a:r>
            <a:r>
              <a:rPr lang="ru-RU" altLang="ru-RU" dirty="0"/>
              <a:t> от </a:t>
            </a:r>
            <a:r>
              <a:rPr lang="en-US" altLang="ru-RU" dirty="0"/>
              <a:t>DNA</a:t>
            </a:r>
            <a:endParaRPr lang="ru-RU" altLang="ru-RU" dirty="0"/>
          </a:p>
          <a:p>
            <a:pPr eaLnBrk="1" hangingPunct="1"/>
            <a:r>
              <a:rPr lang="en-US" altLang="ru-RU" dirty="0" smtClean="0">
                <a:latin typeface="Courier New" panose="02070309020205020404" pitchFamily="49" charset="0"/>
              </a:rPr>
              <a:t>select w</a:t>
            </a:r>
            <a:r>
              <a:rPr lang="ru-RU" altLang="ru-RU" dirty="0" err="1">
                <a:latin typeface="Courier New" panose="02070309020205020404" pitchFamily="49" charset="0"/>
              </a:rPr>
              <a:t>ithin</a:t>
            </a:r>
            <a:r>
              <a:rPr lang="en-US" altLang="ru-RU" dirty="0">
                <a:latin typeface="Courier New" panose="02070309020205020404" pitchFamily="49" charset="0"/>
              </a:rPr>
              <a:t>(3.0,dna)</a:t>
            </a:r>
          </a:p>
          <a:p>
            <a:pPr eaLnBrk="1" hangingPunct="1"/>
            <a:endParaRPr lang="en-US" altLang="ru-RU" dirty="0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dirty="0"/>
              <a:t>на расстоянии не более </a:t>
            </a:r>
            <a:r>
              <a:rPr lang="en-US" altLang="ru-RU" dirty="0"/>
              <a:t>2,5</a:t>
            </a:r>
            <a:r>
              <a:rPr lang="ru-RU" altLang="ru-RU" dirty="0">
                <a:cs typeface="Times New Roman" panose="02020603050405020304" pitchFamily="18" charset="0"/>
              </a:rPr>
              <a:t>Å</a:t>
            </a:r>
            <a:r>
              <a:rPr lang="ru-RU" altLang="ru-RU" dirty="0"/>
              <a:t> от </a:t>
            </a:r>
            <a:r>
              <a:rPr lang="en-US" altLang="ru-RU" dirty="0"/>
              <a:t>DNA</a:t>
            </a:r>
            <a:endParaRPr lang="ru-RU" altLang="ru-RU" dirty="0"/>
          </a:p>
          <a:p>
            <a:pPr eaLnBrk="1" hangingPunct="1"/>
            <a:r>
              <a:rPr lang="en-US" altLang="ru-RU" dirty="0" smtClean="0">
                <a:latin typeface="Courier New" panose="02070309020205020404" pitchFamily="49" charset="0"/>
              </a:rPr>
              <a:t>select w</a:t>
            </a:r>
            <a:r>
              <a:rPr lang="ru-RU" altLang="ru-RU" dirty="0" err="1">
                <a:latin typeface="Courier New" panose="02070309020205020404" pitchFamily="49" charset="0"/>
              </a:rPr>
              <a:t>ithin</a:t>
            </a:r>
            <a:r>
              <a:rPr lang="en-US" altLang="ru-RU" dirty="0">
                <a:latin typeface="Courier New" panose="02070309020205020404" pitchFamily="49" charset="0"/>
              </a:rPr>
              <a:t>(2.5,dna) and not </a:t>
            </a:r>
            <a:r>
              <a:rPr lang="en-US" altLang="ru-RU" dirty="0" err="1">
                <a:latin typeface="Courier New" panose="02070309020205020404" pitchFamily="49" charset="0"/>
              </a:rPr>
              <a:t>dna</a:t>
            </a:r>
            <a:endParaRPr lang="en-US" altLang="ru-RU" dirty="0">
              <a:latin typeface="Courier New" panose="02070309020205020404" pitchFamily="49" charset="0"/>
            </a:endParaRP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dirty="0"/>
              <a:t>на расстоянии не более 3</a:t>
            </a:r>
            <a:r>
              <a:rPr lang="ru-RU" altLang="ru-RU" dirty="0">
                <a:cs typeface="Times New Roman" panose="02020603050405020304" pitchFamily="18" charset="0"/>
              </a:rPr>
              <a:t>Å</a:t>
            </a:r>
            <a:r>
              <a:rPr lang="ru-RU" altLang="ru-RU" dirty="0"/>
              <a:t> от </a:t>
            </a:r>
            <a:r>
              <a:rPr lang="en-US" altLang="ru-RU" dirty="0" err="1"/>
              <a:t>белка</a:t>
            </a:r>
            <a:r>
              <a:rPr lang="ru-RU" altLang="ru-RU" dirty="0"/>
              <a:t> (</a:t>
            </a:r>
            <a:r>
              <a:rPr lang="en-US" altLang="ru-RU" dirty="0" err="1"/>
              <a:t>толь</a:t>
            </a:r>
            <a:r>
              <a:rPr lang="ru-RU" altLang="ru-RU" dirty="0"/>
              <a:t>ко атомы </a:t>
            </a:r>
            <a:r>
              <a:rPr lang="en-US" altLang="ru-RU" dirty="0"/>
              <a:t>DNA</a:t>
            </a:r>
            <a:r>
              <a:rPr lang="ru-RU" altLang="ru-RU" dirty="0"/>
              <a:t>)</a:t>
            </a:r>
            <a:endParaRPr lang="en-US" altLang="ru-RU" dirty="0"/>
          </a:p>
          <a:p>
            <a:pPr eaLnBrk="1" hangingPunct="1"/>
            <a:r>
              <a:rPr lang="en-US" altLang="ru-RU" dirty="0" smtClean="0">
                <a:latin typeface="Courier New" panose="02070309020205020404" pitchFamily="49" charset="0"/>
              </a:rPr>
              <a:t>select w</a:t>
            </a:r>
            <a:r>
              <a:rPr lang="ru-RU" altLang="ru-RU" dirty="0" err="1">
                <a:latin typeface="Courier New" panose="02070309020205020404" pitchFamily="49" charset="0"/>
              </a:rPr>
              <a:t>ithin</a:t>
            </a:r>
            <a:r>
              <a:rPr lang="en-US" altLang="ru-RU" dirty="0">
                <a:latin typeface="Courier New" panose="02070309020205020404" pitchFamily="49" charset="0"/>
              </a:rPr>
              <a:t>(3.0,protein) and </a:t>
            </a:r>
            <a:r>
              <a:rPr lang="en-US" altLang="ru-RU" dirty="0" err="1" smtClean="0">
                <a:latin typeface="Courier New" panose="02070309020205020404" pitchFamily="49" charset="0"/>
              </a:rPr>
              <a:t>dna</a:t>
            </a:r>
            <a:endParaRPr lang="en-US" altLang="ru-RU" dirty="0" smtClean="0">
              <a:latin typeface="Courier New" panose="02070309020205020404" pitchFamily="49" charset="0"/>
            </a:endParaRPr>
          </a:p>
          <a:p>
            <a:pPr eaLnBrk="1" hangingPunct="1"/>
            <a:endParaRPr lang="en-US" altLang="ru-RU" dirty="0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dirty="0" smtClean="0"/>
              <a:t>остатки, имеющие хотя бы один атом </a:t>
            </a:r>
          </a:p>
          <a:p>
            <a:pPr eaLnBrk="1" hangingPunct="1"/>
            <a:r>
              <a:rPr lang="ru-RU" altLang="ru-RU" dirty="0" smtClean="0"/>
              <a:t>на расстоянии не более </a:t>
            </a:r>
            <a:r>
              <a:rPr lang="en-US" altLang="ru-RU" dirty="0" smtClean="0"/>
              <a:t>2,5</a:t>
            </a:r>
            <a:r>
              <a:rPr lang="ru-RU" altLang="ru-RU" dirty="0" smtClean="0">
                <a:cs typeface="Times New Roman" panose="02020603050405020304" pitchFamily="18" charset="0"/>
              </a:rPr>
              <a:t>Å</a:t>
            </a:r>
            <a:r>
              <a:rPr lang="ru-RU" altLang="ru-RU" dirty="0" smtClean="0"/>
              <a:t> от </a:t>
            </a:r>
            <a:r>
              <a:rPr lang="en-US" altLang="ru-RU" dirty="0" smtClean="0"/>
              <a:t>DNA</a:t>
            </a:r>
            <a:endParaRPr lang="ru-RU" altLang="ru-RU" dirty="0" smtClean="0"/>
          </a:p>
          <a:p>
            <a:pPr eaLnBrk="1" hangingPunct="1"/>
            <a:r>
              <a:rPr lang="en-US" altLang="ru-RU" dirty="0" smtClean="0">
                <a:latin typeface="Courier New" panose="02070309020205020404" pitchFamily="49" charset="0"/>
              </a:rPr>
              <a:t>define nears w</a:t>
            </a:r>
            <a:r>
              <a:rPr lang="ru-RU" altLang="ru-RU" dirty="0" err="1" smtClean="0">
                <a:latin typeface="Courier New" panose="02070309020205020404" pitchFamily="49" charset="0"/>
              </a:rPr>
              <a:t>ithin</a:t>
            </a:r>
            <a:r>
              <a:rPr lang="en-US" altLang="ru-RU" dirty="0" smtClean="0">
                <a:latin typeface="Courier New" panose="02070309020205020404" pitchFamily="49" charset="0"/>
              </a:rPr>
              <a:t>(2.5,dna) and not </a:t>
            </a:r>
            <a:r>
              <a:rPr lang="en-US" altLang="ru-RU" dirty="0" err="1" smtClean="0">
                <a:latin typeface="Courier New" panose="02070309020205020404" pitchFamily="49" charset="0"/>
              </a:rPr>
              <a:t>dna</a:t>
            </a:r>
            <a:endParaRPr lang="en-US" altLang="ru-RU" dirty="0" smtClean="0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ru-RU" dirty="0" smtClean="0">
                <a:latin typeface="Courier New" panose="02070309020205020404" pitchFamily="49" charset="0"/>
              </a:rPr>
              <a:t>select within (group, nears)</a:t>
            </a:r>
            <a:endParaRPr lang="en-US" altLang="ru-RU" dirty="0">
              <a:latin typeface="Courier New" panose="02070309020205020404" pitchFamily="49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32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smtClean="0"/>
              <a:t>Язык </a:t>
            </a:r>
            <a:r>
              <a:rPr lang="en-US" altLang="ru-RU" i="1" smtClean="0"/>
              <a:t/>
            </a:r>
            <a:br>
              <a:rPr lang="en-US" altLang="ru-RU" i="1" smtClean="0"/>
            </a:br>
            <a:r>
              <a:rPr lang="en-US" altLang="ru-RU" i="1" smtClean="0"/>
              <a:t>RasMol</a:t>
            </a:r>
            <a:r>
              <a:rPr lang="en-US" altLang="ru-RU" i="1" smtClean="0">
                <a:latin typeface="Courier New" panose="02070309020205020404" pitchFamily="49" charset="0"/>
              </a:rPr>
              <a:t>’</a:t>
            </a:r>
            <a:r>
              <a:rPr lang="ru-RU" altLang="ru-RU" i="1" smtClean="0"/>
              <a:t>а</a:t>
            </a:r>
            <a:br>
              <a:rPr lang="ru-RU" altLang="ru-RU" i="1" smtClean="0"/>
            </a:br>
            <a:r>
              <a:rPr lang="ru-RU" altLang="ru-RU" smtClean="0">
                <a:latin typeface="Courier New" panose="02070309020205020404" pitchFamily="49" charset="0"/>
              </a:rPr>
              <a:t>(</a:t>
            </a:r>
            <a:r>
              <a:rPr lang="en-US" altLang="ru-RU" smtClean="0">
                <a:latin typeface="Courier New" panose="02070309020205020404" pitchFamily="49" charset="0"/>
              </a:rPr>
              <a:t>define</a:t>
            </a:r>
            <a:r>
              <a:rPr lang="ru-RU" altLang="ru-RU" smtClean="0">
                <a:latin typeface="Courier New" panose="02070309020205020404" pitchFamily="49" charset="0"/>
              </a:rPr>
              <a:t>)</a:t>
            </a:r>
            <a:endParaRPr lang="en-US" altLang="ru-RU" smtClean="0">
              <a:latin typeface="Courier New" panose="02070309020205020404" pitchFamily="49" charset="0"/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833438" y="609600"/>
            <a:ext cx="7505700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/>
              <a:t>Формат команды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en-US" altLang="ru-RU">
                <a:latin typeface="Courier New" panose="02070309020205020404" pitchFamily="49" charset="0"/>
              </a:rPr>
              <a:t>define &lt;</a:t>
            </a:r>
            <a:r>
              <a:rPr lang="ru-RU" altLang="ru-RU">
                <a:latin typeface="Courier New" panose="02070309020205020404" pitchFamily="49" charset="0"/>
              </a:rPr>
              <a:t>имя</a:t>
            </a:r>
            <a:r>
              <a:rPr lang="en-US" altLang="ru-RU">
                <a:latin typeface="Courier New" panose="02070309020205020404" pitchFamily="49" charset="0"/>
              </a:rPr>
              <a:t>&gt; &lt;</a:t>
            </a:r>
            <a:r>
              <a:rPr lang="ru-RU" altLang="ru-RU">
                <a:latin typeface="Courier New" panose="02070309020205020404" pitchFamily="49" charset="0"/>
              </a:rPr>
              <a:t>выражение</a:t>
            </a:r>
            <a:r>
              <a:rPr lang="en-US" altLang="ru-RU">
                <a:latin typeface="Courier New" panose="02070309020205020404" pitchFamily="49" charset="0"/>
              </a:rPr>
              <a:t>&gt;</a:t>
            </a:r>
            <a:endParaRPr lang="ru-RU" altLang="ru-RU">
              <a:latin typeface="Courier New" panose="02070309020205020404" pitchFamily="49" charset="0"/>
            </a:endParaRPr>
          </a:p>
          <a:p>
            <a:pPr eaLnBrk="1" hangingPunct="1"/>
            <a:endParaRPr lang="ru-RU" altLang="ru-RU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b="1"/>
              <a:t>Назначение</a:t>
            </a:r>
          </a:p>
          <a:p>
            <a:pPr eaLnBrk="1" hangingPunct="1"/>
            <a:endParaRPr lang="ru-RU" altLang="ru-RU" b="1"/>
          </a:p>
          <a:p>
            <a:pPr eaLnBrk="1" hangingPunct="1"/>
            <a:r>
              <a:rPr lang="ru-RU" altLang="ru-RU"/>
              <a:t>Назвать группу атомов своим именем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 b="1"/>
              <a:t>Зачем это надо?</a:t>
            </a:r>
          </a:p>
          <a:p>
            <a:pPr eaLnBrk="1" hangingPunct="1"/>
            <a:r>
              <a:rPr lang="ru-RU" altLang="ru-RU"/>
              <a:t>Часто бывает необходимо построить очень</a:t>
            </a:r>
          </a:p>
          <a:p>
            <a:pPr eaLnBrk="1" hangingPunct="1"/>
            <a:r>
              <a:rPr lang="ru-RU" altLang="ru-RU"/>
              <a:t>сложное выражение. Обычно его можно написать в одн</a:t>
            </a:r>
          </a:p>
          <a:p>
            <a:pPr eaLnBrk="1" hangingPunct="1"/>
            <a:r>
              <a:rPr lang="ru-RU" altLang="ru-RU"/>
              <a:t>строчку, но неудобно. Кроме того, если потребуется его</a:t>
            </a:r>
          </a:p>
          <a:p>
            <a:pPr eaLnBrk="1" hangingPunct="1"/>
            <a:r>
              <a:rPr lang="ru-RU" altLang="ru-RU"/>
              <a:t>использовать еще раз – то </a:t>
            </a:r>
            <a:r>
              <a:rPr lang="en-US" altLang="ru-RU">
                <a:latin typeface="Courier New" panose="02070309020205020404" pitchFamily="49" charset="0"/>
              </a:rPr>
              <a:t>define</a:t>
            </a:r>
            <a:r>
              <a:rPr lang="en-US" altLang="ru-RU"/>
              <a:t> </a:t>
            </a:r>
            <a:r>
              <a:rPr lang="ru-RU" altLang="ru-RU"/>
              <a:t>позволяет просто </a:t>
            </a:r>
          </a:p>
          <a:p>
            <a:pPr eaLnBrk="1" hangingPunct="1"/>
            <a:r>
              <a:rPr lang="ru-RU" altLang="ru-RU" i="1"/>
              <a:t>сослаться</a:t>
            </a:r>
            <a:r>
              <a:rPr lang="ru-RU" altLang="ru-RU"/>
              <a:t> на ранее определенное имя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33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smtClean="0"/>
              <a:t>Язык </a:t>
            </a:r>
            <a:r>
              <a:rPr lang="en-US" altLang="ru-RU" i="1" smtClean="0"/>
              <a:t/>
            </a:r>
            <a:br>
              <a:rPr lang="en-US" altLang="ru-RU" i="1" smtClean="0"/>
            </a:br>
            <a:r>
              <a:rPr lang="en-US" altLang="ru-RU" i="1" smtClean="0"/>
              <a:t>RasMol</a:t>
            </a:r>
            <a:r>
              <a:rPr lang="en-US" altLang="ru-RU" i="1" smtClean="0">
                <a:latin typeface="Courier New" panose="02070309020205020404" pitchFamily="49" charset="0"/>
              </a:rPr>
              <a:t>’</a:t>
            </a:r>
            <a:r>
              <a:rPr lang="ru-RU" altLang="ru-RU" i="1" smtClean="0"/>
              <a:t>а</a:t>
            </a:r>
            <a:br>
              <a:rPr lang="ru-RU" altLang="ru-RU" i="1" smtClean="0"/>
            </a:br>
            <a:r>
              <a:rPr lang="ru-RU" altLang="ru-RU" smtClean="0">
                <a:latin typeface="Courier New" panose="02070309020205020404" pitchFamily="49" charset="0"/>
              </a:rPr>
              <a:t>(пример)</a:t>
            </a:r>
            <a:endParaRPr lang="en-US" altLang="ru-RU" smtClean="0">
              <a:latin typeface="Courier New" panose="02070309020205020404" pitchFamily="49" charset="0"/>
            </a:endParaRPr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762000" y="990600"/>
            <a:ext cx="3968750" cy="44831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load c:\</a:t>
            </a:r>
            <a:r>
              <a:rPr lang="en-US" altLang="ru-RU" sz="1200" b="1">
                <a:latin typeface="Courier New" panose="02070309020205020404" pitchFamily="49" charset="0"/>
              </a:rPr>
              <a:t>PDB\</a:t>
            </a:r>
            <a:r>
              <a:rPr lang="ru-RU" altLang="ru-RU" sz="1200" b="1">
                <a:latin typeface="Courier New" panose="02070309020205020404" pitchFamily="49" charset="0"/>
              </a:rPr>
              <a:t>1apl</a:t>
            </a:r>
            <a:r>
              <a:rPr lang="en-US" altLang="ru-RU" sz="1200" b="1">
                <a:latin typeface="Courier New" panose="02070309020205020404" pitchFamily="49" charset="0"/>
              </a:rPr>
              <a:t>.pdb</a:t>
            </a:r>
            <a:endParaRPr lang="ru-RU" altLang="ru-RU" sz="1200" b="1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restrict none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define needdna dna and within(18.0,:c)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define need needdna or :c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select need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center selected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select :c and backbone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wireframe 80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select needdna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wireframe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select needdna and C and not backbone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wireframe 80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wireframe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define cw :c and within(3.0,needdna)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select cw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select cw and not backbone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cpk 150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cpk off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define mainc :c and (136,175,182,184-186)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select mainc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wireframe 120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select needdna and within(5.0,mainc)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wireframe 120</a:t>
            </a:r>
          </a:p>
          <a:p>
            <a:pPr eaLnBrk="1" hangingPunct="1"/>
            <a:endParaRPr lang="ru-RU" altLang="ru-RU" sz="1200" b="1">
              <a:latin typeface="Courier New" panose="02070309020205020404" pitchFamily="49" charset="0"/>
            </a:endParaRPr>
          </a:p>
        </p:txBody>
      </p:sp>
      <p:sp>
        <p:nvSpPr>
          <p:cNvPr id="33797" name="Text Box 7"/>
          <p:cNvSpPr txBox="1">
            <a:spLocks noChangeArrowheads="1"/>
          </p:cNvSpPr>
          <p:nvPr/>
        </p:nvSpPr>
        <p:spPr bwMode="auto">
          <a:xfrm>
            <a:off x="5013325" y="2860675"/>
            <a:ext cx="37115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/>
              <a:t>Этот пример надо набить в</a:t>
            </a:r>
            <a:r>
              <a:rPr lang="en-US" altLang="ru-RU"/>
              <a:t/>
            </a:r>
            <a:br>
              <a:rPr lang="en-US" altLang="ru-RU"/>
            </a:br>
            <a:r>
              <a:rPr lang="en-US" altLang="ru-RU"/>
              <a:t>RasMol</a:t>
            </a:r>
            <a:r>
              <a:rPr lang="en-US" altLang="ru-RU">
                <a:latin typeface="Courier New" panose="02070309020205020404" pitchFamily="49" charset="0"/>
              </a:rPr>
              <a:t>’</a:t>
            </a:r>
            <a:r>
              <a:rPr lang="ru-RU" altLang="ru-RU"/>
              <a:t>е и объяснить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34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228600"/>
            <a:ext cx="8763000" cy="4114800"/>
          </a:xfrm>
        </p:spPr>
        <p:txBody>
          <a:bodyPr/>
          <a:lstStyle/>
          <a:p>
            <a:r>
              <a:rPr lang="en-US" dirty="0"/>
              <a:t>http://jmol.sourceforge.net</a:t>
            </a:r>
            <a:r>
              <a:rPr lang="en-US" dirty="0" smtClean="0"/>
              <a:t>/</a:t>
            </a:r>
            <a:endParaRPr lang="ru-RU" dirty="0" smtClean="0"/>
          </a:p>
          <a:p>
            <a:r>
              <a:rPr lang="en-US" dirty="0"/>
              <a:t>http://</a:t>
            </a:r>
            <a:r>
              <a:rPr lang="en-US" dirty="0" smtClean="0"/>
              <a:t>wiki.jmol.org/index.php/Main_Page</a:t>
            </a:r>
            <a:endParaRPr lang="ru-RU" dirty="0" smtClean="0"/>
          </a:p>
          <a:p>
            <a:r>
              <a:rPr lang="en-US" dirty="0"/>
              <a:t>https://www.pymol.org</a:t>
            </a:r>
            <a:r>
              <a:rPr lang="en-US" dirty="0" smtClean="0"/>
              <a:t>/</a:t>
            </a:r>
            <a:endParaRPr lang="ru-RU" dirty="0" smtClean="0"/>
          </a:p>
          <a:p>
            <a:r>
              <a:rPr lang="en-US" dirty="0"/>
              <a:t>http://www.pymolwiki.org/index.php/Category:Commands</a:t>
            </a:r>
            <a:endParaRPr lang="ru-RU" dirty="0" smtClean="0"/>
          </a:p>
          <a:p>
            <a:r>
              <a:rPr lang="en-US" dirty="0"/>
              <a:t>https://</a:t>
            </a:r>
            <a:r>
              <a:rPr lang="en-US" dirty="0" smtClean="0"/>
              <a:t>kodomo.fbb.msu.ru/wiki/Main/RasMol</a:t>
            </a:r>
          </a:p>
          <a:p>
            <a:r>
              <a:rPr lang="en-US" dirty="0"/>
              <a:t>https://</a:t>
            </a:r>
            <a:r>
              <a:rPr lang="en-US" dirty="0" smtClean="0"/>
              <a:t>kodomo.fbb.msu.ru/wiki/Main/Jmol</a:t>
            </a:r>
          </a:p>
          <a:p>
            <a:r>
              <a:rPr lang="en-US" dirty="0"/>
              <a:t>https://</a:t>
            </a:r>
            <a:r>
              <a:rPr lang="en-US" dirty="0" smtClean="0"/>
              <a:t>kodomo.fbb.msu.ru/wiki/Main/PyMol</a:t>
            </a:r>
          </a:p>
          <a:p>
            <a:pPr lvl="1"/>
            <a:r>
              <a:rPr lang="ru-RU" dirty="0" smtClean="0"/>
              <a:t>в частности, тут есть инструкция по установке</a:t>
            </a:r>
            <a:endParaRPr lang="en-US" dirty="0" smtClean="0"/>
          </a:p>
          <a:p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smtClean="0"/>
              <a:t>kodomo.fbb.msu.ru/wiki/Main/Vir/2015</a:t>
            </a:r>
            <a:r>
              <a:rPr lang="ru-RU" dirty="0" smtClean="0"/>
              <a:t> </a:t>
            </a:r>
          </a:p>
          <a:p>
            <a:pPr lvl="1"/>
            <a:r>
              <a:rPr lang="ru-RU" dirty="0" smtClean="0"/>
              <a:t>презентации + </a:t>
            </a:r>
            <a:r>
              <a:rPr lang="en-US" dirty="0" smtClean="0"/>
              <a:t>FAQ </a:t>
            </a:r>
            <a:r>
              <a:rPr lang="ru-RU" dirty="0" smtClean="0"/>
              <a:t>по </a:t>
            </a:r>
            <a:r>
              <a:rPr lang="en-US" dirty="0" err="1" smtClean="0"/>
              <a:t>Jmol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n-US" dirty="0" err="1" smtClean="0"/>
              <a:t>PyMol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35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91685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8"/>
          <p:cNvSpPr txBox="1">
            <a:spLocks noChangeArrowheads="1"/>
          </p:cNvSpPr>
          <p:nvPr/>
        </p:nvSpPr>
        <p:spPr bwMode="auto">
          <a:xfrm>
            <a:off x="304800" y="1752600"/>
            <a:ext cx="85344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5500" dirty="0" smtClean="0">
                <a:latin typeface="Comic Sans MS" panose="030F0702030302020204" pitchFamily="66" charset="0"/>
              </a:rPr>
              <a:t>Выравнивание</a:t>
            </a:r>
            <a:r>
              <a:rPr lang="ru-RU" altLang="ru-RU" sz="5500" dirty="0">
                <a:latin typeface="Comic Sans MS" panose="030F0702030302020204" pitchFamily="66" charset="0"/>
              </a:rPr>
              <a:t/>
            </a:r>
            <a:br>
              <a:rPr lang="ru-RU" altLang="ru-RU" sz="5500" dirty="0">
                <a:latin typeface="Comic Sans MS" panose="030F0702030302020204" pitchFamily="66" charset="0"/>
              </a:rPr>
            </a:br>
            <a:r>
              <a:rPr lang="ru-RU" altLang="ru-RU" sz="5500" dirty="0">
                <a:latin typeface="Comic Sans MS" panose="030F0702030302020204" pitchFamily="66" charset="0"/>
              </a:rPr>
              <a:t>в трех измерениях</a:t>
            </a:r>
            <a:endParaRPr lang="en-US" altLang="ru-RU" sz="2500" i="1" dirty="0">
              <a:latin typeface="Comic Sans MS" panose="030F0702030302020204" pitchFamily="66" charset="0"/>
            </a:endParaRPr>
          </a:p>
        </p:txBody>
      </p:sp>
      <p:sp>
        <p:nvSpPr>
          <p:cNvPr id="36867" name="Rectangle 9"/>
          <p:cNvSpPr>
            <a:spLocks noGrp="1" noChangeArrowheads="1"/>
          </p:cNvSpPr>
          <p:nvPr>
            <p:ph type="ctrTitle"/>
          </p:nvPr>
        </p:nvSpPr>
        <p:spPr>
          <a:xfrm>
            <a:off x="457200" y="7239000"/>
            <a:ext cx="2209800" cy="914400"/>
          </a:xfrm>
        </p:spPr>
        <p:txBody>
          <a:bodyPr/>
          <a:lstStyle/>
          <a:p>
            <a:pPr eaLnBrk="1" hangingPunct="1"/>
            <a:r>
              <a:rPr lang="en-US" altLang="ru-RU" smtClean="0"/>
              <a:t>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848600" cy="1524000"/>
          </a:xfrm>
          <a:solidFill>
            <a:srgbClr val="00206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smtClean="0">
                <a:solidFill>
                  <a:schemeClr val="bg1"/>
                </a:solidFill>
                <a:latin typeface="Comic Sans MS" panose="030F0702030302020204" pitchFamily="66" charset="0"/>
              </a:rPr>
              <a:t>Основные сервисы</a:t>
            </a:r>
            <a:br>
              <a:rPr lang="ru-RU" altLang="ru-RU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ru-RU" altLang="ru-RU" smtClean="0">
                <a:solidFill>
                  <a:schemeClr val="bg1"/>
                </a:solidFill>
                <a:latin typeface="Comic Sans MS" panose="030F0702030302020204" pitchFamily="66" charset="0"/>
              </a:rPr>
              <a:t>и программы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59000642"/>
              </p:ext>
            </p:extLst>
          </p:nvPr>
        </p:nvGraphicFramePr>
        <p:xfrm>
          <a:off x="685800" y="2057400"/>
          <a:ext cx="7848600" cy="4419598"/>
        </p:xfrm>
        <a:graphic>
          <a:graphicData uri="http://schemas.openxmlformats.org/drawingml/2006/table">
            <a:tbl>
              <a:tblPr/>
              <a:tblGrid>
                <a:gridCol w="2181460"/>
                <a:gridCol w="3106051"/>
                <a:gridCol w="2561089"/>
              </a:tblGrid>
              <a:tr h="8567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Задача</a:t>
                      </a:r>
                      <a:endParaRPr lang="ru-RU" sz="2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Для последовательностей</a:t>
                      </a: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Для</a:t>
                      </a:r>
                      <a:br>
                        <a:rPr lang="ru-RU" sz="22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ru-RU" sz="22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структур</a:t>
                      </a:r>
                      <a:endParaRPr lang="ru-RU" sz="2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3238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Описание записи</a:t>
                      </a: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Форматы *.</a:t>
                      </a: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embl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, *.</a:t>
                      </a: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fasta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 и пр.</a:t>
                      </a: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Форматы * .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pdb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*.</a:t>
                      </a:r>
                      <a:r>
                        <a:rPr lang="en-US" sz="1600" dirty="0" err="1" smtClean="0">
                          <a:latin typeface="Calibri"/>
                          <a:ea typeface="Calibri"/>
                          <a:cs typeface="Times New Roman"/>
                        </a:rPr>
                        <a:t>cif</a:t>
                      </a: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и др.</a:t>
                      </a: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Хранение информации</a:t>
                      </a: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GenBank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Uni</a:t>
                      </a: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Prot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, ...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PDB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7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Сравнение записей</a:t>
                      </a: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Выравнивания</a:t>
                      </a: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Пространственные совмещения</a:t>
                      </a: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7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Построение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парных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выравниваний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needle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, BLAST, ...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PDBeFold</a:t>
                      </a:r>
                      <a:r>
                        <a:rPr lang="en-US" sz="3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(SSM)</a:t>
                      </a:r>
                      <a:endParaRPr lang="ru-RU" sz="9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16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Построение множественных выравниваний</a:t>
                      </a: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Calibri"/>
                          <a:ea typeface="Calibri"/>
                          <a:cs typeface="Times New Roman"/>
                        </a:rPr>
                        <a:t>Muscle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600" dirty="0" err="1" smtClean="0">
                          <a:latin typeface="Calibri"/>
                          <a:ea typeface="Calibri"/>
                          <a:cs typeface="Times New Roman"/>
                        </a:rPr>
                        <a:t>Mafft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16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...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38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Поиск по сходству</a:t>
                      </a: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BLAST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38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Классификаци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я</a:t>
                      </a: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Pfam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ProSite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, ...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CATH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SCOP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37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Прямоугольник 5"/>
          <p:cNvSpPr>
            <a:spLocks noChangeArrowheads="1"/>
          </p:cNvSpPr>
          <p:nvPr/>
        </p:nvSpPr>
        <p:spPr bwMode="auto">
          <a:xfrm>
            <a:off x="762000" y="2057400"/>
            <a:ext cx="7772400" cy="4572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8915" name="Выгнутая вниз стрелка 6"/>
          <p:cNvSpPr>
            <a:spLocks noChangeArrowheads="1"/>
          </p:cNvSpPr>
          <p:nvPr/>
        </p:nvSpPr>
        <p:spPr bwMode="auto">
          <a:xfrm rot="-5400000">
            <a:off x="6362700" y="5600700"/>
            <a:ext cx="685800" cy="45720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 bwMode="auto">
          <a:xfrm rot="5400000" flipH="1" flipV="1">
            <a:off x="5792788" y="5105400"/>
            <a:ext cx="1674812" cy="1588"/>
          </a:xfrm>
          <a:prstGeom prst="line">
            <a:avLst/>
          </a:prstGeom>
          <a:noFill/>
          <a:ln w="635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</p:cxnSp>
      <p:sp>
        <p:nvSpPr>
          <p:cNvPr id="38917" name="Выгнутая вниз стрелка 6"/>
          <p:cNvSpPr>
            <a:spLocks noChangeArrowheads="1"/>
          </p:cNvSpPr>
          <p:nvPr/>
        </p:nvSpPr>
        <p:spPr bwMode="auto">
          <a:xfrm>
            <a:off x="4343400" y="3581400"/>
            <a:ext cx="685800" cy="45720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cxnSp>
        <p:nvCxnSpPr>
          <p:cNvPr id="9" name="Прямая соединительная линия 8"/>
          <p:cNvCxnSpPr/>
          <p:nvPr/>
        </p:nvCxnSpPr>
        <p:spPr bwMode="auto">
          <a:xfrm>
            <a:off x="4572000" y="3810000"/>
            <a:ext cx="1905000" cy="1588"/>
          </a:xfrm>
          <a:prstGeom prst="line">
            <a:avLst/>
          </a:prstGeom>
          <a:noFill/>
          <a:ln w="635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</p:cxnSp>
      <p:sp>
        <p:nvSpPr>
          <p:cNvPr id="38919" name="Заголовок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848600" cy="1524000"/>
          </a:xfrm>
          <a:solidFill>
            <a:srgbClr val="00206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smtClean="0">
                <a:solidFill>
                  <a:schemeClr val="bg1"/>
                </a:solidFill>
                <a:latin typeface="Comic Sans MS" panose="030F0702030302020204" pitchFamily="66" charset="0"/>
              </a:rPr>
              <a:t>Пространственное совмещение</a:t>
            </a:r>
          </a:p>
        </p:txBody>
      </p:sp>
      <p:pic>
        <p:nvPicPr>
          <p:cNvPr id="38920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70" t="11819" r="19872" b="19232"/>
          <a:stretch>
            <a:fillRect/>
          </a:stretch>
        </p:blipFill>
        <p:spPr bwMode="auto">
          <a:xfrm>
            <a:off x="762000" y="2133600"/>
            <a:ext cx="757713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 bwMode="auto">
          <a:xfrm>
            <a:off x="6477000" y="3810000"/>
            <a:ext cx="1905000" cy="1588"/>
          </a:xfrm>
          <a:prstGeom prst="line">
            <a:avLst/>
          </a:prstGeom>
          <a:noFill/>
          <a:ln w="635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</p:cxnSp>
      <p:cxnSp>
        <p:nvCxnSpPr>
          <p:cNvPr id="14" name="Прямая соединительная линия 13"/>
          <p:cNvCxnSpPr/>
          <p:nvPr/>
        </p:nvCxnSpPr>
        <p:spPr bwMode="auto">
          <a:xfrm rot="5400000" flipH="1" flipV="1">
            <a:off x="5830094" y="3466306"/>
            <a:ext cx="1600200" cy="1588"/>
          </a:xfrm>
          <a:prstGeom prst="line">
            <a:avLst/>
          </a:prstGeom>
          <a:noFill/>
          <a:ln w="635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</p:cxnSp>
      <p:sp>
        <p:nvSpPr>
          <p:cNvPr id="38923" name="Стрелка влево 17"/>
          <p:cNvSpPr>
            <a:spLocks noChangeArrowheads="1"/>
          </p:cNvSpPr>
          <p:nvPr/>
        </p:nvSpPr>
        <p:spPr bwMode="auto">
          <a:xfrm>
            <a:off x="3733800" y="5334000"/>
            <a:ext cx="685800" cy="5334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8924" name="Стрелка влево 18"/>
          <p:cNvSpPr>
            <a:spLocks noChangeArrowheads="1"/>
          </p:cNvSpPr>
          <p:nvPr/>
        </p:nvSpPr>
        <p:spPr bwMode="auto">
          <a:xfrm rot="5400000">
            <a:off x="4419600" y="4800600"/>
            <a:ext cx="685800" cy="5334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38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848600" cy="1524000"/>
          </a:xfrm>
          <a:solidFill>
            <a:srgbClr val="00206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smtClean="0">
                <a:solidFill>
                  <a:schemeClr val="bg1"/>
                </a:solidFill>
                <a:latin typeface="Comic Sans MS" panose="030F0702030302020204" pitchFamily="66" charset="0"/>
              </a:rPr>
              <a:t>Пространственное совмещение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74" t="8333" r="12131" b="4999"/>
          <a:stretch>
            <a:fillRect/>
          </a:stretch>
        </p:blipFill>
        <p:spPr bwMode="auto">
          <a:xfrm>
            <a:off x="685800" y="2133600"/>
            <a:ext cx="4038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30" t="12396" r="10835" b="8263"/>
          <a:stretch>
            <a:fillRect/>
          </a:stretch>
        </p:blipFill>
        <p:spPr bwMode="auto">
          <a:xfrm>
            <a:off x="4448175" y="2133600"/>
            <a:ext cx="408622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39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84512"/>
            <a:ext cx="89154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ru-RU" dirty="0" smtClean="0"/>
              <a:t>Ядерный магнитный резонанс (</a:t>
            </a:r>
            <a:r>
              <a:rPr lang="en-US" dirty="0" smtClean="0"/>
              <a:t>NMR)</a:t>
            </a:r>
            <a:endParaRPr lang="ru-RU" dirty="0" smtClean="0"/>
          </a:p>
          <a:p>
            <a:pPr marL="914400" lvl="1" indent="-457200">
              <a:buAutoNum type="arabicPeriod"/>
            </a:pPr>
            <a:r>
              <a:rPr lang="ru-RU" sz="2200" dirty="0" smtClean="0"/>
              <a:t>Дает структуру белка в растворе.</a:t>
            </a:r>
          </a:p>
          <a:p>
            <a:pPr marL="914400" lvl="1" indent="-457200">
              <a:buAutoNum type="arabicPeriod"/>
            </a:pPr>
            <a:r>
              <a:rPr lang="ru-RU" sz="2200" dirty="0" smtClean="0"/>
              <a:t>Показывает структуру в динамике. Поэтому файл состоит из многих моделей (</a:t>
            </a:r>
            <a:r>
              <a:rPr lang="en-US" sz="2200" dirty="0" smtClean="0"/>
              <a:t>MODEL)</a:t>
            </a:r>
            <a:r>
              <a:rPr lang="ru-RU" sz="2200" dirty="0" smtClean="0"/>
              <a:t>, которые более или менее показывают движение отдельных частей белка.</a:t>
            </a:r>
          </a:p>
          <a:p>
            <a:pPr marL="457200" indent="-457200">
              <a:buAutoNum type="arabicPeriod" startAt="2"/>
            </a:pPr>
            <a:r>
              <a:rPr lang="en-US" dirty="0" err="1" smtClean="0"/>
              <a:t>Cryo</a:t>
            </a:r>
            <a:r>
              <a:rPr lang="en-US" dirty="0" err="1" smtClean="0"/>
              <a:t>Electron</a:t>
            </a:r>
            <a:r>
              <a:rPr lang="en-US" dirty="0" smtClean="0"/>
              <a:t> </a:t>
            </a:r>
            <a:r>
              <a:rPr lang="en-US" dirty="0" smtClean="0"/>
              <a:t>microscopy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200" dirty="0" smtClean="0"/>
              <a:t>Получается в результате наложения множества изображений друг на друга. Это позволяет установить приблизительную форму отдельных частей белка</a:t>
            </a:r>
            <a:r>
              <a:rPr lang="ru-RU" sz="2200" dirty="0" smtClean="0"/>
              <a:t>.</a:t>
            </a:r>
            <a:endParaRPr lang="en-US" sz="22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ru-RU" sz="2200" dirty="0" smtClean="0"/>
              <a:t>Там </a:t>
            </a:r>
            <a:r>
              <a:rPr lang="ru-RU" sz="2200" dirty="0" smtClean="0"/>
              <a:t>тоже есть разрешение (</a:t>
            </a:r>
            <a:r>
              <a:rPr lang="en-US" sz="2200" dirty="0" smtClean="0"/>
              <a:t>Resolution)</a:t>
            </a:r>
            <a:r>
              <a:rPr lang="ru-RU" sz="2200" dirty="0" smtClean="0"/>
              <a:t>, но оно совсем не такое, как в рентгеновских файлах. </a:t>
            </a:r>
            <a:r>
              <a:rPr lang="ru-RU" sz="2200" dirty="0" smtClean="0"/>
              <a:t>В разных частях разрешение разное. Разрешение </a:t>
            </a:r>
            <a:r>
              <a:rPr lang="ru-RU" sz="2200" dirty="0" smtClean="0"/>
              <a:t>меньше </a:t>
            </a:r>
            <a:r>
              <a:rPr lang="en-US" sz="2200" dirty="0" smtClean="0"/>
              <a:t>3Å</a:t>
            </a:r>
            <a:r>
              <a:rPr lang="ru-RU" sz="2200" dirty="0" smtClean="0"/>
              <a:t> </a:t>
            </a:r>
            <a:r>
              <a:rPr lang="ru-RU" sz="2200" dirty="0" smtClean="0"/>
              <a:t>можно считать </a:t>
            </a:r>
            <a:r>
              <a:rPr lang="ru-RU" sz="2200" dirty="0" smtClean="0"/>
              <a:t>очень хорошим. Разрешение менее 10</a:t>
            </a:r>
            <a:r>
              <a:rPr lang="en-US" sz="2200" dirty="0" smtClean="0"/>
              <a:t>Å</a:t>
            </a:r>
            <a:r>
              <a:rPr lang="ru-RU" sz="2200" dirty="0" smtClean="0"/>
              <a:t>  годится для больших комплексов.</a:t>
            </a:r>
            <a:endParaRPr lang="ru-RU" sz="22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ru-RU" sz="2200" dirty="0" smtClean="0"/>
              <a:t>Позволяет получать структуру больших комплексов белков</a:t>
            </a:r>
            <a:endParaRPr lang="ru-RU" sz="22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ru-RU" sz="2200" dirty="0" smtClean="0"/>
              <a:t>Важно: в полученную экспериментаторами форму белка вписываются конкретные координаты. </a:t>
            </a:r>
            <a:r>
              <a:rPr lang="ru-RU" sz="2200" dirty="0" smtClean="0"/>
              <a:t>Так же и в РСА.</a:t>
            </a:r>
            <a:endParaRPr lang="ru-RU" sz="2200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ru-RU" dirty="0" smtClean="0"/>
              <a:t>Иные методы, например, моделирование.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46579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848600" cy="1524000"/>
          </a:xfrm>
          <a:solidFill>
            <a:srgbClr val="00206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smtClean="0">
                <a:solidFill>
                  <a:schemeClr val="bg1"/>
                </a:solidFill>
                <a:latin typeface="Comic Sans MS" panose="030F0702030302020204" pitchFamily="66" charset="0"/>
              </a:rPr>
              <a:t>Пространственное совмещение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8200" y="2438400"/>
            <a:ext cx="7696200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Качество совмещения:</a:t>
            </a:r>
          </a:p>
          <a:p>
            <a:pPr>
              <a:defRPr/>
            </a:pPr>
            <a:endParaRPr lang="ru-RU" dirty="0"/>
          </a:p>
          <a:p>
            <a:pPr marL="457200" indent="-457200">
              <a:buFontTx/>
              <a:buAutoNum type="arabicPeriod"/>
              <a:defRPr/>
            </a:pPr>
            <a:r>
              <a:rPr lang="ru-RU" dirty="0"/>
              <a:t>Насколько хорошо совпадают цепочки, то есть насколько близки СА атомы. Оценивается по </a:t>
            </a:r>
            <a:r>
              <a:rPr lang="en-US" dirty="0" smtClean="0"/>
              <a:t>RMSD. </a:t>
            </a:r>
            <a:r>
              <a:rPr lang="ru-RU" dirty="0"/>
              <a:t>Чем </a:t>
            </a:r>
            <a:r>
              <a:rPr lang="ru-RU" dirty="0" smtClean="0"/>
              <a:t>меньше – тем лучше. Значения меньше 1.5</a:t>
            </a:r>
            <a:r>
              <a:rPr lang="en-US" dirty="0" smtClean="0"/>
              <a:t>Å</a:t>
            </a:r>
            <a:r>
              <a:rPr lang="ru-RU" dirty="0" smtClean="0"/>
              <a:t> свидетельствуют об очень хорошем совмещении. Больше 3.0</a:t>
            </a:r>
            <a:r>
              <a:rPr lang="en-US" dirty="0" smtClean="0"/>
              <a:t>Å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smtClean="0"/>
              <a:t>это </a:t>
            </a:r>
            <a:r>
              <a:rPr lang="ru-RU" dirty="0"/>
              <a:t>плохое </a:t>
            </a:r>
            <a:r>
              <a:rPr lang="ru-RU" dirty="0" smtClean="0"/>
              <a:t>совмещение.</a:t>
            </a:r>
            <a:endParaRPr lang="ru-RU" dirty="0"/>
          </a:p>
          <a:p>
            <a:pPr marL="457200" indent="-457200">
              <a:buFontTx/>
              <a:buAutoNum type="arabicPeriod"/>
              <a:defRPr/>
            </a:pPr>
            <a:endParaRPr lang="en-US" dirty="0"/>
          </a:p>
          <a:p>
            <a:pPr marL="457200" indent="-457200">
              <a:buFontTx/>
              <a:buAutoNum type="arabicPeriod"/>
              <a:defRPr/>
            </a:pPr>
            <a:r>
              <a:rPr lang="ru-RU" dirty="0"/>
              <a:t>Длина выравнивания, – чем длиннее, тем лучше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40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848600" cy="1524000"/>
          </a:xfrm>
          <a:solidFill>
            <a:srgbClr val="00206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smtClean="0">
                <a:solidFill>
                  <a:schemeClr val="bg1"/>
                </a:solidFill>
                <a:latin typeface="Comic Sans MS" panose="030F0702030302020204" pitchFamily="66" charset="0"/>
              </a:rPr>
              <a:t>Пространственное совмещение</a:t>
            </a:r>
          </a:p>
        </p:txBody>
      </p:sp>
      <p:sp>
        <p:nvSpPr>
          <p:cNvPr id="41987" name="TextBox 14"/>
          <p:cNvSpPr txBox="1">
            <a:spLocks noChangeArrowheads="1"/>
          </p:cNvSpPr>
          <p:nvPr/>
        </p:nvSpPr>
        <p:spPr bwMode="auto">
          <a:xfrm>
            <a:off x="838200" y="2438400"/>
            <a:ext cx="76962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/>
              <a:t>Задача: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Выбрать из всех возможных пространственных совмещений то, которое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1. Соответствует наиболее длинному выравниванию </a:t>
            </a:r>
            <a:r>
              <a:rPr lang="ru-RU" altLang="ru-RU">
                <a:sym typeface="Wingdings" panose="05000000000000000000" pitchFamily="2" charset="2"/>
              </a:rPr>
              <a:t></a:t>
            </a:r>
            <a:endParaRPr lang="ru-RU" altLang="ru-RU"/>
          </a:p>
          <a:p>
            <a:pPr eaLnBrk="1" hangingPunct="1"/>
            <a:r>
              <a:rPr lang="ru-RU" altLang="ru-RU"/>
              <a:t>2. Соответствует  наиболее низкому </a:t>
            </a:r>
            <a:r>
              <a:rPr lang="en-US" altLang="ru-RU"/>
              <a:t>RMSD</a:t>
            </a:r>
            <a:r>
              <a:rPr lang="ru-RU" altLang="ru-RU"/>
              <a:t> </a:t>
            </a:r>
            <a:r>
              <a:rPr lang="ru-RU" altLang="ru-RU">
                <a:sym typeface="Wingdings" panose="05000000000000000000" pitchFamily="2" charset="2"/>
              </a:rPr>
              <a:t></a:t>
            </a:r>
            <a:endParaRPr lang="en-US" altLang="ru-RU"/>
          </a:p>
          <a:p>
            <a:pPr eaLnBrk="1" hangingPunct="1"/>
            <a:r>
              <a:rPr lang="en-US" altLang="ru-RU"/>
              <a:t>3. </a:t>
            </a:r>
            <a:r>
              <a:rPr lang="ru-RU" altLang="ru-RU"/>
              <a:t>Накормить волков, оставив целыми овец </a:t>
            </a:r>
            <a:r>
              <a:rPr lang="ru-RU" altLang="ru-RU">
                <a:sym typeface="Wingdings" panose="05000000000000000000" pitchFamily="2" charset="2"/>
              </a:rPr>
              <a:t></a:t>
            </a:r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41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848600" cy="1524000"/>
          </a:xfrm>
          <a:solidFill>
            <a:srgbClr val="00206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smtClean="0">
                <a:solidFill>
                  <a:schemeClr val="bg1"/>
                </a:solidFill>
                <a:latin typeface="Comic Sans MS" panose="030F0702030302020204" pitchFamily="66" charset="0"/>
              </a:rPr>
              <a:t>Пространственное совмещение</a:t>
            </a:r>
          </a:p>
        </p:txBody>
      </p:sp>
      <p:sp>
        <p:nvSpPr>
          <p:cNvPr id="43011" name="TextBox 14"/>
          <p:cNvSpPr txBox="1">
            <a:spLocks noChangeArrowheads="1"/>
          </p:cNvSpPr>
          <p:nvPr/>
        </p:nvSpPr>
        <p:spPr bwMode="auto">
          <a:xfrm>
            <a:off x="1143000" y="2438400"/>
            <a:ext cx="7696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dirty="0"/>
              <a:t>Параметр </a:t>
            </a:r>
            <a:r>
              <a:rPr lang="en-US" altLang="ru-RU" dirty="0"/>
              <a:t>Q</a:t>
            </a:r>
            <a:r>
              <a:rPr lang="ru-RU" altLang="ru-RU" dirty="0"/>
              <a:t>-</a:t>
            </a:r>
            <a:r>
              <a:rPr lang="en-US" altLang="ru-RU" dirty="0"/>
              <a:t>score (</a:t>
            </a:r>
            <a:r>
              <a:rPr lang="ru-RU" altLang="ru-RU" dirty="0"/>
              <a:t>используется в программе </a:t>
            </a:r>
            <a:r>
              <a:rPr lang="en-US" altLang="ru-RU" dirty="0" err="1"/>
              <a:t>PDBeFold</a:t>
            </a:r>
            <a:r>
              <a:rPr lang="en-US" altLang="ru-RU" dirty="0"/>
              <a:t>):</a:t>
            </a:r>
            <a:endParaRPr lang="ru-RU" altLang="ru-RU" dirty="0"/>
          </a:p>
        </p:txBody>
      </p:sp>
      <p:pic>
        <p:nvPicPr>
          <p:cNvPr id="430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657600"/>
            <a:ext cx="715803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42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848600" cy="1524000"/>
          </a:xfrm>
          <a:solidFill>
            <a:srgbClr val="00206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smtClean="0">
                <a:solidFill>
                  <a:schemeClr val="bg1"/>
                </a:solidFill>
                <a:latin typeface="Comic Sans MS" panose="030F0702030302020204" pitchFamily="66" charset="0"/>
              </a:rPr>
              <a:t>Пространственное совмещение</a:t>
            </a:r>
            <a:r>
              <a:rPr lang="en-US" altLang="ru-RU" smtClean="0">
                <a:solidFill>
                  <a:schemeClr val="bg1"/>
                </a:solidFill>
                <a:latin typeface="Comic Sans MS" panose="030F0702030302020204" pitchFamily="66" charset="0"/>
              </a:rPr>
              <a:t>: </a:t>
            </a:r>
            <a:r>
              <a:rPr lang="ru-RU" altLang="ru-RU" smtClean="0">
                <a:solidFill>
                  <a:schemeClr val="bg1"/>
                </a:solidFill>
                <a:latin typeface="Comic Sans MS" panose="030F0702030302020204" pitchFamily="66" charset="0"/>
              </a:rPr>
              <a:t>ложка дегтя</a:t>
            </a:r>
          </a:p>
        </p:txBody>
      </p:sp>
      <p:pic>
        <p:nvPicPr>
          <p:cNvPr id="44035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6" t="4988" r="5000" b="5232"/>
          <a:stretch>
            <a:fillRect/>
          </a:stretch>
        </p:blipFill>
        <p:spPr bwMode="auto">
          <a:xfrm>
            <a:off x="838200" y="2133600"/>
            <a:ext cx="4267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Box 14"/>
          <p:cNvSpPr txBox="1">
            <a:spLocks noChangeArrowheads="1"/>
          </p:cNvSpPr>
          <p:nvPr/>
        </p:nvSpPr>
        <p:spPr bwMode="auto">
          <a:xfrm>
            <a:off x="5334000" y="2057400"/>
            <a:ext cx="35052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dirty="0"/>
              <a:t>Пространственное совмещение доменов</a:t>
            </a:r>
            <a:br>
              <a:rPr lang="ru-RU" altLang="ru-RU" dirty="0"/>
            </a:br>
            <a:r>
              <a:rPr lang="en-US" altLang="ru-RU" dirty="0"/>
              <a:t> 1bm9</a:t>
            </a:r>
            <a:r>
              <a:rPr lang="ru-RU" altLang="ru-RU" dirty="0"/>
              <a:t> </a:t>
            </a:r>
            <a:r>
              <a:rPr lang="en-US" altLang="ru-RU" dirty="0"/>
              <a:t>A:</a:t>
            </a:r>
            <a:br>
              <a:rPr lang="en-US" altLang="ru-RU" dirty="0"/>
            </a:br>
            <a:r>
              <a:rPr lang="en-US" altLang="ru-RU" dirty="0"/>
              <a:t> 2dpd A:8-122</a:t>
            </a:r>
          </a:p>
          <a:p>
            <a:pPr eaLnBrk="1" hangingPunct="1"/>
            <a:endParaRPr lang="en-US" altLang="ru-RU" dirty="0"/>
          </a:p>
          <a:p>
            <a:pPr eaLnBrk="1" hangingPunct="1"/>
            <a:r>
              <a:rPr lang="en-US" altLang="ru-RU" dirty="0"/>
              <a:t>(</a:t>
            </a:r>
            <a:r>
              <a:rPr lang="ru-RU" altLang="ru-RU" dirty="0"/>
              <a:t>см. файл </a:t>
            </a:r>
            <a:r>
              <a:rPr lang="en-US" altLang="ru-RU" dirty="0"/>
              <a:t>sup.ent)</a:t>
            </a:r>
            <a:endParaRPr lang="ru-RU" altLang="ru-RU" dirty="0"/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dirty="0"/>
              <a:t>Они не совсем совпадают – какое будет выравнивание</a:t>
            </a:r>
            <a:r>
              <a:rPr lang="ru-RU" altLang="ru-RU" dirty="0" smtClean="0"/>
              <a:t>???</a:t>
            </a:r>
          </a:p>
          <a:p>
            <a:pPr eaLnBrk="1" hangingPunct="1"/>
            <a:r>
              <a:rPr lang="en-US" altLang="ru-RU" dirty="0" smtClean="0"/>
              <a:t/>
            </a:r>
            <a:br>
              <a:rPr lang="en-US" altLang="ru-RU" dirty="0" smtClean="0"/>
            </a:br>
            <a:r>
              <a:rPr lang="en-US" altLang="ru-RU" dirty="0" smtClean="0"/>
              <a:t>Flexible 3D alignment</a:t>
            </a:r>
            <a:endParaRPr lang="ru-RU" alt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43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152400"/>
            <a:ext cx="6248400" cy="457200"/>
          </a:xfrm>
        </p:spPr>
        <p:txBody>
          <a:bodyPr/>
          <a:lstStyle/>
          <a:p>
            <a:pPr eaLnBrk="1" hangingPunct="1"/>
            <a:r>
              <a:rPr lang="ru-RU" altLang="ru-RU" b="1" i="1" dirty="0" smtClean="0"/>
              <a:t>Сайт </a:t>
            </a:r>
            <a:r>
              <a:rPr lang="en-US" altLang="ru-RU" b="1" i="1" dirty="0" smtClean="0"/>
              <a:t>Protein Data Bank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304800" y="1066800"/>
            <a:ext cx="8517940" cy="4648200"/>
            <a:chOff x="304800" y="990600"/>
            <a:chExt cx="8517940" cy="464820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0" y="990600"/>
              <a:ext cx="8517940" cy="4648200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 bwMode="auto">
            <a:xfrm>
              <a:off x="3810000" y="2514600"/>
              <a:ext cx="914400" cy="304800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5</a:t>
            </a:fld>
            <a:endParaRPr lang="ru-RU" altLang="ru-RU"/>
          </a:p>
        </p:txBody>
      </p:sp>
      <p:sp>
        <p:nvSpPr>
          <p:cNvPr id="9" name="TextBox 8"/>
          <p:cNvSpPr txBox="1"/>
          <p:nvPr/>
        </p:nvSpPr>
        <p:spPr>
          <a:xfrm>
            <a:off x="762000" y="59436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Advanced – </a:t>
            </a:r>
            <a:r>
              <a:rPr lang="ru-RU" dirty="0" smtClean="0"/>
              <a:t>хороший поиск …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988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228600"/>
            <a:ext cx="6248400" cy="457200"/>
          </a:xfrm>
        </p:spPr>
        <p:txBody>
          <a:bodyPr/>
          <a:lstStyle/>
          <a:p>
            <a:pPr eaLnBrk="1" hangingPunct="1"/>
            <a:r>
              <a:rPr lang="ru-RU" altLang="ru-RU" b="1" i="1" dirty="0" smtClean="0"/>
              <a:t>Сайт </a:t>
            </a:r>
            <a:r>
              <a:rPr lang="en-US" altLang="ru-RU" b="1" i="1" dirty="0" smtClean="0"/>
              <a:t>Protein Data Bank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990600"/>
            <a:ext cx="8534400" cy="4657183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6</a:t>
            </a:fld>
            <a:endParaRPr lang="ru-RU" altLang="ru-RU"/>
          </a:p>
        </p:txBody>
      </p:sp>
      <p:sp>
        <p:nvSpPr>
          <p:cNvPr id="6" name="TextBox 5"/>
          <p:cNvSpPr txBox="1"/>
          <p:nvPr/>
        </p:nvSpPr>
        <p:spPr>
          <a:xfrm>
            <a:off x="304800" y="57912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.. не только по ключевым словам, но и по наличию </a:t>
            </a:r>
            <a:r>
              <a:rPr lang="ru-RU" dirty="0" err="1" smtClean="0"/>
              <a:t>лигандов</a:t>
            </a:r>
            <a:r>
              <a:rPr lang="ru-RU" dirty="0" smtClean="0"/>
              <a:t>,</a:t>
            </a:r>
          </a:p>
          <a:p>
            <a:r>
              <a:rPr lang="ru-RU" dirty="0" smtClean="0"/>
              <a:t>методу решения структуры и многому другому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019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7467600" cy="457200"/>
          </a:xfrm>
        </p:spPr>
        <p:txBody>
          <a:bodyPr/>
          <a:lstStyle/>
          <a:p>
            <a:pPr eaLnBrk="1" hangingPunct="1"/>
            <a:r>
              <a:rPr lang="ru-RU" altLang="ru-RU" b="1" i="1" dirty="0" smtClean="0"/>
              <a:t>Страница одной структуры</a:t>
            </a:r>
            <a:endParaRPr lang="en-US" altLang="ru-RU" b="1" i="1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399" y="762000"/>
            <a:ext cx="8833103" cy="5257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79" y="762000"/>
            <a:ext cx="8833106" cy="5257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15" y="777239"/>
            <a:ext cx="8894069" cy="52940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918" y="1182913"/>
            <a:ext cx="8894066" cy="5294087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877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343400" y="152400"/>
            <a:ext cx="4419600" cy="457200"/>
          </a:xfrm>
        </p:spPr>
        <p:txBody>
          <a:bodyPr/>
          <a:lstStyle/>
          <a:p>
            <a:pPr eaLnBrk="1" hangingPunct="1"/>
            <a:r>
              <a:rPr lang="en-US" altLang="ru-RU" b="1" i="1" dirty="0" smtClean="0"/>
              <a:t>Structural viewers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457200"/>
            <a:ext cx="89154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dirty="0" err="1" smtClean="0"/>
              <a:t>RasMol</a:t>
            </a:r>
            <a:r>
              <a:rPr lang="en-US" dirty="0" smtClean="0"/>
              <a:t> (</a:t>
            </a:r>
            <a:r>
              <a:rPr lang="en-US" dirty="0" err="1" smtClean="0"/>
              <a:t>RasWin</a:t>
            </a:r>
            <a:r>
              <a:rPr lang="en-US" dirty="0" smtClean="0"/>
              <a:t>)</a:t>
            </a:r>
          </a:p>
          <a:p>
            <a:pPr marL="914400" lvl="1" indent="-457200">
              <a:buAutoNum type="arabicPeriod"/>
            </a:pPr>
            <a:r>
              <a:rPr lang="ru-RU" dirty="0" smtClean="0"/>
              <a:t>Очень простой и быстрый</a:t>
            </a:r>
          </a:p>
          <a:p>
            <a:pPr marL="914400" lvl="1" indent="-457200">
              <a:buAutoNum type="arabicPeriod"/>
            </a:pPr>
            <a:r>
              <a:rPr lang="ru-RU" dirty="0" smtClean="0"/>
              <a:t>Не требует инсталляции, можно принести на </a:t>
            </a:r>
            <a:r>
              <a:rPr lang="ru-RU" dirty="0" err="1" smtClean="0"/>
              <a:t>флешке</a:t>
            </a:r>
            <a:endParaRPr lang="ru-RU" dirty="0" smtClean="0"/>
          </a:p>
          <a:p>
            <a:pPr marL="914400" lvl="1" indent="-457200">
              <a:buAutoNum type="arabicPeriod"/>
            </a:pPr>
            <a:r>
              <a:rPr lang="ru-RU" dirty="0" smtClean="0"/>
              <a:t>Поддержка прекращена </a:t>
            </a:r>
            <a:r>
              <a:rPr lang="en-US" dirty="0" smtClean="0">
                <a:sym typeface="Wingdings" panose="05000000000000000000" pitchFamily="2" charset="2"/>
              </a:rPr>
              <a:t></a:t>
            </a:r>
            <a:endParaRPr lang="en-US" dirty="0" smtClean="0"/>
          </a:p>
          <a:p>
            <a:pPr marL="914400" lvl="1" indent="-457200">
              <a:buAutoNum type="arabicPeriod"/>
            </a:pPr>
            <a:r>
              <a:rPr lang="ru-RU" dirty="0" smtClean="0"/>
              <a:t>Язык – такой же, как в </a:t>
            </a:r>
            <a:r>
              <a:rPr lang="en-US" dirty="0" err="1" smtClean="0"/>
              <a:t>Jmol</a:t>
            </a:r>
            <a:r>
              <a:rPr lang="ru-RU" dirty="0" smtClean="0"/>
              <a:t>. Все, описанное в этой презентации, работает в обеих программах.</a:t>
            </a:r>
          </a:p>
          <a:p>
            <a:pPr marL="457200" indent="-457200">
              <a:buAutoNum type="arabicPeriod"/>
            </a:pPr>
            <a:r>
              <a:rPr lang="en-US" dirty="0" err="1" smtClean="0"/>
              <a:t>Jmol</a:t>
            </a:r>
            <a:endParaRPr lang="ru-RU" dirty="0"/>
          </a:p>
          <a:p>
            <a:pPr marL="914400" lvl="1" indent="-457200">
              <a:buAutoNum type="arabicPeriod"/>
            </a:pPr>
            <a:r>
              <a:rPr lang="ru-RU" dirty="0" smtClean="0"/>
              <a:t>Требует установки</a:t>
            </a:r>
          </a:p>
          <a:p>
            <a:pPr marL="914400" lvl="1" indent="-457200">
              <a:buAutoNum type="arabicPeriod"/>
            </a:pPr>
            <a:r>
              <a:rPr lang="ru-RU" dirty="0" smtClean="0"/>
              <a:t>Также надо установить </a:t>
            </a:r>
            <a:r>
              <a:rPr lang="en-US" dirty="0" smtClean="0"/>
              <a:t>Java</a:t>
            </a:r>
          </a:p>
          <a:p>
            <a:pPr marL="914400" lvl="1" indent="-457200">
              <a:buAutoNum type="arabicPeriod"/>
            </a:pPr>
            <a:r>
              <a:rPr lang="ru-RU" dirty="0" smtClean="0"/>
              <a:t>Используется как в виде отдельной программы, так и в виде плагина (</a:t>
            </a:r>
            <a:r>
              <a:rPr lang="en-US" dirty="0" smtClean="0"/>
              <a:t>Java applet) </a:t>
            </a:r>
            <a:r>
              <a:rPr lang="ru-RU" dirty="0" smtClean="0"/>
              <a:t>на некоторых сайтах.</a:t>
            </a:r>
          </a:p>
          <a:p>
            <a:pPr marL="1371600" lvl="2" indent="-457200">
              <a:buAutoNum type="arabicPeriod"/>
            </a:pPr>
            <a:r>
              <a:rPr lang="ru-RU" dirty="0" smtClean="0"/>
              <a:t>Не поддерживается в </a:t>
            </a:r>
            <a:r>
              <a:rPr lang="en-US" dirty="0" smtClean="0"/>
              <a:t>Chrome </a:t>
            </a:r>
            <a:r>
              <a:rPr lang="en-US" dirty="0" smtClean="0">
                <a:sym typeface="Wingdings" panose="05000000000000000000" pitchFamily="2" charset="2"/>
              </a:rPr>
              <a:t></a:t>
            </a:r>
          </a:p>
          <a:p>
            <a:pPr marL="914400" lvl="1" indent="-457200">
              <a:buAutoNum type="arabicPeriod"/>
            </a:pPr>
            <a:r>
              <a:rPr lang="ru-RU" dirty="0" smtClean="0">
                <a:sym typeface="Wingdings" panose="05000000000000000000" pitchFamily="2" charset="2"/>
              </a:rPr>
              <a:t>Гораздо больше возможностей, чем у </a:t>
            </a:r>
            <a:r>
              <a:rPr lang="en-US" dirty="0" err="1" smtClean="0">
                <a:sym typeface="Wingdings" panose="05000000000000000000" pitchFamily="2" charset="2"/>
              </a:rPr>
              <a:t>RasMol</a:t>
            </a:r>
            <a:endParaRPr lang="ru-RU" dirty="0" smtClean="0">
              <a:sym typeface="Wingdings" panose="05000000000000000000" pitchFamily="2" charset="2"/>
            </a:endParaRPr>
          </a:p>
          <a:p>
            <a:pPr marL="457200" indent="-457200">
              <a:buAutoNum type="arabicPeriod"/>
            </a:pPr>
            <a:r>
              <a:rPr lang="en-US" dirty="0" err="1" smtClean="0">
                <a:sym typeface="Wingdings" panose="05000000000000000000" pitchFamily="2" charset="2"/>
              </a:rPr>
              <a:t>JSmol</a:t>
            </a:r>
            <a:endParaRPr lang="ru-RU" dirty="0" smtClean="0">
              <a:sym typeface="Wingdings" panose="05000000000000000000" pitchFamily="2" charset="2"/>
            </a:endParaRPr>
          </a:p>
          <a:p>
            <a:pPr marL="914400" lvl="1" indent="-457200">
              <a:buAutoNum type="arabicPeriod"/>
            </a:pPr>
            <a:r>
              <a:rPr lang="ru-RU" dirty="0" smtClean="0">
                <a:sym typeface="Wingdings" panose="05000000000000000000" pitchFamily="2" charset="2"/>
              </a:rPr>
              <a:t>Тоже самое, но не использует </a:t>
            </a:r>
            <a:r>
              <a:rPr lang="en-US" dirty="0" smtClean="0">
                <a:sym typeface="Wingdings" panose="05000000000000000000" pitchFamily="2" charset="2"/>
              </a:rPr>
              <a:t>Java</a:t>
            </a:r>
            <a:r>
              <a:rPr lang="ru-RU" dirty="0" smtClean="0">
                <a:sym typeface="Wingdings" panose="05000000000000000000" pitchFamily="2" charset="2"/>
              </a:rPr>
              <a:t>, работает во всех браузерах</a:t>
            </a:r>
            <a:endParaRPr lang="en-US" dirty="0" smtClean="0">
              <a:sym typeface="Wingdings" panose="05000000000000000000" pitchFamily="2" charset="2"/>
            </a:endParaRPr>
          </a:p>
          <a:p>
            <a:pPr marL="457200" indent="-457200">
              <a:buAutoNum type="arabicPeriod"/>
            </a:pPr>
            <a:endParaRPr lang="en-US" dirty="0" smtClean="0"/>
          </a:p>
          <a:p>
            <a:pPr marL="914400" lvl="1" indent="-457200">
              <a:buAutoNum type="arabicPeriod"/>
            </a:pPr>
            <a:endParaRPr lang="en-US" dirty="0"/>
          </a:p>
          <a:p>
            <a:pPr marL="914400" lvl="1" indent="-457200">
              <a:buAutoNum type="arabicPeriod"/>
            </a:pPr>
            <a:endParaRPr lang="ru-RU" dirty="0" smtClean="0"/>
          </a:p>
          <a:p>
            <a:pPr marL="914400" lvl="1" indent="-457200">
              <a:buAutoNum type="arabicPeriod"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38037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152400"/>
            <a:ext cx="4419600" cy="457200"/>
          </a:xfrm>
        </p:spPr>
        <p:txBody>
          <a:bodyPr/>
          <a:lstStyle/>
          <a:p>
            <a:pPr eaLnBrk="1" hangingPunct="1"/>
            <a:r>
              <a:rPr lang="en-US" altLang="ru-RU" b="1" i="1" dirty="0" smtClean="0"/>
              <a:t>Structural viewers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457200"/>
            <a:ext cx="8915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+mj-lt"/>
              <a:buAutoNum type="arabicPeriod" startAt="4"/>
            </a:pPr>
            <a:r>
              <a:rPr lang="en-US" dirty="0" err="1" smtClean="0"/>
              <a:t>PyMol</a:t>
            </a:r>
            <a:endParaRPr lang="en-US" dirty="0" smtClean="0"/>
          </a:p>
          <a:p>
            <a:pPr marL="1371600" lvl="2" indent="-457200">
              <a:buFont typeface="+mj-lt"/>
              <a:buAutoNum type="arabicPeriod"/>
            </a:pPr>
            <a:r>
              <a:rPr lang="ru-RU" dirty="0" smtClean="0"/>
              <a:t>Еще больше возможностей</a:t>
            </a:r>
          </a:p>
          <a:p>
            <a:pPr marL="1371600" lvl="2" indent="-457200">
              <a:buFont typeface="+mj-lt"/>
              <a:buAutoNum type="arabicPeriod"/>
            </a:pPr>
            <a:r>
              <a:rPr lang="ru-RU" dirty="0" smtClean="0"/>
              <a:t>Требует установки</a:t>
            </a:r>
          </a:p>
          <a:p>
            <a:pPr marL="1371600" lvl="2" indent="-457200">
              <a:buFont typeface="+mj-lt"/>
              <a:buAutoNum type="arabicPeriod"/>
            </a:pPr>
            <a:r>
              <a:rPr lang="ru-RU" dirty="0" smtClean="0"/>
              <a:t>Также надо будет установить </a:t>
            </a:r>
            <a:r>
              <a:rPr lang="en-US" dirty="0" smtClean="0"/>
              <a:t>Python</a:t>
            </a:r>
          </a:p>
          <a:p>
            <a:pPr marL="1371600" lvl="2" indent="-457200">
              <a:buFont typeface="+mj-lt"/>
              <a:buAutoNum type="arabicPeriod"/>
            </a:pPr>
            <a:r>
              <a:rPr lang="ru-RU" dirty="0" smtClean="0"/>
              <a:t>Дает изображения более высокого качества (после применения команды </a:t>
            </a:r>
            <a:r>
              <a:rPr lang="en-US" dirty="0" smtClean="0"/>
              <a:t>ray)</a:t>
            </a:r>
            <a:endParaRPr lang="ru-RU" dirty="0" smtClean="0"/>
          </a:p>
          <a:p>
            <a:pPr marL="1371600" lvl="2" indent="-457200">
              <a:buFont typeface="+mj-lt"/>
              <a:buAutoNum type="arabicPeriod"/>
            </a:pPr>
            <a:r>
              <a:rPr lang="ru-RU" dirty="0" smtClean="0"/>
              <a:t>Рекомендуется для подготовки изображений к печати</a:t>
            </a:r>
          </a:p>
          <a:p>
            <a:pPr marL="1371600" lvl="2" indent="-457200">
              <a:buFont typeface="+mj-lt"/>
              <a:buAutoNum type="arabicPeriod"/>
            </a:pPr>
            <a:r>
              <a:rPr lang="ru-RU" dirty="0" smtClean="0"/>
              <a:t>Вообще рекомендуется его изучить тем, кто работает с 3</a:t>
            </a:r>
            <a:r>
              <a:rPr lang="en-US" dirty="0" smtClean="0"/>
              <a:t>D</a:t>
            </a:r>
            <a:r>
              <a:rPr lang="ru-RU" dirty="0" smtClean="0"/>
              <a:t> структурами</a:t>
            </a:r>
          </a:p>
          <a:p>
            <a:pPr marL="1828800" lvl="3" indent="-457200">
              <a:buFont typeface="+mj-lt"/>
              <a:buAutoNum type="arabicPeriod"/>
            </a:pPr>
            <a:r>
              <a:rPr lang="ru-RU" dirty="0" smtClean="0"/>
              <a:t>Им, вообще, все эти программы надо изучить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143000" y="4242852"/>
            <a:ext cx="7467599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/>
              <a:t>Установка </a:t>
            </a:r>
            <a:r>
              <a:rPr lang="en-US" sz="1050" b="1" dirty="0" err="1"/>
              <a:t>PyMol</a:t>
            </a:r>
            <a:r>
              <a:rPr lang="en-US" sz="1050" b="1" dirty="0"/>
              <a:t> 1.7.2 </a:t>
            </a:r>
            <a:r>
              <a:rPr lang="ru-RU" sz="1050" b="1" dirty="0"/>
              <a:t>под </a:t>
            </a:r>
            <a:r>
              <a:rPr lang="en-US" sz="1050" b="1" dirty="0"/>
              <a:t>Windows</a:t>
            </a:r>
          </a:p>
          <a:p>
            <a:r>
              <a:rPr lang="ru-RU" sz="1050" dirty="0"/>
              <a:t>Читать тут </a:t>
            </a:r>
            <a:r>
              <a:rPr lang="en-US" sz="1050" dirty="0"/>
              <a:t>http://www.pymolwiki.org/index.php/Windows_Install .</a:t>
            </a:r>
          </a:p>
          <a:p>
            <a:r>
              <a:rPr lang="ru-RU" sz="1050" dirty="0"/>
              <a:t>Лично я все это делал под административным аккаунтом.</a:t>
            </a:r>
          </a:p>
          <a:p>
            <a:r>
              <a:rPr lang="ru-RU" sz="1050" dirty="0" smtClean="0"/>
              <a:t>1. Поставить </a:t>
            </a:r>
            <a:r>
              <a:rPr lang="en-US" sz="1050" dirty="0"/>
              <a:t>Python 2.7.9 (</a:t>
            </a:r>
            <a:r>
              <a:rPr lang="ru-RU" sz="1050" dirty="0"/>
              <a:t>качать тут </a:t>
            </a:r>
            <a:r>
              <a:rPr lang="en-US" sz="1050" dirty="0"/>
              <a:t>https://www.python.org/downloads</a:t>
            </a:r>
            <a:r>
              <a:rPr lang="en-US" sz="1050" dirty="0" smtClean="0"/>
              <a:t>/).</a:t>
            </a:r>
            <a:endParaRPr lang="en-US" sz="1050" dirty="0"/>
          </a:p>
          <a:p>
            <a:pPr marL="180000"/>
            <a:r>
              <a:rPr lang="ru-RU" sz="1050" dirty="0" smtClean="0"/>
              <a:t>Если </a:t>
            </a:r>
            <a:r>
              <a:rPr lang="ru-RU" sz="1050" dirty="0"/>
              <a:t>установлена более старая версия (например, 2.7.3) то можно вместо установки новой версии поставить программу </a:t>
            </a:r>
            <a:r>
              <a:rPr lang="en-US" sz="1050" dirty="0"/>
              <a:t>pip:</a:t>
            </a:r>
          </a:p>
          <a:p>
            <a:pPr marL="180000"/>
            <a:r>
              <a:rPr lang="en-US" sz="1050" dirty="0"/>
              <a:t>a. C</a:t>
            </a:r>
            <a:r>
              <a:rPr lang="ru-RU" sz="1050" dirty="0"/>
              <a:t>качать тут </a:t>
            </a:r>
            <a:r>
              <a:rPr lang="en-US" sz="1050" dirty="0"/>
              <a:t>https://pip.pypa.io/en/latest/installing.html </a:t>
            </a:r>
            <a:r>
              <a:rPr lang="ru-RU" sz="1050" dirty="0"/>
              <a:t>скрипт </a:t>
            </a:r>
            <a:r>
              <a:rPr lang="en-US" sz="1050" dirty="0"/>
              <a:t>get-pip.py.</a:t>
            </a:r>
          </a:p>
          <a:p>
            <a:pPr marL="180000"/>
            <a:r>
              <a:rPr lang="en-US" sz="1050" dirty="0"/>
              <a:t>b. </a:t>
            </a:r>
            <a:r>
              <a:rPr lang="ru-RU" sz="1050" dirty="0"/>
              <a:t>Запустить </a:t>
            </a:r>
            <a:r>
              <a:rPr lang="en-US" sz="1050" dirty="0"/>
              <a:t>C:\Python27\python.exe get-pip.py</a:t>
            </a:r>
          </a:p>
          <a:p>
            <a:r>
              <a:rPr lang="en-US" sz="1050" dirty="0"/>
              <a:t>2. </a:t>
            </a:r>
            <a:r>
              <a:rPr lang="ru-RU" sz="1050" dirty="0"/>
              <a:t>Поставить </a:t>
            </a:r>
            <a:r>
              <a:rPr lang="en-US" sz="1050" dirty="0"/>
              <a:t>Microsoft Visual C++ Compiler for Python 2.7 (</a:t>
            </a:r>
            <a:r>
              <a:rPr lang="ru-RU" sz="1050" dirty="0"/>
              <a:t>качать тут </a:t>
            </a:r>
            <a:r>
              <a:rPr lang="en-US" sz="1050" dirty="0"/>
              <a:t>http://www.microsoft.com/en-us/download/details.aspx?id=44266 ).</a:t>
            </a:r>
          </a:p>
          <a:p>
            <a:r>
              <a:rPr lang="en-US" sz="1050" dirty="0"/>
              <a:t>3. </a:t>
            </a:r>
            <a:r>
              <a:rPr lang="ru-RU" sz="1050" dirty="0"/>
              <a:t>Перезагрузить компьютер.</a:t>
            </a:r>
          </a:p>
          <a:p>
            <a:r>
              <a:rPr lang="ru-RU" sz="1050" dirty="0"/>
              <a:t>4. Скачать пакет </a:t>
            </a:r>
            <a:r>
              <a:rPr lang="en-US" sz="1050" dirty="0"/>
              <a:t>pymol-1.7.2.1-cp27-none-win32.whl (</a:t>
            </a:r>
            <a:r>
              <a:rPr lang="ru-RU" sz="1050" dirty="0"/>
              <a:t>для 32битной системы) или </a:t>
            </a:r>
            <a:r>
              <a:rPr lang="en-US" sz="1050" dirty="0"/>
              <a:t>pymol-1.7.2.1-cp27-none-win_amd64.whl (</a:t>
            </a:r>
            <a:r>
              <a:rPr lang="ru-RU" sz="1050" dirty="0"/>
              <a:t>для 64 бит) отсюда </a:t>
            </a:r>
            <a:r>
              <a:rPr lang="en-US" sz="1050" dirty="0"/>
              <a:t>http://www.lfd.uci.edu/~gohlke/pythonlibs/#pymol .</a:t>
            </a:r>
          </a:p>
          <a:p>
            <a:r>
              <a:rPr lang="en-US" sz="1050" dirty="0"/>
              <a:t>5. </a:t>
            </a:r>
            <a:r>
              <a:rPr lang="ru-RU" sz="1050" dirty="0"/>
              <a:t>Запустить </a:t>
            </a:r>
            <a:r>
              <a:rPr lang="en-US" sz="1050" dirty="0"/>
              <a:t>C:\Python27\Scripts\pip.exe install pymol-1.7.2.1-cp27-none-win32.whl .</a:t>
            </a:r>
          </a:p>
          <a:p>
            <a:r>
              <a:rPr lang="en-US" sz="1050" dirty="0" smtClean="0"/>
              <a:t>6</a:t>
            </a:r>
            <a:r>
              <a:rPr lang="en-US" sz="1050" dirty="0"/>
              <a:t>. </a:t>
            </a:r>
            <a:r>
              <a:rPr lang="ru-RU" sz="1050" dirty="0"/>
              <a:t>Создать ярлык к </a:t>
            </a:r>
            <a:r>
              <a:rPr lang="en-US" sz="1050" dirty="0"/>
              <a:t>C:\Python27\Scripts\pymol.cmd, </a:t>
            </a:r>
            <a:r>
              <a:rPr lang="ru-RU" sz="1050" dirty="0"/>
              <a:t>поместить его на рабочий стол или в меню Пуск.</a:t>
            </a:r>
          </a:p>
          <a:p>
            <a:r>
              <a:rPr lang="ru-RU" sz="1050" dirty="0"/>
              <a:t>7. Проверить, что </a:t>
            </a:r>
            <a:r>
              <a:rPr lang="en-US" sz="1050" dirty="0" err="1"/>
              <a:t>PyMol</a:t>
            </a:r>
            <a:r>
              <a:rPr lang="en-US" sz="1050" dirty="0"/>
              <a:t> </a:t>
            </a:r>
            <a:r>
              <a:rPr lang="ru-RU" sz="1050" dirty="0"/>
              <a:t>запускается и работает.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58255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1885</TotalTime>
  <Words>1921</Words>
  <Application>Microsoft Office PowerPoint</Application>
  <PresentationFormat>Экран (4:3)</PresentationFormat>
  <Paragraphs>481</Paragraphs>
  <Slides>43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5" baseType="lpstr">
      <vt:lpstr>Оформление по умолчанию</vt:lpstr>
      <vt:lpstr>Document</vt:lpstr>
      <vt:lpstr>Title</vt:lpstr>
      <vt:lpstr>PDB файл</vt:lpstr>
      <vt:lpstr>Источники данных</vt:lpstr>
      <vt:lpstr>Слайд 4</vt:lpstr>
      <vt:lpstr>Сайт Protein Data Bank</vt:lpstr>
      <vt:lpstr>Сайт Protein Data Bank</vt:lpstr>
      <vt:lpstr>Страница одной структуры</vt:lpstr>
      <vt:lpstr>Structural viewers</vt:lpstr>
      <vt:lpstr>Structural viewers</vt:lpstr>
      <vt:lpstr>PyMol (красивый и умелый)</vt:lpstr>
      <vt:lpstr>PyMol (красивый и умелый)</vt:lpstr>
      <vt:lpstr>Jmol/JSmol</vt:lpstr>
      <vt:lpstr>Язык  RasMol’а (введение)</vt:lpstr>
      <vt:lpstr>Язык  RasMol’а (load)</vt:lpstr>
      <vt:lpstr>Язык  RasMol’а (другие команды)</vt:lpstr>
      <vt:lpstr>Язык  RasMol’а (select)</vt:lpstr>
      <vt:lpstr>Язык  RasMol’а (простые выражения)</vt:lpstr>
      <vt:lpstr>Язык  RasMol’а (restrict)</vt:lpstr>
      <vt:lpstr>Язык  RasMol’а (что мы видим)</vt:lpstr>
      <vt:lpstr>Язык  RasMol’а (что мы видим)</vt:lpstr>
      <vt:lpstr>Язык  RasMol’а (color)</vt:lpstr>
      <vt:lpstr>Язык  RasMol’а (color)</vt:lpstr>
      <vt:lpstr>Язык  RasMol’а (center)</vt:lpstr>
      <vt:lpstr>Язык  RasMol’а (zoom)</vt:lpstr>
      <vt:lpstr>Язык  RasMol’а (script)</vt:lpstr>
      <vt:lpstr>Язык  RasMol’а (пример)</vt:lpstr>
      <vt:lpstr>Язык  RasMol’а (пример)</vt:lpstr>
      <vt:lpstr>Язык  RasMol’а (пример)</vt:lpstr>
      <vt:lpstr>Язык  RasMol’а (атомы)</vt:lpstr>
      <vt:lpstr>Язык  RasMol’а (and, or, not)</vt:lpstr>
      <vt:lpstr>Язык  RasMol’а (within)</vt:lpstr>
      <vt:lpstr>Язык  Jmol’а (within)</vt:lpstr>
      <vt:lpstr>Язык  RasMol’а (define)</vt:lpstr>
      <vt:lpstr>Язык  RasMol’а (пример)</vt:lpstr>
      <vt:lpstr>Слайд 35</vt:lpstr>
      <vt:lpstr>Title</vt:lpstr>
      <vt:lpstr>Основные сервисы и программы </vt:lpstr>
      <vt:lpstr>Пространственное совмещение</vt:lpstr>
      <vt:lpstr>Пространственное совмещение</vt:lpstr>
      <vt:lpstr>Пространственное совмещение</vt:lpstr>
      <vt:lpstr>Пространственное совмещение</vt:lpstr>
      <vt:lpstr>Пространственное совмещение</vt:lpstr>
      <vt:lpstr>Пространственное совмещение: ложка дегтя</vt:lpstr>
    </vt:vector>
  </TitlesOfParts>
  <Company>msu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evgeniy</dc:creator>
  <cp:lastModifiedBy>aba</cp:lastModifiedBy>
  <cp:revision>91</cp:revision>
  <dcterms:created xsi:type="dcterms:W3CDTF">2004-12-06T14:24:05Z</dcterms:created>
  <dcterms:modified xsi:type="dcterms:W3CDTF">2016-09-27T18:29:59Z</dcterms:modified>
</cp:coreProperties>
</file>