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322" r:id="rId5"/>
    <p:sldId id="323" r:id="rId6"/>
    <p:sldId id="325" r:id="rId7"/>
    <p:sldId id="326" r:id="rId8"/>
    <p:sldId id="324" r:id="rId9"/>
    <p:sldId id="331" r:id="rId10"/>
    <p:sldId id="327" r:id="rId11"/>
    <p:sldId id="328" r:id="rId12"/>
    <p:sldId id="330" r:id="rId13"/>
    <p:sldId id="332" r:id="rId14"/>
    <p:sldId id="333" r:id="rId15"/>
    <p:sldId id="334" r:id="rId16"/>
    <p:sldId id="335" r:id="rId17"/>
    <p:sldId id="336" r:id="rId18"/>
    <p:sldId id="312" r:id="rId19"/>
    <p:sldId id="313" r:id="rId20"/>
    <p:sldId id="314" r:id="rId21"/>
    <p:sldId id="316" r:id="rId22"/>
    <p:sldId id="319" r:id="rId23"/>
    <p:sldId id="317" r:id="rId24"/>
    <p:sldId id="320" r:id="rId25"/>
    <p:sldId id="32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-89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823C8-03AD-4027-96CB-10B99B8442E0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C0E28-68CD-4740-880A-81600BF97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4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0E28-68CD-4740-880A-81600BF9708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6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8284A-D785-4E45-83C8-12E1E88F5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5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C8272-D0AD-40D5-82D8-4DBB8A3B8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7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1F3F7-FB9F-4360-8858-A1FE9461D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5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CF99-247B-4840-AD17-C03F6C2D5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9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87620-72AE-42C6-8B70-A1A6E6B48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15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C8A49-59EA-4861-A51D-3476DDB31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5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BA578-93D2-48FE-A9D5-60ED6C30C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2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8D2E-C2D3-431A-AF39-646CF9CC9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0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AA5C-0313-4163-9BC4-725CE4A51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5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0A3CC-422C-4680-AB79-69DD39298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0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6B8BB-4DF2-483F-8E47-CDE2C10AE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989C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CF8C68-E294-4EE6-A87F-76E90AF63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8600" y="914400"/>
            <a:ext cx="85344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5500" dirty="0">
                <a:latin typeface="Comic Sans MS" pitchFamily="66" charset="0"/>
              </a:rPr>
              <a:t>Часть </a:t>
            </a:r>
            <a:r>
              <a:rPr lang="ru-RU" altLang="ru-RU" sz="5500" dirty="0" smtClean="0">
                <a:latin typeface="Comic Sans MS" pitchFamily="66" charset="0"/>
              </a:rPr>
              <a:t>5</a:t>
            </a:r>
            <a:endParaRPr lang="ru-RU" altLang="ru-RU" sz="5500" dirty="0">
              <a:latin typeface="Comic Sans MS" pitchFamily="66" charset="0"/>
            </a:endParaRPr>
          </a:p>
          <a:p>
            <a:pPr algn="ctr" eaLnBrk="1" hangingPunct="1"/>
            <a:r>
              <a:rPr lang="ru-RU" altLang="ru-RU" sz="5500" dirty="0" smtClean="0">
                <a:latin typeface="Comic Sans MS" pitchFamily="66" charset="0"/>
              </a:rPr>
              <a:t>Программа </a:t>
            </a:r>
            <a:r>
              <a:rPr lang="en-US" altLang="ru-RU" sz="5500" dirty="0" err="1" smtClean="0">
                <a:latin typeface="Comic Sans MS" pitchFamily="66" charset="0"/>
              </a:rPr>
              <a:t>PyMol</a:t>
            </a:r>
            <a:endParaRPr lang="en-US" altLang="ru-RU" sz="5500" dirty="0">
              <a:latin typeface="Comic Sans MS" pitchFamily="66" charset="0"/>
            </a:endParaRPr>
          </a:p>
          <a:p>
            <a:pPr algn="ctr" eaLnBrk="1" hangingPunct="1"/>
            <a:r>
              <a:rPr lang="ru-RU" altLang="ru-RU" sz="2500" i="1" dirty="0">
                <a:latin typeface="Comic Sans MS" pitchFamily="66" charset="0"/>
              </a:rPr>
              <a:t>и работа с трехмерными</a:t>
            </a:r>
          </a:p>
          <a:p>
            <a:pPr algn="ctr" eaLnBrk="1" hangingPunct="1"/>
            <a:r>
              <a:rPr lang="ru-RU" altLang="ru-RU" sz="2500" i="1" dirty="0">
                <a:latin typeface="Comic Sans MS" pitchFamily="66" charset="0"/>
              </a:rPr>
              <a:t>структурами</a:t>
            </a:r>
            <a:endParaRPr lang="en-US" altLang="ru-RU" sz="2500" i="1" dirty="0">
              <a:latin typeface="Comic Sans MS" pitchFamily="66" charset="0"/>
            </a:endParaRPr>
          </a:p>
          <a:p>
            <a:pPr algn="ctr" eaLnBrk="1" hangingPunct="1"/>
            <a:endParaRPr lang="en-US" altLang="ru-RU" sz="5500" i="1" dirty="0">
              <a:latin typeface="Comic Sans MS" pitchFamily="66" charset="0"/>
            </a:endParaRPr>
          </a:p>
          <a:p>
            <a:pPr algn="ctr" eaLnBrk="1" hangingPunct="1"/>
            <a:endParaRPr lang="en-US" altLang="ru-RU" sz="5500" dirty="0">
              <a:latin typeface="Comic Sans MS" pitchFamily="66" charset="0"/>
            </a:endParaRPr>
          </a:p>
          <a:p>
            <a:pPr algn="ctr" eaLnBrk="1" hangingPunct="1"/>
            <a:r>
              <a:rPr lang="en-US" altLang="ru-RU" sz="3000" dirty="0" smtClean="0">
                <a:latin typeface="Comic Sans MS" pitchFamily="66" charset="0"/>
              </a:rPr>
              <a:t>http://www.pymol.org/</a:t>
            </a:r>
          </a:p>
          <a:p>
            <a:pPr algn="ctr" eaLnBrk="1" hangingPunct="1"/>
            <a:r>
              <a:rPr lang="en-US" altLang="ru-RU" sz="3000" dirty="0" smtClean="0">
                <a:latin typeface="Comic Sans MS" pitchFamily="66" charset="0"/>
              </a:rPr>
              <a:t>http://pymolwiki.org/</a:t>
            </a:r>
            <a:endParaRPr lang="ru-RU" altLang="ru-RU" sz="3000" dirty="0">
              <a:latin typeface="Comic Sans MS" pitchFamily="66" charset="0"/>
            </a:endParaRP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7239000"/>
            <a:ext cx="2209800" cy="914400"/>
          </a:xfrm>
        </p:spPr>
        <p:txBody>
          <a:bodyPr/>
          <a:lstStyle/>
          <a:p>
            <a:pPr eaLnBrk="1" hangingPunct="1"/>
            <a:r>
              <a:rPr lang="en-US" altLang="ru-RU" smtClean="0"/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800" y="76200"/>
            <a:ext cx="3810000" cy="609600"/>
          </a:xfrm>
        </p:spPr>
        <p:txBody>
          <a:bodyPr/>
          <a:lstStyle/>
          <a:p>
            <a:r>
              <a:rPr lang="en-US" dirty="0" smtClean="0"/>
              <a:t>PDB</a:t>
            </a:r>
            <a:r>
              <a:rPr lang="ru-RU" dirty="0" smtClean="0"/>
              <a:t> и </a:t>
            </a:r>
            <a:r>
              <a:rPr lang="en-US" dirty="0" err="1" smtClean="0"/>
              <a:t>PyMol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52400" y="762000"/>
            <a:ext cx="487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PDB </a:t>
            </a:r>
            <a:r>
              <a:rPr lang="ru-RU" sz="3200" dirty="0" smtClean="0"/>
              <a:t>файл состоит из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моделей (</a:t>
            </a:r>
            <a:r>
              <a:rPr lang="en-US" sz="3200" dirty="0" smtClean="0"/>
              <a:t>MODEL)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модель состоит из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цепочек (</a:t>
            </a:r>
            <a:r>
              <a:rPr lang="en-US" sz="3200" dirty="0" smtClean="0"/>
              <a:t>chain)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цепочка состоит из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остатков (</a:t>
            </a:r>
            <a:r>
              <a:rPr lang="en-US" sz="3200" dirty="0" smtClean="0"/>
              <a:t>residue)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остаток состоит из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атомов (</a:t>
            </a:r>
            <a:r>
              <a:rPr lang="en-US" sz="3200" dirty="0" smtClean="0"/>
              <a:t>ATOM, HETATM)</a:t>
            </a:r>
            <a:endParaRPr lang="ru-RU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419600" y="762000"/>
            <a:ext cx="487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Модель имеет номер</a:t>
            </a:r>
            <a:br>
              <a:rPr lang="ru-RU" sz="3200" dirty="0" smtClean="0"/>
            </a:br>
            <a:r>
              <a:rPr lang="ru-RU" sz="3200" dirty="0" smtClean="0"/>
              <a:t>(1, 2, …)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Цепочка называется именем (</a:t>
            </a:r>
            <a:r>
              <a:rPr lang="en-US" sz="3200" dirty="0" smtClean="0"/>
              <a:t>A, B, …, 1, 2, …)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 остатка есть имя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(</a:t>
            </a:r>
            <a:r>
              <a:rPr lang="en-US" sz="3200" dirty="0" smtClean="0"/>
              <a:t>GLY, DG) </a:t>
            </a:r>
            <a:r>
              <a:rPr lang="ru-RU" sz="3200" dirty="0" smtClean="0"/>
              <a:t>и номер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Имя </a:t>
            </a:r>
            <a:r>
              <a:rPr lang="ru-RU" sz="3200" dirty="0" smtClean="0"/>
              <a:t>атома (С, </a:t>
            </a:r>
            <a:r>
              <a:rPr lang="en-US" sz="3200" dirty="0" smtClean="0"/>
              <a:t>CA</a:t>
            </a:r>
            <a:r>
              <a:rPr lang="ru-RU" sz="3200" dirty="0" smtClean="0"/>
              <a:t>, </a:t>
            </a:r>
            <a:r>
              <a:rPr lang="en-US" sz="3200" dirty="0" smtClean="0"/>
              <a:t>OG)</a:t>
            </a:r>
            <a:endParaRPr lang="ru-RU" sz="3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67200" y="762000"/>
            <a:ext cx="487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Структура в </a:t>
            </a:r>
            <a:r>
              <a:rPr lang="en-US" sz="3200" dirty="0" err="1" smtClean="0"/>
              <a:t>PyMol</a:t>
            </a:r>
            <a:r>
              <a:rPr lang="en-US" sz="3200" dirty="0" smtClean="0"/>
              <a:t> </a:t>
            </a:r>
            <a:r>
              <a:rPr lang="ru-RU" sz="3200" dirty="0" smtClean="0"/>
              <a:t>состоит из</a:t>
            </a:r>
            <a:endParaRPr lang="ru-RU" sz="3200" dirty="0"/>
          </a:p>
          <a:p>
            <a:pPr algn="ctr"/>
            <a:r>
              <a:rPr lang="ru-RU" sz="3200" dirty="0" smtClean="0"/>
              <a:t>объектов</a:t>
            </a:r>
            <a:r>
              <a:rPr lang="ru-RU" sz="3200" dirty="0"/>
              <a:t>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объект состоит из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цепочек (</a:t>
            </a:r>
            <a:r>
              <a:rPr lang="en-US" sz="3200" dirty="0" smtClean="0"/>
              <a:t>chain)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цепочка состоит из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остатков (</a:t>
            </a:r>
            <a:r>
              <a:rPr lang="en-US" sz="3200" dirty="0" smtClean="0"/>
              <a:t>residue)</a:t>
            </a:r>
            <a:r>
              <a:rPr lang="ru-RU" sz="3200" dirty="0" smtClean="0"/>
              <a:t>,</a:t>
            </a:r>
          </a:p>
          <a:p>
            <a:pPr algn="ctr"/>
            <a:r>
              <a:rPr lang="ru-RU" sz="3200" dirty="0" smtClean="0"/>
              <a:t>остаток состоит из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атомов</a:t>
            </a:r>
          </a:p>
        </p:txBody>
      </p:sp>
    </p:spTree>
    <p:extLst>
      <p:ext uri="{BB962C8B-B14F-4D97-AF65-F5344CB8AC3E}">
        <p14:creationId xmlns:p14="http://schemas.microsoft.com/office/powerpoint/2010/main" val="35337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99239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  <a:r>
              <a:rPr lang="en-US" dirty="0" smtClean="0"/>
              <a:t> – </a:t>
            </a:r>
            <a:r>
              <a:rPr lang="ru-RU" dirty="0" smtClean="0"/>
              <a:t>загрузить</a:t>
            </a:r>
            <a:r>
              <a:rPr lang="en-US" dirty="0" smtClean="0"/>
              <a:t> </a:t>
            </a:r>
            <a:r>
              <a:rPr lang="ru-RU" dirty="0" smtClean="0"/>
              <a:t>локальный файл</a:t>
            </a:r>
            <a:r>
              <a:rPr lang="en-US" dirty="0" smtClean="0"/>
              <a:t> (</a:t>
            </a:r>
            <a:r>
              <a:rPr lang="ru-RU" dirty="0"/>
              <a:t>весь файл </a:t>
            </a:r>
            <a:r>
              <a:rPr lang="ru-RU" dirty="0" smtClean="0"/>
              <a:t>будет одним объектом)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fetch</a:t>
            </a:r>
            <a:r>
              <a:rPr lang="en-US" dirty="0" smtClean="0"/>
              <a:t> – </a:t>
            </a:r>
            <a:r>
              <a:rPr lang="ru-RU" dirty="0"/>
              <a:t>загрузить из </a:t>
            </a:r>
            <a:r>
              <a:rPr lang="en-US" dirty="0"/>
              <a:t>PDB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split_states</a:t>
            </a:r>
            <a:r>
              <a:rPr lang="en-US" dirty="0" smtClean="0"/>
              <a:t> – </a:t>
            </a:r>
            <a:r>
              <a:rPr lang="ru-RU" dirty="0"/>
              <a:t>сделать </a:t>
            </a:r>
            <a:r>
              <a:rPr lang="ru-RU" dirty="0" smtClean="0"/>
              <a:t>каждую модель отдельным объектом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dirty="0"/>
              <a:t> – </a:t>
            </a:r>
            <a:r>
              <a:rPr lang="ru-RU" dirty="0" smtClean="0"/>
              <a:t>выполнить скрипт (текстовый файл с командами)</a:t>
            </a:r>
          </a:p>
          <a:p>
            <a:endParaRPr lang="ru-RU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show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cartoon </a:t>
            </a:r>
            <a:r>
              <a:rPr lang="en-US" dirty="0" smtClean="0"/>
              <a:t>– </a:t>
            </a:r>
            <a:r>
              <a:rPr lang="ru-RU" dirty="0" smtClean="0"/>
              <a:t>показать картонки</a:t>
            </a:r>
            <a:br>
              <a:rPr lang="ru-RU" dirty="0" smtClean="0"/>
            </a:br>
            <a:r>
              <a:rPr lang="ru-RU" dirty="0" smtClean="0"/>
              <a:t>	(или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ribbon, lines, spheres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hide cartoon </a:t>
            </a:r>
            <a:r>
              <a:rPr lang="en-US" dirty="0" smtClean="0"/>
              <a:t>– </a:t>
            </a:r>
            <a:r>
              <a:rPr lang="ru-RU" dirty="0"/>
              <a:t>скрыть </a:t>
            </a:r>
            <a:r>
              <a:rPr lang="ru-RU" dirty="0" smtClean="0"/>
              <a:t>картонки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hide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ever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thing </a:t>
            </a:r>
            <a:r>
              <a:rPr lang="en-US" dirty="0" smtClean="0"/>
              <a:t>– </a:t>
            </a:r>
            <a:r>
              <a:rPr lang="ru-RU" dirty="0" smtClean="0"/>
              <a:t>скрыть все</a:t>
            </a:r>
            <a:br>
              <a:rPr lang="ru-RU" dirty="0" smtClean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cartoon </a:t>
            </a:r>
            <a:r>
              <a:rPr lang="en-US" dirty="0" smtClean="0"/>
              <a:t>– </a:t>
            </a:r>
            <a:r>
              <a:rPr lang="ru-RU" dirty="0" smtClean="0"/>
              <a:t>показать картонки, все остальное скрыть</a:t>
            </a:r>
          </a:p>
          <a:p>
            <a:endParaRPr lang="ru-RU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line_width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установить толщину линий</a:t>
            </a:r>
            <a:br>
              <a:rPr lang="ru-RU" dirty="0" smtClean="0"/>
            </a:br>
            <a:r>
              <a:rPr lang="ru-RU" dirty="0" smtClean="0"/>
              <a:t>	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ribbon_width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sphere_scale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color red </a:t>
            </a:r>
            <a:r>
              <a:rPr lang="en-US" dirty="0" smtClean="0"/>
              <a:t>– </a:t>
            </a:r>
            <a:r>
              <a:rPr lang="ru-RU" dirty="0" smtClean="0"/>
              <a:t>покрасить красным</a:t>
            </a:r>
            <a:endParaRPr lang="en-US" dirty="0" smtClean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util.cbc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раскрасить по цепочкам</a:t>
            </a:r>
            <a:br>
              <a:rPr lang="ru-RU" dirty="0" smtClean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util.cbaw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/>
              <a:t>– покрасить по атомам (азот – синим, кислород – красным, …)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31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82225"/>
            <a:ext cx="838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Пример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hide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everything, all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cartoon, chain A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ribbon, chain B+C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ru-RU" dirty="0" smtClean="0"/>
              <a:t>задать имя для множества атомов</a:t>
            </a:r>
            <a:endParaRPr lang="ru-RU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center</a:t>
            </a:r>
            <a:r>
              <a:rPr lang="en-US" dirty="0" smtClean="0"/>
              <a:t> – </a:t>
            </a:r>
            <a:r>
              <a:rPr lang="ru-RU" dirty="0" err="1" smtClean="0"/>
              <a:t>отцентровать</a:t>
            </a:r>
            <a:r>
              <a:rPr lang="ru-RU" dirty="0" smtClean="0"/>
              <a:t> изображение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zoom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ru-RU" dirty="0" smtClean="0"/>
              <a:t> показать часть структуры во весь экран</a:t>
            </a:r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bg_color</a:t>
            </a:r>
            <a:r>
              <a:rPr lang="en-US" dirty="0" smtClean="0"/>
              <a:t> – background color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ray</a:t>
            </a:r>
            <a:r>
              <a:rPr lang="en-US" dirty="0" smtClean="0"/>
              <a:t> – </a:t>
            </a:r>
            <a:r>
              <a:rPr lang="ru-RU" dirty="0" smtClean="0"/>
              <a:t>получить изображение высокого качества</a:t>
            </a:r>
          </a:p>
          <a:p>
            <a:endParaRPr lang="en-US" dirty="0"/>
          </a:p>
          <a:p>
            <a:endParaRPr lang="ru-RU" dirty="0" smtClean="0"/>
          </a:p>
          <a:p>
            <a:pPr algn="ctr"/>
            <a:r>
              <a:rPr lang="ru-RU" u="sng" dirty="0" smtClean="0"/>
              <a:t>Подробности</a:t>
            </a:r>
            <a:endParaRPr lang="ru-RU" u="sng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help &lt;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имя команды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dirty="0"/>
              <a:t>http://</a:t>
            </a:r>
            <a:r>
              <a:rPr lang="en-US" dirty="0" smtClean="0"/>
              <a:t>www.pymolwiki.org/index.php/Category:Commands</a:t>
            </a:r>
          </a:p>
          <a:p>
            <a:r>
              <a:rPr lang="ru-RU" dirty="0" smtClean="0"/>
              <a:t>Файл </a:t>
            </a:r>
            <a:r>
              <a:rPr lang="en-US" dirty="0" smtClean="0"/>
              <a:t>PyMol_faq.doc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38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Пример</a:t>
            </a:r>
          </a:p>
          <a:p>
            <a:endParaRPr lang="ru-RU" u="sng" dirty="0" smtClean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1ABC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hide everything, all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chain A+B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none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cartoon,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red, chain A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green, chain B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lines, not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line_width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6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bg_color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white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ray</a:t>
            </a:r>
          </a:p>
        </p:txBody>
      </p:sp>
    </p:spTree>
    <p:extLst>
      <p:ext uri="{BB962C8B-B14F-4D97-AF65-F5344CB8AC3E}">
        <p14:creationId xmlns:p14="http://schemas.microsoft.com/office/powerpoint/2010/main" val="30960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229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Имена множеств атомов</a:t>
            </a:r>
            <a:endParaRPr lang="ru-RU" u="sng" dirty="0"/>
          </a:p>
          <a:p>
            <a:endParaRPr lang="ru-RU" u="sng" dirty="0" smtClean="0"/>
          </a:p>
          <a:p>
            <a:endParaRPr lang="ru-RU" u="sng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objname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chain A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ASN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1-100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OG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O*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o+c+n+ca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u="sng" dirty="0"/>
              <a:t>Например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cartoon,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1-125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hide lines, name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c+o+ca+n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 </a:t>
            </a:r>
          </a:p>
          <a:p>
            <a:pPr algn="ctr"/>
            <a:endParaRPr lang="ru-RU" u="sng" dirty="0"/>
          </a:p>
          <a:p>
            <a:endParaRPr lang="ru-RU" u="sng" dirty="0" smtClean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имя объекта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цепочка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все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аспарагины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остатки номер 1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остатки номер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1-100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атомы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γ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например, в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все кислороды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все атомы белкового остова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17693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Имена множеств атомов</a:t>
            </a:r>
          </a:p>
          <a:p>
            <a:endParaRPr lang="ru-RU" u="sng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	#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атомы, для которых выполнено оба условия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хотя бы одно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условие не выполнено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эквивалент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ru-RU" u="sng" dirty="0" smtClean="0"/>
          </a:p>
          <a:p>
            <a:pPr algn="ctr"/>
            <a:r>
              <a:rPr lang="ru-RU" u="sng" dirty="0" smtClean="0"/>
              <a:t>Например</a:t>
            </a:r>
            <a:endParaRPr lang="ru-RU" u="sng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cartoon, chain A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1-100</a:t>
            </a: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для остатков 1-100 из цепочки А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show ribbon, chain A or chain B</a:t>
            </a: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для остатков из цепочек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show ribbon, chain A+B</a:t>
            </a:r>
          </a:p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тоже самое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show lines,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1-10+15-20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show lines,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chain A and name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n+o+ca+c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еще два примера использования знака +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41342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11289"/>
            <a:ext cx="906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Еще два приема выделения</a:t>
            </a:r>
            <a:r>
              <a:rPr lang="en-US" u="sng" dirty="0" smtClean="0"/>
              <a:t>: around </a:t>
            </a:r>
            <a:r>
              <a:rPr lang="ru-RU" u="sng" dirty="0" smtClean="0"/>
              <a:t>и </a:t>
            </a:r>
            <a:r>
              <a:rPr lang="en-US" u="sng" dirty="0" smtClean="0"/>
              <a:t>byres</a:t>
            </a:r>
            <a:endParaRPr lang="ru-RU" u="sng" dirty="0"/>
          </a:p>
          <a:p>
            <a:endParaRPr lang="ru-RU" u="sng" dirty="0"/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chain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polymer and not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none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cartoons, all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show spheres,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around 5)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атомы белка на расстоянии 5Å от ДНК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sphere_scale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0.3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% от радиуса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атома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show lines,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byres (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and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around 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line_width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5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#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стержневая модель для этих остатков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11289"/>
            <a:ext cx="9067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Как сделать линии (сферы, остовы) разного размера</a:t>
            </a:r>
            <a:endParaRPr lang="en-US" u="sng" dirty="0" smtClean="0"/>
          </a:p>
          <a:p>
            <a:pPr algn="ctr"/>
            <a:r>
              <a:rPr lang="ru-RU" u="sng" dirty="0" smtClean="0"/>
              <a:t>Как сделать раскраску по вторичной структуре</a:t>
            </a:r>
            <a:endParaRPr lang="ru-RU" u="sng" dirty="0"/>
          </a:p>
          <a:p>
            <a:endParaRPr lang="ru-RU" u="sng" dirty="0"/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ribbon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ribbon_width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6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white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red,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color yellow,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mysegment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1-50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ribbon_width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10,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mysegment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1247"/>
            <a:ext cx="8603974" cy="560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304800" y="1219200"/>
            <a:ext cx="8534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5500">
                <a:latin typeface="Comic Sans MS" pitchFamily="66" charset="0"/>
              </a:rPr>
              <a:t>Часть </a:t>
            </a:r>
            <a:r>
              <a:rPr lang="ru-RU" altLang="ru-RU" sz="5500" smtClean="0">
                <a:latin typeface="Comic Sans MS" pitchFamily="66" charset="0"/>
              </a:rPr>
              <a:t>6</a:t>
            </a:r>
            <a:endParaRPr lang="ru-RU" altLang="ru-RU" sz="5500" dirty="0">
              <a:latin typeface="Comic Sans MS" pitchFamily="66" charset="0"/>
            </a:endParaRPr>
          </a:p>
          <a:p>
            <a:pPr algn="ctr" eaLnBrk="1" hangingPunct="1"/>
            <a:r>
              <a:rPr lang="en-US" altLang="ru-RU" sz="5500" dirty="0" err="1" smtClean="0">
                <a:latin typeface="Comic Sans MS" pitchFamily="66" charset="0"/>
              </a:rPr>
              <a:t>PDBeFold</a:t>
            </a:r>
            <a:endParaRPr lang="en-US" altLang="ru-RU" sz="5500" dirty="0">
              <a:latin typeface="Comic Sans MS" pitchFamily="66" charset="0"/>
            </a:endParaRPr>
          </a:p>
          <a:p>
            <a:pPr algn="ctr" eaLnBrk="1" hangingPunct="1"/>
            <a:endParaRPr lang="en-US" altLang="ru-RU" sz="5500" dirty="0" smtClean="0">
              <a:latin typeface="Comic Sans MS" pitchFamily="66" charset="0"/>
            </a:endParaRPr>
          </a:p>
          <a:p>
            <a:pPr algn="ctr" eaLnBrk="1" hangingPunct="1"/>
            <a:r>
              <a:rPr lang="en-US" altLang="ru-RU" sz="5500" dirty="0" smtClean="0">
                <a:latin typeface="Comic Sans MS" pitchFamily="66" charset="0"/>
              </a:rPr>
              <a:t>(</a:t>
            </a:r>
            <a:r>
              <a:rPr lang="en-US" altLang="ru-RU" sz="5500" dirty="0" err="1" smtClean="0">
                <a:latin typeface="Comic Sans MS" pitchFamily="66" charset="0"/>
              </a:rPr>
              <a:t>formely</a:t>
            </a:r>
            <a:r>
              <a:rPr lang="en-US" altLang="ru-RU" sz="5500" dirty="0" smtClean="0">
                <a:latin typeface="Comic Sans MS" pitchFamily="66" charset="0"/>
              </a:rPr>
              <a:t> SSM)</a:t>
            </a:r>
            <a:endParaRPr lang="en-US" altLang="ru-RU" sz="5500" dirty="0">
              <a:latin typeface="Comic Sans MS" pitchFamily="66" charset="0"/>
            </a:endParaRP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57200" y="7239000"/>
            <a:ext cx="2209800" cy="914400"/>
          </a:xfrm>
        </p:spPr>
        <p:txBody>
          <a:bodyPr/>
          <a:lstStyle/>
          <a:p>
            <a:pPr eaLnBrk="1" hangingPunct="1"/>
            <a:r>
              <a:rPr lang="en-US" altLang="ru-RU" smtClean="0"/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Основные сервисы</a:t>
            </a:r>
            <a:b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и программы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5800" y="2057400"/>
          <a:ext cx="7848600" cy="4419598"/>
        </p:xfrm>
        <a:graphic>
          <a:graphicData uri="http://schemas.openxmlformats.org/drawingml/2006/table">
            <a:tbl>
              <a:tblPr/>
              <a:tblGrid>
                <a:gridCol w="2181460"/>
                <a:gridCol w="3106051"/>
                <a:gridCol w="2561089"/>
              </a:tblGrid>
              <a:tr h="856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Задача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последовательностей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</a:t>
                      </a:r>
                      <a:b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ru-RU" sz="2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структур</a:t>
                      </a:r>
                      <a:endParaRPr lang="ru-RU" sz="2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Описание записи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Форматы *.embl, *.fasta и пр.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Форматы * .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pdb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*.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cif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и др.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Хранение информации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GenBank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Uni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Prot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PDB, PQS, ...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Сравнение записей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Выравнивания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Пространственные совмещения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Построение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парных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выравниваний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Needle, BLAST,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SSM</a:t>
                      </a:r>
                      <a:endParaRPr lang="ru-RU" sz="9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Построение множественных выравниваний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ClustalW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Muscle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Поиск по сходству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BLAST,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Fasta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Классификаци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Pfam, ProSite, ...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SCOP, CATH, ...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25" marR="673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79463" y="228600"/>
            <a:ext cx="2854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b="1" dirty="0"/>
              <a:t>http://</a:t>
            </a:r>
            <a:r>
              <a:rPr lang="ru-RU" altLang="ru-RU" b="1" dirty="0" smtClean="0"/>
              <a:t>www.pdb</a:t>
            </a:r>
            <a:r>
              <a:rPr lang="en-US" altLang="ru-RU" b="1" dirty="0"/>
              <a:t>.org</a:t>
            </a:r>
            <a:r>
              <a:rPr lang="ru-RU" altLang="ru-RU" b="1" dirty="0" smtClean="0"/>
              <a:t>/</a:t>
            </a:r>
            <a:endParaRPr lang="ru-RU" alt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4"/>
          <a:stretch/>
        </p:blipFill>
        <p:spPr bwMode="auto">
          <a:xfrm>
            <a:off x="457200" y="795129"/>
            <a:ext cx="8013700" cy="410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25472" r="19242" b="57275"/>
          <a:stretch/>
        </p:blipFill>
        <p:spPr bwMode="auto">
          <a:xfrm>
            <a:off x="990600" y="1308653"/>
            <a:ext cx="5963478" cy="82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/>
          <a:stretch/>
        </p:blipFill>
        <p:spPr bwMode="auto">
          <a:xfrm>
            <a:off x="457200" y="796235"/>
            <a:ext cx="8013700" cy="40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3"/>
          <a:stretch/>
        </p:blipFill>
        <p:spPr bwMode="auto">
          <a:xfrm>
            <a:off x="457200" y="859321"/>
            <a:ext cx="8013700" cy="394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2"/>
          <a:stretch/>
        </p:blipFill>
        <p:spPr bwMode="auto">
          <a:xfrm>
            <a:off x="457200" y="801251"/>
            <a:ext cx="8013700" cy="409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5257800"/>
            <a:ext cx="8135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Поиск </a:t>
            </a:r>
            <a:r>
              <a:rPr lang="ru-RU" dirty="0" smtClean="0"/>
              <a:t>структуры </a:t>
            </a:r>
            <a:r>
              <a:rPr lang="ru-RU" dirty="0" err="1" smtClean="0"/>
              <a:t>интегразы</a:t>
            </a:r>
            <a:r>
              <a:rPr lang="ru-RU" dirty="0" smtClean="0"/>
              <a:t> </a:t>
            </a:r>
            <a:r>
              <a:rPr lang="en-US" dirty="0" smtClean="0"/>
              <a:t>HIV</a:t>
            </a:r>
            <a:r>
              <a:rPr lang="ru-RU" dirty="0" smtClean="0"/>
              <a:t>, полученной методом ЯМР.</a:t>
            </a:r>
          </a:p>
          <a:p>
            <a:r>
              <a:rPr lang="ru-RU" dirty="0" smtClean="0"/>
              <a:t>Результат: </a:t>
            </a:r>
            <a:r>
              <a:rPr lang="en-US" dirty="0" smtClean="0"/>
              <a:t>HIV </a:t>
            </a:r>
            <a:r>
              <a:rPr lang="en-US" dirty="0" err="1" smtClean="0"/>
              <a:t>integrase</a:t>
            </a:r>
            <a:r>
              <a:rPr lang="en-US" dirty="0" smtClean="0"/>
              <a:t>-binding domain </a:t>
            </a:r>
            <a:r>
              <a:rPr lang="ru-RU" dirty="0"/>
              <a:t>и др.</a:t>
            </a:r>
            <a:endParaRPr lang="ru-RU" dirty="0" smtClean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9"/>
          <a:stretch/>
        </p:blipFill>
        <p:spPr bwMode="auto">
          <a:xfrm>
            <a:off x="457200" y="795129"/>
            <a:ext cx="8013700" cy="56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5"/>
          <p:cNvSpPr>
            <a:spLocks noChangeArrowheads="1"/>
          </p:cNvSpPr>
          <p:nvPr/>
        </p:nvSpPr>
        <p:spPr bwMode="auto">
          <a:xfrm>
            <a:off x="762000" y="2057400"/>
            <a:ext cx="7772400" cy="457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15" name="Выгнутая вниз стрелка 6"/>
          <p:cNvSpPr>
            <a:spLocks noChangeArrowheads="1"/>
          </p:cNvSpPr>
          <p:nvPr/>
        </p:nvSpPr>
        <p:spPr bwMode="auto">
          <a:xfrm rot="-5400000">
            <a:off x="6362700" y="56007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 rot="5400000" flipH="1" flipV="1">
            <a:off x="5792788" y="5105400"/>
            <a:ext cx="1674812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7" name="Выгнутая вниз стрелка 6"/>
          <p:cNvSpPr>
            <a:spLocks noChangeArrowheads="1"/>
          </p:cNvSpPr>
          <p:nvPr/>
        </p:nvSpPr>
        <p:spPr bwMode="auto">
          <a:xfrm>
            <a:off x="4343400" y="3581400"/>
            <a:ext cx="685800" cy="4572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572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19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Пространственное совмещение</a:t>
            </a:r>
          </a:p>
        </p:txBody>
      </p:sp>
      <p:pic>
        <p:nvPicPr>
          <p:cNvPr id="3892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11819" r="19872" b="19232"/>
          <a:stretch>
            <a:fillRect/>
          </a:stretch>
        </p:blipFill>
        <p:spPr bwMode="auto">
          <a:xfrm>
            <a:off x="762000" y="2133600"/>
            <a:ext cx="75771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 bwMode="auto">
          <a:xfrm>
            <a:off x="6477000" y="3810000"/>
            <a:ext cx="19050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 flipH="1" flipV="1">
            <a:off x="5830094" y="3466306"/>
            <a:ext cx="1600200" cy="1588"/>
          </a:xfrm>
          <a:prstGeom prst="line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</p:cxnSp>
      <p:sp>
        <p:nvSpPr>
          <p:cNvPr id="38923" name="Стрелка влево 17"/>
          <p:cNvSpPr>
            <a:spLocks noChangeArrowheads="1"/>
          </p:cNvSpPr>
          <p:nvPr/>
        </p:nvSpPr>
        <p:spPr bwMode="auto">
          <a:xfrm>
            <a:off x="3733800" y="53340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8924" name="Стрелка влево 18"/>
          <p:cNvSpPr>
            <a:spLocks noChangeArrowheads="1"/>
          </p:cNvSpPr>
          <p:nvPr/>
        </p:nvSpPr>
        <p:spPr bwMode="auto">
          <a:xfrm rot="5400000">
            <a:off x="4419600" y="4800600"/>
            <a:ext cx="685800" cy="533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Пространственное совмещение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8333" r="12131" b="4999"/>
          <a:stretch>
            <a:fillRect/>
          </a:stretch>
        </p:blipFill>
        <p:spPr bwMode="auto">
          <a:xfrm>
            <a:off x="685800" y="21336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2396" r="10835" b="8263"/>
          <a:stretch>
            <a:fillRect/>
          </a:stretch>
        </p:blipFill>
        <p:spPr bwMode="auto">
          <a:xfrm>
            <a:off x="4448175" y="2133600"/>
            <a:ext cx="4086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Пространственное совмещение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2438400"/>
            <a:ext cx="76962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Качество совмещения:</a:t>
            </a:r>
          </a:p>
          <a:p>
            <a:pPr>
              <a:defRPr/>
            </a:pPr>
            <a:endParaRPr lang="ru-RU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Насколько хорошо совпадают цепочки, то есть насколько близки СА атомы. Оценивается по </a:t>
            </a:r>
            <a:r>
              <a:rPr lang="en-US" dirty="0"/>
              <a:t>RMSD</a:t>
            </a:r>
            <a:endParaRPr lang="ru-RU" dirty="0"/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 marL="457200" indent="-457200">
              <a:buFontTx/>
              <a:buAutoNum type="arabicPeriod"/>
              <a:defRPr/>
            </a:pPr>
            <a:r>
              <a:rPr lang="ru-RU" dirty="0"/>
              <a:t>Длина выравнивания, – чем длиннее, тем лучше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Пространственное совмещение</a:t>
            </a:r>
          </a:p>
        </p:txBody>
      </p:sp>
      <p:sp>
        <p:nvSpPr>
          <p:cNvPr id="41987" name="TextBox 14"/>
          <p:cNvSpPr txBox="1">
            <a:spLocks noChangeArrowheads="1"/>
          </p:cNvSpPr>
          <p:nvPr/>
        </p:nvSpPr>
        <p:spPr bwMode="auto">
          <a:xfrm>
            <a:off x="838200" y="2438400"/>
            <a:ext cx="7696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Задача: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Выбрать из всех возможных пространственных совмещений то, которое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1. Соответствует наиболее длинному выравниванию </a:t>
            </a:r>
            <a:r>
              <a:rPr lang="ru-RU" altLang="ru-RU">
                <a:sym typeface="Wingdings" pitchFamily="2" charset="2"/>
              </a:rPr>
              <a:t></a:t>
            </a:r>
            <a:endParaRPr lang="ru-RU" altLang="ru-RU"/>
          </a:p>
          <a:p>
            <a:pPr eaLnBrk="1" hangingPunct="1"/>
            <a:r>
              <a:rPr lang="ru-RU" altLang="ru-RU"/>
              <a:t>2. Соответствует  наиболее низкому </a:t>
            </a:r>
            <a:r>
              <a:rPr lang="en-US" altLang="ru-RU"/>
              <a:t>RMSD</a:t>
            </a:r>
            <a:r>
              <a:rPr lang="ru-RU" altLang="ru-RU"/>
              <a:t> </a:t>
            </a:r>
            <a:r>
              <a:rPr lang="ru-RU" altLang="ru-RU">
                <a:sym typeface="Wingdings" pitchFamily="2" charset="2"/>
              </a:rPr>
              <a:t></a:t>
            </a:r>
            <a:endParaRPr lang="en-US" altLang="ru-RU"/>
          </a:p>
          <a:p>
            <a:pPr eaLnBrk="1" hangingPunct="1"/>
            <a:r>
              <a:rPr lang="en-US" altLang="ru-RU"/>
              <a:t>3. </a:t>
            </a:r>
            <a:r>
              <a:rPr lang="ru-RU" altLang="ru-RU"/>
              <a:t>Накормить волков, оставив целыми овец </a:t>
            </a:r>
            <a:r>
              <a:rPr lang="ru-RU" altLang="ru-RU">
                <a:sym typeface="Wingdings" pitchFamily="2" charset="2"/>
              </a:rPr>
              <a:t>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Пространственное совмещение</a:t>
            </a:r>
          </a:p>
        </p:txBody>
      </p:sp>
      <p:sp>
        <p:nvSpPr>
          <p:cNvPr id="43011" name="TextBox 14"/>
          <p:cNvSpPr txBox="1">
            <a:spLocks noChangeArrowheads="1"/>
          </p:cNvSpPr>
          <p:nvPr/>
        </p:nvSpPr>
        <p:spPr bwMode="auto">
          <a:xfrm>
            <a:off x="1143000" y="24384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Параметр </a:t>
            </a:r>
            <a:r>
              <a:rPr lang="en-US" altLang="ru-RU"/>
              <a:t>Q</a:t>
            </a:r>
            <a:r>
              <a:rPr lang="ru-RU" altLang="ru-RU"/>
              <a:t>-</a:t>
            </a:r>
            <a:r>
              <a:rPr lang="en-US" altLang="ru-RU"/>
              <a:t>score (</a:t>
            </a:r>
            <a:r>
              <a:rPr lang="ru-RU" altLang="ru-RU"/>
              <a:t>используется в программе </a:t>
            </a:r>
            <a:r>
              <a:rPr lang="en-US" altLang="ru-RU"/>
              <a:t>SSM):</a:t>
            </a:r>
            <a:endParaRPr lang="ru-RU" altLang="ru-RU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7158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  <a:solidFill>
            <a:srgbClr val="00206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Пространственное совмещение</a:t>
            </a:r>
            <a:r>
              <a:rPr lang="en-US" altLang="ru-RU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ru-RU" altLang="ru-RU" smtClean="0">
                <a:solidFill>
                  <a:schemeClr val="bg1"/>
                </a:solidFill>
                <a:latin typeface="Comic Sans MS" pitchFamily="66" charset="0"/>
              </a:rPr>
              <a:t>ложка дегтя</a:t>
            </a:r>
          </a:p>
        </p:txBody>
      </p:sp>
      <p:pic>
        <p:nvPicPr>
          <p:cNvPr id="4403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4988" r="5000" b="5232"/>
          <a:stretch>
            <a:fillRect/>
          </a:stretch>
        </p:blipFill>
        <p:spPr bwMode="auto">
          <a:xfrm>
            <a:off x="838200" y="2133600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14"/>
          <p:cNvSpPr txBox="1">
            <a:spLocks noChangeArrowheads="1"/>
          </p:cNvSpPr>
          <p:nvPr/>
        </p:nvSpPr>
        <p:spPr bwMode="auto">
          <a:xfrm>
            <a:off x="5334000" y="2438400"/>
            <a:ext cx="3505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/>
              <a:t>Пространственное совмещение доменов</a:t>
            </a:r>
            <a:br>
              <a:rPr lang="ru-RU" altLang="ru-RU"/>
            </a:br>
            <a:r>
              <a:rPr lang="en-US" altLang="ru-RU"/>
              <a:t> 1bm9</a:t>
            </a:r>
            <a:r>
              <a:rPr lang="ru-RU" altLang="ru-RU"/>
              <a:t> </a:t>
            </a:r>
            <a:r>
              <a:rPr lang="en-US" altLang="ru-RU"/>
              <a:t>A:</a:t>
            </a:r>
            <a:br>
              <a:rPr lang="en-US" altLang="ru-RU"/>
            </a:br>
            <a:r>
              <a:rPr lang="en-US" altLang="ru-RU"/>
              <a:t> 2dpd A:8-122</a:t>
            </a:r>
          </a:p>
          <a:p>
            <a:pPr eaLnBrk="1" hangingPunct="1"/>
            <a:endParaRPr lang="en-US" altLang="ru-RU"/>
          </a:p>
          <a:p>
            <a:pPr eaLnBrk="1" hangingPunct="1"/>
            <a:r>
              <a:rPr lang="en-US" altLang="ru-RU"/>
              <a:t>(</a:t>
            </a:r>
            <a:r>
              <a:rPr lang="ru-RU" altLang="ru-RU"/>
              <a:t>см. файл </a:t>
            </a:r>
            <a:r>
              <a:rPr lang="en-US" altLang="ru-RU"/>
              <a:t>sup.ent)</a:t>
            </a:r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Они не совсем совпадают – какое будет выравнивание???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43800" y="228600"/>
            <a:ext cx="1600200" cy="685800"/>
          </a:xfrm>
        </p:spPr>
        <p:txBody>
          <a:bodyPr/>
          <a:lstStyle/>
          <a:p>
            <a:pPr eaLnBrk="1" hangingPunct="1"/>
            <a:r>
              <a:rPr lang="en-US" altLang="ru-RU" b="1" i="1" dirty="0" smtClean="0"/>
              <a:t>PDB </a:t>
            </a:r>
            <a:r>
              <a:rPr lang="ru-RU" altLang="ru-RU" b="1" i="1" dirty="0" smtClean="0"/>
              <a:t>файл</a:t>
            </a:r>
            <a:endParaRPr lang="en-US" altLang="ru-RU" b="1" i="1" dirty="0" smtClean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6106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200" dirty="0" smtClean="0">
                <a:latin typeface="Courier New" pitchFamily="49" charset="0"/>
              </a:rPr>
              <a:t>HEADER    </a:t>
            </a:r>
            <a:r>
              <a:rPr lang="en-US" altLang="ru-RU" sz="1200" dirty="0">
                <a:latin typeface="Courier New" pitchFamily="49" charset="0"/>
              </a:rPr>
              <a:t>INTEGRASE                               27-SEP-99   1QMC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TITLE     C-TERMINAL DNA-BINDING DOMAIN OF HIV-1 INTEGRASE, NMR, 42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TITLE    2 STRUCTURES     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COMPND    MOL_ID: 1;      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COMPND   2 MOLECULE: HIV-1 INTEGRASE;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COMPND   3 CHAIN: A, B;   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COMPND   4 FRAGMENT: C-TERMINAL DNA-BINDING DOMAIN;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COMPND   5 ENGINEERED: YES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SOURCE    MOL_ID: 1;      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SOURCE   2 ORGANISM_SCIENTIFIC: HUMAN IMMUNODEFICIENCY VIRUS TYPE 1,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SOURCE   3  HIV-1;        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SOURCE   4 STRAIN: BH10 ISOLATE;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SOURCE   5 EXPRESSION_SYSTEM: ESCHERICHIA COLI;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SOURCE   6 EXPRESSION_SYSTEM_TAXID: 562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KEYWDS    INTEGRASE, DNA-BINDING PROTEIN, SRC HOMOLOGY 3 (SH3)-LIKE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KEYWDS   2 FOLD, AIDS, POLYPROTEIN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EXPDTA    SOLUTION NMR    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NUMMDL    42              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AUTHOR    A.P.A.M.EIJKELENBOOM,R.SPRANGERS,K.HARD,R.A.PURAS LUTZKE,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AUTHOR   2 R.H.A.PLASTERK,R.BOELENS,R.KAPTEIN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REVDAT   2   24-FEB-09 1QMC    1       VERSN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REVDAT   1   14-DEC-99 1QMC    0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AUTH   A.P.A.M.EIJKELENBOOM,R.SPRANGERS,K.HARD,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AUTH 2 R.A.PURAS LUTZKE,R.H.A.PLASTERK,R.BOELENS,R.KAPTEIN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TITL   REFINED SOLUTION STRUCTURE OF THE C-TERMINAL DNA-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TITL 2 BINDING DOMAIN OF HUMAN IMMUNOVIRUS-1 INTEGRASE.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REF    PROTEINS: STRUCT.,FUNCT.,     V.  36   556 1999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REF  2 GENET.  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REFN                   ISSN 0887-3585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PMID   10450096                                     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DOI    10.1002/(SICI)1097-0134(19990901)36:4&lt;556::AI                </a:t>
            </a:r>
          </a:p>
          <a:p>
            <a:pPr eaLnBrk="1" hangingPunct="1"/>
            <a:r>
              <a:rPr lang="en-US" altLang="ru-RU" sz="1200" dirty="0">
                <a:latin typeface="Courier New" pitchFamily="49" charset="0"/>
              </a:rPr>
              <a:t>JRNL        DOI  2 D-PROT18&gt;3.3.CO;2-Y </a:t>
            </a:r>
            <a:endParaRPr lang="ru-RU" altLang="ru-RU" sz="1200" dirty="0" smtClean="0">
              <a:latin typeface="Courier New" pitchFamily="49" charset="0"/>
            </a:endParaRPr>
          </a:p>
          <a:p>
            <a:pPr eaLnBrk="1" hangingPunct="1"/>
            <a:r>
              <a:rPr lang="ru-RU" altLang="ru-RU" sz="1200" dirty="0" smtClean="0">
                <a:latin typeface="Courier New" pitchFamily="49" charset="0"/>
              </a:rPr>
              <a:t>…</a:t>
            </a:r>
            <a:endParaRPr lang="ru-RU" altLang="ru-RU" sz="1200" dirty="0">
              <a:latin typeface="Courier New" pitchFamily="49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610600" cy="104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MODEL        1                                                                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1  N   MET A 219      -1.916  13.721  -5.520  1.00  0.00           N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2  CA  MET A 219      -2.741  13.718  -4.283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3  C   MET A 219      -2.100  12.864  -3.192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4  O   MET A 219      -2.274  13.126  -2.002  1.00  0.00           O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5  CB  MET A 219      -4.130  13.178  -4.626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6  CG  MET A 219      -5.112  14.258  -5.049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7  SD  MET A 219      -6.800  13.642  -5.201  1.00  0.00           S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8  CE  MET A 219      -6.772  12.979  -6.865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 9  H1  MET A 219      -0.920  13.816  -5.237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10  H2  MET A 219      -2.079  12.819  -6.011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11  H3  MET A 219      -2.222  14.527  -6.101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12  HA  MET A 219      -2.830  14.732  -3.927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13  HB2 MET A 219      -4.039  12.468  -5.435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14  HB3 MET A 219      -4.534  12.674  -3.760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15  HG2 MET A 219      -5.098  15.047  -4.312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16  HG3 MET A 219      -4.800  14.653  -6.005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17  HE1 MET A 219      -5.783  12.604  -7.087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18  HE2 MET A 219      -7.487  12.175  -6.945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19  HE3 MET A 219      -7.026  13.758  -7.568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20  N   ILE A 220      -1.362  11.839  -3.607  1.00  0.00           N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21  CA  ILE A 220      -0.700  10.945  -2.676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22  C   ILE A 220       0.815  11.039  -2.797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23  O   ILE A 220       1.341  11.507  -3.808  1.00  0.00           O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24  CB  ILE A 220      -1.125   9.483  -2.902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25  CG1 ILE A 220      -1.147   9.136  -4.406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26  CG2 ILE A 220      -2.472   9.220  -2.246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27  CD1 ILE A 220      -2.395   9.584  -5.148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28  H   ILE A 220      -1.263  11.677  -4.562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29  HA  ILE A 220      -0.989  11.229  -1.675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30  HB  ILE A 220      -0.397   8.859  -2.417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31 HG12 ILE A 220      -0.299   9.604  -4.884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32 HG13 ILE A 220      -1.063   8.064  -4.518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33 HG21 ILE A 220      -3.147  10.030  -2.483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34 HG22 ILE A 220      -2.879   8.291  -2.616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35 HG23 ILE A 220      -2.343   9.159  -1.175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36 HD11 ILE A 220      -2.989  10.214  -4.503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37 HD12 ILE A 220      -2.110  10.137  -6.031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38 HD13 ILE A 220      -2.973   8.718  -5.437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39  N   GLN A 221       1.511  10.587  -1.761  1.00  0.00           N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40  CA  GLN A 221       2.967  10.613  -1.743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41  C   GLN A 221       3.523   9.334  -1.137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42  O   GLN A 221       4.191   8.550  -1.809  1.00  0.00           O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43  CB  GLN A 221       3.468  11.816  -0.948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44  CG  GLN A 221       2.744  13.109  -1.276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45  CD  GLN A 221       3.611  14.333  -1.059  1.00  0.00           C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46  OE1 GLN A 221       4.779  14.357  -1.444  1.00  0.00           O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47  NE2 GLN A 221       3.040  15.358  -0.438  1.00  0.00           N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48  H   GLN A 221       1.031  10.225  -0.986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49  HA  GLN A 221       3.311  10.694  -2.761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50  HB2 GLN A 221       3.339  11.614   0.105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51  HB3 GLN A 221       4.519  11.956  -1.152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52  HG2 GLN A 221       2.437  13.082  -2.311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53  HG3 GLN A 221       1.871  13.187  -0.644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54 HE21 GLN A 221       2.104  15.267  -0.159  1.00  0.00           H  </a:t>
            </a:r>
          </a:p>
          <a:p>
            <a:pPr eaLnBrk="1" hangingPunct="1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ATOM     55 HE22 GLN A 221       3.577  16.163  -0.284  1.00  0.00           H </a:t>
            </a:r>
            <a:endParaRPr lang="ru-RU" altLang="ru-RU" sz="1200" dirty="0">
              <a:latin typeface="Courier New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76200"/>
            <a:ext cx="1828800" cy="609600"/>
          </a:xfrm>
        </p:spPr>
        <p:txBody>
          <a:bodyPr/>
          <a:lstStyle/>
          <a:p>
            <a:r>
              <a:rPr lang="en-US" dirty="0" err="1"/>
              <a:t>PyMol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85764"/>
            <a:ext cx="6924675" cy="167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9" y="2209800"/>
            <a:ext cx="6904797" cy="427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444" y="1608468"/>
            <a:ext cx="4362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Команды можно набирать здесь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6019800"/>
            <a:ext cx="4362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Команды можно набирать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23263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76200"/>
            <a:ext cx="1828800" cy="609600"/>
          </a:xfrm>
        </p:spPr>
        <p:txBody>
          <a:bodyPr/>
          <a:lstStyle/>
          <a:p>
            <a:r>
              <a:rPr lang="en-US" dirty="0" err="1"/>
              <a:t>PyMol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7764"/>
            <a:ext cx="5290375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529037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2601" y="1147764"/>
            <a:ext cx="358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1QMC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ribbon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all_states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on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ray</a:t>
            </a:r>
          </a:p>
          <a:p>
            <a:endParaRPr lang="en-US" dirty="0" smtClean="0"/>
          </a:p>
          <a:p>
            <a:r>
              <a:rPr lang="ru-RU" u="sng" dirty="0" smtClean="0"/>
              <a:t>Пояснение:</a:t>
            </a:r>
            <a:endParaRPr lang="en-US" u="sng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fetch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ru-RU" dirty="0" smtClean="0"/>
              <a:t>загрузить файл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ribbon</a:t>
            </a:r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/>
              <a:t>– показать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ru-RU" dirty="0" smtClean="0"/>
              <a:t>остов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all_states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dirty="0" smtClean="0"/>
              <a:t>сразу все модели</a:t>
            </a:r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ray</a:t>
            </a:r>
            <a:r>
              <a:rPr lang="ru-RU" dirty="0" smtClean="0"/>
              <a:t> – получить</a:t>
            </a:r>
            <a:br>
              <a:rPr lang="ru-RU" dirty="0" smtClean="0"/>
            </a:br>
            <a:r>
              <a:rPr lang="en-US" dirty="0" smtClean="0"/>
              <a:t>   </a:t>
            </a:r>
            <a:r>
              <a:rPr lang="ru-RU" dirty="0" smtClean="0"/>
              <a:t>   качественное</a:t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en-US" dirty="0" smtClean="0"/>
              <a:t>   </a:t>
            </a:r>
            <a:r>
              <a:rPr lang="ru-RU" dirty="0" smtClean="0"/>
              <a:t>изображение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0713" y="1066800"/>
            <a:ext cx="31546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Как удобно набирать команды</a:t>
            </a:r>
          </a:p>
          <a:p>
            <a:endParaRPr lang="ru-RU" dirty="0"/>
          </a:p>
          <a:p>
            <a:r>
              <a:rPr lang="ru-RU" dirty="0" smtClean="0"/>
              <a:t>Стрелки ↑ и ↓ - вызов предыдущей (или следующей команды)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Клавиша </a:t>
            </a:r>
            <a:r>
              <a:rPr lang="en-US" dirty="0" smtClean="0"/>
              <a:t>TAB</a:t>
            </a:r>
            <a:r>
              <a:rPr lang="ru-RU" dirty="0" smtClean="0"/>
              <a:t> – </a:t>
            </a:r>
            <a:r>
              <a:rPr lang="ru-RU" dirty="0" err="1" smtClean="0"/>
              <a:t>автозаполнение</a:t>
            </a:r>
            <a:endParaRPr lang="ru-RU" dirty="0" smtClean="0"/>
          </a:p>
          <a:p>
            <a:r>
              <a:rPr lang="ru-RU" dirty="0" smtClean="0"/>
              <a:t>(напр.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cart&lt;TAB&gt;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чтобы написать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cartoon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76200"/>
            <a:ext cx="1828800" cy="609600"/>
          </a:xfrm>
        </p:spPr>
        <p:txBody>
          <a:bodyPr/>
          <a:lstStyle/>
          <a:p>
            <a:r>
              <a:rPr lang="en-US" dirty="0" err="1"/>
              <a:t>PyMol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7764"/>
            <a:ext cx="5290375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9" y="2590800"/>
            <a:ext cx="529037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52" y="1137606"/>
            <a:ext cx="34512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Меню:</a:t>
            </a:r>
          </a:p>
          <a:p>
            <a:r>
              <a:rPr lang="en-US" dirty="0" smtClean="0"/>
              <a:t>A: action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например, </a:t>
            </a:r>
            <a:r>
              <a:rPr lang="ru-RU" dirty="0" err="1" smtClean="0"/>
              <a:t>отцентровать</a:t>
            </a:r>
            <a:r>
              <a:rPr lang="ru-RU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</a:t>
            </a:r>
            <a:r>
              <a:rPr lang="ru-RU" dirty="0" smtClean="0"/>
              <a:t> – </a:t>
            </a:r>
            <a:r>
              <a:rPr lang="en-US" dirty="0" smtClean="0"/>
              <a:t>show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например, картонки)</a:t>
            </a:r>
          </a:p>
          <a:p>
            <a:r>
              <a:rPr lang="en-US" dirty="0" smtClean="0"/>
              <a:t>H</a:t>
            </a:r>
            <a:r>
              <a:rPr lang="ru-RU" dirty="0" smtClean="0"/>
              <a:t> – </a:t>
            </a:r>
            <a:r>
              <a:rPr lang="en-US" dirty="0" smtClean="0"/>
              <a:t>hide </a:t>
            </a:r>
          </a:p>
          <a:p>
            <a:endParaRPr lang="ru-RU" dirty="0" smtClean="0"/>
          </a:p>
          <a:p>
            <a:r>
              <a:rPr lang="en-US" dirty="0" smtClean="0"/>
              <a:t>L – label 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C – color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например, по вторичной структуре)</a:t>
            </a:r>
            <a:endParaRPr lang="en-US" dirty="0"/>
          </a:p>
        </p:txBody>
      </p:sp>
      <p:sp>
        <p:nvSpPr>
          <p:cNvPr id="4" name="Овал 3"/>
          <p:cNvSpPr/>
          <p:nvPr/>
        </p:nvSpPr>
        <p:spPr bwMode="auto">
          <a:xfrm>
            <a:off x="4669052" y="2514600"/>
            <a:ext cx="9144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590800"/>
            <a:ext cx="5324475" cy="329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0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76200"/>
            <a:ext cx="1828800" cy="609600"/>
          </a:xfrm>
        </p:spPr>
        <p:txBody>
          <a:bodyPr/>
          <a:lstStyle/>
          <a:p>
            <a:r>
              <a:rPr lang="en-US" dirty="0" err="1"/>
              <a:t>PyMol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7764"/>
            <a:ext cx="5290375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9" y="2590800"/>
            <a:ext cx="529037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3452" y="703957"/>
            <a:ext cx="34512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Mouse mode</a:t>
            </a:r>
          </a:p>
          <a:p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ru-RU" dirty="0" smtClean="0"/>
              <a:t>указана функция разных кнопок мыши)</a:t>
            </a:r>
          </a:p>
          <a:p>
            <a:endParaRPr lang="ru-RU" dirty="0" smtClean="0"/>
          </a:p>
          <a:p>
            <a:r>
              <a:rPr lang="ru-RU" dirty="0" smtClean="0"/>
              <a:t>Обычно:</a:t>
            </a:r>
          </a:p>
          <a:p>
            <a:r>
              <a:rPr lang="ru-RU" dirty="0" smtClean="0"/>
              <a:t>Левая кнопка – вращать молекулу</a:t>
            </a:r>
          </a:p>
          <a:p>
            <a:r>
              <a:rPr lang="ru-RU" dirty="0" smtClean="0"/>
              <a:t>Средняя – переместить</a:t>
            </a:r>
          </a:p>
          <a:p>
            <a:r>
              <a:rPr lang="ru-RU" dirty="0" smtClean="0"/>
              <a:t>Правая – увеличить/уменьшить</a:t>
            </a:r>
          </a:p>
          <a:p>
            <a:r>
              <a:rPr lang="ru-RU" dirty="0" smtClean="0"/>
              <a:t>Колесо – сместить плоскость зрения</a:t>
            </a:r>
          </a:p>
          <a:p>
            <a:endParaRPr lang="ru-RU" dirty="0"/>
          </a:p>
          <a:p>
            <a:r>
              <a:rPr lang="en-US" dirty="0" smtClean="0"/>
              <a:t>Selecting</a:t>
            </a:r>
            <a:r>
              <a:rPr lang="ru-RU" dirty="0" smtClean="0"/>
              <a:t> – выделять кликом остатки или цепочки</a:t>
            </a:r>
            <a:endParaRPr lang="en-US" dirty="0" smtClean="0"/>
          </a:p>
        </p:txBody>
      </p:sp>
      <p:sp>
        <p:nvSpPr>
          <p:cNvPr id="4" name="Овал 3"/>
          <p:cNvSpPr/>
          <p:nvPr/>
        </p:nvSpPr>
        <p:spPr bwMode="auto">
          <a:xfrm>
            <a:off x="3962400" y="4648200"/>
            <a:ext cx="1621052" cy="13716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76200"/>
            <a:ext cx="1828800" cy="609600"/>
          </a:xfrm>
        </p:spPr>
        <p:txBody>
          <a:bodyPr/>
          <a:lstStyle/>
          <a:p>
            <a:r>
              <a:rPr lang="en-US" dirty="0" err="1"/>
              <a:t>PyMol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7764"/>
            <a:ext cx="5290375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5290375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0" y="2594113"/>
            <a:ext cx="5324475" cy="329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143000"/>
            <a:ext cx="31191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ESC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изменение режима просмотра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09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0" y="76200"/>
            <a:ext cx="1828800" cy="609600"/>
          </a:xfrm>
        </p:spPr>
        <p:txBody>
          <a:bodyPr/>
          <a:lstStyle/>
          <a:p>
            <a:r>
              <a:rPr lang="en-US" dirty="0" err="1"/>
              <a:t>PyMol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06050"/>
            <a:ext cx="5290375" cy="128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81200"/>
            <a:ext cx="7112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0807" y="946038"/>
            <a:ext cx="31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Wizard -&gt; Measurement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954696"/>
            <a:ext cx="7112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011017"/>
            <a:ext cx="7112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011017"/>
            <a:ext cx="7112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1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1582</Words>
  <Application>Microsoft Office PowerPoint</Application>
  <PresentationFormat>Экран (4:3)</PresentationFormat>
  <Paragraphs>333</Paragraphs>
  <Slides>25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Title</vt:lpstr>
      <vt:lpstr>Презентация PowerPoint</vt:lpstr>
      <vt:lpstr>PDB файл</vt:lpstr>
      <vt:lpstr>PyMol</vt:lpstr>
      <vt:lpstr>PyMol</vt:lpstr>
      <vt:lpstr>PyMol</vt:lpstr>
      <vt:lpstr>PyMol</vt:lpstr>
      <vt:lpstr>PyMol</vt:lpstr>
      <vt:lpstr>PyMol</vt:lpstr>
      <vt:lpstr>PDB и PyMol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Title</vt:lpstr>
      <vt:lpstr>Основные сервисы и программы 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</vt:lpstr>
      <vt:lpstr>Пространственное совмещение: ложка дегтя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evgeniy</dc:creator>
  <cp:lastModifiedBy>evgeniy</cp:lastModifiedBy>
  <cp:revision>90</cp:revision>
  <dcterms:created xsi:type="dcterms:W3CDTF">2004-12-06T14:24:05Z</dcterms:created>
  <dcterms:modified xsi:type="dcterms:W3CDTF">2014-02-19T20:42:48Z</dcterms:modified>
</cp:coreProperties>
</file>