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65" r:id="rId17"/>
    <p:sldId id="266" r:id="rId18"/>
    <p:sldId id="277" r:id="rId19"/>
    <p:sldId id="283" r:id="rId20"/>
    <p:sldId id="284" r:id="rId21"/>
    <p:sldId id="285" r:id="rId22"/>
    <p:sldId id="287" r:id="rId23"/>
    <p:sldId id="289" r:id="rId24"/>
    <p:sldId id="290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8571" autoAdjust="0"/>
  </p:normalViewPr>
  <p:slideViewPr>
    <p:cSldViewPr>
      <p:cViewPr varScale="1">
        <p:scale>
          <a:sx n="125" d="100"/>
          <a:sy n="125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56"/>
          <c:h val="0.665950671607225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ln w="28575">
      <a:solidFill>
        <a:srgbClr val="4F81BD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about/statistics" TargetMode="External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Feature Table — характеристики участков последовательности</a:t>
            </a:r>
          </a:p>
          <a:p>
            <a:r>
              <a:rPr lang="ru-RU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/>
              <a:t>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/>
              <a:t>сайты связывания разнообразных лигандов,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/>
              <a:t>сайты посттрансляционной модификации;</a:t>
            </a:r>
          </a:p>
          <a:p>
            <a:pPr>
              <a:buFont typeface="Arial" charset="0"/>
              <a:buChar char="•"/>
            </a:pPr>
            <a:r>
              <a:rPr lang="ru-RU"/>
              <a:t>вторичная структура;</a:t>
            </a:r>
          </a:p>
          <a:p>
            <a:pPr>
              <a:buFont typeface="Arial" charset="0"/>
              <a:buChar char="•"/>
            </a:pPr>
            <a:r>
              <a:rPr lang="ru-RU"/>
              <a:t>домены;</a:t>
            </a:r>
          </a:p>
          <a:p>
            <a:pPr>
              <a:buFont typeface="Arial" charset="0"/>
              <a:buChar char="•"/>
            </a:pPr>
            <a:r>
              <a:rPr lang="ru-RU"/>
              <a:t>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/>
              <a:t>варианты (напр., альтернативный сплайсинг “VARSPLIC”);</a:t>
            </a:r>
          </a:p>
          <a:p>
            <a:r>
              <a:rPr lang="ru-RU"/>
              <a:t>и т</a:t>
            </a:r>
            <a:r>
              <a:rPr lang="en-US"/>
              <a:t>. </a:t>
            </a:r>
            <a:r>
              <a:rPr lang="ru-RU"/>
              <a:t>п</a:t>
            </a:r>
            <a:r>
              <a:rPr lang="en-US"/>
              <a:t>.</a:t>
            </a:r>
            <a:endParaRPr lang="ru-RU"/>
          </a:p>
          <a:p>
            <a:r>
              <a:rPr lang="ru-RU"/>
              <a:t>Имеет строгий формат</a:t>
            </a:r>
            <a:r>
              <a:rPr lang="en-US"/>
              <a:t>: Feature Key, FtLocation, FtDescription.</a:t>
            </a:r>
          </a:p>
          <a:p>
            <a:endParaRPr lang="en-US"/>
          </a:p>
          <a:p>
            <a:r>
              <a:rPr lang="ru-RU"/>
              <a:t>Например: 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DISULFID 334 343 By similarity.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CONFLICT 138 138 E -&gt; EE (in Ref. 4; AA sequence).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30 </a:t>
            </a:r>
            <a:r>
              <a:rPr lang="ru-RU" dirty="0" smtClean="0"/>
              <a:t>августа</a:t>
            </a:r>
            <a:r>
              <a:rPr lang="ru-RU" dirty="0" smtClean="0"/>
              <a:t> 2017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SwissProt</a:t>
            </a:r>
            <a:r>
              <a:rPr lang="en-US" dirty="0" smtClean="0"/>
              <a:t> –</a:t>
            </a:r>
            <a:r>
              <a:rPr lang="ru-RU" dirty="0" smtClean="0"/>
              <a:t> </a:t>
            </a:r>
            <a:r>
              <a:rPr lang="ru-RU" dirty="0" smtClean="0"/>
              <a:t>5</a:t>
            </a:r>
            <a:r>
              <a:rPr lang="en-US" dirty="0" smtClean="0"/>
              <a:t>55 426 </a:t>
            </a:r>
            <a:r>
              <a:rPr lang="en-US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0,5 </a:t>
            </a:r>
            <a:r>
              <a:rPr lang="ru-RU" dirty="0" smtClean="0"/>
              <a:t>млн. белков)</a:t>
            </a:r>
            <a:endParaRPr lang="en-US" dirty="0" smtClean="0"/>
          </a:p>
          <a:p>
            <a:pPr eaLnBrk="1" hangingPunct="1"/>
            <a:r>
              <a:rPr lang="en-US" dirty="0" err="1" smtClean="0"/>
              <a:t>TrEMBL</a:t>
            </a:r>
            <a:r>
              <a:rPr lang="en-US" dirty="0" smtClean="0"/>
              <a:t> – </a:t>
            </a:r>
            <a:r>
              <a:rPr lang="en-US" dirty="0" smtClean="0"/>
              <a:t>89</a:t>
            </a:r>
            <a:r>
              <a:rPr lang="ru-RU" dirty="0" smtClean="0"/>
              <a:t> </a:t>
            </a:r>
            <a:r>
              <a:rPr lang="en-US" dirty="0" smtClean="0"/>
              <a:t>396</a:t>
            </a:r>
            <a:r>
              <a:rPr lang="ru-RU" dirty="0" smtClean="0"/>
              <a:t> </a:t>
            </a:r>
            <a:r>
              <a:rPr lang="en-US" dirty="0" smtClean="0"/>
              <a:t>316 </a:t>
            </a:r>
            <a:r>
              <a:rPr lang="ru-RU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~9</a:t>
            </a:r>
            <a:r>
              <a:rPr lang="en-US" dirty="0" smtClean="0"/>
              <a:t>0 </a:t>
            </a:r>
            <a:r>
              <a:rPr lang="ru-RU" dirty="0" smtClean="0"/>
              <a:t>млн. записей)</a:t>
            </a:r>
            <a:endParaRPr lang="en-US" dirty="0" smtClean="0"/>
          </a:p>
          <a:p>
            <a:pPr eaLnBrk="1" hangingPunct="1"/>
            <a:r>
              <a:rPr lang="en-US" dirty="0" smtClean="0"/>
              <a:t>UniRef100 </a:t>
            </a:r>
            <a:r>
              <a:rPr lang="en-US" dirty="0" smtClean="0"/>
              <a:t>–114 464 072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/>
              <a:t> </a:t>
            </a:r>
            <a:r>
              <a:rPr lang="ru-RU" dirty="0" smtClean="0"/>
              <a:t>различных аминокислотных последовательностей)</a:t>
            </a:r>
            <a:endParaRPr lang="en-US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38200" y="5181600"/>
            <a:ext cx="723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</a:t>
            </a:r>
            <a:r>
              <a:rPr lang="ru-RU" dirty="0" smtClean="0"/>
              <a:t>33</a:t>
            </a:r>
            <a:r>
              <a:rPr lang="en-US" dirty="0" smtClean="0"/>
              <a:t> </a:t>
            </a:r>
            <a:r>
              <a:rPr lang="ru-RU" dirty="0" smtClean="0"/>
              <a:t>397 </a:t>
            </a:r>
            <a:r>
              <a:rPr lang="ru-RU" dirty="0" smtClean="0"/>
              <a:t>записей, представляющих </a:t>
            </a:r>
            <a:r>
              <a:rPr lang="ru-RU" dirty="0" smtClean="0"/>
              <a:t>40 500 различных </a:t>
            </a:r>
            <a:r>
              <a:rPr lang="ru-RU" dirty="0"/>
              <a:t>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99473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структур!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400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последовательностей не аннотированы!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ru-RU" dirty="0" smtClean="0"/>
              <a:t>11 </a:t>
            </a:r>
            <a:r>
              <a:rPr lang="ru-RU" dirty="0" smtClean="0"/>
              <a:t>с</a:t>
            </a:r>
            <a:r>
              <a:rPr lang="ru-RU" dirty="0" smtClean="0"/>
              <a:t>ентября 2017 </a:t>
            </a:r>
            <a:r>
              <a:rPr lang="ru-RU" dirty="0"/>
              <a:t>г. содержит </a:t>
            </a:r>
            <a:r>
              <a:rPr lang="ru-RU" dirty="0" smtClean="0"/>
              <a:t>870 </a:t>
            </a:r>
            <a:r>
              <a:rPr lang="ru-RU" dirty="0"/>
              <a:t>млн. последовательностей и </a:t>
            </a:r>
            <a:r>
              <a:rPr lang="ru-RU" dirty="0" smtClean="0"/>
              <a:t>2,33 трлн. </a:t>
            </a:r>
            <a:r>
              <a:rPr lang="ru-RU" dirty="0"/>
              <a:t>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Помимо </a:t>
            </a:r>
            <a:r>
              <a:rPr lang="en-US" sz="1600" dirty="0"/>
              <a:t>EMBL, </a:t>
            </a:r>
            <a:r>
              <a:rPr lang="ru-RU" sz="1600" dirty="0"/>
              <a:t>Европейский нуклеотидный архив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 </a:t>
            </a:r>
            <a:r>
              <a:rPr lang="ru-RU" sz="1600" dirty="0"/>
              <a:t>включает ещё </a:t>
            </a:r>
            <a:r>
              <a:rPr lang="en-US" sz="1600" dirty="0"/>
              <a:t>SRA (Sequence Read Archive)</a:t>
            </a:r>
            <a:r>
              <a:rPr lang="ru-RU" sz="1600" dirty="0"/>
              <a:t>:</a:t>
            </a:r>
            <a:r>
              <a:rPr lang="en-US" sz="1600" dirty="0"/>
              <a:t> ~ </a:t>
            </a:r>
            <a:r>
              <a:rPr lang="ru-RU" sz="1600" dirty="0" smtClean="0"/>
              <a:t>34,7</a:t>
            </a:r>
            <a:r>
              <a:rPr lang="en-US" sz="1600" dirty="0" smtClean="0"/>
              <a:t> </a:t>
            </a:r>
            <a:r>
              <a:rPr lang="ru-RU" sz="1600" dirty="0"/>
              <a:t>трлн. последовательностей, </a:t>
            </a:r>
            <a:r>
              <a:rPr lang="ru-RU" sz="1600" dirty="0" smtClean="0"/>
              <a:t>4,9 </a:t>
            </a:r>
            <a:r>
              <a:rPr lang="ru-RU" sz="1600" dirty="0" smtClean="0"/>
              <a:t>квадрильона </a:t>
            </a:r>
            <a:r>
              <a:rPr lang="ru-RU" sz="1600" dirty="0"/>
              <a:t>нуклеотидов.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www.ebi.ac.uk/ena/about/statistics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" name="Picture 2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2192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Поддерживается </a:t>
            </a:r>
            <a:r>
              <a:rPr lang="en-US" sz="2400" smtClean="0"/>
              <a:t>NCBI</a:t>
            </a:r>
            <a:r>
              <a:rPr lang="ru-RU" sz="2400" smtClean="0"/>
              <a:t>: </a:t>
            </a:r>
            <a:r>
              <a:rPr lang="pl-PL" sz="1800" smtClean="0">
                <a:hlinkClick r:id="rId3"/>
              </a:rPr>
              <a:t>http://www.ncbi.nlm.nih.gov/refseq/</a:t>
            </a:r>
            <a:endParaRPr lang="ru-RU" sz="1800" smtClean="0"/>
          </a:p>
          <a:p>
            <a:pPr eaLnBrk="1" hangingPunct="1"/>
            <a:r>
              <a:rPr lang="ru-RU" sz="2400" smtClean="0"/>
              <a:t>Не содержит повторений (в отличие от </a:t>
            </a:r>
            <a:r>
              <a:rPr lang="en-US" sz="2400" smtClean="0"/>
              <a:t>GenBank!)</a:t>
            </a:r>
            <a:endParaRPr lang="ru-RU" sz="2400" smtClean="0"/>
          </a:p>
          <a:p>
            <a:pPr eaLnBrk="1" hangingPunct="1"/>
            <a:r>
              <a:rPr lang="ru-RU" sz="2400" smtClean="0"/>
              <a:t>Состоит из трёх частей: </a:t>
            </a:r>
            <a:r>
              <a:rPr lang="en-US" sz="2400" smtClean="0"/>
              <a:t>RefSeq genomic, RefSeq RNA (</a:t>
            </a:r>
            <a:r>
              <a:rPr lang="ru-RU" sz="2400" smtClean="0"/>
              <a:t>только мРНК!), </a:t>
            </a:r>
            <a:r>
              <a:rPr lang="en-US" sz="2400" smtClean="0"/>
              <a:t>RefSeq protein</a:t>
            </a:r>
          </a:p>
          <a:p>
            <a:pPr eaLnBrk="1" hangingPunct="1"/>
            <a:r>
              <a:rPr lang="ru-RU" sz="2400" smtClean="0"/>
              <a:t>Призван навести порядок в сумбуре секвенируемых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USCS Genome Browser </a:t>
            </a:r>
            <a:r>
              <a:rPr lang="en-US" sz="2000" smtClean="0"/>
              <a:t>(</a:t>
            </a:r>
            <a:r>
              <a:rPr lang="en-US" sz="2000" smtClean="0">
                <a:hlinkClick r:id="rId3"/>
              </a:rPr>
              <a:t>http://genome.ucsc.edu/cgi-bin/hgGateway</a:t>
            </a:r>
            <a:r>
              <a:rPr lang="en-US" sz="2000" smtClean="0"/>
              <a:t> )</a:t>
            </a:r>
            <a:endParaRPr lang="ru-RU" sz="2000" smtClean="0"/>
          </a:p>
          <a:p>
            <a:pPr lvl="1" eaLnBrk="1" hangingPunct="1"/>
            <a:r>
              <a:rPr lang="ru-RU" sz="2000" smtClean="0"/>
              <a:t>продвинутый графический интерфейс для аннотированных геномов избранных эукариот </a:t>
            </a:r>
            <a:endParaRPr lang="en-US" sz="2000" smtClean="0"/>
          </a:p>
          <a:p>
            <a:pPr eaLnBrk="1" hangingPunct="1"/>
            <a:r>
              <a:rPr lang="en-US" sz="2400" smtClean="0"/>
              <a:t>NCBI</a:t>
            </a:r>
            <a:r>
              <a:rPr lang="ru-RU" sz="2400" smtClean="0"/>
              <a:t> (</a:t>
            </a:r>
            <a:r>
              <a:rPr lang="en-US" sz="2000" smtClean="0">
                <a:hlinkClick r:id="rId4"/>
              </a:rPr>
              <a:t>http://www.ncbi.nlm.nih.gov/genome/browse</a:t>
            </a:r>
            <a:r>
              <a:rPr lang="ru-RU" sz="2400" smtClean="0"/>
              <a:t>)</a:t>
            </a:r>
          </a:p>
          <a:p>
            <a:pPr lvl="1" eaLnBrk="1" hangingPunct="1"/>
            <a:r>
              <a:rPr lang="ru-RU" sz="2000" smtClean="0"/>
              <a:t>все полные геномы </a:t>
            </a:r>
            <a:endParaRPr lang="en-US" sz="2000" smtClean="0"/>
          </a:p>
          <a:p>
            <a:pPr eaLnBrk="1" hangingPunct="1"/>
            <a:r>
              <a:rPr lang="en-US" sz="2400" smtClean="0"/>
              <a:t>EnsEMBL</a:t>
            </a:r>
            <a:r>
              <a:rPr lang="ru-RU" sz="2400" smtClean="0"/>
              <a:t> </a:t>
            </a:r>
            <a:r>
              <a:rPr lang="ru-RU" sz="1800" smtClean="0"/>
              <a:t>(</a:t>
            </a:r>
            <a:r>
              <a:rPr lang="en-US" sz="1800" smtClean="0">
                <a:hlinkClick r:id="rId5"/>
              </a:rPr>
              <a:t>http://www.ensembl.org/</a:t>
            </a:r>
            <a:r>
              <a:rPr lang="ru-RU" sz="1800" smtClean="0"/>
              <a:t>)</a:t>
            </a:r>
          </a:p>
          <a:p>
            <a:pPr lvl="1" eaLnBrk="1" hangingPunct="1"/>
            <a:r>
              <a:rPr lang="ru-RU" sz="2000" smtClean="0"/>
              <a:t>продвинутый графический интерфейс для хорошо аннотированных геномов избранных эукариот (два десятка животных и дрожжи)</a:t>
            </a:r>
          </a:p>
          <a:p>
            <a:pPr eaLnBrk="1" hangingPunct="1"/>
            <a:r>
              <a:rPr lang="en-US" sz="2400" smtClean="0"/>
              <a:t>EnsEMBL genomes (</a:t>
            </a:r>
            <a:r>
              <a:rPr lang="en-US" sz="1800" smtClean="0">
                <a:hlinkClick r:id="rId6"/>
              </a:rPr>
              <a:t>http://www.ensemblgenomes.org/</a:t>
            </a:r>
            <a:r>
              <a:rPr lang="en-US" sz="2400" smtClean="0"/>
              <a:t>)</a:t>
            </a:r>
            <a:endParaRPr lang="ru-RU" sz="2400" smtClean="0"/>
          </a:p>
          <a:p>
            <a:pPr lvl="1" eaLnBrk="1" hangingPunct="1"/>
            <a:r>
              <a:rPr lang="ru-RU" sz="2000" smtClean="0"/>
              <a:t>расширение возможностей </a:t>
            </a:r>
            <a:r>
              <a:rPr lang="en-US" sz="2000" smtClean="0"/>
              <a:t>EnsEMBL </a:t>
            </a:r>
            <a:r>
              <a:rPr lang="ru-RU" sz="2000" smtClean="0"/>
              <a:t>на все геномы (в процессе…)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33400" y="4340225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590800" y="403542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38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3048000" y="1981200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при использовании данных </a:t>
            </a:r>
            <a:r>
              <a:rPr lang="en-US" sz="1600" dirty="0"/>
              <a:t>Swiss-Prot </a:t>
            </a:r>
            <a:r>
              <a:rPr lang="ru-RU" sz="1600" dirty="0"/>
              <a:t>в публикациях). Может 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715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urier New" pitchFamily="49" charset="0"/>
                <a:cs typeface="Courier New" pitchFamily="49" charset="0"/>
                <a:hlinkClick r:id="rId3"/>
              </a:rPr>
              <a:t>http://www.uniprot.org/uniprot/P00174.txt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4"/>
              </a:rPr>
              <a:t>http://www.uniprot.org/uniprot/P37869.txt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5"/>
              </a:rPr>
              <a:t>http://www.uniprot.org/uniprot/P27358.txt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1395</Words>
  <Application>Microsoft Office PowerPoint</Application>
  <PresentationFormat>Экран (4:3)</PresentationFormat>
  <Paragraphs>252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30 августа 2017</vt:lpstr>
      <vt:lpstr>Слайд 13</vt:lpstr>
      <vt:lpstr>Слайд 14</vt:lpstr>
      <vt:lpstr>Банки GenBank, EMBL, DDBJ</vt:lpstr>
      <vt:lpstr>Разделы EMBL</vt:lpstr>
      <vt:lpstr>Классы данных EMBL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73</cp:revision>
  <dcterms:created xsi:type="dcterms:W3CDTF">2008-11-24T16:22:48Z</dcterms:created>
  <dcterms:modified xsi:type="dcterms:W3CDTF">2017-09-12T15:54:50Z</dcterms:modified>
</cp:coreProperties>
</file>