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sldIdLst>
    <p:sldId id="256" r:id="rId2"/>
    <p:sldId id="345" r:id="rId3"/>
    <p:sldId id="346" r:id="rId4"/>
    <p:sldId id="347" r:id="rId5"/>
    <p:sldId id="308" r:id="rId6"/>
    <p:sldId id="353" r:id="rId7"/>
    <p:sldId id="355" r:id="rId8"/>
    <p:sldId id="357" r:id="rId9"/>
    <p:sldId id="358" r:id="rId10"/>
    <p:sldId id="359" r:id="rId11"/>
    <p:sldId id="360" r:id="rId12"/>
    <p:sldId id="350" r:id="rId13"/>
    <p:sldId id="318" r:id="rId14"/>
    <p:sldId id="330" r:id="rId15"/>
    <p:sldId id="320" r:id="rId16"/>
    <p:sldId id="321" r:id="rId17"/>
    <p:sldId id="339" r:id="rId18"/>
    <p:sldId id="323" r:id="rId19"/>
    <p:sldId id="363" r:id="rId20"/>
    <p:sldId id="324" r:id="rId21"/>
    <p:sldId id="325" r:id="rId22"/>
    <p:sldId id="326" r:id="rId23"/>
    <p:sldId id="327" r:id="rId24"/>
    <p:sldId id="329" r:id="rId25"/>
    <p:sldId id="332" r:id="rId26"/>
    <p:sldId id="338" r:id="rId27"/>
    <p:sldId id="333" r:id="rId28"/>
    <p:sldId id="335" r:id="rId29"/>
    <p:sldId id="336" r:id="rId30"/>
    <p:sldId id="259" r:id="rId31"/>
    <p:sldId id="299" r:id="rId32"/>
    <p:sldId id="341" r:id="rId33"/>
    <p:sldId id="342" r:id="rId34"/>
    <p:sldId id="307" r:id="rId35"/>
    <p:sldId id="301" r:id="rId36"/>
    <p:sldId id="272" r:id="rId37"/>
    <p:sldId id="344" r:id="rId38"/>
    <p:sldId id="364" r:id="rId39"/>
    <p:sldId id="366" r:id="rId40"/>
    <p:sldId id="370" r:id="rId41"/>
    <p:sldId id="368" r:id="rId42"/>
    <p:sldId id="367" r:id="rId43"/>
    <p:sldId id="282" r:id="rId44"/>
    <p:sldId id="375" r:id="rId45"/>
    <p:sldId id="378" r:id="rId46"/>
    <p:sldId id="377" r:id="rId47"/>
    <p:sldId id="373" r:id="rId48"/>
    <p:sldId id="277" r:id="rId49"/>
    <p:sldId id="278" r:id="rId50"/>
    <p:sldId id="279" r:id="rId51"/>
    <p:sldId id="280" r:id="rId52"/>
    <p:sldId id="281" r:id="rId53"/>
    <p:sldId id="376" r:id="rId54"/>
    <p:sldId id="283" r:id="rId55"/>
    <p:sldId id="374" r:id="rId56"/>
    <p:sldId id="305" r:id="rId57"/>
    <p:sldId id="302" r:id="rId58"/>
    <p:sldId id="348" r:id="rId59"/>
    <p:sldId id="361" r:id="rId60"/>
    <p:sldId id="362" r:id="rId61"/>
    <p:sldId id="365" r:id="rId62"/>
    <p:sldId id="369" r:id="rId63"/>
    <p:sldId id="371" r:id="rId64"/>
    <p:sldId id="372" r:id="rId65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705" autoAdjust="0"/>
  </p:normalViewPr>
  <p:slideViewPr>
    <p:cSldViewPr>
      <p:cViewPr>
        <p:scale>
          <a:sx n="50" d="100"/>
          <a:sy n="50" d="100"/>
        </p:scale>
        <p:origin x="-1788" y="-7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201294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19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4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539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D49453E-8B4F-4180-930D-92286FFC7646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325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HUMAN – человек, MOUSE – домовая мышь, CAEEL – нематода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Caenorabditis elegans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, VICFA – бобы, BRANA – рапс, MARPO – маршанция (печёночный мох), PROWI – </a:t>
            </a:r>
            <a:r>
              <a:rPr lang="ru-RU" i="1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Prototheca wickerhamii </a:t>
            </a: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(паразитическая водоросль)</a:t>
            </a:r>
          </a:p>
        </p:txBody>
      </p:sp>
    </p:spTree>
    <p:extLst>
      <p:ext uri="{BB962C8B-B14F-4D97-AF65-F5344CB8AC3E}">
        <p14:creationId xmlns:p14="http://schemas.microsoft.com/office/powerpoint/2010/main" xmlns="" val="319023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024313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77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noFill/>
        </p:spPr>
        <p:txBody>
          <a:bodyPr lIns="80165" tIns="40083" rIns="80165" bIns="40083"/>
          <a:lstStyle/>
          <a:p>
            <a:fld id="{D0C36C5B-D310-4691-9946-FCA198BFEE83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75522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84088" y="8685103"/>
            <a:ext cx="2972472" cy="457539"/>
          </a:xfrm>
          <a:prstGeom prst="rect">
            <a:avLst/>
          </a:prstGeom>
          <a:noFill/>
        </p:spPr>
        <p:txBody>
          <a:bodyPr lIns="80165" tIns="40083" rIns="80165" bIns="40083"/>
          <a:lstStyle/>
          <a:p>
            <a:fld id="{D0C36C5B-D310-4691-9946-FCA198BFEE83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37552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Существуют такие семейства белков, при эволюции последовательностей которых за одинаковые промежутки времени всегда закреплялось примерно одинаковое число мутаций. В этом случае говорят, что для данного семейства выполняется «гипотеза молекулярных часов».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Однако чаще встречаются семейства, для которых эта гипотеза слишком далека от истины, чтобы использовать её при реконструкции филогении.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«молекулярные часы» не принимаются, длина ветви обычно отражает количество произошедших на данном отрезке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24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Небинарные деревья приходится рассматривать, когда мы не знаем, в каком порядке проходило разделение трёх или более линий эволюции. В этом случае рисуется узел, из которого выходят не две, а три или более ветви. Часто вместо «небинарное» говорят «неразрешённое» (не в смысле «запрещённое», а в смысле недостаточного разрешения картины эволюции, даваемого исходными данными).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Обратите внимание, что при рисовании дерева в «прямоугольной» форме узел изображается не точкой, а вертикальной чертой.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606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29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Одной из непрятностей молекулярной филогенетики является необходимость рассматривать неукоренённые деревья. Эта необходимость диктуется двумя обстоятельствами:</a:t>
            </a:r>
            <a:b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1)  Обратимость молекулярной эволюции (вероятность закрепления мутации I </a:t>
            </a:r>
            <a:r>
              <a:rPr lang="ru-RU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 V приблизительно равна вероятности закрепления мутации V </a:t>
            </a:r>
            <a:r>
              <a:rPr lang="ru-RU" smtClean="0">
                <a:latin typeface="Symbol" pitchFamily="18" charset="2"/>
                <a:ea typeface="Symbol" pitchFamily="18" charset="2"/>
                <a:cs typeface="Symbol" pitchFamily="18" charset="2"/>
              </a:rPr>
              <a:t></a:t>
            </a: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 I</a:t>
            </a:r>
            <a:b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</a:b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2) Неравномерность накопления мутаций (бывает, что в одной из ветвей по какой-нибудь причине мутации начинают накапливаться медленнее или, наоборот, быстрее).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Arial" charset="0"/>
                <a:ea typeface="Symbol" pitchFamily="18" charset="2"/>
                <a:cs typeface="Symbol" pitchFamily="18" charset="2"/>
              </a:rPr>
              <a:t>По этим причинам невозможно только по последовательностям (без привлечения дополнительной информации) восстановить обычное (укоренённое) дерево. Возможно лишь нарисовать картинку вроде приведённой (которая всё же сильно уменьшает число возможных вариантов хода эволюции).</a:t>
            </a:r>
          </a:p>
        </p:txBody>
      </p:sp>
    </p:spTree>
    <p:extLst>
      <p:ext uri="{BB962C8B-B14F-4D97-AF65-F5344CB8AC3E}">
        <p14:creationId xmlns:p14="http://schemas.microsoft.com/office/powerpoint/2010/main" xmlns="" val="2657961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Внешняя пара скобок соответствует корню, а все прочие пары скобок – узлам. Числа означают длины ветвей и могут быть опущены.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Разумеется, скобочная формула одного и того же дерва может быть написана по-разному (ветви, выходящие из узла, могут быть переставлены между собой). Если дерево неукоренённое, то пишется формула, соответствующая одному из укоренений (чаще всего случайно выбранному).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Если дерево небинарное, то пара скобок будет заключать в себе не два, а больше объектов (листьев и/или нижележащих узлов).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1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8977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8DFCB2-A52D-4837-AD2F-24CEE0896D6B}" type="slidenum">
              <a:rPr lang="en-US" sz="1200">
                <a:solidFill>
                  <a:srgbClr val="61698B"/>
                </a:solidFill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200">
              <a:solidFill>
                <a:srgbClr val="61698B"/>
              </a:solidFill>
            </a:endParaRP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734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Общая у них топология, то есть система отношений между листьями и узлами, с одной стороны, и ветвями, с другой.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Различаются, во-первых, длины ветвей, а во-вторых, несущественные для сути дела особенности изображения (порядок, в котором на рисунке расположены листья).</a:t>
            </a:r>
          </a:p>
          <a:p>
            <a:pPr algn="just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813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7987" cy="3163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357" y="4349750"/>
            <a:ext cx="4741489" cy="343044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</a:t>
            </a:r>
            <a:r>
              <a:rPr lang="ru-RU" baseline="0" dirty="0" smtClean="0"/>
              <a:t> сожалению, при бутстрэп-анализе теряется информация о длинах ветвей </a:t>
            </a:r>
            <a:r>
              <a:rPr lang="ru-RU" baseline="0" dirty="0" smtClean="0">
                <a:sym typeface="Wingdings" pitchFamily="2" charset="2"/>
              </a:rPr>
              <a:t>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289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Не всегда просто по последовательностям семейства белков восстанавливать эволюцию соответсвующих видов живых организмов...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CFEF19-790B-4864-97E4-38FBEAF7E39E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251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Каждая точка линии – некоторая существовавшая некогда последовательность. Все эти древние последовательности связаны между собой и с современными непрерывной цепью мутаций.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803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Слева «угловой» стиль, справа «прямоугольный». Оба варианта могут быть нарисованы как сверху вниз, так и слева направо. Последний способ употребляется чаще, так как позволяет избежать трудностей с размещением названий организмов или белков.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3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9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70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844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1427EB-7C38-4F2A-B4CB-1B07B193E7F2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797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11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64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94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D3A8C-E97D-47D4-AC95-53FE03AD5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A5ADB-50D9-42E2-80A2-3BEA0771D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3513" y="609600"/>
            <a:ext cx="1941512" cy="5483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5313" cy="5483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352AB-EE59-4FC5-A189-874760A7B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9C509-EE33-4DC8-9FB9-ED0DA2E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331F5-AA25-4B76-BE1A-7371548A1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084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9528-B1FA-47AB-9743-FDA7D6E2C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B1566-2AF1-498E-A7BD-3C7C0A1BD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DB37-4EB6-4FCF-8C7A-B165691A7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D92A-0354-4EB7-A7FB-C3967AE9B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352E-6ABE-4042-A3CB-77AEAE24D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3419C-EA0A-4136-A185-07110AAB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 bright="-4000" contrast="3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9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61698B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46DE3B2-EE10-44B9-AA89-35C0B196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+mj-lt"/>
          <a:ea typeface="Arial Unicode MS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06D2D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06D2D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61698B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61698B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61698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61698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61698B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volution.genetics.washington.edu/phylip/newicktree.html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gasoftware.net/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683568" y="1916832"/>
            <a:ext cx="7772400" cy="1440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u="sng" dirty="0" smtClean="0"/>
              <a:t>Практика</a:t>
            </a:r>
            <a:r>
              <a:rPr lang="en-US" sz="3200" u="sng" dirty="0" smtClean="0"/>
              <a:t>:</a:t>
            </a:r>
            <a:r>
              <a:rPr lang="ru-RU" sz="3200" dirty="0" smtClean="0"/>
              <a:t> все наоборот</a:t>
            </a:r>
            <a:r>
              <a:rPr lang="en-US" sz="3200" dirty="0" smtClean="0"/>
              <a:t> ))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52928" cy="48965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err="1" smtClean="0"/>
              <a:t>Гомологичность</a:t>
            </a:r>
            <a:r>
              <a:rPr lang="ru-RU" sz="2400" dirty="0" smtClean="0"/>
              <a:t> последовательностей выводят из их сходства в выравнивании</a:t>
            </a:r>
          </a:p>
          <a:p>
            <a:pPr>
              <a:buFont typeface="Arial" charset="0"/>
              <a:buChar char="•"/>
            </a:pPr>
            <a:r>
              <a:rPr lang="ru-RU" sz="2400" dirty="0" err="1" smtClean="0"/>
              <a:t>Гомологичность</a:t>
            </a:r>
            <a:r>
              <a:rPr lang="ru-RU" sz="2400" dirty="0" smtClean="0"/>
              <a:t> отдельных нуклеотидов, кодонов или участков ДНК также выводят из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Выравнивание строят с помощью алгоритмов и программ, которые ориентируются на сходство последовательностей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ПРОГРАММЫ ВЫРАВНИВАНИЯ МОГУТ ОШИБАТЬСЯ потому, что они ничего не знают про гомологию. Интерпретация того, где есть выравнивание, а где его нет – за специалистом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3531" y="5684794"/>
            <a:ext cx="8020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То, что не изменяется в эволюции, то важно!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-73868"/>
            <a:ext cx="8568952" cy="720080"/>
          </a:xfrm>
        </p:spPr>
        <p:txBody>
          <a:bodyPr/>
          <a:lstStyle/>
          <a:p>
            <a:r>
              <a:rPr lang="ru-RU" sz="3200" dirty="0" smtClean="0"/>
              <a:t>Примеры выравниваний</a:t>
            </a:r>
            <a:endParaRPr lang="en-US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9950"/>
          <a:stretch>
            <a:fillRect/>
          </a:stretch>
        </p:blipFill>
        <p:spPr bwMode="auto">
          <a:xfrm>
            <a:off x="179512" y="3598540"/>
            <a:ext cx="80494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6070" r="1545"/>
          <a:stretch>
            <a:fillRect/>
          </a:stretch>
        </p:blipFill>
        <p:spPr bwMode="auto">
          <a:xfrm>
            <a:off x="179512" y="2223065"/>
            <a:ext cx="8736726" cy="108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162" r="7770"/>
          <a:stretch>
            <a:fillRect/>
          </a:stretch>
        </p:blipFill>
        <p:spPr bwMode="auto">
          <a:xfrm>
            <a:off x="82194" y="4734436"/>
            <a:ext cx="8810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15009" r="18284"/>
          <a:stretch>
            <a:fillRect/>
          </a:stretch>
        </p:blipFill>
        <p:spPr bwMode="auto">
          <a:xfrm>
            <a:off x="143791" y="862236"/>
            <a:ext cx="8799364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84168" y="57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8 консервативных из 54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>
          <a:xfrm>
            <a:off x="7062663" y="6287343"/>
            <a:ext cx="1901825" cy="454025"/>
          </a:xfrm>
        </p:spPr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44371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53 консервативных из 54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3301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34 консервативных из 49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18703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28 консервативных из 54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87727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выравнивании двух </a:t>
            </a:r>
            <a:r>
              <a:rPr lang="ru-RU" b="1" u="sng" dirty="0" smtClean="0">
                <a:solidFill>
                  <a:srgbClr val="FF0000"/>
                </a:solidFill>
              </a:rPr>
              <a:t>негомологичных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нукл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последовательно-стей</a:t>
            </a:r>
            <a:r>
              <a:rPr lang="ru-RU" dirty="0" smtClean="0">
                <a:solidFill>
                  <a:srgbClr val="FF0000"/>
                </a:solidFill>
              </a:rPr>
              <a:t>  будет процентов 25% колонок с совпадающими буквами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6910" y="20848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Эволюция последовательности белка – следствие эволюции кодирующей последовательности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855" y="4197099"/>
            <a:ext cx="8410695" cy="226589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Последовательность белка обычно находится под стабилизирующим отбором – против изменений.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Потому, что изменения последовательности влияют на свойства белка, пространственную структуру и биологические функции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3AD3A8C-E97D-47D4-AC95-53FE03AD57A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1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dirty="0" smtClean="0"/>
              <a:t>Выравнивание белков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83264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u="sng" dirty="0" smtClean="0"/>
              <a:t>Теория:</a:t>
            </a:r>
            <a:r>
              <a:rPr lang="ru-RU" sz="2400" dirty="0" smtClean="0"/>
              <a:t> аминокислотные остатки белков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, если их кодоны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. В выравнивании гомологичные остатки располагают друг под другом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Практика:</a:t>
            </a:r>
            <a:r>
              <a:rPr lang="ru-RU" sz="2400" dirty="0" smtClean="0"/>
              <a:t> </a:t>
            </a:r>
            <a:r>
              <a:rPr lang="ru-RU" sz="2400" dirty="0" err="1" smtClean="0"/>
              <a:t>гомологичность</a:t>
            </a:r>
            <a:r>
              <a:rPr lang="ru-RU" sz="2400" dirty="0" smtClean="0"/>
              <a:t> белков, участков и отдельных остатков выводят из выравнивания, построенного программой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Выравнивать последовательности генов или белков? БЕЛКОВ</a:t>
            </a:r>
            <a:r>
              <a:rPr lang="en-US" sz="2400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в нуклеотидном выравнивании программа может нарушить </a:t>
            </a:r>
            <a:r>
              <a:rPr lang="ru-RU" sz="2000" dirty="0" err="1" smtClean="0"/>
              <a:t>кодонную</a:t>
            </a:r>
            <a:r>
              <a:rPr lang="ru-RU" sz="2000" dirty="0" smtClean="0"/>
              <a:t> структуру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в нуклеотидном выравнивании больше мутаций, чем в белковом, из-за синонимичных замен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белковое выравнивание учитывает сходство свойств аминокислот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 эволюции белков тоже бывают глобальные события</a:t>
            </a:r>
            <a:r>
              <a:rPr lang="en-US" sz="2400" dirty="0" smtClean="0"/>
              <a:t>:</a:t>
            </a:r>
            <a:r>
              <a:rPr lang="ru-RU" sz="2400" dirty="0" smtClean="0"/>
              <a:t> перетасовка доменов (</a:t>
            </a:r>
            <a:r>
              <a:rPr lang="en-US" sz="2400" dirty="0" smtClean="0"/>
              <a:t>domain </a:t>
            </a:r>
            <a:r>
              <a:rPr lang="en-US" sz="2400" dirty="0" err="1" smtClean="0"/>
              <a:t>shaffling</a:t>
            </a:r>
            <a:r>
              <a:rPr lang="en-US" sz="2400" dirty="0" smtClean="0"/>
              <a:t>)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28625" y="500063"/>
            <a:ext cx="8229600" cy="84070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rgbClr val="506D2D"/>
                </a:solidFill>
                <a:latin typeface="+mj-lt"/>
                <a:cs typeface="+mj-cs"/>
              </a:rPr>
              <a:t>Примеры доменных архитектур</a:t>
            </a:r>
          </a:p>
        </p:txBody>
      </p:sp>
      <p:pic>
        <p:nvPicPr>
          <p:cNvPr id="3" name="Picture 3076" descr="F:\Common\Education\FBB\Year_02\Term_6\Lectures\3Dcomparison\3Dclassification\PAX_hom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2428875"/>
            <a:ext cx="39862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077" descr="F:\Common\Education\FBB\Year_02\Term_6\Lectures\3Dcomparison\3Dclassification\Lim_lim_hom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957513"/>
            <a:ext cx="39687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081" descr="F:\Common\Education\FBB\Year_02\Term_6\Lectures\3Dcomparison\3Dclassification\homeo_home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643313"/>
            <a:ext cx="71659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82" descr="F:\Common\Education\FBB\Year_02\Term_6\Lectures\3Dcomparison\3Dclassification\PBX_home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286250"/>
            <a:ext cx="371475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071563" y="5357813"/>
            <a:ext cx="66208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Примеры доменных архитектур с </a:t>
            </a:r>
            <a:r>
              <a:rPr lang="ru-RU" sz="2400" dirty="0" err="1">
                <a:solidFill>
                  <a:schemeClr val="tx1"/>
                </a:solidFill>
              </a:rPr>
              <a:t>гомеодоменом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(зеленый)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4150" y="2430470"/>
            <a:ext cx="1599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608 белков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39365" y="2929735"/>
            <a:ext cx="160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1254 белка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92088"/>
          </a:xfrm>
        </p:spPr>
        <p:txBody>
          <a:bodyPr/>
          <a:lstStyle/>
          <a:p>
            <a:r>
              <a:rPr lang="ru-RU" sz="3200" dirty="0" smtClean="0"/>
              <a:t>Можно ли проверить правильность выравнивания?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52928" cy="532859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Программа может построить неправильное выравнивание. Есть ли способы независимой проверки?</a:t>
            </a:r>
          </a:p>
          <a:p>
            <a:pPr>
              <a:buFont typeface="Arial" charset="0"/>
              <a:buChar char="•"/>
            </a:pPr>
            <a:r>
              <a:rPr lang="ru-RU" sz="2400" u="sng" dirty="0" smtClean="0"/>
              <a:t>ДНК:</a:t>
            </a:r>
            <a:r>
              <a:rPr lang="ru-RU" sz="2400" dirty="0" smtClean="0"/>
              <a:t>  нет способов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, только глядя на выравнивание (не считая </a:t>
            </a:r>
            <a:r>
              <a:rPr lang="ru-RU" sz="2400" dirty="0" err="1" smtClean="0">
                <a:solidFill>
                  <a:schemeClr val="bg1">
                    <a:lumMod val="75000"/>
                  </a:schemeClr>
                </a:solidFill>
              </a:rPr>
              <a:t>генноинженерного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</a:rPr>
              <a:t> мутагенеза в лаборатории)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Белки: можно! – если известна структура белка.  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Если при совмещении полипептидных цепей  хорошо совмещаются </a:t>
            </a:r>
            <a:r>
              <a:rPr lang="en-US" sz="2000" dirty="0" err="1" smtClean="0"/>
              <a:t>C_alpha</a:t>
            </a:r>
            <a:r>
              <a:rPr lang="en-US" sz="2000" dirty="0" smtClean="0"/>
              <a:t> </a:t>
            </a:r>
            <a:r>
              <a:rPr lang="ru-RU" sz="2000" dirty="0" smtClean="0"/>
              <a:t>атомы, то такие остатки можно считать гомологичными</a:t>
            </a:r>
          </a:p>
          <a:p>
            <a:pPr lvl="1">
              <a:buFont typeface="Arial" charset="0"/>
              <a:buChar char="•"/>
            </a:pPr>
            <a:r>
              <a:rPr lang="ru-RU" sz="2000" u="sng" dirty="0" smtClean="0"/>
              <a:t>Ограничение:</a:t>
            </a:r>
            <a:r>
              <a:rPr lang="ru-RU" sz="2000" dirty="0" smtClean="0"/>
              <a:t> Структуры известны для 100 000 белков, а последовательности – для 100 000 000</a:t>
            </a:r>
          </a:p>
          <a:p>
            <a:pPr lvl="1">
              <a:buFont typeface="Arial" charset="0"/>
              <a:buChar char="•"/>
            </a:pPr>
            <a:r>
              <a:rPr lang="ru-RU" sz="2000" dirty="0" smtClean="0"/>
              <a:t>Есть базы эталонных выравниваний, построенных по совмещению структур (</a:t>
            </a:r>
            <a:r>
              <a:rPr lang="en-US" sz="2000" dirty="0" err="1" smtClean="0"/>
              <a:t>Balibase</a:t>
            </a:r>
            <a:r>
              <a:rPr lang="en-US" sz="2000" dirty="0" smtClean="0"/>
              <a:t> </a:t>
            </a:r>
            <a:r>
              <a:rPr lang="ru-RU" sz="2000" dirty="0" smtClean="0"/>
              <a:t>и др.). Их используют для сравнения программ выравнивания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РНК: частично, да. Можно учитывать вторичную структуру РНК</a:t>
            </a:r>
          </a:p>
          <a:p>
            <a:pPr lvl="1">
              <a:buFont typeface="Arial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929188"/>
            <a:ext cx="8293100" cy="161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4438"/>
            <a:ext cx="8302625" cy="3786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00063" y="-23813"/>
            <a:ext cx="7929562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Белки: совмещение структур и выравнивание последовательностей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5618163" cy="497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506D2D"/>
                </a:solidFill>
              </a:rPr>
              <a:t>Пространственное совмещение полипептидных цепей белков </a:t>
            </a:r>
            <a:r>
              <a:rPr lang="en-US" sz="3200">
                <a:solidFill>
                  <a:srgbClr val="506D2D"/>
                </a:solidFill>
              </a:rPr>
              <a:t>MTA1_YEAST </a:t>
            </a:r>
            <a:r>
              <a:rPr lang="ru-RU" sz="3200">
                <a:solidFill>
                  <a:srgbClr val="506D2D"/>
                </a:solidFill>
              </a:rPr>
              <a:t>и </a:t>
            </a:r>
            <a:r>
              <a:rPr lang="en-US" sz="3200">
                <a:solidFill>
                  <a:srgbClr val="506D2D"/>
                </a:solidFill>
              </a:rPr>
              <a:t>MAT2_YEAST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719763" y="5715000"/>
            <a:ext cx="3167062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61698B"/>
                </a:solidFill>
              </a:rPr>
              <a:t>На плоской картинке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61698B"/>
                </a:solidFill>
              </a:rPr>
              <a:t>видно плохо </a:t>
            </a:r>
            <a:r>
              <a:rPr lang="en-US" b="1">
                <a:solidFill>
                  <a:srgbClr val="61698B"/>
                </a:solidFill>
                <a:latin typeface="Wingdings" pitchFamily="2" charset="2"/>
              </a:rPr>
              <a:t></a:t>
            </a:r>
            <a:r>
              <a:rPr lang="ru-RU" b="1">
                <a:solidFill>
                  <a:srgbClr val="61698B"/>
                </a:solidFill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69225" cy="909638"/>
          </a:xfrm>
        </p:spPr>
        <p:txBody>
          <a:bodyPr/>
          <a:lstStyle/>
          <a:p>
            <a:r>
              <a:rPr lang="ru-RU" sz="3600" dirty="0" smtClean="0"/>
              <a:t>Выравнивание полезно не только как отражение эволюции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87338" y="1916833"/>
            <a:ext cx="8461126" cy="4392488"/>
          </a:xfrm>
        </p:spPr>
        <p:txBody>
          <a:bodyPr/>
          <a:lstStyle/>
          <a:p>
            <a:r>
              <a:rPr lang="ru-RU" sz="2800" dirty="0" smtClean="0"/>
              <a:t>Например,  выравнивание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промоторов,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сайтов посадки транскрипционных факторов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… и вообще участков </a:t>
            </a:r>
            <a:r>
              <a:rPr lang="ru-RU" sz="2800" dirty="0" err="1" smtClean="0"/>
              <a:t>некодирующей</a:t>
            </a:r>
            <a:r>
              <a:rPr lang="ru-RU" sz="2800" dirty="0" smtClean="0"/>
              <a:t> ДНК с одинаковой функцией: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нуклеотиды из одной колонки играют сходную роль </a:t>
            </a:r>
            <a:r>
              <a:rPr lang="ru-RU" sz="2800" dirty="0" smtClean="0">
                <a:solidFill>
                  <a:srgbClr val="FF0000"/>
                </a:solidFill>
              </a:rPr>
              <a:t>(в этом случае гомологии может и не быть!)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/>
              <a:t>Все программы ищут сходство, а сходство - не то же, что гомология!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"/>
            <a:ext cx="7769225" cy="692695"/>
          </a:xfrm>
        </p:spPr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251520" y="620688"/>
            <a:ext cx="8604276" cy="5146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96" y="5661248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Ради выравниваний потрачены огромные деньги на </a:t>
            </a:r>
            <a:r>
              <a:rPr lang="ru-RU" sz="2000" dirty="0" err="1" smtClean="0">
                <a:solidFill>
                  <a:schemeClr val="tx1"/>
                </a:solidFill>
              </a:rPr>
              <a:t>секвенирование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1 </a:t>
            </a:r>
            <a:r>
              <a:rPr lang="ru-RU" sz="2000" dirty="0" err="1" smtClean="0">
                <a:solidFill>
                  <a:schemeClr val="tx1"/>
                </a:solidFill>
              </a:rPr>
              <a:t>млрд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последовательностей нуклеотидов и 100 </a:t>
            </a:r>
            <a:r>
              <a:rPr lang="ru-RU" sz="2000" dirty="0" err="1" smtClean="0">
                <a:solidFill>
                  <a:schemeClr val="tx1"/>
                </a:solidFill>
              </a:rPr>
              <a:t>млн</a:t>
            </a:r>
            <a:r>
              <a:rPr lang="ru-RU" sz="2000" dirty="0" smtClean="0">
                <a:solidFill>
                  <a:schemeClr val="tx1"/>
                </a:solidFill>
              </a:rPr>
              <a:t> последовательностей белков.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То ли еще будет!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85813" y="2273300"/>
            <a:ext cx="77724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4000">
              <a:solidFill>
                <a:srgbClr val="506D2D"/>
              </a:solidFill>
            </a:endParaRPr>
          </a:p>
        </p:txBody>
      </p:sp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395536" y="260350"/>
            <a:ext cx="8496944" cy="113982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 smtClean="0"/>
              <a:t>Что нужно знать об алгоритме выравнивания </a:t>
            </a:r>
            <a:r>
              <a:rPr lang="ru-RU" sz="3600" dirty="0" smtClean="0">
                <a:solidFill>
                  <a:srgbClr val="FF0000"/>
                </a:solidFill>
              </a:rPr>
              <a:t>двух</a:t>
            </a:r>
            <a:r>
              <a:rPr lang="ru-RU" sz="3600" dirty="0" smtClean="0"/>
              <a:t> последовательностей?</a:t>
            </a:r>
          </a:p>
        </p:txBody>
      </p:sp>
      <p:sp>
        <p:nvSpPr>
          <p:cNvPr id="11268" name="Содержимое 3"/>
          <p:cNvSpPr>
            <a:spLocks noGrp="1"/>
          </p:cNvSpPr>
          <p:nvPr>
            <p:ph idx="1"/>
          </p:nvPr>
        </p:nvSpPr>
        <p:spPr>
          <a:xfrm>
            <a:off x="611188" y="1700213"/>
            <a:ext cx="7769225" cy="2808287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ru-RU" dirty="0" smtClean="0"/>
              <a:t>Матрица весов замен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открытие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Штраф за продолжение </a:t>
            </a:r>
            <a:r>
              <a:rPr lang="en-US" dirty="0" smtClean="0"/>
              <a:t>“</a:t>
            </a:r>
            <a:r>
              <a:rPr lang="ru-RU" dirty="0" err="1" smtClean="0"/>
              <a:t>гэпа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ru-RU" dirty="0" smtClean="0"/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Вес выравнивания</a:t>
            </a:r>
          </a:p>
          <a:p>
            <a:pPr>
              <a:buFont typeface="Arial" charset="0"/>
              <a:buChar char="•"/>
              <a:defRPr/>
            </a:pPr>
            <a:r>
              <a:rPr lang="ru-RU" dirty="0" smtClean="0"/>
              <a:t>Оптимальное выравнивание – </a:t>
            </a:r>
            <a:r>
              <a:rPr lang="ru-RU" dirty="0" err="1" smtClean="0"/>
              <a:t>выравнивание</a:t>
            </a:r>
            <a:r>
              <a:rPr lang="ru-RU" dirty="0" smtClean="0"/>
              <a:t> с максимальным весом</a:t>
            </a:r>
          </a:p>
        </p:txBody>
      </p:sp>
      <p:sp>
        <p:nvSpPr>
          <p:cNvPr id="14341" name="Заголовок 2"/>
          <p:cNvSpPr txBox="1">
            <a:spLocks/>
          </p:cNvSpPr>
          <p:nvPr/>
        </p:nvSpPr>
        <p:spPr bwMode="auto">
          <a:xfrm>
            <a:off x="179512" y="4941168"/>
            <a:ext cx="8351837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>
                <a:solidFill>
                  <a:srgbClr val="FF0000"/>
                </a:solidFill>
              </a:rPr>
              <a:t>Программа успешно выровняет любые  две </a:t>
            </a:r>
            <a:r>
              <a:rPr lang="ru-RU" sz="4400" dirty="0" smtClean="0">
                <a:solidFill>
                  <a:srgbClr val="FF0000"/>
                </a:solidFill>
              </a:rPr>
              <a:t>последовательности, даже не гомологичные!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51520" y="116632"/>
            <a:ext cx="8633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Упражнение: вычислите вес выравнивания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5363" name="Рисунок 3" descr="pair_prot_example-1.pct"/>
          <p:cNvPicPr>
            <a:picLocks noChangeAspect="1"/>
          </p:cNvPicPr>
          <p:nvPr/>
        </p:nvPicPr>
        <p:blipFill>
          <a:blip r:embed="rId2" cstate="print"/>
          <a:srcRect t="38161" b="23322"/>
          <a:stretch>
            <a:fillRect/>
          </a:stretch>
        </p:blipFill>
        <p:spPr bwMode="auto">
          <a:xfrm>
            <a:off x="179388" y="765175"/>
            <a:ext cx="846772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6516688" y="2564904"/>
            <a:ext cx="2328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open         -</a:t>
            </a:r>
            <a:r>
              <a:rPr lang="ru-R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chemeClr val="tx1"/>
                </a:solidFill>
              </a:rPr>
              <a:t>gap extension  -</a:t>
            </a:r>
            <a:r>
              <a:rPr lang="ru-R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750" y="2060575"/>
          <a:ext cx="4752528" cy="4482012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241947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…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latin typeface="Arial Unicode MS"/>
                        </a:rPr>
                        <a:t>…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510" name="Прямоугольник 7"/>
          <p:cNvSpPr>
            <a:spLocks noChangeArrowheads="1"/>
          </p:cNvSpPr>
          <p:nvPr/>
        </p:nvSpPr>
        <p:spPr bwMode="auto">
          <a:xfrm>
            <a:off x="5219700" y="765175"/>
            <a:ext cx="1223963" cy="935038"/>
          </a:xfrm>
          <a:prstGeom prst="rect">
            <a:avLst/>
          </a:prstGeom>
          <a:noFill/>
          <a:ln w="381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4581128"/>
            <a:ext cx="3369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Штаф</a:t>
            </a:r>
            <a:r>
              <a:rPr lang="ru-RU" dirty="0" smtClean="0">
                <a:solidFill>
                  <a:schemeClr val="tx1"/>
                </a:solidFill>
              </a:rPr>
              <a:t> за продолжение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маленький, т.к. </a:t>
            </a:r>
            <a:r>
              <a:rPr lang="ru-RU" dirty="0" err="1" smtClean="0">
                <a:solidFill>
                  <a:schemeClr val="tx1"/>
                </a:solidFill>
              </a:rPr>
              <a:t>делеция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нескольких кодонов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может произойти как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одно событие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63713" y="260350"/>
          <a:ext cx="7128797" cy="6289525"/>
        </p:xfrm>
        <a:graphic>
          <a:graphicData uri="http://schemas.openxmlformats.org/drawingml/2006/table">
            <a:tbl>
              <a:tblPr/>
              <a:tblGrid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283758"/>
                <a:gridCol w="318605"/>
                <a:gridCol w="283758"/>
                <a:gridCol w="283758"/>
                <a:gridCol w="283758"/>
                <a:gridCol w="283758"/>
                <a:gridCol w="283758"/>
                <a:gridCol w="283758"/>
              </a:tblGrid>
              <a:tr h="241947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A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R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N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D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C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Q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E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G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H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I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L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K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M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F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P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S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T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W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Y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V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B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Z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X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9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Arial Unicode MS"/>
                        </a:rPr>
                        <a:t>*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741" marR="7741" marT="77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012" name="TextBox 4"/>
          <p:cNvSpPr txBox="1">
            <a:spLocks noChangeArrowheads="1"/>
          </p:cNvSpPr>
          <p:nvPr/>
        </p:nvSpPr>
        <p:spPr bwMode="auto">
          <a:xfrm>
            <a:off x="0" y="115888"/>
            <a:ext cx="1776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1"/>
                </a:solidFill>
              </a:rPr>
              <a:t>Матрица</a:t>
            </a:r>
          </a:p>
          <a:p>
            <a:r>
              <a:rPr lang="en-US">
                <a:solidFill>
                  <a:schemeClr val="tx1"/>
                </a:solidFill>
              </a:rPr>
              <a:t>BLOSUM62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69225" cy="1139825"/>
          </a:xfrm>
        </p:spPr>
        <p:txBody>
          <a:bodyPr/>
          <a:lstStyle/>
          <a:p>
            <a:r>
              <a:rPr lang="ru-RU" smtClean="0"/>
              <a:t>Парное выравнивание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11188" y="1052513"/>
            <a:ext cx="8281987" cy="48244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Локальное </a:t>
            </a:r>
            <a:r>
              <a:rPr lang="en-US" dirty="0" smtClean="0"/>
              <a:t>(</a:t>
            </a:r>
            <a:r>
              <a:rPr lang="ru-RU" dirty="0" smtClean="0"/>
              <a:t>алгоритм </a:t>
            </a:r>
            <a:r>
              <a:rPr lang="en-US" i="1" dirty="0" smtClean="0"/>
              <a:t>Smith</a:t>
            </a:r>
            <a:r>
              <a:rPr lang="ru-RU" i="1" dirty="0" smtClean="0"/>
              <a:t> – </a:t>
            </a:r>
            <a:r>
              <a:rPr lang="en-US" i="1" dirty="0" smtClean="0"/>
              <a:t>Waterman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– находит наиболее сходные участки двух последовательностей.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charset="0"/>
              <a:buChar char="•"/>
            </a:pPr>
            <a:r>
              <a:rPr lang="ru-RU" dirty="0" smtClean="0"/>
              <a:t>Глобальное (</a:t>
            </a:r>
            <a:r>
              <a:rPr lang="en-US" i="1" dirty="0" smtClean="0"/>
              <a:t>Needleman</a:t>
            </a:r>
            <a:r>
              <a:rPr lang="ru-RU" i="1" dirty="0" smtClean="0"/>
              <a:t> – </a:t>
            </a:r>
            <a:r>
              <a:rPr lang="en-US" i="1" dirty="0" err="1" smtClean="0"/>
              <a:t>Wunsch</a:t>
            </a:r>
            <a:r>
              <a:rPr lang="ru-RU" dirty="0" smtClean="0"/>
              <a:t>) – по всей длине последовательностей: </a:t>
            </a:r>
            <a:r>
              <a:rPr lang="ru-RU" dirty="0" smtClean="0">
                <a:solidFill>
                  <a:srgbClr val="FF0000"/>
                </a:solidFill>
              </a:rPr>
              <a:t>пригодно только для последовательностей, гомологичных по всей длине!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-9403" y="332656"/>
            <a:ext cx="9153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Карта локального </a:t>
            </a:r>
            <a:r>
              <a:rPr lang="ru-RU" sz="3600" dirty="0" smtClean="0">
                <a:solidFill>
                  <a:srgbClr val="506D2D"/>
                </a:solidFill>
              </a:rPr>
              <a:t>сходства – демонстрация</a:t>
            </a:r>
          </a:p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 smtClean="0">
                <a:solidFill>
                  <a:srgbClr val="506D2D"/>
                </a:solidFill>
              </a:rPr>
              <a:t>участков сходства двух последовательностей </a:t>
            </a:r>
            <a:endParaRPr lang="ru-RU" sz="3600" dirty="0">
              <a:solidFill>
                <a:srgbClr val="506D2D"/>
              </a:solidFill>
            </a:endParaRPr>
          </a:p>
        </p:txBody>
      </p:sp>
      <p:pic>
        <p:nvPicPr>
          <p:cNvPr id="19460" name="Picture 2" descr="http://blast.ncbi.nlm.nih.gov/hitmatrix/hit_matrix.cgi?rid=HJ50S6BE113&amp;width=600&amp;height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004" y="1700808"/>
            <a:ext cx="73448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54452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ru-RU" sz="1800" dirty="0" smtClean="0">
                <a:solidFill>
                  <a:schemeClr val="tx1"/>
                </a:solidFill>
              </a:rPr>
              <a:t>оследовательность 1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03974" y="338835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последовательность  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30" y="126170"/>
            <a:ext cx="8229600" cy="6964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Карта сходства 2х последовательностей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1735" y="855866"/>
          <a:ext cx="8229600" cy="56081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180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*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4680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25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768435" y="4696365"/>
            <a:ext cx="691290" cy="4992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2574940" y="41971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071265" y="316016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877770" y="266090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84275" y="2161635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490780" y="16623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768435" y="21232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684275" y="473477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62665" y="6309375"/>
            <a:ext cx="806505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16285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529185" y="3659430"/>
            <a:ext cx="652885" cy="4334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419850" y="3697835"/>
            <a:ext cx="1459390" cy="395009"/>
          </a:xfrm>
          <a:prstGeom prst="line">
            <a:avLst/>
          </a:prstGeom>
          <a:ln w="22225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60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329" y="126169"/>
            <a:ext cx="8344815" cy="80650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сходства 2х последовательностей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с учетом </a:t>
            </a:r>
            <a:r>
              <a:rPr lang="ru-RU" sz="3100" dirty="0" err="1" smtClean="0"/>
              <a:t>комплементарной</a:t>
            </a:r>
            <a:r>
              <a:rPr lang="ru-RU" sz="3100" dirty="0" smtClean="0"/>
              <a:t> цепочки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5815" y="1086294"/>
          <a:ext cx="8268007" cy="560713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  <a:gridCol w="751637"/>
              </a:tblGrid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216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+</a:t>
                      </a:r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11876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G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</a:t>
                      </a:r>
                      <a:endParaRPr lang="ru-RU" sz="2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92265" y="187570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21960" y="237497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6870" y="291264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58160" y="3450310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26260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55955" y="441043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56065" y="3949575"/>
            <a:ext cx="614480" cy="42245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77880" y="6386185"/>
            <a:ext cx="8291820" cy="2131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1495940" y="817460"/>
            <a:ext cx="0" cy="541510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66245" y="1069200"/>
            <a:ext cx="37185" cy="52998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35080" y="126122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35080" y="172208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96675" y="22981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6675" y="283583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996675" y="333509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73485" y="383436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35080" y="444884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96675" y="4948105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58270" y="5447370"/>
            <a:ext cx="460860" cy="1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05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69225" cy="113982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Карта локального сходства геномов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27</a:t>
            </a:fld>
            <a:endParaRPr lang="ru-RU"/>
          </a:p>
        </p:txBody>
      </p:sp>
      <p:grpSp>
        <p:nvGrpSpPr>
          <p:cNvPr id="4" name="Group 10"/>
          <p:cNvGrpSpPr/>
          <p:nvPr/>
        </p:nvGrpSpPr>
        <p:grpSpPr>
          <a:xfrm>
            <a:off x="193830" y="1739180"/>
            <a:ext cx="8640975" cy="4632555"/>
            <a:chOff x="232235" y="1739180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350" y="1739180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235437" y="2348018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968294" y="4221065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90005" y="5848515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</a:rPr>
                <a:t>Mycoplasma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mycoides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368716" y="3340131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</a:rPr>
                <a:t>Mycoplasma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</a:rPr>
                <a:t>capricolum</a:t>
              </a:r>
              <a:endParaRPr lang="ru-RU" sz="2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791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локального сходства геномов</a:t>
            </a:r>
            <a:br>
              <a:rPr lang="ru-RU" dirty="0" smtClean="0"/>
            </a:br>
            <a:r>
              <a:rPr lang="en-US" i="1" dirty="0" smtClean="0"/>
              <a:t>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28</a:t>
            </a:fld>
            <a:endParaRPr lang="ru-RU"/>
          </a:p>
        </p:txBody>
      </p:sp>
      <p:grpSp>
        <p:nvGrpSpPr>
          <p:cNvPr id="4" name="Группа 9"/>
          <p:cNvGrpSpPr/>
          <p:nvPr/>
        </p:nvGrpSpPr>
        <p:grpSpPr>
          <a:xfrm>
            <a:off x="232385" y="1777585"/>
            <a:ext cx="8640975" cy="4632555"/>
            <a:chOff x="155575" y="1854395"/>
            <a:chExt cx="8640975" cy="4632555"/>
          </a:xfrm>
        </p:grpSpPr>
        <p:pic>
          <p:nvPicPr>
            <p:cNvPr id="2050" name="Picture 2" descr="http://blast.ncbi.nlm.nih.gov/hitmatrix/hit_matrix.cgi?rid=1E0S2346114&amp;width=600&amp;height=3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4690" y="1854395"/>
              <a:ext cx="8141860" cy="4070930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" name="Овал 4"/>
            <p:cNvSpPr/>
            <p:nvPr/>
          </p:nvSpPr>
          <p:spPr>
            <a:xfrm rot="20127789">
              <a:off x="6158777" y="2463233"/>
              <a:ext cx="1524303" cy="33014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 rot="1622120">
              <a:off x="3641793" y="3211500"/>
              <a:ext cx="2339279" cy="35605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19980762">
              <a:off x="1891634" y="4336280"/>
              <a:ext cx="2367316" cy="38495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13345" y="5963730"/>
              <a:ext cx="347800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mycoides</a:t>
              </a:r>
              <a:endParaRPr lang="ru-RU" sz="28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 rot="16200000">
              <a:off x="-1445376" y="3455346"/>
              <a:ext cx="3725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 smtClean="0"/>
                <a:t>Mycoplasma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capricolum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892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65100"/>
            <a:ext cx="8300945" cy="173337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</a:t>
            </a:r>
            <a:r>
              <a:rPr lang="ru-RU" dirty="0"/>
              <a:t>р</a:t>
            </a:r>
            <a:r>
              <a:rPr lang="ru-RU" dirty="0" smtClean="0"/>
              <a:t>авнивание последовательностей геномов </a:t>
            </a:r>
            <a:r>
              <a:rPr lang="en-US" i="1" dirty="0" err="1" smtClean="0"/>
              <a:t>M.capricolum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M.mycoides</a:t>
            </a:r>
            <a:r>
              <a:rPr lang="en-US" i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i="1" dirty="0" smtClean="0"/>
              <a:t>(</a:t>
            </a:r>
            <a:r>
              <a:rPr lang="ru-RU" sz="2700" i="1" dirty="0" smtClean="0"/>
              <a:t>маленький фрагмент)</a:t>
            </a:r>
            <a:endParaRPr lang="ru-RU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B0424B-BA00-4C1D-946A-CCF19F3E8C64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" y="1854395"/>
            <a:ext cx="9064540" cy="417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0254" y="6077247"/>
            <a:ext cx="830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среднем, 92% совпадающих букв на </a:t>
            </a:r>
            <a:r>
              <a:rPr lang="ru-RU" sz="2400" dirty="0" err="1" smtClean="0"/>
              <a:t>ортологичных</a:t>
            </a:r>
            <a:r>
              <a:rPr lang="ru-RU" sz="2400" dirty="0" smtClean="0"/>
              <a:t> участках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86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792088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последовательностей?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Длина выравнивания и длины последовательностей?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Что обозначают черточки?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Какая биологическая информация закодирована в выравнивании?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Выравнивания строят программы, пользуясь алгоритмами. Как они строят выравнивания?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889317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000" b="1">
                <a:solidFill>
                  <a:srgbClr val="506D2D"/>
                </a:solidFill>
              </a:rPr>
              <a:t>Выравнивание последовательностей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00125"/>
            <a:ext cx="8596312" cy="327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AutoShape 4"/>
          <p:cNvSpPr>
            <a:spLocks/>
          </p:cNvSpPr>
          <p:nvPr/>
        </p:nvSpPr>
        <p:spPr bwMode="auto">
          <a:xfrm>
            <a:off x="500063" y="4500563"/>
            <a:ext cx="2428875" cy="609600"/>
          </a:xfrm>
          <a:prstGeom prst="borderCallout1">
            <a:avLst>
              <a:gd name="adj1" fmla="val 18519"/>
              <a:gd name="adj2" fmla="val -2912"/>
              <a:gd name="adj3" fmla="val -92491"/>
              <a:gd name="adj4" fmla="val -693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Название последовательности</a:t>
            </a: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6300788" y="908050"/>
            <a:ext cx="2617787" cy="609600"/>
          </a:xfrm>
          <a:prstGeom prst="borderCallout1">
            <a:avLst>
              <a:gd name="adj1" fmla="val 18519"/>
              <a:gd name="adj2" fmla="val -2912"/>
              <a:gd name="adj3" fmla="val 53648"/>
              <a:gd name="adj4" fmla="val -18921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столбца выравнивания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4000500" y="5929313"/>
            <a:ext cx="4286250" cy="714375"/>
          </a:xfrm>
          <a:prstGeom prst="borderCallout1">
            <a:avLst>
              <a:gd name="adj1" fmla="val 18519"/>
              <a:gd name="adj2" fmla="val 101611"/>
              <a:gd name="adj3" fmla="val -278208"/>
              <a:gd name="adj4" fmla="val 105912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Номер последнего в строке остатка ИЗ ЭТОЙ ПОСЛЕДОВАТЕЛЬНОСТИ</a:t>
            </a:r>
          </a:p>
        </p:txBody>
      </p:sp>
      <p:sp>
        <p:nvSpPr>
          <p:cNvPr id="6151" name="AutoShape 7"/>
          <p:cNvSpPr>
            <a:spLocks/>
          </p:cNvSpPr>
          <p:nvPr/>
        </p:nvSpPr>
        <p:spPr bwMode="auto">
          <a:xfrm>
            <a:off x="500063" y="5572125"/>
            <a:ext cx="2617787" cy="609600"/>
          </a:xfrm>
          <a:prstGeom prst="borderCallout1">
            <a:avLst>
              <a:gd name="adj1" fmla="val 18519"/>
              <a:gd name="adj2" fmla="val 102912"/>
              <a:gd name="adj3" fmla="val -227463"/>
              <a:gd name="adj4" fmla="val 201208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Консервативный остаток</a:t>
            </a:r>
          </a:p>
        </p:txBody>
      </p:sp>
      <p:sp>
        <p:nvSpPr>
          <p:cNvPr id="6152" name="AutoShape 8"/>
          <p:cNvSpPr>
            <a:spLocks/>
          </p:cNvSpPr>
          <p:nvPr/>
        </p:nvSpPr>
        <p:spPr bwMode="auto">
          <a:xfrm>
            <a:off x="4500563" y="5072063"/>
            <a:ext cx="3078162" cy="609600"/>
          </a:xfrm>
          <a:prstGeom prst="borderCallout1">
            <a:avLst>
              <a:gd name="adj1" fmla="val -3310"/>
              <a:gd name="adj2" fmla="val 59991"/>
              <a:gd name="adj3" fmla="val -132046"/>
              <a:gd name="adj4" fmla="val 67130"/>
            </a:avLst>
          </a:prstGeom>
          <a:solidFill>
            <a:srgbClr val="E6E6B2"/>
          </a:solidFill>
          <a:ln w="9360">
            <a:solidFill>
              <a:srgbClr val="61698B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>
                <a:solidFill>
                  <a:srgbClr val="61698B"/>
                </a:solidFill>
              </a:rPr>
              <a:t>Функционально консервативная  позиция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0483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Как правило, глобальное; программы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Muscle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smtClean="0">
                <a:solidFill>
                  <a:srgbClr val="61698B"/>
                </a:solidFill>
              </a:rPr>
              <a:t>MAFFT</a:t>
            </a:r>
            <a:endParaRPr lang="ru-RU" sz="2800" dirty="0" smtClean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 err="1" smtClean="0">
                <a:solidFill>
                  <a:srgbClr val="61698B"/>
                </a:solidFill>
              </a:rPr>
              <a:t>Clustal</a:t>
            </a:r>
            <a:r>
              <a:rPr lang="en-US" sz="2800" dirty="0" smtClean="0">
                <a:solidFill>
                  <a:srgbClr val="61698B"/>
                </a:solidFill>
              </a:rPr>
              <a:t> Omega</a:t>
            </a:r>
            <a:endParaRPr lang="en-US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T-coffee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2800" dirty="0">
              <a:solidFill>
                <a:srgbClr val="61698B"/>
              </a:solidFill>
            </a:endParaRPr>
          </a:p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Локальное – находит лучшие т.н. </a:t>
            </a:r>
            <a:r>
              <a:rPr lang="en-US" sz="2800" dirty="0">
                <a:solidFill>
                  <a:srgbClr val="61698B"/>
                </a:solidFill>
              </a:rPr>
              <a:t>“</a:t>
            </a:r>
            <a:r>
              <a:rPr lang="ru-RU" sz="2800" dirty="0">
                <a:solidFill>
                  <a:srgbClr val="61698B"/>
                </a:solidFill>
              </a:rPr>
              <a:t>мотивы</a:t>
            </a:r>
            <a:r>
              <a:rPr lang="en-US" sz="2800" dirty="0" smtClean="0">
                <a:solidFill>
                  <a:srgbClr val="61698B"/>
                </a:solidFill>
              </a:rPr>
              <a:t>”</a:t>
            </a:r>
            <a:r>
              <a:rPr lang="ru-RU" sz="2800" dirty="0" smtClean="0">
                <a:solidFill>
                  <a:srgbClr val="61698B"/>
                </a:solidFill>
              </a:rPr>
              <a:t> – короткие похожие участки</a:t>
            </a:r>
            <a:endParaRPr lang="ru-RU" sz="2800" dirty="0">
              <a:solidFill>
                <a:srgbClr val="61698B"/>
              </a:solidFill>
            </a:endParaRP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MEME</a:t>
            </a:r>
          </a:p>
          <a:p>
            <a:pPr marL="1085850" lvl="1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dirty="0">
                <a:solidFill>
                  <a:srgbClr val="61698B"/>
                </a:solidFill>
              </a:rPr>
              <a:t>….</a:t>
            </a:r>
            <a:endParaRPr lang="ru-RU" sz="3200" dirty="0">
              <a:solidFill>
                <a:srgbClr val="61698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43508" y="260648"/>
            <a:ext cx="8856984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Пример: выравнивание </a:t>
            </a:r>
            <a:r>
              <a:rPr lang="en-US" sz="3600" dirty="0">
                <a:solidFill>
                  <a:srgbClr val="506D2D"/>
                </a:solidFill>
              </a:rPr>
              <a:t>POU-</a:t>
            </a:r>
            <a:r>
              <a:rPr lang="ru-RU" sz="3600" dirty="0">
                <a:solidFill>
                  <a:srgbClr val="506D2D"/>
                </a:solidFill>
              </a:rPr>
              <a:t>белков. </a:t>
            </a:r>
            <a:r>
              <a:rPr lang="ru-RU" sz="3600" dirty="0" smtClean="0">
                <a:solidFill>
                  <a:srgbClr val="506D2D"/>
                </a:solidFill>
              </a:rPr>
              <a:t>Блоки достоверного выравнивания. Домены</a:t>
            </a:r>
            <a:r>
              <a:rPr lang="ru-RU" sz="3600" dirty="0">
                <a:solidFill>
                  <a:srgbClr val="506D2D"/>
                </a:solidFill>
              </a:rPr>
              <a:t>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506993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85800" y="152400"/>
            <a:ext cx="7772400" cy="755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 dirty="0">
                <a:solidFill>
                  <a:srgbClr val="506D2D"/>
                </a:solidFill>
              </a:rPr>
              <a:t>Продолжение 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8763000" cy="489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79388" y="5805488"/>
            <a:ext cx="89106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>
                <a:solidFill>
                  <a:srgbClr val="FF0000"/>
                </a:solidFill>
              </a:rPr>
              <a:t>Биологически осмысленное выравнивание может быть в одной части</a:t>
            </a:r>
          </a:p>
          <a:p>
            <a:r>
              <a:rPr lang="ru-RU" sz="2300">
                <a:solidFill>
                  <a:srgbClr val="FF0000"/>
                </a:solidFill>
              </a:rPr>
              <a:t>выданного программой выравнивания и не быть – в другой!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 txBox="1">
            <a:spLocks/>
          </p:cNvSpPr>
          <p:nvPr/>
        </p:nvSpPr>
        <p:spPr bwMode="auto">
          <a:xfrm>
            <a:off x="395288" y="0"/>
            <a:ext cx="77692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dirty="0">
                <a:solidFill>
                  <a:srgbClr val="506D2D"/>
                </a:solidFill>
              </a:rPr>
              <a:t>Множественное выравнивание</a:t>
            </a: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468313" y="981075"/>
            <a:ext cx="8135937" cy="522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800" dirty="0">
                <a:solidFill>
                  <a:srgbClr val="61698B"/>
                </a:solidFill>
              </a:rPr>
              <a:t>Программа </a:t>
            </a:r>
            <a:r>
              <a:rPr lang="en-US" sz="2800" dirty="0" err="1">
                <a:solidFill>
                  <a:srgbClr val="61698B"/>
                </a:solidFill>
              </a:rPr>
              <a:t>JalView</a:t>
            </a:r>
            <a:r>
              <a:rPr lang="en-US" sz="2800" dirty="0">
                <a:solidFill>
                  <a:srgbClr val="61698B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http://www.jalview.org/ </a:t>
            </a:r>
            <a:r>
              <a:rPr lang="ru-RU" sz="2800" dirty="0">
                <a:solidFill>
                  <a:srgbClr val="61698B"/>
                </a:solidFill>
              </a:rPr>
              <a:t>позволяет визуализировать выравнивание. Она же может послать ваши последовательности на один из серверов, делающих выравнивания.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924175"/>
            <a:ext cx="768985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928100" cy="1152525"/>
          </a:xfrm>
        </p:spPr>
        <p:txBody>
          <a:bodyPr/>
          <a:lstStyle/>
          <a:p>
            <a:r>
              <a:rPr lang="en-US" sz="4000" smtClean="0"/>
              <a:t>Pfam –</a:t>
            </a:r>
            <a:r>
              <a:rPr lang="ru-RU" sz="4000" smtClean="0"/>
              <a:t>одна из популярных БД семейств доменов белков и их выравниваний</a:t>
            </a:r>
          </a:p>
        </p:txBody>
      </p:sp>
      <p:pic>
        <p:nvPicPr>
          <p:cNvPr id="22531" name="Рисунок 2" descr="Pfa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341438"/>
            <a:ext cx="8332788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67544" y="2348880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 smtClean="0">
                <a:solidFill>
                  <a:srgbClr val="506D2D"/>
                </a:solidFill>
              </a:rPr>
              <a:t>Молекулярная филогения</a:t>
            </a:r>
            <a:endParaRPr lang="ru-RU" sz="4400" dirty="0">
              <a:solidFill>
                <a:srgbClr val="506D2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9225" cy="587152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769225" cy="56886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Дерево –  реконструкция эволюции  видов или, у нас, последовательностей ДНК или белков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Идеальное дерево эволюции видов 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Отличие для белков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Терминология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Виды деревьев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Укорененное , бинарное,  с одинаковыми длинами вервей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с расстояниями, ....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Не бинарное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Неукорененное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Топология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Листья, клады, ветви, узлы, корень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Имена листьев</a:t>
            </a:r>
          </a:p>
          <a:p>
            <a:pPr lvl="2">
              <a:buFont typeface="Arial" pitchFamily="34" charset="0"/>
              <a:buChar char="•"/>
            </a:pPr>
            <a:r>
              <a:rPr lang="ru-RU" sz="800" dirty="0" smtClean="0"/>
              <a:t>Надписи над ветвями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Скобочная формула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Эволюция видов и эволюция белков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Гипотеза о молекулярных часах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Два класса алгоритмов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По матрице расстояний</a:t>
            </a:r>
          </a:p>
          <a:p>
            <a:pPr lvl="1">
              <a:buFont typeface="Arial" pitchFamily="34" charset="0"/>
              <a:buChar char="•"/>
            </a:pPr>
            <a:r>
              <a:rPr lang="ru-RU" sz="1200" dirty="0" smtClean="0"/>
              <a:t>Символьно ориентированные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Программы</a:t>
            </a:r>
          </a:p>
          <a:p>
            <a:pPr>
              <a:buFont typeface="Arial" pitchFamily="34" charset="0"/>
              <a:buChar char="•"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139825"/>
          </a:xfrm>
        </p:spPr>
        <p:txBody>
          <a:bodyPr/>
          <a:lstStyle/>
          <a:p>
            <a:r>
              <a:rPr lang="ru-RU" dirty="0" smtClean="0"/>
              <a:t>Филогенетическое дерево видов</a:t>
            </a:r>
            <a:endParaRPr lang="ru-RU" dirty="0"/>
          </a:p>
        </p:txBody>
      </p:sp>
      <p:sp>
        <p:nvSpPr>
          <p:cNvPr id="1026" name="AutoShape 2" descr="Картинки по запросу hominids Phyloge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hominids Phyloge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5976664" cy="513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 bwMode="auto">
          <a:xfrm>
            <a:off x="4283968" y="3429000"/>
            <a:ext cx="1152128" cy="576064"/>
          </a:xfrm>
          <a:prstGeom prst="ellipse">
            <a:avLst/>
          </a:prstGeom>
          <a:solidFill>
            <a:schemeClr val="bg1">
              <a:lumMod val="85000"/>
              <a:alpha val="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67744" y="2204864"/>
            <a:ext cx="5040560" cy="4176464"/>
          </a:xfrm>
          <a:prstGeom prst="rect">
            <a:avLst/>
          </a:prstGeom>
          <a:solidFill>
            <a:schemeClr val="bg1">
              <a:lumMod val="65000"/>
              <a:alpha val="8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1368152"/>
          </a:xfrm>
        </p:spPr>
        <p:txBody>
          <a:bodyPr/>
          <a:lstStyle/>
          <a:p>
            <a:r>
              <a:rPr lang="ru-RU" sz="2800" dirty="0" smtClean="0"/>
              <a:t>Филогенетическое дерево последовательностей  </a:t>
            </a:r>
            <a:r>
              <a:rPr lang="ru-RU" sz="2800" dirty="0" err="1" smtClean="0"/>
              <a:t>энолаз</a:t>
            </a:r>
            <a:r>
              <a:rPr lang="en-US" sz="2800" dirty="0" smtClean="0"/>
              <a:t> </a:t>
            </a:r>
            <a:r>
              <a:rPr lang="ru-RU" sz="2800" dirty="0" smtClean="0"/>
              <a:t>из </a:t>
            </a:r>
            <a:r>
              <a:rPr lang="ru-RU" sz="2800" dirty="0" err="1" smtClean="0"/>
              <a:t>фирмикут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1026" name="Picture 2" descr="http://kodomo.fbb.msu.ru/~evgevg/term4/out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3246" y="1628800"/>
            <a:ext cx="5353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69225" cy="1139825"/>
          </a:xfrm>
        </p:spPr>
        <p:txBody>
          <a:bodyPr/>
          <a:lstStyle/>
          <a:p>
            <a:r>
              <a:rPr lang="ru-RU" dirty="0" smtClean="0"/>
              <a:t>Пример из интернета </a:t>
            </a:r>
            <a:br>
              <a:rPr lang="ru-RU" dirty="0" smtClean="0"/>
            </a:br>
            <a:r>
              <a:rPr lang="ru-RU" dirty="0" smtClean="0"/>
              <a:t>(из жизни спецслужб?)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caller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identified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bomber as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caller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named ----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the bomber as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-----------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Yussef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Attala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, 20,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20-year old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Yussef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Attala 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 the Balata refugee camp near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from the Balata refugee camp near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Text1: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Nablus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Text2: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Nablus</a:t>
            </a:r>
            <a:endParaRPr lang="ru-RU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093296"/>
            <a:ext cx="754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Обещают проверку дипломов с помощью </a:t>
            </a:r>
            <a:r>
              <a:rPr lang="ru-RU" dirty="0" err="1" smtClean="0">
                <a:solidFill>
                  <a:schemeClr val="tx1"/>
                </a:solidFill>
              </a:rPr>
              <a:t>Антиплагиата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 t="6551" b="8340"/>
          <a:stretch>
            <a:fillRect/>
          </a:stretch>
        </p:blipFill>
        <p:spPr bwMode="auto">
          <a:xfrm>
            <a:off x="2563813" y="3348038"/>
            <a:ext cx="3043237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Описание структуры дерева (терминология)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91600" cy="492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 b="1" u="sng">
                <a:solidFill>
                  <a:srgbClr val="003A1C"/>
                </a:solidFill>
              </a:rPr>
              <a:t> Узел (node)</a:t>
            </a:r>
            <a:r>
              <a:rPr lang="ru-RU" sz="1800">
                <a:solidFill>
                  <a:srgbClr val="003A1C"/>
                </a:solidFill>
              </a:rPr>
              <a:t>      —  точка разделения предковой последовательности (вида,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популяции) на  две независимо эволюционирующие. Соответствует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 внутренней вершине графа, изображающего эволюцию.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Лист (</a:t>
            </a:r>
            <a:r>
              <a:rPr lang="en-US" sz="1800" b="1" u="sng">
                <a:solidFill>
                  <a:srgbClr val="003A1C"/>
                </a:solidFill>
              </a:rPr>
              <a:t>leaf)</a:t>
            </a:r>
            <a:r>
              <a:rPr lang="ru-RU" sz="1800" b="1">
                <a:solidFill>
                  <a:srgbClr val="003A1C"/>
                </a:solidFill>
              </a:rPr>
              <a:t>        </a:t>
            </a:r>
            <a:r>
              <a:rPr lang="ru-RU" sz="1800">
                <a:solidFill>
                  <a:srgbClr val="003A1C"/>
                </a:solidFill>
              </a:rPr>
              <a:t>— реальный (современный) объект; внешняя вершина графа.</a:t>
            </a:r>
            <a:r>
              <a:rPr lang="en-US" sz="1800">
                <a:solidFill>
                  <a:srgbClr val="003A1C"/>
                </a:solidFill>
              </a:rPr>
              <a:t>  </a:t>
            </a:r>
            <a:r>
              <a:rPr lang="ru-RU" sz="1800">
                <a:solidFill>
                  <a:srgbClr val="003A1C"/>
                </a:solidFill>
              </a:rPr>
              <a:t>               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Ветвь (branch)</a:t>
            </a:r>
            <a:r>
              <a:rPr lang="ru-RU" sz="1800">
                <a:solidFill>
                  <a:srgbClr val="003A1C"/>
                </a:solidFill>
              </a:rPr>
              <a:t> — связь между узлами или между узлом и листом; ребро графа.</a:t>
            </a:r>
          </a:p>
          <a:p>
            <a:pPr>
              <a:buClr>
                <a:srgbClr val="003A1C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Корень (</a:t>
            </a:r>
            <a:r>
              <a:rPr lang="en-US" sz="1800" b="1" u="sng">
                <a:solidFill>
                  <a:srgbClr val="003A1C"/>
                </a:solidFill>
              </a:rPr>
              <a:t>root)</a:t>
            </a:r>
            <a:r>
              <a:rPr lang="ru-RU" sz="1800">
                <a:solidFill>
                  <a:srgbClr val="003A1C"/>
                </a:solidFill>
              </a:rPr>
              <a:t>   — гипотетический общий предок.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1">
                <a:solidFill>
                  <a:srgbClr val="61698B"/>
                </a:solidFill>
              </a:rPr>
              <a:t> </a:t>
            </a:r>
            <a:r>
              <a:rPr lang="ru-RU" sz="1800" b="1" u="sng">
                <a:solidFill>
                  <a:srgbClr val="003A1C"/>
                </a:solidFill>
              </a:rPr>
              <a:t>Кла́да</a:t>
            </a:r>
            <a:r>
              <a:rPr lang="en-US" sz="1800" b="1">
                <a:solidFill>
                  <a:srgbClr val="003A1C"/>
                </a:solidFill>
              </a:rPr>
              <a:t> </a:t>
            </a:r>
            <a:r>
              <a:rPr lang="ru-RU" sz="1800" b="1">
                <a:solidFill>
                  <a:srgbClr val="003A1C"/>
                </a:solidFill>
              </a:rPr>
              <a:t>               </a:t>
            </a:r>
            <a:r>
              <a:rPr lang="ru-RU" sz="1800">
                <a:solidFill>
                  <a:srgbClr val="003A1C"/>
                </a:solidFill>
              </a:rPr>
              <a:t>— группа организмов, которые являются потомками единственного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3A1C"/>
                </a:solidFill>
              </a:rPr>
              <a:t>                                  общего предка и всех потомков этого предка.</a:t>
            </a:r>
            <a:r>
              <a:rPr lang="ru-RU" sz="1800">
                <a:solidFill>
                  <a:srgbClr val="61698B"/>
                </a:solidFill>
              </a:rPr>
              <a:t> </a:t>
            </a: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3741738" y="4419600"/>
            <a:ext cx="1524000" cy="990600"/>
          </a:xfrm>
          <a:prstGeom prst="ellipse">
            <a:avLst/>
          </a:prstGeom>
          <a:solidFill>
            <a:srgbClr val="FFFFE7">
              <a:alpha val="29803"/>
            </a:srgbClr>
          </a:solidFill>
          <a:ln w="1908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2286000" y="5867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358900" y="5735638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Корень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6053138" y="4314825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Клада</a:t>
            </a:r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H="1">
            <a:off x="5256213" y="4572000"/>
            <a:ext cx="846137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5462588" y="57277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Лист</a:t>
            </a: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 flipH="1">
            <a:off x="4462463" y="5943600"/>
            <a:ext cx="1025525" cy="714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1600200" y="3736975"/>
            <a:ext cx="11430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Ветвь</a:t>
            </a:r>
          </a:p>
        </p:txBody>
      </p:sp>
      <p:sp>
        <p:nvSpPr>
          <p:cNvPr id="27661" name="Line 12"/>
          <p:cNvSpPr>
            <a:spLocks noChangeShapeType="1"/>
          </p:cNvSpPr>
          <p:nvPr/>
        </p:nvSpPr>
        <p:spPr bwMode="auto">
          <a:xfrm>
            <a:off x="2322513" y="3994150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2286000" y="3213100"/>
            <a:ext cx="914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61698B"/>
                </a:solidFill>
              </a:rPr>
              <a:t>Узел</a:t>
            </a:r>
          </a:p>
        </p:txBody>
      </p:sp>
      <p:sp>
        <p:nvSpPr>
          <p:cNvPr id="27663" name="Line 14"/>
          <p:cNvSpPr>
            <a:spLocks noChangeShapeType="1"/>
          </p:cNvSpPr>
          <p:nvPr/>
        </p:nvSpPr>
        <p:spPr bwMode="auto">
          <a:xfrm>
            <a:off x="2887663" y="3487738"/>
            <a:ext cx="6858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594" y="0"/>
            <a:ext cx="517481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7769225" cy="792088"/>
          </a:xfrm>
        </p:spPr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992888" cy="54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Что по оси </a:t>
            </a:r>
            <a:r>
              <a:rPr lang="en-US" dirty="0" smtClean="0"/>
              <a:t>X</a:t>
            </a:r>
            <a:r>
              <a:rPr lang="ru-RU" dirty="0" smtClean="0"/>
              <a:t>?</a:t>
            </a:r>
            <a:r>
              <a:rPr lang="en-US" dirty="0" smtClean="0"/>
              <a:t> </a:t>
            </a:r>
            <a:r>
              <a:rPr lang="ru-RU" dirty="0" smtClean="0"/>
              <a:t>Что отражают длины ветвей?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Почему листья на разном расстоянии от корня?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Филогенетическое дерево строят программы, использующие разные алгоритмы. Как? Могут ли они ошибаться?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914400" y="457200"/>
            <a:ext cx="77724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61698B"/>
                </a:solidFill>
              </a:rPr>
              <a:t>Схема алгоримов построения деревьев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2458616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 dirty="0">
                <a:solidFill>
                  <a:srgbClr val="61698B"/>
                </a:solidFill>
              </a:rPr>
              <a:t>Выравнивание</a:t>
            </a:r>
          </a:p>
        </p:txBody>
      </p:sp>
      <p:sp>
        <p:nvSpPr>
          <p:cNvPr id="33796" name="Line 3"/>
          <p:cNvSpPr>
            <a:spLocks noChangeShapeType="1"/>
          </p:cNvSpPr>
          <p:nvPr/>
        </p:nvSpPr>
        <p:spPr bwMode="auto">
          <a:xfrm>
            <a:off x="2971800" y="2286000"/>
            <a:ext cx="914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114800" y="1828800"/>
            <a:ext cx="41148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Матрица расстояний между последовательностями</a:t>
            </a:r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5715000" y="2971800"/>
            <a:ext cx="1588" cy="1600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5029200" y="4800600"/>
            <a:ext cx="1371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61698B"/>
                </a:solidFill>
              </a:rPr>
              <a:t>Дерево</a:t>
            </a:r>
          </a:p>
        </p:txBody>
      </p:sp>
      <p:sp>
        <p:nvSpPr>
          <p:cNvPr id="33800" name="Line 7"/>
          <p:cNvSpPr>
            <a:spLocks noChangeShapeType="1"/>
          </p:cNvSpPr>
          <p:nvPr/>
        </p:nvSpPr>
        <p:spPr bwMode="auto">
          <a:xfrm>
            <a:off x="2514600" y="2743200"/>
            <a:ext cx="2514600" cy="2057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1828800" y="3429000"/>
            <a:ext cx="228600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</a:rPr>
              <a:t>символьно-ориентированные методы</a:t>
            </a:r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auto">
          <a:xfrm>
            <a:off x="5715000" y="3186113"/>
            <a:ext cx="25146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 b="1" dirty="0" err="1">
                <a:solidFill>
                  <a:srgbClr val="000000"/>
                </a:solidFill>
              </a:rPr>
              <a:t>Neighbor-Joining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Fitch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FastME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3286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Матрица расстояний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155681" y="1167963"/>
          <a:ext cx="4603680" cy="4079950"/>
        </p:xfrm>
        <a:graphic>
          <a:graphicData uri="http://schemas.openxmlformats.org/drawingml/2006/table">
            <a:tbl>
              <a:tblPr/>
              <a:tblGrid>
                <a:gridCol w="920160"/>
                <a:gridCol w="920160"/>
                <a:gridCol w="921600"/>
                <a:gridCol w="920160"/>
                <a:gridCol w="921600"/>
              </a:tblGrid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MUSDO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CHICK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BOVIN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HUMAN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MUSDO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8.9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CHICK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3.4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2.8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12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BOVIN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8.9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3.4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1.7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44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HUMAN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9.2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2.8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1.7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charset="0"/>
                        <a:cs typeface="MS Gothic" charset="0"/>
                      </a:endParaRP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charset="0"/>
                          <a:cs typeface="MS Gothic" charset="0"/>
                        </a:rPr>
                        <a:t>0</a:t>
                      </a:r>
                    </a:p>
                  </a:txBody>
                  <a:tcPr marL="32655" marR="32655" marT="47061" marB="32659" anchor="ctr" horzOverflow="overflow">
                    <a:lnL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defRPr/>
            </a:pPr>
            <a:fld id="{54163FE4-C9A9-4ECA-BC79-B16A77E16D11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53286"/>
            <a:ext cx="8228160" cy="1062832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dirty="0" smtClean="0"/>
              <a:t>Матрица расстояний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/>
          <a:p>
            <a:pPr>
              <a:defRPr/>
            </a:pPr>
            <a:fld id="{54163FE4-C9A9-4ECA-BC79-B16A77E16D11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0" y="184482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6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ENO_CLOTE/  0.000000  0.422314  0.412416  0.703889  0.374250  0.356587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ENO_FINM2/  0.422314  0.000000  0.397118  0.748527  0.345432  0.328530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ENO_ENTFA/  0.412416  0.397118  0.000000  0.756866  0.240851  0.271009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ENO_LACAC/  0.703889  0.748527  0.756866  0.000000  0.732893  0.710658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ENO_LISMO/  0.374250  0.345432  0.240851  0.732893  0.000000  0.212414</a:t>
            </a:r>
          </a:p>
          <a:p>
            <a:r>
              <a:rPr lang="en-US" sz="1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ENO_BACSU/  0.356587  0.328530  0.271009  0.710658  0.212414  0.000000</a:t>
            </a:r>
            <a:endParaRPr lang="ru-RU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2"/>
            <a:ext cx="7769225" cy="503306"/>
          </a:xfrm>
        </p:spPr>
        <p:txBody>
          <a:bodyPr/>
          <a:lstStyle/>
          <a:p>
            <a:r>
              <a:rPr lang="ru-RU" sz="2800" dirty="0" smtClean="0"/>
              <a:t>Расстояние между листьями на дереве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pic>
        <p:nvPicPr>
          <p:cNvPr id="5" name="Picture 2" descr="http://kodomo.fbb.msu.ru/~evgevg/term4/outt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655" y="764704"/>
            <a:ext cx="53530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389169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Задача алгоритма – построить такое дерево, чтобы расстояния между листьями на дереве было примерно таким же, как в матрице расстояний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04800" y="5295900"/>
            <a:ext cx="8229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506D2D"/>
                </a:solidFill>
              </a:rPr>
              <a:t>Когда хотят отразить разное число мутаций, произошедших на пути от общего предка, получается что-то вроде такого.</a:t>
            </a:r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 flipH="1">
            <a:off x="989013" y="19050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1676400" y="1905000"/>
            <a:ext cx="990600" cy="2438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362200" y="4419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1371600" y="3124200"/>
            <a:ext cx="304800" cy="1828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371600" y="49530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800600" y="21336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4800600" y="2133600"/>
            <a:ext cx="15240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4800600" y="41910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5486400" y="35052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5486400" y="3505200"/>
            <a:ext cx="1600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5486400" y="48006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6705600" y="45720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086600" y="3319463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6324600" y="19050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533400" y="228600"/>
            <a:ext cx="82296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>
                <a:solidFill>
                  <a:srgbClr val="61698B"/>
                </a:solidFill>
              </a:rPr>
              <a:t>«Молекулярные часы»: всегда идут, но иногда неточно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Небинарное дерево</a:t>
            </a:r>
          </a:p>
        </p:txBody>
      </p:sp>
      <p:sp>
        <p:nvSpPr>
          <p:cNvPr id="28675" name="Line 2"/>
          <p:cNvSpPr>
            <a:spLocks noChangeShapeType="1"/>
          </p:cNvSpPr>
          <p:nvPr/>
        </p:nvSpPr>
        <p:spPr bwMode="auto">
          <a:xfrm flipH="1">
            <a:off x="608013" y="1371600"/>
            <a:ext cx="1069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1676400" y="1371600"/>
            <a:ext cx="1371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762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8956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>
            <a:off x="1219200" y="2514600"/>
            <a:ext cx="533400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15240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1219200" y="2514600"/>
            <a:ext cx="1588" cy="1524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1" name="Text Box 18"/>
          <p:cNvSpPr txBox="1">
            <a:spLocks noChangeArrowheads="1"/>
          </p:cNvSpPr>
          <p:nvPr/>
        </p:nvSpPr>
        <p:spPr bwMode="auto">
          <a:xfrm>
            <a:off x="914400" y="3962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8692" name="Line 19"/>
          <p:cNvSpPr>
            <a:spLocks noChangeShapeType="1"/>
          </p:cNvSpPr>
          <p:nvPr/>
        </p:nvSpPr>
        <p:spPr bwMode="auto">
          <a:xfrm>
            <a:off x="5486400" y="35814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3" name="Text Box 20"/>
          <p:cNvSpPr txBox="1">
            <a:spLocks noChangeArrowheads="1"/>
          </p:cNvSpPr>
          <p:nvPr/>
        </p:nvSpPr>
        <p:spPr bwMode="auto">
          <a:xfrm>
            <a:off x="6781800" y="33528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Неукоренённое дерево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81200" y="18288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9700" name="Line 3"/>
          <p:cNvSpPr>
            <a:spLocks noChangeShapeType="1"/>
          </p:cNvSpPr>
          <p:nvPr/>
        </p:nvSpPr>
        <p:spPr bwMode="auto">
          <a:xfrm flipV="1">
            <a:off x="4191000" y="2817813"/>
            <a:ext cx="1371600" cy="5365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867400" y="2057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4191000" y="3352800"/>
            <a:ext cx="1588" cy="9906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429000" y="51054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Dog</a:t>
            </a:r>
          </a:p>
        </p:txBody>
      </p:sp>
      <p:sp>
        <p:nvSpPr>
          <p:cNvPr id="29704" name="Line 7"/>
          <p:cNvSpPr>
            <a:spLocks noChangeShapeType="1"/>
          </p:cNvSpPr>
          <p:nvPr/>
        </p:nvSpPr>
        <p:spPr bwMode="auto">
          <a:xfrm flipH="1" flipV="1">
            <a:off x="3275013" y="2360613"/>
            <a:ext cx="917575" cy="993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 flipH="1">
            <a:off x="3732213" y="4343400"/>
            <a:ext cx="460375" cy="762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4191000" y="4343400"/>
            <a:ext cx="304800" cy="685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419600" y="5029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Cat</a:t>
            </a:r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V="1">
            <a:off x="5562600" y="2436813"/>
            <a:ext cx="381000" cy="3841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5562600" y="2819400"/>
            <a:ext cx="609600" cy="762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6172200" y="2743200"/>
            <a:ext cx="609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Rat</a:t>
            </a:r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 flipH="1" flipV="1">
            <a:off x="2513013" y="2132013"/>
            <a:ext cx="765175" cy="231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 flipH="1" flipV="1">
            <a:off x="3122613" y="1751013"/>
            <a:ext cx="155575" cy="61277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2743200" y="1447800"/>
            <a:ext cx="9144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Monkey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080120"/>
          </a:xfrm>
        </p:spPr>
        <p:txBody>
          <a:bodyPr/>
          <a:lstStyle/>
          <a:p>
            <a:r>
              <a:rPr lang="ru-RU" sz="3600" dirty="0" smtClean="0"/>
              <a:t> «Локальная» эволюция генома  и </a:t>
            </a:r>
            <a:r>
              <a:rPr lang="ru-RU" sz="3600" dirty="0" err="1" smtClean="0"/>
              <a:t>и</a:t>
            </a:r>
            <a:r>
              <a:rPr lang="ru-RU" sz="3600" dirty="0" smtClean="0"/>
              <a:t>«глобальные» перестройки</a:t>
            </a:r>
            <a:endParaRPr lang="en-US" sz="36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896544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800" dirty="0" smtClean="0"/>
              <a:t>«Локальная» эволюция генома: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замена нуклеотида, 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делеция</a:t>
            </a:r>
            <a:r>
              <a:rPr lang="ru-RU" sz="2400" dirty="0" smtClean="0"/>
              <a:t> одного или нескольких нуклеотидов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вставка одного или нескольких нуклеотидов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«Глобальная» эволюция генома: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транслокация</a:t>
            </a:r>
            <a:r>
              <a:rPr lang="ru-RU" sz="2400" dirty="0" smtClean="0"/>
              <a:t> большого участка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дупликация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вставка в результате горизонтального переноса</a:t>
            </a:r>
          </a:p>
          <a:p>
            <a:pPr lvl="1">
              <a:buFont typeface="Arial" charset="0"/>
              <a:buChar char="•"/>
            </a:pPr>
            <a:r>
              <a:rPr lang="ru-RU" sz="2400" dirty="0" smtClean="0"/>
              <a:t>инверсия</a:t>
            </a:r>
          </a:p>
          <a:p>
            <a:pPr lvl="1">
              <a:buFont typeface="Arial" charset="0"/>
              <a:buChar char="•"/>
            </a:pPr>
            <a:r>
              <a:rPr lang="ru-RU" sz="2400" dirty="0" err="1" smtClean="0"/>
              <a:t>делеция</a:t>
            </a:r>
            <a:r>
              <a:rPr lang="ru-RU" sz="2400" dirty="0" smtClean="0"/>
              <a:t> большого участка</a:t>
            </a:r>
          </a:p>
          <a:p>
            <a:pPr lvl="1"/>
            <a:endParaRPr lang="ru-RU" sz="2000" dirty="0" smtClean="0"/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981075"/>
            <a:ext cx="8766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84213" y="260350"/>
            <a:ext cx="786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>
                <a:solidFill>
                  <a:schemeClr val="tx1"/>
                </a:solidFill>
              </a:rPr>
              <a:t>Может быть укоренено многими способами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Скобочная формула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52400" y="4876800"/>
            <a:ext cx="8991600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b="1">
                <a:solidFill>
                  <a:srgbClr val="003300"/>
                </a:solidFill>
              </a:rPr>
              <a:t> </a:t>
            </a:r>
            <a:r>
              <a:rPr lang="ru-RU" sz="1500" b="1">
                <a:solidFill>
                  <a:srgbClr val="003300"/>
                </a:solidFill>
              </a:rPr>
              <a:t>Newick Standard: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3300"/>
                </a:solidFill>
              </a:rPr>
              <a:t> </a:t>
            </a:r>
            <a:r>
              <a:rPr lang="en-US" sz="1500" b="1">
                <a:solidFill>
                  <a:srgbClr val="003300"/>
                </a:solidFill>
              </a:rPr>
              <a:t>((((VICFA:3, BRANA:3):3, MARPO:6):2, PROWI:8):7, ((MOUSE:3, HUMAN:3):3, CAEEL:6):9);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500" b="1">
                <a:solidFill>
                  <a:srgbClr val="008000"/>
                </a:solidFill>
                <a:latin typeface="Arial" charset="0"/>
              </a:rPr>
              <a:t>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457200" y="762000"/>
            <a:ext cx="3352800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04800" y="5851525"/>
            <a:ext cx="8382000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 b="1">
                <a:solidFill>
                  <a:srgbClr val="008000"/>
                </a:solidFill>
                <a:latin typeface="Arial" charset="0"/>
              </a:rPr>
              <a:t>«</a:t>
            </a:r>
            <a:r>
              <a:rPr lang="en-US" sz="1200" b="1">
                <a:solidFill>
                  <a:srgbClr val="008000"/>
                </a:solidFill>
                <a:latin typeface="Arial" charset="0"/>
              </a:rPr>
              <a:t>The reason for the name is that the second and final session of the committee met at Newick's restaurant in Dover, and we enjoyed the meal of lobsters</a:t>
            </a:r>
            <a:r>
              <a:rPr lang="ru-RU" sz="1200" b="1">
                <a:solidFill>
                  <a:srgbClr val="008000"/>
                </a:solidFill>
                <a:latin typeface="Arial" charset="0"/>
              </a:rPr>
              <a:t>.</a:t>
            </a:r>
            <a:r>
              <a:rPr lang="ru-RU" sz="1200">
                <a:solidFill>
                  <a:srgbClr val="008000"/>
                </a:solidFill>
                <a:latin typeface="Arial" charset="0"/>
              </a:rPr>
              <a:t>»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200">
                <a:solidFill>
                  <a:srgbClr val="008000"/>
                </a:solidFill>
                <a:latin typeface="Arial" charset="0"/>
              </a:rPr>
              <a:t>  					Joseph Felsenstein, </a:t>
            </a:r>
            <a:r>
              <a:rPr lang="ru-RU" sz="1200">
                <a:solidFill>
                  <a:srgbClr val="009999"/>
                </a:solidFill>
                <a:latin typeface="Arial" charset="0"/>
                <a:hlinkClick r:id="rId4"/>
              </a:rPr>
              <a:t>http://evolution.genetics.washington.edu/phylip/newicktree.html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 sz="120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b="1">
                <a:solidFill>
                  <a:srgbClr val="FFFFCC"/>
                </a:solidFill>
              </a:rPr>
              <a:t>Топология дерева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 cstate="print"/>
          <a:srcRect b="7695"/>
          <a:stretch>
            <a:fillRect/>
          </a:stretch>
        </p:blipFill>
        <p:spPr bwMode="auto">
          <a:xfrm>
            <a:off x="304800" y="838200"/>
            <a:ext cx="3905250" cy="466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 cstate="print"/>
          <a:srcRect b="7802"/>
          <a:stretch>
            <a:fillRect/>
          </a:stretch>
        </p:blipFill>
        <p:spPr bwMode="auto">
          <a:xfrm>
            <a:off x="5029200" y="838200"/>
            <a:ext cx="3846513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4114800" y="3276600"/>
            <a:ext cx="9144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67440" y="332656"/>
            <a:ext cx="7809120" cy="1146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5268" rIns="0" bIns="0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4000" b="1" dirty="0" smtClean="0">
                <a:solidFill>
                  <a:srgbClr val="333333"/>
                </a:solidFill>
              </a:rPr>
              <a:t>Можно ли проверить достоверность дерева? </a:t>
            </a:r>
            <a:br>
              <a:rPr lang="ru-RU" sz="4000" b="1" dirty="0" smtClean="0">
                <a:solidFill>
                  <a:srgbClr val="333333"/>
                </a:solidFill>
              </a:rPr>
            </a:br>
            <a:r>
              <a:rPr lang="ru-RU" sz="4000" b="1" dirty="0" err="1" smtClean="0">
                <a:solidFill>
                  <a:srgbClr val="333333"/>
                </a:solidFill>
              </a:rPr>
              <a:t>Бутстрэп</a:t>
            </a:r>
            <a:r>
              <a:rPr lang="ru-RU" sz="4000" b="1" dirty="0" smtClean="0">
                <a:solidFill>
                  <a:srgbClr val="333333"/>
                </a:solidFill>
              </a:rPr>
              <a:t>-анализ</a:t>
            </a:r>
            <a:r>
              <a:rPr lang="ru-RU" sz="4000" b="1" dirty="0">
                <a:solidFill>
                  <a:srgbClr val="333333"/>
                </a:solidFill>
              </a:rPr>
              <a:t/>
            </a:r>
            <a:br>
              <a:rPr lang="ru-RU" sz="4000" b="1" dirty="0">
                <a:solidFill>
                  <a:srgbClr val="333333"/>
                </a:solidFill>
              </a:rPr>
            </a:br>
            <a:r>
              <a:rPr lang="ru-RU" sz="2500" b="1" dirty="0">
                <a:solidFill>
                  <a:srgbClr val="333333"/>
                </a:solidFill>
              </a:rPr>
              <a:t>(пример результата)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945" tIns="41473" rIns="82945" bIns="41473"/>
          <a:lstStyle/>
          <a:p>
            <a:fld id="{F4AE84C6-6FA0-4BF6-A71D-B3317DF549B6}" type="slidenum">
              <a:rPr lang="ru-RU" smtClean="0"/>
              <a:pPr/>
              <a:t>53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878" y="1812962"/>
            <a:ext cx="6286466" cy="47843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6868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506D2D"/>
                </a:solidFill>
              </a:rPr>
              <a:t>Эволюция видов и эволюция белков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236538"/>
            <a:ext cx="8153400" cy="662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ru-RU">
              <a:solidFill>
                <a:srgbClr val="61698B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Когда виды разделяются, то разделяются пути эволюции всех их белков…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1800">
                <a:solidFill>
                  <a:srgbClr val="000000"/>
                </a:solidFill>
              </a:rPr>
              <a:t>В результате большинству белков одного вида соответствует </a:t>
            </a:r>
            <a:r>
              <a:rPr lang="ru-RU" sz="1800" b="1">
                <a:solidFill>
                  <a:srgbClr val="000000"/>
                </a:solidFill>
              </a:rPr>
              <a:t>ортолог </a:t>
            </a:r>
            <a:r>
              <a:rPr lang="ru-RU" sz="1800">
                <a:solidFill>
                  <a:srgbClr val="000000"/>
                </a:solidFill>
              </a:rPr>
              <a:t>в другом виде.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Но: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дупликации белков без разделения видов</a:t>
            </a:r>
            <a:r>
              <a:rPr lang="ru-RU" sz="1800">
                <a:solidFill>
                  <a:srgbClr val="000000"/>
                </a:solidFill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sz="1800" b="1">
                <a:solidFill>
                  <a:srgbClr val="000000"/>
                </a:solidFill>
              </a:rPr>
              <a:t>паралогами</a:t>
            </a:r>
            <a:r>
              <a:rPr lang="ru-RU" sz="180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Бывают потери генов. 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Если в двух видах потерялись по одному белку из пары паралогов, то может получиться, что общий предок белков, которые выглядят как ортологи, «жил» существенно раньше, чем общий предок видов.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AutoNum type="arabicParenR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>
                <a:solidFill>
                  <a:srgbClr val="000000"/>
                </a:solidFill>
              </a:rPr>
              <a:t>Бывает, что два белка объединяются в один многодоменный, и наоборот.</a:t>
            </a:r>
            <a:br>
              <a:rPr lang="ru-RU">
                <a:solidFill>
                  <a:srgbClr val="000000"/>
                </a:solidFill>
              </a:rPr>
            </a:br>
            <a:r>
              <a:rPr lang="ru-RU" sz="1800">
                <a:solidFill>
                  <a:srgbClr val="000000"/>
                </a:solidFill>
              </a:rPr>
              <a:t>Поэтому правильнее говорить об эволюции белковых доменов.</a:t>
            </a:r>
            <a:r>
              <a:rPr lang="ru-RU">
                <a:solidFill>
                  <a:srgbClr val="000000"/>
                </a:solidFill>
              </a:rPr>
              <a:t/>
            </a:r>
            <a:br>
              <a:rPr lang="ru-RU">
                <a:solidFill>
                  <a:srgbClr val="000000"/>
                </a:solidFill>
              </a:rPr>
            </a:b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Ортологи</a:t>
            </a:r>
            <a:r>
              <a:rPr lang="ru-RU" dirty="0" smtClean="0"/>
              <a:t> и </a:t>
            </a:r>
            <a:r>
              <a:rPr lang="ru-RU" dirty="0" err="1" smtClean="0"/>
              <a:t>паралоги</a:t>
            </a:r>
            <a:r>
              <a:rPr lang="ru-RU" dirty="0" smtClean="0"/>
              <a:t>. Пример.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1979712" y="1988840"/>
            <a:ext cx="4680520" cy="4333875"/>
            <a:chOff x="2915816" y="1914525"/>
            <a:chExt cx="3294484" cy="3028950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3700" y="1914525"/>
              <a:ext cx="3276600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3131840" y="2276872"/>
              <a:ext cx="0" cy="1944216"/>
            </a:xfrm>
            <a:prstGeom prst="line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2915816" y="3212976"/>
              <a:ext cx="21602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Прямоугольник 13"/>
            <p:cNvSpPr/>
            <p:nvPr/>
          </p:nvSpPr>
          <p:spPr bwMode="auto">
            <a:xfrm>
              <a:off x="2915816" y="2276872"/>
              <a:ext cx="216024" cy="2796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2915816" y="4149080"/>
              <a:ext cx="216024" cy="2796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cs typeface="Arial Unicode M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Программы реконструкции деревьев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39750" y="2060848"/>
            <a:ext cx="76326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Много алгоритмов реализовано в  пакете </a:t>
            </a:r>
            <a:r>
              <a:rPr lang="en-US" dirty="0">
                <a:solidFill>
                  <a:schemeClr val="tx1"/>
                </a:solidFill>
              </a:rPr>
              <a:t>PHYLIP.</a:t>
            </a:r>
          </a:p>
          <a:p>
            <a:r>
              <a:rPr lang="ru-RU" dirty="0">
                <a:solidFill>
                  <a:schemeClr val="tx1"/>
                </a:solidFill>
              </a:rPr>
              <a:t>Его можно скачать: </a:t>
            </a:r>
            <a:r>
              <a:rPr lang="pl-PL" u="sng" dirty="0">
                <a:solidFill>
                  <a:srgbClr val="7030A0"/>
                </a:solidFill>
              </a:rPr>
              <a:t>http://evolution.genetics.washington.edu/phylip.html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и установить на своём компьютере.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Есть </a:t>
            </a:r>
            <a:r>
              <a:rPr lang="ru-RU" dirty="0" smtClean="0">
                <a:solidFill>
                  <a:schemeClr val="tx1"/>
                </a:solidFill>
              </a:rPr>
              <a:t>простой веб-интерфейс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Франция):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http://www.phylogeny.fr/phylogeny.cgi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u="sng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Для «непрофессионалов» достаточно </a:t>
            </a:r>
            <a:r>
              <a:rPr lang="en-US" dirty="0" err="1">
                <a:solidFill>
                  <a:schemeClr val="tx1"/>
                </a:solidFill>
              </a:rPr>
              <a:t>JalView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построения деревьев и программы </a:t>
            </a:r>
            <a:r>
              <a:rPr lang="en-US" dirty="0">
                <a:solidFill>
                  <a:schemeClr val="tx1"/>
                </a:solidFill>
              </a:rPr>
              <a:t>MEGA </a:t>
            </a:r>
            <a:r>
              <a:rPr lang="en-US" dirty="0">
                <a:solidFill>
                  <a:srgbClr val="C00000"/>
                </a:solidFill>
              </a:rPr>
              <a:t>http://www.megasoftware.net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их изображения.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7769225" cy="1139825"/>
          </a:xfrm>
        </p:spPr>
        <p:txBody>
          <a:bodyPr/>
          <a:lstStyle/>
          <a:p>
            <a:r>
              <a:rPr lang="ru-RU" dirty="0" smtClean="0"/>
              <a:t>КОНЕЦ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69225" cy="620713"/>
          </a:xfrm>
        </p:spPr>
        <p:txBody>
          <a:bodyPr/>
          <a:lstStyle/>
          <a:p>
            <a:r>
              <a:rPr lang="ru-RU" sz="3600" dirty="0" smtClean="0"/>
              <a:t>Примеры</a:t>
            </a:r>
            <a:r>
              <a:rPr lang="en-US" sz="3600" dirty="0" smtClean="0"/>
              <a:t> </a:t>
            </a:r>
            <a:r>
              <a:rPr lang="ru-RU" sz="3600" dirty="0" smtClean="0"/>
              <a:t>выравниваний</a:t>
            </a:r>
          </a:p>
        </p:txBody>
      </p:sp>
      <p:pic>
        <p:nvPicPr>
          <p:cNvPr id="6147" name="Рисунок 2" descr="RdRP_selected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683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 err="1">
                <a:solidFill>
                  <a:schemeClr val="tx1"/>
                </a:solidFill>
              </a:rPr>
              <a:t>РНК-зависимые</a:t>
            </a:r>
            <a:r>
              <a:rPr lang="ru-RU" dirty="0">
                <a:solidFill>
                  <a:schemeClr val="tx1"/>
                </a:solidFill>
              </a:rPr>
              <a:t> РНК полимеразы </a:t>
            </a:r>
            <a:r>
              <a:rPr lang="ru-RU" dirty="0" err="1">
                <a:solidFill>
                  <a:schemeClr val="tx1"/>
                </a:solidFill>
              </a:rPr>
              <a:t>пикорнавирусов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9" name="Рисунок 6" descr="AE008917_3.pc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07504" y="3717032"/>
            <a:ext cx="420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dirty="0">
                <a:solidFill>
                  <a:schemeClr val="tx1"/>
                </a:solidFill>
              </a:rPr>
              <a:t>Два фрагмента ДНК </a:t>
            </a:r>
            <a:r>
              <a:rPr lang="ru-RU" dirty="0" err="1">
                <a:solidFill>
                  <a:schemeClr val="tx1"/>
                </a:solidFill>
              </a:rPr>
              <a:t>бруцеллы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26" y="164575"/>
            <a:ext cx="8794744" cy="883315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Выравнивание, отражающее  эволюцию белка</a:t>
            </a:r>
            <a:endParaRPr lang="ru-RU" sz="3200" dirty="0"/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519662" y="932675"/>
            <a:ext cx="8257075" cy="4608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Белок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MR-LP*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LP*</a:t>
            </a: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-LP*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LP*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P*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-P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X…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замена в стоп-кодоне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s-a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у </a:t>
            </a:r>
            <a:r>
              <a:rPr 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s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и </a:t>
            </a:r>
            <a:r>
              <a:rPr lang="en-US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a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нет предка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rllgx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cs typeface="Courier New" panose="02070309020205020404" pitchFamily="49" charset="0"/>
              </a:rPr>
              <a:t> </a:t>
            </a:r>
            <a:r>
              <a:rPr lang="ru-RU" dirty="0" smtClean="0">
                <a:cs typeface="Courier New" panose="02070309020205020404" pitchFamily="49" charset="0"/>
              </a:rPr>
              <a:t> смена послед-</a:t>
            </a:r>
            <a:r>
              <a:rPr lang="ru-RU" dirty="0" err="1" smtClean="0">
                <a:cs typeface="Courier New" panose="02070309020205020404" pitchFamily="49" charset="0"/>
              </a:rPr>
              <a:t>ти</a:t>
            </a:r>
            <a:r>
              <a:rPr lang="ru-RU" dirty="0" smtClean="0">
                <a:cs typeface="Courier New" panose="02070309020205020404" pitchFamily="49" charset="0"/>
              </a:rPr>
              <a:t> из-за сдвига рамки</a:t>
            </a: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LGX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6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772400" cy="13620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Локальную эволюцию последовательности </a:t>
            </a:r>
            <a:br>
              <a:rPr lang="ru-RU" sz="2800" dirty="0" smtClean="0"/>
            </a:br>
            <a:r>
              <a:rPr lang="ru-RU" sz="2800" dirty="0" smtClean="0"/>
              <a:t>можно описать выравниванием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7772400" cy="1500187"/>
          </a:xfrm>
        </p:spPr>
        <p:txBody>
          <a:bodyPr/>
          <a:lstStyle/>
          <a:p>
            <a:r>
              <a:rPr lang="ru-RU" sz="2800" dirty="0" smtClean="0"/>
              <a:t>При репликации ДНК большинство нуклеотидов потомка </a:t>
            </a:r>
            <a:r>
              <a:rPr lang="en-US" sz="2800" dirty="0" smtClean="0"/>
              <a:t>“</a:t>
            </a:r>
            <a:r>
              <a:rPr lang="ru-RU" sz="2800" dirty="0" smtClean="0"/>
              <a:t>знают</a:t>
            </a:r>
            <a:r>
              <a:rPr lang="en-US" sz="2800" dirty="0" smtClean="0"/>
              <a:t>” </a:t>
            </a:r>
            <a:r>
              <a:rPr lang="ru-RU" sz="2800" dirty="0" smtClean="0"/>
              <a:t>своего предка в геноме родителя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1331F5-AA25-4B76-BE1A-7371548A12C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260" y="82613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Локальная эволюция белка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665" y="471815"/>
            <a:ext cx="8833150" cy="6101242"/>
          </a:xfrm>
          <a:solidFill>
            <a:schemeClr val="bg1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Кодирующая последовательность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AGG --- TTG -CCC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--- TTG -CCC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     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r>
              <a:rPr lang="ru-RU" sz="2400" dirty="0">
                <a:cs typeface="Courier New" panose="02070309020205020404" pitchFamily="49" charset="0"/>
              </a:rPr>
              <a:t> </a:t>
            </a:r>
            <a:r>
              <a:rPr lang="ru-RU" sz="2400" dirty="0" err="1">
                <a:cs typeface="Courier New" panose="02070309020205020404" pitchFamily="49" charset="0"/>
              </a:rPr>
              <a:t>а.к</a:t>
            </a:r>
            <a:r>
              <a:rPr lang="ru-RU" sz="2400" dirty="0">
                <a:cs typeface="Courier New" panose="02070309020205020404" pitchFamily="49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--- TTG -CC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TGA A 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smtClean="0">
                <a:cs typeface="Courier New" panose="02070309020205020404" pitchFamily="49" charset="0"/>
              </a:rPr>
              <a:t>не изменена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TGC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TTC -CC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 TGA A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>
                <a:cs typeface="Courier New" panose="02070309020205020404" pitchFamily="49" charset="0"/>
              </a:rPr>
              <a:t>   </a:t>
            </a:r>
            <a:r>
              <a:rPr lang="ru-RU" sz="2400" dirty="0" smtClean="0">
                <a:cs typeface="Courier New" panose="02070309020205020404" pitchFamily="49" charset="0"/>
              </a:rPr>
              <a:t>    вставка 3пн</a:t>
            </a:r>
            <a:br>
              <a:rPr lang="ru-RU" sz="2400" dirty="0" smtClean="0">
                <a:cs typeface="Courier New" panose="02070309020205020404" pitchFamily="49" charset="0"/>
              </a:rPr>
            </a:br>
            <a:r>
              <a:rPr lang="ru-RU" sz="2400" dirty="0" smtClean="0"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-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smtClean="0">
                <a:cs typeface="Courier New" panose="02070309020205020404" pitchFamily="49" charset="0"/>
              </a:rPr>
              <a:t>вставка 1ак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>
                <a:cs typeface="Courier New" panose="02070309020205020404" pitchFamily="49" charset="0"/>
              </a:rPr>
              <a:t>3пн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1ак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cs typeface="Courier New" panose="02070309020205020404" pitchFamily="49" charset="0"/>
              </a:rPr>
              <a:t>        замена </a:t>
            </a:r>
            <a:r>
              <a:rPr lang="ru-RU" sz="2400" dirty="0">
                <a:cs typeface="Courier New" panose="02070309020205020404" pitchFamily="49" charset="0"/>
              </a:rPr>
              <a:t>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/>
            </a:r>
            <a:br>
              <a:rPr lang="ru-RU" sz="2400" dirty="0" smtClean="0">
                <a:cs typeface="Courier New" panose="02070309020205020404" pitchFamily="49" charset="0"/>
              </a:rPr>
            </a:br>
            <a:r>
              <a:rPr lang="ru-RU" sz="2400" dirty="0" smtClean="0">
                <a:cs typeface="Courier New" panose="02070309020205020404" pitchFamily="49" charset="0"/>
              </a:rPr>
              <a:t>    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потеря</a:t>
            </a:r>
            <a:r>
              <a:rPr lang="en-US" sz="2400" dirty="0" smtClean="0">
                <a:cs typeface="Courier New" panose="02070309020205020404" pitchFamily="49" charset="0"/>
              </a:rPr>
              <a:t> stop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 ATG 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 TG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делеция+вставка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smtClean="0">
                <a:cs typeface="Courier New" panose="02070309020205020404" pitchFamily="49" charset="0"/>
              </a:rPr>
              <a:t>2 </a:t>
            </a:r>
            <a:r>
              <a:rPr lang="en-US" sz="2400" dirty="0" smtClean="0">
                <a:cs typeface="Courier New" panose="02070309020205020404" pitchFamily="49" charset="0"/>
              </a:rPr>
              <a:t>“</a:t>
            </a:r>
            <a:r>
              <a:rPr lang="ru-RU" sz="2400" dirty="0" smtClean="0">
                <a:cs typeface="Courier New" panose="02070309020205020404" pitchFamily="49" charset="0"/>
              </a:rPr>
              <a:t>новые</a:t>
            </a:r>
            <a:r>
              <a:rPr lang="en-US" sz="2400" dirty="0" smtClean="0">
                <a:cs typeface="Courier New" panose="02070309020205020404" pitchFamily="49" charset="0"/>
              </a:rPr>
              <a:t>”</a:t>
            </a:r>
            <a:r>
              <a:rPr lang="ru-RU" sz="2400" dirty="0" smtClean="0"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а.к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TG 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--- TG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 </a:t>
            </a:r>
            <a:r>
              <a:rPr lang="ru-RU" sz="2400" dirty="0" err="1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сдвиг рамки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ATG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--- TG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6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-        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2 </a:t>
            </a:r>
            <a:r>
              <a:rPr lang="ru-RU" sz="2400" dirty="0" err="1" smtClean="0">
                <a:cs typeface="Courier New" panose="02070309020205020404" pitchFamily="49" charset="0"/>
              </a:rPr>
              <a:t>ак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0460" y="4465935"/>
            <a:ext cx="883315" cy="34564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43775" y="4465935"/>
            <a:ext cx="1382580" cy="34564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60460" y="5118820"/>
            <a:ext cx="1075340" cy="312474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35799" y="5113586"/>
            <a:ext cx="1344176" cy="317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78402" y="5114869"/>
            <a:ext cx="1344176" cy="31770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21005" y="5116152"/>
            <a:ext cx="694435" cy="31514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6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769225" cy="909638"/>
          </a:xfrm>
        </p:spPr>
        <p:txBody>
          <a:bodyPr/>
          <a:lstStyle/>
          <a:p>
            <a:r>
              <a:rPr lang="ru-RU" sz="3600" dirty="0" smtClean="0"/>
              <a:t>Выравнивание полезно не только как отражение эволюции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400675"/>
          </a:xfrm>
        </p:spPr>
        <p:txBody>
          <a:bodyPr/>
          <a:lstStyle/>
          <a:p>
            <a:r>
              <a:rPr lang="ru-RU" sz="2800" u="sng" dirty="0" smtClean="0"/>
              <a:t>Белок</a:t>
            </a:r>
            <a:r>
              <a:rPr lang="ru-RU" sz="2800" dirty="0" smtClean="0"/>
              <a:t>: аминокислотные остатки в одной колонке если: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2800" dirty="0" smtClean="0"/>
              <a:t>при совмещении структур белков </a:t>
            </a:r>
            <a:r>
              <a:rPr lang="en-US" sz="2800" dirty="0" smtClean="0"/>
              <a:t>C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dirty="0" smtClean="0"/>
              <a:t> </a:t>
            </a:r>
            <a:r>
              <a:rPr lang="ru-RU" sz="2800" dirty="0" smtClean="0"/>
              <a:t>атомы хорошо совмещаются;</a:t>
            </a:r>
          </a:p>
          <a:p>
            <a:pPr>
              <a:spcBef>
                <a:spcPct val="0"/>
              </a:spcBef>
              <a:buFont typeface="Arial" charset="0"/>
              <a:buChar char="•"/>
            </a:pPr>
            <a:r>
              <a:rPr lang="ru-RU" sz="2800" dirty="0" smtClean="0"/>
              <a:t>боковые цепи выполняют сходную функцию</a:t>
            </a:r>
          </a:p>
          <a:p>
            <a:r>
              <a:rPr lang="ru-RU" sz="2800" u="sng" dirty="0" smtClean="0"/>
              <a:t>РНК</a:t>
            </a:r>
            <a:r>
              <a:rPr lang="ru-RU" sz="2800" dirty="0" smtClean="0"/>
              <a:t>: если нуклеотиды из одной колонки участвуют в одном и том же элементе вторичной структуры РНК – спирали, петле и др.</a:t>
            </a:r>
          </a:p>
          <a:p>
            <a:r>
              <a:rPr lang="ru-RU" sz="2800" u="sng" dirty="0" smtClean="0"/>
              <a:t>Функциональная </a:t>
            </a:r>
            <a:r>
              <a:rPr lang="ru-RU" sz="2800" u="sng" dirty="0" err="1" smtClean="0"/>
              <a:t>некодирующая</a:t>
            </a:r>
            <a:r>
              <a:rPr lang="ru-RU" sz="2800" u="sng" dirty="0" smtClean="0"/>
              <a:t> ДНК – промоторы, регуляторные участки и т.п.</a:t>
            </a:r>
            <a:r>
              <a:rPr lang="ru-RU" sz="2800" dirty="0" smtClean="0"/>
              <a:t>: нуклеотиды из одной колонки играют сходную роль </a:t>
            </a:r>
            <a:r>
              <a:rPr lang="ru-RU" sz="2800" dirty="0" smtClean="0">
                <a:solidFill>
                  <a:srgbClr val="FF0000"/>
                </a:solidFill>
              </a:rPr>
              <a:t>(в этом случае гомологии может и не быть!)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  <p:pic>
        <p:nvPicPr>
          <p:cNvPr id="5" name="Picture 2" descr="http://kodomo.fbb.msu.ru/~emkeller/terms/term4/img/treeme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6765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Путь эволюции</a:t>
            </a:r>
          </a:p>
        </p:txBody>
      </p:sp>
      <p:sp>
        <p:nvSpPr>
          <p:cNvPr id="24579" name="Line 2"/>
          <p:cNvSpPr>
            <a:spLocks noChangeShapeType="1"/>
          </p:cNvSpPr>
          <p:nvPr/>
        </p:nvSpPr>
        <p:spPr bwMode="auto">
          <a:xfrm>
            <a:off x="2514600" y="2286000"/>
            <a:ext cx="3733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cyb5_human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6400800" y="205740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cyb5_chick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1143000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200" b="1">
                <a:solidFill>
                  <a:srgbClr val="61698B"/>
                </a:solidFill>
              </a:rPr>
              <a:t>или</a:t>
            </a:r>
          </a:p>
        </p:txBody>
      </p:sp>
      <p:cxnSp>
        <p:nvCxnSpPr>
          <p:cNvPr id="24583" name="AutoShape 6"/>
          <p:cNvCxnSpPr>
            <a:cxnSpLocks noChangeShapeType="1"/>
          </p:cNvCxnSpPr>
          <p:nvPr/>
        </p:nvCxnSpPr>
        <p:spPr bwMode="auto">
          <a:xfrm flipH="1">
            <a:off x="2055813" y="3354388"/>
            <a:ext cx="3175" cy="31242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2133600" y="4800600"/>
            <a:ext cx="381000" cy="436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t</a:t>
            </a:r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 flipH="1">
            <a:off x="3503613" y="35052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91000" y="3505200"/>
            <a:ext cx="990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2546350" y="607695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cyb5_human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4572000" y="6076950"/>
            <a:ext cx="1524000" cy="77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>
                <a:solidFill>
                  <a:srgbClr val="61698B"/>
                </a:solidFill>
              </a:rPr>
              <a:t>cyb5_chick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5508104" y="2564904"/>
            <a:ext cx="3352800" cy="399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>
                <a:solidFill>
                  <a:srgbClr val="506D2D"/>
                </a:solidFill>
              </a:rPr>
              <a:t>Филогенетическое дерево</a:t>
            </a:r>
          </a:p>
        </p:txBody>
      </p:sp>
      <p:sp>
        <p:nvSpPr>
          <p:cNvPr id="25603" name="Line 2"/>
          <p:cNvSpPr>
            <a:spLocks noChangeShapeType="1"/>
          </p:cNvSpPr>
          <p:nvPr/>
        </p:nvSpPr>
        <p:spPr bwMode="auto">
          <a:xfrm flipH="1">
            <a:off x="989013" y="1371600"/>
            <a:ext cx="688975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3"/>
          <p:cNvSpPr>
            <a:spLocks noChangeShapeType="1"/>
          </p:cNvSpPr>
          <p:nvPr/>
        </p:nvSpPr>
        <p:spPr bwMode="auto">
          <a:xfrm>
            <a:off x="1676400" y="1371600"/>
            <a:ext cx="990600" cy="26670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81000" y="39624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2362200" y="39624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1371600" y="2590800"/>
            <a:ext cx="228600" cy="14478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1295400" y="39624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800600" y="1600200"/>
            <a:ext cx="1588" cy="2057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800600" y="1600200"/>
            <a:ext cx="1981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800600" y="3657600"/>
            <a:ext cx="6858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Line 11"/>
          <p:cNvSpPr>
            <a:spLocks noChangeShapeType="1"/>
          </p:cNvSpPr>
          <p:nvPr/>
        </p:nvSpPr>
        <p:spPr bwMode="auto">
          <a:xfrm>
            <a:off x="5486400" y="2971800"/>
            <a:ext cx="1588" cy="12954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5486400" y="29718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5486400" y="4267200"/>
            <a:ext cx="1219200" cy="1588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6705600" y="4038600"/>
            <a:ext cx="838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Human</a:t>
            </a: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Mouse</a:t>
            </a: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>
                <a:solidFill>
                  <a:srgbClr val="61698B"/>
                </a:solidFill>
              </a:rPr>
              <a:t>Chicken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520D92A-0354-4EB7-A7FB-C3967AE9B113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998573"/>
          </a:xfrm>
        </p:spPr>
        <p:txBody>
          <a:bodyPr>
            <a:noAutofit/>
          </a:bodyPr>
          <a:lstStyle/>
          <a:p>
            <a:r>
              <a:rPr lang="ru-RU" sz="2800" dirty="0" smtClean="0"/>
              <a:t>Локальная эволюция определяет выравнивание последовательностей потомков относительно предка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3" y="1700808"/>
            <a:ext cx="6548662" cy="4704552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GCTC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вставка 1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1п.н.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…. ……………………………………………………</a:t>
            </a:r>
            <a:endParaRPr lang="ru-RU" sz="2400" dirty="0" smtClean="0"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дел</a:t>
            </a:r>
            <a:r>
              <a:rPr lang="en-US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cs typeface="Courier New" panose="02070309020205020404" pitchFamily="49" charset="0"/>
              </a:rPr>
              <a:t> 3</a:t>
            </a:r>
            <a:r>
              <a:rPr lang="en-US" sz="2400" dirty="0" smtClean="0">
                <a:cs typeface="Courier New" panose="02070309020205020404" pitchFamily="49" charset="0"/>
              </a:rPr>
              <a:t>, </a:t>
            </a:r>
            <a:r>
              <a:rPr lang="ru-RU" sz="2400" dirty="0" smtClean="0">
                <a:cs typeface="Courier New" panose="02070309020205020404" pitchFamily="49" charset="0"/>
              </a:rPr>
              <a:t>зам.1.</a:t>
            </a: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CGCTCGGAA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вставка 2 п.н.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c.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TAT--GCA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дел</a:t>
            </a:r>
            <a:r>
              <a:rPr lang="en-US" sz="2400" dirty="0" smtClean="0">
                <a:cs typeface="Courier New" panose="02070309020205020404" pitchFamily="49" charset="0"/>
              </a:rPr>
              <a:t>.</a:t>
            </a:r>
            <a:r>
              <a:rPr lang="ru-RU" sz="2400" dirty="0" smtClean="0">
                <a:cs typeface="Courier New" panose="02070309020205020404" pitchFamily="49" charset="0"/>
              </a:rPr>
              <a:t> 1</a:t>
            </a:r>
            <a:r>
              <a:rPr lang="en-US" sz="2400" dirty="0" smtClean="0">
                <a:cs typeface="Courier New" panose="02070309020205020404" pitchFamily="49" charset="0"/>
              </a:rPr>
              <a:t>, </a:t>
            </a:r>
            <a:r>
              <a:rPr lang="ru-RU" sz="2400" dirty="0" smtClean="0">
                <a:cs typeface="Courier New" panose="02070309020205020404" pitchFamily="49" charset="0"/>
              </a:rPr>
              <a:t>зам.</a:t>
            </a:r>
            <a:r>
              <a:rPr lang="en-US" sz="2400" dirty="0" smtClean="0">
                <a:cs typeface="Courier New" panose="02070309020205020404" pitchFamily="49" charset="0"/>
              </a:rPr>
              <a:t> 2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42" y="1124744"/>
            <a:ext cx="85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Гомологичные </a:t>
            </a:r>
            <a:r>
              <a:rPr lang="ru-RU" sz="2800" dirty="0">
                <a:solidFill>
                  <a:schemeClr val="tx1"/>
                </a:solidFill>
              </a:rPr>
              <a:t>нуклеотиды ставим друг под другом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08" y="1700808"/>
            <a:ext cx="2048952" cy="466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ПРЕДОК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сын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внук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правнук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раправнук-1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праправнук-2</a:t>
            </a: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………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живет сегодня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>
              <a:lnSpc>
                <a:spcPct val="125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живет сегодня</a:t>
            </a:r>
          </a:p>
          <a:p>
            <a:pPr algn="r">
              <a:lnSpc>
                <a:spcPct val="125000"/>
              </a:lnSpc>
            </a:pPr>
            <a:r>
              <a:rPr lang="ru-RU" dirty="0" smtClean="0">
                <a:solidFill>
                  <a:schemeClr val="tx1"/>
                </a:solidFill>
              </a:rPr>
              <a:t>живет сегодня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683568" y="3356992"/>
            <a:ext cx="216024" cy="2664296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619672" y="4365104"/>
            <a:ext cx="216024" cy="792088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1187624" y="3933056"/>
            <a:ext cx="144016" cy="1656184"/>
          </a:xfrm>
          <a:prstGeom prst="downArrow">
            <a:avLst/>
          </a:prstGeom>
          <a:solidFill>
            <a:srgbClr val="FF0000">
              <a:alpha val="3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B629528-B1FA-47AB-9743-FDA7D6E2C457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3" name="Левая фигурная скобка 12"/>
          <p:cNvSpPr/>
          <p:nvPr/>
        </p:nvSpPr>
        <p:spPr bwMode="auto">
          <a:xfrm>
            <a:off x="0" y="5013176"/>
            <a:ext cx="539552" cy="1368152"/>
          </a:xfrm>
          <a:prstGeom prst="leftBrace">
            <a:avLst/>
          </a:prstGeom>
          <a:solidFill>
            <a:schemeClr val="bg1">
              <a:alpha val="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9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800200"/>
          </a:xfrm>
        </p:spPr>
        <p:txBody>
          <a:bodyPr/>
          <a:lstStyle/>
          <a:p>
            <a:r>
              <a:rPr lang="ru-RU" sz="3200" dirty="0" smtClean="0"/>
              <a:t>У отдаленных потомков одной последовательности большинство нуклеотидов одной имеют </a:t>
            </a:r>
            <a:r>
              <a:rPr lang="ru-RU" sz="3200" u="sng" dirty="0" smtClean="0"/>
              <a:t>гомологичный нуклеотид</a:t>
            </a:r>
            <a:r>
              <a:rPr lang="ru-RU" sz="3200" dirty="0" smtClean="0"/>
              <a:t> у других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0CDB37-4EB6-4FCF-8C7A-B165691A70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59632" y="3068960"/>
            <a:ext cx="6548662" cy="2016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TAT--GCA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-CGC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---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GAA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n-lt"/>
              <a:ea typeface="Arial Unicode MS" pitchFamily="34" charset="-128"/>
              <a:cs typeface="Courier New" panose="02070309020205020404" pitchFamily="49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b.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TAT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GCA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AAG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CGCTCGGAA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Courier New" panose="02070309020205020404" pitchFamily="49" charset="0"/>
              <a:ea typeface="Arial Unicode MS" pitchFamily="34" charset="-128"/>
              <a:cs typeface="Courier New" panose="02070309020205020404" pitchFamily="49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c.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TAT--GCA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AA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-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T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1698B"/>
                </a:solidFill>
                <a:effectLst/>
                <a:uLnTx/>
                <a:uFillTx/>
                <a:latin typeface="Courier New" panose="02070309020205020404" pitchFamily="49" charset="0"/>
                <a:ea typeface="Arial Unicode MS" pitchFamily="34" charset="-128"/>
                <a:cs typeface="Courier New" panose="02070309020205020404" pitchFamily="49" charset="0"/>
              </a:rPr>
              <a:t>GAA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61698B"/>
              </a:solidFill>
              <a:effectLst/>
              <a:uLnTx/>
              <a:uFillTx/>
              <a:latin typeface="+mj-lt"/>
              <a:ea typeface="Arial Unicode MS" pitchFamily="34" charset="-128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073" y="5508521"/>
            <a:ext cx="843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Гомология – происхождение от общего предка!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 bwMode="auto">
          <a:xfrm rot="16200000">
            <a:off x="5292080" y="4365104"/>
            <a:ext cx="648072" cy="1224136"/>
          </a:xfrm>
          <a:prstGeom prst="leftBrace">
            <a:avLst>
              <a:gd name="adj1" fmla="val 8333"/>
              <a:gd name="adj2" fmla="val 51037"/>
            </a:avLst>
          </a:prstGeom>
          <a:solidFill>
            <a:schemeClr val="bg1">
              <a:alpha val="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 flipH="1">
            <a:off x="4572000" y="4869160"/>
            <a:ext cx="43204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720080"/>
          </a:xfrm>
        </p:spPr>
        <p:txBody>
          <a:bodyPr/>
          <a:lstStyle/>
          <a:p>
            <a:r>
              <a:rPr lang="ru-RU" sz="3200" u="sng" dirty="0" smtClean="0"/>
              <a:t>Теория:</a:t>
            </a:r>
            <a:r>
              <a:rPr lang="ru-RU" sz="3200" dirty="0" smtClean="0"/>
              <a:t> выравнивание гомологичных нуклеотидных последовательностей</a:t>
            </a:r>
            <a:endParaRPr lang="en-US" sz="32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52928" cy="3600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sz="2400" dirty="0" smtClean="0"/>
              <a:t>Участки ДНК, произошедшие от одного участка у общего предка в результате локальных изменений, называются гомологичными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 репликации нуклеотид потомка происходит из определенного нуклеотида предка (почти всегда)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Выравнивание гомологичных участков состоит в том, что нуклеотиды, произошедшие от одного и того же нуклеотида общего предка, располагают в одном столбце </a:t>
            </a:r>
          </a:p>
          <a:p>
            <a:pPr>
              <a:buFont typeface="Arial" charset="0"/>
              <a:buChar char="•"/>
            </a:pPr>
            <a:r>
              <a:rPr lang="ru-RU" sz="2400" dirty="0" smtClean="0"/>
              <a:t>Пример:</a:t>
            </a:r>
            <a:endParaRPr lang="ru-RU" sz="2000" dirty="0" smtClean="0"/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 smtClean="0"/>
          </a:p>
        </p:txBody>
      </p:sp>
      <p:pic>
        <p:nvPicPr>
          <p:cNvPr id="4" name="Рисунок 6" descr="AE008917_3.pct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9144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659C509-EE33-4DC8-9FB9-ED0DA2E5A45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3669</Words>
  <Application>Microsoft Office PowerPoint</Application>
  <PresentationFormat>On-screen Show (4:3)</PresentationFormat>
  <Paragraphs>1321</Paragraphs>
  <Slides>64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Тема Office</vt:lpstr>
      <vt:lpstr>Slide 1</vt:lpstr>
      <vt:lpstr>ВЫРАВНИВАНИЕ</vt:lpstr>
      <vt:lpstr>ВОПРОСЫ</vt:lpstr>
      <vt:lpstr>Пример из интернета  (из жизни спецслужб?)</vt:lpstr>
      <vt:lpstr> «Локальная» эволюция генома  и и«глобальные» перестройки</vt:lpstr>
      <vt:lpstr>Локальную эволюцию последовательности  можно описать выравниванием </vt:lpstr>
      <vt:lpstr>Локальная эволюция определяет выравнивание последовательностей потомков относительно предка</vt:lpstr>
      <vt:lpstr>У отдаленных потомков одной последовательности большинство нуклеотидов одной имеют гомологичный нуклеотид у других</vt:lpstr>
      <vt:lpstr>Теория: выравнивание гомологичных нуклеотидных последовательностей</vt:lpstr>
      <vt:lpstr>Практика: все наоборот ))</vt:lpstr>
      <vt:lpstr>Примеры выравниваний</vt:lpstr>
      <vt:lpstr>Эволюция последовательности белка – следствие эволюции кодирующей последовательности </vt:lpstr>
      <vt:lpstr>Выравнивание белков</vt:lpstr>
      <vt:lpstr>Slide 14</vt:lpstr>
      <vt:lpstr>Можно ли проверить правильность выравнивания?</vt:lpstr>
      <vt:lpstr>Slide 16</vt:lpstr>
      <vt:lpstr>Slide 17</vt:lpstr>
      <vt:lpstr>Выравнивание полезно не только как отражение эволюции</vt:lpstr>
      <vt:lpstr>Программы выравнивания</vt:lpstr>
      <vt:lpstr>Что нужно знать об алгоритме выравнивания двух последовательностей?</vt:lpstr>
      <vt:lpstr>Slide 21</vt:lpstr>
      <vt:lpstr>Slide 22</vt:lpstr>
      <vt:lpstr>Парное выравнивание</vt:lpstr>
      <vt:lpstr>Slide 24</vt:lpstr>
      <vt:lpstr>Карта сходства 2х последовательностей</vt:lpstr>
      <vt:lpstr>Карта сходства 2х последовательностей  с учетом комплементарной цепочки</vt:lpstr>
      <vt:lpstr>Карта локального сходства геномов  M.capricolum и M.mycoides </vt:lpstr>
      <vt:lpstr>Карта локального сходства геномов  M.capricolum и M.mycoides </vt:lpstr>
      <vt:lpstr>Выравнивание последовательностей геномов M.capricolum и M.mycoides  (маленький фрагмент)</vt:lpstr>
      <vt:lpstr>Slide 30</vt:lpstr>
      <vt:lpstr>Slide 31</vt:lpstr>
      <vt:lpstr>Slide 32</vt:lpstr>
      <vt:lpstr>Slide 33</vt:lpstr>
      <vt:lpstr>Slide 34</vt:lpstr>
      <vt:lpstr>Pfam –одна из популярных БД семейств доменов белков и их выравниваний</vt:lpstr>
      <vt:lpstr>Slide 36</vt:lpstr>
      <vt:lpstr>План</vt:lpstr>
      <vt:lpstr>Филогенетическое дерево видов</vt:lpstr>
      <vt:lpstr>Филогенетическое дерево последовательностей  энолаз из фирмикут</vt:lpstr>
      <vt:lpstr>Slide 40</vt:lpstr>
      <vt:lpstr>Slide 41</vt:lpstr>
      <vt:lpstr>ВОПРОСЫ</vt:lpstr>
      <vt:lpstr>Slide 43</vt:lpstr>
      <vt:lpstr>Матрица расстояний</vt:lpstr>
      <vt:lpstr>Матрица расстояний</vt:lpstr>
      <vt:lpstr>Расстояние между листьями на дереве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Ортологи и паралоги. Пример.</vt:lpstr>
      <vt:lpstr>Программы реконструкции деревьев</vt:lpstr>
      <vt:lpstr>КОНЕЦ</vt:lpstr>
      <vt:lpstr>Примеры выравниваний</vt:lpstr>
      <vt:lpstr>Выравнивание, отражающее  эволюцию белка</vt:lpstr>
      <vt:lpstr>Локальная эволюция белка</vt:lpstr>
      <vt:lpstr>Выравнивание полезно не только как отражение эволюции</vt:lpstr>
      <vt:lpstr>Slide 62</vt:lpstr>
      <vt:lpstr>Slide 63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Выравнивание последовательностей белков</dc:title>
  <dc:creator>aba</dc:creator>
  <cp:lastModifiedBy>aba</cp:lastModifiedBy>
  <cp:revision>165</cp:revision>
  <cp:lastPrinted>1601-01-01T00:00:00Z</cp:lastPrinted>
  <dcterms:created xsi:type="dcterms:W3CDTF">1601-01-01T00:00:00Z</dcterms:created>
  <dcterms:modified xsi:type="dcterms:W3CDTF">2017-09-20T05:54:30Z</dcterms:modified>
</cp:coreProperties>
</file>