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332" r:id="rId2"/>
    <p:sldId id="334" r:id="rId3"/>
    <p:sldId id="333" r:id="rId4"/>
    <p:sldId id="335" r:id="rId5"/>
    <p:sldId id="322" r:id="rId6"/>
    <p:sldId id="326" r:id="rId7"/>
    <p:sldId id="327" r:id="rId8"/>
    <p:sldId id="323" r:id="rId9"/>
    <p:sldId id="324" r:id="rId10"/>
    <p:sldId id="330" r:id="rId11"/>
    <p:sldId id="337" r:id="rId12"/>
    <p:sldId id="331" r:id="rId13"/>
    <p:sldId id="325" r:id="rId14"/>
    <p:sldId id="312" r:id="rId15"/>
    <p:sldId id="313" r:id="rId16"/>
    <p:sldId id="336" r:id="rId17"/>
    <p:sldId id="314" r:id="rId18"/>
    <p:sldId id="316" r:id="rId19"/>
    <p:sldId id="319" r:id="rId20"/>
    <p:sldId id="317" r:id="rId21"/>
    <p:sldId id="320" r:id="rId22"/>
    <p:sldId id="32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60" autoAdjust="0"/>
    <p:restoredTop sz="90929"/>
  </p:normalViewPr>
  <p:slideViewPr>
    <p:cSldViewPr>
      <p:cViewPr varScale="1">
        <p:scale>
          <a:sx n="85" d="100"/>
          <a:sy n="85" d="100"/>
        </p:scale>
        <p:origin x="-5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3D4CB-2DF5-4BDC-B825-9732B69C6CE5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9D5A6-9D44-41DB-AC61-D3B97F76D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855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400588" y="303213"/>
            <a:ext cx="34802763" cy="26103262"/>
          </a:xfrm>
          <a:ln/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D5A6-9D44-41DB-AC61-D3B97F76D27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F8AD1-8460-4885-9CEA-23A8A9AE62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0171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50BE9-7589-4EEC-8B3D-04F365170C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44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F124F-05B7-4799-84A4-BA2EE15436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87024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се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507288" cy="548680"/>
          </a:xfrm>
        </p:spPr>
        <p:txBody>
          <a:bodyPr anchor="b"/>
          <a:lstStyle>
            <a:lvl1pPr>
              <a:defRPr sz="4000" u="sng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650861A-FB08-42BE-8AE3-7B76ACB541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6640896" y="2424585"/>
            <a:ext cx="422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D</a:t>
            </a:r>
            <a:r>
              <a:rPr lang="ru-RU" sz="3200" dirty="0" smtClean="0">
                <a:solidFill>
                  <a:schemeClr val="bg1"/>
                </a:solidFill>
              </a:rPr>
              <a:t> алгоритмы</a:t>
            </a:r>
            <a:r>
              <a:rPr lang="en-US" sz="3200" dirty="0" smtClean="0">
                <a:solidFill>
                  <a:schemeClr val="bg1"/>
                </a:solidFill>
              </a:rPr>
              <a:t>       </a:t>
            </a:r>
            <a:r>
              <a:rPr lang="ru-RU" sz="3200" dirty="0" smtClean="0">
                <a:solidFill>
                  <a:schemeClr val="bg1"/>
                </a:solidFill>
              </a:rPr>
              <a:t> 201</a:t>
            </a:r>
            <a:r>
              <a:rPr lang="en-US" sz="3200" dirty="0" smtClean="0">
                <a:solidFill>
                  <a:schemeClr val="bg1"/>
                </a:solidFill>
              </a:rPr>
              <a:t>5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916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28BCE-A043-4926-B0BF-78EF702E61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3966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EA8D1-8E65-4FB2-AA3F-0B0B8CD9B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749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1FA06-02FC-4B85-835E-7AA66CABD5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6570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3C710-3D90-4497-AB1F-5FD7FEE698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5007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BC75B-A2E1-4381-8A62-5553A9CC6C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3578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61568-1853-4D46-A313-F30D4042CF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9281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D18EF-0084-4062-9C0D-5B92EA62F2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840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703D5-DEF6-4387-8C02-E88BE5F3FD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2028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989C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FD153F-7C69-41AC-81CA-4C3497CBB03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Домены. Сходство структур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A8D1-8E65-4FB2-AA3F-0B0B8CD9B999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762000"/>
          </a:xfrm>
        </p:spPr>
        <p:txBody>
          <a:bodyPr/>
          <a:lstStyle/>
          <a:p>
            <a:r>
              <a:rPr lang="ru-RU" sz="2400" dirty="0" smtClean="0"/>
              <a:t>Суперсемейство: сходство последовательностей близко к 0, структуры практически совпадают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75B-A2E1-4381-8A62-5553A9CC6C14}" type="slidenum">
              <a:rPr lang="ru-RU" altLang="ru-RU" smtClean="0"/>
              <a:pPr/>
              <a:t>10</a:t>
            </a:fld>
            <a:endParaRPr lang="ru-RU" alt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346563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066800"/>
            <a:ext cx="2667000" cy="393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676400" y="6096000"/>
            <a:ext cx="594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 smtClean="0"/>
              <a:t>Hin</a:t>
            </a:r>
            <a:r>
              <a:rPr lang="en-US" sz="1600" i="1" dirty="0" smtClean="0"/>
              <a:t> Hark </a:t>
            </a:r>
            <a:r>
              <a:rPr lang="en-US" sz="1600" i="1" dirty="0" err="1" smtClean="0"/>
              <a:t>Gan</a:t>
            </a:r>
            <a:r>
              <a:rPr lang="ru-RU" sz="1600" i="1" dirty="0" smtClean="0"/>
              <a:t>  </a:t>
            </a:r>
            <a:r>
              <a:rPr lang="en-US" sz="1600" i="1" dirty="0" smtClean="0"/>
              <a:t>et al., Analysis </a:t>
            </a:r>
            <a:r>
              <a:rPr lang="en-US" sz="1600" i="1" dirty="0" smtClean="0"/>
              <a:t>of Protein Sequence/Structure Similarity Relationships Biophysical </a:t>
            </a:r>
            <a:r>
              <a:rPr lang="en-US" sz="1600" i="1" dirty="0" smtClean="0"/>
              <a:t>Journal, 2002</a:t>
            </a:r>
            <a:endParaRPr lang="ru-RU" sz="1600" i="1" dirty="0"/>
          </a:p>
        </p:txBody>
      </p:sp>
    </p:spTree>
    <p:extLst>
      <p:ext uri="{BB962C8B-B14F-4D97-AF65-F5344CB8AC3E}">
        <p14:creationId xmlns="" xmlns:p14="http://schemas.microsoft.com/office/powerpoint/2010/main" val="27535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ru-RU" sz="2400" dirty="0" smtClean="0"/>
              <a:t>Другие примеры из той же работы</a:t>
            </a:r>
            <a:endParaRPr lang="ru-RU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1568-1853-4D46-A313-F30D4042CF7B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18002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295400"/>
            <a:ext cx="20478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143000"/>
            <a:ext cx="19431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86200"/>
            <a:ext cx="26479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886200"/>
            <a:ext cx="1905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962400"/>
            <a:ext cx="17716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Структурные классы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36" t="7764" r="14610" b="9521"/>
          <a:stretch/>
        </p:blipFill>
        <p:spPr bwMode="auto">
          <a:xfrm>
            <a:off x="1115616" y="548680"/>
            <a:ext cx="2520280" cy="263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14" t="20677" r="3106" b="5274"/>
          <a:stretch/>
        </p:blipFill>
        <p:spPr bwMode="auto">
          <a:xfrm>
            <a:off x="0" y="3573016"/>
            <a:ext cx="4104015" cy="315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68" t="7864" r="9682" b="4177"/>
          <a:stretch/>
        </p:blipFill>
        <p:spPr bwMode="auto">
          <a:xfrm>
            <a:off x="5131239" y="35456"/>
            <a:ext cx="2538385" cy="277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966" t="9042" r="16144" b="4320"/>
          <a:stretch/>
        </p:blipFill>
        <p:spPr bwMode="auto">
          <a:xfrm>
            <a:off x="4780551" y="3102027"/>
            <a:ext cx="3239760" cy="375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2292" y="2924944"/>
            <a:ext cx="9188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All-</a:t>
            </a:r>
            <a:r>
              <a:rPr lang="el-GR" sz="3000" dirty="0" smtClean="0"/>
              <a:t>α</a:t>
            </a:r>
            <a:endParaRPr lang="ru-RU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656195" y="5661248"/>
            <a:ext cx="9188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All-</a:t>
            </a:r>
            <a:r>
              <a:rPr lang="el-GR" sz="3000" dirty="0" smtClean="0"/>
              <a:t>β</a:t>
            </a:r>
            <a:endParaRPr lang="ru-RU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0551" y="2249371"/>
            <a:ext cx="7569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dirty="0" smtClean="0"/>
              <a:t>α</a:t>
            </a:r>
            <a:r>
              <a:rPr lang="en-US" sz="3000" dirty="0" smtClean="0"/>
              <a:t>/</a:t>
            </a:r>
            <a:r>
              <a:rPr lang="el-GR" sz="3000" dirty="0" smtClean="0"/>
              <a:t>β</a:t>
            </a:r>
            <a:endParaRPr lang="ru-RU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39198" y="6187370"/>
            <a:ext cx="800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dirty="0" smtClean="0"/>
              <a:t>α</a:t>
            </a:r>
            <a:r>
              <a:rPr lang="en-US" sz="3000" dirty="0" smtClean="0"/>
              <a:t>+</a:t>
            </a:r>
            <a:r>
              <a:rPr lang="el-GR" sz="3000" dirty="0" smtClean="0"/>
              <a:t>β</a:t>
            </a:r>
            <a:endParaRPr lang="ru-RU" sz="3000" dirty="0"/>
          </a:p>
        </p:txBody>
      </p:sp>
    </p:spTree>
    <p:extLst>
      <p:ext uri="{BB962C8B-B14F-4D97-AF65-F5344CB8AC3E}">
        <p14:creationId xmlns="" xmlns:p14="http://schemas.microsoft.com/office/powerpoint/2010/main" val="330274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Архитектуры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861A-FB08-42BE-8AE3-7B76ACB541A5}" type="slidenum">
              <a:rPr lang="ru-RU" smtClean="0"/>
              <a:pPr/>
              <a:t>13</a:t>
            </a:fld>
            <a:endParaRPr lang="ru-RU"/>
          </a:p>
        </p:txBody>
      </p:sp>
      <p:grpSp>
        <p:nvGrpSpPr>
          <p:cNvPr id="4" name="Группа 5"/>
          <p:cNvGrpSpPr/>
          <p:nvPr/>
        </p:nvGrpSpPr>
        <p:grpSpPr>
          <a:xfrm>
            <a:off x="149599" y="836712"/>
            <a:ext cx="2667001" cy="2181630"/>
            <a:chOff x="380999" y="1094970"/>
            <a:chExt cx="2667001" cy="2181630"/>
          </a:xfrm>
        </p:grpSpPr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746582" y="2907268"/>
              <a:ext cx="180984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dirty="0" smtClean="0"/>
                <a:t>β</a:t>
              </a:r>
              <a:r>
                <a:rPr lang="ru-RU" dirty="0" smtClean="0"/>
                <a:t>-сэндвич</a:t>
              </a:r>
              <a:endParaRPr lang="ru-RU" dirty="0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0999" y="1094970"/>
              <a:ext cx="2667001" cy="1825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8"/>
          <p:cNvGrpSpPr/>
          <p:nvPr/>
        </p:nvGrpSpPr>
        <p:grpSpPr>
          <a:xfrm>
            <a:off x="7706" y="3735567"/>
            <a:ext cx="2160945" cy="2514651"/>
            <a:chOff x="174615" y="3036281"/>
            <a:chExt cx="2160945" cy="2514651"/>
          </a:xfrm>
        </p:grpSpPr>
        <p:sp>
          <p:nvSpPr>
            <p:cNvPr id="10" name="Прямоугольник 3"/>
            <p:cNvSpPr>
              <a:spLocks noChangeArrowheads="1"/>
            </p:cNvSpPr>
            <p:nvPr/>
          </p:nvSpPr>
          <p:spPr bwMode="auto">
            <a:xfrm>
              <a:off x="533400" y="5181600"/>
              <a:ext cx="18021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dirty="0" smtClean="0"/>
                <a:t>β</a:t>
              </a:r>
              <a:r>
                <a:rPr lang="ru-RU" dirty="0" smtClean="0"/>
                <a:t>-баррель</a:t>
              </a:r>
              <a:endParaRPr lang="ru-RU" dirty="0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4615" y="3036281"/>
              <a:ext cx="2126904" cy="2238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Группа 11"/>
          <p:cNvGrpSpPr/>
          <p:nvPr/>
        </p:nvGrpSpPr>
        <p:grpSpPr>
          <a:xfrm>
            <a:off x="4481740" y="3735567"/>
            <a:ext cx="1998117" cy="2350562"/>
            <a:chOff x="5143373" y="4023005"/>
            <a:chExt cx="1998117" cy="2350562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4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43373" y="4023005"/>
              <a:ext cx="1998117" cy="1981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Прямоугольник 12"/>
            <p:cNvSpPr>
              <a:spLocks noChangeArrowheads="1"/>
            </p:cNvSpPr>
            <p:nvPr/>
          </p:nvSpPr>
          <p:spPr bwMode="auto">
            <a:xfrm>
              <a:off x="5479045" y="6004235"/>
              <a:ext cx="14912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dirty="0" smtClean="0"/>
                <a:t>β</a:t>
              </a:r>
              <a:r>
                <a:rPr lang="ru-RU" dirty="0" smtClean="0"/>
                <a:t>-пропеллер</a:t>
              </a:r>
              <a:endParaRPr lang="ru-RU" dirty="0"/>
            </a:p>
          </p:txBody>
        </p:sp>
      </p:grpSp>
      <p:grpSp>
        <p:nvGrpSpPr>
          <p:cNvPr id="9" name="Группа 14"/>
          <p:cNvGrpSpPr/>
          <p:nvPr/>
        </p:nvGrpSpPr>
        <p:grpSpPr>
          <a:xfrm>
            <a:off x="6094188" y="3829942"/>
            <a:ext cx="2486832" cy="2406982"/>
            <a:chOff x="5635704" y="1113555"/>
            <a:chExt cx="2486832" cy="2406982"/>
          </a:xfrm>
        </p:grpSpPr>
        <p:sp>
          <p:nvSpPr>
            <p:cNvPr id="16" name="Прямоугольник 13"/>
            <p:cNvSpPr>
              <a:spLocks noChangeArrowheads="1"/>
            </p:cNvSpPr>
            <p:nvPr/>
          </p:nvSpPr>
          <p:spPr bwMode="auto">
            <a:xfrm>
              <a:off x="6189946" y="3151205"/>
              <a:ext cx="13783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l-GR" dirty="0" smtClean="0"/>
                <a:t>β</a:t>
              </a:r>
              <a:r>
                <a:rPr lang="ru-RU" dirty="0" smtClean="0"/>
                <a:t>-призма</a:t>
              </a:r>
              <a:endParaRPr lang="ru-RU" dirty="0"/>
            </a:p>
          </p:txBody>
        </p:sp>
        <p:pic>
          <p:nvPicPr>
            <p:cNvPr id="17" name="Picture 5"/>
            <p:cNvPicPr>
              <a:picLocks noChangeAspect="1" noChangeArrowheads="1"/>
            </p:cNvPicPr>
            <p:nvPr/>
          </p:nvPicPr>
          <p:blipFill rotWithShape="1">
            <a:blip r:embed="rId5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35704" y="1113555"/>
              <a:ext cx="2486832" cy="2115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7"/>
          <p:cNvGrpSpPr/>
          <p:nvPr/>
        </p:nvGrpSpPr>
        <p:grpSpPr>
          <a:xfrm>
            <a:off x="1763688" y="3527228"/>
            <a:ext cx="2777559" cy="2523028"/>
            <a:chOff x="651441" y="3660850"/>
            <a:chExt cx="2777559" cy="2523028"/>
          </a:xfrm>
        </p:grpSpPr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1222357" y="5814546"/>
              <a:ext cx="16357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TIM-</a:t>
              </a:r>
              <a:r>
                <a:rPr lang="ru-RU" dirty="0" smtClean="0"/>
                <a:t>баррель</a:t>
              </a:r>
              <a:endParaRPr lang="ru-RU" dirty="0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6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1441" y="3660850"/>
              <a:ext cx="2777559" cy="2187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Группа 20"/>
          <p:cNvGrpSpPr/>
          <p:nvPr/>
        </p:nvGrpSpPr>
        <p:grpSpPr>
          <a:xfrm>
            <a:off x="2870590" y="759530"/>
            <a:ext cx="2882163" cy="2226717"/>
            <a:chOff x="3638639" y="3612253"/>
            <a:chExt cx="2882163" cy="2226717"/>
          </a:xfrm>
        </p:grpSpPr>
        <p:sp>
          <p:nvSpPr>
            <p:cNvPr id="22" name="TextBox 1"/>
            <p:cNvSpPr txBox="1">
              <a:spLocks noChangeArrowheads="1"/>
            </p:cNvSpPr>
            <p:nvPr/>
          </p:nvSpPr>
          <p:spPr bwMode="auto">
            <a:xfrm>
              <a:off x="4381548" y="5469638"/>
              <a:ext cx="13963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/>
                <a:t>α</a:t>
              </a:r>
              <a:r>
                <a:rPr lang="en-US" dirty="0"/>
                <a:t>/</a:t>
              </a:r>
              <a:r>
                <a:rPr lang="el-GR" dirty="0" smtClean="0"/>
                <a:t>β</a:t>
              </a:r>
              <a:r>
                <a:rPr lang="ru-RU" dirty="0" smtClean="0"/>
                <a:t>-сэндвич</a:t>
              </a:r>
              <a:endParaRPr lang="ru-RU" dirty="0"/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/>
          </p:nvPicPr>
          <p:blipFill rotWithShape="1">
            <a:blip r:embed="rId7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38639" y="3612253"/>
              <a:ext cx="2882163" cy="2226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Группа 23"/>
          <p:cNvGrpSpPr/>
          <p:nvPr/>
        </p:nvGrpSpPr>
        <p:grpSpPr>
          <a:xfrm>
            <a:off x="6154690" y="759530"/>
            <a:ext cx="2061396" cy="2493625"/>
            <a:chOff x="6549204" y="3398284"/>
            <a:chExt cx="2061396" cy="2493625"/>
          </a:xfrm>
        </p:grpSpPr>
        <p:sp>
          <p:nvSpPr>
            <p:cNvPr id="25" name="TextBox 9"/>
            <p:cNvSpPr txBox="1">
              <a:spLocks noChangeArrowheads="1"/>
            </p:cNvSpPr>
            <p:nvPr/>
          </p:nvSpPr>
          <p:spPr bwMode="auto">
            <a:xfrm>
              <a:off x="6665569" y="5522577"/>
              <a:ext cx="15903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/>
                <a:t>α</a:t>
              </a:r>
              <a:r>
                <a:rPr lang="en-US" dirty="0"/>
                <a:t>/</a:t>
              </a:r>
              <a:r>
                <a:rPr lang="el-GR" dirty="0"/>
                <a:t>β</a:t>
              </a:r>
              <a:r>
                <a:rPr lang="en-US" dirty="0"/>
                <a:t>/</a:t>
              </a:r>
              <a:r>
                <a:rPr lang="el-GR" dirty="0" smtClean="0"/>
                <a:t>α</a:t>
              </a:r>
              <a:r>
                <a:rPr lang="en-US" dirty="0" smtClean="0"/>
                <a:t>-</a:t>
              </a:r>
              <a:r>
                <a:rPr lang="ru-RU" dirty="0" smtClean="0"/>
                <a:t>сэндвич</a:t>
              </a:r>
              <a:endParaRPr lang="ru-RU" dirty="0"/>
            </a:p>
          </p:txBody>
        </p:sp>
        <p:pic>
          <p:nvPicPr>
            <p:cNvPr id="26" name="Picture 7"/>
            <p:cNvPicPr>
              <a:picLocks noChangeAspect="1" noChangeArrowheads="1"/>
            </p:cNvPicPr>
            <p:nvPr/>
          </p:nvPicPr>
          <p:blipFill rotWithShape="1">
            <a:blip r:embed="rId8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49204" y="3398284"/>
              <a:ext cx="2061396" cy="2118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2418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8"/>
          <p:cNvSpPr txBox="1">
            <a:spLocks noChangeArrowheads="1"/>
          </p:cNvSpPr>
          <p:nvPr/>
        </p:nvSpPr>
        <p:spPr bwMode="auto">
          <a:xfrm>
            <a:off x="304800" y="1752600"/>
            <a:ext cx="8534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5500" dirty="0" smtClean="0">
                <a:latin typeface="Comic Sans MS" panose="030F0702030302020204" pitchFamily="66" charset="0"/>
              </a:rPr>
              <a:t>Выравнивание</a:t>
            </a:r>
            <a:r>
              <a:rPr lang="ru-RU" altLang="ru-RU" sz="5500" dirty="0">
                <a:latin typeface="Comic Sans MS" panose="030F0702030302020204" pitchFamily="66" charset="0"/>
              </a:rPr>
              <a:t/>
            </a:r>
            <a:br>
              <a:rPr lang="ru-RU" altLang="ru-RU" sz="5500" dirty="0">
                <a:latin typeface="Comic Sans MS" panose="030F0702030302020204" pitchFamily="66" charset="0"/>
              </a:rPr>
            </a:br>
            <a:r>
              <a:rPr lang="ru-RU" altLang="ru-RU" sz="5500" dirty="0">
                <a:latin typeface="Comic Sans MS" panose="030F0702030302020204" pitchFamily="66" charset="0"/>
              </a:rPr>
              <a:t>в трех измерениях</a:t>
            </a:r>
            <a:endParaRPr lang="en-US" altLang="ru-RU" sz="2500" i="1" dirty="0">
              <a:latin typeface="Comic Sans MS" panose="030F0702030302020204" pitchFamily="66" charset="0"/>
            </a:endParaRPr>
          </a:p>
        </p:txBody>
      </p:sp>
      <p:sp>
        <p:nvSpPr>
          <p:cNvPr id="3686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57200" y="7239000"/>
            <a:ext cx="2209800" cy="914400"/>
          </a:xfrm>
        </p:spPr>
        <p:txBody>
          <a:bodyPr/>
          <a:lstStyle/>
          <a:p>
            <a:pPr eaLnBrk="1" hangingPunct="1"/>
            <a:r>
              <a:rPr lang="en-US" altLang="ru-RU" smtClean="0"/>
              <a:t>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Основные сервисы</a:t>
            </a:r>
            <a:b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и программы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9000642"/>
              </p:ext>
            </p:extLst>
          </p:nvPr>
        </p:nvGraphicFramePr>
        <p:xfrm>
          <a:off x="685800" y="2057400"/>
          <a:ext cx="7848600" cy="4419598"/>
        </p:xfrm>
        <a:graphic>
          <a:graphicData uri="http://schemas.openxmlformats.org/drawingml/2006/table">
            <a:tbl>
              <a:tblPr/>
              <a:tblGrid>
                <a:gridCol w="2181460"/>
                <a:gridCol w="3106051"/>
                <a:gridCol w="2561089"/>
              </a:tblGrid>
              <a:tr h="856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Задача</a:t>
                      </a:r>
                      <a:endParaRPr lang="ru-RU" sz="2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 последовательностей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</a:t>
                      </a:r>
                      <a:br>
                        <a:rPr lang="ru-RU" sz="2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структур</a:t>
                      </a:r>
                      <a:endParaRPr lang="ru-RU" sz="2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23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Описание записи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Форматы *.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embl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*.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fasta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и пр.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Форматы * .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pdb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*.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cif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и др.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Хранение информации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GenBank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Uni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Prot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...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PDB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Сравнение записей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Выравнивания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Пространственные совмещения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Построение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парных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выравниваний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needle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BLAST, ...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PDBeFold</a:t>
                      </a:r>
                      <a:r>
                        <a:rPr lang="en-US" sz="3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(SSM)</a:t>
                      </a:r>
                      <a:endParaRPr lang="ru-RU" sz="9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Построение множественных выравниваний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Calibri"/>
                          <a:ea typeface="Calibri"/>
                          <a:cs typeface="Times New Roman"/>
                        </a:rPr>
                        <a:t>Muscle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Mafft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...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Поиск по сходству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BLAST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Классификаци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Pfam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ProSite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...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CATH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SCOP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Программы и веб-сервисы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PDBeFold</a:t>
            </a:r>
            <a:endParaRPr lang="en-US" dirty="0" smtClean="0"/>
          </a:p>
          <a:p>
            <a:pPr lvl="1"/>
            <a:r>
              <a:rPr lang="ru-RU" dirty="0" smtClean="0"/>
              <a:t>Хорошо сделана</a:t>
            </a:r>
          </a:p>
          <a:p>
            <a:pPr lvl="1"/>
            <a:r>
              <a:rPr lang="ru-RU" dirty="0" smtClean="0"/>
              <a:t>Критические трудности в просмотре совмещения и его сохранении</a:t>
            </a:r>
          </a:p>
          <a:p>
            <a:r>
              <a:rPr lang="en-US" dirty="0" err="1" smtClean="0"/>
              <a:t>MultiProt</a:t>
            </a:r>
            <a:r>
              <a:rPr lang="en-US" dirty="0" smtClean="0"/>
              <a:t> </a:t>
            </a:r>
          </a:p>
          <a:p>
            <a:r>
              <a:rPr lang="en-US" dirty="0" smtClean="0"/>
              <a:t>CE</a:t>
            </a:r>
          </a:p>
          <a:p>
            <a:r>
              <a:rPr lang="en-US" dirty="0" smtClean="0"/>
              <a:t>… </a:t>
            </a:r>
            <a:r>
              <a:rPr lang="ru-RU" dirty="0" smtClean="0"/>
              <a:t>и множество других </a:t>
            </a:r>
            <a:r>
              <a:rPr lang="en-US" sz="2000" dirty="0" smtClean="0"/>
              <a:t>https://en.wikipedia.org/wiki/Structural_alignment_software</a:t>
            </a:r>
            <a:endParaRPr lang="ru-R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5"/>
          <p:cNvSpPr>
            <a:spLocks noChangeArrowheads="1"/>
          </p:cNvSpPr>
          <p:nvPr/>
        </p:nvSpPr>
        <p:spPr bwMode="auto">
          <a:xfrm>
            <a:off x="762000" y="2057400"/>
            <a:ext cx="7772400" cy="457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15" name="Выгнутая вниз стрелка 6"/>
          <p:cNvSpPr>
            <a:spLocks noChangeArrowheads="1"/>
          </p:cNvSpPr>
          <p:nvPr/>
        </p:nvSpPr>
        <p:spPr bwMode="auto">
          <a:xfrm rot="-5400000">
            <a:off x="6362700" y="5600700"/>
            <a:ext cx="685800" cy="4572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 rot="5400000" flipH="1" flipV="1">
            <a:off x="5792788" y="5105400"/>
            <a:ext cx="1674812" cy="1588"/>
          </a:xfrm>
          <a:prstGeom prst="line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sp>
        <p:nvSpPr>
          <p:cNvPr id="38917" name="Выгнутая вниз стрелка 6"/>
          <p:cNvSpPr>
            <a:spLocks noChangeArrowheads="1"/>
          </p:cNvSpPr>
          <p:nvPr/>
        </p:nvSpPr>
        <p:spPr bwMode="auto">
          <a:xfrm>
            <a:off x="4343400" y="3581400"/>
            <a:ext cx="685800" cy="4572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572000" y="3810000"/>
            <a:ext cx="1905000" cy="1588"/>
          </a:xfrm>
          <a:prstGeom prst="line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sp>
        <p:nvSpPr>
          <p:cNvPr id="38919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Пространственное совмещение</a:t>
            </a:r>
          </a:p>
        </p:txBody>
      </p:sp>
      <p:pic>
        <p:nvPicPr>
          <p:cNvPr id="3892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70" t="11819" r="19872" b="19232"/>
          <a:stretch>
            <a:fillRect/>
          </a:stretch>
        </p:blipFill>
        <p:spPr bwMode="auto">
          <a:xfrm>
            <a:off x="762000" y="2133600"/>
            <a:ext cx="75771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>
            <a:off x="6477000" y="3810000"/>
            <a:ext cx="1905000" cy="1588"/>
          </a:xfrm>
          <a:prstGeom prst="line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 rot="5400000" flipH="1" flipV="1">
            <a:off x="5830094" y="3466306"/>
            <a:ext cx="1600200" cy="1588"/>
          </a:xfrm>
          <a:prstGeom prst="line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sp>
        <p:nvSpPr>
          <p:cNvPr id="38923" name="Стрелка влево 17"/>
          <p:cNvSpPr>
            <a:spLocks noChangeArrowheads="1"/>
          </p:cNvSpPr>
          <p:nvPr/>
        </p:nvSpPr>
        <p:spPr bwMode="auto">
          <a:xfrm>
            <a:off x="3733800" y="5334000"/>
            <a:ext cx="685800" cy="533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24" name="Стрелка влево 18"/>
          <p:cNvSpPr>
            <a:spLocks noChangeArrowheads="1"/>
          </p:cNvSpPr>
          <p:nvPr/>
        </p:nvSpPr>
        <p:spPr bwMode="auto">
          <a:xfrm rot="5400000">
            <a:off x="4419600" y="4800600"/>
            <a:ext cx="685800" cy="533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Пространственное совмещение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74" t="8333" r="12131" b="4999"/>
          <a:stretch>
            <a:fillRect/>
          </a:stretch>
        </p:blipFill>
        <p:spPr bwMode="auto">
          <a:xfrm>
            <a:off x="685800" y="2133600"/>
            <a:ext cx="4038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30" t="12396" r="10835" b="8263"/>
          <a:stretch>
            <a:fillRect/>
          </a:stretch>
        </p:blipFill>
        <p:spPr bwMode="auto">
          <a:xfrm>
            <a:off x="4448175" y="2133600"/>
            <a:ext cx="40862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Пространственное совмещение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2438400"/>
            <a:ext cx="76962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Качество совмещения:</a:t>
            </a:r>
          </a:p>
          <a:p>
            <a:pPr>
              <a:defRPr/>
            </a:pPr>
            <a:endParaRPr lang="ru-RU" dirty="0"/>
          </a:p>
          <a:p>
            <a:pPr marL="457200" indent="-457200">
              <a:buFontTx/>
              <a:buAutoNum type="arabicPeriod"/>
              <a:defRPr/>
            </a:pPr>
            <a:r>
              <a:rPr lang="ru-RU" dirty="0"/>
              <a:t>Насколько хорошо совпадают цепочки, то есть насколько близки СА атомы. Оценивается по </a:t>
            </a:r>
            <a:r>
              <a:rPr lang="en-US" dirty="0" smtClean="0"/>
              <a:t>RMSD. </a:t>
            </a:r>
            <a:r>
              <a:rPr lang="ru-RU" dirty="0"/>
              <a:t>Чем </a:t>
            </a:r>
            <a:r>
              <a:rPr lang="ru-RU" dirty="0" smtClean="0"/>
              <a:t>меньше – тем лучше. Значения меньше 1.5</a:t>
            </a:r>
            <a:r>
              <a:rPr lang="en-US" dirty="0" smtClean="0"/>
              <a:t>Å</a:t>
            </a:r>
            <a:r>
              <a:rPr lang="ru-RU" dirty="0" smtClean="0"/>
              <a:t> свидетельствуют об очень хорошем совмещении. Больше 3.0</a:t>
            </a:r>
            <a:r>
              <a:rPr lang="en-US" dirty="0" smtClean="0"/>
              <a:t>Å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это </a:t>
            </a:r>
            <a:r>
              <a:rPr lang="ru-RU" dirty="0"/>
              <a:t>плохое </a:t>
            </a:r>
            <a:r>
              <a:rPr lang="ru-RU" dirty="0" smtClean="0"/>
              <a:t>совмещение.</a:t>
            </a:r>
            <a:endParaRPr lang="ru-RU" dirty="0"/>
          </a:p>
          <a:p>
            <a:pPr marL="457200" indent="-457200">
              <a:buFontTx/>
              <a:buAutoNum type="arabicPeriod"/>
              <a:defRPr/>
            </a:pPr>
            <a:endParaRPr lang="en-US" dirty="0"/>
          </a:p>
          <a:p>
            <a:pPr marL="457200" indent="-457200">
              <a:buFontTx/>
              <a:buAutoNum type="arabicPeriod"/>
              <a:defRPr/>
            </a:pPr>
            <a:r>
              <a:rPr lang="ru-RU" dirty="0"/>
              <a:t>Длина выравнивания, – чем длиннее, тем лучше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ru-RU" dirty="0" smtClean="0"/>
              <a:t>Домены. Очевидный случай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75B-A2E1-4381-8A62-5553A9CC6C14}" type="slidenum">
              <a:rPr lang="ru-RU" altLang="ru-RU" smtClean="0"/>
              <a:pPr/>
              <a:t>2</a:t>
            </a:fld>
            <a:endParaRPr lang="ru-RU" altLang="ru-RU"/>
          </a:p>
        </p:txBody>
      </p:sp>
      <p:pic>
        <p:nvPicPr>
          <p:cNvPr id="4" name="Рисунок 1" descr="1we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402" y="1524000"/>
            <a:ext cx="321419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90600" y="5029200"/>
            <a:ext cx="6705600" cy="1581150"/>
          </a:xfrm>
          <a:prstGeom prst="rect">
            <a:avLst/>
          </a:prstGeom>
          <a:solidFill>
            <a:srgbClr val="CCEC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0000"/>
                </a:solidFill>
              </a:rPr>
              <a:t>Транскрипционный фактор – пуриновый репрессор из </a:t>
            </a:r>
            <a:r>
              <a:rPr lang="en-US" sz="2800" i="1" dirty="0" err="1">
                <a:solidFill>
                  <a:srgbClr val="000000"/>
                </a:solidFill>
              </a:rPr>
              <a:t>E.coli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ru-RU" sz="2800" dirty="0">
                <a:solidFill>
                  <a:srgbClr val="000000"/>
                </a:solidFill>
              </a:rPr>
              <a:t>(PDB код 1</a:t>
            </a:r>
            <a:r>
              <a:rPr lang="en-US" sz="2800" dirty="0">
                <a:solidFill>
                  <a:srgbClr val="000000"/>
                </a:solidFill>
              </a:rPr>
              <a:t>WET)</a:t>
            </a:r>
            <a:r>
              <a:rPr lang="en-GB" sz="2800" dirty="0">
                <a:solidFill>
                  <a:srgbClr val="000000"/>
                </a:solidFill>
              </a:rPr>
              <a:t/>
            </a:r>
            <a:br>
              <a:rPr lang="en-GB" sz="2800" dirty="0">
                <a:solidFill>
                  <a:srgbClr val="000000"/>
                </a:solidFill>
              </a:rPr>
            </a:br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6" name="Рисунок 5" descr="1wet_spacefil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447800"/>
            <a:ext cx="3280990" cy="318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Пространственное совмещение</a:t>
            </a:r>
          </a:p>
        </p:txBody>
      </p:sp>
      <p:sp>
        <p:nvSpPr>
          <p:cNvPr id="41987" name="TextBox 14"/>
          <p:cNvSpPr txBox="1">
            <a:spLocks noChangeArrowheads="1"/>
          </p:cNvSpPr>
          <p:nvPr/>
        </p:nvSpPr>
        <p:spPr bwMode="auto">
          <a:xfrm>
            <a:off x="838200" y="2438400"/>
            <a:ext cx="7696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/>
              <a:t>Задача: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Выбрать из всех возможных пространственных совмещений то, которое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1. Соответствует наиболее длинному выравниванию </a:t>
            </a:r>
            <a:r>
              <a:rPr lang="ru-RU" altLang="ru-RU">
                <a:sym typeface="Wingdings" panose="05000000000000000000" pitchFamily="2" charset="2"/>
              </a:rPr>
              <a:t></a:t>
            </a:r>
            <a:endParaRPr lang="ru-RU" altLang="ru-RU"/>
          </a:p>
          <a:p>
            <a:pPr eaLnBrk="1" hangingPunct="1"/>
            <a:r>
              <a:rPr lang="ru-RU" altLang="ru-RU"/>
              <a:t>2. Соответствует  наиболее низкому </a:t>
            </a:r>
            <a:r>
              <a:rPr lang="en-US" altLang="ru-RU"/>
              <a:t>RMSD</a:t>
            </a:r>
            <a:r>
              <a:rPr lang="ru-RU" altLang="ru-RU"/>
              <a:t> </a:t>
            </a:r>
            <a:r>
              <a:rPr lang="ru-RU" altLang="ru-RU">
                <a:sym typeface="Wingdings" panose="05000000000000000000" pitchFamily="2" charset="2"/>
              </a:rPr>
              <a:t></a:t>
            </a:r>
            <a:endParaRPr lang="en-US" altLang="ru-RU"/>
          </a:p>
          <a:p>
            <a:pPr eaLnBrk="1" hangingPunct="1"/>
            <a:r>
              <a:rPr lang="en-US" altLang="ru-RU"/>
              <a:t>3. </a:t>
            </a:r>
            <a:r>
              <a:rPr lang="ru-RU" altLang="ru-RU"/>
              <a:t>Накормить волков, оставив целыми овец </a:t>
            </a:r>
            <a:r>
              <a:rPr lang="ru-RU" altLang="ru-RU">
                <a:sym typeface="Wingdings" panose="05000000000000000000" pitchFamily="2" charset="2"/>
              </a:rPr>
              <a:t></a:t>
            </a: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Пространственное совмещение</a:t>
            </a:r>
          </a:p>
        </p:txBody>
      </p:sp>
      <p:sp>
        <p:nvSpPr>
          <p:cNvPr id="43011" name="TextBox 14"/>
          <p:cNvSpPr txBox="1">
            <a:spLocks noChangeArrowheads="1"/>
          </p:cNvSpPr>
          <p:nvPr/>
        </p:nvSpPr>
        <p:spPr bwMode="auto">
          <a:xfrm>
            <a:off x="1143000" y="2438400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dirty="0"/>
              <a:t>Параметр </a:t>
            </a:r>
            <a:r>
              <a:rPr lang="en-US" altLang="ru-RU" dirty="0"/>
              <a:t>Q</a:t>
            </a:r>
            <a:r>
              <a:rPr lang="ru-RU" altLang="ru-RU" dirty="0"/>
              <a:t>-</a:t>
            </a:r>
            <a:r>
              <a:rPr lang="en-US" altLang="ru-RU" dirty="0"/>
              <a:t>score (</a:t>
            </a:r>
            <a:r>
              <a:rPr lang="ru-RU" altLang="ru-RU" dirty="0"/>
              <a:t>используется в программе </a:t>
            </a:r>
            <a:r>
              <a:rPr lang="en-US" altLang="ru-RU" dirty="0" err="1"/>
              <a:t>PDBeFold</a:t>
            </a:r>
            <a:r>
              <a:rPr lang="en-US" altLang="ru-RU" dirty="0"/>
              <a:t>):</a:t>
            </a:r>
            <a:endParaRPr lang="ru-RU" altLang="ru-RU" dirty="0"/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71580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Пространственное совмещение</a:t>
            </a:r>
            <a:r>
              <a:rPr lang="en-US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ru-RU" altLang="ru-RU" smtClean="0">
                <a:solidFill>
                  <a:schemeClr val="bg1"/>
                </a:solidFill>
                <a:latin typeface="Comic Sans MS" panose="030F0702030302020204" pitchFamily="66" charset="0"/>
              </a:rPr>
              <a:t>ложка дегтя</a:t>
            </a:r>
          </a:p>
        </p:txBody>
      </p:sp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6" t="4988" r="5000" b="5232"/>
          <a:stretch>
            <a:fillRect/>
          </a:stretch>
        </p:blipFill>
        <p:spPr bwMode="auto">
          <a:xfrm>
            <a:off x="838200" y="2133600"/>
            <a:ext cx="426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14"/>
          <p:cNvSpPr txBox="1">
            <a:spLocks noChangeArrowheads="1"/>
          </p:cNvSpPr>
          <p:nvPr/>
        </p:nvSpPr>
        <p:spPr bwMode="auto">
          <a:xfrm>
            <a:off x="5334000" y="2057400"/>
            <a:ext cx="3505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dirty="0"/>
              <a:t>Пространственное совмещение доменов</a:t>
            </a:r>
            <a:br>
              <a:rPr lang="ru-RU" altLang="ru-RU" dirty="0"/>
            </a:br>
            <a:r>
              <a:rPr lang="en-US" altLang="ru-RU" dirty="0"/>
              <a:t> 1bm9</a:t>
            </a:r>
            <a:r>
              <a:rPr lang="ru-RU" altLang="ru-RU" dirty="0"/>
              <a:t> </a:t>
            </a:r>
            <a:r>
              <a:rPr lang="en-US" altLang="ru-RU" dirty="0"/>
              <a:t>A:</a:t>
            </a:r>
            <a:br>
              <a:rPr lang="en-US" altLang="ru-RU" dirty="0"/>
            </a:br>
            <a:r>
              <a:rPr lang="en-US" altLang="ru-RU" dirty="0"/>
              <a:t> 2dpd A:8-122</a:t>
            </a:r>
          </a:p>
          <a:p>
            <a:pPr eaLnBrk="1" hangingPunct="1"/>
            <a:endParaRPr lang="en-US" altLang="ru-RU" dirty="0"/>
          </a:p>
          <a:p>
            <a:pPr eaLnBrk="1" hangingPunct="1"/>
            <a:r>
              <a:rPr lang="en-US" altLang="ru-RU" dirty="0"/>
              <a:t>(</a:t>
            </a:r>
            <a:r>
              <a:rPr lang="ru-RU" altLang="ru-RU" dirty="0"/>
              <a:t>см. файл </a:t>
            </a:r>
            <a:r>
              <a:rPr lang="en-US" altLang="ru-RU" dirty="0"/>
              <a:t>sup.ent)</a:t>
            </a:r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Они не совсем совпадают – какое будет выравнивание</a:t>
            </a:r>
            <a:r>
              <a:rPr lang="ru-RU" altLang="ru-RU" dirty="0" smtClean="0"/>
              <a:t>???</a:t>
            </a:r>
          </a:p>
          <a:p>
            <a:pPr eaLnBrk="1" hangingPunct="1"/>
            <a:r>
              <a:rPr lang="en-US" altLang="ru-RU" dirty="0" smtClean="0"/>
              <a:t/>
            </a:r>
            <a:br>
              <a:rPr lang="en-US" altLang="ru-RU" dirty="0" smtClean="0"/>
            </a:br>
            <a:r>
              <a:rPr lang="en-US" altLang="ru-RU" dirty="0" smtClean="0"/>
              <a:t>Flexible 3D alignment</a:t>
            </a:r>
            <a:endParaRPr lang="ru-RU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ru-RU" dirty="0" smtClean="0"/>
              <a:t>Домены. Пример посложнее.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75B-A2E1-4381-8A62-5553A9CC6C14}" type="slidenum">
              <a:rPr lang="ru-RU" altLang="ru-RU" smtClean="0"/>
              <a:pPr/>
              <a:t>3</a:t>
            </a:fld>
            <a:endParaRPr lang="ru-RU" altLang="ru-RU"/>
          </a:p>
        </p:txBody>
      </p:sp>
      <p:pic>
        <p:nvPicPr>
          <p:cNvPr id="4" name="Рисунок 6" descr="1vde_domain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0387" y="1295400"/>
            <a:ext cx="39195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419600" y="4800600"/>
            <a:ext cx="1077912" cy="1082675"/>
          </a:xfrm>
          <a:prstGeom prst="roundRect">
            <a:avLst>
              <a:gd name="adj" fmla="val 15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Интеин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1</a:t>
            </a:r>
            <a:r>
              <a:rPr lang="ru-RU">
                <a:solidFill>
                  <a:srgbClr val="000000"/>
                </a:solidFill>
              </a:rPr>
              <a:t>–</a:t>
            </a:r>
            <a:r>
              <a:rPr lang="en-GB">
                <a:solidFill>
                  <a:srgbClr val="000000"/>
                </a:solidFill>
              </a:rPr>
              <a:t>181,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416</a:t>
            </a:r>
            <a:r>
              <a:rPr lang="ru-RU">
                <a:solidFill>
                  <a:srgbClr val="000000"/>
                </a:solidFill>
              </a:rPr>
              <a:t>–</a:t>
            </a:r>
            <a:r>
              <a:rPr lang="en-GB">
                <a:solidFill>
                  <a:srgbClr val="000000"/>
                </a:solidFill>
              </a:rPr>
              <a:t>454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503987" y="4800600"/>
            <a:ext cx="1836738" cy="712788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Эндонуклеаза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186</a:t>
            </a:r>
            <a:r>
              <a:rPr lang="ru-RU">
                <a:solidFill>
                  <a:srgbClr val="000000"/>
                </a:solidFill>
              </a:rPr>
              <a:t>–</a:t>
            </a:r>
            <a:r>
              <a:rPr lang="en-GB">
                <a:solidFill>
                  <a:srgbClr val="000000"/>
                </a:solidFill>
              </a:rPr>
              <a:t>405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217987" y="5867400"/>
            <a:ext cx="4773613" cy="342900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Домены обособлены в пространстве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685800" y="490538"/>
            <a:ext cx="7762875" cy="1379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rgbClr val="000000"/>
                </a:solidFill>
              </a:rPr>
              <a:t>В полимеразах обычно выделяют три домена: </a:t>
            </a:r>
            <a:r>
              <a:rPr lang="en-US" sz="3200" dirty="0">
                <a:solidFill>
                  <a:srgbClr val="000000"/>
                </a:solidFill>
              </a:rPr>
              <a:t>fingers, palm, thumb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2239963"/>
            <a:ext cx="4341813" cy="3697287"/>
            <a:chOff x="240" y="1411"/>
            <a:chExt cx="2735" cy="2329"/>
          </a:xfrm>
        </p:grpSpPr>
        <p:sp>
          <p:nvSpPr>
            <p:cNvPr id="1029" name="Rectangle 3"/>
            <p:cNvSpPr>
              <a:spLocks noChangeArrowheads="1"/>
            </p:cNvSpPr>
            <p:nvPr/>
          </p:nvSpPr>
          <p:spPr bwMode="auto">
            <a:xfrm>
              <a:off x="388" y="1411"/>
              <a:ext cx="2588" cy="233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1559"/>
              <a:ext cx="2735" cy="2032"/>
              <a:chOff x="240" y="1559"/>
              <a:chExt cx="2735" cy="2032"/>
            </a:xfrm>
          </p:grpSpPr>
          <p:pic>
            <p:nvPicPr>
              <p:cNvPr id="1031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77" y="1626"/>
                <a:ext cx="2198" cy="19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032" name="AutoShape 6"/>
              <p:cNvSpPr>
                <a:spLocks noChangeArrowheads="1"/>
              </p:cNvSpPr>
              <p:nvPr/>
            </p:nvSpPr>
            <p:spPr bwMode="auto">
              <a:xfrm>
                <a:off x="1600" y="2823"/>
                <a:ext cx="123" cy="101"/>
              </a:xfrm>
              <a:custGeom>
                <a:avLst/>
                <a:gdLst>
                  <a:gd name="T0" fmla="*/ 3569 w 82"/>
                  <a:gd name="T1" fmla="*/ 0 h 67"/>
                  <a:gd name="T2" fmla="*/ 0 w 82"/>
                  <a:gd name="T3" fmla="*/ 2374 h 67"/>
                  <a:gd name="T4" fmla="*/ 1386 w 82"/>
                  <a:gd name="T5" fmla="*/ 6104 h 67"/>
                  <a:gd name="T6" fmla="*/ 5679 w 82"/>
                  <a:gd name="T7" fmla="*/ 6104 h 67"/>
                  <a:gd name="T8" fmla="*/ 7079 w 82"/>
                  <a:gd name="T9" fmla="*/ 2374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25 w 82"/>
                  <a:gd name="T16" fmla="*/ 26 h 67"/>
                  <a:gd name="T17" fmla="*/ 57 w 82"/>
                  <a:gd name="T18" fmla="*/ 51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67">
                    <a:moveTo>
                      <a:pt x="0" y="26"/>
                    </a:moveTo>
                    <a:lnTo>
                      <a:pt x="31" y="26"/>
                    </a:lnTo>
                    <a:lnTo>
                      <a:pt x="41" y="0"/>
                    </a:lnTo>
                    <a:lnTo>
                      <a:pt x="51" y="26"/>
                    </a:lnTo>
                    <a:lnTo>
                      <a:pt x="82" y="26"/>
                    </a:lnTo>
                    <a:lnTo>
                      <a:pt x="57" y="41"/>
                    </a:lnTo>
                    <a:lnTo>
                      <a:pt x="66" y="67"/>
                    </a:lnTo>
                    <a:lnTo>
                      <a:pt x="41" y="51"/>
                    </a:lnTo>
                    <a:lnTo>
                      <a:pt x="16" y="67"/>
                    </a:lnTo>
                    <a:lnTo>
                      <a:pt x="25" y="41"/>
                    </a:lnTo>
                    <a:close/>
                  </a:path>
                </a:pathLst>
              </a:custGeom>
              <a:solidFill>
                <a:srgbClr val="00FF00"/>
              </a:solidFill>
              <a:ln w="9360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3" name="Text Box 7"/>
              <p:cNvSpPr txBox="1">
                <a:spLocks noChangeArrowheads="1"/>
              </p:cNvSpPr>
              <p:nvPr/>
            </p:nvSpPr>
            <p:spPr bwMode="auto">
              <a:xfrm>
                <a:off x="240" y="1831"/>
                <a:ext cx="684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ts val="625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Arial" pitchFamily="34" charset="0"/>
                  </a:rPr>
                  <a:t>Fingers</a:t>
                </a:r>
              </a:p>
            </p:txBody>
          </p:sp>
          <p:sp>
            <p:nvSpPr>
              <p:cNvPr id="1034" name="Rectangle 8"/>
              <p:cNvSpPr>
                <a:spLocks noChangeArrowheads="1"/>
              </p:cNvSpPr>
              <p:nvPr/>
            </p:nvSpPr>
            <p:spPr bwMode="auto">
              <a:xfrm>
                <a:off x="876" y="3304"/>
                <a:ext cx="304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spcBef>
                    <a:spcPts val="625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Arial" pitchFamily="34" charset="0"/>
                  </a:rPr>
                  <a:t>Palm</a:t>
                </a:r>
              </a:p>
            </p:txBody>
          </p:sp>
          <p:sp>
            <p:nvSpPr>
              <p:cNvPr id="1035" name="Text Box 9"/>
              <p:cNvSpPr txBox="1">
                <a:spLocks noChangeArrowheads="1"/>
              </p:cNvSpPr>
              <p:nvPr/>
            </p:nvSpPr>
            <p:spPr bwMode="auto">
              <a:xfrm>
                <a:off x="2347" y="2221"/>
                <a:ext cx="628" cy="1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spcBef>
                    <a:spcPts val="250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000" b="1">
                    <a:solidFill>
                      <a:srgbClr val="000000"/>
                    </a:solidFill>
                    <a:latin typeface="Arial" pitchFamily="34" charset="0"/>
                  </a:rPr>
                  <a:t>Thumb</a:t>
                </a:r>
              </a:p>
            </p:txBody>
          </p:sp>
          <p:sp>
            <p:nvSpPr>
              <p:cNvPr id="1036" name="AutoShape 10"/>
              <p:cNvSpPr>
                <a:spLocks/>
              </p:cNvSpPr>
              <p:nvPr/>
            </p:nvSpPr>
            <p:spPr bwMode="auto">
              <a:xfrm>
                <a:off x="2104" y="1859"/>
                <a:ext cx="871" cy="218"/>
              </a:xfrm>
              <a:prstGeom prst="borderCallout1">
                <a:avLst>
                  <a:gd name="adj1" fmla="val 49657"/>
                  <a:gd name="adj2" fmla="val -8306"/>
                  <a:gd name="adj3" fmla="val 74481"/>
                  <a:gd name="adj4" fmla="val -38060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Bef>
                    <a:spcPts val="200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800">
                    <a:solidFill>
                      <a:srgbClr val="000000"/>
                    </a:solidFill>
                    <a:latin typeface="Arial" pitchFamily="34" charset="0"/>
                  </a:rPr>
                  <a:t>Template RNA</a:t>
                </a:r>
              </a:p>
            </p:txBody>
          </p:sp>
          <p:sp>
            <p:nvSpPr>
              <p:cNvPr id="1037" name="AutoShape 11"/>
              <p:cNvSpPr>
                <a:spLocks/>
              </p:cNvSpPr>
              <p:nvPr/>
            </p:nvSpPr>
            <p:spPr bwMode="auto">
              <a:xfrm>
                <a:off x="1501" y="1559"/>
                <a:ext cx="859" cy="218"/>
              </a:xfrm>
              <a:prstGeom prst="borderCallout1">
                <a:avLst>
                  <a:gd name="adj1" fmla="val 49657"/>
                  <a:gd name="adj2" fmla="val -8421"/>
                  <a:gd name="adj3" fmla="val 300000"/>
                  <a:gd name="adj4" fmla="val -25088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spcBef>
                    <a:spcPts val="200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800">
                    <a:solidFill>
                      <a:srgbClr val="000000"/>
                    </a:solidFill>
                    <a:latin typeface="Arial" pitchFamily="34" charset="0"/>
                  </a:rPr>
                  <a:t>Product RNA</a:t>
                </a:r>
              </a:p>
            </p:txBody>
          </p:sp>
          <p:sp>
            <p:nvSpPr>
              <p:cNvPr id="1038" name="AutoShape 12"/>
              <p:cNvSpPr>
                <a:spLocks/>
              </p:cNvSpPr>
              <p:nvPr/>
            </p:nvSpPr>
            <p:spPr bwMode="auto">
              <a:xfrm>
                <a:off x="1949" y="3193"/>
                <a:ext cx="404" cy="170"/>
              </a:xfrm>
              <a:prstGeom prst="borderCallout1">
                <a:avLst>
                  <a:gd name="adj1" fmla="val 63718"/>
                  <a:gd name="adj2" fmla="val -17912"/>
                  <a:gd name="adj3" fmla="val 80532"/>
                  <a:gd name="adj4" fmla="val -89181"/>
                </a:avLst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800" b="1">
                    <a:solidFill>
                      <a:srgbClr val="000000"/>
                    </a:solidFill>
                  </a:rPr>
                  <a:t>NTP</a:t>
                </a:r>
              </a:p>
            </p:txBody>
          </p:sp>
          <p:sp>
            <p:nvSpPr>
              <p:cNvPr id="1039" name="AutoShape 13"/>
              <p:cNvSpPr>
                <a:spLocks/>
              </p:cNvSpPr>
              <p:nvPr/>
            </p:nvSpPr>
            <p:spPr bwMode="auto">
              <a:xfrm>
                <a:off x="1129" y="1694"/>
                <a:ext cx="684" cy="921"/>
              </a:xfrm>
              <a:custGeom>
                <a:avLst/>
                <a:gdLst>
                  <a:gd name="T0" fmla="*/ 13262 w 499"/>
                  <a:gd name="T1" fmla="*/ 12102 h 613"/>
                  <a:gd name="T2" fmla="*/ 8407 w 499"/>
                  <a:gd name="T3" fmla="*/ 51937 h 613"/>
                  <a:gd name="T4" fmla="*/ 0 w 499"/>
                  <a:gd name="T5" fmla="*/ 0 h 613"/>
                  <a:gd name="T6" fmla="*/ 0 60000 65536"/>
                  <a:gd name="T7" fmla="*/ 0 60000 65536"/>
                  <a:gd name="T8" fmla="*/ 0 60000 65536"/>
                  <a:gd name="T9" fmla="*/ 0 w 499"/>
                  <a:gd name="T10" fmla="*/ 0 h 613"/>
                  <a:gd name="T11" fmla="*/ 499 w 499"/>
                  <a:gd name="T12" fmla="*/ 613 h 6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9" h="613">
                    <a:moveTo>
                      <a:pt x="499" y="137"/>
                    </a:moveTo>
                    <a:cubicBezTo>
                      <a:pt x="449" y="375"/>
                      <a:pt x="400" y="613"/>
                      <a:pt x="317" y="590"/>
                    </a:cubicBezTo>
                    <a:cubicBezTo>
                      <a:pt x="234" y="567"/>
                      <a:pt x="117" y="283"/>
                      <a:pt x="0" y="0"/>
                    </a:cubicBezTo>
                  </a:path>
                </a:pathLst>
              </a:custGeom>
              <a:noFill/>
              <a:ln w="47520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0" name="Line 14"/>
              <p:cNvSpPr>
                <a:spLocks noChangeShapeType="1"/>
              </p:cNvSpPr>
              <p:nvPr/>
            </p:nvSpPr>
            <p:spPr bwMode="auto">
              <a:xfrm flipH="1" flipV="1">
                <a:off x="977" y="1768"/>
                <a:ext cx="372" cy="807"/>
              </a:xfrm>
              <a:prstGeom prst="line">
                <a:avLst/>
              </a:prstGeom>
              <a:noFill/>
              <a:ln w="47520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Line 15"/>
              <p:cNvSpPr>
                <a:spLocks noChangeShapeType="1"/>
              </p:cNvSpPr>
              <p:nvPr/>
            </p:nvSpPr>
            <p:spPr bwMode="auto">
              <a:xfrm>
                <a:off x="1539" y="2717"/>
                <a:ext cx="1" cy="613"/>
              </a:xfrm>
              <a:prstGeom prst="line">
                <a:avLst/>
              </a:prstGeom>
              <a:noFill/>
              <a:ln w="47520" cap="rnd">
                <a:solidFill>
                  <a:srgbClr val="CCFFFF"/>
                </a:solidFill>
                <a:prstDash val="sysDot"/>
                <a:miter lim="800000"/>
                <a:headEnd type="triangle" w="med" len="med"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Line 16"/>
              <p:cNvSpPr>
                <a:spLocks noChangeShapeType="1"/>
              </p:cNvSpPr>
              <p:nvPr/>
            </p:nvSpPr>
            <p:spPr bwMode="auto">
              <a:xfrm>
                <a:off x="1539" y="3297"/>
                <a:ext cx="1" cy="204"/>
              </a:xfrm>
              <a:prstGeom prst="line">
                <a:avLst/>
              </a:prstGeom>
              <a:noFill/>
              <a:ln w="4752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5154613" y="2209800"/>
          <a:ext cx="3687762" cy="3733800"/>
        </p:xfrm>
        <a:graphic>
          <a:graphicData uri="http://schemas.openxmlformats.org/presentationml/2006/ole">
            <p:oleObj spid="_x0000_s1026" r:id="rId5" imgW="3688400" imgH="3734124" progId="PBrush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Структурная классификация доменов белков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Сходство структур и последовательностей</a:t>
            </a:r>
          </a:p>
          <a:p>
            <a:pPr lvl="1"/>
            <a:r>
              <a:rPr lang="en-US" sz="2400" dirty="0" smtClean="0"/>
              <a:t>family: </a:t>
            </a:r>
            <a:r>
              <a:rPr lang="ru-RU" sz="2400" dirty="0" smtClean="0"/>
              <a:t>совмещение и выравнивание </a:t>
            </a:r>
          </a:p>
          <a:p>
            <a:pPr lvl="1"/>
            <a:r>
              <a:rPr lang="en-US" sz="2400" dirty="0" err="1" smtClean="0"/>
              <a:t>superfamily</a:t>
            </a:r>
            <a:r>
              <a:rPr lang="en-US" sz="2400" dirty="0" smtClean="0"/>
              <a:t>: </a:t>
            </a:r>
            <a:r>
              <a:rPr lang="ru-RU" sz="2400" dirty="0" smtClean="0"/>
              <a:t>совмещение</a:t>
            </a:r>
            <a:r>
              <a:rPr lang="en-US" sz="2400" dirty="0" smtClean="0"/>
              <a:t>, </a:t>
            </a:r>
            <a:r>
              <a:rPr lang="ru-RU" sz="2400" dirty="0" smtClean="0"/>
              <a:t>нет выравнивания</a:t>
            </a:r>
          </a:p>
          <a:p>
            <a:pPr lvl="1"/>
            <a:r>
              <a:rPr lang="en-US" sz="2400" dirty="0" smtClean="0"/>
              <a:t>fold (</a:t>
            </a:r>
            <a:r>
              <a:rPr lang="ru-RU" sz="2400" dirty="0" smtClean="0"/>
              <a:t>укладка): сходство укладки альфа-спиралей и бета-листов (на глаз)</a:t>
            </a:r>
          </a:p>
          <a:p>
            <a:pPr lvl="1"/>
            <a:r>
              <a:rPr lang="en-US" sz="2400" dirty="0" smtClean="0"/>
              <a:t>Class</a:t>
            </a:r>
            <a:endParaRPr lang="en-US" dirty="0" smtClean="0">
              <a:ea typeface="+mn-ea"/>
              <a:cs typeface="+mn-cs"/>
            </a:endParaRPr>
          </a:p>
          <a:p>
            <a:r>
              <a:rPr lang="ru-RU" sz="2800" dirty="0" smtClean="0"/>
              <a:t>БД </a:t>
            </a:r>
            <a:r>
              <a:rPr lang="en-US" sz="2800" dirty="0" err="1" smtClean="0"/>
              <a:t>SCOPe</a:t>
            </a:r>
            <a:r>
              <a:rPr lang="en-US" sz="2800" dirty="0" smtClean="0"/>
              <a:t> </a:t>
            </a:r>
            <a:r>
              <a:rPr lang="ru-RU" sz="2800" dirty="0" smtClean="0"/>
              <a:t>и </a:t>
            </a:r>
            <a:r>
              <a:rPr lang="en-US" sz="2800" dirty="0" smtClean="0"/>
              <a:t>CATH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75B-A2E1-4381-8A62-5553A9CC6C14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1300"/>
            <a:ext cx="7772400" cy="1143000"/>
          </a:xfrm>
        </p:spPr>
        <p:txBody>
          <a:bodyPr/>
          <a:lstStyle/>
          <a:p>
            <a:r>
              <a:rPr lang="ru-RU" dirty="0" smtClean="0"/>
              <a:t>Семейство. Идентичность последовательностей </a:t>
            </a:r>
            <a:r>
              <a:rPr lang="en-US" dirty="0" smtClean="0"/>
              <a:t>&gt; 30% </a:t>
            </a:r>
            <a:br>
              <a:rPr lang="en-US" dirty="0" smtClean="0"/>
            </a:br>
            <a:r>
              <a:rPr lang="ru-RU" dirty="0" smtClean="0"/>
              <a:t>=</a:t>
            </a:r>
            <a:r>
              <a:rPr lang="en-US" dirty="0" smtClean="0"/>
              <a:t>&gt; </a:t>
            </a:r>
            <a:r>
              <a:rPr lang="ru-RU" dirty="0" smtClean="0"/>
              <a:t>совпадение структур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75B-A2E1-4381-8A62-5553A9CC6C14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2389525"/>
            <a:ext cx="807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QFENPSAYK-DQVIATGLPASPGAAVGQVVFTAEDAEAWHSQGKAAILVR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||.| | ..||...|||||||| |.| |||..| | | .|   ||||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PTFNPAALKAGEVIGSALPASPGAAAGKVYFTADEAKAAHEKGERVILVR</a:t>
            </a:r>
          </a:p>
          <a:p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AETSPEDVGGMHAAVGILTERGGMTSHAAVVARGWGKCCVSGCSGIRVND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 ||||||. ||||| |||| |||||||||||||| | ||||||. |..|.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LETSPEDIEGMHAAEGILTVRGGMTSHAAVVARGMGTCCVSGCGEIKINE</a:t>
            </a:r>
          </a:p>
          <a:p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AEKLVTIGGHVLREGEWLSLNGSTGEVILGK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|   .||| . ||. .||.|||| .  | 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EAKTFELGGHTFAEGDYISLDGSTGKIYKGD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992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228600"/>
            <a:ext cx="7772400" cy="1143000"/>
          </a:xfrm>
        </p:spPr>
        <p:txBody>
          <a:bodyPr/>
          <a:lstStyle/>
          <a:p>
            <a:r>
              <a:rPr lang="ru-RU" dirty="0" smtClean="0"/>
              <a:t>Совмещение структур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75B-A2E1-4381-8A62-5553A9CC6C14}" type="slidenum">
              <a:rPr lang="ru-RU" altLang="ru-RU" smtClean="0"/>
              <a:pPr/>
              <a:t>7</a:t>
            </a:fld>
            <a:endParaRPr lang="ru-RU" alt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47" t="5298" r="21927" b="3452"/>
          <a:stretch/>
        </p:blipFill>
        <p:spPr bwMode="auto">
          <a:xfrm>
            <a:off x="1693194" y="1676400"/>
            <a:ext cx="5757611" cy="497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21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r>
              <a:rPr lang="en-US" dirty="0" err="1" smtClean="0"/>
              <a:t>RdRPs</a:t>
            </a:r>
            <a:r>
              <a:rPr lang="en-US" dirty="0" smtClean="0"/>
              <a:t> – </a:t>
            </a:r>
            <a:r>
              <a:rPr lang="ru-RU" dirty="0" smtClean="0"/>
              <a:t>РНК зависимые РНК полимеразы из пяти вирусов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75B-A2E1-4381-8A62-5553A9CC6C14}" type="slidenum">
              <a:rPr lang="ru-RU" altLang="ru-RU" smtClean="0"/>
              <a:pPr/>
              <a:t>8</a:t>
            </a:fld>
            <a:endParaRPr lang="ru-RU" altLang="ru-RU"/>
          </a:p>
        </p:txBody>
      </p:sp>
      <p:pic>
        <p:nvPicPr>
          <p:cNvPr id="5" name="Рисунок 4" descr="rdr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9144000" cy="2367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ru-RU" dirty="0" smtClean="0"/>
              <a:t>Совмещение структур пяти </a:t>
            </a:r>
            <a:r>
              <a:rPr lang="en-US" dirty="0" err="1" smtClean="0"/>
              <a:t>RdRP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75B-A2E1-4381-8A62-5553A9CC6C14}" type="slidenum">
              <a:rPr lang="ru-RU" altLang="ru-RU" smtClean="0"/>
              <a:pPr/>
              <a:t>9</a:t>
            </a:fld>
            <a:endParaRPr lang="ru-RU" altLang="ru-RU"/>
          </a:p>
        </p:txBody>
      </p:sp>
      <p:pic>
        <p:nvPicPr>
          <p:cNvPr id="4" name="Рисунок 3" descr="rdrps-f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76400"/>
            <a:ext cx="7886700" cy="503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455</Words>
  <Application>Microsoft Office PowerPoint</Application>
  <PresentationFormat>On-screen Show (4:3)</PresentationFormat>
  <Paragraphs>133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Оформление по умолчанию</vt:lpstr>
      <vt:lpstr>Paintbrush Picture</vt:lpstr>
      <vt:lpstr>Домены. Сходство структур</vt:lpstr>
      <vt:lpstr>Домены. Очевидный случай</vt:lpstr>
      <vt:lpstr>Домены. Пример посложнее.</vt:lpstr>
      <vt:lpstr>Slide 4</vt:lpstr>
      <vt:lpstr>Структурная классификация доменов белков</vt:lpstr>
      <vt:lpstr>Семейство. Идентичность последовательностей &gt; 30%  =&gt; совпадение структур</vt:lpstr>
      <vt:lpstr>Совмещение структур</vt:lpstr>
      <vt:lpstr>RdRPs – РНК зависимые РНК полимеразы из пяти вирусов</vt:lpstr>
      <vt:lpstr>Совмещение структур пяти RdRP</vt:lpstr>
      <vt:lpstr>Суперсемейство: сходство последовательностей близко к 0, структуры практически совпадают</vt:lpstr>
      <vt:lpstr>Другие примеры из той же работы</vt:lpstr>
      <vt:lpstr>Структурные классы</vt:lpstr>
      <vt:lpstr>Архитектуры</vt:lpstr>
      <vt:lpstr>Title</vt:lpstr>
      <vt:lpstr>Основные сервисы и программы </vt:lpstr>
      <vt:lpstr>Программы и веб-сервисы</vt:lpstr>
      <vt:lpstr>Пространственное совмещение</vt:lpstr>
      <vt:lpstr>Пространственное совмещение</vt:lpstr>
      <vt:lpstr>Пространственное совмещение</vt:lpstr>
      <vt:lpstr>Пространственное совмещение</vt:lpstr>
      <vt:lpstr>Пространственное совмещение</vt:lpstr>
      <vt:lpstr>Пространственное совмещение: ложка дегтя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evgeniy</dc:creator>
  <cp:lastModifiedBy>aba</cp:lastModifiedBy>
  <cp:revision>108</cp:revision>
  <dcterms:created xsi:type="dcterms:W3CDTF">2004-12-06T14:24:05Z</dcterms:created>
  <dcterms:modified xsi:type="dcterms:W3CDTF">2017-09-27T07:39:24Z</dcterms:modified>
</cp:coreProperties>
</file>