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284" r:id="rId14"/>
    <p:sldId id="306" r:id="rId15"/>
    <p:sldId id="283" r:id="rId16"/>
    <p:sldId id="285" r:id="rId17"/>
    <p:sldId id="290" r:id="rId18"/>
    <p:sldId id="297" r:id="rId19"/>
    <p:sldId id="291" r:id="rId20"/>
    <p:sldId id="296" r:id="rId21"/>
    <p:sldId id="292" r:id="rId22"/>
    <p:sldId id="298" r:id="rId23"/>
    <p:sldId id="293" r:id="rId24"/>
    <p:sldId id="299" r:id="rId25"/>
    <p:sldId id="333" r:id="rId26"/>
    <p:sldId id="294" r:id="rId27"/>
    <p:sldId id="300" r:id="rId28"/>
    <p:sldId id="302" r:id="rId29"/>
    <p:sldId id="286" r:id="rId30"/>
    <p:sldId id="287" r:id="rId31"/>
    <p:sldId id="288" r:id="rId32"/>
    <p:sldId id="289" r:id="rId33"/>
    <p:sldId id="303" r:id="rId34"/>
    <p:sldId id="304" r:id="rId35"/>
    <p:sldId id="33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90929"/>
  </p:normalViewPr>
  <p:slideViewPr>
    <p:cSldViewPr>
      <p:cViewPr varScale="1">
        <p:scale>
          <a:sx n="113" d="100"/>
          <a:sy n="113" d="100"/>
        </p:scale>
        <p:origin x="-8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D4CB-2DF5-4BDC-B825-9732B69C6CE5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D5A6-9D44-41DB-AC61-D3B97F76D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85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74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F8AD1-8460-4885-9CEA-23A8A9AE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017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50BE9-7589-4EEC-8B3D-04F365170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4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124F-05B7-4799-84A4-BA2EE1543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870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28BCE-A043-4926-B0BF-78EF702E6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39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EA8D1-8E65-4FB2-AA3F-0B0B8CD9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74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1FA06-02FC-4B85-835E-7AA66CABD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57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3C710-3D90-4497-AB1F-5FD7FEE69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50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BC75B-A2E1-4381-8A62-5553A9CC6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357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61568-1853-4D46-A313-F30D4042C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9281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18EF-0084-4062-9C0D-5B92EA62F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840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03D5-DEF6-4387-8C02-E88BE5F3F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202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989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D153F-7C69-41AC-81CA-4C3497CBB0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05237"/>
            <a:ext cx="1800225" cy="3781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11900"/>
            <a:ext cx="5829300" cy="316809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ru-RU" sz="6600" dirty="0" smtClean="0">
                <a:latin typeface="Comic Sans MS" panose="030F0702030302020204" pitchFamily="66" charset="0"/>
              </a:rPr>
              <a:t>PDB, </a:t>
            </a:r>
            <a:r>
              <a:rPr lang="en-US" altLang="ru-RU" sz="6600" dirty="0" err="1" smtClean="0">
                <a:latin typeface="Comic Sans MS" panose="030F0702030302020204" pitchFamily="66" charset="0"/>
              </a:rPr>
              <a:t>Jmol</a:t>
            </a:r>
            <a:r>
              <a:rPr lang="en-US" altLang="ru-RU" sz="6600" dirty="0" smtClean="0">
                <a:latin typeface="Comic Sans MS" panose="030F0702030302020204" pitchFamily="66" charset="0"/>
              </a:rPr>
              <a:t>, </a:t>
            </a:r>
            <a:r>
              <a:rPr lang="en-US" altLang="ru-RU" sz="6600" strike="sngStrike" dirty="0" smtClean="0">
                <a:latin typeface="Comic Sans MS" panose="030F0702030302020204" pitchFamily="66" charset="0"/>
              </a:rPr>
              <a:t>PyMol</a:t>
            </a:r>
            <a:r>
              <a:rPr lang="en-US" altLang="ru-RU" sz="8800" strike="sngStrike" dirty="0" smtClean="0">
                <a:latin typeface="Comic Sans MS" panose="030F0702030302020204" pitchFamily="66" charset="0"/>
              </a:rPr>
              <a:t/>
            </a:r>
            <a:br>
              <a:rPr lang="en-US" altLang="ru-RU" sz="8800" strike="sngStrike" dirty="0" smtClean="0">
                <a:latin typeface="Comic Sans MS" panose="030F0702030302020204" pitchFamily="66" charset="0"/>
              </a:rPr>
            </a:br>
            <a:r>
              <a:rPr lang="ru-RU" altLang="ru-RU" i="1" dirty="0" smtClean="0">
                <a:latin typeface="Comic Sans MS" panose="030F0702030302020204" pitchFamily="66" charset="0"/>
              </a:rPr>
              <a:t>и работа с трехмерными</a:t>
            </a:r>
            <a:br>
              <a:rPr lang="ru-RU" altLang="ru-RU" i="1" dirty="0" smtClean="0">
                <a:latin typeface="Comic Sans MS" panose="030F0702030302020204" pitchFamily="66" charset="0"/>
              </a:rPr>
            </a:br>
            <a:r>
              <a:rPr lang="ru-RU" altLang="ru-RU" i="1" dirty="0" smtClean="0">
                <a:latin typeface="Comic Sans MS" panose="030F0702030302020204" pitchFamily="66" charset="0"/>
              </a:rPr>
              <a:t>структурами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dirty="0" smtClean="0"/>
              <a:t>PyMol</a:t>
            </a:r>
            <a:r>
              <a:rPr lang="ru-RU" altLang="ru-RU" i="1" dirty="0" smtClean="0"/>
              <a:t> </a:t>
            </a:r>
            <a:r>
              <a:rPr lang="ru-RU" altLang="ru-RU" dirty="0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421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410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982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dirty="0" smtClean="0"/>
              <a:t>PyMol</a:t>
            </a:r>
            <a:r>
              <a:rPr lang="ru-RU" altLang="ru-RU" i="1" dirty="0" smtClean="0"/>
              <a:t> </a:t>
            </a:r>
            <a:r>
              <a:rPr lang="ru-RU" altLang="ru-RU" dirty="0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2105" t="11123" r="24211" b="12400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 t="3077" r="18473" b="12307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531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276600" cy="457200"/>
          </a:xfrm>
        </p:spPr>
        <p:txBody>
          <a:bodyPr/>
          <a:lstStyle/>
          <a:p>
            <a:pPr eaLnBrk="1" hangingPunct="1"/>
            <a:r>
              <a:rPr lang="en-US" altLang="ru-RU" b="1" i="1" dirty="0" err="1" smtClean="0"/>
              <a:t>Jmol</a:t>
            </a:r>
            <a:r>
              <a:rPr lang="en-US" altLang="ru-RU" b="1" i="1" dirty="0" smtClean="0"/>
              <a:t>/</a:t>
            </a:r>
            <a:r>
              <a:rPr lang="en-US" altLang="ru-RU" b="1" i="1" dirty="0" err="1" smtClean="0"/>
              <a:t>JSmol</a:t>
            </a:r>
            <a:endParaRPr lang="en-US" altLang="ru-RU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52400" y="1524000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000" dirty="0" smtClean="0"/>
              <a:t>Далее описан язык, которым надо пользоваться для подготовки изображений в </a:t>
            </a:r>
            <a:r>
              <a:rPr lang="en-US" sz="4000" dirty="0" err="1" smtClean="0"/>
              <a:t>Jmol</a:t>
            </a:r>
            <a:r>
              <a:rPr lang="en-US" sz="4000" dirty="0" smtClean="0"/>
              <a:t>/</a:t>
            </a:r>
            <a:r>
              <a:rPr lang="en-US" sz="4000" dirty="0" err="1" smtClean="0"/>
              <a:t>JSmol</a:t>
            </a:r>
            <a:r>
              <a:rPr lang="en-US" sz="4000" dirty="0" smtClean="0"/>
              <a:t>. </a:t>
            </a:r>
            <a:endParaRPr lang="ru-RU" sz="4000" dirty="0" smtClean="0"/>
          </a:p>
          <a:p>
            <a:pPr lvl="1" algn="ctr"/>
            <a:endParaRPr lang="ru-RU" sz="4000" dirty="0"/>
          </a:p>
          <a:p>
            <a:pPr lvl="1" algn="ctr"/>
            <a:endParaRPr lang="ru-RU" sz="4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70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(введение)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562600" y="3657600"/>
            <a:ext cx="335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/>
              <a:t>Мы видим картинку, </a:t>
            </a:r>
          </a:p>
          <a:p>
            <a:pPr algn="ctr" eaLnBrk="1" hangingPunct="1"/>
            <a:r>
              <a:rPr lang="ru-RU" altLang="ru-RU" b="1" dirty="0"/>
              <a:t>а </a:t>
            </a:r>
            <a:r>
              <a:rPr lang="en-US" altLang="ru-RU" b="1" dirty="0" err="1" smtClean="0"/>
              <a:t>Jmol</a:t>
            </a:r>
            <a:r>
              <a:rPr lang="en-US" altLang="ru-RU" b="1" dirty="0" smtClean="0"/>
              <a:t> </a:t>
            </a:r>
            <a:r>
              <a:rPr lang="ru-RU" altLang="ru-RU" b="1" dirty="0"/>
              <a:t>знает про</a:t>
            </a:r>
          </a:p>
          <a:p>
            <a:pPr algn="ctr" eaLnBrk="1" hangingPunct="1"/>
            <a:r>
              <a:rPr lang="ru-RU" altLang="ru-RU" b="1" dirty="0"/>
              <a:t>множества атомов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066800"/>
            <a:ext cx="51038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load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7771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l</a:t>
            </a:r>
            <a:r>
              <a:rPr lang="ru-RU" altLang="ru-RU" dirty="0" err="1">
                <a:latin typeface="Courier New" panose="02070309020205020404" pitchFamily="49" charset="0"/>
              </a:rPr>
              <a:t>oad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Загрузить новый файл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 smtClean="0"/>
              <a:t>Jmol</a:t>
            </a:r>
            <a:r>
              <a:rPr lang="ru-RU" altLang="ru-RU" dirty="0" smtClean="0"/>
              <a:t> </a:t>
            </a:r>
            <a:r>
              <a:rPr lang="ru-RU" altLang="ru-RU" dirty="0"/>
              <a:t>не понимает русских букв в консоли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При </a:t>
            </a:r>
            <a:r>
              <a:rPr lang="ru-RU" altLang="ru-RU" dirty="0"/>
              <a:t>открытии больших файлов </a:t>
            </a:r>
            <a:r>
              <a:rPr lang="ru-RU" altLang="ru-RU" dirty="0" smtClean="0"/>
              <a:t>может</a:t>
            </a:r>
            <a:r>
              <a:rPr lang="en-US" altLang="ru-RU" dirty="0" smtClean="0"/>
              <a:t> </a:t>
            </a:r>
            <a:r>
              <a:rPr lang="ru-RU" altLang="ru-RU" dirty="0" smtClean="0"/>
              <a:t>долго </a:t>
            </a:r>
            <a:r>
              <a:rPr lang="ru-RU" altLang="ru-RU" dirty="0"/>
              <a:t>думать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открытия удобно написать команду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restrict </a:t>
            </a:r>
            <a:r>
              <a:rPr lang="en-US" altLang="ru-RU" dirty="0" smtClean="0">
                <a:latin typeface="Courier New" panose="02070309020205020404" pitchFamily="49" charset="0"/>
              </a:rPr>
              <a:t>none</a:t>
            </a:r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96393" y="1828800"/>
            <a:ext cx="51001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Все </a:t>
            </a:r>
            <a:r>
              <a:rPr lang="ru-RU" altLang="ru-RU" dirty="0" smtClean="0"/>
              <a:t>остальные </a:t>
            </a:r>
            <a:r>
              <a:rPr lang="ru-RU" altLang="ru-RU" dirty="0"/>
              <a:t>команды</a:t>
            </a:r>
          </a:p>
          <a:p>
            <a:pPr algn="ctr" eaLnBrk="1" hangingPunct="1"/>
            <a:r>
              <a:rPr lang="ru-RU" altLang="ru-RU" dirty="0"/>
              <a:t>могут сделать что-то,</a:t>
            </a:r>
            <a:br>
              <a:rPr lang="ru-RU" altLang="ru-RU" dirty="0"/>
            </a:br>
            <a:r>
              <a:rPr lang="ru-RU" altLang="ru-RU" dirty="0"/>
              <a:t>но никто, кроме </a:t>
            </a:r>
            <a:r>
              <a:rPr lang="ru-RU" altLang="ru-RU" dirty="0" smtClean="0"/>
              <a:t>в</a:t>
            </a:r>
            <a:r>
              <a:rPr lang="ru-RU" altLang="ru-RU" dirty="0" smtClean="0"/>
              <a:t>ас</a:t>
            </a:r>
            <a:r>
              <a:rPr lang="ru-RU" altLang="ru-RU" dirty="0"/>
              <a:t>, не может знать,</a:t>
            </a:r>
            <a:br>
              <a:rPr lang="ru-RU" altLang="ru-RU" dirty="0"/>
            </a:br>
            <a:r>
              <a:rPr lang="ru-RU" altLang="ru-RU" dirty="0"/>
              <a:t>с </a:t>
            </a:r>
            <a:r>
              <a:rPr lang="ru-RU" altLang="ru-RU" b="1" dirty="0" smtClean="0"/>
              <a:t>какой частью </a:t>
            </a:r>
            <a:r>
              <a:rPr lang="ru-RU" altLang="ru-RU" dirty="0" smtClean="0"/>
              <a:t>молекулы </a:t>
            </a:r>
            <a:r>
              <a:rPr lang="ru-RU" altLang="ru-RU" dirty="0"/>
              <a:t>это делать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85800" y="3657600"/>
            <a:ext cx="7467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поэтому </a:t>
            </a:r>
            <a:r>
              <a:rPr lang="ru-RU" altLang="ru-RU" sz="3600" b="1" dirty="0" smtClean="0"/>
              <a:t>используйте команды</a:t>
            </a:r>
            <a:endParaRPr lang="en-US" altLang="ru-RU" sz="3600" b="1" dirty="0"/>
          </a:p>
          <a:p>
            <a:pPr algn="ctr" eaLnBrk="1" hangingPunct="1"/>
            <a:r>
              <a:rPr lang="en-US" altLang="ru-RU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restrict</a:t>
            </a:r>
            <a:r>
              <a:rPr lang="en-US" altLang="ru-RU" sz="3600" b="1" dirty="0"/>
              <a:t> </a:t>
            </a:r>
            <a:r>
              <a:rPr lang="ru-RU" altLang="ru-RU" sz="3600" b="1" dirty="0"/>
              <a:t>и </a:t>
            </a:r>
            <a:r>
              <a:rPr lang="en-US" altLang="ru-RU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select</a:t>
            </a:r>
            <a:endParaRPr lang="ru-RU" altLang="ru-RU" sz="3600" b="1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select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56264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select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Назначить новое выделение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Старое выделение </a:t>
            </a:r>
            <a:r>
              <a:rPr lang="ru-RU" altLang="ru-RU" u="sng" dirty="0"/>
              <a:t>безвозвратно</a:t>
            </a:r>
            <a:r>
              <a:rPr lang="ru-RU" altLang="ru-RU" dirty="0"/>
              <a:t> теряется,</a:t>
            </a:r>
            <a:br>
              <a:rPr lang="ru-RU" altLang="ru-RU" dirty="0"/>
            </a:br>
            <a:r>
              <a:rPr lang="ru-RU" altLang="ru-RU" dirty="0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Выражения могут быть очень сложными,</a:t>
            </a:r>
            <a:br>
              <a:rPr lang="ru-RU" altLang="ru-RU" dirty="0"/>
            </a:br>
            <a:r>
              <a:rPr lang="ru-RU" altLang="ru-RU" dirty="0"/>
              <a:t>но сначала мы рассмотрим простые примеры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выполнения команды в консоли </a:t>
            </a:r>
            <a:r>
              <a:rPr lang="ru-RU" altLang="ru-RU" dirty="0" smtClean="0"/>
              <a:t>отображается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кол</a:t>
            </a:r>
            <a:r>
              <a:rPr lang="ru-RU" altLang="ru-RU" dirty="0" smtClean="0"/>
              <a:t>ичество</a:t>
            </a:r>
            <a:r>
              <a:rPr lang="ru-RU" altLang="ru-RU" dirty="0" smtClean="0"/>
              <a:t> </a:t>
            </a:r>
            <a:r>
              <a:rPr lang="ru-RU" altLang="ru-RU" dirty="0"/>
              <a:t>выделенных атомов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(простые выражения)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533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dirty="0"/>
              <a:t>Любое выражение </a:t>
            </a:r>
            <a:r>
              <a:rPr lang="ru-RU" altLang="ru-RU" dirty="0" smtClean="0"/>
              <a:t>описывает </a:t>
            </a:r>
            <a:r>
              <a:rPr lang="ru-RU" altLang="ru-RU" dirty="0"/>
              <a:t>набор </a:t>
            </a:r>
            <a:r>
              <a:rPr lang="ru-RU" altLang="ru-RU" dirty="0" smtClean="0"/>
              <a:t>атомов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Заранее определены некоторые</a:t>
            </a:r>
            <a:br>
              <a:rPr lang="ru-RU" altLang="ru-RU" dirty="0"/>
            </a:br>
            <a:r>
              <a:rPr lang="ru-RU" altLang="ru-RU" dirty="0"/>
              <a:t>интуитивно понятные выражения,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а именно:</a:t>
            </a:r>
            <a:endParaRPr lang="ru-RU" altLang="ru-RU" dirty="0"/>
          </a:p>
        </p:txBody>
      </p:sp>
      <p:sp>
        <p:nvSpPr>
          <p:cNvPr id="3078" name="Text Box 57"/>
          <p:cNvSpPr txBox="1">
            <a:spLocks noChangeArrowheads="1"/>
          </p:cNvSpPr>
          <p:nvPr/>
        </p:nvSpPr>
        <p:spPr bwMode="auto">
          <a:xfrm>
            <a:off x="381000" y="4572000"/>
            <a:ext cx="79535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ru-RU" altLang="ru-RU" dirty="0"/>
              <a:t>Можно вводить также</a:t>
            </a: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т</a:t>
            </a:r>
            <a:r>
              <a:rPr lang="ru-RU" altLang="ru-RU" sz="2000" dirty="0" smtClean="0"/>
              <a:t>р</a:t>
            </a:r>
            <a:r>
              <a:rPr lang="ru-RU" altLang="ru-RU" sz="2000" dirty="0" smtClean="0"/>
              <a:t>ехбуквенные </a:t>
            </a:r>
            <a:r>
              <a:rPr lang="ru-RU" altLang="ru-RU" sz="2000" dirty="0"/>
              <a:t>обозначения </a:t>
            </a:r>
            <a:r>
              <a:rPr lang="ru-RU" altLang="ru-RU" sz="2000" dirty="0" smtClean="0"/>
              <a:t>аминокислот</a:t>
            </a:r>
            <a:r>
              <a:rPr lang="en-US" altLang="ru-RU" sz="2000" dirty="0" smtClean="0"/>
              <a:t> (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ala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ser</a:t>
            </a:r>
            <a:r>
              <a:rPr lang="en-US" altLang="ru-RU" sz="2000" dirty="0" smtClean="0"/>
              <a:t>, …)</a:t>
            </a:r>
            <a:endParaRPr lang="ru-RU" altLang="ru-RU" sz="2000" dirty="0"/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названия </a:t>
            </a:r>
            <a:r>
              <a:rPr lang="ru-RU" altLang="ru-RU" sz="2000" dirty="0"/>
              <a:t>полипептидных цепей, например </a:t>
            </a:r>
            <a:r>
              <a:rPr lang="en-US" altLang="ru-RU" sz="2000" dirty="0">
                <a:latin typeface="Courier New" panose="02070309020205020404" pitchFamily="49" charset="0"/>
              </a:rPr>
              <a:t>:a</a:t>
            </a:r>
            <a:r>
              <a:rPr lang="en-US" altLang="ru-RU" sz="2000" dirty="0"/>
              <a:t> </a:t>
            </a:r>
            <a:r>
              <a:rPr lang="ru-RU" altLang="ru-RU" sz="2000" dirty="0"/>
              <a:t>или</a:t>
            </a:r>
            <a:r>
              <a:rPr lang="en-US" altLang="ru-RU" sz="2000" dirty="0"/>
              <a:t> </a:t>
            </a:r>
            <a:r>
              <a:rPr lang="en-US" altLang="ru-RU" sz="2000" dirty="0">
                <a:latin typeface="Courier New" panose="02070309020205020404" pitchFamily="49" charset="0"/>
              </a:rPr>
              <a:t>:</a:t>
            </a:r>
            <a:r>
              <a:rPr lang="en-US" altLang="ru-RU" sz="2000" dirty="0" smtClean="0">
                <a:latin typeface="Courier New" panose="02070309020205020404" pitchFamily="49" charset="0"/>
              </a:rPr>
              <a:t>1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порядковые </a:t>
            </a:r>
            <a:r>
              <a:rPr lang="ru-RU" altLang="ru-RU" sz="2000" dirty="0"/>
              <a:t>номера, например </a:t>
            </a:r>
            <a:r>
              <a:rPr lang="en-US" altLang="ru-RU" sz="2000" dirty="0" smtClean="0">
                <a:latin typeface="Courier New" panose="02070309020205020404" pitchFamily="49" charset="0"/>
              </a:rPr>
              <a:t>72</a:t>
            </a:r>
            <a:r>
              <a:rPr lang="en-US" altLang="ru-RU" sz="2000" dirty="0"/>
              <a:t>, </a:t>
            </a:r>
            <a:r>
              <a:rPr lang="en-US" altLang="ru-RU" sz="2000" dirty="0" smtClean="0">
                <a:latin typeface="Courier New" panose="02070309020205020404" pitchFamily="49" charset="0"/>
              </a:rPr>
              <a:t>1-125:a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слова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selected</a:t>
            </a:r>
            <a:endParaRPr lang="ru-RU" altLang="ru-RU" sz="20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названия химических элементов: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carbon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oxygen</a:t>
            </a:r>
            <a:r>
              <a:rPr lang="en-US" altLang="ru-RU" sz="2000" dirty="0" smtClean="0"/>
              <a:t>, …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/>
            <a:endParaRPr lang="ru-RU" altLang="ru-RU" sz="2000" dirty="0">
              <a:latin typeface="Courier New" panose="02070309020205020404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17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66800" y="2362200"/>
          <a:ext cx="7620000" cy="2136267"/>
        </p:xfrm>
        <a:graphic>
          <a:graphicData uri="http://schemas.openxmlformats.org/drawingml/2006/table">
            <a:tbl>
              <a:tblPr/>
              <a:tblGrid>
                <a:gridCol w="1792941"/>
                <a:gridCol w="2091765"/>
                <a:gridCol w="1942353"/>
                <a:gridCol w="1792941"/>
              </a:tblGrid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ourier New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t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acidic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acyclic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aliphatic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alpha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amino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aromatic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backbone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basic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bonded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buried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cg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charged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cyclic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cystine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helix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hetero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hydrophobic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ions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large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ligand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medium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neutral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nucleic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polar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protein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Courier New"/>
                          <a:ea typeface="Calibri"/>
                          <a:cs typeface="Times New Roman"/>
                        </a:rPr>
                        <a:t>purine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pyrimidine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selected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sheet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Courier New"/>
                          <a:ea typeface="Calibri"/>
                          <a:cs typeface="Times New Roman"/>
                        </a:rPr>
                        <a:t>sidechain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small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solvent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surface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turn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ourier New"/>
                          <a:ea typeface="Calibri"/>
                          <a:cs typeface="Times New Roman"/>
                        </a:rPr>
                        <a:t>water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restrict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1" y="228600"/>
            <a:ext cx="7620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restrict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 smtClean="0"/>
              <a:t>Назначение</a:t>
            </a:r>
            <a:endParaRPr lang="ru-RU" altLang="ru-RU" b="1" dirty="0"/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Назначить новое выделение</a:t>
            </a:r>
            <a:r>
              <a:rPr lang="en-US" altLang="ru-RU" dirty="0"/>
              <a:t> </a:t>
            </a:r>
            <a:r>
              <a:rPr lang="ru-RU" altLang="ru-RU" u="sng" dirty="0"/>
              <a:t>и спрятать </a:t>
            </a:r>
            <a:r>
              <a:rPr lang="ru-RU" altLang="ru-RU" u="sng" dirty="0" smtClean="0"/>
              <a:t>изображение всего остального</a:t>
            </a:r>
            <a:endParaRPr lang="ru-RU" altLang="ru-RU" u="sng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Старое </a:t>
            </a:r>
            <a:r>
              <a:rPr lang="ru-RU" altLang="ru-RU" dirty="0"/>
              <a:t>выделение </a:t>
            </a:r>
            <a:r>
              <a:rPr lang="ru-RU" altLang="ru-RU" u="sng" dirty="0"/>
              <a:t>безвозвратно</a:t>
            </a:r>
            <a:r>
              <a:rPr lang="ru-RU" altLang="ru-RU" dirty="0"/>
              <a:t> теряется,</a:t>
            </a:r>
            <a:br>
              <a:rPr lang="ru-RU" altLang="ru-RU" dirty="0"/>
            </a:br>
            <a:r>
              <a:rPr lang="ru-RU" altLang="ru-RU" dirty="0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Более того – можно долго раскрашивать структуру и </a:t>
            </a:r>
            <a:br>
              <a:rPr lang="ru-RU" altLang="ru-RU" dirty="0"/>
            </a:br>
            <a:r>
              <a:rPr lang="ru-RU" altLang="ru-RU" dirty="0"/>
              <a:t>неосторожно потерять все, применив </a:t>
            </a:r>
            <a:r>
              <a:rPr lang="en-US" altLang="ru-RU" dirty="0">
                <a:latin typeface="Courier New" panose="02070309020205020404" pitchFamily="49" charset="0"/>
              </a:rPr>
              <a:t>res</a:t>
            </a:r>
            <a:r>
              <a:rPr lang="ru-RU" altLang="ru-RU" dirty="0" err="1">
                <a:latin typeface="Courier New" panose="02070309020205020404" pitchFamily="49" charset="0"/>
              </a:rPr>
              <a:t>trict</a:t>
            </a:r>
            <a:r>
              <a:rPr lang="ru-RU" altLang="ru-RU" dirty="0"/>
              <a:t>, поэтому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Лучше сначала попробовать команду </a:t>
            </a:r>
            <a:r>
              <a:rPr lang="en-US" altLang="ru-RU" dirty="0">
                <a:latin typeface="Courier New" panose="02070309020205020404" pitchFamily="49" charset="0"/>
              </a:rPr>
              <a:t>select</a:t>
            </a:r>
            <a:r>
              <a:rPr lang="ru-RU" altLang="ru-RU" dirty="0">
                <a:latin typeface="Courier New" panose="02070309020205020404" pitchFamily="49" charset="0"/>
              </a:rPr>
              <a:t>, </a:t>
            </a:r>
            <a:br>
              <a:rPr lang="ru-RU" altLang="ru-RU" dirty="0">
                <a:latin typeface="Courier New" panose="02070309020205020404" pitchFamily="49" charset="0"/>
              </a:rPr>
            </a:br>
            <a:r>
              <a:rPr lang="ru-RU" altLang="ru-RU" dirty="0">
                <a:latin typeface="+mn-lt"/>
              </a:rPr>
              <a:t>а потом еще и подумать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(что мы видим)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15729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&lt;c</a:t>
            </a:r>
            <a:r>
              <a:rPr lang="ru-RU" altLang="ru-RU" dirty="0" err="1">
                <a:latin typeface="Courier New" panose="02070309020205020404" pitchFamily="49" charset="0"/>
              </a:rPr>
              <a:t>пособ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[</a:t>
            </a:r>
            <a:r>
              <a:rPr lang="ru-RU" altLang="ru-RU" dirty="0" err="1">
                <a:latin typeface="Courier New" panose="02070309020205020404" pitchFamily="49" charset="0"/>
              </a:rPr>
              <a:t>off</a:t>
            </a:r>
            <a:r>
              <a:rPr lang="en-US" altLang="ru-RU" dirty="0">
                <a:latin typeface="Courier New" panose="02070309020205020404" pitchFamily="49" charset="0"/>
              </a:rPr>
              <a:t>|&lt;</a:t>
            </a:r>
            <a:r>
              <a:rPr lang="ru-RU" altLang="ru-RU" dirty="0">
                <a:latin typeface="Courier New" panose="02070309020205020404" pitchFamily="49" charset="0"/>
              </a:rPr>
              <a:t>число</a:t>
            </a:r>
            <a:r>
              <a:rPr lang="en-US" altLang="ru-RU" dirty="0">
                <a:latin typeface="Courier New" panose="02070309020205020404" pitchFamily="49" charset="0"/>
              </a:rPr>
              <a:t>&gt;]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Нарисовать выбранным методом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Примеры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cartoons</a:t>
            </a:r>
            <a:r>
              <a:rPr lang="en-US" altLang="ru-RU" dirty="0"/>
              <a:t> – </a:t>
            </a:r>
            <a:r>
              <a:rPr lang="ru-RU" altLang="ru-RU" dirty="0"/>
              <a:t>нарисует </a:t>
            </a:r>
            <a:r>
              <a:rPr lang="ru-RU" altLang="ru-RU" dirty="0" smtClean="0"/>
              <a:t>ленточки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c</a:t>
            </a:r>
            <a:r>
              <a:rPr lang="ru-RU" altLang="ru-RU" dirty="0" err="1">
                <a:latin typeface="Courier New" panose="02070309020205020404" pitchFamily="49" charset="0"/>
              </a:rPr>
              <a:t>pk</a:t>
            </a:r>
            <a:r>
              <a:rPr lang="en-US" altLang="ru-RU" dirty="0"/>
              <a:t> – </a:t>
            </a:r>
            <a:r>
              <a:rPr lang="ru-RU" altLang="ru-RU" dirty="0"/>
              <a:t>нарисует шарики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b</a:t>
            </a:r>
            <a:r>
              <a:rPr lang="ru-RU" altLang="ru-RU" dirty="0" err="1">
                <a:latin typeface="Courier New" panose="02070309020205020404" pitchFamily="49" charset="0"/>
              </a:rPr>
              <a:t>ackbone</a:t>
            </a:r>
            <a:r>
              <a:rPr lang="en-US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 smtClean="0">
                <a:latin typeface="Courier New" panose="02070309020205020404" pitchFamily="49" charset="0"/>
              </a:rPr>
              <a:t>0.5</a:t>
            </a:r>
            <a:r>
              <a:rPr lang="en-US" altLang="ru-RU" dirty="0" smtClean="0"/>
              <a:t> </a:t>
            </a:r>
            <a:r>
              <a:rPr lang="en-US" altLang="ru-RU" dirty="0"/>
              <a:t>– </a:t>
            </a:r>
            <a:r>
              <a:rPr lang="ru-RU" altLang="ru-RU" dirty="0"/>
              <a:t>нарисует остов толщины </a:t>
            </a:r>
            <a:r>
              <a:rPr lang="en-US" altLang="ru-RU" dirty="0" smtClean="0"/>
              <a:t>0,5 </a:t>
            </a:r>
            <a:r>
              <a:rPr lang="ru-RU" altLang="ru-RU" dirty="0" smtClean="0"/>
              <a:t>ангстрем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 err="1">
                <a:latin typeface="Courier New" panose="02070309020205020404" pitchFamily="49" charset="0"/>
              </a:rPr>
              <a:t>сpk</a:t>
            </a:r>
            <a:r>
              <a:rPr lang="en-US" altLang="ru-RU" dirty="0">
                <a:latin typeface="Courier New" panose="02070309020205020404" pitchFamily="49" charset="0"/>
              </a:rPr>
              <a:t> off</a:t>
            </a:r>
            <a:r>
              <a:rPr lang="en-US" altLang="ru-RU" dirty="0"/>
              <a:t> – </a:t>
            </a:r>
            <a:r>
              <a:rPr lang="ru-RU" altLang="ru-RU" dirty="0"/>
              <a:t>сотрет все шарики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1"/>
            <a:ext cx="28194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PDB </a:t>
            </a:r>
            <a:r>
              <a:rPr lang="ru-RU" altLang="ru-RU" b="1" i="1" dirty="0" smtClean="0"/>
              <a:t>файл</a:t>
            </a:r>
            <a:endParaRPr lang="en-US" altLang="ru-RU" b="1" i="1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0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dirty="0" smtClean="0"/>
              <a:t> Может иметь расширение </a:t>
            </a:r>
            <a:r>
              <a:rPr lang="en-US" altLang="ru-RU" dirty="0" smtClean="0"/>
              <a:t>*.</a:t>
            </a:r>
            <a:r>
              <a:rPr lang="en-US" altLang="ru-RU" dirty="0" err="1" smtClean="0"/>
              <a:t>ent</a:t>
            </a:r>
            <a:r>
              <a:rPr lang="en-US" altLang="ru-RU" dirty="0" smtClean="0"/>
              <a:t>, *.</a:t>
            </a:r>
            <a:r>
              <a:rPr lang="en-US" altLang="ru-RU" dirty="0" err="1" smtClean="0"/>
              <a:t>pdb</a:t>
            </a:r>
            <a:endParaRPr lang="ru-RU" altLang="ru-RU" dirty="0" smtClean="0"/>
          </a:p>
          <a:p>
            <a:pPr eaLnBrk="1" hangingPunct="1">
              <a:buFontTx/>
              <a:buChar char="•"/>
            </a:pPr>
            <a:r>
              <a:rPr lang="en-US" altLang="ru-RU" dirty="0" smtClean="0"/>
              <a:t> PDB ID </a:t>
            </a:r>
            <a:r>
              <a:rPr lang="ru-RU" altLang="ru-RU" dirty="0" smtClean="0"/>
              <a:t>– цифра + 3 символа </a:t>
            </a:r>
            <a:r>
              <a:rPr lang="en-US" altLang="ru-RU" dirty="0" smtClean="0"/>
              <a:t>(</a:t>
            </a:r>
            <a:r>
              <a:rPr lang="ru-RU" altLang="ru-RU" dirty="0" smtClean="0"/>
              <a:t>в этом примере </a:t>
            </a:r>
            <a:r>
              <a:rPr lang="en-US" altLang="ru-RU" dirty="0" smtClean="0"/>
              <a:t>1BAW)</a:t>
            </a:r>
            <a:endParaRPr lang="ru-RU" altLang="ru-RU" dirty="0" smtClean="0"/>
          </a:p>
          <a:p>
            <a:pPr eaLnBrk="1" hangingPunct="1">
              <a:buFontTx/>
              <a:buChar char="•"/>
            </a:pPr>
            <a:r>
              <a:rPr lang="ru-RU" altLang="ru-RU" dirty="0" smtClean="0"/>
              <a:t>Подразделяется на цепочки (</a:t>
            </a:r>
            <a:r>
              <a:rPr lang="en-US" altLang="ru-RU" dirty="0" smtClean="0"/>
              <a:t>A, B, …, 1, 2...), </a:t>
            </a:r>
            <a:r>
              <a:rPr lang="ru-RU" altLang="ru-RU" dirty="0" smtClean="0"/>
              <a:t>которые состоят из остатков (</a:t>
            </a:r>
            <a:r>
              <a:rPr lang="en-US" altLang="ru-RU" dirty="0" smtClean="0"/>
              <a:t>Glu1, Thr2, etc</a:t>
            </a:r>
            <a:r>
              <a:rPr lang="ru-RU" altLang="ru-RU" dirty="0" smtClean="0"/>
              <a:t>)</a:t>
            </a:r>
          </a:p>
          <a:p>
            <a:pPr eaLnBrk="1" hangingPunct="1">
              <a:buFontTx/>
              <a:buChar char="•"/>
            </a:pPr>
            <a:r>
              <a:rPr lang="ru-RU" altLang="ru-RU" dirty="0" smtClean="0"/>
              <a:t> Внутри </a:t>
            </a:r>
            <a:r>
              <a:rPr lang="en-US" altLang="ru-RU" dirty="0" smtClean="0"/>
              <a:t>(</a:t>
            </a:r>
            <a:r>
              <a:rPr lang="ru-RU" altLang="ru-RU" dirty="0" smtClean="0"/>
              <a:t>в строчках </a:t>
            </a:r>
            <a:r>
              <a:rPr lang="en-US" altLang="ru-RU" dirty="0" smtClean="0"/>
              <a:t>ATOM) </a:t>
            </a:r>
            <a:r>
              <a:rPr lang="ru-RU" altLang="ru-RU" dirty="0" smtClean="0"/>
              <a:t>написаны </a:t>
            </a:r>
            <a:r>
              <a:rPr lang="ru-RU" altLang="ru-RU" dirty="0" smtClean="0"/>
              <a:t>координаты </a:t>
            </a:r>
            <a:r>
              <a:rPr lang="ru-RU" altLang="ru-RU" dirty="0" smtClean="0"/>
              <a:t>атомов белка, </a:t>
            </a:r>
            <a:r>
              <a:rPr lang="ru-RU" altLang="ru-RU" dirty="0" smtClean="0"/>
              <a:t>возможно, ДНК, РНК</a:t>
            </a:r>
            <a:r>
              <a:rPr lang="en-US" altLang="ru-RU" dirty="0" smtClean="0"/>
              <a:t>; </a:t>
            </a:r>
            <a:r>
              <a:rPr lang="ru-RU" altLang="ru-RU" dirty="0" smtClean="0"/>
              <a:t>а также </a:t>
            </a:r>
            <a:r>
              <a:rPr lang="en-US" altLang="ru-RU" dirty="0" smtClean="0"/>
              <a:t>(</a:t>
            </a:r>
            <a:r>
              <a:rPr lang="ru-RU" altLang="ru-RU" dirty="0" smtClean="0"/>
              <a:t>в строчках </a:t>
            </a:r>
            <a:r>
              <a:rPr lang="en-US" altLang="ru-RU" dirty="0" smtClean="0"/>
              <a:t>HETATM) </a:t>
            </a:r>
            <a:r>
              <a:rPr lang="ru-RU" altLang="ru-RU" dirty="0" err="1" smtClean="0"/>
              <a:t>лигандов</a:t>
            </a:r>
            <a:r>
              <a:rPr lang="ru-RU" altLang="ru-RU" dirty="0" smtClean="0"/>
              <a:t>,  ионов, молекул воды </a:t>
            </a:r>
            <a:r>
              <a:rPr lang="en-US" altLang="ru-RU" dirty="0" smtClean="0"/>
              <a:t>…</a:t>
            </a:r>
            <a:endParaRPr lang="en-US" altLang="ru-RU" dirty="0" smtClean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7622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latin typeface="Courier New" panose="02070309020205020404" pitchFamily="49" charset="0"/>
              </a:rPr>
              <a:t>HEADER    </a:t>
            </a:r>
            <a:r>
              <a:rPr lang="ru-RU" altLang="ru-RU" sz="1200" dirty="0">
                <a:latin typeface="Courier New" panose="02070309020205020404" pitchFamily="49" charset="0"/>
              </a:rPr>
              <a:t>ELECTRON TRANSFER                       19-APR-98   1BAW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TITLE     PLASTOCYANIN FROM PHORMIDIUM LAMINOSUM                  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1  N   GLU A   1      35.039  18.146  24.600  1.00 73.96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2  CA  GLU A   1      34.182  18.513  25.759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3  C   GLU A   1      33.126  19.536  25.368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4  O   GLU A   1      33.124  20.038  24.244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5  CB  GLU A   1      35.048  19.052  26.891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6  CG  GLU A   1      36.075  18.056  27.376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7  CD  GLU A   1      37.009  18.647  28.405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8  OE1 GLU A   1      36.536  19.012  29.502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9  OE2 GLU A   1      38.220  18.744  28.120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10  N   THR A   2      32.242  19.858  26.307  1.00 27.58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11  CA  THR A   2      31.164  20.807  26.063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12  C   THR A   2      30.988  21.697  27.283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13  O   THR A   2      30.583  21.234  28.347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14  CB  THR A   2      29.834  20.077  25.761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15  OG1 THR A   2      29.997  19.235  24.612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16  CG2 THR A   2      28.726  21.078  25.487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17  N   PHE A   3      31.345  22.968  27.128  1.00 27.51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18  CA  PHE A   3      31.235  23.948  28.204  1.00 27.51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19  C   PHE A   3      29.925  24.713  28.083  1.00 27.51           C  </a:t>
            </a:r>
          </a:p>
          <a:p>
            <a:pPr eaLnBrk="1" hangingPunct="1"/>
            <a:endParaRPr lang="ru-RU" altLang="ru-RU" sz="1200" dirty="0"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34702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wireframe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 dirty="0" err="1" smtClean="0">
                <a:latin typeface="Courier New" panose="02070309020205020404" pitchFamily="49" charset="0"/>
              </a:rPr>
              <a:t>backbone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trace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err="1" smtClean="0">
                <a:latin typeface="Courier New" panose="02070309020205020404" pitchFamily="49" charset="0"/>
              </a:rPr>
              <a:t>cpk</a:t>
            </a:r>
            <a:endParaRPr lang="ru-RU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 dirty="0" err="1" smtClean="0">
                <a:latin typeface="Courier New" panose="02070309020205020404" pitchFamily="49" charset="0"/>
              </a:rPr>
              <a:t>spacefill</a:t>
            </a:r>
            <a:endParaRPr lang="ru-RU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cartoon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strands</a:t>
            </a:r>
            <a:endParaRPr lang="ru-RU" altLang="ru-RU" sz="4800" b="1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(что мы видим)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color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0201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color &lt;</a:t>
            </a:r>
            <a:r>
              <a:rPr lang="ru-RU" altLang="ru-RU" dirty="0">
                <a:latin typeface="Courier New" panose="02070309020205020404" pitchFamily="49" charset="0"/>
              </a:rPr>
              <a:t>цвет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Нарисовать нужным цветом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Что такое </a:t>
            </a:r>
            <a:r>
              <a:rPr lang="en-US" altLang="ru-RU" b="1" dirty="0">
                <a:latin typeface="Courier New" panose="02070309020205020404" pitchFamily="49" charset="0"/>
              </a:rPr>
              <a:t>&lt;</a:t>
            </a:r>
            <a:r>
              <a:rPr lang="ru-RU" altLang="ru-RU" b="1" dirty="0">
                <a:latin typeface="Courier New" panose="02070309020205020404" pitchFamily="49" charset="0"/>
              </a:rPr>
              <a:t>цвет</a:t>
            </a:r>
            <a:r>
              <a:rPr lang="en-US" altLang="ru-RU" b="1" dirty="0">
                <a:latin typeface="Courier New" panose="02070309020205020404" pitchFamily="49" charset="0"/>
              </a:rPr>
              <a:t>&gt;</a:t>
            </a:r>
            <a:endParaRPr lang="ru-RU" altLang="ru-RU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Цветом может быть </a:t>
            </a:r>
            <a:r>
              <a:rPr lang="en-US" altLang="ru-RU" dirty="0">
                <a:latin typeface="Courier New" panose="02070309020205020404" pitchFamily="49" charset="0"/>
              </a:rPr>
              <a:t>red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green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white</a:t>
            </a:r>
            <a:r>
              <a:rPr lang="en-US" altLang="ru-RU" dirty="0"/>
              <a:t> </a:t>
            </a:r>
            <a:r>
              <a:rPr lang="ru-RU" altLang="ru-RU" dirty="0"/>
              <a:t>и т.д.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Можно указать на специальную цветовую схему,</a:t>
            </a:r>
            <a:br>
              <a:rPr lang="ru-RU" altLang="ru-RU" dirty="0"/>
            </a:br>
            <a:r>
              <a:rPr lang="ru-RU" altLang="ru-RU" dirty="0"/>
              <a:t>например</a:t>
            </a:r>
            <a:br>
              <a:rPr lang="ru-RU" altLang="ru-RU" dirty="0"/>
            </a:br>
            <a:r>
              <a:rPr lang="en-US" altLang="ru-RU" dirty="0" err="1" smtClean="0">
                <a:latin typeface="Courier New" pitchFamily="49" charset="0"/>
                <a:cs typeface="Courier New" pitchFamily="49" charset="0"/>
              </a:rPr>
              <a:t>cpk</a:t>
            </a:r>
            <a:r>
              <a:rPr lang="en-US" altLang="ru-RU" dirty="0" smtClean="0">
                <a:latin typeface="Courier New" pitchFamily="49" charset="0"/>
                <a:cs typeface="Courier New" pitchFamily="49" charset="0"/>
              </a:rPr>
              <a:t>, structure</a:t>
            </a:r>
            <a:r>
              <a:rPr lang="en-US" altLang="ru-RU" dirty="0">
                <a:latin typeface="Courier New" pitchFamily="49" charset="0"/>
                <a:cs typeface="Courier New" pitchFamily="49" charset="0"/>
              </a:rPr>
              <a:t>, chain, </a:t>
            </a:r>
            <a:r>
              <a:rPr lang="en-US" altLang="ru-RU" dirty="0" smtClean="0">
                <a:latin typeface="Courier New" pitchFamily="49" charset="0"/>
                <a:cs typeface="Courier New" pitchFamily="49" charset="0"/>
              </a:rPr>
              <a:t>monochrome, group</a:t>
            </a:r>
            <a:endParaRPr lang="en-US" altLang="ru-RU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6565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b="1" dirty="0" err="1"/>
              <a:t>При</a:t>
            </a:r>
            <a:r>
              <a:rPr lang="ru-RU" altLang="ru-RU" b="1" dirty="0" err="1"/>
              <a:t>мечания</a:t>
            </a:r>
            <a:endParaRPr lang="en-US" altLang="ru-RU" b="1" dirty="0"/>
          </a:p>
          <a:p>
            <a:pPr eaLnBrk="1" hangingPunct="1">
              <a:buFontTx/>
              <a:buChar char="•"/>
            </a:pPr>
            <a:endParaRPr lang="en-US" altLang="ru-RU" b="1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и так </a:t>
            </a:r>
            <a:br>
              <a:rPr lang="ru-RU" altLang="ru-RU" dirty="0"/>
            </a:br>
            <a:r>
              <a:rPr lang="ru-RU" altLang="ru-RU" dirty="0" err="1">
                <a:latin typeface="Courier New" panose="02070309020205020404" pitchFamily="49" charset="0"/>
              </a:rPr>
              <a:t>colo</a:t>
            </a:r>
            <a:r>
              <a:rPr lang="en-US" altLang="ru-RU" dirty="0">
                <a:latin typeface="Courier New" panose="02070309020205020404" pitchFamily="49" charset="0"/>
              </a:rPr>
              <a:t>r &lt;</a:t>
            </a:r>
            <a:r>
              <a:rPr lang="ru-RU" altLang="ru-RU" dirty="0">
                <a:latin typeface="Courier New" panose="02070309020205020404" pitchFamily="49" charset="0"/>
              </a:rPr>
              <a:t>объект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&lt;</a:t>
            </a:r>
            <a:r>
              <a:rPr lang="ru-RU" altLang="ru-RU" dirty="0">
                <a:latin typeface="Courier New" panose="02070309020205020404" pitchFamily="49" charset="0"/>
              </a:rPr>
              <a:t>цвет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и </a:t>
            </a:r>
            <a:r>
              <a:rPr lang="en-US" altLang="ru-RU" dirty="0">
                <a:latin typeface="Courier New" panose="02070309020205020404" pitchFamily="49" charset="0"/>
              </a:rPr>
              <a:t>color</a:t>
            </a:r>
            <a:r>
              <a:rPr lang="ru-RU" altLang="ru-RU" dirty="0"/>
              <a:t>, и </a:t>
            </a:r>
            <a:r>
              <a:rPr lang="en-US" altLang="ru-RU" dirty="0" err="1">
                <a:latin typeface="Courier New" panose="02070309020205020404" pitchFamily="49" charset="0"/>
              </a:rPr>
              <a:t>colour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Немного об </a:t>
            </a:r>
            <a:r>
              <a:rPr lang="en-US" altLang="ru-RU" b="1" dirty="0"/>
              <a:t>RGB </a:t>
            </a:r>
            <a:r>
              <a:rPr lang="ru-RU" altLang="ru-RU" b="1" dirty="0"/>
              <a:t>цветах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Char char="•"/>
            </a:pPr>
            <a:r>
              <a:rPr lang="en-US" altLang="ru-RU" b="1" dirty="0"/>
              <a:t>RGB – </a:t>
            </a:r>
            <a:r>
              <a:rPr lang="ru-RU" altLang="ru-RU" dirty="0"/>
              <a:t>это способ описания цветов, при котором</a:t>
            </a:r>
            <a:br>
              <a:rPr lang="ru-RU" altLang="ru-RU" dirty="0"/>
            </a:br>
            <a:r>
              <a:rPr lang="ru-RU" altLang="ru-RU" dirty="0"/>
              <a:t>каждый цвет представляется, как комбинация </a:t>
            </a:r>
            <a:br>
              <a:rPr lang="ru-RU" altLang="ru-RU" dirty="0"/>
            </a:br>
            <a:r>
              <a:rPr lang="ru-RU" altLang="ru-RU" dirty="0"/>
              <a:t>красного, зеленого и синего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цвета в виде 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color [R,G,B</a:t>
            </a:r>
            <a:r>
              <a:rPr lang="en-US" altLang="ru-RU" dirty="0" smtClean="0">
                <a:latin typeface="Courier New" panose="02070309020205020404" pitchFamily="49" charset="0"/>
              </a:rPr>
              <a:t>] </a:t>
            </a:r>
            <a:r>
              <a:rPr lang="en-US" altLang="ru-RU" dirty="0" smtClean="0">
                <a:latin typeface="+mn-lt"/>
              </a:rPr>
              <a:t>(</a:t>
            </a:r>
            <a:r>
              <a:rPr lang="ru-RU" altLang="ru-RU" dirty="0" smtClean="0">
                <a:latin typeface="+mn-lt"/>
              </a:rPr>
              <a:t>три числа от 0 до 255)</a:t>
            </a:r>
            <a:endParaRPr lang="en-US" altLang="ru-RU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ru-RU" altLang="ru-RU" b="1" dirty="0"/>
              <a:t>Например,</a:t>
            </a:r>
            <a:r>
              <a:rPr lang="ru-RU" altLang="ru-RU" b="1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[255,255,255] </a:t>
            </a:r>
            <a:r>
              <a:rPr lang="en-US" altLang="ru-RU" dirty="0"/>
              <a:t>– </a:t>
            </a:r>
            <a:r>
              <a:rPr lang="ru-RU" altLang="ru-RU" dirty="0"/>
              <a:t>это белый,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[</a:t>
            </a:r>
            <a:r>
              <a:rPr lang="ru-RU" altLang="ru-RU" dirty="0">
                <a:latin typeface="Courier New" panose="02070309020205020404" pitchFamily="49" charset="0"/>
              </a:rPr>
              <a:t>100</a:t>
            </a:r>
            <a:r>
              <a:rPr lang="en-US" altLang="ru-RU" dirty="0">
                <a:latin typeface="Courier New" panose="02070309020205020404" pitchFamily="49" charset="0"/>
              </a:rPr>
              <a:t>,100,0] </a:t>
            </a:r>
            <a:r>
              <a:rPr lang="en-US" altLang="ru-RU" dirty="0"/>
              <a:t>– </a:t>
            </a:r>
            <a:r>
              <a:rPr lang="ru-RU" altLang="ru-RU" dirty="0"/>
              <a:t>смесь красного с зеленым, а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[0,0,0] </a:t>
            </a:r>
            <a:r>
              <a:rPr lang="en-US" altLang="ru-RU" dirty="0"/>
              <a:t>– </a:t>
            </a:r>
            <a:r>
              <a:rPr lang="ru-RU" altLang="ru-RU" dirty="0"/>
              <a:t>черный.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color</a:t>
            </a: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6529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>
                <a:latin typeface="Courier New" panose="02070309020205020404" pitchFamily="49" charset="0"/>
              </a:rPr>
              <a:t>center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Центрует изображение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smtClean="0"/>
              <a:t>Можно</a:t>
            </a:r>
            <a:r>
              <a:rPr lang="ru-RU" altLang="ru-RU" dirty="0"/>
              <a:t>, например, писать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center </a:t>
            </a:r>
            <a:r>
              <a:rPr lang="en-US" altLang="ru-RU" dirty="0" smtClean="0">
                <a:latin typeface="Courier New" panose="02070309020205020404" pitchFamily="49" charset="0"/>
              </a:rPr>
              <a:t>selected</a:t>
            </a:r>
          </a:p>
          <a:p>
            <a:pPr eaLnBrk="1" hangingPunct="1"/>
            <a:r>
              <a:rPr lang="ru-RU" altLang="ru-RU" dirty="0" smtClean="0"/>
              <a:t>или</a:t>
            </a:r>
            <a:br>
              <a:rPr lang="ru-RU" altLang="ru-RU" dirty="0" smtClean="0"/>
            </a:br>
            <a:r>
              <a:rPr lang="en-US" altLang="ru-RU" dirty="0" smtClean="0">
                <a:latin typeface="Courier New" panose="02070309020205020404" pitchFamily="49" charset="0"/>
              </a:rPr>
              <a:t>center :a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center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1352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>
                <a:latin typeface="Courier New" panose="02070309020205020404" pitchFamily="49" charset="0"/>
              </a:rPr>
              <a:t>zoom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размер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Изменяет размер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Примечание: </a:t>
            </a:r>
            <a:r>
              <a:rPr lang="ru-RU" altLang="ru-RU" dirty="0" smtClean="0"/>
              <a:t>изменяется размер </a:t>
            </a:r>
            <a:r>
              <a:rPr lang="ru-RU" altLang="ru-RU" dirty="0"/>
              <a:t>всего выражения, </a:t>
            </a:r>
            <a:br>
              <a:rPr lang="ru-RU" altLang="ru-RU" dirty="0"/>
            </a:br>
            <a:r>
              <a:rPr lang="ru-RU" altLang="ru-RU" dirty="0"/>
              <a:t>а не только выделенного </a:t>
            </a:r>
            <a:r>
              <a:rPr lang="ru-RU" altLang="ru-RU" dirty="0" smtClean="0"/>
              <a:t>фрагмента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zoom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997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script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Исполнить команды, записанные в </a:t>
            </a:r>
            <a:r>
              <a:rPr lang="ru-RU" altLang="ru-RU" dirty="0" smtClean="0"/>
              <a:t>файле.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Примечания</a:t>
            </a:r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 smtClean="0"/>
              <a:t>Jmol</a:t>
            </a:r>
            <a:r>
              <a:rPr lang="en-US" altLang="ru-RU" dirty="0" smtClean="0"/>
              <a:t> </a:t>
            </a:r>
            <a:r>
              <a:rPr lang="ru-RU" altLang="ru-RU" dirty="0" smtClean="0"/>
              <a:t>умеет сохранять </a:t>
            </a:r>
            <a:r>
              <a:rPr lang="ru-RU" altLang="ru-RU" dirty="0" err="1" smtClean="0"/>
              <a:t>скрипты</a:t>
            </a:r>
            <a:r>
              <a:rPr lang="en-US" altLang="ru-RU" dirty="0" smtClean="0"/>
              <a:t>, </a:t>
            </a:r>
            <a:r>
              <a:rPr lang="ru-RU" altLang="ru-RU" dirty="0" smtClean="0"/>
              <a:t>восстанавливающие</a:t>
            </a:r>
            <a:br>
              <a:rPr lang="ru-RU" altLang="ru-RU" dirty="0" smtClean="0"/>
            </a:br>
            <a:r>
              <a:rPr lang="ru-RU" altLang="ru-RU" dirty="0" smtClean="0"/>
              <a:t>текущее изображение. Что написано в таком </a:t>
            </a:r>
            <a:r>
              <a:rPr lang="ru-RU" altLang="ru-RU" dirty="0" err="1" smtClean="0"/>
              <a:t>скрипте</a:t>
            </a:r>
            <a:r>
              <a:rPr lang="ru-RU" altLang="ru-RU" dirty="0" smtClean="0"/>
              <a:t> – </a:t>
            </a:r>
            <a:br>
              <a:rPr lang="ru-RU" altLang="ru-RU" dirty="0" smtClean="0"/>
            </a:br>
            <a:r>
              <a:rPr lang="ru-RU" altLang="ru-RU" dirty="0" smtClean="0"/>
              <a:t>не понять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Все </a:t>
            </a:r>
            <a:r>
              <a:rPr lang="ru-RU" altLang="ru-RU" dirty="0"/>
              <a:t>ошибки, которые встретились в </a:t>
            </a:r>
            <a:r>
              <a:rPr lang="ru-RU" altLang="ru-RU" dirty="0" err="1" smtClean="0"/>
              <a:t>скрипте</a:t>
            </a:r>
            <a:r>
              <a:rPr lang="en-US" altLang="ru-RU" dirty="0" smtClean="0"/>
              <a:t>,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при выполнении </a:t>
            </a:r>
            <a:r>
              <a:rPr lang="ru-RU" altLang="ru-RU" dirty="0" err="1" smtClean="0"/>
              <a:t>скрипта</a:t>
            </a:r>
            <a:r>
              <a:rPr lang="ru-RU" altLang="ru-RU" dirty="0" smtClean="0"/>
              <a:t> отмечаются </a:t>
            </a:r>
            <a:r>
              <a:rPr lang="ru-RU" altLang="ru-RU" dirty="0"/>
              <a:t>в </a:t>
            </a:r>
            <a:r>
              <a:rPr lang="ru-RU" altLang="ru-RU" dirty="0" smtClean="0"/>
              <a:t>консоли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Строки </a:t>
            </a:r>
            <a:r>
              <a:rPr lang="ru-RU" altLang="ru-RU" dirty="0" err="1"/>
              <a:t>скрипта</a:t>
            </a:r>
            <a:r>
              <a:rPr lang="ru-RU" altLang="ru-RU" dirty="0"/>
              <a:t>, начинающиеся с символа </a:t>
            </a:r>
            <a:r>
              <a:rPr lang="en-US" altLang="ru-RU" dirty="0" smtClean="0"/>
              <a:t>#</a:t>
            </a:r>
            <a:r>
              <a:rPr lang="ru-RU" altLang="ru-RU" dirty="0" smtClean="0"/>
              <a:t>, </a:t>
            </a:r>
            <a:r>
              <a:rPr lang="ru-RU" altLang="ru-RU" dirty="0"/>
              <a:t>игнорируются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script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11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</a:t>
            </a:r>
            <a:r>
              <a:rPr lang="ru-RU" altLang="ru-RU" sz="2000" dirty="0" smtClean="0">
                <a:latin typeface="+mn-lt"/>
              </a:rPr>
              <a:t>пример</a:t>
            </a:r>
            <a:r>
              <a:rPr lang="ru-RU" altLang="ru-RU" sz="2000" dirty="0" smtClean="0">
                <a:latin typeface="+mn-lt"/>
              </a:rPr>
              <a:t>)</a:t>
            </a:r>
            <a:endParaRPr lang="en-US" altLang="ru-RU" sz="20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667000"/>
            <a:ext cx="3276600" cy="32008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load C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:\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PDB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\1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ncx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smtClean="0"/>
              <a:t>— загрузить </a:t>
            </a:r>
            <a:r>
              <a:rPr lang="ru-RU" sz="1400" dirty="0" smtClean="0"/>
              <a:t>файл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restrict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none </a:t>
            </a:r>
            <a:r>
              <a:rPr lang="ru-RU" sz="1400" dirty="0" smtClean="0"/>
              <a:t>— удалить всё </a:t>
            </a:r>
            <a:r>
              <a:rPr lang="ru-RU" sz="1400" dirty="0" smtClean="0"/>
              <a:t>изображение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all </a:t>
            </a:r>
            <a:r>
              <a:rPr lang="ru-RU" sz="1400" dirty="0" smtClean="0"/>
              <a:t>— выделить </a:t>
            </a:r>
            <a:r>
              <a:rPr lang="ru-RU" sz="1400" dirty="0" smtClean="0"/>
              <a:t>всё </a:t>
            </a:r>
            <a:r>
              <a:rPr lang="ru-RU" sz="1400" dirty="0" smtClean="0"/>
              <a:t>(мы указываем программе,  что далее будем работать со всеми атомами из </a:t>
            </a:r>
            <a:r>
              <a:rPr lang="ru-RU" sz="1400" dirty="0" smtClean="0"/>
              <a:t>файла</a:t>
            </a:r>
            <a:r>
              <a:rPr lang="ru-RU" sz="1400" dirty="0" smtClean="0"/>
              <a:t>)</a:t>
            </a:r>
            <a:br>
              <a:rPr lang="ru-RU" sz="1400" dirty="0" smtClean="0"/>
            </a:b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1433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atoms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selected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smtClean="0"/>
              <a:t>— </a:t>
            </a:r>
            <a:r>
              <a:rPr lang="ru-RU" sz="1400" dirty="0" smtClean="0"/>
              <a:t>ответ </a:t>
            </a:r>
            <a:r>
              <a:rPr lang="ru-RU" sz="1400" dirty="0" smtClean="0"/>
              <a:t>программы (но изображения пока нет</a:t>
            </a:r>
            <a:r>
              <a:rPr lang="ru-RU" sz="1400" dirty="0" smtClean="0"/>
              <a:t>!)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cartoons</a:t>
            </a:r>
            <a:r>
              <a:rPr lang="en-US" sz="1400" dirty="0" smtClean="0"/>
              <a:t> </a:t>
            </a:r>
            <a:r>
              <a:rPr lang="ru-RU" sz="1400" dirty="0" smtClean="0"/>
              <a:t>— изобразить в виде ленточной </a:t>
            </a:r>
            <a:r>
              <a:rPr lang="ru-RU" sz="1400" dirty="0" smtClean="0"/>
              <a:t>модели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color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group </a:t>
            </a:r>
            <a:r>
              <a:rPr lang="ru-RU" sz="1400" dirty="0" smtClean="0"/>
              <a:t>— раскрасить </a:t>
            </a:r>
            <a:r>
              <a:rPr lang="ru-RU" sz="1400" dirty="0" smtClean="0"/>
              <a:t>по номеру остатка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562600" y="2667000"/>
            <a:ext cx="3429000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</a:t>
            </a:r>
            <a:r>
              <a:rPr lang="ru-RU" altLang="ru-RU" sz="1500" b="1">
                <a:latin typeface="Courier New" panose="02070309020205020404" pitchFamily="49" charset="0"/>
              </a:rPr>
              <a:t>load </a:t>
            </a:r>
            <a:r>
              <a:rPr lang="en-US" altLang="ru-RU" sz="1500" b="1">
                <a:latin typeface="Courier New" panose="02070309020205020404" pitchFamily="49" charset="0"/>
              </a:rPr>
              <a:t>C:\PDB\</a:t>
            </a:r>
            <a:r>
              <a:rPr lang="ru-RU" altLang="ru-RU" sz="1500" b="1">
                <a:latin typeface="Courier New" panose="02070309020205020404" pitchFamily="49" charset="0"/>
              </a:rPr>
              <a:t>1ncx</a:t>
            </a:r>
            <a:r>
              <a:rPr lang="en-US" altLang="ru-RU" sz="1500" b="1">
                <a:latin typeface="Courier New" panose="02070309020205020404" pitchFamily="49" charset="0"/>
              </a:rPr>
              <a:t>.pdb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restrict none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No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cartoons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group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694 Group: Lys 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restrict 1-91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zoom 250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color structure</a:t>
            </a:r>
          </a:p>
          <a:p>
            <a:pPr eaLnBrk="1" hangingPunct="1"/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81075"/>
            <a:ext cx="511333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410200" y="2667000"/>
            <a:ext cx="35814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549 Group: Asp 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534 Group: Thr 72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279 Group: Ser 38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255 Group: Gly 34</a:t>
            </a: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select (72-74,34-38)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53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green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select Asp74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8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wireframe 100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cpk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</a:t>
            </a:r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5137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6934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 err="1"/>
              <a:t>Atom</a:t>
            </a:r>
            <a:r>
              <a:rPr lang="ru-RU" altLang="ru-RU" b="1" dirty="0"/>
              <a:t> </a:t>
            </a:r>
            <a:r>
              <a:rPr lang="en-US" altLang="ru-RU" b="1" dirty="0"/>
              <a:t>e</a:t>
            </a:r>
            <a:r>
              <a:rPr lang="ru-RU" altLang="ru-RU" b="1" dirty="0" err="1"/>
              <a:t>xpressions</a:t>
            </a:r>
            <a:endParaRPr lang="en-US" altLang="ru-RU" b="1" dirty="0"/>
          </a:p>
          <a:p>
            <a:pPr marL="0" indent="0" eaLnBrk="1" hangingPunct="1"/>
            <a:r>
              <a:rPr lang="ru-RU" dirty="0" smtClean="0">
                <a:latin typeface="Courier New" pitchFamily="49" charset="0"/>
                <a:cs typeface="Courier New" pitchFamily="49" charset="0"/>
              </a:rPr>
              <a:t>ser25:a.ca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err="1" smtClean="0"/>
              <a:t>Cα</a:t>
            </a:r>
            <a:r>
              <a:rPr lang="en-US" dirty="0" smtClean="0"/>
              <a:t> </a:t>
            </a:r>
            <a:r>
              <a:rPr lang="ru-RU" dirty="0" smtClean="0"/>
              <a:t>атом </a:t>
            </a:r>
            <a:r>
              <a:rPr lang="ru-RU" dirty="0" err="1" smtClean="0"/>
              <a:t>серина</a:t>
            </a:r>
            <a:r>
              <a:rPr lang="ru-RU" dirty="0" smtClean="0"/>
              <a:t> </a:t>
            </a:r>
            <a:r>
              <a:rPr lang="ru-RU" dirty="0" smtClean="0"/>
              <a:t>25 </a:t>
            </a:r>
            <a:r>
              <a:rPr lang="ru-RU" dirty="0" smtClean="0"/>
              <a:t>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25:a</a:t>
            </a:r>
            <a:r>
              <a:rPr lang="ru-RU" dirty="0" smtClean="0"/>
              <a:t> – все атомы остатка номер 25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25</a:t>
            </a:r>
            <a:r>
              <a:rPr lang="ru-RU" dirty="0" smtClean="0"/>
              <a:t> – все атомы из остатков номер 25 всех цепочек </a:t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dirty="0" smtClean="0"/>
              <a:t> – все атомы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ser</a:t>
            </a:r>
            <a:r>
              <a:rPr lang="ru-RU" dirty="0" smtClean="0"/>
              <a:t> – все атомы всех </a:t>
            </a:r>
            <a:r>
              <a:rPr lang="ru-RU" dirty="0" err="1" smtClean="0"/>
              <a:t>серинов</a:t>
            </a:r>
            <a:endParaRPr lang="ru-RU" altLang="ru-RU" dirty="0"/>
          </a:p>
          <a:p>
            <a:pPr eaLnBrk="1" hangingPunct="1"/>
            <a:r>
              <a:rPr lang="ru-RU" altLang="ru-RU" b="1" dirty="0"/>
              <a:t>Можно использовать знаки * и ?</a:t>
            </a:r>
            <a:endParaRPr lang="en-US" altLang="ru-RU" b="1" dirty="0"/>
          </a:p>
          <a:p>
            <a:pPr marL="0" indent="0"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er25.c? </a:t>
            </a:r>
            <a:r>
              <a:rPr lang="ru-RU" dirty="0" smtClean="0"/>
              <a:t>– все углероды 25-х </a:t>
            </a:r>
            <a:r>
              <a:rPr lang="ru-RU" dirty="0" err="1" smtClean="0"/>
              <a:t>серинов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er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*: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a.ca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/>
              <a:t>– </a:t>
            </a:r>
            <a:r>
              <a:rPr lang="en-US" dirty="0" err="1" smtClean="0"/>
              <a:t>Cα</a:t>
            </a:r>
            <a:r>
              <a:rPr lang="ru-RU" dirty="0" smtClean="0"/>
              <a:t> атомы всех </a:t>
            </a:r>
            <a:r>
              <a:rPr lang="ru-RU" dirty="0" err="1" smtClean="0"/>
              <a:t>серинов</a:t>
            </a:r>
            <a:r>
              <a:rPr lang="ru-RU" dirty="0" smtClean="0"/>
              <a:t> цепочки :</a:t>
            </a:r>
            <a:r>
              <a:rPr lang="en-US" dirty="0" smtClean="0"/>
              <a:t>a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</a:t>
            </a:r>
            <a:r>
              <a:rPr lang="ru-RU" altLang="ru-RU" sz="2000" dirty="0" smtClean="0">
                <a:latin typeface="+mn-lt"/>
              </a:rPr>
              <a:t>атомы</a:t>
            </a:r>
            <a:r>
              <a:rPr lang="ru-RU" altLang="ru-RU" sz="2000" dirty="0" smtClean="0">
                <a:latin typeface="+mn-lt"/>
              </a:rPr>
              <a:t>)</a:t>
            </a:r>
            <a:endParaRPr lang="en-US" altLang="ru-RU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"/>
            <a:ext cx="5181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Источники данных</a:t>
            </a:r>
            <a:endParaRPr lang="en-US" altLang="ru-RU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556022"/>
            <a:ext cx="8915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Рентгеноструктурный анализ (РСА, </a:t>
            </a:r>
            <a:r>
              <a:rPr lang="en-US" dirty="0" smtClean="0"/>
              <a:t>X-ray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Дает структуру белка в кристалле.</a:t>
            </a:r>
            <a:endParaRPr lang="en-US" sz="2200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Обычно не содержит атомов</a:t>
            </a:r>
            <a:r>
              <a:rPr lang="en-US" sz="2200" dirty="0" smtClean="0"/>
              <a:t> </a:t>
            </a:r>
            <a:r>
              <a:rPr lang="ru-RU" sz="2200" dirty="0" smtClean="0"/>
              <a:t>водорода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Главный показатель качества – разрешение (</a:t>
            </a:r>
            <a:r>
              <a:rPr lang="en-US" sz="2200" dirty="0" smtClean="0"/>
              <a:t>Resolution)</a:t>
            </a:r>
            <a:r>
              <a:rPr lang="ru-RU" sz="2200" dirty="0" smtClean="0"/>
              <a:t>, прописывается в заголовке файла. Разрешение меньше 1</a:t>
            </a:r>
            <a:r>
              <a:rPr lang="en-US" sz="2200" dirty="0" smtClean="0"/>
              <a:t>Å </a:t>
            </a:r>
            <a:r>
              <a:rPr lang="ru-RU" sz="2200" dirty="0" smtClean="0"/>
              <a:t>– очень хорошее, даже водороды есть. Разрешение меньше 2.0</a:t>
            </a:r>
            <a:r>
              <a:rPr lang="en-US" sz="2200" dirty="0" smtClean="0"/>
              <a:t>Å</a:t>
            </a:r>
            <a:r>
              <a:rPr lang="ru-RU" sz="2200" dirty="0" smtClean="0"/>
              <a:t> – хорошее, больше 3.0</a:t>
            </a:r>
            <a:r>
              <a:rPr lang="en-US" sz="2200" dirty="0" smtClean="0"/>
              <a:t>Å</a:t>
            </a:r>
            <a:r>
              <a:rPr lang="ru-RU" sz="2200" dirty="0" smtClean="0"/>
              <a:t> – плохое (1</a:t>
            </a:r>
            <a:r>
              <a:rPr lang="en-US" sz="2200" dirty="0" smtClean="0"/>
              <a:t>Å</a:t>
            </a:r>
            <a:r>
              <a:rPr lang="ru-RU" sz="2200" dirty="0" smtClean="0"/>
              <a:t>=0.1</a:t>
            </a:r>
            <a:r>
              <a:rPr lang="en-US" sz="2200" dirty="0" smtClean="0"/>
              <a:t>nm</a:t>
            </a:r>
            <a:r>
              <a:rPr lang="ru-RU" sz="2200" dirty="0" smtClean="0"/>
              <a:t>)</a:t>
            </a:r>
            <a:r>
              <a:rPr lang="en-US" sz="2200" dirty="0" smtClean="0"/>
              <a:t>.</a:t>
            </a:r>
          </a:p>
          <a:p>
            <a:pPr marL="914400" lvl="1" indent="-457200">
              <a:buAutoNum type="arabicPeriod"/>
            </a:pPr>
            <a:r>
              <a:rPr lang="en-US" sz="2200" dirty="0" smtClean="0"/>
              <a:t>B-</a:t>
            </a:r>
            <a:r>
              <a:rPr lang="ru-RU" sz="2200" dirty="0" smtClean="0"/>
              <a:t>фактор</a:t>
            </a:r>
            <a:r>
              <a:rPr lang="en-US" sz="2200" dirty="0" smtClean="0"/>
              <a:t> (</a:t>
            </a:r>
            <a:r>
              <a:rPr lang="ru-RU" sz="2200" dirty="0" smtClean="0"/>
              <a:t>температурный фактор) – последнее число в строчке, где описан атом. Показатель надежности координат конкретного атома и его подвижности. Чем меньше – тем точнее. Меньше 25 – очень хорошо, больше </a:t>
            </a:r>
            <a:r>
              <a:rPr lang="ru-RU" sz="2200" dirty="0" smtClean="0"/>
              <a:t>50 </a:t>
            </a:r>
            <a:r>
              <a:rPr lang="ru-RU" sz="2200" dirty="0" smtClean="0"/>
              <a:t>– не слишком надежно.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Метод решения фазовой проблемы … это такая есть проблема в рентгеновском эксперименте, которую каждый раз надо решать. Если написано </a:t>
            </a:r>
            <a:r>
              <a:rPr lang="en-US" sz="2200" dirty="0" smtClean="0"/>
              <a:t>Molecular replacement</a:t>
            </a:r>
            <a:r>
              <a:rPr lang="ru-RU" sz="2200" dirty="0"/>
              <a:t>,</a:t>
            </a:r>
            <a:r>
              <a:rPr lang="en-US" sz="2200" dirty="0" smtClean="0"/>
              <a:t> – </a:t>
            </a:r>
            <a:r>
              <a:rPr lang="ru-RU" sz="2200" dirty="0" smtClean="0"/>
              <a:t>значит были использованы координаты атомов другой структуры, которые могли отразиться на результате.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56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err="1" smtClean="0">
                <a:latin typeface="Courier New" panose="02070309020205020404" pitchFamily="49" charset="0"/>
              </a:rPr>
              <a:t>and,or,not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967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Любые части выражений</a:t>
            </a:r>
          </a:p>
          <a:p>
            <a:pPr algn="ctr" eaLnBrk="1" hangingPunct="1"/>
            <a:r>
              <a:rPr lang="ru-RU" altLang="ru-RU" b="1"/>
              <a:t>можно комбинировать с помощью</a:t>
            </a:r>
          </a:p>
          <a:p>
            <a:pPr algn="ctr" eaLnBrk="1" hangingPunct="1"/>
            <a:r>
              <a:rPr lang="ru-RU" altLang="ru-RU" b="1"/>
              <a:t>логических операций</a:t>
            </a:r>
            <a:r>
              <a:rPr lang="en-US" altLang="ru-RU" b="1"/>
              <a:t> </a:t>
            </a:r>
            <a:r>
              <a:rPr lang="ru-RU" altLang="ru-RU" b="1"/>
              <a:t>и скобок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1325" y="2119313"/>
            <a:ext cx="589937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Все азоты, не входящие в состав белка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nitrogen and not protein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Все кислороды, входящие в состав белка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или</a:t>
            </a:r>
            <a:r>
              <a:rPr lang="en-US" altLang="ru-RU" dirty="0" smtClean="0"/>
              <a:t> </a:t>
            </a:r>
            <a:r>
              <a:rPr lang="ru-RU" altLang="ru-RU" dirty="0" smtClean="0"/>
              <a:t>нуклеиновых кислот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protein or </a:t>
            </a:r>
            <a:r>
              <a:rPr lang="en-US" altLang="ru-RU" dirty="0" smtClean="0">
                <a:latin typeface="Courier New" panose="02070309020205020404" pitchFamily="49" charset="0"/>
              </a:rPr>
              <a:t>nucleic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r>
              <a:rPr lang="en-US" altLang="ru-RU" dirty="0" smtClean="0">
                <a:latin typeface="Courier New" panose="02070309020205020404" pitchFamily="49" charset="0"/>
              </a:rPr>
              <a:t> and oxygen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:</a:t>
            </a:r>
            <a:r>
              <a:rPr lang="en-US" altLang="ru-RU" dirty="0">
                <a:latin typeface="Courier New" panose="02070309020205020404" pitchFamily="49" charset="0"/>
              </a:rPr>
              <a:t>a and :</a:t>
            </a:r>
            <a:r>
              <a:rPr lang="en-US" altLang="ru-RU" dirty="0" smtClean="0">
                <a:latin typeface="Courier New" panose="02070309020205020404" pitchFamily="49" charset="0"/>
              </a:rPr>
              <a:t>c</a:t>
            </a:r>
            <a:r>
              <a:rPr lang="ru-RU" altLang="ru-RU" dirty="0" smtClean="0">
                <a:latin typeface="Courier New" panose="02070309020205020404" pitchFamily="49" charset="0"/>
              </a:rPr>
              <a:t/>
            </a:r>
            <a:br>
              <a:rPr lang="ru-RU" altLang="ru-RU" dirty="0" smtClean="0">
                <a:latin typeface="Courier New" panose="02070309020205020404" pitchFamily="49" charset="0"/>
              </a:rPr>
            </a:br>
            <a:r>
              <a:rPr lang="ru-RU" altLang="ru-RU" dirty="0" smtClean="0">
                <a:latin typeface="Courier New" panose="02070309020205020404" pitchFamily="49" charset="0"/>
              </a:rPr>
              <a:t> </a:t>
            </a:r>
            <a:r>
              <a:rPr lang="ru-RU" altLang="ru-RU" dirty="0" smtClean="0"/>
              <a:t>ничего выделено </a:t>
            </a:r>
            <a:r>
              <a:rPr lang="ru-RU" altLang="ru-RU" dirty="0" smtClean="0"/>
              <a:t>не будет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err="1"/>
              <a:t>Аденины</a:t>
            </a:r>
            <a:r>
              <a:rPr lang="ru-RU" altLang="ru-RU" dirty="0"/>
              <a:t> в цепочках </a:t>
            </a:r>
            <a:r>
              <a:rPr lang="en-US" altLang="ru-RU" dirty="0" smtClean="0"/>
              <a:t>A </a:t>
            </a:r>
            <a:r>
              <a:rPr lang="ru-RU" altLang="ru-RU" dirty="0" smtClean="0"/>
              <a:t>и С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>
                <a:latin typeface="Courier New" panose="02070309020205020404" pitchFamily="49" charset="0"/>
              </a:rPr>
              <a:t>(</a:t>
            </a:r>
            <a:r>
              <a:rPr lang="en-US" altLang="ru-RU" dirty="0">
                <a:latin typeface="Courier New" panose="02070309020205020404" pitchFamily="49" charset="0"/>
              </a:rPr>
              <a:t>:a or :c</a:t>
            </a:r>
            <a:r>
              <a:rPr lang="ru-RU" altLang="ru-RU" dirty="0">
                <a:latin typeface="Courier New" panose="02070309020205020404" pitchFamily="49" charset="0"/>
              </a:rPr>
              <a:t>) </a:t>
            </a:r>
            <a:r>
              <a:rPr lang="en-US" altLang="ru-RU" dirty="0">
                <a:latin typeface="Courier New" panose="02070309020205020404" pitchFamily="49" charset="0"/>
              </a:rPr>
              <a:t>and </a:t>
            </a:r>
            <a:r>
              <a:rPr lang="en-US" altLang="ru-RU" dirty="0" smtClean="0">
                <a:latin typeface="Courier New" panose="02070309020205020404" pitchFamily="49" charset="0"/>
              </a:rPr>
              <a:t>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91447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within(&lt;</a:t>
            </a:r>
            <a:r>
              <a:rPr lang="ru-RU" altLang="ru-RU" dirty="0">
                <a:latin typeface="Courier New" panose="02070309020205020404" pitchFamily="49" charset="0"/>
              </a:rPr>
              <a:t>расстояние</a:t>
            </a:r>
            <a:r>
              <a:rPr lang="en-US" altLang="ru-RU" dirty="0">
                <a:latin typeface="Courier New" panose="02070309020205020404" pitchFamily="49" charset="0"/>
              </a:rPr>
              <a:t>&gt;,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err="1">
                <a:latin typeface="Courier New" panose="02070309020205020404" pitchFamily="49" charset="0"/>
              </a:rPr>
              <a:t>выражение</a:t>
            </a:r>
            <a:r>
              <a:rPr lang="ru-RU" altLang="ru-RU" dirty="0">
                <a:latin typeface="Courier New" panose="02070309020205020404" pitchFamily="49" charset="0"/>
              </a:rPr>
              <a:t>)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В операциях </a:t>
            </a:r>
            <a:r>
              <a:rPr lang="en-US" altLang="ru-RU" dirty="0"/>
              <a:t>select </a:t>
            </a:r>
            <a:r>
              <a:rPr lang="ru-RU" altLang="ru-RU" dirty="0"/>
              <a:t>и </a:t>
            </a:r>
            <a:r>
              <a:rPr lang="en-US" altLang="ru-RU" dirty="0"/>
              <a:t>restrict </a:t>
            </a:r>
            <a:r>
              <a:rPr lang="ru-RU" altLang="ru-RU" dirty="0"/>
              <a:t>определяет атомы,</a:t>
            </a:r>
          </a:p>
          <a:p>
            <a:pPr eaLnBrk="1" hangingPunct="1"/>
            <a:r>
              <a:rPr lang="ru-RU" altLang="ru-RU" dirty="0"/>
              <a:t>расположенные на расстоянии не более чем …, от атомов</a:t>
            </a:r>
          </a:p>
          <a:p>
            <a:pPr eaLnBrk="1" hangingPunct="1"/>
            <a:r>
              <a:rPr lang="ru-RU" altLang="ru-RU" dirty="0"/>
              <a:t>выражения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</a:t>
            </a:r>
            <a:r>
              <a:rPr lang="ru-RU" altLang="ru-RU" b="1" dirty="0" smtClean="0"/>
              <a:t>е: </a:t>
            </a:r>
            <a:r>
              <a:rPr lang="ru-RU" altLang="ru-RU" dirty="0" smtClean="0"/>
              <a:t>расстояния надо </a:t>
            </a:r>
            <a:r>
              <a:rPr lang="ru-RU" altLang="ru-RU" dirty="0"/>
              <a:t>указывать, используя точку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within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170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Примеры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Атомы, расположенные</a:t>
            </a:r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(3.0,dna)</a:t>
            </a: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на расстоянии не более </a:t>
            </a:r>
            <a:r>
              <a:rPr lang="en-US" altLang="ru-RU" dirty="0"/>
              <a:t>2,5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/>
              <a:t>DNA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>
                <a:latin typeface="Courier New" panose="02070309020205020404" pitchFamily="49" charset="0"/>
              </a:rPr>
              <a:t>dna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 err="1"/>
              <a:t>белка</a:t>
            </a:r>
            <a:r>
              <a:rPr lang="ru-RU" altLang="ru-RU" dirty="0"/>
              <a:t> (</a:t>
            </a:r>
            <a:r>
              <a:rPr lang="en-US" altLang="ru-RU" dirty="0" err="1"/>
              <a:t>толь</a:t>
            </a:r>
            <a:r>
              <a:rPr lang="ru-RU" altLang="ru-RU" dirty="0"/>
              <a:t>ко атомы </a:t>
            </a:r>
            <a:r>
              <a:rPr lang="en-US" altLang="ru-RU" dirty="0"/>
              <a:t>DNA</a:t>
            </a:r>
            <a:r>
              <a:rPr lang="ru-RU" altLang="ru-RU" dirty="0"/>
              <a:t>)</a:t>
            </a:r>
            <a:endParaRPr lang="en-US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(3.0,protein) and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smtClean="0"/>
              <a:t>остатки, имеющие хотя бы один атом </a:t>
            </a:r>
          </a:p>
          <a:p>
            <a:pPr eaLnBrk="1" hangingPunct="1"/>
            <a:r>
              <a:rPr lang="ru-RU" altLang="ru-RU" dirty="0" smtClean="0"/>
              <a:t>на расстоянии не более </a:t>
            </a:r>
            <a:r>
              <a:rPr lang="en-US" altLang="ru-RU" dirty="0" smtClean="0"/>
              <a:t>2,5</a:t>
            </a:r>
            <a:r>
              <a:rPr lang="ru-RU" altLang="ru-RU" dirty="0" smtClean="0">
                <a:cs typeface="Times New Roman" panose="02020603050405020304" pitchFamily="18" charset="0"/>
              </a:rPr>
              <a:t>Å</a:t>
            </a:r>
            <a:r>
              <a:rPr lang="ru-RU" altLang="ru-RU" dirty="0" smtClean="0"/>
              <a:t> от </a:t>
            </a:r>
            <a:r>
              <a:rPr lang="en-US" altLang="ru-RU" dirty="0" smtClean="0"/>
              <a:t>DNA</a:t>
            </a:r>
            <a:endParaRPr lang="ru-RU" altLang="ru-RU" dirty="0" smtClean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define nears w</a:t>
            </a:r>
            <a:r>
              <a:rPr lang="ru-RU" altLang="ru-RU" dirty="0" err="1" smtClean="0">
                <a:latin typeface="Courier New" panose="02070309020205020404" pitchFamily="49" charset="0"/>
              </a:rPr>
              <a:t>ithin</a:t>
            </a:r>
            <a:r>
              <a:rPr lang="en-US" altLang="ru-RU" dirty="0" smtClean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within (group, nears)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within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869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define &lt;</a:t>
            </a:r>
            <a:r>
              <a:rPr lang="ru-RU" altLang="ru-RU" dirty="0">
                <a:latin typeface="Courier New" panose="02070309020205020404" pitchFamily="49" charset="0"/>
              </a:rPr>
              <a:t>имя</a:t>
            </a:r>
            <a:r>
              <a:rPr lang="en-US" altLang="ru-RU" dirty="0">
                <a:latin typeface="Courier New" panose="02070309020205020404" pitchFamily="49" charset="0"/>
              </a:rPr>
              <a:t>&gt;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Назвать группу атомов своим именем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Зачем это надо?</a:t>
            </a:r>
          </a:p>
          <a:p>
            <a:pPr eaLnBrk="1" hangingPunct="1"/>
            <a:r>
              <a:rPr lang="ru-RU" altLang="ru-RU" dirty="0"/>
              <a:t>Часто бывает необходимо построить очень</a:t>
            </a:r>
          </a:p>
          <a:p>
            <a:pPr eaLnBrk="1" hangingPunct="1"/>
            <a:r>
              <a:rPr lang="ru-RU" altLang="ru-RU" dirty="0"/>
              <a:t>сложное выражение. Обычно его можно написать в </a:t>
            </a:r>
            <a:r>
              <a:rPr lang="ru-RU" altLang="ru-RU" dirty="0" smtClean="0"/>
              <a:t>одн</a:t>
            </a:r>
            <a:r>
              <a:rPr lang="ru-RU" altLang="ru-RU" dirty="0" smtClean="0"/>
              <a:t>у</a:t>
            </a:r>
            <a:endParaRPr lang="ru-RU" altLang="ru-RU" dirty="0"/>
          </a:p>
          <a:p>
            <a:pPr eaLnBrk="1" hangingPunct="1"/>
            <a:r>
              <a:rPr lang="ru-RU" altLang="ru-RU" dirty="0"/>
              <a:t>строчку, но неудобно. Кроме того, если потребуется его</a:t>
            </a:r>
          </a:p>
          <a:p>
            <a:pPr eaLnBrk="1" hangingPunct="1"/>
            <a:r>
              <a:rPr lang="ru-RU" altLang="ru-RU" dirty="0"/>
              <a:t>использовать еще раз – то </a:t>
            </a:r>
            <a:r>
              <a:rPr lang="en-US" altLang="ru-RU" dirty="0">
                <a:latin typeface="Courier New" panose="02070309020205020404" pitchFamily="49" charset="0"/>
              </a:rPr>
              <a:t>define</a:t>
            </a:r>
            <a:r>
              <a:rPr lang="en-US" altLang="ru-RU" dirty="0"/>
              <a:t> </a:t>
            </a:r>
            <a:r>
              <a:rPr lang="ru-RU" altLang="ru-RU" dirty="0"/>
              <a:t>позволяет просто </a:t>
            </a:r>
          </a:p>
          <a:p>
            <a:pPr eaLnBrk="1" hangingPunct="1"/>
            <a:r>
              <a:rPr lang="ru-RU" altLang="ru-RU" i="1" dirty="0"/>
              <a:t>сослаться</a:t>
            </a:r>
            <a:r>
              <a:rPr lang="ru-RU" altLang="ru-RU" dirty="0"/>
              <a:t> на ранее определенное имя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define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62000" y="990600"/>
            <a:ext cx="3968750" cy="448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load c:\</a:t>
            </a:r>
            <a:r>
              <a:rPr lang="en-US" altLang="ru-RU" sz="1200" b="1">
                <a:latin typeface="Courier New" panose="02070309020205020404" pitchFamily="49" charset="0"/>
              </a:rPr>
              <a:t>PDB\</a:t>
            </a:r>
            <a:r>
              <a:rPr lang="ru-RU" altLang="ru-RU" sz="1200" b="1">
                <a:latin typeface="Courier New" panose="02070309020205020404" pitchFamily="49" charset="0"/>
              </a:rPr>
              <a:t>1apl</a:t>
            </a:r>
            <a:r>
              <a:rPr lang="en-US" altLang="ru-RU" sz="1200" b="1">
                <a:latin typeface="Courier New" panose="02070309020205020404" pitchFamily="49" charset="0"/>
              </a:rPr>
              <a:t>.pdb</a:t>
            </a:r>
            <a:endParaRPr lang="ru-RU" altLang="ru-RU" sz="12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restrict none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needdna dna and within(18.0,:c)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 needdna or :c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:c and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C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cw :c and within(3.0,needdna)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150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off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mainc :c and (136,175,182,184-186)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mainc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within(5.0,mainc)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endParaRPr lang="ru-RU" altLang="ru-RU" sz="1200" b="1">
              <a:latin typeface="Courier New" panose="02070309020205020404" pitchFamily="49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999883" y="2860675"/>
            <a:ext cx="3738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Этот пример надо набить в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en-US" altLang="ru-RU" dirty="0" err="1" smtClean="0"/>
              <a:t>Jmol</a:t>
            </a:r>
            <a:r>
              <a:rPr lang="en-US" altLang="ru-RU" dirty="0" smtClean="0">
                <a:latin typeface="Courier New" panose="02070309020205020404" pitchFamily="49" charset="0"/>
              </a:rPr>
              <a:t>’</a:t>
            </a:r>
            <a:r>
              <a:rPr lang="ru-RU" altLang="ru-RU" dirty="0"/>
              <a:t>е и объяснить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34</a:t>
            </a:fld>
            <a:endParaRPr lang="ru-RU" alt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</a:t>
            </a:r>
            <a:r>
              <a:rPr lang="ru-RU" altLang="ru-RU" sz="2000" dirty="0" smtClean="0">
                <a:latin typeface="+mn-lt"/>
              </a:rPr>
              <a:t>пример</a:t>
            </a:r>
            <a:r>
              <a:rPr lang="ru-RU" altLang="ru-RU" sz="2000" dirty="0" smtClean="0">
                <a:latin typeface="+mn-lt"/>
              </a:rPr>
              <a:t>)</a:t>
            </a:r>
            <a:endParaRPr lang="en-US" altLang="ru-RU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4114800"/>
          </a:xfrm>
        </p:spPr>
        <p:txBody>
          <a:bodyPr/>
          <a:lstStyle/>
          <a:p>
            <a:r>
              <a:rPr lang="en-US" dirty="0"/>
              <a:t>http://jmol.sourceforge.net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wiki.jmol.org/index.php/Main_Page</a:t>
            </a:r>
            <a:endParaRPr lang="ru-RU" dirty="0" smtClean="0"/>
          </a:p>
          <a:p>
            <a:r>
              <a:rPr lang="en-US" dirty="0"/>
              <a:t>https://www.pymol.org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sz="2400" dirty="0"/>
              <a:t>http://www.pymolwiki.org/index.php/Category:Commands</a:t>
            </a:r>
            <a:endParaRPr lang="ru-RU" sz="2400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kodomo.fbb.msu.ru/wiki/Main/Jmol</a:t>
            </a:r>
          </a:p>
          <a:p>
            <a:r>
              <a:rPr lang="en-US" dirty="0"/>
              <a:t>https://</a:t>
            </a:r>
            <a:r>
              <a:rPr lang="en-US" dirty="0" smtClean="0"/>
              <a:t>kodomo.fbb.msu.ru/wiki/Main/PyMol</a:t>
            </a:r>
          </a:p>
          <a:p>
            <a:pPr lvl="1"/>
            <a:r>
              <a:rPr lang="ru-RU" dirty="0" smtClean="0"/>
              <a:t>в частности, тут есть инструкция по установке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kodomo.fbb.msu.ru/wiki/Main/Vir/2017</a:t>
            </a:r>
            <a:r>
              <a:rPr lang="ru-RU" dirty="0" smtClean="0"/>
              <a:t> </a:t>
            </a:r>
            <a:endParaRPr lang="ru-RU" dirty="0" smtClean="0"/>
          </a:p>
          <a:p>
            <a:pPr lvl="1"/>
            <a:r>
              <a:rPr lang="ru-RU" dirty="0" smtClean="0"/>
              <a:t>презентации + </a:t>
            </a:r>
            <a:r>
              <a:rPr lang="en-US" dirty="0" smtClean="0"/>
              <a:t>FAQ </a:t>
            </a:r>
            <a:r>
              <a:rPr lang="ru-RU" dirty="0" smtClean="0"/>
              <a:t>по </a:t>
            </a:r>
            <a:r>
              <a:rPr lang="en-US" dirty="0" err="1" smtClean="0"/>
              <a:t>Jmol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PyMol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16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4512"/>
            <a:ext cx="8915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Ядерный магнитный резонанс (</a:t>
            </a:r>
            <a:r>
              <a:rPr lang="en-US" dirty="0" smtClean="0"/>
              <a:t>NMR)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Дает структуру белка в растворе.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Показывает структуру в динамике. Поэтому файл состоит из многих моделей (</a:t>
            </a:r>
            <a:r>
              <a:rPr lang="en-US" sz="2200" dirty="0" smtClean="0"/>
              <a:t>MODEL)</a:t>
            </a:r>
            <a:r>
              <a:rPr lang="ru-RU" sz="2200" dirty="0" smtClean="0"/>
              <a:t>, которые более или менее показывают движение отдельных частей белка.</a:t>
            </a:r>
          </a:p>
          <a:p>
            <a:pPr marL="457200" indent="-457200">
              <a:buAutoNum type="arabicPeriod" startAt="2"/>
            </a:pPr>
            <a:r>
              <a:rPr lang="en-US" dirty="0" err="1" smtClean="0"/>
              <a:t>CryoElectron</a:t>
            </a:r>
            <a:r>
              <a:rPr lang="en-US" dirty="0" smtClean="0"/>
              <a:t> microscopy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Получается в результате наложения множества изображений друг на друга. Это позволяет установить приблизительную форму отдельных частей белка.</a:t>
            </a:r>
            <a:endParaRPr lang="en-US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Там тоже есть разрешение (</a:t>
            </a:r>
            <a:r>
              <a:rPr lang="en-US" sz="2200" dirty="0" smtClean="0"/>
              <a:t>Resolution)</a:t>
            </a:r>
            <a:r>
              <a:rPr lang="ru-RU" sz="2200" dirty="0" smtClean="0"/>
              <a:t>, но оно </a:t>
            </a:r>
            <a:r>
              <a:rPr lang="ru-RU" sz="2200" dirty="0" smtClean="0"/>
              <a:t>имеет несколько иной смысл</a:t>
            </a:r>
            <a:r>
              <a:rPr lang="ru-RU" sz="2200" dirty="0" smtClean="0"/>
              <a:t>. </a:t>
            </a:r>
            <a:r>
              <a:rPr lang="ru-RU" sz="2200" dirty="0" smtClean="0"/>
              <a:t>В разных частях разрешение разное. Разрешение меньше </a:t>
            </a:r>
            <a:r>
              <a:rPr lang="en-US" sz="2200" dirty="0" smtClean="0"/>
              <a:t>3Å</a:t>
            </a:r>
            <a:r>
              <a:rPr lang="ru-RU" sz="2200" dirty="0" smtClean="0"/>
              <a:t> можно считать очень хорошим. Разрешение </a:t>
            </a:r>
            <a:r>
              <a:rPr lang="ru-RU" sz="2200" dirty="0" smtClean="0"/>
              <a:t>хуже </a:t>
            </a:r>
            <a:r>
              <a:rPr lang="ru-RU" sz="2200" dirty="0" smtClean="0"/>
              <a:t>10</a:t>
            </a:r>
            <a:r>
              <a:rPr lang="en-US" sz="2200" dirty="0" smtClean="0"/>
              <a:t>Å</a:t>
            </a:r>
            <a:r>
              <a:rPr lang="ru-RU" sz="2200" dirty="0" smtClean="0"/>
              <a:t>  годится для больших комплексов.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Позволяет получать структуру больших комплексов белков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Важно: в полученную экспериментаторами форму белка вписываются конкретные </a:t>
            </a:r>
            <a:r>
              <a:rPr lang="ru-RU" sz="2200" dirty="0" smtClean="0"/>
              <a:t>координаты атомов. </a:t>
            </a:r>
            <a:r>
              <a:rPr lang="ru-RU" sz="2200" dirty="0" smtClean="0"/>
              <a:t>Так же и в РСА.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Иные методы, например, моделирование.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657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4800" y="1066800"/>
            <a:ext cx="8517940" cy="4648200"/>
            <a:chOff x="304800" y="990600"/>
            <a:chExt cx="8517940" cy="46482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90600"/>
              <a:ext cx="8517940" cy="46482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 bwMode="auto">
            <a:xfrm>
              <a:off x="3810000" y="2514600"/>
              <a:ext cx="914400" cy="3048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762000" y="594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 – </a:t>
            </a:r>
            <a:r>
              <a:rPr lang="ru-RU" dirty="0" smtClean="0"/>
              <a:t>хороший поиск …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8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534400" cy="465718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.. не только по ключевым словам, но и по наличию </a:t>
            </a:r>
            <a:r>
              <a:rPr lang="ru-RU" dirty="0" err="1" smtClean="0"/>
              <a:t>лигандов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методу решения структуры и многому другому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1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467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Страница одной структуры</a:t>
            </a:r>
            <a:endParaRPr lang="en-US" altLang="ru-RU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762000"/>
            <a:ext cx="8833103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" y="762000"/>
            <a:ext cx="8833106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15" y="777239"/>
            <a:ext cx="8894069" cy="5294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18" y="1182913"/>
            <a:ext cx="8894066" cy="529408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87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8915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Jmol</a:t>
            </a:r>
            <a:endParaRPr lang="ru-RU" dirty="0"/>
          </a:p>
          <a:p>
            <a:pPr marL="914400" lvl="1" indent="-457200">
              <a:buAutoNum type="arabicPeriod"/>
            </a:pPr>
            <a:r>
              <a:rPr lang="ru-RU" dirty="0" smtClean="0"/>
              <a:t>Требует установки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Также надо установить </a:t>
            </a:r>
            <a:r>
              <a:rPr lang="en-US" dirty="0" smtClean="0"/>
              <a:t>Java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Используется как в виде отдельной программы, так и в виде плагина (</a:t>
            </a:r>
            <a:r>
              <a:rPr lang="en-US" dirty="0" smtClean="0"/>
              <a:t>Java applet) </a:t>
            </a:r>
            <a:r>
              <a:rPr lang="ru-RU" dirty="0" smtClean="0"/>
              <a:t>на некоторых </a:t>
            </a:r>
            <a:r>
              <a:rPr lang="ru-RU" dirty="0" smtClean="0"/>
              <a:t>сайтах.</a:t>
            </a:r>
            <a:br>
              <a:rPr lang="ru-RU" dirty="0" smtClean="0"/>
            </a:br>
            <a:r>
              <a:rPr lang="ru-RU" sz="1400" dirty="0" smtClean="0"/>
              <a:t>Впрочем, </a:t>
            </a:r>
            <a:r>
              <a:rPr lang="ru-RU" sz="1400" dirty="0" err="1" smtClean="0"/>
              <a:t>плагины</a:t>
            </a:r>
            <a:r>
              <a:rPr lang="ru-RU" sz="1400" dirty="0" smtClean="0"/>
              <a:t> нынче не по</a:t>
            </a:r>
            <a:r>
              <a:rPr lang="ru-RU" sz="1400" dirty="0" smtClean="0"/>
              <a:t>д</a:t>
            </a:r>
            <a:r>
              <a:rPr lang="ru-RU" sz="1400" dirty="0" smtClean="0"/>
              <a:t>держиваются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:( </a:t>
            </a:r>
            <a:endParaRPr lang="en-US" sz="1400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J</a:t>
            </a:r>
            <a:r>
              <a:rPr lang="en-US" dirty="0" err="1" smtClean="0">
                <a:sym typeface="Wingdings" panose="05000000000000000000" pitchFamily="2" charset="2"/>
              </a:rPr>
              <a:t>S</a:t>
            </a:r>
            <a:r>
              <a:rPr lang="en-US" dirty="0" err="1" smtClean="0">
                <a:sym typeface="Wingdings" panose="05000000000000000000" pitchFamily="2" charset="2"/>
              </a:rPr>
              <a:t>mol</a:t>
            </a:r>
            <a:r>
              <a:rPr lang="ru-RU" dirty="0" smtClean="0">
                <a:sym typeface="Wingdings" panose="05000000000000000000" pitchFamily="2" charset="2"/>
              </a:rPr>
              <a:t/>
            </a:r>
            <a:br>
              <a:rPr lang="ru-RU" dirty="0" smtClean="0">
                <a:sym typeface="Wingdings" panose="05000000000000000000" pitchFamily="2" charset="2"/>
              </a:rPr>
            </a:br>
            <a:r>
              <a:rPr lang="ru-RU" dirty="0" smtClean="0">
                <a:sym typeface="Wingdings" panose="05000000000000000000" pitchFamily="2" charset="2"/>
              </a:rPr>
              <a:t>То же </a:t>
            </a:r>
            <a:r>
              <a:rPr lang="ru-RU" dirty="0" smtClean="0">
                <a:sym typeface="Wingdings" panose="05000000000000000000" pitchFamily="2" charset="2"/>
              </a:rPr>
              <a:t>самое, но не использует </a:t>
            </a:r>
            <a:r>
              <a:rPr lang="en-US" dirty="0" smtClean="0">
                <a:sym typeface="Wingdings" panose="05000000000000000000" pitchFamily="2" charset="2"/>
              </a:rPr>
              <a:t>Java</a:t>
            </a:r>
            <a:r>
              <a:rPr lang="ru-RU" dirty="0" smtClean="0">
                <a:sym typeface="Wingdings" panose="05000000000000000000" pitchFamily="2" charset="2"/>
              </a:rPr>
              <a:t>, работает во всех браузерах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endParaRPr lang="en-US" dirty="0" smtClean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ru-RU" dirty="0" smtClean="0"/>
          </a:p>
          <a:p>
            <a:pPr marL="914400" lvl="1" indent="-457200">
              <a:buAutoNum type="arabicPeriod"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803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91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dirty="0" smtClean="0"/>
              <a:t>PyMol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Еще больше возможностей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Требует установки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Также надо будет установить </a:t>
            </a:r>
            <a:r>
              <a:rPr lang="en-US" dirty="0" smtClean="0"/>
              <a:t>Python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Дает изображения более высокого качества (после применения команды </a:t>
            </a:r>
            <a:r>
              <a:rPr lang="en-US" b="1" dirty="0" smtClean="0"/>
              <a:t>ray</a:t>
            </a:r>
            <a:r>
              <a:rPr lang="en-US" dirty="0" smtClean="0"/>
              <a:t>)</a:t>
            </a:r>
            <a:endParaRPr lang="ru-RU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Рекомендуется для подготовки изображений к печати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Вообще рекомендуется его изучить тем, кто работает с 3</a:t>
            </a:r>
            <a:r>
              <a:rPr lang="en-US" dirty="0" smtClean="0"/>
              <a:t>D</a:t>
            </a:r>
            <a:r>
              <a:rPr lang="ru-RU" dirty="0" smtClean="0"/>
              <a:t> структурами</a:t>
            </a:r>
          </a:p>
          <a:p>
            <a:pPr marL="1828800" lvl="3" indent="-457200"/>
            <a:r>
              <a:rPr lang="ru-RU" sz="1400" i="1" dirty="0" smtClean="0"/>
              <a:t>Им вообще </a:t>
            </a:r>
            <a:r>
              <a:rPr lang="ru-RU" sz="1400" i="1" dirty="0" smtClean="0"/>
              <a:t>все эти программы надо изучить </a:t>
            </a:r>
            <a:r>
              <a:rPr lang="en-US" sz="1400" dirty="0" smtClean="0"/>
              <a:t>:)</a:t>
            </a:r>
            <a:endParaRPr lang="en-US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4242852"/>
            <a:ext cx="746759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Установка </a:t>
            </a:r>
            <a:r>
              <a:rPr lang="en-US" sz="1050" b="1" dirty="0"/>
              <a:t>PyMol 1.7.2 </a:t>
            </a:r>
            <a:r>
              <a:rPr lang="ru-RU" sz="1050" b="1" dirty="0"/>
              <a:t>под </a:t>
            </a:r>
            <a:r>
              <a:rPr lang="en-US" sz="1050" b="1" dirty="0"/>
              <a:t>Windows</a:t>
            </a:r>
          </a:p>
          <a:p>
            <a:r>
              <a:rPr lang="ru-RU" sz="1050" dirty="0"/>
              <a:t>Читать тут </a:t>
            </a:r>
            <a:r>
              <a:rPr lang="en-US" sz="1050" dirty="0"/>
              <a:t>http://www.pymolwiki.org/index.php/Windows_Install .</a:t>
            </a:r>
          </a:p>
          <a:p>
            <a:r>
              <a:rPr lang="ru-RU" sz="1050" dirty="0"/>
              <a:t>Лично я все это делал под административным аккаунтом.</a:t>
            </a:r>
          </a:p>
          <a:p>
            <a:r>
              <a:rPr lang="ru-RU" sz="1050" dirty="0" smtClean="0"/>
              <a:t>1. Поставить </a:t>
            </a:r>
            <a:r>
              <a:rPr lang="en-US" sz="1050" dirty="0"/>
              <a:t>Python 2.7.9 (</a:t>
            </a:r>
            <a:r>
              <a:rPr lang="ru-RU" sz="1050" dirty="0"/>
              <a:t>качать тут </a:t>
            </a:r>
            <a:r>
              <a:rPr lang="en-US" sz="1050" dirty="0"/>
              <a:t>https://www.python.org/downloads</a:t>
            </a:r>
            <a:r>
              <a:rPr lang="en-US" sz="1050" dirty="0" smtClean="0"/>
              <a:t>/).</a:t>
            </a:r>
            <a:endParaRPr lang="en-US" sz="1050" dirty="0"/>
          </a:p>
          <a:p>
            <a:pPr marL="180000"/>
            <a:r>
              <a:rPr lang="ru-RU" sz="1050" dirty="0" smtClean="0"/>
              <a:t>Если </a:t>
            </a:r>
            <a:r>
              <a:rPr lang="ru-RU" sz="1050" dirty="0"/>
              <a:t>установлена более старая версия (например, 2.7.3) то можно вместо установки новой версии поставить программу </a:t>
            </a:r>
            <a:r>
              <a:rPr lang="en-US" sz="1050" dirty="0"/>
              <a:t>pip:</a:t>
            </a:r>
          </a:p>
          <a:p>
            <a:pPr marL="180000"/>
            <a:r>
              <a:rPr lang="en-US" sz="1050" dirty="0"/>
              <a:t>a. C</a:t>
            </a:r>
            <a:r>
              <a:rPr lang="ru-RU" sz="1050" dirty="0"/>
              <a:t>качать тут </a:t>
            </a:r>
            <a:r>
              <a:rPr lang="en-US" sz="1050" dirty="0"/>
              <a:t>https://pip.pypa.io/en/latest/installing.html </a:t>
            </a:r>
            <a:r>
              <a:rPr lang="ru-RU" sz="1050" dirty="0"/>
              <a:t>скрипт </a:t>
            </a:r>
            <a:r>
              <a:rPr lang="en-US" sz="1050" dirty="0"/>
              <a:t>get-pip.py.</a:t>
            </a:r>
          </a:p>
          <a:p>
            <a:pPr marL="180000"/>
            <a:r>
              <a:rPr lang="en-US" sz="1050" dirty="0"/>
              <a:t>b. </a:t>
            </a:r>
            <a:r>
              <a:rPr lang="ru-RU" sz="1050" dirty="0"/>
              <a:t>Запустить </a:t>
            </a:r>
            <a:r>
              <a:rPr lang="en-US" sz="1050" dirty="0"/>
              <a:t>C:\Python27\python.exe get-pip.py</a:t>
            </a:r>
          </a:p>
          <a:p>
            <a:r>
              <a:rPr lang="en-US" sz="1050" dirty="0"/>
              <a:t>2. </a:t>
            </a:r>
            <a:r>
              <a:rPr lang="ru-RU" sz="1050" dirty="0"/>
              <a:t>Поставить </a:t>
            </a:r>
            <a:r>
              <a:rPr lang="en-US" sz="1050" dirty="0"/>
              <a:t>Microsoft Visual C++ Compiler for Python 2.7 (</a:t>
            </a:r>
            <a:r>
              <a:rPr lang="ru-RU" sz="1050" dirty="0"/>
              <a:t>качать тут </a:t>
            </a:r>
            <a:r>
              <a:rPr lang="en-US" sz="1050" dirty="0"/>
              <a:t>http://www.microsoft.com/en-us/download/details.aspx?id=44266 ).</a:t>
            </a:r>
          </a:p>
          <a:p>
            <a:r>
              <a:rPr lang="en-US" sz="1050" dirty="0"/>
              <a:t>3. </a:t>
            </a:r>
            <a:r>
              <a:rPr lang="ru-RU" sz="1050" dirty="0"/>
              <a:t>Перезагрузить компьютер.</a:t>
            </a:r>
          </a:p>
          <a:p>
            <a:r>
              <a:rPr lang="ru-RU" sz="1050" dirty="0"/>
              <a:t>4. Скачать пакет </a:t>
            </a:r>
            <a:r>
              <a:rPr lang="en-US" sz="1050" dirty="0"/>
              <a:t>pymol-1.7.2.1-cp27-none-win32.whl (</a:t>
            </a:r>
            <a:r>
              <a:rPr lang="ru-RU" sz="1050" dirty="0"/>
              <a:t>для 32битной системы) или </a:t>
            </a:r>
            <a:r>
              <a:rPr lang="en-US" sz="1050" dirty="0"/>
              <a:t>pymol-1.7.2.1-cp27-none-win_amd64.whl (</a:t>
            </a:r>
            <a:r>
              <a:rPr lang="ru-RU" sz="1050" dirty="0"/>
              <a:t>для 64 бит) отсюда </a:t>
            </a:r>
            <a:r>
              <a:rPr lang="en-US" sz="1050" dirty="0"/>
              <a:t>http://www.lfd.uci.edu/~gohlke/pythonlibs/#pymol .</a:t>
            </a:r>
          </a:p>
          <a:p>
            <a:r>
              <a:rPr lang="en-US" sz="1050" dirty="0"/>
              <a:t>5. </a:t>
            </a:r>
            <a:r>
              <a:rPr lang="ru-RU" sz="1050" dirty="0"/>
              <a:t>Запустить </a:t>
            </a:r>
            <a:r>
              <a:rPr lang="en-US" sz="1050" dirty="0"/>
              <a:t>C:\Python27\Scripts\pip.exe install pymol-1.7.2.1-cp27-none-win32.whl .</a:t>
            </a:r>
          </a:p>
          <a:p>
            <a:r>
              <a:rPr lang="en-US" sz="1050" dirty="0" smtClean="0"/>
              <a:t>6</a:t>
            </a:r>
            <a:r>
              <a:rPr lang="en-US" sz="1050" dirty="0"/>
              <a:t>. </a:t>
            </a:r>
            <a:r>
              <a:rPr lang="ru-RU" sz="1050" dirty="0"/>
              <a:t>Создать ярлык к </a:t>
            </a:r>
            <a:r>
              <a:rPr lang="en-US" sz="1050" dirty="0"/>
              <a:t>C:\Python27\Scripts\pymol.cmd, </a:t>
            </a:r>
            <a:r>
              <a:rPr lang="ru-RU" sz="1050" dirty="0"/>
              <a:t>поместить его на рабочий стол или в меню Пуск.</a:t>
            </a:r>
          </a:p>
          <a:p>
            <a:r>
              <a:rPr lang="ru-RU" sz="1050" dirty="0"/>
              <a:t>7. Проверить, что </a:t>
            </a:r>
            <a:r>
              <a:rPr lang="en-US" sz="1050" dirty="0"/>
              <a:t>PyMol </a:t>
            </a:r>
            <a:r>
              <a:rPr lang="ru-RU" sz="1050" dirty="0"/>
              <a:t>запускается и работает.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2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1624</Words>
  <Application>Microsoft Office PowerPoint</Application>
  <PresentationFormat>Экран (4:3)</PresentationFormat>
  <Paragraphs>426</Paragraphs>
  <Slides>35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PDB, Jmol, PyMol и работа с трехмерными структурами</vt:lpstr>
      <vt:lpstr>PDB файл</vt:lpstr>
      <vt:lpstr>Источники данных</vt:lpstr>
      <vt:lpstr>Слайд 4</vt:lpstr>
      <vt:lpstr>Сайт Protein Data Bank</vt:lpstr>
      <vt:lpstr>Сайт Protein Data Bank</vt:lpstr>
      <vt:lpstr>Страница одной структуры</vt:lpstr>
      <vt:lpstr>Structural viewers</vt:lpstr>
      <vt:lpstr>Structural viewers</vt:lpstr>
      <vt:lpstr>PyMol (красивый и умелый)</vt:lpstr>
      <vt:lpstr>PyMol (красивый и умелый)</vt:lpstr>
      <vt:lpstr>Jmol/JSmol</vt:lpstr>
      <vt:lpstr>Язык  Jmol (введение)</vt:lpstr>
      <vt:lpstr>Язык  Jmol (load)</vt:lpstr>
      <vt:lpstr>Язык  Jmol </vt:lpstr>
      <vt:lpstr>Язык  Jmol (select)</vt:lpstr>
      <vt:lpstr>Язык  Jmol (простые выражения)</vt:lpstr>
      <vt:lpstr>Язык  Jmol (restrict)</vt:lpstr>
      <vt:lpstr>Язык  Jmol (что мы видим)</vt:lpstr>
      <vt:lpstr>Слайд 20</vt:lpstr>
      <vt:lpstr>Язык  Jmol (color)</vt:lpstr>
      <vt:lpstr>Слайд 22</vt:lpstr>
      <vt:lpstr>Язык  Jmol (center)</vt:lpstr>
      <vt:lpstr>Язык  Jmol (zoom)</vt:lpstr>
      <vt:lpstr>Язык  Jmol (script)</vt:lpstr>
      <vt:lpstr>Язык  Jmol (пример)</vt:lpstr>
      <vt:lpstr>Язык  RasMol’а (пример)</vt:lpstr>
      <vt:lpstr>Язык  RasMol’а (пример)</vt:lpstr>
      <vt:lpstr>Язык  Jmol (атомы)</vt:lpstr>
      <vt:lpstr>Язык  Jmol (and,or,not)</vt:lpstr>
      <vt:lpstr>Язык  Jmol (within)</vt:lpstr>
      <vt:lpstr>Слайд 32</vt:lpstr>
      <vt:lpstr>Слайд 33</vt:lpstr>
      <vt:lpstr>Язык  Jmol (пример)</vt:lpstr>
      <vt:lpstr>Слайд 35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evgeniy</dc:creator>
  <cp:lastModifiedBy>Spirin</cp:lastModifiedBy>
  <cp:revision>107</cp:revision>
  <dcterms:created xsi:type="dcterms:W3CDTF">2004-12-06T14:24:05Z</dcterms:created>
  <dcterms:modified xsi:type="dcterms:W3CDTF">2017-09-26T17:04:43Z</dcterms:modified>
</cp:coreProperties>
</file>