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332" r:id="rId2"/>
    <p:sldId id="334" r:id="rId3"/>
    <p:sldId id="333" r:id="rId4"/>
    <p:sldId id="335" r:id="rId5"/>
    <p:sldId id="322" r:id="rId6"/>
    <p:sldId id="326" r:id="rId7"/>
    <p:sldId id="327" r:id="rId8"/>
    <p:sldId id="323" r:id="rId9"/>
    <p:sldId id="324" r:id="rId10"/>
    <p:sldId id="331" r:id="rId11"/>
    <p:sldId id="325" r:id="rId12"/>
    <p:sldId id="312" r:id="rId13"/>
    <p:sldId id="313" r:id="rId14"/>
    <p:sldId id="336" r:id="rId15"/>
    <p:sldId id="314" r:id="rId16"/>
    <p:sldId id="316" r:id="rId17"/>
    <p:sldId id="319" r:id="rId18"/>
    <p:sldId id="317" r:id="rId19"/>
    <p:sldId id="341" r:id="rId20"/>
    <p:sldId id="342" r:id="rId21"/>
    <p:sldId id="343" r:id="rId22"/>
    <p:sldId id="344" r:id="rId23"/>
    <p:sldId id="345" r:id="rId24"/>
    <p:sldId id="320" r:id="rId25"/>
    <p:sldId id="321" r:id="rId26"/>
    <p:sldId id="338" r:id="rId27"/>
    <p:sldId id="340" r:id="rId28"/>
    <p:sldId id="339" r:id="rId29"/>
    <p:sldId id="346" r:id="rId30"/>
    <p:sldId id="34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3" autoAdjust="0"/>
    <p:restoredTop sz="90929"/>
  </p:normalViewPr>
  <p:slideViewPr>
    <p:cSldViewPr>
      <p:cViewPr varScale="1">
        <p:scale>
          <a:sx n="75" d="100"/>
          <a:sy n="75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8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9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1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02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се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 anchor="b"/>
          <a:lstStyle>
            <a:lvl1pPr>
              <a:defRPr sz="4000" u="sng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6640896" y="2424585"/>
            <a:ext cx="422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D</a:t>
            </a:r>
            <a:r>
              <a:rPr lang="ru-RU" sz="3200" dirty="0" smtClean="0">
                <a:solidFill>
                  <a:schemeClr val="bg1"/>
                </a:solidFill>
              </a:rPr>
              <a:t> алгоритмы</a:t>
            </a: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ru-RU" sz="3200" dirty="0" smtClean="0">
                <a:solidFill>
                  <a:schemeClr val="bg1"/>
                </a:solidFill>
              </a:rPr>
              <a:t> 201</a:t>
            </a:r>
            <a:r>
              <a:rPr lang="en-US" sz="3200" dirty="0" smtClean="0">
                <a:solidFill>
                  <a:schemeClr val="bg1"/>
                </a:solidFill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6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Домены. Сходство структур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A8D1-8E65-4FB2-AA3F-0B0B8CD9B99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Структурные классы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t="7764" r="14610" b="9521"/>
          <a:stretch/>
        </p:blipFill>
        <p:spPr bwMode="auto">
          <a:xfrm>
            <a:off x="1115616" y="548680"/>
            <a:ext cx="2520280" cy="2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0677" r="3106" b="5274"/>
          <a:stretch/>
        </p:blipFill>
        <p:spPr bwMode="auto">
          <a:xfrm>
            <a:off x="0" y="3573016"/>
            <a:ext cx="4104015" cy="31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7864" r="9682" b="4177"/>
          <a:stretch/>
        </p:blipFill>
        <p:spPr bwMode="auto">
          <a:xfrm>
            <a:off x="5131239" y="35456"/>
            <a:ext cx="2538385" cy="27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t="9042" r="16144" b="4320"/>
          <a:stretch/>
        </p:blipFill>
        <p:spPr bwMode="auto">
          <a:xfrm>
            <a:off x="4780551" y="3102027"/>
            <a:ext cx="3239760" cy="37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2292" y="2924944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All-</a:t>
            </a:r>
            <a:r>
              <a:rPr lang="el-GR" sz="3000" dirty="0" smtClean="0"/>
              <a:t>α</a:t>
            </a:r>
            <a:endParaRPr lang="ru-RU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195" y="5661248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All-</a:t>
            </a:r>
            <a:r>
              <a:rPr lang="el-GR" sz="3000" dirty="0" smtClean="0"/>
              <a:t>β</a:t>
            </a:r>
            <a:endParaRPr lang="ru-RU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0551" y="2249371"/>
            <a:ext cx="756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α</a:t>
            </a:r>
            <a:r>
              <a:rPr lang="en-US" sz="3000" dirty="0" smtClean="0"/>
              <a:t>/</a:t>
            </a:r>
            <a:r>
              <a:rPr lang="el-GR" sz="3000" dirty="0" smtClean="0"/>
              <a:t>β</a:t>
            </a:r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9198" y="6187370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α</a:t>
            </a:r>
            <a:r>
              <a:rPr lang="en-US" sz="3000" dirty="0" smtClean="0"/>
              <a:t>+</a:t>
            </a:r>
            <a:r>
              <a:rPr lang="el-GR" sz="3000" dirty="0" smtClean="0"/>
              <a:t>β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3027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Архитектуры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4" name="Группа 5"/>
          <p:cNvGrpSpPr/>
          <p:nvPr/>
        </p:nvGrpSpPr>
        <p:grpSpPr>
          <a:xfrm>
            <a:off x="149599" y="836712"/>
            <a:ext cx="2667001" cy="2181630"/>
            <a:chOff x="380999" y="1094970"/>
            <a:chExt cx="2667001" cy="2181630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746582" y="2907268"/>
              <a:ext cx="18098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-сэндвич</a:t>
              </a:r>
              <a:endParaRPr lang="ru-RU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0999" y="1094970"/>
              <a:ext cx="2667001" cy="182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8"/>
          <p:cNvGrpSpPr/>
          <p:nvPr/>
        </p:nvGrpSpPr>
        <p:grpSpPr>
          <a:xfrm>
            <a:off x="7706" y="3735567"/>
            <a:ext cx="2160945" cy="2514651"/>
            <a:chOff x="174615" y="3036281"/>
            <a:chExt cx="2160945" cy="2514651"/>
          </a:xfrm>
        </p:grpSpPr>
        <p:sp>
          <p:nvSpPr>
            <p:cNvPr id="10" name="Прямоугольник 3"/>
            <p:cNvSpPr>
              <a:spLocks noChangeArrowheads="1"/>
            </p:cNvSpPr>
            <p:nvPr/>
          </p:nvSpPr>
          <p:spPr bwMode="auto">
            <a:xfrm>
              <a:off x="533400" y="5181600"/>
              <a:ext cx="18021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-баррель</a:t>
              </a:r>
              <a:endParaRPr lang="ru-RU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615" y="3036281"/>
              <a:ext cx="2126904" cy="2238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11"/>
          <p:cNvGrpSpPr/>
          <p:nvPr/>
        </p:nvGrpSpPr>
        <p:grpSpPr>
          <a:xfrm>
            <a:off x="4481740" y="3735567"/>
            <a:ext cx="1998117" cy="2350562"/>
            <a:chOff x="5143373" y="4023005"/>
            <a:chExt cx="1998117" cy="235056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43373" y="4023005"/>
              <a:ext cx="1998117" cy="198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2"/>
            <p:cNvSpPr>
              <a:spLocks noChangeArrowheads="1"/>
            </p:cNvSpPr>
            <p:nvPr/>
          </p:nvSpPr>
          <p:spPr bwMode="auto">
            <a:xfrm>
              <a:off x="5479045" y="6004235"/>
              <a:ext cx="14912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-пропеллер</a:t>
              </a:r>
              <a:endParaRPr lang="ru-RU" dirty="0"/>
            </a:p>
          </p:txBody>
        </p:sp>
      </p:grpSp>
      <p:grpSp>
        <p:nvGrpSpPr>
          <p:cNvPr id="9" name="Группа 14"/>
          <p:cNvGrpSpPr/>
          <p:nvPr/>
        </p:nvGrpSpPr>
        <p:grpSpPr>
          <a:xfrm>
            <a:off x="6094188" y="3829942"/>
            <a:ext cx="2486832" cy="2406982"/>
            <a:chOff x="5635704" y="1113555"/>
            <a:chExt cx="2486832" cy="2406982"/>
          </a:xfrm>
        </p:grpSpPr>
        <p:sp>
          <p:nvSpPr>
            <p:cNvPr id="16" name="Прямоугольник 13"/>
            <p:cNvSpPr>
              <a:spLocks noChangeArrowheads="1"/>
            </p:cNvSpPr>
            <p:nvPr/>
          </p:nvSpPr>
          <p:spPr bwMode="auto">
            <a:xfrm>
              <a:off x="6189946" y="3151205"/>
              <a:ext cx="1378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-призма</a:t>
              </a:r>
              <a:endParaRPr lang="ru-RU" dirty="0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5704" y="1113555"/>
              <a:ext cx="2486832" cy="2115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7"/>
          <p:cNvGrpSpPr/>
          <p:nvPr/>
        </p:nvGrpSpPr>
        <p:grpSpPr>
          <a:xfrm>
            <a:off x="1763688" y="3527228"/>
            <a:ext cx="2777559" cy="2523028"/>
            <a:chOff x="651441" y="3660850"/>
            <a:chExt cx="2777559" cy="2523028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222357" y="5814546"/>
              <a:ext cx="16357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TIM-</a:t>
              </a:r>
              <a:r>
                <a:rPr lang="ru-RU" dirty="0" smtClean="0"/>
                <a:t>баррель</a:t>
              </a:r>
              <a:endParaRPr lang="ru-RU" dirty="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441" y="3660850"/>
              <a:ext cx="2777559" cy="2187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20"/>
          <p:cNvGrpSpPr/>
          <p:nvPr/>
        </p:nvGrpSpPr>
        <p:grpSpPr>
          <a:xfrm>
            <a:off x="2870590" y="759530"/>
            <a:ext cx="2882163" cy="2226717"/>
            <a:chOff x="3638639" y="3612253"/>
            <a:chExt cx="2882163" cy="2226717"/>
          </a:xfrm>
        </p:grpSpPr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4381548" y="5469638"/>
              <a:ext cx="13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/</a:t>
              </a:r>
              <a:r>
                <a:rPr lang="el-GR" dirty="0" smtClean="0"/>
                <a:t>β</a:t>
              </a:r>
              <a:r>
                <a:rPr lang="ru-RU" dirty="0" smtClean="0"/>
                <a:t>-сэндвич</a:t>
              </a:r>
              <a:endParaRPr lang="ru-RU" dirty="0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38639" y="3612253"/>
              <a:ext cx="2882163" cy="222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23"/>
          <p:cNvGrpSpPr/>
          <p:nvPr/>
        </p:nvGrpSpPr>
        <p:grpSpPr>
          <a:xfrm>
            <a:off x="6154690" y="759530"/>
            <a:ext cx="2061396" cy="2493625"/>
            <a:chOff x="6549204" y="3398284"/>
            <a:chExt cx="2061396" cy="2493625"/>
          </a:xfrm>
        </p:grpSpPr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6665569" y="5522577"/>
              <a:ext cx="15903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/</a:t>
              </a:r>
              <a:r>
                <a:rPr lang="el-GR" dirty="0"/>
                <a:t>β</a:t>
              </a:r>
              <a:r>
                <a:rPr lang="en-US" dirty="0"/>
                <a:t>/</a:t>
              </a:r>
              <a:r>
                <a:rPr lang="el-GR" dirty="0" smtClean="0"/>
                <a:t>α</a:t>
              </a:r>
              <a:r>
                <a:rPr lang="en-US" dirty="0" smtClean="0"/>
                <a:t>-</a:t>
              </a:r>
              <a:r>
                <a:rPr lang="ru-RU" dirty="0" smtClean="0"/>
                <a:t>сэндвич</a:t>
              </a:r>
              <a:endParaRPr lang="ru-RU" dirty="0"/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49204" y="3398284"/>
              <a:ext cx="2061396" cy="2118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18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853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5500" dirty="0" smtClean="0">
                <a:latin typeface="Comic Sans MS" panose="030F0702030302020204" pitchFamily="66" charset="0"/>
              </a:rPr>
              <a:t>Выравнивание</a:t>
            </a:r>
            <a:r>
              <a:rPr lang="ru-RU" altLang="ru-RU" sz="5500" dirty="0">
                <a:latin typeface="Comic Sans MS" panose="030F0702030302020204" pitchFamily="66" charset="0"/>
              </a:rPr>
              <a:t/>
            </a:r>
            <a:br>
              <a:rPr lang="ru-RU" altLang="ru-RU" sz="5500" dirty="0">
                <a:latin typeface="Comic Sans MS" panose="030F0702030302020204" pitchFamily="66" charset="0"/>
              </a:rPr>
            </a:br>
            <a:r>
              <a:rPr lang="ru-RU" altLang="ru-RU" sz="5500" dirty="0">
                <a:latin typeface="Comic Sans MS" panose="030F0702030302020204" pitchFamily="66" charset="0"/>
              </a:rPr>
              <a:t>в трех измерениях</a:t>
            </a:r>
            <a:endParaRPr lang="en-US" altLang="ru-RU" sz="2500" i="1" dirty="0">
              <a:latin typeface="Comic Sans MS" panose="030F0702030302020204" pitchFamily="66" charset="0"/>
            </a:endParaRP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7239000"/>
            <a:ext cx="2209800" cy="914400"/>
          </a:xfrm>
        </p:spPr>
        <p:txBody>
          <a:bodyPr/>
          <a:lstStyle/>
          <a:p>
            <a:pPr eaLnBrk="1" hangingPunct="1"/>
            <a:r>
              <a:rPr lang="en-US" altLang="ru-RU" smtClean="0"/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Основные сервисы</a:t>
            </a:r>
            <a:b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и программы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00642"/>
              </p:ext>
            </p:extLst>
          </p:nvPr>
        </p:nvGraphicFramePr>
        <p:xfrm>
          <a:off x="685800" y="2057400"/>
          <a:ext cx="7848600" cy="4419598"/>
        </p:xfrm>
        <a:graphic>
          <a:graphicData uri="http://schemas.openxmlformats.org/drawingml/2006/table">
            <a:tbl>
              <a:tblPr/>
              <a:tblGrid>
                <a:gridCol w="2181460"/>
                <a:gridCol w="3106051"/>
                <a:gridCol w="2561089"/>
              </a:tblGrid>
              <a:tr h="85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Задача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последовательностей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</a:t>
                      </a:r>
                      <a:b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структур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Описание записи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*.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embl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*.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fasta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и пр.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 .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*.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cif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 др.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Хранение информации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GenBank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Uni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Prot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Сравнение записей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Выравнивания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Пространственные совмещения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Построение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парных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выравниваний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needle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BLAST,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PDBeFold</a:t>
                      </a:r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(SSM)</a:t>
                      </a:r>
                      <a:endParaRPr lang="ru-RU" sz="9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Построение множественных выравниваний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Muscle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Mafft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Поиск по сходству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BLAST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Классификаци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Pfam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ProSite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CATH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SCOP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76200"/>
            <a:ext cx="7772400" cy="533400"/>
          </a:xfrm>
        </p:spPr>
        <p:txBody>
          <a:bodyPr/>
          <a:lstStyle/>
          <a:p>
            <a:r>
              <a:rPr lang="ru-RU" dirty="0" smtClean="0"/>
              <a:t>Программы и веб-сервисы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4114800"/>
          </a:xfrm>
        </p:spPr>
        <p:txBody>
          <a:bodyPr/>
          <a:lstStyle/>
          <a:p>
            <a:r>
              <a:rPr lang="en-US" sz="2400" dirty="0" err="1" smtClean="0"/>
              <a:t>PDBeFold</a:t>
            </a:r>
            <a:endParaRPr lang="en-US" sz="2400" dirty="0" smtClean="0"/>
          </a:p>
          <a:p>
            <a:pPr lvl="1"/>
            <a:r>
              <a:rPr lang="ru-RU" sz="2000" dirty="0" smtClean="0"/>
              <a:t>Хорошо </a:t>
            </a:r>
            <a:r>
              <a:rPr lang="ru-RU" sz="2000" dirty="0" smtClean="0"/>
              <a:t>сделана. Алгоритм основан на том, что сначала находятся элементы вторичной структуры, одинаково расположнные в пространстве, а потом уже совмещаются атомы во всех сопоставленных элементах</a:t>
            </a:r>
            <a:endParaRPr lang="ru-RU" sz="2000" dirty="0" smtClean="0"/>
          </a:p>
          <a:p>
            <a:pPr lvl="1"/>
            <a:r>
              <a:rPr lang="ru-RU" sz="2000" dirty="0" smtClean="0"/>
              <a:t>трудности </a:t>
            </a:r>
            <a:r>
              <a:rPr lang="en-US" sz="2000" dirty="0"/>
              <a:t>c</a:t>
            </a:r>
            <a:r>
              <a:rPr lang="ru-RU" sz="2000" dirty="0" smtClean="0"/>
              <a:t> </a:t>
            </a:r>
            <a:r>
              <a:rPr lang="ru-RU" sz="2000" dirty="0" smtClean="0"/>
              <a:t>просмотром </a:t>
            </a:r>
            <a:r>
              <a:rPr lang="ru-RU" sz="2000" dirty="0" smtClean="0"/>
              <a:t>совмещения </a:t>
            </a:r>
            <a:r>
              <a:rPr lang="en-US" sz="2000" dirty="0" smtClean="0"/>
              <a:t>on line</a:t>
            </a:r>
          </a:p>
          <a:p>
            <a:pPr lvl="1"/>
            <a:r>
              <a:rPr lang="ru-RU" sz="2000" dirty="0" smtClean="0"/>
              <a:t>Странный способ </a:t>
            </a:r>
            <a:r>
              <a:rPr lang="ru-RU" sz="2000" dirty="0" smtClean="0"/>
              <a:t>сохранения </a:t>
            </a:r>
            <a:r>
              <a:rPr lang="ru-RU" sz="2000" dirty="0" smtClean="0"/>
              <a:t>совмещения структур:</a:t>
            </a:r>
          </a:p>
          <a:p>
            <a:pPr lvl="2"/>
            <a:r>
              <a:rPr lang="ru-RU" sz="1800" dirty="0" smtClean="0"/>
              <a:t>На </a:t>
            </a:r>
            <a:r>
              <a:rPr lang="ru-RU" sz="1800" dirty="0" err="1" smtClean="0"/>
              <a:t>стр</a:t>
            </a:r>
            <a:r>
              <a:rPr lang="ru-RU" sz="1800" dirty="0" smtClean="0"/>
              <a:t> с результатом выбрать </a:t>
            </a:r>
            <a:r>
              <a:rPr lang="en-US" sz="1800" dirty="0" smtClean="0"/>
              <a:t>Viewer: </a:t>
            </a:r>
            <a:r>
              <a:rPr lang="en-US" sz="1800" dirty="0" err="1" smtClean="0"/>
              <a:t>Rasmol</a:t>
            </a:r>
            <a:r>
              <a:rPr lang="en-US" sz="1800" dirty="0" smtClean="0"/>
              <a:t> =&gt;</a:t>
            </a:r>
            <a:br>
              <a:rPr lang="en-US" sz="1800" dirty="0" smtClean="0"/>
            </a:br>
            <a:r>
              <a:rPr lang="en-US" sz="1800" dirty="0" smtClean="0"/>
              <a:t>view superposed =&gt; </a:t>
            </a:r>
            <a:r>
              <a:rPr lang="ru-RU" sz="1800" dirty="0" smtClean="0"/>
              <a:t>сохранить файл </a:t>
            </a:r>
            <a:r>
              <a:rPr lang="en-US" sz="1800" dirty="0" err="1" smtClean="0"/>
              <a:t>send.rasmol</a:t>
            </a:r>
            <a:r>
              <a:rPr lang="en-US" sz="1800" dirty="0" smtClean="0"/>
              <a:t>, </a:t>
            </a:r>
            <a:r>
              <a:rPr lang="ru-RU" sz="1800" dirty="0" smtClean="0"/>
              <a:t>переименовав его </a:t>
            </a:r>
            <a:r>
              <a:rPr lang="en-US" sz="1800" dirty="0" smtClean="0"/>
              <a:t>superposition.pdb </a:t>
            </a:r>
            <a:r>
              <a:rPr lang="ru-RU" sz="1800" dirty="0" smtClean="0"/>
              <a:t>или как хотите.</a:t>
            </a:r>
          </a:p>
          <a:p>
            <a:pPr lvl="2"/>
            <a:r>
              <a:rPr lang="ru-RU" sz="1800" dirty="0" smtClean="0"/>
              <a:t>В текстовом редакторе удалить скрипт</a:t>
            </a:r>
            <a:r>
              <a:rPr lang="en-US" sz="1800" dirty="0" smtClean="0"/>
              <a:t> </a:t>
            </a:r>
            <a:r>
              <a:rPr lang="ru-RU" sz="1800" dirty="0"/>
              <a:t>(до </a:t>
            </a:r>
            <a:r>
              <a:rPr lang="en-US" sz="1800" dirty="0"/>
              <a:t>exit</a:t>
            </a:r>
            <a:r>
              <a:rPr lang="en-US" sz="1800" dirty="0" smtClean="0"/>
              <a:t>),</a:t>
            </a:r>
            <a:r>
              <a:rPr lang="ru-RU" sz="1800" dirty="0" smtClean="0"/>
              <a:t> лежащий перед файлами с координатами</a:t>
            </a:r>
            <a:endParaRPr lang="en-US" sz="1800" dirty="0" smtClean="0"/>
          </a:p>
          <a:p>
            <a:pPr lvl="2"/>
            <a:r>
              <a:rPr lang="ru-RU" sz="1800" dirty="0" smtClean="0"/>
              <a:t>Открыть в </a:t>
            </a:r>
            <a:r>
              <a:rPr lang="en-US" sz="1800" dirty="0" err="1" smtClean="0"/>
              <a:t>Jmol</a:t>
            </a:r>
            <a:r>
              <a:rPr lang="en-US" sz="1800" dirty="0" smtClean="0"/>
              <a:t>. </a:t>
            </a:r>
            <a:r>
              <a:rPr lang="ru-RU" sz="1800" dirty="0" smtClean="0"/>
              <a:t>Сервер переименовывает совмещаемые цепочки в </a:t>
            </a:r>
            <a:r>
              <a:rPr lang="en-US" sz="1800" dirty="0" smtClean="0"/>
              <a:t>A, B, C </a:t>
            </a:r>
            <a:r>
              <a:rPr lang="ru-RU" sz="1800" dirty="0" smtClean="0"/>
              <a:t>и так далее</a:t>
            </a:r>
            <a:endParaRPr lang="ru-RU" dirty="0" smtClean="0"/>
          </a:p>
          <a:p>
            <a:r>
              <a:rPr lang="en-US" sz="2400" dirty="0" err="1" smtClean="0"/>
              <a:t>MultiProt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CE</a:t>
            </a:r>
          </a:p>
          <a:p>
            <a:r>
              <a:rPr lang="en-US" sz="2400" dirty="0" smtClean="0"/>
              <a:t>… </a:t>
            </a:r>
            <a:r>
              <a:rPr lang="ru-RU" sz="2400" dirty="0" smtClean="0"/>
              <a:t>и множество других </a:t>
            </a:r>
            <a:r>
              <a:rPr lang="en-US" sz="2400" dirty="0" smtClean="0"/>
              <a:t>https://en.wikipedia.org/wiki/Structural_alignment_software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762000" y="2057400"/>
            <a:ext cx="7772400" cy="457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5" name="Выгнутая вниз стрелка 6"/>
          <p:cNvSpPr>
            <a:spLocks noChangeArrowheads="1"/>
          </p:cNvSpPr>
          <p:nvPr/>
        </p:nvSpPr>
        <p:spPr bwMode="auto">
          <a:xfrm rot="-5400000">
            <a:off x="6362700" y="56007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rot="5400000" flipH="1" flipV="1">
            <a:off x="5792788" y="5105400"/>
            <a:ext cx="1674812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7" name="Выгнутая вниз стрелка 6"/>
          <p:cNvSpPr>
            <a:spLocks noChangeArrowheads="1"/>
          </p:cNvSpPr>
          <p:nvPr/>
        </p:nvSpPr>
        <p:spPr bwMode="auto">
          <a:xfrm>
            <a:off x="4343400" y="35814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572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9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pic>
        <p:nvPicPr>
          <p:cNvPr id="3892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1819" r="19872" b="19232"/>
          <a:stretch>
            <a:fillRect/>
          </a:stretch>
        </p:blipFill>
        <p:spPr bwMode="auto">
          <a:xfrm>
            <a:off x="762000" y="2133600"/>
            <a:ext cx="75771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6477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 flipH="1" flipV="1">
            <a:off x="5830094" y="3466306"/>
            <a:ext cx="16002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23" name="Стрелка влево 17"/>
          <p:cNvSpPr>
            <a:spLocks noChangeArrowheads="1"/>
          </p:cNvSpPr>
          <p:nvPr/>
        </p:nvSpPr>
        <p:spPr bwMode="auto">
          <a:xfrm>
            <a:off x="3733800" y="53340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4" name="Стрелка влево 18"/>
          <p:cNvSpPr>
            <a:spLocks noChangeArrowheads="1"/>
          </p:cNvSpPr>
          <p:nvPr/>
        </p:nvSpPr>
        <p:spPr bwMode="auto">
          <a:xfrm rot="5400000">
            <a:off x="4419600" y="48006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8333" r="12131" b="4999"/>
          <a:stretch>
            <a:fillRect/>
          </a:stretch>
        </p:blipFill>
        <p:spPr bwMode="auto">
          <a:xfrm>
            <a:off x="685800" y="21336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2396" r="10835" b="8263"/>
          <a:stretch>
            <a:fillRect/>
          </a:stretch>
        </p:blipFill>
        <p:spPr bwMode="auto">
          <a:xfrm>
            <a:off x="4448175" y="2133600"/>
            <a:ext cx="4086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2438400"/>
            <a:ext cx="7696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Качество совмещения:</a:t>
            </a:r>
          </a:p>
          <a:p>
            <a:pPr>
              <a:defRPr/>
            </a:pPr>
            <a:endParaRPr lang="ru-RU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Насколько хорошо совпадают цепочки, то есть насколько близки СА атомы. Оценивается по </a:t>
            </a:r>
            <a:r>
              <a:rPr lang="en-US" dirty="0" smtClean="0"/>
              <a:t>RMSD. </a:t>
            </a:r>
            <a:r>
              <a:rPr lang="ru-RU" dirty="0"/>
              <a:t>Чем </a:t>
            </a:r>
            <a:r>
              <a:rPr lang="ru-RU" dirty="0" smtClean="0"/>
              <a:t>меньше – тем лучше. Значения меньше 1.5</a:t>
            </a:r>
            <a:r>
              <a:rPr lang="en-US" dirty="0" smtClean="0"/>
              <a:t>Å</a:t>
            </a:r>
            <a:r>
              <a:rPr lang="ru-RU" dirty="0" smtClean="0"/>
              <a:t> свидетельствуют об очень хорошем совмещении. Больше 3.0</a:t>
            </a:r>
            <a:r>
              <a:rPr lang="en-US" dirty="0" smtClean="0"/>
              <a:t>Å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это </a:t>
            </a:r>
            <a:r>
              <a:rPr lang="ru-RU" dirty="0"/>
              <a:t>плохое </a:t>
            </a:r>
            <a:r>
              <a:rPr lang="ru-RU" dirty="0" smtClean="0"/>
              <a:t>совмещение.</a:t>
            </a:r>
            <a:endParaRPr lang="ru-RU" dirty="0"/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 smtClean="0"/>
              <a:t>Число сопоставленных </a:t>
            </a:r>
            <a:r>
              <a:rPr lang="en-US" dirty="0" smtClean="0"/>
              <a:t>CA </a:t>
            </a:r>
            <a:r>
              <a:rPr lang="ru-RU" dirty="0" smtClean="0"/>
              <a:t>атомов </a:t>
            </a:r>
            <a:r>
              <a:rPr lang="ru-RU" dirty="0"/>
              <a:t>– чем </a:t>
            </a:r>
            <a:r>
              <a:rPr lang="ru-RU" dirty="0" smtClean="0"/>
              <a:t>больше, </a:t>
            </a:r>
            <a:r>
              <a:rPr lang="ru-RU" dirty="0"/>
              <a:t>тем лучше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41987" name="TextBox 14"/>
          <p:cNvSpPr txBox="1">
            <a:spLocks noChangeArrowheads="1"/>
          </p:cNvSpPr>
          <p:nvPr/>
        </p:nvSpPr>
        <p:spPr bwMode="auto">
          <a:xfrm>
            <a:off x="838200" y="2438400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Задача: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Выбрать из всех возможных пространственных совмещений то, которое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1. Соответствует наиболее длинному выравниванию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ru-RU" altLang="ru-RU"/>
          </a:p>
          <a:p>
            <a:pPr eaLnBrk="1" hangingPunct="1"/>
            <a:r>
              <a:rPr lang="ru-RU" altLang="ru-RU"/>
              <a:t>2. Соответствует  наиболее низкому </a:t>
            </a:r>
            <a:r>
              <a:rPr lang="en-US" altLang="ru-RU"/>
              <a:t>RMSD</a:t>
            </a:r>
            <a:r>
              <a:rPr lang="ru-RU" altLang="ru-RU"/>
              <a:t>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en-US" altLang="ru-RU"/>
          </a:p>
          <a:p>
            <a:pPr eaLnBrk="1" hangingPunct="1"/>
            <a:r>
              <a:rPr lang="en-US" altLang="ru-RU"/>
              <a:t>3. </a:t>
            </a:r>
            <a:r>
              <a:rPr lang="ru-RU" altLang="ru-RU"/>
              <a:t>Накормить волков, оставив целыми овец </a:t>
            </a:r>
            <a:r>
              <a:rPr lang="ru-RU" altLang="ru-RU">
                <a:sym typeface="Wingdings" panose="05000000000000000000" pitchFamily="2" charset="2"/>
              </a:rPr>
              <a:t></a:t>
            </a: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7772400" cy="1447800"/>
          </a:xfrm>
        </p:spPr>
        <p:txBody>
          <a:bodyPr/>
          <a:lstStyle/>
          <a:p>
            <a:r>
              <a:rPr lang="en-US" sz="3600" dirty="0" smtClean="0"/>
              <a:t>Service </a:t>
            </a:r>
            <a:r>
              <a:rPr lang="en-US" sz="3600" dirty="0" err="1" smtClean="0"/>
              <a:t>PDBeFOLD</a:t>
            </a:r>
            <a:r>
              <a:rPr lang="en-US" sz="3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http://www.ebi.ac.uk/msd-srv/ssm</a:t>
            </a:r>
            <a:r>
              <a:rPr lang="en-US" sz="2400" dirty="0" smtClean="0"/>
              <a:t>/)</a:t>
            </a:r>
            <a:br>
              <a:rPr lang="en-US" sz="2400" dirty="0" smtClean="0"/>
            </a:br>
            <a:r>
              <a:rPr lang="ru-RU" sz="2400" dirty="0" smtClean="0"/>
              <a:t>алгоритм называется </a:t>
            </a:r>
            <a:r>
              <a:rPr lang="en-US" sz="2400" dirty="0" smtClean="0"/>
              <a:t>SSM (Secondary Structure Match)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1219200" y="4267200"/>
            <a:ext cx="581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Демонстрация на примере </a:t>
            </a:r>
            <a:r>
              <a:rPr lang="en-US" dirty="0" smtClean="0"/>
              <a:t>1apl,</a:t>
            </a:r>
            <a:r>
              <a:rPr lang="ru-RU" dirty="0" smtClean="0"/>
              <a:t> цепочка С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ru-RU" dirty="0" smtClean="0"/>
              <a:t>Домены. Очевидный случай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4" name="Рисунок 1" descr="1w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02" y="1524000"/>
            <a:ext cx="32141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0" y="5029200"/>
            <a:ext cx="6705600" cy="158115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Транскрипционный фактор – пуриновый репрессор из </a:t>
            </a:r>
            <a:r>
              <a:rPr lang="en-US" sz="2800" i="1" dirty="0">
                <a:solidFill>
                  <a:srgbClr val="000000"/>
                </a:solidFill>
              </a:rPr>
              <a:t>E.coli </a:t>
            </a:r>
            <a:r>
              <a:rPr lang="ru-RU" sz="2800" dirty="0">
                <a:solidFill>
                  <a:srgbClr val="000000"/>
                </a:solidFill>
              </a:rPr>
              <a:t>(PDB код 1</a:t>
            </a:r>
            <a:r>
              <a:rPr lang="en-US" sz="2800" dirty="0">
                <a:solidFill>
                  <a:srgbClr val="000000"/>
                </a:solidFill>
              </a:rPr>
              <a:t>WET)</a:t>
            </a:r>
            <a:r>
              <a:rPr lang="en-GB" sz="2800" dirty="0">
                <a:solidFill>
                  <a:srgbClr val="000000"/>
                </a:solidFill>
              </a:rPr>
              <a:t/>
            </a:r>
            <a:br>
              <a:rPr lang="en-GB" sz="2800" dirty="0">
                <a:solidFill>
                  <a:srgbClr val="000000"/>
                </a:solidFill>
              </a:rPr>
            </a:b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1wet_spacefi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3280990" cy="318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20</a:t>
            </a:fld>
            <a:endParaRPr lang="ru-RU" alt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6673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(Accent Bar) 4"/>
          <p:cNvSpPr/>
          <p:nvPr/>
        </p:nvSpPr>
        <p:spPr bwMode="auto">
          <a:xfrm>
            <a:off x="6248400" y="1423987"/>
            <a:ext cx="2590800" cy="2209800"/>
          </a:xfrm>
          <a:prstGeom prst="accentCallout1">
            <a:avLst>
              <a:gd name="adj1" fmla="val 18750"/>
              <a:gd name="adj2" fmla="val -8333"/>
              <a:gd name="adj3" fmla="val 107370"/>
              <a:gd name="adj4" fmla="val -14649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&gt;=</a:t>
            </a:r>
            <a:r>
              <a:rPr lang="ru-RU" sz="1800" dirty="0" smtClean="0"/>
              <a:t>70% элементов вторичной структуры (</a:t>
            </a:r>
            <a:r>
              <a:rPr lang="en-US" sz="1800" dirty="0" err="1" smtClean="0"/>
              <a:t>ss</a:t>
            </a:r>
            <a:r>
              <a:rPr lang="en-US" sz="1800" dirty="0" smtClean="0"/>
              <a:t>) </a:t>
            </a:r>
            <a:r>
              <a:rPr lang="ru-RU" sz="1800" dirty="0" smtClean="0"/>
              <a:t>входной </a:t>
            </a:r>
            <a:r>
              <a:rPr lang="en-US" sz="1800" dirty="0" smtClean="0"/>
              <a:t>3D </a:t>
            </a:r>
            <a:r>
              <a:rPr lang="ru-RU" sz="1800" dirty="0" smtClean="0"/>
              <a:t>структуры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/>
              <a:t>расположены </a:t>
            </a:r>
            <a:r>
              <a:rPr lang="en-US" sz="1800" dirty="0" smtClean="0"/>
              <a:t> </a:t>
            </a:r>
            <a:r>
              <a:rPr lang="ru-RU" sz="1800" dirty="0" smtClean="0"/>
              <a:t>в пространстве так же, как соответствующие им элементы </a:t>
            </a:r>
            <a:r>
              <a:rPr lang="en-US" sz="1800" dirty="0" err="1" smtClean="0"/>
              <a:t>ss</a:t>
            </a:r>
            <a:r>
              <a:rPr lang="en-US" sz="1800" dirty="0" smtClean="0"/>
              <a:t> </a:t>
            </a:r>
            <a:r>
              <a:rPr lang="ru-RU" sz="1800" dirty="0" smtClean="0"/>
              <a:t>в находке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Line Callout 1 (Accent Bar) 5"/>
          <p:cNvSpPr/>
          <p:nvPr/>
        </p:nvSpPr>
        <p:spPr bwMode="auto">
          <a:xfrm>
            <a:off x="6248400" y="4038600"/>
            <a:ext cx="2590800" cy="2209800"/>
          </a:xfrm>
          <a:prstGeom prst="accentCallout1">
            <a:avLst>
              <a:gd name="adj1" fmla="val 18750"/>
              <a:gd name="adj2" fmla="val -8333"/>
              <a:gd name="adj3" fmla="val -3549"/>
              <a:gd name="adj4" fmla="val -3228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&gt;=</a:t>
            </a:r>
            <a:r>
              <a:rPr lang="ru-RU" sz="1800" dirty="0" smtClean="0"/>
              <a:t>70% элементов вторичной структуры (</a:t>
            </a:r>
            <a:r>
              <a:rPr lang="en-US" sz="1800" dirty="0" err="1" smtClean="0"/>
              <a:t>ss</a:t>
            </a:r>
            <a:r>
              <a:rPr lang="en-US" sz="1800" dirty="0" smtClean="0"/>
              <a:t>) </a:t>
            </a:r>
            <a:r>
              <a:rPr lang="ru-RU" sz="1800" dirty="0" smtClean="0"/>
              <a:t>находки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/>
              <a:t>расположены </a:t>
            </a:r>
            <a:r>
              <a:rPr lang="en-US" sz="1800" dirty="0" smtClean="0"/>
              <a:t> </a:t>
            </a:r>
            <a:r>
              <a:rPr lang="ru-RU" sz="1800" dirty="0" smtClean="0"/>
              <a:t>в пространстве так же, как соответствующие им элементы </a:t>
            </a:r>
            <a:r>
              <a:rPr lang="en-US" sz="1800" dirty="0" err="1" smtClean="0"/>
              <a:t>ss</a:t>
            </a:r>
            <a:r>
              <a:rPr lang="en-US" sz="1800" dirty="0" smtClean="0"/>
              <a:t> </a:t>
            </a:r>
            <a:r>
              <a:rPr lang="ru-RU" sz="1800" dirty="0" smtClean="0"/>
              <a:t>во входной структурее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99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6" t="1" r="2089" b="6769"/>
          <a:stretch/>
        </p:blipFill>
        <p:spPr bwMode="auto">
          <a:xfrm>
            <a:off x="-154577" y="685800"/>
            <a:ext cx="8994600" cy="585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905000" y="685800"/>
            <a:ext cx="1333500" cy="2590800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44880" y="381000"/>
            <a:ext cx="655320" cy="2895600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14237" y="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RMSD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74800" y="-76200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 сопоставленных</a:t>
            </a:r>
            <a:r>
              <a:rPr lang="en-US" dirty="0" smtClean="0"/>
              <a:t> </a:t>
            </a:r>
            <a:r>
              <a:rPr lang="en-US" dirty="0" err="1" smtClean="0"/>
              <a:t>C_alpha</a:t>
            </a:r>
            <a:r>
              <a:rPr lang="en-US" dirty="0" smtClean="0"/>
              <a:t> </a:t>
            </a:r>
            <a:r>
              <a:rPr lang="ru-RU" dirty="0" smtClean="0"/>
              <a:t>атомов </a:t>
            </a:r>
            <a:endParaRPr lang="ru-RU" dirty="0"/>
          </a:p>
        </p:txBody>
      </p:sp>
      <p:sp>
        <p:nvSpPr>
          <p:cNvPr id="15" name="Oval 14"/>
          <p:cNvSpPr/>
          <p:nvPr/>
        </p:nvSpPr>
        <p:spPr bwMode="auto">
          <a:xfrm>
            <a:off x="1905000" y="1143000"/>
            <a:ext cx="914400" cy="4489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Множественное совмещение находок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85988"/>
            <a:ext cx="60483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23</a:t>
            </a:fld>
            <a:endParaRPr lang="ru-RU" alt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89" y="1676400"/>
            <a:ext cx="9748104" cy="453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629400" y="495468"/>
            <a:ext cx="990600" cy="18667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429000" y="910967"/>
            <a:ext cx="152400" cy="10321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990600" y="2362200"/>
            <a:ext cx="685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1300" y="79970"/>
            <a:ext cx="5139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сохранения: </a:t>
            </a:r>
            <a:r>
              <a:rPr lang="en-US" dirty="0" smtClean="0"/>
              <a:t>(1) </a:t>
            </a:r>
            <a:r>
              <a:rPr lang="ru-RU" dirty="0" smtClean="0"/>
              <a:t>выбрать</a:t>
            </a:r>
            <a:r>
              <a:rPr lang="en-US" dirty="0" smtClean="0"/>
              <a:t> </a:t>
            </a:r>
            <a:r>
              <a:rPr lang="en-US" dirty="0" err="1" smtClean="0"/>
              <a:t>Rasmol</a:t>
            </a:r>
            <a:r>
              <a:rPr lang="en-US" dirty="0" smtClean="0"/>
              <a:t>, </a:t>
            </a:r>
          </a:p>
          <a:p>
            <a:r>
              <a:rPr lang="en-US" dirty="0" smtClean="0"/>
              <a:t>(2) </a:t>
            </a:r>
            <a:r>
              <a:rPr lang="ru-RU" dirty="0" smtClean="0"/>
              <a:t>нажать </a:t>
            </a:r>
            <a:r>
              <a:rPr lang="en-US" dirty="0" smtClean="0"/>
              <a:t>view </a:t>
            </a:r>
            <a:r>
              <a:rPr lang="ru-RU" dirty="0" smtClean="0"/>
              <a:t> </a:t>
            </a:r>
            <a:r>
              <a:rPr lang="en-US" dirty="0" smtClean="0"/>
              <a:t>superposed</a:t>
            </a:r>
          </a:p>
          <a:p>
            <a:r>
              <a:rPr lang="en-US" dirty="0" smtClean="0"/>
              <a:t>(3) </a:t>
            </a:r>
            <a:r>
              <a:rPr lang="ru-RU" dirty="0" smtClean="0"/>
              <a:t>Сохранить файл со своим именем </a:t>
            </a:r>
            <a:br>
              <a:rPr lang="ru-RU" dirty="0" smtClean="0"/>
            </a:br>
            <a:r>
              <a:rPr lang="ru-RU" dirty="0" smtClean="0"/>
              <a:t>и расширением </a:t>
            </a:r>
            <a:r>
              <a:rPr lang="en-US" dirty="0" smtClean="0"/>
              <a:t>.</a:t>
            </a:r>
            <a:r>
              <a:rPr lang="en-US" dirty="0" err="1" smtClean="0"/>
              <a:t>pdb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9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43011" name="TextBox 14"/>
          <p:cNvSpPr txBox="1">
            <a:spLocks noChangeArrowheads="1"/>
          </p:cNvSpPr>
          <p:nvPr/>
        </p:nvSpPr>
        <p:spPr bwMode="auto">
          <a:xfrm>
            <a:off x="1143000" y="24384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Параметр </a:t>
            </a:r>
            <a:r>
              <a:rPr lang="en-US" altLang="ru-RU" dirty="0"/>
              <a:t>Q</a:t>
            </a:r>
            <a:r>
              <a:rPr lang="ru-RU" altLang="ru-RU" dirty="0"/>
              <a:t>-</a:t>
            </a:r>
            <a:r>
              <a:rPr lang="en-US" altLang="ru-RU" dirty="0"/>
              <a:t>score (</a:t>
            </a:r>
            <a:r>
              <a:rPr lang="ru-RU" altLang="ru-RU" dirty="0"/>
              <a:t>используется в программе </a:t>
            </a:r>
            <a:r>
              <a:rPr lang="en-US" altLang="ru-RU" dirty="0" err="1"/>
              <a:t>PDBeFold</a:t>
            </a:r>
            <a:r>
              <a:rPr lang="en-US" altLang="ru-RU" dirty="0"/>
              <a:t>):</a:t>
            </a:r>
            <a:endParaRPr lang="ru-RU" altLang="ru-RU" dirty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7158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  <a:r>
              <a:rPr lang="en-US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ложка дегтя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4988" r="5000" b="5232"/>
          <a:stretch>
            <a:fillRect/>
          </a:stretch>
        </p:blipFill>
        <p:spPr bwMode="auto">
          <a:xfrm>
            <a:off x="838200" y="2133600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4"/>
          <p:cNvSpPr txBox="1">
            <a:spLocks noChangeArrowheads="1"/>
          </p:cNvSpPr>
          <p:nvPr/>
        </p:nvSpPr>
        <p:spPr bwMode="auto">
          <a:xfrm>
            <a:off x="5334000" y="2057400"/>
            <a:ext cx="350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Пространственное совмещение доменов</a:t>
            </a:r>
            <a:br>
              <a:rPr lang="ru-RU" altLang="ru-RU" dirty="0"/>
            </a:br>
            <a:r>
              <a:rPr lang="en-US" altLang="ru-RU" dirty="0"/>
              <a:t> 1bm9</a:t>
            </a:r>
            <a:r>
              <a:rPr lang="ru-RU" altLang="ru-RU" dirty="0"/>
              <a:t> </a:t>
            </a:r>
            <a:r>
              <a:rPr lang="en-US" altLang="ru-RU" dirty="0"/>
              <a:t>A:</a:t>
            </a:r>
            <a:br>
              <a:rPr lang="en-US" altLang="ru-RU" dirty="0"/>
            </a:br>
            <a:r>
              <a:rPr lang="en-US" altLang="ru-RU" dirty="0"/>
              <a:t> 2dpd A:8-122</a:t>
            </a:r>
          </a:p>
          <a:p>
            <a:pPr eaLnBrk="1" hangingPunct="1"/>
            <a:endParaRPr lang="en-US" altLang="ru-RU" dirty="0"/>
          </a:p>
          <a:p>
            <a:pPr eaLnBrk="1" hangingPunct="1"/>
            <a:r>
              <a:rPr lang="en-US" altLang="ru-RU" dirty="0"/>
              <a:t>(</a:t>
            </a:r>
            <a:r>
              <a:rPr lang="ru-RU" altLang="ru-RU" dirty="0"/>
              <a:t>см. файл </a:t>
            </a:r>
            <a:r>
              <a:rPr lang="en-US" altLang="ru-RU" dirty="0"/>
              <a:t>sup.ent)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Они не совсем совпадают – какое будет выравнивание</a:t>
            </a:r>
            <a:r>
              <a:rPr lang="ru-RU" altLang="ru-RU" dirty="0" smtClean="0"/>
              <a:t>???</a:t>
            </a:r>
          </a:p>
          <a:p>
            <a:pPr eaLnBrk="1" hangingPunct="1"/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en-US" altLang="ru-RU" dirty="0" smtClean="0"/>
              <a:t>Flexible 3D alignment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29236"/>
            <a:ext cx="7772400" cy="1143000"/>
          </a:xfrm>
        </p:spPr>
        <p:txBody>
          <a:bodyPr/>
          <a:lstStyle/>
          <a:p>
            <a:r>
              <a:rPr lang="ru-RU" sz="2800" dirty="0" smtClean="0"/>
              <a:t>Такие структуры могут быть хорошо совмещены программами </a:t>
            </a:r>
            <a:r>
              <a:rPr lang="en-US" sz="2800" dirty="0" smtClean="0"/>
              <a:t>flexible alignment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568-1853-4D46-A313-F30D4042CF7B}" type="slidenum">
              <a:rPr lang="ru-RU" altLang="ru-RU" smtClean="0"/>
              <a:pPr/>
              <a:t>26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236"/>
            <a:ext cx="9144000" cy="431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943600"/>
            <a:ext cx="6518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FATCAT, …. </a:t>
            </a:r>
            <a:r>
              <a:rPr lang="ru-RU" dirty="0" smtClean="0"/>
              <a:t>См. На </a:t>
            </a:r>
            <a:r>
              <a:rPr lang="en-US" dirty="0" smtClean="0"/>
              <a:t>wiki </a:t>
            </a:r>
            <a:r>
              <a:rPr lang="ru-RU" dirty="0" smtClean="0"/>
              <a:t>с предыдущих слайдов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0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66092"/>
          </a:xfrm>
        </p:spPr>
        <p:txBody>
          <a:bodyPr/>
          <a:lstStyle/>
          <a:p>
            <a:r>
              <a:rPr lang="ru-RU" sz="4000" dirty="0" smtClean="0"/>
              <a:t>Соответствие сходства последовательностей и структур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568-1853-4D46-A313-F30D4042CF7B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92"/>
            <a:ext cx="9144000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568-1853-4D46-A313-F30D4042CF7B}" type="slidenum">
              <a:rPr lang="ru-RU" altLang="ru-RU" smtClean="0"/>
              <a:pPr/>
              <a:t>28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228600"/>
            <a:ext cx="77057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r>
              <a:rPr lang="ru-RU" sz="2400" dirty="0" smtClean="0"/>
              <a:t>Суперсемейство: сходство последовательностей близко к 0, структуры практически совпадают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29</a:t>
            </a:fld>
            <a:endParaRPr lang="ru-RU" alt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46563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066800"/>
            <a:ext cx="2667000" cy="39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76400" y="60960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Hin</a:t>
            </a:r>
            <a:r>
              <a:rPr lang="en-US" sz="1600" i="1" dirty="0" smtClean="0"/>
              <a:t> Hark </a:t>
            </a:r>
            <a:r>
              <a:rPr lang="en-US" sz="1600" i="1" dirty="0" err="1" smtClean="0"/>
              <a:t>Gan</a:t>
            </a:r>
            <a:r>
              <a:rPr lang="ru-RU" sz="1600" i="1" dirty="0" smtClean="0"/>
              <a:t>  </a:t>
            </a:r>
            <a:r>
              <a:rPr lang="en-US" sz="1600" i="1" dirty="0" smtClean="0"/>
              <a:t>et al., Analysis of Protein Sequence/Structure Similarity Relationships Biophysical Journal, 2002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2962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ru-RU" dirty="0" smtClean="0"/>
              <a:t>Домены. Пример посложнее.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4" name="Рисунок 6" descr="1vde_domai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387" y="1295400"/>
            <a:ext cx="3919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419600" y="4800600"/>
            <a:ext cx="1077912" cy="1082675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</a:rPr>
              <a:t>Интеин</a:t>
            </a: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1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181,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416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454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503987" y="4800600"/>
            <a:ext cx="1836738" cy="71278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Эндонуклеаза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186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405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217987" y="5867400"/>
            <a:ext cx="4773613" cy="342900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Домены обособлены в пространстве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ru-RU" sz="2400" dirty="0" smtClean="0"/>
              <a:t>Другие примеры из той же работы</a:t>
            </a:r>
            <a:endParaRPr lang="ru-R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568-1853-4D46-A313-F30D4042CF7B}" type="slidenum">
              <a:rPr lang="ru-RU" altLang="ru-RU" smtClean="0"/>
              <a:pPr/>
              <a:t>30</a:t>
            </a:fld>
            <a:endParaRPr lang="ru-RU" alt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18002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2047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43000"/>
            <a:ext cx="19431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86200"/>
            <a:ext cx="26479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905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962400"/>
            <a:ext cx="17716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48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2875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В полимеразах обычно выделяют три домена: </a:t>
            </a:r>
            <a:r>
              <a:rPr lang="en-US" sz="3200" dirty="0">
                <a:solidFill>
                  <a:srgbClr val="000000"/>
                </a:solidFill>
              </a:rPr>
              <a:t>fingers, palm, thumb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2239963"/>
            <a:ext cx="4341813" cy="3697287"/>
            <a:chOff x="240" y="1411"/>
            <a:chExt cx="2735" cy="2329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388" y="1411"/>
              <a:ext cx="2588" cy="233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1559"/>
              <a:ext cx="2735" cy="2032"/>
              <a:chOff x="240" y="1559"/>
              <a:chExt cx="2735" cy="2032"/>
            </a:xfrm>
          </p:grpSpPr>
          <p:pic>
            <p:nvPicPr>
              <p:cNvPr id="103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" y="1626"/>
                <a:ext cx="2198" cy="19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2" name="AutoShape 6"/>
              <p:cNvSpPr>
                <a:spLocks noChangeArrowheads="1"/>
              </p:cNvSpPr>
              <p:nvPr/>
            </p:nvSpPr>
            <p:spPr bwMode="auto">
              <a:xfrm>
                <a:off x="1600" y="2823"/>
                <a:ext cx="123" cy="101"/>
              </a:xfrm>
              <a:custGeom>
                <a:avLst/>
                <a:gdLst>
                  <a:gd name="T0" fmla="*/ 3569 w 82"/>
                  <a:gd name="T1" fmla="*/ 0 h 67"/>
                  <a:gd name="T2" fmla="*/ 0 w 82"/>
                  <a:gd name="T3" fmla="*/ 2374 h 67"/>
                  <a:gd name="T4" fmla="*/ 1386 w 82"/>
                  <a:gd name="T5" fmla="*/ 6104 h 67"/>
                  <a:gd name="T6" fmla="*/ 5679 w 82"/>
                  <a:gd name="T7" fmla="*/ 6104 h 67"/>
                  <a:gd name="T8" fmla="*/ 7079 w 82"/>
                  <a:gd name="T9" fmla="*/ 2374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25 w 82"/>
                  <a:gd name="T16" fmla="*/ 26 h 67"/>
                  <a:gd name="T17" fmla="*/ 57 w 82"/>
                  <a:gd name="T18" fmla="*/ 51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7">
                    <a:moveTo>
                      <a:pt x="0" y="26"/>
                    </a:moveTo>
                    <a:lnTo>
                      <a:pt x="31" y="26"/>
                    </a:lnTo>
                    <a:lnTo>
                      <a:pt x="41" y="0"/>
                    </a:lnTo>
                    <a:lnTo>
                      <a:pt x="51" y="26"/>
                    </a:lnTo>
                    <a:lnTo>
                      <a:pt x="82" y="26"/>
                    </a:lnTo>
                    <a:lnTo>
                      <a:pt x="57" y="41"/>
                    </a:lnTo>
                    <a:lnTo>
                      <a:pt x="66" y="67"/>
                    </a:lnTo>
                    <a:lnTo>
                      <a:pt x="41" y="51"/>
                    </a:lnTo>
                    <a:lnTo>
                      <a:pt x="16" y="67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00FF00"/>
              </a:solidFill>
              <a:ln w="936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Text Box 7"/>
              <p:cNvSpPr txBox="1">
                <a:spLocks noChangeArrowheads="1"/>
              </p:cNvSpPr>
              <p:nvPr/>
            </p:nvSpPr>
            <p:spPr bwMode="auto">
              <a:xfrm>
                <a:off x="240" y="1831"/>
                <a:ext cx="68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Fingers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876" y="3304"/>
                <a:ext cx="30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Palm</a:t>
                </a:r>
              </a:p>
            </p:txBody>
          </p:sp>
          <p:sp>
            <p:nvSpPr>
              <p:cNvPr id="1035" name="Text Box 9"/>
              <p:cNvSpPr txBox="1">
                <a:spLocks noChangeArrowheads="1"/>
              </p:cNvSpPr>
              <p:nvPr/>
            </p:nvSpPr>
            <p:spPr bwMode="auto">
              <a:xfrm>
                <a:off x="2347" y="2221"/>
                <a:ext cx="628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25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Thumb</a:t>
                </a:r>
              </a:p>
            </p:txBody>
          </p:sp>
          <p:sp>
            <p:nvSpPr>
              <p:cNvPr id="1036" name="AutoShape 10"/>
              <p:cNvSpPr>
                <a:spLocks/>
              </p:cNvSpPr>
              <p:nvPr/>
            </p:nvSpPr>
            <p:spPr bwMode="auto">
              <a:xfrm>
                <a:off x="2104" y="1859"/>
                <a:ext cx="871" cy="218"/>
              </a:xfrm>
              <a:prstGeom prst="borderCallout1">
                <a:avLst>
                  <a:gd name="adj1" fmla="val 49657"/>
                  <a:gd name="adj2" fmla="val -8306"/>
                  <a:gd name="adj3" fmla="val 74481"/>
                  <a:gd name="adj4" fmla="val -3806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Template RNA</a:t>
                </a:r>
              </a:p>
            </p:txBody>
          </p:sp>
          <p:sp>
            <p:nvSpPr>
              <p:cNvPr id="1037" name="AutoShape 11"/>
              <p:cNvSpPr>
                <a:spLocks/>
              </p:cNvSpPr>
              <p:nvPr/>
            </p:nvSpPr>
            <p:spPr bwMode="auto">
              <a:xfrm>
                <a:off x="1501" y="1559"/>
                <a:ext cx="859" cy="218"/>
              </a:xfrm>
              <a:prstGeom prst="borderCallout1">
                <a:avLst>
                  <a:gd name="adj1" fmla="val 49657"/>
                  <a:gd name="adj2" fmla="val -8421"/>
                  <a:gd name="adj3" fmla="val 300000"/>
                  <a:gd name="adj4" fmla="val -25088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Product RNA</a:t>
                </a:r>
              </a:p>
            </p:txBody>
          </p:sp>
          <p:sp>
            <p:nvSpPr>
              <p:cNvPr id="1038" name="AutoShape 12"/>
              <p:cNvSpPr>
                <a:spLocks/>
              </p:cNvSpPr>
              <p:nvPr/>
            </p:nvSpPr>
            <p:spPr bwMode="auto">
              <a:xfrm>
                <a:off x="1949" y="3193"/>
                <a:ext cx="404" cy="170"/>
              </a:xfrm>
              <a:prstGeom prst="borderCallout1">
                <a:avLst>
                  <a:gd name="adj1" fmla="val 63718"/>
                  <a:gd name="adj2" fmla="val -17912"/>
                  <a:gd name="adj3" fmla="val 80532"/>
                  <a:gd name="adj4" fmla="val -89181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 b="1">
                    <a:solidFill>
                      <a:srgbClr val="000000"/>
                    </a:solidFill>
                  </a:rPr>
                  <a:t>NTP</a:t>
                </a:r>
              </a:p>
            </p:txBody>
          </p:sp>
          <p:sp>
            <p:nvSpPr>
              <p:cNvPr id="1039" name="AutoShape 13"/>
              <p:cNvSpPr>
                <a:spLocks/>
              </p:cNvSpPr>
              <p:nvPr/>
            </p:nvSpPr>
            <p:spPr bwMode="auto">
              <a:xfrm>
                <a:off x="1129" y="1694"/>
                <a:ext cx="684" cy="921"/>
              </a:xfrm>
              <a:custGeom>
                <a:avLst/>
                <a:gdLst>
                  <a:gd name="T0" fmla="*/ 13262 w 499"/>
                  <a:gd name="T1" fmla="*/ 12102 h 613"/>
                  <a:gd name="T2" fmla="*/ 8407 w 499"/>
                  <a:gd name="T3" fmla="*/ 51937 h 613"/>
                  <a:gd name="T4" fmla="*/ 0 w 499"/>
                  <a:gd name="T5" fmla="*/ 0 h 613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613"/>
                  <a:gd name="T11" fmla="*/ 499 w 499"/>
                  <a:gd name="T12" fmla="*/ 613 h 6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613">
                    <a:moveTo>
                      <a:pt x="499" y="137"/>
                    </a:moveTo>
                    <a:cubicBezTo>
                      <a:pt x="449" y="375"/>
                      <a:pt x="400" y="613"/>
                      <a:pt x="317" y="590"/>
                    </a:cubicBezTo>
                    <a:cubicBezTo>
                      <a:pt x="234" y="567"/>
                      <a:pt x="117" y="283"/>
                      <a:pt x="0" y="0"/>
                    </a:cubicBezTo>
                  </a:path>
                </a:pathLst>
              </a:custGeom>
              <a:noFill/>
              <a:ln w="4752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Line 14"/>
              <p:cNvSpPr>
                <a:spLocks noChangeShapeType="1"/>
              </p:cNvSpPr>
              <p:nvPr/>
            </p:nvSpPr>
            <p:spPr bwMode="auto">
              <a:xfrm flipH="1" flipV="1">
                <a:off x="977" y="1768"/>
                <a:ext cx="372" cy="807"/>
              </a:xfrm>
              <a:prstGeom prst="line">
                <a:avLst/>
              </a:prstGeom>
              <a:noFill/>
              <a:ln w="4752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539" y="2717"/>
                <a:ext cx="1" cy="613"/>
              </a:xfrm>
              <a:prstGeom prst="line">
                <a:avLst/>
              </a:prstGeom>
              <a:noFill/>
              <a:ln w="47520" cap="rnd">
                <a:solidFill>
                  <a:srgbClr val="CCFFFF"/>
                </a:solidFill>
                <a:prstDash val="sysDot"/>
                <a:miter lim="800000"/>
                <a:headEnd type="triangle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539" y="3297"/>
                <a:ext cx="1" cy="204"/>
              </a:xfrm>
              <a:prstGeom prst="line">
                <a:avLst/>
              </a:prstGeom>
              <a:noFill/>
              <a:ln w="4752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5154613" y="2209800"/>
          <a:ext cx="36877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5" imgW="3688400" imgH="3734124" progId="PBrush">
                  <p:embed/>
                </p:oleObj>
              </mc:Choice>
              <mc:Fallback>
                <p:oleObj r:id="rId5" imgW="3688400" imgH="3734124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209800"/>
                        <a:ext cx="3687762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Структурная классификация доменов белков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Сходство структур и последовательностей</a:t>
            </a:r>
          </a:p>
          <a:p>
            <a:pPr lvl="1"/>
            <a:r>
              <a:rPr lang="en-US" sz="2400" dirty="0" smtClean="0"/>
              <a:t>family: </a:t>
            </a:r>
            <a:r>
              <a:rPr lang="ru-RU" sz="2400" dirty="0" smtClean="0"/>
              <a:t>совмещение и выравнивание </a:t>
            </a:r>
          </a:p>
          <a:p>
            <a:pPr lvl="1"/>
            <a:r>
              <a:rPr lang="en-US" sz="2400" dirty="0" err="1" smtClean="0"/>
              <a:t>superfamily</a:t>
            </a:r>
            <a:r>
              <a:rPr lang="en-US" sz="2400" dirty="0" smtClean="0"/>
              <a:t>: </a:t>
            </a:r>
            <a:r>
              <a:rPr lang="ru-RU" sz="2400" dirty="0" smtClean="0"/>
              <a:t>совмещение</a:t>
            </a:r>
            <a:r>
              <a:rPr lang="en-US" sz="2400" dirty="0" smtClean="0"/>
              <a:t>, </a:t>
            </a:r>
            <a:r>
              <a:rPr lang="ru-RU" sz="2400" dirty="0" smtClean="0"/>
              <a:t>нет хорошего выравнивания</a:t>
            </a:r>
          </a:p>
          <a:p>
            <a:pPr lvl="1"/>
            <a:r>
              <a:rPr lang="en-US" sz="2400" dirty="0" smtClean="0"/>
              <a:t>fold (</a:t>
            </a:r>
            <a:r>
              <a:rPr lang="ru-RU" sz="2400" dirty="0" smtClean="0"/>
              <a:t>укладка): сходство укладки альфа-спиралей и бета-листов (на глаз)</a:t>
            </a:r>
          </a:p>
          <a:p>
            <a:pPr lvl="1"/>
            <a:r>
              <a:rPr lang="en-US" sz="2400" dirty="0" smtClean="0"/>
              <a:t>Class</a:t>
            </a:r>
            <a:endParaRPr lang="en-US" dirty="0" smtClean="0">
              <a:ea typeface="+mn-ea"/>
              <a:cs typeface="+mn-cs"/>
            </a:endParaRPr>
          </a:p>
          <a:p>
            <a:r>
              <a:rPr lang="ru-RU" sz="2800" dirty="0" smtClean="0"/>
              <a:t>БД </a:t>
            </a:r>
            <a:r>
              <a:rPr lang="en-US" sz="2800" dirty="0" err="1" smtClean="0"/>
              <a:t>SCOPe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dirty="0" smtClean="0"/>
              <a:t>CATH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1300"/>
            <a:ext cx="7772400" cy="1143000"/>
          </a:xfrm>
        </p:spPr>
        <p:txBody>
          <a:bodyPr/>
          <a:lstStyle/>
          <a:p>
            <a:r>
              <a:rPr lang="ru-RU" dirty="0" smtClean="0"/>
              <a:t>Семейство. Идентичность последовательностей </a:t>
            </a:r>
            <a:r>
              <a:rPr lang="en-US" dirty="0" smtClean="0"/>
              <a:t>&gt; 30% </a:t>
            </a:r>
            <a:br>
              <a:rPr lang="en-US" dirty="0" smtClean="0"/>
            </a:b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совпадение структур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2389525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QFENPSAYK-DQVIATGLPASPGAAVGQVVFTAEDAEAWHSQGKAAILVR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||.| | ..||...|||||||| |.| |||..| | | .|   ||||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PTFNPAALKAGEVIGSALPASPGAAAGKVYFTADEAKAAHEKGERVILVR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AETSPEDVGGMHAAVGILTERGGMTSHAAVVARGWGKCCVSGCSGIRVND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||||||. ||||| |||| |||||||||||||| | ||||||. |..|.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LETSPEDIEGMHAAEGILTVRGGMTSHAAVVARGMGTCCVSGCGEIKINE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AEKLVTIGGHVLREGEWLSLNGSTGEVILGK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|   .||| . ||. .||.|||| .  |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EAKTFELGGHTFAEGDYISLDGSTGKIYKGD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228600"/>
            <a:ext cx="7772400" cy="1143000"/>
          </a:xfrm>
        </p:spPr>
        <p:txBody>
          <a:bodyPr/>
          <a:lstStyle/>
          <a:p>
            <a:r>
              <a:rPr lang="ru-RU" dirty="0" smtClean="0"/>
              <a:t>Совмещение структур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5298" r="21927" b="3452"/>
          <a:stretch/>
        </p:blipFill>
        <p:spPr bwMode="auto">
          <a:xfrm>
            <a:off x="1693194" y="1676400"/>
            <a:ext cx="5757611" cy="49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dirty="0" err="1" smtClean="0"/>
              <a:t>RdRPs</a:t>
            </a:r>
            <a:r>
              <a:rPr lang="en-US" dirty="0" smtClean="0"/>
              <a:t> – </a:t>
            </a:r>
            <a:r>
              <a:rPr lang="ru-RU" dirty="0" smtClean="0"/>
              <a:t>РНК зависимые РНК полимеразы из пяти вирусов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5" name="Рисунок 4" descr="rdr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236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 dirty="0" smtClean="0"/>
              <a:t>Совмещение структур пяти </a:t>
            </a:r>
            <a:r>
              <a:rPr lang="en-US" dirty="0" err="1" smtClean="0"/>
              <a:t>RdRP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" name="Рисунок 3" descr="rdrps-f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7886700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610</Words>
  <Application>Microsoft Office PowerPoint</Application>
  <PresentationFormat>On-screen Show (4:3)</PresentationFormat>
  <Paragraphs>161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Домены. Сходство структур</vt:lpstr>
      <vt:lpstr>Домены. Очевидный случай</vt:lpstr>
      <vt:lpstr>Домены. Пример посложнее.</vt:lpstr>
      <vt:lpstr>PowerPoint Presentation</vt:lpstr>
      <vt:lpstr>Структурная классификация доменов белков</vt:lpstr>
      <vt:lpstr>Семейство. Идентичность последовательностей &gt; 30%  =&gt; совпадение структур</vt:lpstr>
      <vt:lpstr>Совмещение структур</vt:lpstr>
      <vt:lpstr>RdRPs – РНК зависимые РНК полимеразы из пяти вирусов</vt:lpstr>
      <vt:lpstr>Совмещение структур пяти RdRP</vt:lpstr>
      <vt:lpstr>Структурные классы</vt:lpstr>
      <vt:lpstr>Архитектуры</vt:lpstr>
      <vt:lpstr>Title</vt:lpstr>
      <vt:lpstr>Основные сервисы и программы </vt:lpstr>
      <vt:lpstr>Программы и веб-сервисы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Service PDBeFOLD  (http://www.ebi.ac.uk/msd-srv/ssm/) алгоритм называется SSM (Secondary Structure Match)</vt:lpstr>
      <vt:lpstr>PowerPoint Presentation</vt:lpstr>
      <vt:lpstr>PowerPoint Presentation</vt:lpstr>
      <vt:lpstr>Множественное совмещение находок</vt:lpstr>
      <vt:lpstr>PowerPoint Presentation</vt:lpstr>
      <vt:lpstr>Пространственное совмещение</vt:lpstr>
      <vt:lpstr>Пространственное совмещение: ложка дегтя</vt:lpstr>
      <vt:lpstr>Такие структуры могут быть хорошо совмещены программами flexible alignment</vt:lpstr>
      <vt:lpstr>Соответствие сходства последовательностей и структур</vt:lpstr>
      <vt:lpstr>PowerPoint Presentation</vt:lpstr>
      <vt:lpstr>Суперсемейство: сходство последовательностей близко к 0, структуры практически совпадают</vt:lpstr>
      <vt:lpstr>Другие примеры из той же работы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Andrei Vladimirovich Alexeevsky</cp:lastModifiedBy>
  <cp:revision>123</cp:revision>
  <dcterms:created xsi:type="dcterms:W3CDTF">2004-12-06T14:24:05Z</dcterms:created>
  <dcterms:modified xsi:type="dcterms:W3CDTF">2018-09-27T08:38:33Z</dcterms:modified>
</cp:coreProperties>
</file>