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7" r:id="rId2"/>
    <p:sldId id="274" r:id="rId3"/>
    <p:sldId id="278" r:id="rId4"/>
    <p:sldId id="279" r:id="rId5"/>
    <p:sldId id="260" r:id="rId6"/>
    <p:sldId id="261" r:id="rId7"/>
    <p:sldId id="263" r:id="rId8"/>
    <p:sldId id="270" r:id="rId9"/>
    <p:sldId id="269" r:id="rId10"/>
    <p:sldId id="272" r:id="rId11"/>
    <p:sldId id="273" r:id="rId12"/>
    <p:sldId id="280" r:id="rId13"/>
    <p:sldId id="281" r:id="rId14"/>
    <p:sldId id="282" r:id="rId15"/>
    <p:sldId id="271" r:id="rId16"/>
    <p:sldId id="265" r:id="rId17"/>
    <p:sldId id="266" r:id="rId18"/>
    <p:sldId id="277" r:id="rId19"/>
    <p:sldId id="283" r:id="rId20"/>
    <p:sldId id="284" r:id="rId21"/>
    <p:sldId id="285" r:id="rId22"/>
    <p:sldId id="291" r:id="rId23"/>
    <p:sldId id="292" r:id="rId24"/>
    <p:sldId id="293" r:id="rId25"/>
    <p:sldId id="294" r:id="rId26"/>
    <p:sldId id="28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8517" autoAdjust="0"/>
  </p:normalViewPr>
  <p:slideViewPr>
    <p:cSldViewPr>
      <p:cViewPr varScale="1">
        <p:scale>
          <a:sx n="106" d="100"/>
          <a:sy n="106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users\aba\Downloads\dros_viru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baseline="0" dirty="0"/>
              <a:t>Достоверность последовательностей  белков</a:t>
            </a:r>
            <a:br>
              <a:rPr lang="ru-RU" sz="2800" baseline="0" dirty="0"/>
            </a:br>
            <a:r>
              <a:rPr lang="ru-RU" sz="2400" baseline="0" dirty="0"/>
              <a:t>по данным </a:t>
            </a:r>
            <a:r>
              <a:rPr lang="en-US" sz="2400" baseline="0" dirty="0" smtClean="0"/>
              <a:t>Swiss</a:t>
            </a:r>
            <a:r>
              <a:rPr lang="ru-RU" sz="2400" baseline="0" dirty="0" smtClean="0"/>
              <a:t>-</a:t>
            </a:r>
            <a:r>
              <a:rPr lang="en-US" sz="2400" baseline="0" dirty="0" smtClean="0"/>
              <a:t>Prot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Лист1!$E$15:$E$19</c:f>
              <c:strCache>
                <c:ptCount val="5"/>
                <c:pt idx="0">
                  <c:v>Evidence at protein level</c:v>
                </c:pt>
                <c:pt idx="1">
                  <c:v>Evidence at transcript level</c:v>
                </c:pt>
                <c:pt idx="2">
                  <c:v>Inferred from homology</c:v>
                </c:pt>
                <c:pt idx="3">
                  <c:v>Predicted</c:v>
                </c:pt>
                <c:pt idx="4">
                  <c:v>Uncertain</c:v>
                </c:pt>
              </c:strCache>
            </c:strRef>
          </c:cat>
          <c:val>
            <c:numRef>
              <c:f>Лист1!$F$15:$F$19</c:f>
              <c:numCache>
                <c:formatCode>General</c:formatCode>
                <c:ptCount val="5"/>
                <c:pt idx="0">
                  <c:v>77772</c:v>
                </c:pt>
                <c:pt idx="1">
                  <c:v>68137</c:v>
                </c:pt>
                <c:pt idx="2">
                  <c:v>377073</c:v>
                </c:pt>
                <c:pt idx="3">
                  <c:v>14290</c:v>
                </c:pt>
                <c:pt idx="4">
                  <c:v>1893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1602838106775049"/>
          <c:y val="0.29772927281148681"/>
          <c:w val="0.37298260794323979"/>
          <c:h val="0.6659506716072256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spPr>
    <a:ln w="28575">
      <a:solidFill>
        <a:srgbClr val="4F81BD"/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B7057-6828-4A47-9927-7D9B9F6E1212}" type="datetimeFigureOut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4A9C3E-D44A-4ED9-B013-C49C3F70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05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DAE10-9778-4F35-A5CB-DAA4192CA3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1C9E6-9067-4940-8EA8-3E01B47947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9885F-78C0-4981-BDE6-6956BF47543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29152E-4673-4F15-851B-F310DE9A2DA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Файл в </a:t>
            </a:r>
            <a:r>
              <a:rPr lang="en-US" smtClean="0"/>
              <a:t>fasta-</a:t>
            </a:r>
            <a:r>
              <a:rPr lang="ru-RU" smtClean="0"/>
              <a:t>формате – это текстовый файл, содержащий названия, описания и сами последовательности в указанной форме.</a:t>
            </a:r>
          </a:p>
          <a:p>
            <a:r>
              <a:rPr lang="ru-RU" smtClean="0"/>
              <a:t>Каждая последовательность непосредственно следует за строкой со своим названием.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FE52A2-0EED-41AC-B6D4-567649E9A04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FA40-0C77-4DF9-B400-28DBDEA348E8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BADD8-DA31-465C-B041-4DF8FD60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C757-8AB1-4F8B-91F0-1120FC0A5F85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FBED-A527-44A9-B7FE-5985B1A8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CB8D-4573-4F14-AFB6-A91D47ACA4F7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3CB2-27D0-4766-AB1B-2DC6DB6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9C5D-52FB-4314-A487-26375168EB2F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CF2-6F15-43D8-9A5E-9C210A7C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0604-EDB0-4656-966F-19240D7DF8A3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F6DD-C4B5-4549-9641-3F24A9A9B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DFE9-1CCC-4047-8DBB-31EB36078BE6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FE3-F8C1-4B5A-9B1B-C54EBF3FE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AA709-3FD9-41E5-889D-D0CA563EA771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0464-D7F9-47C0-A031-DD45958D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E18E-A59C-47D8-9E74-9FB115563933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522E-4074-4080-ABCC-531A1F1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C066-2242-40E7-AE9A-670C5E43AF71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737E-47D0-48CB-BAFC-3C2A6406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5571-5CF0-48C6-958D-3046E98171FB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B3CD-13FE-4871-8411-144BE993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4ACC-8242-4F0D-86C1-01F75A7C9BB4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5ADB-E193-4C13-B7D2-F0FEF03F3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39A5FA-5363-49E5-A4E9-A9E61EC696BC}" type="datetime1">
              <a:rPr lang="ru-RU"/>
              <a:pPr>
                <a:defRPr/>
              </a:pPr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70F0C0-1992-4E67-A7CD-6771B351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" TargetMode="External"/><Relationship Id="rId2" Type="http://schemas.openxmlformats.org/officeDocument/2006/relationships/hyperlink" Target="http://www.ebi.ac.uk/ena/about/statistics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ena/about/statistics" TargetMode="External"/><Relationship Id="rId2" Type="http://schemas.openxmlformats.org/officeDocument/2006/relationships/hyperlink" Target="http://www.ebi.ac.uk/embl/Documentation/User_manual/usrma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refseq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.ucsc.edu/cgi-bin/hgGatewa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emblgenomes.org/" TargetMode="External"/><Relationship Id="rId5" Type="http://schemas.openxmlformats.org/officeDocument/2006/relationships/hyperlink" Target="http://www.ensembl.org/" TargetMode="External"/><Relationship Id="rId4" Type="http://schemas.openxmlformats.org/officeDocument/2006/relationships/hyperlink" Target="http://www.ncbi.nlm.nih.gov/genome/brow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uniprot/P00174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uniprot.org/uniprot/P27358.txt" TargetMode="External"/><Relationship Id="rId4" Type="http://schemas.openxmlformats.org/officeDocument/2006/relationships/hyperlink" Target="http://www.uniprot.org/uniprot/P37869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381000" y="3048000"/>
            <a:ext cx="7086600" cy="190500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410200" y="5181600"/>
            <a:ext cx="3108325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410200" y="5181600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Pfam, ProSite, InterPro, ...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5715000" y="6019800"/>
            <a:ext cx="3352800" cy="762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5486400"/>
            <a:ext cx="838200" cy="533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4648200" y="3581400"/>
            <a:ext cx="1219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1295400" y="3581400"/>
            <a:ext cx="12954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5943600" y="1828800"/>
            <a:ext cx="990600" cy="304800"/>
          </a:xfrm>
          <a:prstGeom prst="rect">
            <a:avLst/>
          </a:prstGeom>
          <a:solidFill>
            <a:schemeClr val="bg1">
              <a:lumMod val="85000"/>
              <a:alpha val="8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533400" y="1752600"/>
            <a:ext cx="3124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1524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  <a:latin typeface="Calibri" pitchFamily="34" charset="0"/>
              </a:rPr>
              <a:t>Банки структурной биологической информации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09600" y="1752600"/>
            <a:ext cx="256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GenBank, ENA(EMBL), DDBJ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4267200" y="19812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943600" y="1812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RefSeq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57200" y="2147888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Архивные </a:t>
            </a:r>
            <a:r>
              <a:rPr lang="ru-RU" sz="1600">
                <a:latin typeface="Calibri" pitchFamily="34" charset="0"/>
              </a:rPr>
              <a:t>базы последовательностей</a:t>
            </a:r>
          </a:p>
          <a:p>
            <a:r>
              <a:rPr lang="ru-RU" sz="1600">
                <a:latin typeface="Calibri" pitchFamily="34" charset="0"/>
              </a:rPr>
              <a:t>нуклеиновых кислот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86400" y="2133600"/>
            <a:ext cx="358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Автоматическая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 b="1">
                <a:latin typeface="Calibri" pitchFamily="34" charset="0"/>
              </a:rPr>
              <a:t>различных</a:t>
            </a:r>
            <a:r>
              <a:rPr lang="ru-RU" sz="1600">
                <a:latin typeface="Calibri" pitchFamily="34" charset="0"/>
              </a:rPr>
              <a:t> последовательностей НК</a:t>
            </a:r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1905000" y="3124200"/>
            <a:ext cx="76200" cy="4572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2743200" y="3810000"/>
            <a:ext cx="1676400" cy="76200"/>
          </a:xfrm>
          <a:prstGeom prst="rightArrow">
            <a:avLst>
              <a:gd name="adj1" fmla="val 50000"/>
              <a:gd name="adj2" fmla="val 5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32325" y="3581400"/>
            <a:ext cx="1095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/SwissProt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Курируемая</a:t>
            </a:r>
            <a:r>
              <a:rPr lang="ru-RU" sz="1600">
                <a:latin typeface="Calibri" pitchFamily="34" charset="0"/>
              </a:rPr>
              <a:t> база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последовательностей </a:t>
            </a:r>
            <a:r>
              <a:rPr lang="ru-RU" sz="1600" b="1">
                <a:latin typeface="Calibri" pitchFamily="34" charset="0"/>
              </a:rPr>
              <a:t>белков</a:t>
            </a:r>
            <a:endParaRPr lang="ru-RU" sz="1600">
              <a:latin typeface="Calibri" pitchFamily="34" charset="0"/>
            </a:endParaRPr>
          </a:p>
        </p:txBody>
      </p:sp>
      <p:grpSp>
        <p:nvGrpSpPr>
          <p:cNvPr id="2069" name="Group 20"/>
          <p:cNvGrpSpPr>
            <a:grpSpLocks/>
          </p:cNvGrpSpPr>
          <p:nvPr/>
        </p:nvGrpSpPr>
        <p:grpSpPr bwMode="auto">
          <a:xfrm>
            <a:off x="457200" y="3657600"/>
            <a:ext cx="3348038" cy="1449388"/>
            <a:chOff x="288" y="2937"/>
            <a:chExt cx="2109" cy="913"/>
          </a:xfrm>
        </p:grpSpPr>
        <p:sp>
          <p:nvSpPr>
            <p:cNvPr id="2081" name="Text Box 21"/>
            <p:cNvSpPr txBox="1">
              <a:spLocks noChangeArrowheads="1"/>
            </p:cNvSpPr>
            <p:nvPr/>
          </p:nvSpPr>
          <p:spPr bwMode="auto">
            <a:xfrm>
              <a:off x="854" y="2937"/>
              <a:ext cx="5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/TrEMBL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2082" name="Text Box 22"/>
            <p:cNvSpPr txBox="1">
              <a:spLocks noChangeArrowheads="1"/>
            </p:cNvSpPr>
            <p:nvPr/>
          </p:nvSpPr>
          <p:spPr bwMode="auto">
            <a:xfrm>
              <a:off x="288" y="3216"/>
              <a:ext cx="210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Автоматическая</a:t>
              </a:r>
              <a:r>
                <a:rPr lang="ru-RU" sz="1600">
                  <a:latin typeface="Calibri" pitchFamily="34" charset="0"/>
                </a:rPr>
                <a:t> база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предсказаний</a:t>
              </a:r>
              <a:br>
                <a:rPr lang="ru-RU" sz="1600">
                  <a:latin typeface="Calibri" pitchFamily="34" charset="0"/>
                </a:rPr>
              </a:br>
              <a:r>
                <a:rPr lang="ru-RU" sz="1600">
                  <a:latin typeface="Calibri" pitchFamily="34" charset="0"/>
                </a:rPr>
                <a:t>последовательностей </a:t>
              </a:r>
              <a:r>
                <a:rPr lang="ru-RU" sz="1600" b="1">
                  <a:latin typeface="Calibri" pitchFamily="34" charset="0"/>
                </a:rPr>
                <a:t>белков</a:t>
              </a:r>
              <a:endParaRPr lang="ru-RU" sz="1600">
                <a:latin typeface="Calibri" pitchFamily="34" charset="0"/>
              </a:endParaRPr>
            </a:p>
          </p:txBody>
        </p:sp>
      </p:grpSp>
      <p:sp>
        <p:nvSpPr>
          <p:cNvPr id="2070" name="Text Box 23"/>
          <p:cNvSpPr txBox="1">
            <a:spLocks noChangeArrowheads="1"/>
          </p:cNvSpPr>
          <p:nvPr/>
        </p:nvSpPr>
        <p:spPr bwMode="auto">
          <a:xfrm>
            <a:off x="1295400" y="5562600"/>
            <a:ext cx="69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PDB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441325" y="5957888"/>
            <a:ext cx="408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Архивная</a:t>
            </a:r>
            <a:r>
              <a:rPr lang="ru-RU" sz="1600">
                <a:latin typeface="Calibri" pitchFamily="34" charset="0"/>
              </a:rPr>
              <a:t> база </a:t>
            </a:r>
            <a:r>
              <a:rPr lang="ru-RU" sz="1600" b="1">
                <a:latin typeface="Calibri" pitchFamily="34" charset="0"/>
              </a:rPr>
              <a:t>пространственных</a:t>
            </a:r>
            <a:endParaRPr lang="ru-RU" sz="1600">
              <a:latin typeface="Calibri" pitchFamily="34" charset="0"/>
            </a:endParaRPr>
          </a:p>
          <a:p>
            <a:r>
              <a:rPr lang="ru-RU" sz="1600">
                <a:latin typeface="Calibri" pitchFamily="34" charset="0"/>
              </a:rPr>
              <a:t>структур макромолекул</a:t>
            </a:r>
          </a:p>
        </p:txBody>
      </p:sp>
      <p:sp>
        <p:nvSpPr>
          <p:cNvPr id="2072" name="Text Box 25"/>
          <p:cNvSpPr txBox="1">
            <a:spLocks noChangeArrowheads="1"/>
          </p:cNvSpPr>
          <p:nvPr/>
        </p:nvSpPr>
        <p:spPr bwMode="auto">
          <a:xfrm>
            <a:off x="6232525" y="6186488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И многие другие...</a:t>
            </a: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Банки </a:t>
            </a:r>
            <a:r>
              <a:rPr lang="ru-RU" sz="1600" b="1">
                <a:latin typeface="Calibri" pitchFamily="34" charset="0"/>
              </a:rPr>
              <a:t>семейств белков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 rot="16860000" flipH="1">
            <a:off x="4462462" y="4225926"/>
            <a:ext cx="68263" cy="1878012"/>
          </a:xfrm>
          <a:prstGeom prst="downArrow">
            <a:avLst>
              <a:gd name="adj1" fmla="val 50000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5" name="TextBox 27"/>
          <p:cNvSpPr txBox="1">
            <a:spLocks noChangeArrowheads="1"/>
          </p:cNvSpPr>
          <p:nvPr/>
        </p:nvSpPr>
        <p:spPr bwMode="auto">
          <a:xfrm>
            <a:off x="3276600" y="3048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UniprotKB</a:t>
            </a:r>
            <a:endParaRPr lang="ru-RU" dirty="0"/>
          </a:p>
        </p:txBody>
      </p:sp>
      <p:sp>
        <p:nvSpPr>
          <p:cNvPr id="2076" name="Rectangle 9"/>
          <p:cNvSpPr>
            <a:spLocks noChangeArrowheads="1"/>
          </p:cNvSpPr>
          <p:nvPr/>
        </p:nvSpPr>
        <p:spPr bwMode="auto">
          <a:xfrm>
            <a:off x="5257800" y="914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Геномные проекты</a:t>
            </a:r>
          </a:p>
        </p:txBody>
      </p:sp>
      <p:sp>
        <p:nvSpPr>
          <p:cNvPr id="2077" name="Rectangle 9"/>
          <p:cNvSpPr>
            <a:spLocks noChangeArrowheads="1"/>
          </p:cNvSpPr>
          <p:nvPr/>
        </p:nvSpPr>
        <p:spPr bwMode="auto">
          <a:xfrm>
            <a:off x="228600" y="914400"/>
            <a:ext cx="41910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Calibri" pitchFamily="34" charset="0"/>
              </a:rPr>
              <a:t>Последовательности от исследователей</a:t>
            </a:r>
          </a:p>
        </p:txBody>
      </p:sp>
      <p:sp>
        <p:nvSpPr>
          <p:cNvPr id="2078" name="AutoShape 12"/>
          <p:cNvSpPr>
            <a:spLocks noChangeArrowheads="1"/>
          </p:cNvSpPr>
          <p:nvPr/>
        </p:nvSpPr>
        <p:spPr bwMode="auto">
          <a:xfrm rot="20386455" flipH="1">
            <a:off x="3748088" y="1484313"/>
            <a:ext cx="1544637" cy="79375"/>
          </a:xfrm>
          <a:prstGeom prst="rightArrow">
            <a:avLst>
              <a:gd name="adj1" fmla="val 50000"/>
              <a:gd name="adj2" fmla="val 433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79" name="AutoShape 12"/>
          <p:cNvSpPr>
            <a:spLocks noChangeArrowheads="1"/>
          </p:cNvSpPr>
          <p:nvPr/>
        </p:nvSpPr>
        <p:spPr bwMode="auto">
          <a:xfrm rot="-5666404" flipH="1" flipV="1">
            <a:off x="1763713" y="1522412"/>
            <a:ext cx="376238" cy="87313"/>
          </a:xfrm>
          <a:prstGeom prst="rightArrow">
            <a:avLst>
              <a:gd name="adj1" fmla="val 50000"/>
              <a:gd name="adj2" fmla="val 425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57976-8A3E-4ED8-BB3F-170EF7E5509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Структура идентификатора 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записи </a:t>
            </a:r>
            <a:r>
              <a:rPr lang="en-US" smtClean="0"/>
              <a:t>Swiss-Prot</a:t>
            </a:r>
            <a:endParaRPr lang="ru-RU" smtClean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0" y="1752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ENO_BACSU</a:t>
            </a:r>
            <a:r>
              <a:rPr lang="ru-RU" sz="2800"/>
              <a:t>: энолаза из сенной палочки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52400" y="28194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функции белка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276600" y="2514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Мнемоника организма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362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3352800" y="2209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3505200"/>
            <a:ext cx="8229600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Как правило, мнемоника организма состоит из 3 букв родового названия и 2 букв видового (</a:t>
            </a:r>
            <a:r>
              <a:rPr lang="en-US" i="1" dirty="0">
                <a:latin typeface="+mn-lt"/>
              </a:rPr>
              <a:t>Bacillus </a:t>
            </a:r>
            <a:r>
              <a:rPr lang="en-US" i="1" dirty="0" err="1">
                <a:latin typeface="+mn-lt"/>
              </a:rPr>
              <a:t>subtilis</a:t>
            </a:r>
            <a:r>
              <a:rPr lang="en-US" i="1" dirty="0">
                <a:latin typeface="+mn-lt"/>
              </a:rPr>
              <a:t> → </a:t>
            </a:r>
            <a:r>
              <a:rPr lang="en-US" dirty="0">
                <a:latin typeface="+mn-lt"/>
              </a:rPr>
              <a:t>BACSU)</a:t>
            </a:r>
            <a:r>
              <a:rPr lang="ru-RU" i="1" dirty="0">
                <a:latin typeface="+mn-lt"/>
              </a:rPr>
              <a:t>.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400" dirty="0">
                <a:latin typeface="+mn-lt"/>
              </a:rPr>
              <a:t>Для штаммов бактерий из видового названия берётся одна буква, а последний символ используется для различения штаммов.</a:t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>Исключения</a:t>
            </a:r>
            <a:r>
              <a:rPr lang="en-US" sz="1400" dirty="0">
                <a:latin typeface="+mn-lt"/>
              </a:rPr>
              <a:t>: </a:t>
            </a:r>
            <a:br>
              <a:rPr lang="en-US" sz="1400" dirty="0">
                <a:latin typeface="+mn-lt"/>
              </a:rPr>
            </a:br>
            <a:r>
              <a:rPr lang="ru-RU" sz="1400" dirty="0">
                <a:latin typeface="+mn-lt"/>
              </a:rPr>
              <a:t>а</a:t>
            </a:r>
            <a:r>
              <a:rPr lang="en-US" sz="1400" dirty="0">
                <a:latin typeface="+mn-lt"/>
              </a:rPr>
              <a:t>) 16 </a:t>
            </a:r>
            <a:r>
              <a:rPr lang="ru-RU" sz="1400" dirty="0">
                <a:latin typeface="+mn-lt"/>
              </a:rPr>
              <a:t>наиболее представленных организмов</a:t>
            </a:r>
            <a:r>
              <a:rPr lang="en-US" sz="1400" dirty="0">
                <a:latin typeface="+mn-lt"/>
              </a:rPr>
              <a:t>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(BOVIN for Bovine, CHICK for Chicken, ECOLI for </a:t>
            </a:r>
            <a:r>
              <a:rPr lang="en-US" sz="1400" i="1" dirty="0">
                <a:latin typeface="+mn-lt"/>
              </a:rPr>
              <a:t>Escherichia coli</a:t>
            </a:r>
            <a:r>
              <a:rPr lang="en-US" sz="1400" dirty="0">
                <a:latin typeface="+mn-lt"/>
              </a:rPr>
              <a:t>, HORSE for Horse, HUMAN for Human, MAIZE for Maize (</a:t>
            </a:r>
            <a:r>
              <a:rPr lang="en-US" sz="1400" i="1" dirty="0" err="1">
                <a:latin typeface="+mn-lt"/>
              </a:rPr>
              <a:t>Zea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mays</a:t>
            </a:r>
            <a:r>
              <a:rPr lang="en-US" sz="1400" dirty="0">
                <a:latin typeface="+mn-lt"/>
              </a:rPr>
              <a:t>) , MOUSE for Mouse, PEA for Garden pea (</a:t>
            </a:r>
            <a:r>
              <a:rPr lang="en-US" sz="1400" i="1" dirty="0" err="1">
                <a:latin typeface="+mn-lt"/>
              </a:rPr>
              <a:t>Pisum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sativum</a:t>
            </a:r>
            <a:r>
              <a:rPr lang="en-US" sz="1400" dirty="0">
                <a:latin typeface="+mn-lt"/>
              </a:rPr>
              <a:t>), PIG for Pig, RABIT for Rabbit, RAT for Rat, SHEEP for Sheep, SOYBN for Soybean (</a:t>
            </a:r>
            <a:r>
              <a:rPr lang="en-US" sz="1400" i="1" dirty="0" err="1">
                <a:latin typeface="+mn-lt"/>
              </a:rPr>
              <a:t>Glycine</a:t>
            </a:r>
            <a:r>
              <a:rPr lang="en-US" sz="1400" i="1" dirty="0">
                <a:latin typeface="+mn-lt"/>
              </a:rPr>
              <a:t> max</a:t>
            </a:r>
            <a:r>
              <a:rPr lang="en-US" sz="1400" dirty="0">
                <a:latin typeface="+mn-lt"/>
              </a:rPr>
              <a:t>), TOBAC for Common tobacco (</a:t>
            </a:r>
            <a:r>
              <a:rPr lang="en-US" sz="1400" i="1" dirty="0" err="1">
                <a:latin typeface="+mn-lt"/>
              </a:rPr>
              <a:t>Nicotiana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tabacum</a:t>
            </a:r>
            <a:r>
              <a:rPr lang="en-US" sz="1400" dirty="0">
                <a:latin typeface="+mn-lt"/>
              </a:rPr>
              <a:t>), WHEAT for Wheat (</a:t>
            </a:r>
            <a:r>
              <a:rPr lang="en-US" sz="1400" i="1" dirty="0" err="1">
                <a:latin typeface="+mn-lt"/>
              </a:rPr>
              <a:t>Triticum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aestivum</a:t>
            </a:r>
            <a:r>
              <a:rPr lang="en-US" sz="1400" dirty="0">
                <a:latin typeface="+mn-lt"/>
              </a:rPr>
              <a:t>), YEAST for Baker's yeast (</a:t>
            </a:r>
            <a:r>
              <a:rPr lang="en-US" sz="1400" i="1" dirty="0" err="1">
                <a:latin typeface="+mn-lt"/>
              </a:rPr>
              <a:t>Saccharomyces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cerevisiae</a:t>
            </a:r>
            <a:r>
              <a:rPr lang="en-US" sz="1400" dirty="0">
                <a:latin typeface="+mn-lt"/>
              </a:rPr>
              <a:t>)); </a:t>
            </a: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б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вирусы</a:t>
            </a:r>
            <a:r>
              <a:rPr lang="en-US" sz="1400" dirty="0">
                <a:latin typeface="+mn-lt"/>
              </a:rPr>
              <a:t> (</a:t>
            </a:r>
            <a:r>
              <a:rPr lang="ru-RU" sz="1400" dirty="0">
                <a:latin typeface="+mn-lt"/>
              </a:rPr>
              <a:t>например, </a:t>
            </a:r>
            <a:r>
              <a:rPr lang="pl-PL" sz="1400" dirty="0">
                <a:latin typeface="+mn-lt"/>
              </a:rPr>
              <a:t>BPP21</a:t>
            </a:r>
            <a:r>
              <a:rPr lang="ru-RU" sz="1400" dirty="0">
                <a:latin typeface="+mn-lt"/>
              </a:rPr>
              <a:t> для фага </a:t>
            </a:r>
            <a:r>
              <a:rPr lang="en-US" sz="1400" dirty="0">
                <a:latin typeface="+mn-lt"/>
              </a:rPr>
              <a:t>P21, MEASY </a:t>
            </a:r>
            <a:r>
              <a:rPr lang="ru-RU" sz="1400" dirty="0">
                <a:latin typeface="+mn-lt"/>
              </a:rPr>
              <a:t>для штамма </a:t>
            </a:r>
            <a:r>
              <a:rPr lang="en-US" sz="1400" dirty="0">
                <a:latin typeface="+mn-lt"/>
              </a:rPr>
              <a:t>Yamagata </a:t>
            </a:r>
            <a:r>
              <a:rPr lang="ru-RU" sz="1400" dirty="0">
                <a:latin typeface="+mn-lt"/>
              </a:rPr>
              <a:t>вируса кори (</a:t>
            </a:r>
            <a:r>
              <a:rPr lang="en-US" sz="1400" dirty="0">
                <a:latin typeface="+mn-lt"/>
              </a:rPr>
              <a:t>measles) </a:t>
            </a:r>
            <a:r>
              <a:rPr lang="ru-RU" sz="1400" dirty="0">
                <a:latin typeface="+mn-lt"/>
              </a:rPr>
              <a:t>и пр.)</a:t>
            </a:r>
            <a:r>
              <a:rPr lang="en-US" sz="1400" dirty="0">
                <a:latin typeface="+mn-lt"/>
              </a:rPr>
              <a:t>; </a:t>
            </a:r>
            <a:endParaRPr lang="ru-RU" sz="1400" dirty="0">
              <a:latin typeface="+mn-lt"/>
            </a:endParaRPr>
          </a:p>
          <a:p>
            <a:pPr>
              <a:spcAft>
                <a:spcPts val="600"/>
              </a:spcAft>
              <a:defRPr/>
            </a:pPr>
            <a:r>
              <a:rPr lang="ru-RU" sz="1400" dirty="0">
                <a:latin typeface="+mn-lt"/>
              </a:rPr>
              <a:t>в</a:t>
            </a:r>
            <a:r>
              <a:rPr lang="en-US" sz="1400" dirty="0">
                <a:latin typeface="+mn-lt"/>
              </a:rPr>
              <a:t>) </a:t>
            </a:r>
            <a:r>
              <a:rPr lang="ru-RU" sz="1400" dirty="0">
                <a:latin typeface="+mn-lt"/>
              </a:rPr>
              <a:t>случаи неопределенного видового названия</a:t>
            </a:r>
            <a:r>
              <a:rPr lang="en-US" sz="1400" dirty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19B7D-17DF-4E62-8A61-49FF2DDD6950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Содержимое поля </a:t>
            </a:r>
            <a:r>
              <a:rPr lang="en-US" smtClean="0"/>
              <a:t>FT</a:t>
            </a:r>
            <a:endParaRPr lang="ru-RU" smtClean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Feature Table — характеристики участков последовательности</a:t>
            </a:r>
          </a:p>
          <a:p>
            <a:r>
              <a:rPr lang="ru-RU"/>
              <a:t>В частности: </a:t>
            </a:r>
          </a:p>
          <a:p>
            <a:pPr>
              <a:buFont typeface="Arial" charset="0"/>
              <a:buChar char="•"/>
            </a:pPr>
            <a:r>
              <a:rPr lang="ru-RU"/>
              <a:t>трансмембранные участки;</a:t>
            </a:r>
          </a:p>
          <a:p>
            <a:pPr>
              <a:buFont typeface="Arial" charset="0"/>
              <a:buChar char="•"/>
            </a:pPr>
            <a:r>
              <a:rPr lang="ru-RU"/>
              <a:t>сигнальные последовательности</a:t>
            </a:r>
          </a:p>
          <a:p>
            <a:pPr>
              <a:buFont typeface="Arial" charset="0"/>
              <a:buChar char="•"/>
            </a:pPr>
            <a:r>
              <a:rPr lang="ru-RU"/>
              <a:t>сайты связывания разнообразных лигандов, ионов, нуклеиновых кислот;</a:t>
            </a:r>
          </a:p>
          <a:p>
            <a:pPr>
              <a:buFont typeface="Arial" charset="0"/>
              <a:buChar char="•"/>
            </a:pPr>
            <a:r>
              <a:rPr lang="ru-RU"/>
              <a:t>сайты посттрансляционной модификации;</a:t>
            </a:r>
          </a:p>
          <a:p>
            <a:pPr>
              <a:buFont typeface="Arial" charset="0"/>
              <a:buChar char="•"/>
            </a:pPr>
            <a:r>
              <a:rPr lang="ru-RU"/>
              <a:t>вторичная структура;</a:t>
            </a:r>
          </a:p>
          <a:p>
            <a:pPr>
              <a:buFont typeface="Arial" charset="0"/>
              <a:buChar char="•"/>
            </a:pPr>
            <a:r>
              <a:rPr lang="ru-RU"/>
              <a:t>домены;</a:t>
            </a:r>
          </a:p>
          <a:p>
            <a:pPr>
              <a:buFont typeface="Arial" charset="0"/>
              <a:buChar char="•"/>
            </a:pPr>
            <a:r>
              <a:rPr lang="ru-RU"/>
              <a:t>разночтения в последовательности (“CONFLICT”);</a:t>
            </a:r>
          </a:p>
          <a:p>
            <a:pPr>
              <a:buFont typeface="Arial" charset="0"/>
              <a:buChar char="•"/>
            </a:pPr>
            <a:r>
              <a:rPr lang="ru-RU"/>
              <a:t>варианты (напр., альтернативный сплайсинг “VARSPLIC”);</a:t>
            </a:r>
          </a:p>
          <a:p>
            <a:r>
              <a:rPr lang="ru-RU"/>
              <a:t>и т</a:t>
            </a:r>
            <a:r>
              <a:rPr lang="en-US"/>
              <a:t>. </a:t>
            </a:r>
            <a:r>
              <a:rPr lang="ru-RU"/>
              <a:t>п</a:t>
            </a:r>
            <a:r>
              <a:rPr lang="en-US"/>
              <a:t>.</a:t>
            </a:r>
            <a:endParaRPr lang="ru-RU"/>
          </a:p>
          <a:p>
            <a:r>
              <a:rPr lang="ru-RU"/>
              <a:t>Имеет строгий формат</a:t>
            </a:r>
            <a:r>
              <a:rPr lang="en-US"/>
              <a:t>: Feature Key, FtLocation, FtDescription.</a:t>
            </a:r>
          </a:p>
          <a:p>
            <a:endParaRPr lang="en-US"/>
          </a:p>
          <a:p>
            <a:r>
              <a:rPr lang="ru-RU"/>
              <a:t>Например: 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DISULFID 334 343 By similarity.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FT CONFLICT 138 138 E -&gt; EE (in Ref. 4; AA sequence).</a:t>
            </a:r>
            <a:endParaRPr lang="ru-RU">
              <a:latin typeface="Courier New" pitchFamily="49" charset="0"/>
              <a:cs typeface="Courier New" pitchFamily="49" charset="0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7A1C8-89FF-4BC5-96D9-5AC2906E00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Uniprot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31 </a:t>
            </a:r>
            <a:r>
              <a:rPr lang="ru-RU" dirty="0" smtClean="0"/>
              <a:t>июля </a:t>
            </a:r>
            <a:r>
              <a:rPr lang="ru-RU" dirty="0" smtClean="0"/>
              <a:t>2019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2286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SwissProt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560 537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(~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белков)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TrEMBL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761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записей)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UniRef100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–199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397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329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различных аминокислотных последовательностей)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6EF0C-AFA7-4F67-A4EB-DAEE5A870D7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Для сравнения: банк </a:t>
            </a:r>
            <a:r>
              <a:rPr lang="en-US" dirty="0"/>
              <a:t>PDB (</a:t>
            </a:r>
            <a:r>
              <a:rPr lang="ru-RU" dirty="0"/>
              <a:t>пространственные структуры) содержит </a:t>
            </a:r>
            <a:r>
              <a:rPr lang="en-US" dirty="0" smtClean="0"/>
              <a:t>155</a:t>
            </a:r>
            <a:r>
              <a:rPr lang="ru-RU" dirty="0" smtClean="0"/>
              <a:t> </a:t>
            </a:r>
            <a:r>
              <a:rPr lang="en-US" dirty="0" smtClean="0"/>
              <a:t>618 </a:t>
            </a:r>
            <a:r>
              <a:rPr lang="ru-RU" dirty="0" smtClean="0"/>
              <a:t>записей</a:t>
            </a:r>
            <a:r>
              <a:rPr lang="ru-RU" dirty="0" smtClean="0"/>
              <a:t>, представляющих </a:t>
            </a:r>
            <a:r>
              <a:rPr lang="ru-RU" dirty="0" smtClean="0"/>
              <a:t>47 895 </a:t>
            </a:r>
            <a:r>
              <a:rPr lang="ru-RU" dirty="0" smtClean="0"/>
              <a:t>различных </a:t>
            </a:r>
            <a:r>
              <a:rPr lang="ru-RU" dirty="0"/>
              <a:t>белков.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82588" y="5334000"/>
            <a:ext cx="7893741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во много раз больше, чем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структур</a:t>
            </a:r>
            <a:endParaRPr lang="ru-RU" sz="2400" b="1" dirty="0">
              <a:solidFill>
                <a:srgbClr val="000000"/>
              </a:solidFill>
              <a:latin typeface="+mn-lt"/>
              <a:cs typeface="Tahoma" pitchFamily="34" charset="0"/>
            </a:endParaRPr>
          </a:p>
          <a:p>
            <a:pP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Большинство 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Tahoma" pitchFamily="34" charset="0"/>
              </a:rPr>
              <a:t>последовательностей не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cs typeface="Tahoma" pitchFamily="34" charset="0"/>
              </a:rPr>
              <a:t>аннотированы</a:t>
            </a:r>
            <a:endParaRPr lang="ru-RU" sz="2400" b="1" dirty="0">
              <a:solidFill>
                <a:srgbClr val="0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97A48-E70B-4F4D-B3B8-2EF50953A1AC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4340" name="Рисунок 4" descr="pie_proteins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62600" cy="335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+mj-lt"/>
              </a:rPr>
              <a:t>Число белков в разных </a:t>
            </a:r>
            <a:r>
              <a:rPr lang="ru-RU" sz="4800" dirty="0" smtClean="0">
                <a:latin typeface="+mj-lt"/>
              </a:rPr>
              <a:t>БД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90600" y="228600"/>
          <a:ext cx="6934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66DC-9F74-4F2A-BA44-2E71AD223CE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Более половины последовательностей </a:t>
            </a:r>
            <a:r>
              <a:rPr lang="ru-RU" dirty="0" err="1" smtClean="0"/>
              <a:t>Swiss-Prot</a:t>
            </a:r>
            <a:r>
              <a:rPr lang="ru-RU" dirty="0" smtClean="0"/>
              <a:t> не охарактеризовано экспериментально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Банки </a:t>
            </a:r>
            <a:r>
              <a:rPr lang="en-US" smtClean="0"/>
              <a:t>GenBank, EMBL, DDBJ</a:t>
            </a:r>
            <a:endParaRPr lang="ru-RU" smtClean="0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792480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Содержат результаты работ по </a:t>
            </a:r>
            <a:r>
              <a:rPr lang="ru-RU" dirty="0" err="1"/>
              <a:t>секвенированию</a:t>
            </a:r>
            <a:r>
              <a:rPr lang="ru-RU" dirty="0"/>
              <a:t> нуклеиновых кислот.</a:t>
            </a:r>
          </a:p>
          <a:p>
            <a:endParaRPr lang="ru-RU" b="1" dirty="0"/>
          </a:p>
          <a:p>
            <a:r>
              <a:rPr lang="ru-RU" b="1" dirty="0"/>
              <a:t>Архивные банки</a:t>
            </a:r>
            <a:r>
              <a:rPr lang="ru-RU" dirty="0"/>
              <a:t>: за содержание записей несут ответственность только их авторы.</a:t>
            </a:r>
          </a:p>
          <a:p>
            <a:endParaRPr lang="ru-RU" dirty="0"/>
          </a:p>
          <a:p>
            <a:r>
              <a:rPr lang="ru-RU" dirty="0"/>
              <a:t>С конца 1980-х годов журналы не публикуют работы о </a:t>
            </a:r>
            <a:r>
              <a:rPr lang="ru-RU" dirty="0" err="1"/>
              <a:t>секвенировании</a:t>
            </a:r>
            <a:r>
              <a:rPr lang="ru-RU" dirty="0"/>
              <a:t> последовательностей ДНК и РНК, если сами эти последовательности не депонированы в один из этих банков.</a:t>
            </a:r>
            <a:endParaRPr lang="en-US" dirty="0"/>
          </a:p>
          <a:p>
            <a:endParaRPr lang="en-US" dirty="0"/>
          </a:p>
          <a:p>
            <a:r>
              <a:rPr lang="ru-RU" dirty="0"/>
              <a:t>Ежедневный обмен данными.</a:t>
            </a:r>
          </a:p>
          <a:p>
            <a:endParaRPr lang="ru-RU" dirty="0"/>
          </a:p>
          <a:p>
            <a:r>
              <a:rPr lang="ru-RU" dirty="0"/>
              <a:t>Версия </a:t>
            </a:r>
            <a:r>
              <a:rPr lang="en-US" dirty="0"/>
              <a:t>EMBL </a:t>
            </a:r>
            <a:r>
              <a:rPr lang="ru-RU" dirty="0"/>
              <a:t>от </a:t>
            </a:r>
            <a:r>
              <a:rPr lang="ru-RU" dirty="0" smtClean="0"/>
              <a:t>9</a:t>
            </a:r>
            <a:r>
              <a:rPr lang="ru-RU" dirty="0" smtClean="0"/>
              <a:t> сентября 2019 </a:t>
            </a:r>
            <a:r>
              <a:rPr lang="ru-RU" dirty="0"/>
              <a:t>г. содержит </a:t>
            </a:r>
            <a:r>
              <a:rPr lang="ru-RU" dirty="0" smtClean="0"/>
              <a:t>2,4 </a:t>
            </a:r>
            <a:r>
              <a:rPr lang="ru-RU" dirty="0" smtClean="0"/>
              <a:t>млрд. </a:t>
            </a:r>
            <a:r>
              <a:rPr lang="ru-RU" dirty="0"/>
              <a:t>последовательностей и </a:t>
            </a:r>
            <a:r>
              <a:rPr lang="ru-RU" dirty="0" smtClean="0"/>
              <a:t>6,2 </a:t>
            </a:r>
            <a:r>
              <a:rPr lang="ru-RU" dirty="0" smtClean="0"/>
              <a:t>трлн. </a:t>
            </a:r>
            <a:r>
              <a:rPr lang="ru-RU" dirty="0"/>
              <a:t>нуклеотидов</a:t>
            </a:r>
          </a:p>
          <a:p>
            <a:r>
              <a:rPr lang="ru-RU" dirty="0"/>
              <a:t>(</a:t>
            </a:r>
            <a:r>
              <a:rPr lang="pl-PL" dirty="0">
                <a:hlinkClick r:id="rId2"/>
              </a:rPr>
              <a:t>http://www.ebi.ac.uk/ena/about/statistics</a:t>
            </a:r>
            <a:r>
              <a:rPr lang="ru-RU" dirty="0"/>
              <a:t> ).</a:t>
            </a:r>
          </a:p>
          <a:p>
            <a:endParaRPr lang="ru-RU" dirty="0"/>
          </a:p>
          <a:p>
            <a:r>
              <a:rPr lang="ru-RU" sz="1600" dirty="0"/>
              <a:t>Помимо </a:t>
            </a:r>
            <a:r>
              <a:rPr lang="en-US" sz="1600" dirty="0"/>
              <a:t>EMBL, </a:t>
            </a:r>
            <a:r>
              <a:rPr lang="ru-RU" sz="1600" dirty="0"/>
              <a:t>Европейский нуклеотидный архив (</a:t>
            </a:r>
            <a:r>
              <a:rPr lang="en-US" sz="1600" dirty="0"/>
              <a:t>ENA</a:t>
            </a:r>
            <a:r>
              <a:rPr lang="ru-RU" sz="1600" dirty="0"/>
              <a:t>, </a:t>
            </a:r>
            <a:r>
              <a:rPr lang="pl-PL" sz="1600" dirty="0">
                <a:hlinkClick r:id="rId3"/>
              </a:rPr>
              <a:t>http://www.ebi.ac.uk/ena/</a:t>
            </a:r>
            <a:r>
              <a:rPr lang="en-US" sz="1600" dirty="0"/>
              <a:t>) </a:t>
            </a:r>
            <a:r>
              <a:rPr lang="ru-RU" sz="1600" dirty="0"/>
              <a:t>включает ещё </a:t>
            </a:r>
            <a:r>
              <a:rPr lang="en-US" sz="1600" dirty="0"/>
              <a:t>SRA (Sequence Read Archive)</a:t>
            </a:r>
            <a:r>
              <a:rPr lang="ru-RU" sz="1600" dirty="0"/>
              <a:t>:</a:t>
            </a:r>
            <a:r>
              <a:rPr lang="en-US" sz="1600" dirty="0"/>
              <a:t> ~ </a:t>
            </a:r>
            <a:r>
              <a:rPr lang="ru-RU" sz="1600" dirty="0" smtClean="0"/>
              <a:t>80,1</a:t>
            </a:r>
            <a:r>
              <a:rPr lang="en-US" sz="1600" dirty="0" smtClean="0"/>
              <a:t> </a:t>
            </a:r>
            <a:r>
              <a:rPr lang="ru-RU" sz="1600" dirty="0"/>
              <a:t>трлн. последовательностей, </a:t>
            </a:r>
            <a:r>
              <a:rPr lang="ru-RU" sz="1600" dirty="0" smtClean="0"/>
              <a:t>12,7 </a:t>
            </a:r>
            <a:r>
              <a:rPr lang="ru-RU" sz="1600" dirty="0" smtClean="0"/>
              <a:t>квадрильона </a:t>
            </a:r>
            <a:r>
              <a:rPr lang="ru-RU" sz="1600" dirty="0"/>
              <a:t>нуклеотидов.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1D99-1E67-4DEA-8CAE-1DF5F8225979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Разделы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57200" y="1600200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HUM</a:t>
            </a:r>
            <a:r>
              <a:rPr lang="en-US">
                <a:latin typeface="Calibri" pitchFamily="34" charset="0"/>
              </a:rPr>
              <a:t>: Human</a:t>
            </a:r>
          </a:p>
          <a:p>
            <a:r>
              <a:rPr lang="en-US" b="1">
                <a:latin typeface="Calibri" pitchFamily="34" charset="0"/>
              </a:rPr>
              <a:t>MUS</a:t>
            </a:r>
            <a:r>
              <a:rPr lang="en-US">
                <a:latin typeface="Calibri" pitchFamily="34" charset="0"/>
              </a:rPr>
              <a:t>: Mus musculus</a:t>
            </a:r>
          </a:p>
          <a:p>
            <a:r>
              <a:rPr lang="en-US" b="1">
                <a:latin typeface="Calibri" pitchFamily="34" charset="0"/>
              </a:rPr>
              <a:t>ROD</a:t>
            </a:r>
            <a:r>
              <a:rPr lang="en-US">
                <a:latin typeface="Calibri" pitchFamily="34" charset="0"/>
              </a:rPr>
              <a:t>: Other Rodents</a:t>
            </a:r>
          </a:p>
          <a:p>
            <a:r>
              <a:rPr lang="en-US" b="1">
                <a:latin typeface="Calibri" pitchFamily="34" charset="0"/>
              </a:rPr>
              <a:t>MAM</a:t>
            </a:r>
            <a:r>
              <a:rPr lang="en-US">
                <a:latin typeface="Calibri" pitchFamily="34" charset="0"/>
              </a:rPr>
              <a:t>: Other Mammals</a:t>
            </a:r>
          </a:p>
          <a:p>
            <a:r>
              <a:rPr lang="en-US" b="1">
                <a:latin typeface="Calibri" pitchFamily="34" charset="0"/>
              </a:rPr>
              <a:t>VRT</a:t>
            </a:r>
            <a:r>
              <a:rPr lang="en-US">
                <a:latin typeface="Calibri" pitchFamily="34" charset="0"/>
              </a:rPr>
              <a:t>: Other Vertebrates</a:t>
            </a:r>
          </a:p>
          <a:p>
            <a:r>
              <a:rPr lang="en-US" b="1">
                <a:latin typeface="Calibri" pitchFamily="34" charset="0"/>
              </a:rPr>
              <a:t>INV</a:t>
            </a:r>
            <a:r>
              <a:rPr lang="en-US">
                <a:latin typeface="Calibri" pitchFamily="34" charset="0"/>
              </a:rPr>
              <a:t>: Invertebrates</a:t>
            </a:r>
          </a:p>
          <a:p>
            <a:r>
              <a:rPr lang="en-US" b="1">
                <a:latin typeface="Calibri" pitchFamily="34" charset="0"/>
              </a:rPr>
              <a:t>FUN</a:t>
            </a:r>
            <a:r>
              <a:rPr lang="en-US">
                <a:latin typeface="Calibri" pitchFamily="34" charset="0"/>
              </a:rPr>
              <a:t>: Fungi</a:t>
            </a:r>
          </a:p>
          <a:p>
            <a:r>
              <a:rPr lang="en-US" b="1">
                <a:latin typeface="Calibri" pitchFamily="34" charset="0"/>
              </a:rPr>
              <a:t>PLN</a:t>
            </a:r>
            <a:r>
              <a:rPr lang="en-US">
                <a:latin typeface="Calibri" pitchFamily="34" charset="0"/>
              </a:rPr>
              <a:t>: Plants</a:t>
            </a:r>
          </a:p>
          <a:p>
            <a:r>
              <a:rPr lang="en-US" b="1">
                <a:latin typeface="Calibri" pitchFamily="34" charset="0"/>
              </a:rPr>
              <a:t>PRO</a:t>
            </a:r>
            <a:r>
              <a:rPr lang="en-US">
                <a:latin typeface="Calibri" pitchFamily="34" charset="0"/>
              </a:rPr>
              <a:t>: Prokaryotes</a:t>
            </a:r>
          </a:p>
          <a:p>
            <a:r>
              <a:rPr lang="en-US" b="1">
                <a:latin typeface="Calibri" pitchFamily="34" charset="0"/>
              </a:rPr>
              <a:t>VRL</a:t>
            </a:r>
            <a:r>
              <a:rPr lang="en-US">
                <a:latin typeface="Calibri" pitchFamily="34" charset="0"/>
              </a:rPr>
              <a:t>: Viruses</a:t>
            </a:r>
          </a:p>
          <a:p>
            <a:r>
              <a:rPr lang="en-US" b="1">
                <a:latin typeface="Calibri" pitchFamily="34" charset="0"/>
              </a:rPr>
              <a:t>PHG</a:t>
            </a:r>
            <a:r>
              <a:rPr lang="en-US">
                <a:latin typeface="Calibri" pitchFamily="34" charset="0"/>
              </a:rPr>
              <a:t>: Bacteriophage</a:t>
            </a:r>
          </a:p>
          <a:p>
            <a:r>
              <a:rPr lang="en-US" b="1">
                <a:latin typeface="Calibri" pitchFamily="34" charset="0"/>
              </a:rPr>
              <a:t>ENV</a:t>
            </a:r>
            <a:r>
              <a:rPr lang="en-US">
                <a:latin typeface="Calibri" pitchFamily="34" charset="0"/>
              </a:rPr>
              <a:t>: Environmental Samples</a:t>
            </a:r>
          </a:p>
          <a:p>
            <a:r>
              <a:rPr lang="en-US" b="1">
                <a:latin typeface="Calibri" pitchFamily="34" charset="0"/>
              </a:rPr>
              <a:t>SYN</a:t>
            </a:r>
            <a:r>
              <a:rPr lang="en-US">
                <a:latin typeface="Calibri" pitchFamily="34" charset="0"/>
              </a:rPr>
              <a:t>: Synthetic</a:t>
            </a:r>
          </a:p>
          <a:p>
            <a:r>
              <a:rPr lang="en-US" b="1">
                <a:latin typeface="Calibri" pitchFamily="34" charset="0"/>
              </a:rPr>
              <a:t>TGN</a:t>
            </a:r>
            <a:r>
              <a:rPr lang="en-US">
                <a:latin typeface="Calibri" pitchFamily="34" charset="0"/>
              </a:rPr>
              <a:t>: Transgenic</a:t>
            </a:r>
          </a:p>
          <a:p>
            <a:r>
              <a:rPr lang="en-US" b="1">
                <a:latin typeface="Calibri" pitchFamily="34" charset="0"/>
              </a:rPr>
              <a:t>UNC</a:t>
            </a:r>
            <a:r>
              <a:rPr lang="en-US">
                <a:latin typeface="Calibri" pitchFamily="34" charset="0"/>
              </a:rPr>
              <a:t>: Unclassified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9A690-0FB6-465D-8248-BB249ED61950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Классы данных </a:t>
            </a:r>
            <a:r>
              <a:rPr lang="en-US" smtClean="0"/>
              <a:t>EMBL</a:t>
            </a:r>
            <a:endParaRPr lang="ru-RU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57200" y="57912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http://www.ebi.ac.uk/embl/Documentation/User_manual/usrman.html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90177-8CFD-42C5-91EF-BBB83C40783B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457200" y="52578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hlinkClick r:id="rId3"/>
              </a:rPr>
              <a:t>http://</a:t>
            </a:r>
            <a:r>
              <a:rPr lang="pl-PL" dirty="0" smtClean="0">
                <a:hlinkClick r:id="rId3"/>
              </a:rPr>
              <a:t>www.ebi.ac.uk/ena/about/statistics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3716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RefSeq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Поддерживается </a:t>
            </a:r>
            <a:r>
              <a:rPr lang="en-US" sz="2400" smtClean="0"/>
              <a:t>NCBI</a:t>
            </a:r>
            <a:r>
              <a:rPr lang="ru-RU" sz="2400" smtClean="0"/>
              <a:t>: </a:t>
            </a:r>
            <a:r>
              <a:rPr lang="pl-PL" sz="1800" smtClean="0">
                <a:hlinkClick r:id="rId3"/>
              </a:rPr>
              <a:t>http://www.ncbi.nlm.nih.gov/refseq/</a:t>
            </a:r>
            <a:endParaRPr lang="ru-RU" sz="1800" smtClean="0"/>
          </a:p>
          <a:p>
            <a:pPr eaLnBrk="1" hangingPunct="1"/>
            <a:r>
              <a:rPr lang="ru-RU" sz="2400" smtClean="0"/>
              <a:t>Не содержит повторений (в отличие от </a:t>
            </a:r>
            <a:r>
              <a:rPr lang="en-US" sz="2400" smtClean="0"/>
              <a:t>GenBank!)</a:t>
            </a:r>
            <a:endParaRPr lang="ru-RU" sz="2400" smtClean="0"/>
          </a:p>
          <a:p>
            <a:pPr eaLnBrk="1" hangingPunct="1"/>
            <a:r>
              <a:rPr lang="ru-RU" sz="2400" smtClean="0"/>
              <a:t>Состоит из трёх частей: </a:t>
            </a:r>
            <a:r>
              <a:rPr lang="en-US" sz="2400" smtClean="0"/>
              <a:t>RefSeq genomic, RefSeq RNA (</a:t>
            </a:r>
            <a:r>
              <a:rPr lang="ru-RU" sz="2400" smtClean="0"/>
              <a:t>только мРНК!), </a:t>
            </a:r>
            <a:r>
              <a:rPr lang="en-US" sz="2400" smtClean="0"/>
              <a:t>RefSeq protein</a:t>
            </a:r>
          </a:p>
          <a:p>
            <a:pPr eaLnBrk="1" hangingPunct="1"/>
            <a:r>
              <a:rPr lang="ru-RU" sz="2400" smtClean="0"/>
              <a:t>Призван навести порядок в сумбуре секвенируемых последовательностей. Но, конечно, в связи с этим отстаёт…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CE741-CDE0-40DF-85B1-ECBD5F2187DC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>
            <a:alpha val="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Геномные браузеры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USCS Genome Browser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3"/>
              </a:rPr>
              <a:t>http://genome.ucsc.edu/cgi-bin/hgGateway</a:t>
            </a:r>
            <a:r>
              <a:rPr lang="en-US" sz="2000" dirty="0" smtClean="0"/>
              <a:t> )</a:t>
            </a:r>
            <a:endParaRPr lang="ru-RU" sz="2000" dirty="0" smtClean="0"/>
          </a:p>
          <a:p>
            <a:pPr lvl="1" eaLnBrk="1" hangingPunct="1"/>
            <a:r>
              <a:rPr lang="ru-RU" sz="2000" dirty="0" smtClean="0"/>
              <a:t>продвинутый графический интерфейс для аннотированных геномов избранных эукариот 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NCBI</a:t>
            </a:r>
            <a:r>
              <a:rPr lang="ru-RU" sz="2400" dirty="0" smtClean="0"/>
              <a:t> (</a:t>
            </a:r>
            <a:r>
              <a:rPr lang="en-US" sz="2000" dirty="0" smtClean="0">
                <a:hlinkClick r:id="rId4"/>
              </a:rPr>
              <a:t>http://www.ncbi.nlm.nih.gov/genome/browse</a:t>
            </a:r>
            <a:r>
              <a:rPr lang="ru-RU" sz="2400" dirty="0" smtClean="0"/>
              <a:t>)</a:t>
            </a:r>
          </a:p>
          <a:p>
            <a:pPr lvl="1" eaLnBrk="1" hangingPunct="1"/>
            <a:r>
              <a:rPr lang="ru-RU" sz="2000" dirty="0" smtClean="0"/>
              <a:t>все полные геномы </a:t>
            </a:r>
            <a:endParaRPr lang="en-US" sz="2000" dirty="0" smtClean="0"/>
          </a:p>
          <a:p>
            <a:pPr eaLnBrk="1" hangingPunct="1"/>
            <a:r>
              <a:rPr lang="en-US" sz="2400" dirty="0" err="1" smtClean="0"/>
              <a:t>EnsEMBL</a:t>
            </a:r>
            <a:r>
              <a:rPr lang="ru-RU" sz="2400" dirty="0" smtClean="0"/>
              <a:t> </a:t>
            </a:r>
            <a:r>
              <a:rPr lang="ru-RU" sz="1800" dirty="0" smtClean="0"/>
              <a:t>(</a:t>
            </a:r>
            <a:r>
              <a:rPr lang="en-US" sz="1800" dirty="0" smtClean="0">
                <a:hlinkClick r:id="rId5"/>
              </a:rPr>
              <a:t>http://www.ensembl.org/</a:t>
            </a:r>
            <a:r>
              <a:rPr lang="ru-RU" sz="1800" dirty="0" smtClean="0"/>
              <a:t>)</a:t>
            </a:r>
          </a:p>
          <a:p>
            <a:pPr lvl="1" eaLnBrk="1" hangingPunct="1"/>
            <a:r>
              <a:rPr lang="ru-RU" sz="2000" dirty="0" smtClean="0"/>
              <a:t>продвинутый графический интерфейс для хорошо аннотированных геномов избранных эукариот (два десятка животных и дрожжи)</a:t>
            </a:r>
          </a:p>
          <a:p>
            <a:pPr eaLnBrk="1" hangingPunct="1"/>
            <a:r>
              <a:rPr lang="en-US" sz="2400" dirty="0" err="1" smtClean="0"/>
              <a:t>EnsEMBL</a:t>
            </a:r>
            <a:r>
              <a:rPr lang="en-US" sz="2400" dirty="0" smtClean="0"/>
              <a:t> genomes (</a:t>
            </a:r>
            <a:r>
              <a:rPr lang="en-US" sz="1800" dirty="0" smtClean="0">
                <a:hlinkClick r:id="rId6"/>
              </a:rPr>
              <a:t>http://www.ensemblgenomes.org/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lvl="1" eaLnBrk="1" hangingPunct="1"/>
            <a:r>
              <a:rPr lang="ru-RU" sz="2000" dirty="0" smtClean="0"/>
              <a:t>расширение возможностей </a:t>
            </a:r>
            <a:r>
              <a:rPr lang="en-US" sz="2000" dirty="0" err="1" smtClean="0"/>
              <a:t>EnsEMBL</a:t>
            </a:r>
            <a:r>
              <a:rPr lang="en-US" sz="2000" dirty="0" smtClean="0"/>
              <a:t> </a:t>
            </a:r>
            <a:r>
              <a:rPr lang="ru-RU" sz="2000" dirty="0" smtClean="0"/>
              <a:t>на все геномы (в процессе…)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FEBE-495A-44C7-B9EA-F531B9C15BCA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Последовательности белков</a:t>
            </a:r>
          </a:p>
        </p:txBody>
      </p:sp>
      <p:pic>
        <p:nvPicPr>
          <p:cNvPr id="3075" name="Picture 2" descr="http://www.uniprot.org/images/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72463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CC0A0-184F-40F0-8EDD-99B37E2D3F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Форматы хранения последовательностей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81000" y="16764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Swiss-Prot – </a:t>
            </a:r>
            <a:r>
              <a:rPr lang="ru-RU" dirty="0"/>
              <a:t>для белков</a:t>
            </a:r>
          </a:p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en-US" dirty="0"/>
              <a:t>EMBL, </a:t>
            </a:r>
            <a:r>
              <a:rPr lang="en-US" dirty="0" err="1"/>
              <a:t>GenBank</a:t>
            </a:r>
            <a:r>
              <a:rPr lang="en-US" dirty="0"/>
              <a:t> – </a:t>
            </a:r>
            <a:r>
              <a:rPr lang="ru-RU" dirty="0"/>
              <a:t>для нуклеотидных последовательностей</a:t>
            </a:r>
            <a:endParaRPr lang="ru-RU" sz="2400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– </a:t>
            </a:r>
            <a:r>
              <a:rPr lang="ru-RU" sz="2400" dirty="0">
                <a:solidFill>
                  <a:srgbClr val="FF0000"/>
                </a:solidFill>
              </a:rPr>
              <a:t>универсальный формат для хранения одной или многих последовательностей.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Понимается подавляющим большинством программ работы с последовательностями.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OS=Gallus gallus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372100" y="419100"/>
            <a:ext cx="2286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343400" y="1600200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Может отсутствовать.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ourier New" pitchFamily="49" charset="0"/>
                <a:cs typeface="Courier New" pitchFamily="49" charset="0"/>
              </a:rPr>
              <a:t>&gt;sp|P00174|CYB5_CHICK Cytochrome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b5 OS=Gallus gallus MVGSSEAGGEAWRGRYYRLEEVQKHNNSQSTWIIVHHRIYDITKFLDEHPGGEEVLREQA 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GGDATENFEDVGHSTDARALSETFIIGELHPDDRPKLQKPAETLITTVQSNSSSWSNWVI PAIAAIIVALMYRSYMSE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1790700" y="11049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04800" y="1371600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Знак </a:t>
            </a:r>
            <a:r>
              <a:rPr lang="en-US" sz="1400" dirty="0">
                <a:solidFill>
                  <a:srgbClr val="FF0000"/>
                </a:solidFill>
              </a:rPr>
              <a:t>“&gt;” – </a:t>
            </a:r>
            <a:r>
              <a:rPr lang="ru-RU" sz="1400" dirty="0">
                <a:solidFill>
                  <a:srgbClr val="FF0000"/>
                </a:solidFill>
              </a:rPr>
              <a:t>показатель строки с названием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3400" y="1676400"/>
            <a:ext cx="2971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Имя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(до первого пробела).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В данном случае состоит из трёх «полей».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372100" y="419100"/>
            <a:ext cx="2286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343400" y="1600200"/>
            <a:ext cx="3429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Описание последовательности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>(от первого пробела до конца строки). </a:t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100" dirty="0">
                <a:solidFill>
                  <a:srgbClr val="FF0000"/>
                </a:solidFill>
              </a:rPr>
              <a:t>Может отсутствовать.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457200" y="3886200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</a:rPr>
              <a:t>Последовательность в однобуквенном коде, в одну или несколько строк.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514600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</a:t>
            </a:r>
            <a:r>
              <a:rPr lang="en-US" dirty="0" err="1" smtClean="0"/>
              <a:t>Fasta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много последовательностей)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5159-5229-45F1-A5A8-BC406F870F5C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610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&gt;sp|P00167|CYB5_HUMAN Cytochrome b5 OS=Homo sapiens GN=CYB5A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&gt;sp|O43169|CYB5B_HUMAN Cytochrome b5 type B OS=Homo sapiens GN=CYB5B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MATAEASGSDGKGQEVETSVTYYRLEEVAKRNSLKELWLVIHGRVYDVTRFLNEHPGGEE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VLLEQAGVDASESFEDVGHSSDAREMLKQYYIGDIHPSDLKPESGSKDPSKNDTCKSCWA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YWILPIIGAVLLGFLYRYYTSESKSS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&gt;sp|P04166|CYB5B_RAT Cytochrome b5 type B OS=Rattus norvegicus GN=Cyb5b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MATPEASGSGRNGQGSDPAVTYYRLEEVAKRNTAEETWMVIHGRVYDITRFLSEHPGGEE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VLLEQAGADATESFEDVGHSPDAREMLKQYYIGDVHPNDLKPKDGDKDPSKNNSCQSSWA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YWIVPIVGAILIGFLYRHFWADSKSS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&gt;sp|P00173|CYB5_RAT Cytochrome b5 OS=Rattus norvegicus GN=Cyb5a PE=1 SV=2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MAEQSDKDVKYYTLEEIQKHKDSKSTWVILHHKVYDLTKFLEEHPGGEEVLREQAGGDAT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ENFEDVGHSTDARELSKTYIIGELHPDDRSKIAKPSETLITTVESNSSWWTNWVIPAISA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LVVALMYRLYMAED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&gt;sp|P00174|CYB5_CHICK Cytochrome b5 OS=Gallus gallus GN=CYB5A PE=1 SV=4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350" dirty="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pl-PL" sz="135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 (общие принципы)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/>
            <a:r>
              <a:rPr lang="ru-RU" sz="2800" smtClean="0"/>
              <a:t>БД состоит из одного или нескольких хранилищ (</a:t>
            </a:r>
            <a:r>
              <a:rPr lang="en-US" sz="2800" smtClean="0"/>
              <a:t>“</a:t>
            </a:r>
            <a:r>
              <a:rPr lang="ru-RU" sz="2800" smtClean="0"/>
              <a:t>таблиц</a:t>
            </a:r>
            <a:r>
              <a:rPr lang="en-US" sz="2800" smtClean="0"/>
              <a:t>”</a:t>
            </a:r>
            <a:r>
              <a:rPr lang="ru-RU" sz="2800" smtClean="0"/>
              <a:t>)</a:t>
            </a:r>
          </a:p>
          <a:p>
            <a:pPr eaLnBrk="1" hangingPunct="1"/>
            <a:r>
              <a:rPr lang="ru-RU" sz="2800" smtClean="0"/>
              <a:t>Единица хранения (строка таблицы) называется </a:t>
            </a:r>
            <a:r>
              <a:rPr lang="ru-RU" sz="2800" i="1" smtClean="0"/>
              <a:t>записью </a:t>
            </a:r>
            <a:r>
              <a:rPr lang="ru-RU" sz="2800" smtClean="0"/>
              <a:t>(</a:t>
            </a:r>
            <a:r>
              <a:rPr lang="en-US" sz="2800" smtClean="0"/>
              <a:t>entry)</a:t>
            </a:r>
            <a:r>
              <a:rPr lang="ru-RU" sz="2800" smtClean="0"/>
              <a:t>.</a:t>
            </a:r>
          </a:p>
          <a:p>
            <a:pPr eaLnBrk="1" hangingPunct="1"/>
            <a:r>
              <a:rPr lang="ru-RU" sz="2800" smtClean="0"/>
              <a:t>Все записи состоят из </a:t>
            </a:r>
            <a:r>
              <a:rPr lang="ru-RU" sz="2800" i="1" smtClean="0"/>
              <a:t>полей</a:t>
            </a:r>
            <a:r>
              <a:rPr lang="en-US" sz="2800" i="1" smtClean="0"/>
              <a:t> </a:t>
            </a:r>
            <a:r>
              <a:rPr lang="en-US" sz="2800" smtClean="0"/>
              <a:t>(fields)</a:t>
            </a:r>
            <a:r>
              <a:rPr lang="ru-RU" sz="2800" i="1" smtClean="0"/>
              <a:t>. </a:t>
            </a:r>
            <a:r>
              <a:rPr lang="ru-RU" sz="2800" smtClean="0"/>
              <a:t>Поля с одним и тем же названием (колонки таблицы) содержат однородную информацию.</a:t>
            </a:r>
          </a:p>
          <a:p>
            <a:pPr eaLnBrk="1" hangingPunct="1"/>
            <a:r>
              <a:rPr lang="ru-RU" sz="2800" smtClean="0"/>
              <a:t>Записи из разных хранилищ (таблиц) ссылаются друг на друга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6FA18-48C2-4519-88C9-1E156C70211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БД </a:t>
            </a:r>
            <a:r>
              <a:rPr lang="en-US" smtClean="0"/>
              <a:t>“</a:t>
            </a:r>
            <a:r>
              <a:rPr lang="ru-RU" smtClean="0"/>
              <a:t>библиотека</a:t>
            </a:r>
            <a:r>
              <a:rPr lang="en-US" smtClean="0"/>
              <a:t>”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Запись – книга</a:t>
            </a:r>
          </a:p>
          <a:p>
            <a:pPr eaLnBrk="1" hangingPunct="1"/>
            <a:r>
              <a:rPr lang="ru-RU" sz="2800" smtClean="0"/>
              <a:t>Поля:</a:t>
            </a:r>
          </a:p>
          <a:p>
            <a:pPr lvl="1" eaLnBrk="1" hangingPunct="1"/>
            <a:r>
              <a:rPr lang="ru-RU" sz="2400" smtClean="0"/>
              <a:t>Название</a:t>
            </a:r>
          </a:p>
          <a:p>
            <a:pPr lvl="1" eaLnBrk="1" hangingPunct="1"/>
            <a:r>
              <a:rPr lang="ru-RU" sz="2400" smtClean="0"/>
              <a:t>Авторы</a:t>
            </a:r>
          </a:p>
          <a:p>
            <a:pPr lvl="1" eaLnBrk="1" hangingPunct="1"/>
            <a:r>
              <a:rPr lang="ru-RU" sz="2400" smtClean="0"/>
              <a:t>Год издания</a:t>
            </a:r>
          </a:p>
          <a:p>
            <a:pPr lvl="1" eaLnBrk="1" hangingPunct="1"/>
            <a:r>
              <a:rPr lang="ru-RU" sz="2400" smtClean="0"/>
              <a:t>Аннотация</a:t>
            </a:r>
          </a:p>
          <a:p>
            <a:pPr lvl="1" eaLnBrk="1" hangingPunct="1"/>
            <a:r>
              <a:rPr lang="ru-RU" sz="2400" smtClean="0"/>
              <a:t>Текст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70B34-F692-4B98-9DE3-95805A2220F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6147" name="Picture 9" descr="spro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19200"/>
            <a:ext cx="1905000" cy="1076325"/>
          </a:xfrm>
          <a:noFill/>
        </p:spPr>
      </p:pic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6155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077200" y="9906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19</a:t>
            </a:r>
            <a:r>
              <a:rPr lang="en-US" sz="2400" b="1" i="1">
                <a:solidFill>
                  <a:srgbClr val="800000"/>
                </a:solidFill>
                <a:latin typeface="Calibri" pitchFamily="34" charset="0"/>
              </a:rPr>
              <a:t>8</a:t>
            </a:r>
            <a:r>
              <a:rPr lang="ru-RU" sz="2400" b="1" i="1">
                <a:solidFill>
                  <a:srgbClr val="8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286000" y="2514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Swiss-Prot</a:t>
            </a:r>
            <a:r>
              <a:rPr lang="en-US" sz="2800">
                <a:latin typeface="Calibri" pitchFamily="34" charset="0"/>
              </a:rPr>
              <a:t> – </a:t>
            </a:r>
            <a:r>
              <a:rPr lang="ru-RU" sz="2800">
                <a:latin typeface="Calibri" pitchFamily="34" charset="0"/>
              </a:rPr>
              <a:t>база знаний о белковых последовательностях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209800" y="6491288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http://web.expasy.org/docs/swiss-prot_guideline.html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609600" y="6400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2286000" y="40386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Курируемая база данных </a:t>
            </a:r>
          </a:p>
          <a:p>
            <a:pPr lvl="1">
              <a:buFontTx/>
              <a:buChar char="•"/>
            </a:pPr>
            <a:r>
              <a:rPr lang="ru-RU" sz="2400">
                <a:latin typeface="Calibri" pitchFamily="34" charset="0"/>
              </a:rPr>
              <a:t>  </a:t>
            </a:r>
            <a:r>
              <a:rPr lang="en-US" sz="2400">
                <a:latin typeface="Calibri" pitchFamily="34" charset="0"/>
              </a:rPr>
              <a:t>“</a:t>
            </a:r>
            <a:r>
              <a:rPr lang="ru-RU" sz="2400">
                <a:solidFill>
                  <a:srgbClr val="800000"/>
                </a:solidFill>
                <a:latin typeface="Calibri" pitchFamily="34" charset="0"/>
              </a:rPr>
              <a:t>Золотой стандарт</a:t>
            </a:r>
            <a:r>
              <a:rPr lang="en-US" sz="2400">
                <a:latin typeface="Calibri" pitchFamily="34" charset="0"/>
              </a:rPr>
              <a:t>”</a:t>
            </a:r>
            <a:r>
              <a:rPr lang="ru-RU" sz="2400">
                <a:latin typeface="Calibri" pitchFamily="34" charset="0"/>
              </a:rPr>
              <a:t> аннотации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1CF44-1DF9-4A06-8DE2-2AF7DEE2E47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Swiss-Prot</a:t>
            </a:r>
            <a:endParaRPr lang="ru-RU" smtClean="0"/>
          </a:p>
        </p:txBody>
      </p:sp>
      <p:pic>
        <p:nvPicPr>
          <p:cNvPr id="7171" name="Picture 8" descr="SIB_Bairo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0"/>
            <a:ext cx="1706563" cy="2133600"/>
          </a:xfrm>
          <a:noFill/>
        </p:spPr>
      </p:pic>
      <p:pic>
        <p:nvPicPr>
          <p:cNvPr id="7172" name="Picture 19" descr="spro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295400"/>
            <a:ext cx="1905000" cy="1076325"/>
          </a:xfrm>
          <a:noFill/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3733800" y="4114800"/>
            <a:ext cx="244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latin typeface="Calibri" pitchFamily="34" charset="0"/>
              </a:rPr>
              <a:t>Амос Байрох 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2743200" y="4876800"/>
            <a:ext cx="512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Долговременный руководитель группы </a:t>
            </a:r>
            <a:r>
              <a:rPr lang="en-US">
                <a:latin typeface="Calibri" pitchFamily="34" charset="0"/>
              </a:rPr>
              <a:t>Swiss-Prot </a:t>
            </a:r>
            <a:r>
              <a:rPr lang="ru-RU">
                <a:latin typeface="Calibri" pitchFamily="34" charset="0"/>
              </a:rPr>
              <a:t>в Швейцарском Институте Биоинформатики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438400" y="12954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 1987 поддерживается в сотрудничестве между </a:t>
            </a:r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S</a:t>
            </a:r>
            <a:r>
              <a:rPr lang="ru-RU">
                <a:latin typeface="Calibri" pitchFamily="34" charset="0"/>
              </a:rPr>
              <a:t>wiss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of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SIB</a:t>
            </a:r>
            <a:r>
              <a:rPr lang="ru-RU">
                <a:latin typeface="Calibri" pitchFamily="34" charset="0"/>
              </a:rPr>
              <a:t>)</a:t>
            </a:r>
          </a:p>
          <a:p>
            <a:pPr lvl="1"/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E</a:t>
            </a:r>
            <a:r>
              <a:rPr lang="ru-RU">
                <a:latin typeface="Calibri" pitchFamily="34" charset="0"/>
              </a:rPr>
              <a:t>uropean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ru-RU">
                <a:latin typeface="Calibri" pitchFamily="34" charset="0"/>
              </a:rPr>
              <a:t>ioinformatics </a:t>
            </a:r>
            <a:r>
              <a:rPr lang="ru-RU" b="1">
                <a:solidFill>
                  <a:schemeClr val="accent2"/>
                </a:solidFill>
                <a:latin typeface="Calibri" pitchFamily="34" charset="0"/>
              </a:rPr>
              <a:t>I</a:t>
            </a:r>
            <a:r>
              <a:rPr lang="ru-RU">
                <a:latin typeface="Calibri" pitchFamily="34" charset="0"/>
              </a:rPr>
              <a:t>nstitute </a:t>
            </a:r>
            <a:r>
              <a:rPr lang="en-US">
                <a:latin typeface="Calibri" pitchFamily="34" charset="0"/>
              </a:rPr>
              <a:t>(</a:t>
            </a: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EBI</a:t>
            </a:r>
            <a:r>
              <a:rPr lang="en-US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1524000" y="25336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С 2002 является частью </a:t>
            </a:r>
            <a:r>
              <a:rPr lang="en-US" sz="2400" b="1" dirty="0" err="1">
                <a:latin typeface="Calibri" pitchFamily="34" charset="0"/>
              </a:rPr>
              <a:t>UniProt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knowledgebase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ru-RU" sz="2400" dirty="0">
                <a:latin typeface="Calibri" pitchFamily="34" charset="0"/>
              </a:rPr>
              <a:t/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поддерживаемой </a:t>
            </a:r>
            <a:r>
              <a:rPr lang="en-US" sz="2400" dirty="0" err="1">
                <a:latin typeface="Calibri" pitchFamily="34" charset="0"/>
              </a:rPr>
              <a:t>UniProt</a:t>
            </a:r>
            <a:r>
              <a:rPr lang="en-US" sz="2400" dirty="0">
                <a:latin typeface="Calibri" pitchFamily="34" charset="0"/>
              </a:rPr>
              <a:t> consortium</a:t>
            </a:r>
          </a:p>
        </p:txBody>
      </p:sp>
      <p:sp>
        <p:nvSpPr>
          <p:cNvPr id="7178" name="Прямоугольник 11"/>
          <p:cNvSpPr>
            <a:spLocks noChangeArrowheads="1"/>
          </p:cNvSpPr>
          <p:nvPr/>
        </p:nvSpPr>
        <p:spPr bwMode="auto">
          <a:xfrm>
            <a:off x="2819400" y="601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 </a:t>
            </a:r>
            <a:r>
              <a:rPr lang="en-US"/>
              <a:t>Swiss-Prot – </a:t>
            </a:r>
            <a:r>
              <a:rPr lang="ru-RU"/>
              <a:t>это один текстовый файл специального формата.</a:t>
            </a:r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8C209-555B-4F0C-BCF4-40EFE033699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029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12296" name="Line 1030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1031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2291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Банк данных </a:t>
            </a:r>
            <a:r>
              <a:rPr lang="en-US" smtClean="0"/>
              <a:t>TrEMBL</a:t>
            </a:r>
            <a:endParaRPr lang="ru-RU" smtClean="0"/>
          </a:p>
        </p:txBody>
      </p:sp>
      <p:pic>
        <p:nvPicPr>
          <p:cNvPr id="12292" name="Picture 1057" descr="trembl_m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2133600" cy="1385888"/>
          </a:xfrm>
          <a:noFill/>
        </p:spPr>
      </p:pic>
      <p:sp>
        <p:nvSpPr>
          <p:cNvPr id="12293" name="Text Box 1053"/>
          <p:cNvSpPr txBox="1">
            <a:spLocks noChangeArrowheads="1"/>
          </p:cNvSpPr>
          <p:nvPr/>
        </p:nvSpPr>
        <p:spPr bwMode="auto">
          <a:xfrm>
            <a:off x="1219200" y="3124200"/>
            <a:ext cx="7162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Вместе со </a:t>
            </a:r>
            <a:r>
              <a:rPr lang="en-US" sz="2000" dirty="0" smtClean="0">
                <a:latin typeface="Calibri" pitchFamily="34" charset="0"/>
              </a:rPr>
              <a:t>Swiss-Prot </a:t>
            </a:r>
            <a:r>
              <a:rPr lang="ru-RU" sz="2000" dirty="0" smtClean="0">
                <a:latin typeface="Calibri" pitchFamily="34" charset="0"/>
              </a:rPr>
              <a:t>образует </a:t>
            </a:r>
            <a:r>
              <a:rPr lang="en-US" sz="2000" dirty="0" err="1" smtClean="0">
                <a:latin typeface="Calibri" pitchFamily="34" charset="0"/>
              </a:rPr>
              <a:t>UniprotKB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ru-RU" sz="2000" dirty="0" smtClean="0">
                <a:latin typeface="Calibri" pitchFamily="34" charset="0"/>
              </a:rPr>
              <a:t>Формальная </a:t>
            </a:r>
            <a:r>
              <a:rPr lang="ru-RU" sz="2000" dirty="0">
                <a:latin typeface="Calibri" pitchFamily="34" charset="0"/>
              </a:rPr>
              <a:t>трансляция всех кодирующих нуклеотидных последовательностей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из банка </a:t>
            </a:r>
            <a:r>
              <a:rPr lang="en-US" sz="2000" dirty="0" smtClean="0">
                <a:latin typeface="Calibri" pitchFamily="34" charset="0"/>
              </a:rPr>
              <a:t>EMBL.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Автоматическая классификация и </a:t>
            </a:r>
            <a:r>
              <a:rPr lang="ru-RU" sz="2000" dirty="0" smtClean="0">
                <a:latin typeface="Calibri" pitchFamily="34" charset="0"/>
              </a:rPr>
              <a:t>аннотация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lvl="1">
              <a:spcAft>
                <a:spcPts val="1200"/>
              </a:spcAft>
            </a:pPr>
            <a:r>
              <a:rPr lang="ru-RU" sz="2000" dirty="0">
                <a:latin typeface="Calibri" pitchFamily="34" charset="0"/>
              </a:rPr>
              <a:t>Формат записи тот же, что у </a:t>
            </a:r>
            <a:r>
              <a:rPr lang="en-US" sz="2000" dirty="0" smtClean="0">
                <a:latin typeface="Calibri" pitchFamily="34" charset="0"/>
              </a:rPr>
              <a:t>Swiss-Prot.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Запись можно отличить по слову </a:t>
            </a:r>
            <a:r>
              <a:rPr lang="en-US" sz="2000" dirty="0" err="1" smtClean="0">
                <a:latin typeface="Calibri" pitchFamily="34" charset="0"/>
              </a:rPr>
              <a:t>Unreviewed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 первой строке.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294" name="Rectangle 1054"/>
          <p:cNvSpPr>
            <a:spLocks noChangeArrowheads="1"/>
          </p:cNvSpPr>
          <p:nvPr/>
        </p:nvSpPr>
        <p:spPr bwMode="auto">
          <a:xfrm>
            <a:off x="3048000" y="1981200"/>
            <a:ext cx="4787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TrEMBL</a:t>
            </a:r>
            <a:r>
              <a:rPr lang="en-US" sz="2800">
                <a:latin typeface="Calibri" pitchFamily="34" charset="0"/>
              </a:rPr>
              <a:t> (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Tr</a:t>
            </a:r>
            <a:r>
              <a:rPr lang="en-US" sz="2800">
                <a:latin typeface="Calibri" pitchFamily="34" charset="0"/>
              </a:rPr>
              <a:t>anslated </a:t>
            </a:r>
            <a:r>
              <a:rPr lang="en-US" sz="2800" b="1">
                <a:solidFill>
                  <a:schemeClr val="accent2"/>
                </a:solidFill>
                <a:latin typeface="Calibri" pitchFamily="34" charset="0"/>
              </a:rPr>
              <a:t>EMBL</a:t>
            </a:r>
            <a:r>
              <a:rPr lang="en-US" sz="2800">
                <a:latin typeface="Calibri" pitchFamily="34" charset="0"/>
              </a:rPr>
              <a:t>)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8357D-A532-4415-9EC1-349093980923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 cstate="print"/>
          <a:srcRect l="561" t="5794" r="561" b="891"/>
          <a:stretch>
            <a:fillRect/>
          </a:stretch>
        </p:blipFill>
        <p:spPr bwMode="auto">
          <a:xfrm>
            <a:off x="228600" y="1043470"/>
            <a:ext cx="4850717" cy="57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ru-RU" sz="4000" dirty="0" smtClean="0"/>
              <a:t>Документ</a:t>
            </a:r>
            <a:r>
              <a:rPr lang="en-US" sz="4000" dirty="0" smtClean="0"/>
              <a:t> (</a:t>
            </a:r>
            <a:r>
              <a:rPr lang="ru-RU" sz="4000" dirty="0" smtClean="0"/>
              <a:t>запись, </a:t>
            </a:r>
            <a:r>
              <a:rPr lang="en-US" sz="4000" dirty="0" smtClean="0"/>
              <a:t>entry)</a:t>
            </a:r>
            <a:r>
              <a:rPr lang="ru-RU" sz="4000" dirty="0" smtClean="0"/>
              <a:t> </a:t>
            </a:r>
            <a:r>
              <a:rPr lang="en-US" sz="4000" dirty="0" err="1" smtClean="0"/>
              <a:t>Uniprot</a:t>
            </a:r>
            <a:endParaRPr lang="ru-RU" sz="4000" dirty="0" smtClean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14288"/>
            <a:ext cx="8991600" cy="6858000"/>
            <a:chOff x="0" y="9"/>
            <a:chExt cx="5664" cy="4320"/>
          </a:xfrm>
        </p:grpSpPr>
        <p:sp>
          <p:nvSpPr>
            <p:cNvPr id="8204" name="Line 6"/>
            <p:cNvSpPr>
              <a:spLocks noChangeShapeType="1"/>
            </p:cNvSpPr>
            <p:nvPr/>
          </p:nvSpPr>
          <p:spPr bwMode="auto">
            <a:xfrm>
              <a:off x="144" y="624"/>
              <a:ext cx="5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Rectangle 7"/>
            <p:cNvSpPr>
              <a:spLocks noChangeArrowheads="1"/>
            </p:cNvSpPr>
            <p:nvPr/>
          </p:nvSpPr>
          <p:spPr bwMode="auto">
            <a:xfrm>
              <a:off x="0" y="9"/>
              <a:ext cx="144" cy="432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4876800" y="9906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</a:rPr>
              <a:t>Описание документа: идентификатор, </a:t>
            </a:r>
          </a:p>
          <a:p>
            <a:r>
              <a:rPr lang="ru-RU" sz="2000" dirty="0">
                <a:latin typeface="Times New Roman" pitchFamily="18" charset="0"/>
              </a:rPr>
              <a:t>имя,  дата создания и модификации 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5257800" y="34290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latin typeface="Times New Roman" pitchFamily="18" charset="0"/>
              </a:rPr>
              <a:t>Аннотация</a:t>
            </a:r>
          </a:p>
          <a:p>
            <a:pPr algn="ctr"/>
            <a:r>
              <a:rPr lang="ru-RU" sz="2000" dirty="0">
                <a:latin typeface="Times New Roman" pitchFamily="18" charset="0"/>
              </a:rPr>
              <a:t> последовательности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5257800" y="5867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Последовательность</a:t>
            </a:r>
          </a:p>
        </p:txBody>
      </p:sp>
      <p:sp>
        <p:nvSpPr>
          <p:cNvPr id="8200" name="AutoShape 12"/>
          <p:cNvSpPr>
            <a:spLocks/>
          </p:cNvSpPr>
          <p:nvPr/>
        </p:nvSpPr>
        <p:spPr bwMode="auto">
          <a:xfrm>
            <a:off x="4724400" y="1066800"/>
            <a:ext cx="228600" cy="5334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3"/>
          <p:cNvSpPr>
            <a:spLocks/>
          </p:cNvSpPr>
          <p:nvPr/>
        </p:nvSpPr>
        <p:spPr bwMode="auto">
          <a:xfrm>
            <a:off x="4724400" y="1600200"/>
            <a:ext cx="381000" cy="44196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4"/>
          <p:cNvSpPr>
            <a:spLocks/>
          </p:cNvSpPr>
          <p:nvPr/>
        </p:nvSpPr>
        <p:spPr bwMode="auto">
          <a:xfrm>
            <a:off x="4724400" y="6019800"/>
            <a:ext cx="304800" cy="609600"/>
          </a:xfrm>
          <a:prstGeom prst="rightBrace">
            <a:avLst>
              <a:gd name="adj1" fmla="val 1875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E380A-102F-4315-B2AF-FF8C1076FBE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Основные поля </a:t>
            </a:r>
            <a:r>
              <a:rPr lang="en-US" dirty="0" err="1" smtClean="0"/>
              <a:t>Uniprot</a:t>
            </a:r>
            <a:endParaRPr lang="ru-RU" dirty="0" smtClean="0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762000" y="1371600"/>
            <a:ext cx="74676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ID</a:t>
            </a:r>
            <a:r>
              <a:rPr lang="en-US" sz="1600" dirty="0"/>
              <a:t> – </a:t>
            </a:r>
            <a:r>
              <a:rPr lang="ru-RU" sz="1600" dirty="0"/>
              <a:t>идентификатор в текущем релизе. Всегда один, но может меняться от релиза к релизу.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AC</a:t>
            </a:r>
            <a:r>
              <a:rPr lang="en-US" sz="1600" dirty="0"/>
              <a:t> – </a:t>
            </a:r>
            <a:r>
              <a:rPr lang="ru-RU" sz="1600" dirty="0"/>
              <a:t>так называемый «номер доступа»</a:t>
            </a:r>
            <a:r>
              <a:rPr lang="en-US" sz="1600" dirty="0"/>
              <a:t> (Accession number)</a:t>
            </a:r>
            <a:r>
              <a:rPr lang="ru-RU" sz="1600" dirty="0"/>
              <a:t>. Раз появившись, не исчезнет (поэтому именно на </a:t>
            </a:r>
            <a:r>
              <a:rPr lang="en-US" sz="1600" dirty="0"/>
              <a:t>AC</a:t>
            </a:r>
            <a:r>
              <a:rPr lang="ru-RU" sz="1600" dirty="0"/>
              <a:t> надо указывать </a:t>
            </a:r>
            <a:r>
              <a:rPr lang="ru-RU" sz="1600" dirty="0" smtClean="0"/>
              <a:t>в публикациях при </a:t>
            </a:r>
            <a:r>
              <a:rPr lang="ru-RU" sz="1600" dirty="0"/>
              <a:t>использовании </a:t>
            </a:r>
            <a:r>
              <a:rPr lang="ru-RU" sz="1600" dirty="0" smtClean="0"/>
              <a:t>данных</a:t>
            </a:r>
            <a:r>
              <a:rPr lang="en-US" sz="1600" dirty="0" smtClean="0"/>
              <a:t> </a:t>
            </a:r>
            <a:r>
              <a:rPr lang="ru-RU" sz="1600" dirty="0" smtClean="0"/>
              <a:t>из </a:t>
            </a:r>
            <a:r>
              <a:rPr lang="en-US" sz="1600" dirty="0" err="1" smtClean="0"/>
              <a:t>Uniprot</a:t>
            </a:r>
            <a:r>
              <a:rPr lang="ru-RU" sz="1600" dirty="0" smtClean="0"/>
              <a:t>). </a:t>
            </a:r>
            <a:br>
              <a:rPr lang="ru-RU" sz="1600" dirty="0" smtClean="0"/>
            </a:br>
            <a:r>
              <a:rPr lang="ru-RU" sz="1600" dirty="0" smtClean="0"/>
              <a:t>Может </a:t>
            </a:r>
            <a:r>
              <a:rPr lang="ru-RU" sz="1600" dirty="0"/>
              <a:t>быть не один (по разным причинам).</a:t>
            </a:r>
          </a:p>
          <a:p>
            <a:pPr>
              <a:spcAft>
                <a:spcPts val="600"/>
              </a:spcAft>
            </a:pPr>
            <a:r>
              <a:rPr lang="en-US" b="1" dirty="0"/>
              <a:t>DE</a:t>
            </a:r>
            <a:r>
              <a:rPr lang="en-US" sz="1600" dirty="0"/>
              <a:t> – </a:t>
            </a:r>
            <a:r>
              <a:rPr lang="ru-RU" sz="1600" dirty="0"/>
              <a:t>«</a:t>
            </a:r>
            <a:r>
              <a:rPr lang="en-US" sz="1600" dirty="0"/>
              <a:t>description</a:t>
            </a:r>
            <a:r>
              <a:rPr lang="ru-RU" sz="1600" dirty="0"/>
              <a:t>», описание белка. И</a:t>
            </a:r>
            <a:r>
              <a:rPr lang="ru-RU" sz="1600" dirty="0" smtClean="0"/>
              <a:t>меет </a:t>
            </a:r>
            <a:r>
              <a:rPr lang="ru-RU" sz="1600" dirty="0"/>
              <a:t>внутреннюю структуру, т.е. делится на подполя (краткое рекомендуемое название, полное рекомендуемое название, синонимы и др.)</a:t>
            </a:r>
          </a:p>
          <a:p>
            <a:pPr>
              <a:spcAft>
                <a:spcPts val="600"/>
              </a:spcAft>
            </a:pPr>
            <a:r>
              <a:rPr lang="en-US" b="1" dirty="0"/>
              <a:t>OS</a:t>
            </a:r>
            <a:r>
              <a:rPr lang="en-US" sz="1600" dirty="0"/>
              <a:t> – </a:t>
            </a:r>
            <a:r>
              <a:rPr lang="ru-RU" sz="1600" dirty="0"/>
              <a:t>видовое название организма – источника данного белка</a:t>
            </a:r>
          </a:p>
          <a:p>
            <a:pPr>
              <a:spcAft>
                <a:spcPts val="600"/>
              </a:spcAft>
            </a:pPr>
            <a:r>
              <a:rPr lang="en-US" b="1" dirty="0"/>
              <a:t>OC</a:t>
            </a:r>
            <a:r>
              <a:rPr lang="en-US" sz="1600" dirty="0"/>
              <a:t> – </a:t>
            </a:r>
            <a:r>
              <a:rPr lang="ru-RU" sz="1600" dirty="0"/>
              <a:t>таксономия организма (в соответствии с текущим стандартом </a:t>
            </a:r>
            <a:r>
              <a:rPr lang="en-US" sz="1600" dirty="0"/>
              <a:t>NCBI)</a:t>
            </a:r>
          </a:p>
          <a:p>
            <a:pPr>
              <a:spcAft>
                <a:spcPts val="600"/>
              </a:spcAft>
            </a:pPr>
            <a:r>
              <a:rPr lang="en-US" b="1" dirty="0"/>
              <a:t>DR</a:t>
            </a:r>
            <a:r>
              <a:rPr lang="en-US" sz="1600" dirty="0"/>
              <a:t> – </a:t>
            </a:r>
            <a:r>
              <a:rPr lang="ru-RU" sz="1600" dirty="0"/>
              <a:t>ссылки на другие базы данных</a:t>
            </a:r>
          </a:p>
          <a:p>
            <a:pPr>
              <a:spcAft>
                <a:spcPts val="600"/>
              </a:spcAft>
            </a:pPr>
            <a:r>
              <a:rPr lang="en-US" b="1" dirty="0"/>
              <a:t>FT</a:t>
            </a:r>
            <a:r>
              <a:rPr lang="en-US" sz="1600" dirty="0"/>
              <a:t> – “feature table”, </a:t>
            </a:r>
            <a:r>
              <a:rPr lang="ru-RU" sz="1600" dirty="0"/>
              <a:t>особенности частей последовательности</a:t>
            </a:r>
            <a:endParaRPr lang="en-US" sz="1600" dirty="0"/>
          </a:p>
          <a:p>
            <a:endParaRPr lang="ru-RU" sz="1600" dirty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66800" y="5715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ourier New" pitchFamily="49" charset="0"/>
                <a:cs typeface="Courier New" pitchFamily="49" charset="0"/>
                <a:hlinkClick r:id="rId3"/>
              </a:rPr>
              <a:t>http://www.uniprot.org/uniprot/P00174.txt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4"/>
              </a:rPr>
              <a:t>http://www.uniprot.org/uniprot/P37869.txt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  <a:p>
            <a:r>
              <a:rPr lang="pl-PL" sz="1600">
                <a:latin typeface="Courier New" pitchFamily="49" charset="0"/>
                <a:cs typeface="Courier New" pitchFamily="49" charset="0"/>
                <a:hlinkClick r:id="rId5"/>
              </a:rPr>
              <a:t>http://www.uniprot.org/uniprot/P27358.txt</a:t>
            </a:r>
            <a:endParaRPr lang="ru-RU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ABA9B-EBA6-47EF-95B6-657DB17C4AA3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1304</Words>
  <Application>Microsoft Office PowerPoint</Application>
  <PresentationFormat>Экран (4:3)</PresentationFormat>
  <Paragraphs>251</Paragraphs>
  <Slides>26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Последовательности белков</vt:lpstr>
      <vt:lpstr>Базы данных (общие принципы)</vt:lpstr>
      <vt:lpstr>Пример: БД “библиотека”</vt:lpstr>
      <vt:lpstr>Банк данных Swiss-Prot</vt:lpstr>
      <vt:lpstr>Банк данных Swiss-Prot</vt:lpstr>
      <vt:lpstr>Банк данных TrEMBL</vt:lpstr>
      <vt:lpstr>Документ (запись, entry) Uniprot</vt:lpstr>
      <vt:lpstr>Основные поля Uniprot</vt:lpstr>
      <vt:lpstr>Структура идентификатора  записи Swiss-Prot</vt:lpstr>
      <vt:lpstr>Содержимое поля FT</vt:lpstr>
      <vt:lpstr>Uniprot на 31 июля 2019</vt:lpstr>
      <vt:lpstr>Слайд 13</vt:lpstr>
      <vt:lpstr>Слайд 14</vt:lpstr>
      <vt:lpstr>Банки GenBank, EMBL, DDBJ</vt:lpstr>
      <vt:lpstr>Разделы EMBL</vt:lpstr>
      <vt:lpstr>Классы данных EMBL</vt:lpstr>
      <vt:lpstr>RefSeq</vt:lpstr>
      <vt:lpstr>Геномные браузеры</vt:lpstr>
      <vt:lpstr>Форматы хранения последовательностей</vt:lpstr>
      <vt:lpstr>Формат Fasta</vt:lpstr>
      <vt:lpstr>Формат Fasta</vt:lpstr>
      <vt:lpstr>Формат Fasta</vt:lpstr>
      <vt:lpstr>Формат Fasta</vt:lpstr>
      <vt:lpstr>Формат Fasta</vt:lpstr>
      <vt:lpstr>Формат Fasta (много последовательностей)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Spirin</cp:lastModifiedBy>
  <cp:revision>83</cp:revision>
  <dcterms:created xsi:type="dcterms:W3CDTF">2008-11-24T16:22:48Z</dcterms:created>
  <dcterms:modified xsi:type="dcterms:W3CDTF">2019-09-09T12:51:32Z</dcterms:modified>
</cp:coreProperties>
</file>