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sldIdLst>
    <p:sldId id="256" r:id="rId2"/>
    <p:sldId id="345" r:id="rId3"/>
    <p:sldId id="347" r:id="rId4"/>
    <p:sldId id="353" r:id="rId5"/>
    <p:sldId id="380" r:id="rId6"/>
    <p:sldId id="382" r:id="rId7"/>
    <p:sldId id="357" r:id="rId8"/>
    <p:sldId id="350" r:id="rId9"/>
    <p:sldId id="318" r:id="rId10"/>
    <p:sldId id="320" r:id="rId11"/>
    <p:sldId id="321" r:id="rId12"/>
    <p:sldId id="363" r:id="rId13"/>
    <p:sldId id="324" r:id="rId14"/>
    <p:sldId id="325" r:id="rId15"/>
    <p:sldId id="326" r:id="rId16"/>
    <p:sldId id="327" r:id="rId17"/>
    <p:sldId id="259" r:id="rId18"/>
    <p:sldId id="299" r:id="rId19"/>
    <p:sldId id="341" r:id="rId20"/>
    <p:sldId id="342" r:id="rId21"/>
    <p:sldId id="307" r:id="rId22"/>
    <p:sldId id="397" r:id="rId23"/>
    <p:sldId id="402" r:id="rId24"/>
    <p:sldId id="391" r:id="rId25"/>
    <p:sldId id="401" r:id="rId26"/>
    <p:sldId id="392" r:id="rId27"/>
    <p:sldId id="393" r:id="rId28"/>
    <p:sldId id="403" r:id="rId29"/>
    <p:sldId id="405" r:id="rId30"/>
    <p:sldId id="301" r:id="rId31"/>
    <p:sldId id="400" r:id="rId32"/>
    <p:sldId id="272" r:id="rId33"/>
    <p:sldId id="364" r:id="rId34"/>
    <p:sldId id="366" r:id="rId35"/>
    <p:sldId id="370" r:id="rId36"/>
    <p:sldId id="406" r:id="rId37"/>
    <p:sldId id="282" r:id="rId38"/>
    <p:sldId id="375" r:id="rId39"/>
    <p:sldId id="378" r:id="rId40"/>
    <p:sldId id="377" r:id="rId41"/>
    <p:sldId id="373" r:id="rId42"/>
    <p:sldId id="277" r:id="rId43"/>
    <p:sldId id="278" r:id="rId44"/>
    <p:sldId id="279" r:id="rId45"/>
    <p:sldId id="280" r:id="rId46"/>
    <p:sldId id="281" r:id="rId47"/>
    <p:sldId id="376" r:id="rId48"/>
    <p:sldId id="283" r:id="rId49"/>
    <p:sldId id="374" r:id="rId50"/>
    <p:sldId id="305" r:id="rId51"/>
    <p:sldId id="302" r:id="rId52"/>
    <p:sldId id="348" r:id="rId53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05" autoAdjust="0"/>
  </p:normalViewPr>
  <p:slideViewPr>
    <p:cSldViewPr>
      <p:cViewPr varScale="1">
        <p:scale>
          <a:sx n="48" d="100"/>
          <a:sy n="48" d="100"/>
        </p:scale>
        <p:origin x="990" y="63"/>
      </p:cViewPr>
      <p:guideLst>
        <p:guide orient="horz" pos="2160"/>
        <p:guide pos="292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012949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90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4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624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679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46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390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Что по оси </a:t>
            </a:r>
            <a:r>
              <a:rPr lang="en-US" dirty="0" smtClean="0"/>
              <a:t>X</a:t>
            </a:r>
            <a:r>
              <a:rPr lang="ru-RU" dirty="0" smtClean="0"/>
              <a:t>?</a:t>
            </a:r>
            <a:r>
              <a:rPr lang="en-US" dirty="0" smtClean="0"/>
              <a:t> </a:t>
            </a:r>
            <a:r>
              <a:rPr lang="ru-RU" dirty="0" smtClean="0"/>
              <a:t>Что отражают длины ветвей?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Почему листья на разном расстоянии от корня?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Филогенетическое дерево строят программы, использующие разные алгоритмы. Как? Могут ли они ошибаться?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490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D49453E-8B4F-4180-930D-92286FFC7646}" type="slidenum">
              <a:rPr lang="en-US" sz="1200">
                <a:solidFill>
                  <a:srgbClr val="61698B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35</a:t>
            </a:fld>
            <a:endParaRPr lang="en-US" sz="1200">
              <a:solidFill>
                <a:srgbClr val="61698B"/>
              </a:solidFill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3252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HUMAN – человек, MOUSE – домовая мышь, CAEEL – нематода </a:t>
            </a:r>
            <a:r>
              <a:rPr lang="ru-RU" i="1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Caenorabditis elegans</a:t>
            </a: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VICFA – бобы, BRANA – рапс, MARPO – маршанция (печёночный мох), PROWI – </a:t>
            </a:r>
            <a:r>
              <a:rPr lang="ru-RU" i="1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Prototheca wickerhamii </a:t>
            </a: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(паразитическая водоросль)</a:t>
            </a:r>
          </a:p>
        </p:txBody>
      </p:sp>
    </p:spTree>
    <p:extLst>
      <p:ext uri="{BB962C8B-B14F-4D97-AF65-F5344CB8AC3E}">
        <p14:creationId xmlns:p14="http://schemas.microsoft.com/office/powerpoint/2010/main" val="3190235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75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088" y="8685103"/>
            <a:ext cx="2972472" cy="457539"/>
          </a:xfrm>
          <a:prstGeom prst="rect">
            <a:avLst/>
          </a:prstGeom>
          <a:noFill/>
        </p:spPr>
        <p:txBody>
          <a:bodyPr lIns="80165" tIns="40083" rIns="80165" bIns="40083"/>
          <a:lstStyle/>
          <a:p>
            <a:fld id="{D0C36C5B-D310-4691-9946-FCA198BFEE83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75522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088" y="8685103"/>
            <a:ext cx="2972472" cy="457539"/>
          </a:xfrm>
          <a:prstGeom prst="rect">
            <a:avLst/>
          </a:prstGeom>
          <a:noFill/>
        </p:spPr>
        <p:txBody>
          <a:bodyPr lIns="80165" tIns="40083" rIns="80165" bIns="40083"/>
          <a:lstStyle/>
          <a:p>
            <a:fld id="{D0C36C5B-D310-4691-9946-FCA198BFEE83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7552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Сколько последовательностей?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Длина выравнивания и длины последовательностей?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Что обозначают черточки?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Какая биологическая информация закодирована в выравнивании?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Выравнивания строят программы, пользуясь алгоритмами. Как они строят выравнивания?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043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Существуют такие семейства белков, при эволюции последовательностей которых за одинаковые промежутки времени всегда закреплялось примерно одинаковое число мутаций. В этом случае говорят, что для данного семейства выполняется «гипотеза молекулярных часов».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Однако чаще встречаются семейства, для которых эта гипотеза слишком далека от истины, чтобы использовать её при реконструкции филогении.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Если «молекулярные часы» не принимаются, длина ветви обычно отражает количество произошедших на данном отрезке мутаций.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524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Небинарные деревья приходится рассматривать, когда мы не знаем, в каком порядке проходило разделение трёх или более линий эволюции. В этом случае рисуется узел, из которого выходят не две, а три или более ветви. Часто вместо «небинарное» говорят «неразрешённое» (не в смысле «запрещённое», а в смысле недостаточного разрешения картины эволюции, даваемого исходными данными).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Обратите внимание, что при рисовании дерева в «прямоугольной» форме узел изображается не точкой, а вертикальной чертой.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3606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Одной из </a:t>
            </a:r>
            <a:r>
              <a:rPr lang="ru-RU" dirty="0" err="1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непрятностей</a:t>
            </a:r>
            <a:r>
              <a:rPr lang="ru-RU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молекулярной филогенетики является необходимость рассматривать </a:t>
            </a:r>
            <a:r>
              <a:rPr lang="ru-RU" dirty="0" err="1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неукоренённые</a:t>
            </a:r>
            <a:r>
              <a:rPr lang="ru-RU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деревья. Эта необходимость диктуется двумя обстоятельствами:</a:t>
            </a:r>
            <a:br>
              <a:rPr lang="ru-RU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1)  Обратимость молекулярной эволюции (вероятность закрепления мутации I </a:t>
            </a:r>
            <a:r>
              <a:rPr lang="ru-RU" dirty="0" smtClean="0">
                <a:latin typeface="Symbol" pitchFamily="18" charset="2"/>
                <a:ea typeface="Symbol" pitchFamily="18" charset="2"/>
                <a:cs typeface="Symbol" pitchFamily="18" charset="2"/>
              </a:rPr>
              <a:t></a:t>
            </a:r>
            <a:r>
              <a:rPr lang="ru-RU" dirty="0" smtClean="0">
                <a:latin typeface="Arial" charset="0"/>
                <a:ea typeface="Symbol" pitchFamily="18" charset="2"/>
                <a:cs typeface="Symbol" pitchFamily="18" charset="2"/>
              </a:rPr>
              <a:t> V приблизительно равна вероятности закрепления мутации V </a:t>
            </a:r>
            <a:r>
              <a:rPr lang="ru-RU" dirty="0" smtClean="0">
                <a:latin typeface="Symbol" pitchFamily="18" charset="2"/>
                <a:ea typeface="Symbol" pitchFamily="18" charset="2"/>
                <a:cs typeface="Symbol" pitchFamily="18" charset="2"/>
              </a:rPr>
              <a:t></a:t>
            </a:r>
            <a:r>
              <a:rPr lang="ru-RU" dirty="0" smtClean="0">
                <a:latin typeface="Arial" charset="0"/>
                <a:ea typeface="Symbol" pitchFamily="18" charset="2"/>
                <a:cs typeface="Symbol" pitchFamily="18" charset="2"/>
              </a:rPr>
              <a:t> I</a:t>
            </a:r>
            <a:br>
              <a:rPr lang="ru-RU" dirty="0" smtClean="0">
                <a:latin typeface="Arial" charset="0"/>
                <a:ea typeface="Symbol" pitchFamily="18" charset="2"/>
                <a:cs typeface="Symbol" pitchFamily="18" charset="2"/>
              </a:rPr>
            </a:br>
            <a:r>
              <a:rPr lang="ru-RU" dirty="0" smtClean="0">
                <a:latin typeface="Arial" charset="0"/>
                <a:ea typeface="Symbol" pitchFamily="18" charset="2"/>
                <a:cs typeface="Symbol" pitchFamily="18" charset="2"/>
              </a:rPr>
              <a:t>2) Неравномерность накопления мутаций (бывает, что в одной из ветвей по какой-нибудь причине мутации начинают накапливаться медленнее или, наоборот, быстрее).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dirty="0" smtClean="0">
                <a:latin typeface="Arial" charset="0"/>
                <a:ea typeface="Symbol" pitchFamily="18" charset="2"/>
                <a:cs typeface="Symbol" pitchFamily="18" charset="2"/>
              </a:rPr>
              <a:t>По этим причинам невозможно только по последовательностям (без привлечения дополнительной информации) восстановить обычное (укоренённое) дерево. Возможно лишь нарисовать картинку вроде приведённой (которая всё же сильно уменьшает число возможных вариантов хода эволюции).</a:t>
            </a:r>
          </a:p>
        </p:txBody>
      </p:sp>
    </p:spTree>
    <p:extLst>
      <p:ext uri="{BB962C8B-B14F-4D97-AF65-F5344CB8AC3E}">
        <p14:creationId xmlns:p14="http://schemas.microsoft.com/office/powerpoint/2010/main" val="2657961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Внешняя пара скобок соответствует корню, а все прочие пары скобок – узлам. Числа означают длины ветвей и могут быть опущены.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Разумеется, скобочная формула одного и того же дерва может быть написана по-разному (ветви, выходящие из узла, могут быть переставлены между собой). Если дерево неукоренённое, то пишется формула, соответствующая одному из укоренений (чаще всего случайно выбранному).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Если дерево небинарное, то пара скобок будет заключать в себе не два, а больше объектов (листьев и/или нижележащих узлов).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4215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08DFCB2-A52D-4837-AD2F-24CEE0896D6B}" type="slidenum">
              <a:rPr lang="en-US" sz="1200">
                <a:solidFill>
                  <a:srgbClr val="61698B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46</a:t>
            </a:fld>
            <a:endParaRPr lang="en-US" sz="1200">
              <a:solidFill>
                <a:srgbClr val="61698B"/>
              </a:solidFill>
            </a:endParaRP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7348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algn="just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Общая у них топология, то есть система отношений между листьями и узлами, с одной стороны, и ветвями, с другой.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Различаются, во-первых, длины ветвей, а во-вторых, несущественные для сути дела особенности изображения (порядок, в котором на рисунке расположены листья).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9813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К</a:t>
            </a:r>
            <a:r>
              <a:rPr lang="ru-RU" baseline="0" dirty="0" smtClean="0"/>
              <a:t> сожалению, при бутстрэп-анализе теряется информация о длинах ветвей </a:t>
            </a:r>
            <a:r>
              <a:rPr lang="ru-RU" baseline="0" dirty="0" smtClean="0">
                <a:sym typeface="Wingdings" pitchFamily="2" charset="2"/>
              </a:rPr>
              <a:t>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89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Не всегда просто по последовательностям семейства белков восстанавливать эволюцию соответсвующих видов живых организмов...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9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97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74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38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76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44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17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6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3A8C-E97D-47D4-AC95-53FE03AD5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A5ADB-50D9-42E2-80A2-3BEA0771D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3513" y="609600"/>
            <a:ext cx="1941512" cy="5483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5313" cy="5483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352AB-EE59-4FC5-A189-874760A7B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9C509-EE33-4DC8-9FB9-ED0DA2E5A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331F5-AA25-4B76-BE1A-7371548A1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29528-B1FA-47AB-9743-FDA7D6E2C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B1566-2AF1-498E-A7BD-3C7C0A1BD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DB37-4EB6-4FCF-8C7A-B165691A7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D92A-0354-4EB7-A7FB-C3967AE9B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0352E-6ABE-4042-A3CB-77AEAE24D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3419C-EA0A-4136-A185-07110AABC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 bright="-4000" contrast="3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92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61698B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46DE3B2-EE10-44B9-AA89-35C0B196C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+mj-lt"/>
          <a:ea typeface="Arial Unicode MS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1698B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1698B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61698B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61698B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61698B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volution.genetics.washington.edu/phylip/newicktree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gasoftware.net/" TargetMode="Externa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3568" y="1916832"/>
            <a:ext cx="7772400" cy="1440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 dirty="0">
                <a:solidFill>
                  <a:srgbClr val="506D2D"/>
                </a:solidFill>
              </a:rPr>
              <a:t>Выравнивание последовательностей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92088"/>
          </a:xfrm>
        </p:spPr>
        <p:txBody>
          <a:bodyPr/>
          <a:lstStyle/>
          <a:p>
            <a:r>
              <a:rPr lang="ru-RU" sz="3200" dirty="0" smtClean="0"/>
              <a:t>Можно ли проверить правильность выравнивания?</a:t>
            </a:r>
            <a:endParaRPr lang="en-US" sz="32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352928" cy="532859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dirty="0" smtClean="0"/>
              <a:t>Программа может построить неправильное выравнивание. Есть ли способы независимой проверки?</a:t>
            </a:r>
          </a:p>
          <a:p>
            <a:pPr>
              <a:buFont typeface="Arial" charset="0"/>
              <a:buChar char="•"/>
            </a:pPr>
            <a:r>
              <a:rPr lang="ru-RU" sz="2400" u="sng" dirty="0" smtClean="0"/>
              <a:t>ДНК:</a:t>
            </a:r>
            <a:r>
              <a:rPr lang="ru-RU" sz="2400" dirty="0" smtClean="0"/>
              <a:t>  нет способов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, только глядя на выравнивание (не считая </a:t>
            </a:r>
            <a:r>
              <a:rPr lang="ru-RU" sz="2400" dirty="0" err="1" smtClean="0">
                <a:solidFill>
                  <a:schemeClr val="bg1">
                    <a:lumMod val="75000"/>
                  </a:schemeClr>
                </a:solidFill>
              </a:rPr>
              <a:t>генноинженерного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 мутагенеза в лаборатории)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Белки: можно! – если известна 3</a:t>
            </a:r>
            <a:r>
              <a:rPr lang="en-US" sz="2400" dirty="0" smtClean="0"/>
              <a:t>D </a:t>
            </a:r>
            <a:r>
              <a:rPr lang="ru-RU" sz="2400" dirty="0" smtClean="0"/>
              <a:t>структура белка.  </a:t>
            </a:r>
            <a:endParaRPr lang="en-US" sz="2400" dirty="0" smtClean="0"/>
          </a:p>
          <a:p>
            <a:pPr lvl="1">
              <a:buFont typeface="Arial" charset="0"/>
              <a:buChar char="•"/>
            </a:pPr>
            <a:r>
              <a:rPr lang="ru-RU" sz="2000" dirty="0" smtClean="0"/>
              <a:t>Если при совмещении полипептидных цепей  хорошо совмещаются </a:t>
            </a:r>
            <a:r>
              <a:rPr lang="en-US" sz="2000" dirty="0" err="1" smtClean="0"/>
              <a:t>C_alpha</a:t>
            </a:r>
            <a:r>
              <a:rPr lang="en-US" sz="2000" dirty="0" smtClean="0"/>
              <a:t> </a:t>
            </a:r>
            <a:r>
              <a:rPr lang="ru-RU" sz="2000" dirty="0" smtClean="0"/>
              <a:t>атомы, то такие остатки можно считать гомологичными</a:t>
            </a:r>
          </a:p>
          <a:p>
            <a:pPr lvl="1">
              <a:buFont typeface="Arial" charset="0"/>
              <a:buChar char="•"/>
            </a:pPr>
            <a:r>
              <a:rPr lang="ru-RU" sz="2000" u="sng" dirty="0" smtClean="0"/>
              <a:t>Ограничение:</a:t>
            </a:r>
            <a:r>
              <a:rPr lang="ru-RU" sz="2000" dirty="0" smtClean="0"/>
              <a:t> Структуры известны для 100 000 белков, а последовательности – для 100 000 000</a:t>
            </a:r>
          </a:p>
          <a:p>
            <a:pPr lvl="1">
              <a:buFont typeface="Arial" charset="0"/>
              <a:buChar char="•"/>
            </a:pPr>
            <a:r>
              <a:rPr lang="ru-RU" sz="2000" dirty="0" smtClean="0"/>
              <a:t>Есть базы эталонных выравниваний, построенных по совмещению структур (</a:t>
            </a:r>
            <a:r>
              <a:rPr lang="en-US" sz="2000" dirty="0" err="1" smtClean="0"/>
              <a:t>Balibase</a:t>
            </a:r>
            <a:r>
              <a:rPr lang="en-US" sz="2000" dirty="0" smtClean="0"/>
              <a:t> </a:t>
            </a:r>
            <a:r>
              <a:rPr lang="ru-RU" sz="2000" dirty="0" smtClean="0"/>
              <a:t>и др.). Их используют для сравнения программ выравнивания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РНК: частично, да. Можно учитывать вторичную структуру РНК</a:t>
            </a:r>
          </a:p>
          <a:p>
            <a:pPr lvl="1">
              <a:buFont typeface="Arial" charset="0"/>
              <a:buChar char="•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929188"/>
            <a:ext cx="8293100" cy="161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214438"/>
            <a:ext cx="8302625" cy="3786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500063" y="-23813"/>
            <a:ext cx="7929562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dirty="0">
                <a:solidFill>
                  <a:srgbClr val="506D2D"/>
                </a:solidFill>
              </a:rPr>
              <a:t>Белки: совмещение структур и выравнивание последовательностей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040" y="3921075"/>
            <a:ext cx="7772400" cy="1362075"/>
          </a:xfrm>
        </p:spPr>
        <p:txBody>
          <a:bodyPr/>
          <a:lstStyle/>
          <a:p>
            <a:r>
              <a:rPr lang="ru-RU" dirty="0" smtClean="0"/>
              <a:t>Программы выравнивания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0040" y="2420888"/>
            <a:ext cx="7772400" cy="1500187"/>
          </a:xfrm>
        </p:spPr>
        <p:txBody>
          <a:bodyPr/>
          <a:lstStyle/>
          <a:p>
            <a:r>
              <a:rPr lang="ru-RU" sz="3200" dirty="0" smtClean="0"/>
              <a:t>Все программы ищут сходство, а сходство - не то же, что гомология!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1331F5-AA25-4B76-BE1A-7371548A12C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85813" y="2273300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4000">
              <a:solidFill>
                <a:srgbClr val="506D2D"/>
              </a:solidFill>
            </a:endParaRPr>
          </a:p>
        </p:txBody>
      </p:sp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>
          <a:xfrm>
            <a:off x="395536" y="260350"/>
            <a:ext cx="8496944" cy="113982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dirty="0" smtClean="0"/>
              <a:t>Что нужно знать об алгоритме выравнивания </a:t>
            </a:r>
            <a:r>
              <a:rPr lang="ru-RU" sz="3600" dirty="0" smtClean="0">
                <a:solidFill>
                  <a:srgbClr val="FF0000"/>
                </a:solidFill>
              </a:rPr>
              <a:t>двух</a:t>
            </a:r>
            <a:r>
              <a:rPr lang="ru-RU" sz="3600" dirty="0" smtClean="0"/>
              <a:t> последовательностей?</a:t>
            </a:r>
          </a:p>
        </p:txBody>
      </p:sp>
      <p:sp>
        <p:nvSpPr>
          <p:cNvPr id="11268" name="Содержимое 3"/>
          <p:cNvSpPr>
            <a:spLocks noGrp="1"/>
          </p:cNvSpPr>
          <p:nvPr>
            <p:ph idx="1"/>
          </p:nvPr>
        </p:nvSpPr>
        <p:spPr>
          <a:xfrm>
            <a:off x="611188" y="1700213"/>
            <a:ext cx="7769225" cy="2808287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ru-RU" dirty="0" smtClean="0"/>
              <a:t>Матрица весов замен</a:t>
            </a:r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Штраф за открытие </a:t>
            </a:r>
            <a:r>
              <a:rPr lang="en-US" dirty="0" smtClean="0"/>
              <a:t>“</a:t>
            </a:r>
            <a:r>
              <a:rPr lang="ru-RU" dirty="0" err="1" smtClean="0"/>
              <a:t>гэпа</a:t>
            </a:r>
            <a:r>
              <a:rPr lang="en-US" dirty="0" smtClean="0"/>
              <a:t>”</a:t>
            </a:r>
            <a:endParaRPr lang="ru-RU" dirty="0" smtClean="0"/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Штраф за продолжение </a:t>
            </a:r>
            <a:r>
              <a:rPr lang="en-US" dirty="0" smtClean="0"/>
              <a:t>“</a:t>
            </a:r>
            <a:r>
              <a:rPr lang="ru-RU" dirty="0" err="1" smtClean="0"/>
              <a:t>гэпа</a:t>
            </a:r>
            <a:r>
              <a:rPr lang="en-US" dirty="0" smtClean="0"/>
              <a:t>”</a:t>
            </a:r>
            <a:br>
              <a:rPr lang="en-US" dirty="0" smtClean="0"/>
            </a:br>
            <a:endParaRPr lang="ru-RU" dirty="0" smtClean="0"/>
          </a:p>
          <a:p>
            <a:pPr>
              <a:buFont typeface="Arial" charset="0"/>
              <a:buChar char="•"/>
              <a:defRPr/>
            </a:pPr>
            <a:r>
              <a:rPr lang="ru-RU" b="1" dirty="0" smtClean="0"/>
              <a:t>Вес выравнивания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/>
              <a:t>Оптимальное выравнивание – </a:t>
            </a:r>
            <a:r>
              <a:rPr lang="ru-RU" b="1" dirty="0" err="1" smtClean="0"/>
              <a:t>выравнивание</a:t>
            </a:r>
            <a:r>
              <a:rPr lang="ru-RU" b="1" dirty="0" smtClean="0"/>
              <a:t> с максимальным весом</a:t>
            </a:r>
          </a:p>
        </p:txBody>
      </p:sp>
      <p:sp>
        <p:nvSpPr>
          <p:cNvPr id="14341" name="Заголовок 2"/>
          <p:cNvSpPr txBox="1">
            <a:spLocks/>
          </p:cNvSpPr>
          <p:nvPr/>
        </p:nvSpPr>
        <p:spPr bwMode="auto">
          <a:xfrm>
            <a:off x="179512" y="4941168"/>
            <a:ext cx="8351837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 dirty="0">
                <a:solidFill>
                  <a:srgbClr val="FF0000"/>
                </a:solidFill>
              </a:rPr>
              <a:t>Программа успешно выровняет любые  две </a:t>
            </a:r>
            <a:r>
              <a:rPr lang="ru-RU" sz="4400" dirty="0" smtClean="0">
                <a:solidFill>
                  <a:srgbClr val="FF0000"/>
                </a:solidFill>
              </a:rPr>
              <a:t>последовательности, даже не гомологичные!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51520" y="116632"/>
            <a:ext cx="86330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 smtClean="0">
                <a:solidFill>
                  <a:srgbClr val="506D2D"/>
                </a:solidFill>
              </a:rPr>
              <a:t>Упражнение: вычислите вес выравнивания</a:t>
            </a:r>
            <a:endParaRPr lang="ru-RU" sz="3600" dirty="0">
              <a:solidFill>
                <a:srgbClr val="506D2D"/>
              </a:solidFill>
            </a:endParaRPr>
          </a:p>
        </p:txBody>
      </p:sp>
      <p:pic>
        <p:nvPicPr>
          <p:cNvPr id="15363" name="Рисунок 3" descr="pair_prot_example-1.pct"/>
          <p:cNvPicPr>
            <a:picLocks noChangeAspect="1"/>
          </p:cNvPicPr>
          <p:nvPr/>
        </p:nvPicPr>
        <p:blipFill>
          <a:blip r:embed="rId2" cstate="print"/>
          <a:srcRect t="38161" b="23322"/>
          <a:stretch>
            <a:fillRect/>
          </a:stretch>
        </p:blipFill>
        <p:spPr bwMode="auto">
          <a:xfrm>
            <a:off x="179388" y="765175"/>
            <a:ext cx="846772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6516688" y="2564904"/>
            <a:ext cx="23288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tx1"/>
                </a:solidFill>
              </a:rPr>
              <a:t>gap open         -</a:t>
            </a:r>
            <a:r>
              <a:rPr lang="ru-RU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tx1"/>
                </a:solidFill>
              </a:rPr>
              <a:t>gap extension  -</a:t>
            </a:r>
            <a:r>
              <a:rPr lang="ru-RU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750" y="2060575"/>
          <a:ext cx="4752528" cy="4482012"/>
        </p:xfrm>
        <a:graphic>
          <a:graphicData uri="http://schemas.openxmlformats.org/drawingml/2006/table">
            <a:tbl>
              <a:tblPr/>
              <a:tblGrid>
                <a:gridCol w="396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0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60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60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60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604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604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9604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9604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9604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241947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…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R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N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D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C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Q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E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G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H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I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Arial Unicode MS"/>
                        </a:rPr>
                        <a:t>…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Arial Unicode MS"/>
                      </a:endParaRP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510" name="Прямоугольник 7"/>
          <p:cNvSpPr>
            <a:spLocks noChangeArrowheads="1"/>
          </p:cNvSpPr>
          <p:nvPr/>
        </p:nvSpPr>
        <p:spPr bwMode="auto">
          <a:xfrm>
            <a:off x="5219700" y="765175"/>
            <a:ext cx="1223963" cy="935038"/>
          </a:xfrm>
          <a:prstGeom prst="rect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52120" y="4581128"/>
            <a:ext cx="33697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Штаф</a:t>
            </a:r>
            <a:r>
              <a:rPr lang="ru-RU" dirty="0" smtClean="0">
                <a:solidFill>
                  <a:schemeClr val="tx1"/>
                </a:solidFill>
              </a:rPr>
              <a:t> за продолжение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маленький, т.к. </a:t>
            </a:r>
            <a:r>
              <a:rPr lang="ru-RU" dirty="0" err="1" smtClean="0">
                <a:solidFill>
                  <a:schemeClr val="tx1"/>
                </a:solidFill>
              </a:rPr>
              <a:t>делеция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нескольких кодонов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может произойти как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одно событие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63713" y="260350"/>
          <a:ext cx="7128797" cy="6289525"/>
        </p:xfrm>
        <a:graphic>
          <a:graphicData uri="http://schemas.openxmlformats.org/drawingml/2006/table">
            <a:tbl>
              <a:tblPr/>
              <a:tblGrid>
                <a:gridCol w="2837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18605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283758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</a:tblGrid>
              <a:tr h="241947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R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N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D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C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Q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E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G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H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I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L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K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M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F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P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S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T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W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Y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V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B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Z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X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*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7012" name="TextBox 4"/>
          <p:cNvSpPr txBox="1">
            <a:spLocks noChangeArrowheads="1"/>
          </p:cNvSpPr>
          <p:nvPr/>
        </p:nvSpPr>
        <p:spPr bwMode="auto">
          <a:xfrm>
            <a:off x="0" y="115888"/>
            <a:ext cx="17764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Матрица</a:t>
            </a:r>
          </a:p>
          <a:p>
            <a:r>
              <a:rPr lang="en-US">
                <a:solidFill>
                  <a:schemeClr val="tx1"/>
                </a:solidFill>
              </a:rPr>
              <a:t>BLOSUM62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69225" cy="1139825"/>
          </a:xfrm>
        </p:spPr>
        <p:txBody>
          <a:bodyPr/>
          <a:lstStyle/>
          <a:p>
            <a:r>
              <a:rPr lang="ru-RU" smtClean="0"/>
              <a:t>Парное выравнивание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611188" y="1052513"/>
            <a:ext cx="8281987" cy="482441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dirty="0" smtClean="0"/>
              <a:t>Локальное </a:t>
            </a:r>
            <a:r>
              <a:rPr lang="en-US" dirty="0" smtClean="0"/>
              <a:t>(</a:t>
            </a:r>
            <a:r>
              <a:rPr lang="ru-RU" dirty="0" smtClean="0"/>
              <a:t>алгоритм </a:t>
            </a:r>
            <a:r>
              <a:rPr lang="en-US" i="1" dirty="0" smtClean="0"/>
              <a:t>Smith</a:t>
            </a:r>
            <a:r>
              <a:rPr lang="ru-RU" i="1" dirty="0" smtClean="0"/>
              <a:t> – </a:t>
            </a:r>
            <a:r>
              <a:rPr lang="en-US" i="1" dirty="0" smtClean="0"/>
              <a:t>Waterman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– находит наиболее сходные участки двух последовательностей.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 charset="0"/>
              <a:buChar char="•"/>
            </a:pPr>
            <a:r>
              <a:rPr lang="ru-RU" dirty="0" smtClean="0"/>
              <a:t>Глобальное (</a:t>
            </a:r>
            <a:r>
              <a:rPr lang="en-US" i="1" dirty="0" smtClean="0"/>
              <a:t>Needleman</a:t>
            </a:r>
            <a:r>
              <a:rPr lang="ru-RU" i="1" dirty="0" smtClean="0"/>
              <a:t> – </a:t>
            </a:r>
            <a:r>
              <a:rPr lang="en-US" i="1" dirty="0" err="1" smtClean="0"/>
              <a:t>Wunsch</a:t>
            </a:r>
            <a:r>
              <a:rPr lang="ru-RU" dirty="0" smtClean="0"/>
              <a:t>) – по всей длине последовательностей: </a:t>
            </a:r>
            <a:r>
              <a:rPr lang="ru-RU" dirty="0" smtClean="0">
                <a:solidFill>
                  <a:srgbClr val="FF0000"/>
                </a:solidFill>
              </a:rPr>
              <a:t>пригодно только для последовательностей, гомологичных по всей длине!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0" y="0"/>
            <a:ext cx="88931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000" b="1">
                <a:solidFill>
                  <a:srgbClr val="506D2D"/>
                </a:solidFill>
              </a:rPr>
              <a:t>Выравнивание последовательностей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000125"/>
            <a:ext cx="8596312" cy="327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AutoShape 4"/>
          <p:cNvSpPr>
            <a:spLocks/>
          </p:cNvSpPr>
          <p:nvPr/>
        </p:nvSpPr>
        <p:spPr bwMode="auto">
          <a:xfrm>
            <a:off x="500063" y="4500563"/>
            <a:ext cx="2428875" cy="609600"/>
          </a:xfrm>
          <a:prstGeom prst="borderCallout1">
            <a:avLst>
              <a:gd name="adj1" fmla="val 18519"/>
              <a:gd name="adj2" fmla="val -2912"/>
              <a:gd name="adj3" fmla="val -92491"/>
              <a:gd name="adj4" fmla="val -6931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Название последовательности</a:t>
            </a:r>
          </a:p>
        </p:txBody>
      </p:sp>
      <p:sp>
        <p:nvSpPr>
          <p:cNvPr id="6149" name="AutoShape 5"/>
          <p:cNvSpPr>
            <a:spLocks/>
          </p:cNvSpPr>
          <p:nvPr/>
        </p:nvSpPr>
        <p:spPr bwMode="auto">
          <a:xfrm>
            <a:off x="6300788" y="908050"/>
            <a:ext cx="2617787" cy="609600"/>
          </a:xfrm>
          <a:prstGeom prst="borderCallout1">
            <a:avLst>
              <a:gd name="adj1" fmla="val 18519"/>
              <a:gd name="adj2" fmla="val -2912"/>
              <a:gd name="adj3" fmla="val 53648"/>
              <a:gd name="adj4" fmla="val -18921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Номер столбца выравнивания</a:t>
            </a:r>
          </a:p>
        </p:txBody>
      </p:sp>
      <p:sp>
        <p:nvSpPr>
          <p:cNvPr id="6150" name="AutoShape 6"/>
          <p:cNvSpPr>
            <a:spLocks/>
          </p:cNvSpPr>
          <p:nvPr/>
        </p:nvSpPr>
        <p:spPr bwMode="auto">
          <a:xfrm>
            <a:off x="4000500" y="5929313"/>
            <a:ext cx="4286250" cy="714375"/>
          </a:xfrm>
          <a:prstGeom prst="borderCallout1">
            <a:avLst>
              <a:gd name="adj1" fmla="val 18519"/>
              <a:gd name="adj2" fmla="val 101611"/>
              <a:gd name="adj3" fmla="val -278208"/>
              <a:gd name="adj4" fmla="val 105912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Номер последнего в строке остатка ИЗ ЭТОЙ ПОСЛЕДОВАТЕЛЬНОСТИ</a:t>
            </a:r>
          </a:p>
        </p:txBody>
      </p:sp>
      <p:sp>
        <p:nvSpPr>
          <p:cNvPr id="6151" name="AutoShape 7"/>
          <p:cNvSpPr>
            <a:spLocks/>
          </p:cNvSpPr>
          <p:nvPr/>
        </p:nvSpPr>
        <p:spPr bwMode="auto">
          <a:xfrm>
            <a:off x="500063" y="5572125"/>
            <a:ext cx="2617787" cy="609600"/>
          </a:xfrm>
          <a:prstGeom prst="borderCallout1">
            <a:avLst>
              <a:gd name="adj1" fmla="val 18519"/>
              <a:gd name="adj2" fmla="val 102912"/>
              <a:gd name="adj3" fmla="val -227463"/>
              <a:gd name="adj4" fmla="val 201208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Консервативный остаток</a:t>
            </a:r>
          </a:p>
        </p:txBody>
      </p:sp>
      <p:sp>
        <p:nvSpPr>
          <p:cNvPr id="6152" name="AutoShape 8"/>
          <p:cNvSpPr>
            <a:spLocks/>
          </p:cNvSpPr>
          <p:nvPr/>
        </p:nvSpPr>
        <p:spPr bwMode="auto">
          <a:xfrm>
            <a:off x="4500563" y="5072063"/>
            <a:ext cx="3078162" cy="609600"/>
          </a:xfrm>
          <a:prstGeom prst="borderCallout1">
            <a:avLst>
              <a:gd name="adj1" fmla="val -3310"/>
              <a:gd name="adj2" fmla="val 59991"/>
              <a:gd name="adj3" fmla="val -132046"/>
              <a:gd name="adj4" fmla="val 67130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Функционально консервативная  позиция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 txBox="1">
            <a:spLocks/>
          </p:cNvSpPr>
          <p:nvPr/>
        </p:nvSpPr>
        <p:spPr bwMode="auto">
          <a:xfrm>
            <a:off x="395288" y="0"/>
            <a:ext cx="77692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>
                <a:solidFill>
                  <a:srgbClr val="506D2D"/>
                </a:solidFill>
              </a:rPr>
              <a:t>Множественное выравнивание</a:t>
            </a:r>
          </a:p>
        </p:txBody>
      </p:sp>
      <p:sp>
        <p:nvSpPr>
          <p:cNvPr id="20483" name="Содержимое 2"/>
          <p:cNvSpPr txBox="1">
            <a:spLocks/>
          </p:cNvSpPr>
          <p:nvPr/>
        </p:nvSpPr>
        <p:spPr bwMode="auto">
          <a:xfrm>
            <a:off x="468313" y="981075"/>
            <a:ext cx="8135937" cy="522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800" dirty="0">
                <a:solidFill>
                  <a:srgbClr val="61698B"/>
                </a:solidFill>
              </a:rPr>
              <a:t>Как правило, глобальное; программы</a:t>
            </a: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Muscle</a:t>
            </a: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 smtClean="0">
                <a:solidFill>
                  <a:srgbClr val="61698B"/>
                </a:solidFill>
              </a:rPr>
              <a:t>MAFFT</a:t>
            </a:r>
            <a:endParaRPr lang="ru-RU" sz="2800" dirty="0" smtClean="0">
              <a:solidFill>
                <a:srgbClr val="61698B"/>
              </a:solidFill>
            </a:endParaRP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 err="1" smtClean="0">
                <a:solidFill>
                  <a:srgbClr val="61698B"/>
                </a:solidFill>
              </a:rPr>
              <a:t>Clustal</a:t>
            </a:r>
            <a:r>
              <a:rPr lang="en-US" sz="2800" dirty="0" smtClean="0">
                <a:solidFill>
                  <a:srgbClr val="61698B"/>
                </a:solidFill>
              </a:rPr>
              <a:t> Omega</a:t>
            </a:r>
            <a:endParaRPr lang="en-US" sz="2800" dirty="0">
              <a:solidFill>
                <a:srgbClr val="61698B"/>
              </a:solidFill>
            </a:endParaRP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T-coffee</a:t>
            </a: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….</a:t>
            </a:r>
            <a:endParaRPr lang="ru-RU" sz="2800" dirty="0">
              <a:solidFill>
                <a:srgbClr val="61698B"/>
              </a:solidFill>
            </a:endParaRP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800" dirty="0">
                <a:solidFill>
                  <a:srgbClr val="61698B"/>
                </a:solidFill>
              </a:rPr>
              <a:t>Локальное – находит лучшие т.н. </a:t>
            </a:r>
            <a:r>
              <a:rPr lang="en-US" sz="2800" dirty="0">
                <a:solidFill>
                  <a:srgbClr val="61698B"/>
                </a:solidFill>
              </a:rPr>
              <a:t>“</a:t>
            </a:r>
            <a:r>
              <a:rPr lang="ru-RU" sz="2800" dirty="0">
                <a:solidFill>
                  <a:srgbClr val="61698B"/>
                </a:solidFill>
              </a:rPr>
              <a:t>мотивы</a:t>
            </a:r>
            <a:r>
              <a:rPr lang="en-US" sz="2800" dirty="0" smtClean="0">
                <a:solidFill>
                  <a:srgbClr val="61698B"/>
                </a:solidFill>
              </a:rPr>
              <a:t>”</a:t>
            </a:r>
            <a:r>
              <a:rPr lang="ru-RU" sz="2800" dirty="0" smtClean="0">
                <a:solidFill>
                  <a:srgbClr val="61698B"/>
                </a:solidFill>
              </a:rPr>
              <a:t> – короткие похожие участки</a:t>
            </a:r>
            <a:endParaRPr lang="ru-RU" sz="2800" dirty="0">
              <a:solidFill>
                <a:srgbClr val="61698B"/>
              </a:solidFill>
            </a:endParaRP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MEME</a:t>
            </a: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….</a:t>
            </a:r>
            <a:endParaRPr lang="ru-RU" sz="3200" dirty="0">
              <a:solidFill>
                <a:srgbClr val="61698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43508" y="260648"/>
            <a:ext cx="8856984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dirty="0">
                <a:solidFill>
                  <a:srgbClr val="506D2D"/>
                </a:solidFill>
              </a:rPr>
              <a:t>Пример: выравнивание </a:t>
            </a:r>
            <a:r>
              <a:rPr lang="en-US" sz="3600" dirty="0">
                <a:solidFill>
                  <a:srgbClr val="506D2D"/>
                </a:solidFill>
              </a:rPr>
              <a:t>POU-</a:t>
            </a:r>
            <a:r>
              <a:rPr lang="ru-RU" sz="3600" dirty="0">
                <a:solidFill>
                  <a:srgbClr val="506D2D"/>
                </a:solidFill>
              </a:rPr>
              <a:t>белков. </a:t>
            </a:r>
            <a:r>
              <a:rPr lang="ru-RU" sz="3600" dirty="0" smtClean="0">
                <a:solidFill>
                  <a:srgbClr val="506D2D"/>
                </a:solidFill>
              </a:rPr>
              <a:t>Блоки достоверного выравнивания. Домены</a:t>
            </a:r>
            <a:r>
              <a:rPr lang="ru-RU" sz="3600" dirty="0">
                <a:solidFill>
                  <a:srgbClr val="506D2D"/>
                </a:solidFill>
              </a:rPr>
              <a:t>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8506993" cy="50405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"/>
            <a:ext cx="7769225" cy="692695"/>
          </a:xfrm>
        </p:spPr>
        <p:txBody>
          <a:bodyPr/>
          <a:lstStyle/>
          <a:p>
            <a:r>
              <a:rPr lang="ru-RU" sz="2800" dirty="0" smtClean="0"/>
              <a:t>Так выглядит </a:t>
            </a:r>
            <a:r>
              <a:rPr lang="ru-RU" dirty="0" smtClean="0"/>
              <a:t>ВЫРАВНИВАНИЕ</a:t>
            </a:r>
            <a:endParaRPr lang="ru-RU" dirty="0"/>
          </a:p>
        </p:txBody>
      </p:sp>
      <p:pic>
        <p:nvPicPr>
          <p:cNvPr id="6" name="Рисунок 5" descr="aln1.png"/>
          <p:cNvPicPr>
            <a:picLocks noChangeAspect="1"/>
          </p:cNvPicPr>
          <p:nvPr/>
        </p:nvPicPr>
        <p:blipFill>
          <a:blip r:embed="rId3" cstate="print"/>
          <a:srcRect b="42641"/>
          <a:stretch>
            <a:fillRect/>
          </a:stretch>
        </p:blipFill>
        <p:spPr>
          <a:xfrm>
            <a:off x="251520" y="620688"/>
            <a:ext cx="8604276" cy="5146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96" y="5661248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Ради выравниваний потрачены огромные деньги на </a:t>
            </a:r>
            <a:r>
              <a:rPr lang="ru-RU" sz="2000" dirty="0" err="1" smtClean="0">
                <a:solidFill>
                  <a:schemeClr val="tx1"/>
                </a:solidFill>
              </a:rPr>
              <a:t>секвенирование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&gt;</a:t>
            </a:r>
            <a:r>
              <a:rPr lang="en-US" sz="2000" dirty="0" smtClean="0">
                <a:solidFill>
                  <a:schemeClr val="tx1"/>
                </a:solidFill>
              </a:rPr>
              <a:t>1 </a:t>
            </a:r>
            <a:r>
              <a:rPr lang="ru-RU" sz="2000" dirty="0" err="1" smtClean="0">
                <a:solidFill>
                  <a:schemeClr val="tx1"/>
                </a:solidFill>
              </a:rPr>
              <a:t>млрд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последовательностей нуклеотидов и </a:t>
            </a:r>
            <a:r>
              <a:rPr lang="en-US" sz="2000" dirty="0" smtClean="0">
                <a:solidFill>
                  <a:schemeClr val="tx1"/>
                </a:solidFill>
              </a:rPr>
              <a:t>&gt;</a:t>
            </a:r>
            <a:r>
              <a:rPr lang="ru-RU" sz="2000" dirty="0" smtClean="0">
                <a:solidFill>
                  <a:schemeClr val="tx1"/>
                </a:solidFill>
              </a:rPr>
              <a:t>100 млн последовательностей белков.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То ли еще будет!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85800" y="152400"/>
            <a:ext cx="7772400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dirty="0">
                <a:solidFill>
                  <a:srgbClr val="506D2D"/>
                </a:solidFill>
              </a:rPr>
              <a:t>Продолжение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08050"/>
            <a:ext cx="8763000" cy="489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79388" y="5805488"/>
            <a:ext cx="89106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300">
                <a:solidFill>
                  <a:srgbClr val="FF0000"/>
                </a:solidFill>
              </a:rPr>
              <a:t>Биологически осмысленное выравнивание может быть в одной части</a:t>
            </a:r>
          </a:p>
          <a:p>
            <a:r>
              <a:rPr lang="ru-RU" sz="2300">
                <a:solidFill>
                  <a:srgbClr val="FF0000"/>
                </a:solidFill>
              </a:rPr>
              <a:t>выданного программой выравнивания и не быть – в другой!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 txBox="1">
            <a:spLocks/>
          </p:cNvSpPr>
          <p:nvPr/>
        </p:nvSpPr>
        <p:spPr bwMode="auto">
          <a:xfrm>
            <a:off x="395288" y="0"/>
            <a:ext cx="77692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>
                <a:solidFill>
                  <a:srgbClr val="506D2D"/>
                </a:solidFill>
              </a:rPr>
              <a:t>Множественное выравнивание</a:t>
            </a:r>
          </a:p>
        </p:txBody>
      </p:sp>
      <p:sp>
        <p:nvSpPr>
          <p:cNvPr id="21507" name="Содержимое 2"/>
          <p:cNvSpPr txBox="1">
            <a:spLocks/>
          </p:cNvSpPr>
          <p:nvPr/>
        </p:nvSpPr>
        <p:spPr bwMode="auto">
          <a:xfrm>
            <a:off x="468313" y="981075"/>
            <a:ext cx="8135937" cy="522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800" dirty="0">
                <a:solidFill>
                  <a:srgbClr val="61698B"/>
                </a:solidFill>
              </a:rPr>
              <a:t>Программа </a:t>
            </a:r>
            <a:r>
              <a:rPr lang="en-US" sz="2800" dirty="0" err="1">
                <a:solidFill>
                  <a:srgbClr val="61698B"/>
                </a:solidFill>
              </a:rPr>
              <a:t>JalView</a:t>
            </a:r>
            <a:r>
              <a:rPr lang="en-US" sz="2800" dirty="0">
                <a:solidFill>
                  <a:srgbClr val="61698B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http://www.jalview.org/ </a:t>
            </a:r>
            <a:r>
              <a:rPr lang="ru-RU" sz="2800" dirty="0">
                <a:solidFill>
                  <a:srgbClr val="61698B"/>
                </a:solidFill>
              </a:rPr>
              <a:t>позволяет визуализировать выравнивание. Она же может послать ваши последовательности на один из серверов, делающих выравнивания.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924175"/>
            <a:ext cx="768985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406900"/>
            <a:ext cx="7772400" cy="1362075"/>
          </a:xfrm>
        </p:spPr>
        <p:txBody>
          <a:bodyPr/>
          <a:lstStyle/>
          <a:p>
            <a:r>
              <a:rPr lang="ru-RU" dirty="0" smtClean="0"/>
              <a:t>Глобальные перестройки геномов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12976"/>
            <a:ext cx="7772400" cy="1193924"/>
          </a:xfrm>
        </p:spPr>
        <p:txBody>
          <a:bodyPr/>
          <a:lstStyle/>
          <a:p>
            <a:r>
              <a:rPr lang="ru-RU" sz="2400" dirty="0" smtClean="0"/>
              <a:t>Кроме точечных изменений редко, но происходят крупные </a:t>
            </a:r>
            <a:r>
              <a:rPr lang="ru-RU" sz="2400" dirty="0" err="1" smtClean="0"/>
              <a:t>перестройкия</a:t>
            </a:r>
            <a:r>
              <a:rPr lang="ru-RU" sz="2400" dirty="0" smtClean="0"/>
              <a:t> ДНК (или РНК – для РНК вирусов) </a:t>
            </a:r>
            <a:endParaRPr lang="en-US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1331F5-AA25-4B76-BE1A-7371548A12C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583160"/>
            <a:ext cx="2818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Ad 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memorandum</a:t>
            </a: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2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/>
        </p:nvSpPr>
        <p:spPr bwMode="auto">
          <a:xfrm>
            <a:off x="4090855" y="6462667"/>
            <a:ext cx="4065985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Palatino" pitchFamily="-11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pt-BR" altLang="ru-RU" sz="1050" dirty="0">
                <a:solidFill>
                  <a:srgbClr val="002060"/>
                </a:solidFill>
              </a:rPr>
              <a:t>André de Carvalho - ICMC/USP</a:t>
            </a:r>
          </a:p>
        </p:txBody>
      </p:sp>
      <p:sp>
        <p:nvSpPr>
          <p:cNvPr id="5" name="Rectangle 1026"/>
          <p:cNvSpPr>
            <a:spLocks noGrp="1" noChangeArrowheads="1"/>
          </p:cNvSpPr>
          <p:nvPr/>
        </p:nvSpPr>
        <p:spPr bwMode="auto">
          <a:xfrm>
            <a:off x="1382613" y="392627"/>
            <a:ext cx="637877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11" charset="-18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11" charset="-18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11" charset="-18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11" charset="-18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11" charset="-18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11" charset="-18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11" charset="-18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11" charset="-18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r>
              <a:rPr lang="ru-RU" altLang="ru-RU" sz="4000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Крупные перестройки ДНК</a:t>
            </a:r>
            <a:endParaRPr lang="pt-BR" altLang="ru-RU" sz="4000" dirty="0">
              <a:solidFill>
                <a:schemeClr val="accent1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964515" y="2290325"/>
            <a:ext cx="7214969" cy="2277349"/>
            <a:chOff x="1729979" y="3720703"/>
            <a:chExt cx="5762662" cy="1110710"/>
          </a:xfrm>
        </p:grpSpPr>
        <p:sp>
          <p:nvSpPr>
            <p:cNvPr id="6" name="Text Box 1029"/>
            <p:cNvSpPr txBox="1">
              <a:spLocks noChangeArrowheads="1"/>
            </p:cNvSpPr>
            <p:nvPr/>
          </p:nvSpPr>
          <p:spPr bwMode="auto">
            <a:xfrm>
              <a:off x="1971351" y="4636271"/>
              <a:ext cx="5521290" cy="195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2000" dirty="0" smtClean="0">
                  <a:solidFill>
                    <a:srgbClr val="002060"/>
                  </a:solidFill>
                </a:rPr>
                <a:t>Инверсия</a:t>
              </a:r>
              <a:r>
                <a:rPr lang="en-US" sz="2000" dirty="0">
                  <a:solidFill>
                    <a:srgbClr val="002060"/>
                  </a:solidFill>
                </a:rPr>
                <a:t>		</a:t>
              </a:r>
              <a:r>
                <a:rPr lang="ru-RU" sz="2000" dirty="0" smtClean="0">
                  <a:solidFill>
                    <a:srgbClr val="002060"/>
                  </a:solidFill>
                </a:rPr>
                <a:t>     Дупликация   </a:t>
              </a:r>
              <a:r>
                <a:rPr lang="ru-RU" sz="2000" dirty="0" err="1" smtClean="0">
                  <a:solidFill>
                    <a:srgbClr val="002060"/>
                  </a:solidFill>
                </a:rPr>
                <a:t>Делеция</a:t>
              </a:r>
              <a:r>
                <a:rPr lang="en-US" sz="2000" dirty="0" smtClean="0">
                  <a:solidFill>
                    <a:srgbClr val="002060"/>
                  </a:solidFill>
                </a:rPr>
                <a:t>             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8" name="Rectangle 1027"/>
            <p:cNvSpPr>
              <a:spLocks noChangeArrowheads="1"/>
            </p:cNvSpPr>
            <p:nvPr/>
          </p:nvSpPr>
          <p:spPr bwMode="auto">
            <a:xfrm>
              <a:off x="2116932" y="4174030"/>
              <a:ext cx="984647" cy="161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CCAAAAAGT</a:t>
              </a:r>
              <a:endParaRPr lang="en-US" sz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9" name="Rectangle 1028"/>
            <p:cNvSpPr>
              <a:spLocks noChangeArrowheads="1"/>
            </p:cNvSpPr>
            <p:nvPr/>
          </p:nvSpPr>
          <p:spPr bwMode="auto">
            <a:xfrm>
              <a:off x="1729979" y="4176713"/>
              <a:ext cx="377428" cy="16192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GAC</a:t>
              </a:r>
            </a:p>
          </p:txBody>
        </p:sp>
        <p:sp>
          <p:nvSpPr>
            <p:cNvPr id="10" name="Rectangle 1035"/>
            <p:cNvSpPr>
              <a:spLocks noChangeArrowheads="1"/>
            </p:cNvSpPr>
            <p:nvPr/>
          </p:nvSpPr>
          <p:spPr bwMode="auto">
            <a:xfrm>
              <a:off x="2107406" y="3720703"/>
              <a:ext cx="972741" cy="161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ACTTTTTGG</a:t>
              </a:r>
            </a:p>
          </p:txBody>
        </p:sp>
        <p:sp>
          <p:nvSpPr>
            <p:cNvPr id="11" name="Rectangle 1036"/>
            <p:cNvSpPr>
              <a:spLocks noChangeArrowheads="1"/>
            </p:cNvSpPr>
            <p:nvPr/>
          </p:nvSpPr>
          <p:spPr bwMode="auto">
            <a:xfrm>
              <a:off x="3457575" y="3720703"/>
              <a:ext cx="647700" cy="1619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TATATA</a:t>
              </a:r>
            </a:p>
          </p:txBody>
        </p:sp>
        <p:sp>
          <p:nvSpPr>
            <p:cNvPr id="12" name="Rectangle 1037"/>
            <p:cNvSpPr>
              <a:spLocks noChangeArrowheads="1"/>
            </p:cNvSpPr>
            <p:nvPr/>
          </p:nvSpPr>
          <p:spPr bwMode="auto">
            <a:xfrm>
              <a:off x="4105275" y="3720703"/>
              <a:ext cx="596504" cy="16192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CATGT</a:t>
              </a:r>
            </a:p>
          </p:txBody>
        </p:sp>
        <p:sp>
          <p:nvSpPr>
            <p:cNvPr id="13" name="Rectangle 1038"/>
            <p:cNvSpPr>
              <a:spLocks noChangeArrowheads="1"/>
            </p:cNvSpPr>
            <p:nvPr/>
          </p:nvSpPr>
          <p:spPr bwMode="auto">
            <a:xfrm>
              <a:off x="4701779" y="3720703"/>
              <a:ext cx="783431" cy="1619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rgbClr val="002060"/>
                  </a:solidFill>
                  <a:latin typeface="Arial"/>
                  <a:ea typeface="ＭＳ Ｐゴシック" charset="0"/>
                  <a:cs typeface="Arial"/>
                </a:rPr>
                <a:t>AAATAAT</a:t>
              </a:r>
            </a:p>
          </p:txBody>
        </p:sp>
        <p:sp>
          <p:nvSpPr>
            <p:cNvPr id="14" name="Rectangle 1039"/>
            <p:cNvSpPr>
              <a:spLocks noChangeArrowheads="1"/>
            </p:cNvSpPr>
            <p:nvPr/>
          </p:nvSpPr>
          <p:spPr bwMode="auto">
            <a:xfrm>
              <a:off x="5485210" y="3720703"/>
              <a:ext cx="269081" cy="16192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CG</a:t>
              </a:r>
            </a:p>
          </p:txBody>
        </p:sp>
        <p:sp>
          <p:nvSpPr>
            <p:cNvPr id="15" name="Rectangle 1040"/>
            <p:cNvSpPr>
              <a:spLocks noChangeArrowheads="1"/>
            </p:cNvSpPr>
            <p:nvPr/>
          </p:nvSpPr>
          <p:spPr bwMode="auto">
            <a:xfrm>
              <a:off x="5754292" y="3720703"/>
              <a:ext cx="972740" cy="16192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AACCCCCG</a:t>
              </a:r>
            </a:p>
          </p:txBody>
        </p:sp>
        <p:sp>
          <p:nvSpPr>
            <p:cNvPr id="16" name="Rectangle 1041"/>
            <p:cNvSpPr>
              <a:spLocks noChangeArrowheads="1"/>
            </p:cNvSpPr>
            <p:nvPr/>
          </p:nvSpPr>
          <p:spPr bwMode="auto">
            <a:xfrm>
              <a:off x="1729979" y="3720703"/>
              <a:ext cx="377428" cy="16192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GAC</a:t>
              </a:r>
            </a:p>
          </p:txBody>
        </p:sp>
        <p:sp>
          <p:nvSpPr>
            <p:cNvPr id="17" name="Rectangle 1042"/>
            <p:cNvSpPr>
              <a:spLocks noChangeArrowheads="1"/>
            </p:cNvSpPr>
            <p:nvPr/>
          </p:nvSpPr>
          <p:spPr bwMode="auto">
            <a:xfrm>
              <a:off x="3080148" y="3720703"/>
              <a:ext cx="377428" cy="1619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GGG</a:t>
              </a:r>
            </a:p>
          </p:txBody>
        </p:sp>
        <p:sp>
          <p:nvSpPr>
            <p:cNvPr id="18" name="Rectangle 1045"/>
            <p:cNvSpPr>
              <a:spLocks noChangeArrowheads="1"/>
            </p:cNvSpPr>
            <p:nvPr/>
          </p:nvSpPr>
          <p:spPr bwMode="auto">
            <a:xfrm>
              <a:off x="5286375" y="4170699"/>
              <a:ext cx="759619" cy="1619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rgbClr val="002060"/>
                  </a:solidFill>
                  <a:latin typeface="Arial"/>
                  <a:ea typeface="ＭＳ Ｐゴシック" charset="0"/>
                  <a:cs typeface="Arial"/>
                </a:rPr>
                <a:t>AAATAAT</a:t>
              </a:r>
            </a:p>
          </p:txBody>
        </p:sp>
        <p:sp>
          <p:nvSpPr>
            <p:cNvPr id="20" name="Rectangle 1047"/>
            <p:cNvSpPr>
              <a:spLocks noChangeArrowheads="1"/>
            </p:cNvSpPr>
            <p:nvPr/>
          </p:nvSpPr>
          <p:spPr bwMode="auto">
            <a:xfrm>
              <a:off x="6032248" y="4174030"/>
              <a:ext cx="878681" cy="16192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AACCCCG</a:t>
              </a:r>
            </a:p>
          </p:txBody>
        </p:sp>
        <p:sp>
          <p:nvSpPr>
            <p:cNvPr id="21" name="Rectangle 1055"/>
            <p:cNvSpPr>
              <a:spLocks noChangeArrowheads="1"/>
            </p:cNvSpPr>
            <p:nvPr/>
          </p:nvSpPr>
          <p:spPr bwMode="auto">
            <a:xfrm>
              <a:off x="4714875" y="4174030"/>
              <a:ext cx="571500" cy="16192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CATGT</a:t>
              </a:r>
            </a:p>
          </p:txBody>
        </p:sp>
        <p:sp>
          <p:nvSpPr>
            <p:cNvPr id="22" name="Rectangle 1058"/>
            <p:cNvSpPr>
              <a:spLocks noChangeAspect="1" noChangeArrowheads="1"/>
            </p:cNvSpPr>
            <p:nvPr/>
          </p:nvSpPr>
          <p:spPr bwMode="auto">
            <a:xfrm>
              <a:off x="4339829" y="4174030"/>
              <a:ext cx="377428" cy="1619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GGG</a:t>
              </a:r>
            </a:p>
          </p:txBody>
        </p:sp>
        <p:sp>
          <p:nvSpPr>
            <p:cNvPr id="23" name="Line 1063"/>
            <p:cNvSpPr>
              <a:spLocks noChangeShapeType="1"/>
            </p:cNvSpPr>
            <p:nvPr/>
          </p:nvSpPr>
          <p:spPr bwMode="auto">
            <a:xfrm flipV="1">
              <a:off x="4475558" y="4308469"/>
              <a:ext cx="40005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 sz="180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Line 1064"/>
            <p:cNvSpPr>
              <a:spLocks noChangeShapeType="1"/>
            </p:cNvSpPr>
            <p:nvPr/>
          </p:nvSpPr>
          <p:spPr bwMode="auto">
            <a:xfrm flipV="1">
              <a:off x="5222704" y="3882628"/>
              <a:ext cx="370230" cy="7687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 sz="180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Line 1065"/>
            <p:cNvSpPr>
              <a:spLocks noChangeShapeType="1"/>
            </p:cNvSpPr>
            <p:nvPr/>
          </p:nvSpPr>
          <p:spPr bwMode="auto">
            <a:xfrm>
              <a:off x="3311128" y="3923291"/>
              <a:ext cx="1175147" cy="227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 sz="180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Line 1066"/>
            <p:cNvSpPr>
              <a:spLocks noChangeShapeType="1"/>
            </p:cNvSpPr>
            <p:nvPr/>
          </p:nvSpPr>
          <p:spPr bwMode="auto">
            <a:xfrm flipH="1" flipV="1">
              <a:off x="4095152" y="4324757"/>
              <a:ext cx="263727" cy="3187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 sz="180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Rectangle 1067"/>
            <p:cNvSpPr>
              <a:spLocks noChangeArrowheads="1"/>
            </p:cNvSpPr>
            <p:nvPr/>
          </p:nvSpPr>
          <p:spPr bwMode="auto">
            <a:xfrm>
              <a:off x="3114675" y="4176713"/>
              <a:ext cx="647700" cy="1619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TATATA</a:t>
              </a:r>
            </a:p>
          </p:txBody>
        </p:sp>
        <p:sp>
          <p:nvSpPr>
            <p:cNvPr id="28" name="Rectangle 1068"/>
            <p:cNvSpPr>
              <a:spLocks noChangeArrowheads="1"/>
            </p:cNvSpPr>
            <p:nvPr/>
          </p:nvSpPr>
          <p:spPr bwMode="auto">
            <a:xfrm>
              <a:off x="3762375" y="4176713"/>
              <a:ext cx="596504" cy="16192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CATGT</a:t>
              </a:r>
            </a:p>
          </p:txBody>
        </p:sp>
        <p:sp>
          <p:nvSpPr>
            <p:cNvPr id="33" name="Line 1063"/>
            <p:cNvSpPr>
              <a:spLocks noChangeShapeType="1"/>
            </p:cNvSpPr>
            <p:nvPr/>
          </p:nvSpPr>
          <p:spPr bwMode="auto">
            <a:xfrm flipV="1">
              <a:off x="2468957" y="4363840"/>
              <a:ext cx="112484" cy="328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Palatino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US" sz="180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668691" y="2727006"/>
            <a:ext cx="1857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Транслокация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7545" y="5192305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Участки могут состоять из сотен, тысяч и миллионов пар нуклеотидов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2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3021" y="332656"/>
            <a:ext cx="83685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>
                <a:solidFill>
                  <a:srgbClr val="506D2D"/>
                </a:solidFill>
              </a:rPr>
              <a:t>Карта локального </a:t>
            </a:r>
            <a:r>
              <a:rPr lang="ru-RU" sz="3600" dirty="0" smtClean="0">
                <a:solidFill>
                  <a:srgbClr val="506D2D"/>
                </a:solidFill>
              </a:rPr>
              <a:t>сходства позволяет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 smtClean="0">
                <a:solidFill>
                  <a:srgbClr val="506D2D"/>
                </a:solidFill>
              </a:rPr>
              <a:t>описывать крупные перестройки геномов</a:t>
            </a:r>
            <a:endParaRPr lang="ru-RU" sz="3600" dirty="0">
              <a:solidFill>
                <a:srgbClr val="506D2D"/>
              </a:solidFill>
            </a:endParaRPr>
          </a:p>
        </p:txBody>
      </p:sp>
      <p:pic>
        <p:nvPicPr>
          <p:cNvPr id="19460" name="Picture 2" descr="http://blast.ncbi.nlm.nih.gov/hitmatrix/hit_matrix.cgi?rid=HJ50S6BE113&amp;width=600&amp;height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04" y="1700808"/>
            <a:ext cx="73448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54452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п</a:t>
            </a:r>
            <a:r>
              <a:rPr lang="ru-RU" sz="1800" dirty="0" smtClean="0">
                <a:solidFill>
                  <a:schemeClr val="tx1"/>
                </a:solidFill>
              </a:rPr>
              <a:t>оследовательность 1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003974" y="338835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последовательность  2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2050" name="Picture 2" descr="http://kodomo.fbb.msu.ru/~lady_mari/hit_matr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529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5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30" y="126170"/>
            <a:ext cx="8229600" cy="69644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Карта сходства 2х последовательностей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1735" y="855866"/>
          <a:ext cx="8229600" cy="5608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22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944680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0424B-BA00-4C1D-946A-CCF19F3E8C64}" type="slidenum">
              <a:rPr lang="ru-RU" smtClean="0"/>
              <a:pPr/>
              <a:t>26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768435" y="4696365"/>
            <a:ext cx="691290" cy="49926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574940" y="419710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071265" y="3160165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877770" y="266090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684275" y="2161635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490780" y="166237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768435" y="212323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684275" y="473477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2665" y="6309375"/>
            <a:ext cx="806505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16285" y="817460"/>
            <a:ext cx="0" cy="5415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529185" y="365943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419850" y="3697835"/>
            <a:ext cx="1459390" cy="395009"/>
          </a:xfrm>
          <a:prstGeom prst="line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0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9" y="126169"/>
            <a:ext cx="8344815" cy="80650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Карта сходства 2х последовательностей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с учетом </a:t>
            </a:r>
            <a:r>
              <a:rPr lang="ru-RU" sz="3100" dirty="0" err="1" smtClean="0"/>
              <a:t>комплементарной</a:t>
            </a:r>
            <a:r>
              <a:rPr lang="ru-RU" sz="3100" dirty="0" smtClean="0"/>
              <a:t> цепочки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5815" y="1086294"/>
          <a:ext cx="8268007" cy="560713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516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1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16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16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16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16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16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516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5163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5163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5163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911876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1B0424B-BA00-4C1D-946A-CCF19F3E8C64}" type="slidenum">
              <a:rPr lang="ru-RU" smtClean="0"/>
              <a:pPr/>
              <a:t>27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92265" y="187570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21960" y="237497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66870" y="291264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58160" y="345031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26260" y="394957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755955" y="441043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56065" y="394957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77880" y="6386185"/>
            <a:ext cx="8291820" cy="2131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495940" y="817460"/>
            <a:ext cx="0" cy="5415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66245" y="1069200"/>
            <a:ext cx="37185" cy="529989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35080" y="126122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35080" y="172208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96675" y="229816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96675" y="283583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996675" y="333509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073485" y="383436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35080" y="444884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996675" y="494810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958270" y="544737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510" y="341768"/>
            <a:ext cx="7886700" cy="588305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Крупные эволюционные события на карте локального сходства.  </a:t>
            </a:r>
            <a:r>
              <a:rPr lang="ru-RU" sz="2025" dirty="0">
                <a:solidFill>
                  <a:srgbClr val="002060"/>
                </a:solidFill>
              </a:rPr>
              <a:t>На примере </a:t>
            </a:r>
            <a:r>
              <a:rPr lang="en-US" sz="2025" dirty="0">
                <a:solidFill>
                  <a:srgbClr val="002060"/>
                </a:solidFill>
              </a:rPr>
              <a:t>2</a:t>
            </a:r>
            <a:r>
              <a:rPr lang="ru-RU" sz="2025" dirty="0">
                <a:solidFill>
                  <a:srgbClr val="002060"/>
                </a:solidFill>
              </a:rPr>
              <a:t>х бактериальных хромосом</a:t>
            </a:r>
          </a:p>
        </p:txBody>
      </p:sp>
      <p:grpSp>
        <p:nvGrpSpPr>
          <p:cNvPr id="114" name="Группа 113"/>
          <p:cNvGrpSpPr/>
          <p:nvPr/>
        </p:nvGrpSpPr>
        <p:grpSpPr>
          <a:xfrm>
            <a:off x="4283968" y="1684691"/>
            <a:ext cx="2381015" cy="2240157"/>
            <a:chOff x="2195736" y="1697995"/>
            <a:chExt cx="2381015" cy="2240157"/>
          </a:xfrm>
        </p:grpSpPr>
        <p:sp>
          <p:nvSpPr>
            <p:cNvPr id="80" name="TextBox 79"/>
            <p:cNvSpPr txBox="1"/>
            <p:nvPr/>
          </p:nvSpPr>
          <p:spPr>
            <a:xfrm>
              <a:off x="2524097" y="3568820"/>
              <a:ext cx="351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002060"/>
                  </a:solidFill>
                </a:rPr>
                <a:t>A</a:t>
              </a:r>
              <a:endParaRPr lang="ru-RU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230695" y="3551919"/>
              <a:ext cx="338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002060"/>
                  </a:solidFill>
                </a:rPr>
                <a:t>B</a:t>
              </a:r>
              <a:endParaRPr lang="ru-RU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965229" y="3534762"/>
              <a:ext cx="351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002060"/>
                  </a:solidFill>
                </a:rPr>
                <a:t>C</a:t>
              </a:r>
              <a:endParaRPr lang="ru-RU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220300" y="2460838"/>
              <a:ext cx="407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rgbClr val="002060"/>
                  </a:solidFill>
                </a:rPr>
                <a:t>B</a:t>
              </a:r>
              <a:r>
                <a:rPr lang="en-US" sz="1800" b="1" baseline="30000" dirty="0" err="1">
                  <a:solidFill>
                    <a:srgbClr val="002060"/>
                  </a:solidFill>
                </a:rPr>
                <a:t>c</a:t>
              </a:r>
              <a:endParaRPr lang="ru-RU" sz="1800" b="1" baseline="30000" dirty="0">
                <a:solidFill>
                  <a:srgbClr val="002060"/>
                </a:solidFill>
              </a:endParaRPr>
            </a:p>
          </p:txBody>
        </p:sp>
        <p:grpSp>
          <p:nvGrpSpPr>
            <p:cNvPr id="113" name="Группа 112"/>
            <p:cNvGrpSpPr/>
            <p:nvPr/>
          </p:nvGrpSpPr>
          <p:grpSpPr>
            <a:xfrm>
              <a:off x="2195736" y="1697995"/>
              <a:ext cx="2381015" cy="1782063"/>
              <a:chOff x="1997084" y="1808923"/>
              <a:chExt cx="2381015" cy="1782063"/>
            </a:xfrm>
          </p:grpSpPr>
          <p:grpSp>
            <p:nvGrpSpPr>
              <p:cNvPr id="17" name="Группа 61"/>
              <p:cNvGrpSpPr/>
              <p:nvPr/>
            </p:nvGrpSpPr>
            <p:grpSpPr>
              <a:xfrm>
                <a:off x="2428665" y="1808923"/>
                <a:ext cx="1929023" cy="1683617"/>
                <a:chOff x="4701385" y="2009682"/>
                <a:chExt cx="2922336" cy="2744525"/>
              </a:xfrm>
            </p:grpSpPr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5421309" y="2687214"/>
                  <a:ext cx="1450573" cy="135535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flipV="1">
                  <a:off x="4706291" y="4107816"/>
                  <a:ext cx="700498" cy="60959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Группа 49"/>
                <p:cNvGrpSpPr/>
                <p:nvPr/>
              </p:nvGrpSpPr>
              <p:grpSpPr>
                <a:xfrm>
                  <a:off x="4701385" y="2009682"/>
                  <a:ext cx="2922336" cy="2744525"/>
                  <a:chOff x="1049887" y="1846524"/>
                  <a:chExt cx="2922336" cy="2744525"/>
                </a:xfrm>
              </p:grpSpPr>
              <p:cxnSp>
                <p:nvCxnSpPr>
                  <p:cNvPr id="51" name="Прямая соединительная линия 50"/>
                  <p:cNvCxnSpPr/>
                  <p:nvPr/>
                </p:nvCxnSpPr>
                <p:spPr>
                  <a:xfrm>
                    <a:off x="1049887" y="2562486"/>
                    <a:ext cx="2900506" cy="2345"/>
                  </a:xfrm>
                  <a:prstGeom prst="line">
                    <a:avLst/>
                  </a:prstGeom>
                  <a:ln w="6350">
                    <a:solidFill>
                      <a:schemeClr val="accent2">
                        <a:lumMod val="75000"/>
                      </a:schemeClr>
                    </a:solidFill>
                    <a:prstDash val="sysDot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Прямая соединительная линия 51"/>
                  <p:cNvCxnSpPr/>
                  <p:nvPr/>
                </p:nvCxnSpPr>
                <p:spPr>
                  <a:xfrm rot="5400000">
                    <a:off x="423124" y="3218166"/>
                    <a:ext cx="2744525" cy="1241"/>
                  </a:xfrm>
                  <a:prstGeom prst="line">
                    <a:avLst/>
                  </a:prstGeom>
                  <a:ln w="6350">
                    <a:solidFill>
                      <a:schemeClr val="accent2">
                        <a:lumMod val="75000"/>
                      </a:schemeClr>
                    </a:solidFill>
                    <a:prstDash val="sysDot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Прямая соединительная линия 52"/>
                  <p:cNvCxnSpPr/>
                  <p:nvPr/>
                </p:nvCxnSpPr>
                <p:spPr>
                  <a:xfrm rot="16200000" flipH="1" flipV="1">
                    <a:off x="1103811" y="3218166"/>
                    <a:ext cx="2744525" cy="1241"/>
                  </a:xfrm>
                  <a:prstGeom prst="line">
                    <a:avLst/>
                  </a:prstGeom>
                  <a:ln w="6350">
                    <a:solidFill>
                      <a:schemeClr val="accent2">
                        <a:lumMod val="75000"/>
                      </a:schemeClr>
                    </a:solidFill>
                    <a:prstDash val="sysDot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Прямоугольник 53"/>
                  <p:cNvSpPr/>
                  <p:nvPr/>
                </p:nvSpPr>
                <p:spPr>
                  <a:xfrm>
                    <a:off x="1049887" y="1846528"/>
                    <a:ext cx="2902988" cy="2743357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500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55" name="Прямая соединительная линия 54"/>
                  <p:cNvCxnSpPr/>
                  <p:nvPr/>
                </p:nvCxnSpPr>
                <p:spPr>
                  <a:xfrm rot="5400000">
                    <a:off x="1867922" y="3218166"/>
                    <a:ext cx="2744525" cy="1241"/>
                  </a:xfrm>
                  <a:prstGeom prst="line">
                    <a:avLst/>
                  </a:prstGeom>
                  <a:ln w="6350">
                    <a:solidFill>
                      <a:schemeClr val="accent2">
                        <a:lumMod val="75000"/>
                      </a:schemeClr>
                    </a:solidFill>
                    <a:prstDash val="sysDot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Прямая соединительная линия 55"/>
                  <p:cNvCxnSpPr/>
                  <p:nvPr/>
                </p:nvCxnSpPr>
                <p:spPr>
                  <a:xfrm>
                    <a:off x="1069235" y="3891486"/>
                    <a:ext cx="2902988" cy="2345"/>
                  </a:xfrm>
                  <a:prstGeom prst="line">
                    <a:avLst/>
                  </a:prstGeom>
                  <a:ln w="6350">
                    <a:solidFill>
                      <a:schemeClr val="accent2">
                        <a:lumMod val="75000"/>
                      </a:schemeClr>
                    </a:solidFill>
                    <a:prstDash val="sysDot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Прямая соединительная линия 56"/>
                  <p:cNvCxnSpPr/>
                  <p:nvPr/>
                </p:nvCxnSpPr>
                <p:spPr>
                  <a:xfrm>
                    <a:off x="1049887" y="3237989"/>
                    <a:ext cx="2902988" cy="2345"/>
                  </a:xfrm>
                  <a:prstGeom prst="line">
                    <a:avLst/>
                  </a:prstGeom>
                  <a:ln w="6350">
                    <a:solidFill>
                      <a:schemeClr val="accent2">
                        <a:lumMod val="75000"/>
                      </a:schemeClr>
                    </a:solidFill>
                    <a:prstDash val="sysDot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 flipV="1">
                  <a:off x="6887911" y="2017314"/>
                  <a:ext cx="703615" cy="7083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TextBox 87"/>
              <p:cNvSpPr txBox="1"/>
              <p:nvPr/>
            </p:nvSpPr>
            <p:spPr>
              <a:xfrm>
                <a:off x="2077754" y="1867263"/>
                <a:ext cx="3513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2060"/>
                    </a:solidFill>
                  </a:rPr>
                  <a:t>C</a:t>
                </a:r>
                <a:endParaRPr lang="ru-RU" sz="18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94" name="Прямая со стрелкой 93"/>
              <p:cNvCxnSpPr/>
              <p:nvPr/>
            </p:nvCxnSpPr>
            <p:spPr>
              <a:xfrm flipV="1">
                <a:off x="2398128" y="1859023"/>
                <a:ext cx="4268" cy="1582704"/>
              </a:xfrm>
              <a:prstGeom prst="straightConnector1">
                <a:avLst/>
              </a:prstGeom>
              <a:ln w="60325" cmpd="dbl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1997084" y="3099617"/>
                <a:ext cx="3513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2060"/>
                    </a:solidFill>
                  </a:rPr>
                  <a:t>A</a:t>
                </a:r>
                <a:endParaRPr lang="ru-RU" sz="18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99" name="Прямая со стрелкой 98"/>
              <p:cNvCxnSpPr/>
              <p:nvPr/>
            </p:nvCxnSpPr>
            <p:spPr>
              <a:xfrm flipV="1">
                <a:off x="2438609" y="3568820"/>
                <a:ext cx="1939490" cy="22166"/>
              </a:xfrm>
              <a:prstGeom prst="straightConnector1">
                <a:avLst/>
              </a:prstGeom>
              <a:ln w="60325" cmpd="dbl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Группа 89"/>
          <p:cNvGrpSpPr/>
          <p:nvPr/>
        </p:nvGrpSpPr>
        <p:grpSpPr>
          <a:xfrm>
            <a:off x="899592" y="1515691"/>
            <a:ext cx="1762175" cy="2244081"/>
            <a:chOff x="-36513" y="1639822"/>
            <a:chExt cx="1762175" cy="2244081"/>
          </a:xfrm>
        </p:grpSpPr>
        <p:grpSp>
          <p:nvGrpSpPr>
            <p:cNvPr id="3" name="Группа 59"/>
            <p:cNvGrpSpPr/>
            <p:nvPr/>
          </p:nvGrpSpPr>
          <p:grpSpPr>
            <a:xfrm>
              <a:off x="251901" y="1655744"/>
              <a:ext cx="1414443" cy="1866201"/>
              <a:chOff x="1002926" y="1776268"/>
              <a:chExt cx="2288370" cy="2909463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1049889" y="3182772"/>
                <a:ext cx="1459335" cy="1370179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Группа 14"/>
              <p:cNvGrpSpPr/>
              <p:nvPr/>
            </p:nvGrpSpPr>
            <p:grpSpPr>
              <a:xfrm>
                <a:off x="1002926" y="1776268"/>
                <a:ext cx="2288370" cy="2909463"/>
                <a:chOff x="1002926" y="1776268"/>
                <a:chExt cx="2288370" cy="2909463"/>
              </a:xfrm>
            </p:grpSpPr>
            <p:cxnSp>
              <p:nvCxnSpPr>
                <p:cNvPr id="5" name="Прямая соединительная линия 4"/>
                <p:cNvCxnSpPr/>
                <p:nvPr/>
              </p:nvCxnSpPr>
              <p:spPr>
                <a:xfrm>
                  <a:off x="1049887" y="2562486"/>
                  <a:ext cx="2241409" cy="15685"/>
                </a:xfrm>
                <a:prstGeom prst="line">
                  <a:avLst/>
                </a:prstGeom>
                <a:ln w="6350">
                  <a:solidFill>
                    <a:schemeClr val="accent2">
                      <a:lumMod val="75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 rot="5400000">
                  <a:off x="423124" y="3218166"/>
                  <a:ext cx="2744525" cy="1241"/>
                </a:xfrm>
                <a:prstGeom prst="line">
                  <a:avLst/>
                </a:prstGeom>
                <a:ln w="6350">
                  <a:solidFill>
                    <a:schemeClr val="accent2">
                      <a:lumMod val="75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 rot="16200000" flipH="1" flipV="1">
                  <a:off x="1103811" y="3218166"/>
                  <a:ext cx="2744525" cy="1241"/>
                </a:xfrm>
                <a:prstGeom prst="line">
                  <a:avLst/>
                </a:prstGeom>
                <a:ln w="6350">
                  <a:solidFill>
                    <a:schemeClr val="accent2">
                      <a:lumMod val="75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Прямоугольник 11"/>
                <p:cNvSpPr/>
                <p:nvPr/>
              </p:nvSpPr>
              <p:spPr>
                <a:xfrm>
                  <a:off x="1049888" y="1776268"/>
                  <a:ext cx="2196060" cy="274335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5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rot="5400000">
                  <a:off x="1841223" y="3312847"/>
                  <a:ext cx="2744526" cy="1241"/>
                </a:xfrm>
                <a:prstGeom prst="line">
                  <a:avLst/>
                </a:prstGeom>
                <a:ln w="6350">
                  <a:solidFill>
                    <a:schemeClr val="accent2">
                      <a:lumMod val="75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V="1">
                  <a:off x="1049887" y="3900026"/>
                  <a:ext cx="2196060" cy="18669"/>
                </a:xfrm>
                <a:prstGeom prst="line">
                  <a:avLst/>
                </a:prstGeom>
                <a:ln w="6350">
                  <a:solidFill>
                    <a:schemeClr val="accent2">
                      <a:lumMod val="75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>
                  <a:endCxn id="12" idx="3"/>
                </p:cNvCxnSpPr>
                <p:nvPr/>
              </p:nvCxnSpPr>
              <p:spPr>
                <a:xfrm>
                  <a:off x="1002926" y="3119976"/>
                  <a:ext cx="2243021" cy="27974"/>
                </a:xfrm>
                <a:prstGeom prst="line">
                  <a:avLst/>
                </a:prstGeom>
                <a:ln w="6350">
                  <a:solidFill>
                    <a:schemeClr val="accent2">
                      <a:lumMod val="75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2496565" y="1873893"/>
                <a:ext cx="700497" cy="60960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1249510" y="3501741"/>
              <a:ext cx="346658" cy="38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002060"/>
                  </a:solidFill>
                </a:rPr>
                <a:t>B</a:t>
              </a:r>
              <a:endParaRPr lang="ru-RU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20221" y="3495000"/>
              <a:ext cx="359789" cy="38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002060"/>
                  </a:solidFill>
                </a:rPr>
                <a:t>A</a:t>
              </a:r>
              <a:endParaRPr lang="ru-RU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-36513" y="2696090"/>
              <a:ext cx="359789" cy="38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002060"/>
                  </a:solidFill>
                </a:rPr>
                <a:t>A</a:t>
              </a:r>
              <a:endParaRPr lang="ru-RU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-31833" y="1822702"/>
              <a:ext cx="346658" cy="38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002060"/>
                  </a:solidFill>
                </a:rPr>
                <a:t>B</a:t>
              </a:r>
              <a:endParaRPr lang="ru-RU" sz="18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91" name="Прямая со стрелкой 90"/>
            <p:cNvCxnSpPr/>
            <p:nvPr/>
          </p:nvCxnSpPr>
          <p:spPr>
            <a:xfrm flipH="1">
              <a:off x="281398" y="1639822"/>
              <a:ext cx="119" cy="62714"/>
            </a:xfrm>
            <a:prstGeom prst="straightConnector1">
              <a:avLst/>
            </a:prstGeom>
            <a:ln w="60325" cmpd="dbl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/>
            <p:nvPr/>
          </p:nvCxnSpPr>
          <p:spPr>
            <a:xfrm flipV="1">
              <a:off x="272029" y="3499376"/>
              <a:ext cx="1453633" cy="1633"/>
            </a:xfrm>
            <a:prstGeom prst="straightConnector1">
              <a:avLst/>
            </a:prstGeom>
            <a:ln w="60325" cmpd="dbl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-27851" y="2204146"/>
              <a:ext cx="359789" cy="38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>
                  <a:solidFill>
                    <a:srgbClr val="002060"/>
                  </a:solidFill>
                </a:rPr>
                <a:t>С</a:t>
              </a:r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1271072" y="3974841"/>
            <a:ext cx="1296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Делеция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4852162" y="3956401"/>
            <a:ext cx="1449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Инверсия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118" name="Группа 117"/>
          <p:cNvGrpSpPr/>
          <p:nvPr/>
        </p:nvGrpSpPr>
        <p:grpSpPr>
          <a:xfrm>
            <a:off x="3059832" y="4333293"/>
            <a:ext cx="2013444" cy="2307761"/>
            <a:chOff x="9172575" y="4225609"/>
            <a:chExt cx="2013444" cy="2307761"/>
          </a:xfrm>
        </p:grpSpPr>
        <p:sp>
          <p:nvSpPr>
            <p:cNvPr id="119" name="TextBox 85"/>
            <p:cNvSpPr txBox="1"/>
            <p:nvPr/>
          </p:nvSpPr>
          <p:spPr>
            <a:xfrm>
              <a:off x="9338970" y="4225609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/>
                <a:t>B</a:t>
              </a:r>
              <a:endParaRPr lang="ru-RU" sz="2400" b="1" dirty="0"/>
            </a:p>
          </p:txBody>
        </p:sp>
        <p:sp>
          <p:nvSpPr>
            <p:cNvPr id="120" name="TextBox 86"/>
            <p:cNvSpPr txBox="1"/>
            <p:nvPr/>
          </p:nvSpPr>
          <p:spPr>
            <a:xfrm>
              <a:off x="10309085" y="6071705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/>
                <a:t>A</a:t>
              </a:r>
              <a:endParaRPr lang="ru-RU" sz="2400" b="1" dirty="0"/>
            </a:p>
          </p:txBody>
        </p:sp>
        <p:sp>
          <p:nvSpPr>
            <p:cNvPr id="121" name="Овал 120"/>
            <p:cNvSpPr/>
            <p:nvPr/>
          </p:nvSpPr>
          <p:spPr bwMode="white">
            <a:xfrm>
              <a:off x="9172575" y="4572506"/>
              <a:ext cx="1771650" cy="1613967"/>
            </a:xfrm>
            <a:prstGeom prst="ellipse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2" name="TextBox 106"/>
            <p:cNvSpPr txBox="1"/>
            <p:nvPr/>
          </p:nvSpPr>
          <p:spPr>
            <a:xfrm>
              <a:off x="9704402" y="5871865"/>
              <a:ext cx="340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rgbClr val="FF0000"/>
                  </a:solidFill>
                </a:rPr>
                <a:t>x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123" name="TextBox 107"/>
            <p:cNvSpPr txBox="1"/>
            <p:nvPr/>
          </p:nvSpPr>
          <p:spPr>
            <a:xfrm rot="19017080">
              <a:off x="10564427" y="5510885"/>
              <a:ext cx="621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rgbClr val="FF0000"/>
                  </a:solidFill>
                </a:rPr>
                <a:t>|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sp>
          <p:nvSpPr>
            <p:cNvPr id="124" name="Дуга 123"/>
            <p:cNvSpPr/>
            <p:nvPr/>
          </p:nvSpPr>
          <p:spPr>
            <a:xfrm>
              <a:off x="9543269" y="4403539"/>
              <a:ext cx="1582401" cy="1707811"/>
            </a:xfrm>
            <a:prstGeom prst="arc">
              <a:avLst>
                <a:gd name="adj1" fmla="val 16200000"/>
                <a:gd name="adj2" fmla="val 20045245"/>
              </a:avLst>
            </a:prstGeom>
            <a:ln w="381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587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локального сходства геномов</a:t>
            </a:r>
            <a:br>
              <a:rPr lang="ru-RU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0424B-BA00-4C1D-946A-CCF19F3E8C64}" type="slidenum">
              <a:rPr lang="ru-RU" smtClean="0"/>
              <a:pPr/>
              <a:t>29</a:t>
            </a:fld>
            <a:endParaRPr lang="ru-RU"/>
          </a:p>
        </p:txBody>
      </p:sp>
      <p:grpSp>
        <p:nvGrpSpPr>
          <p:cNvPr id="4" name="Группа 9"/>
          <p:cNvGrpSpPr/>
          <p:nvPr/>
        </p:nvGrpSpPr>
        <p:grpSpPr>
          <a:xfrm>
            <a:off x="232385" y="1777585"/>
            <a:ext cx="8640975" cy="4632555"/>
            <a:chOff x="155575" y="1854395"/>
            <a:chExt cx="8640975" cy="4632555"/>
          </a:xfrm>
        </p:grpSpPr>
        <p:pic>
          <p:nvPicPr>
            <p:cNvPr id="2050" name="Picture 2" descr="http://blast.ncbi.nlm.nih.gov/hitmatrix/hit_matrix.cgi?rid=1E0S2346114&amp;width=600&amp;height=3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690" y="1854395"/>
              <a:ext cx="8141860" cy="407093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5" name="Овал 4"/>
            <p:cNvSpPr/>
            <p:nvPr/>
          </p:nvSpPr>
          <p:spPr>
            <a:xfrm rot="20127789">
              <a:off x="6158777" y="2463233"/>
              <a:ext cx="1524303" cy="3301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 rot="1622120">
              <a:off x="3641793" y="3211500"/>
              <a:ext cx="2339279" cy="35605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 rot="19980762">
              <a:off x="1891634" y="4336280"/>
              <a:ext cx="2367316" cy="38495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3345" y="5963730"/>
              <a:ext cx="34780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002060"/>
                  </a:solidFill>
                </a:rPr>
                <a:t>Mycoplasma</a:t>
              </a:r>
              <a:r>
                <a:rPr lang="en-US" sz="2800" dirty="0" smtClean="0">
                  <a:solidFill>
                    <a:srgbClr val="002060"/>
                  </a:solidFill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</a:rPr>
                <a:t>mycoides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16200000">
              <a:off x="-1445376" y="3455346"/>
              <a:ext cx="37251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002060"/>
                  </a:solidFill>
                </a:rPr>
                <a:t>Mycoplasma</a:t>
              </a:r>
              <a:r>
                <a:rPr lang="en-US" sz="2800" dirty="0" smtClean="0">
                  <a:solidFill>
                    <a:srgbClr val="002060"/>
                  </a:solidFill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</a:rPr>
                <a:t>capricolum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3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69225" cy="1139825"/>
          </a:xfrm>
        </p:spPr>
        <p:txBody>
          <a:bodyPr/>
          <a:lstStyle/>
          <a:p>
            <a:r>
              <a:rPr lang="ru-RU" sz="2800" dirty="0" smtClean="0"/>
              <a:t>Пример из интернета: </a:t>
            </a:r>
            <a:r>
              <a:rPr lang="ru-RU" dirty="0" smtClean="0"/>
              <a:t>Выравнивание в жизни (спецслужб?)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91183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Text1: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The caller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identified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the bomber as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Text2: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The caller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---n-am-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ed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the bomber as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Text1:  -----------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Yussef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Attala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20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Text2: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20-year old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Yussef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Attala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- ---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Text1: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from the Balata refugee camp near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Text2: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from the Balata refugee camp near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Text1: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Nablus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Text2: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Nablus</a:t>
            </a:r>
            <a:endParaRPr lang="ru-RU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3134" y="6402814"/>
            <a:ext cx="4241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Проверка дипломов с помощью </a:t>
            </a:r>
            <a:r>
              <a:rPr lang="ru-RU" sz="1600" dirty="0" err="1" smtClean="0">
                <a:solidFill>
                  <a:schemeClr val="tx1"/>
                </a:solidFill>
              </a:rPr>
              <a:t>Антиплагиата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1" name="Выноска 1 10"/>
          <p:cNvSpPr/>
          <p:nvPr/>
        </p:nvSpPr>
        <p:spPr bwMode="auto">
          <a:xfrm>
            <a:off x="6372200" y="4814906"/>
            <a:ext cx="2448272" cy="728212"/>
          </a:xfrm>
          <a:prstGeom prst="borderCallout1">
            <a:avLst>
              <a:gd name="adj1" fmla="val -358"/>
              <a:gd name="adj2" fmla="val 1004"/>
              <a:gd name="adj3" fmla="val -362425"/>
              <a:gd name="adj4" fmla="val -7554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Times New Roman" pitchFamily="16" charset="0"/>
                <a:cs typeface="Arial Unicode MS" charset="0"/>
              </a:rPr>
              <a:t>Бессмысленное выравнивание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687" y="5714092"/>
            <a:ext cx="7755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 выравнивании есть содержательные колонки и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бессмысленные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1152525"/>
          </a:xfrm>
        </p:spPr>
        <p:txBody>
          <a:bodyPr/>
          <a:lstStyle/>
          <a:p>
            <a:r>
              <a:rPr lang="en-US" sz="4000" smtClean="0"/>
              <a:t>Pfam –</a:t>
            </a:r>
            <a:r>
              <a:rPr lang="ru-RU" sz="4000" smtClean="0"/>
              <a:t>одна из популярных БД семейств доменов белков и их выравниваний</a:t>
            </a:r>
          </a:p>
        </p:txBody>
      </p:sp>
      <p:pic>
        <p:nvPicPr>
          <p:cNvPr id="22531" name="Рисунок 2" descr="Pfa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1341438"/>
            <a:ext cx="8332788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28638" y="1895655"/>
            <a:ext cx="8229600" cy="840705"/>
          </a:xfrm>
          <a:prstGeom prst="rect">
            <a:avLst/>
          </a:prstGeom>
        </p:spPr>
        <p:txBody>
          <a:bodyPr/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j-lt"/>
                <a:cs typeface="+mj-cs"/>
              </a:rPr>
              <a:t>Примеры доменных 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+mj-cs"/>
              </a:rPr>
              <a:t>архитектур </a:t>
            </a:r>
            <a:r>
              <a:rPr lang="ru-RU" dirty="0">
                <a:solidFill>
                  <a:schemeClr val="tx1"/>
                </a:solidFill>
              </a:rPr>
              <a:t>с </a:t>
            </a:r>
            <a:r>
              <a:rPr lang="ru-RU" dirty="0" err="1">
                <a:solidFill>
                  <a:schemeClr val="tx1"/>
                </a:solidFill>
              </a:rPr>
              <a:t>гомеодоменом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(зеленый)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+mj-cs"/>
              </a:rPr>
              <a:t> </a:t>
            </a:r>
            <a:endParaRPr lang="ru-RU" dirty="0">
              <a:solidFill>
                <a:srgbClr val="002060"/>
              </a:solidFill>
              <a:latin typeface="+mj-lt"/>
              <a:cs typeface="+mj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55576" y="2996952"/>
            <a:ext cx="7209239" cy="2235883"/>
            <a:chOff x="671111" y="2428875"/>
            <a:chExt cx="7209239" cy="2235883"/>
          </a:xfrm>
        </p:grpSpPr>
        <p:pic>
          <p:nvPicPr>
            <p:cNvPr id="3" name="Picture 3076" descr="F:\Common\Education\FBB\Year_02\Term_6\Lectures\3Dcomparison\3Dclassification\PAX_home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559" y="2428875"/>
              <a:ext cx="4010279" cy="426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077" descr="F:\Common\Education\FBB\Year_02\Term_6\Lectures\3Dcomparison\3Dclassification\Lim_lim_home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2957512"/>
              <a:ext cx="3992711" cy="426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081" descr="F:\Common\Education\FBB\Year_02\Term_6\Lectures\3Dcomparison\3Dclassification\homeo_home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1111" y="3643312"/>
              <a:ext cx="7209239" cy="426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082" descr="F:\Common\Education\FBB\Year_02\Term_6\Lectures\3Dcomparison\3Dclassification\PBX_home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20636" y="4286249"/>
              <a:ext cx="3737177" cy="378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714492" y="2430470"/>
              <a:ext cx="1609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608 белков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29699" y="2929735"/>
              <a:ext cx="1610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1254 белка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528638" y="112591"/>
            <a:ext cx="8229600" cy="954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506D2D"/>
                </a:solidFill>
                <a:latin typeface="+mj-lt"/>
                <a:cs typeface="+mj-cs"/>
              </a:rPr>
              <a:t>Крупные перестройки встречаются и в последовательностях белков</a:t>
            </a:r>
            <a:endParaRPr lang="ru-RU" sz="3200" dirty="0">
              <a:solidFill>
                <a:srgbClr val="506D2D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36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67544" y="2348880"/>
            <a:ext cx="7772400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 dirty="0" smtClean="0">
                <a:solidFill>
                  <a:srgbClr val="506D2D"/>
                </a:solidFill>
              </a:rPr>
              <a:t>Молекулярная филогения</a:t>
            </a:r>
            <a:endParaRPr lang="ru-RU" sz="4400" dirty="0">
              <a:solidFill>
                <a:srgbClr val="506D2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39825"/>
          </a:xfrm>
        </p:spPr>
        <p:txBody>
          <a:bodyPr/>
          <a:lstStyle/>
          <a:p>
            <a:r>
              <a:rPr lang="ru-RU" dirty="0" smtClean="0"/>
              <a:t>Филогенетическое дерево видов</a:t>
            </a:r>
            <a:endParaRPr lang="ru-RU" dirty="0"/>
          </a:p>
        </p:txBody>
      </p:sp>
      <p:sp>
        <p:nvSpPr>
          <p:cNvPr id="1026" name="AutoShape 2" descr="Картинки по запросу hominids Phyloge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hominids Phyloge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5976664" cy="513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 bwMode="auto">
          <a:xfrm>
            <a:off x="4283968" y="3429000"/>
            <a:ext cx="1152128" cy="576064"/>
          </a:xfrm>
          <a:prstGeom prst="ellipse">
            <a:avLst/>
          </a:prstGeom>
          <a:solidFill>
            <a:schemeClr val="bg1">
              <a:lumMod val="85000"/>
              <a:alpha val="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123158" y="1988840"/>
            <a:ext cx="5040560" cy="4176464"/>
          </a:xfrm>
          <a:prstGeom prst="rect">
            <a:avLst/>
          </a:prstGeom>
          <a:solidFill>
            <a:schemeClr val="bg1">
              <a:lumMod val="65000"/>
              <a:alpha val="8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7769225" cy="1368152"/>
          </a:xfrm>
        </p:spPr>
        <p:txBody>
          <a:bodyPr/>
          <a:lstStyle/>
          <a:p>
            <a:r>
              <a:rPr lang="ru-RU" sz="2800" dirty="0" smtClean="0"/>
              <a:t>Филогенетическое дерево последовательностей  </a:t>
            </a:r>
            <a:r>
              <a:rPr lang="ru-RU" sz="2800" dirty="0" err="1" smtClean="0"/>
              <a:t>энолаз</a:t>
            </a:r>
            <a:r>
              <a:rPr lang="en-US" sz="2800" dirty="0" smtClean="0"/>
              <a:t> </a:t>
            </a:r>
            <a:r>
              <a:rPr lang="ru-RU" sz="2800" dirty="0" smtClean="0"/>
              <a:t>из </a:t>
            </a:r>
            <a:r>
              <a:rPr lang="ru-RU" sz="2800" dirty="0" err="1" smtClean="0"/>
              <a:t>фирмикут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1026" name="Picture 2" descr="http://kodomo.fbb.msu.ru/~evgevg/term4/outt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46" y="1628800"/>
            <a:ext cx="535305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/>
          <a:srcRect t="6551" b="8340"/>
          <a:stretch>
            <a:fillRect/>
          </a:stretch>
        </p:blipFill>
        <p:spPr bwMode="auto">
          <a:xfrm>
            <a:off x="2563813" y="3348038"/>
            <a:ext cx="3043237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3A1C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 b="1">
                <a:solidFill>
                  <a:srgbClr val="FFFFCC"/>
                </a:solidFill>
              </a:rPr>
              <a:t>Описание структуры дерева (терминология)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991600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3A1C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 u="sng">
                <a:solidFill>
                  <a:srgbClr val="003A1C"/>
                </a:solidFill>
              </a:rPr>
              <a:t> Узел (node)</a:t>
            </a:r>
            <a:r>
              <a:rPr lang="ru-RU" sz="1800">
                <a:solidFill>
                  <a:srgbClr val="003A1C"/>
                </a:solidFill>
              </a:rPr>
              <a:t>      —  точка разделения предковой последовательности (вида,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                                  популяции) на  две независимо эволюционирующие. Соответствует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                                  внутренней вершине графа, изображающего эволюцию.</a:t>
            </a:r>
          </a:p>
          <a:p>
            <a:pPr>
              <a:buClr>
                <a:srgbClr val="003A1C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3A1C"/>
                </a:solidFill>
              </a:rPr>
              <a:t> </a:t>
            </a:r>
            <a:r>
              <a:rPr lang="ru-RU" sz="1800" b="1" u="sng">
                <a:solidFill>
                  <a:srgbClr val="003A1C"/>
                </a:solidFill>
              </a:rPr>
              <a:t>Лист (</a:t>
            </a:r>
            <a:r>
              <a:rPr lang="en-US" sz="1800" b="1" u="sng">
                <a:solidFill>
                  <a:srgbClr val="003A1C"/>
                </a:solidFill>
              </a:rPr>
              <a:t>leaf)</a:t>
            </a:r>
            <a:r>
              <a:rPr lang="ru-RU" sz="1800" b="1">
                <a:solidFill>
                  <a:srgbClr val="003A1C"/>
                </a:solidFill>
              </a:rPr>
              <a:t>        </a:t>
            </a:r>
            <a:r>
              <a:rPr lang="ru-RU" sz="1800">
                <a:solidFill>
                  <a:srgbClr val="003A1C"/>
                </a:solidFill>
              </a:rPr>
              <a:t>— реальный (современный) объект; внешняя вершина графа.</a:t>
            </a:r>
            <a:r>
              <a:rPr lang="en-US" sz="1800">
                <a:solidFill>
                  <a:srgbClr val="003A1C"/>
                </a:solidFill>
              </a:rPr>
              <a:t>  </a:t>
            </a:r>
            <a:r>
              <a:rPr lang="ru-RU" sz="1800">
                <a:solidFill>
                  <a:srgbClr val="003A1C"/>
                </a:solidFill>
              </a:rPr>
              <a:t>               </a:t>
            </a:r>
          </a:p>
          <a:p>
            <a:pPr>
              <a:buClr>
                <a:srgbClr val="003A1C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</a:t>
            </a:r>
            <a:r>
              <a:rPr lang="ru-RU" sz="1800" b="1" u="sng">
                <a:solidFill>
                  <a:srgbClr val="003A1C"/>
                </a:solidFill>
              </a:rPr>
              <a:t>Ветвь (branch)</a:t>
            </a:r>
            <a:r>
              <a:rPr lang="ru-RU" sz="1800">
                <a:solidFill>
                  <a:srgbClr val="003A1C"/>
                </a:solidFill>
              </a:rPr>
              <a:t> — связь между узлами или между узлом и листом; ребро графа.</a:t>
            </a:r>
          </a:p>
          <a:p>
            <a:pPr>
              <a:buClr>
                <a:srgbClr val="003A1C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</a:t>
            </a:r>
            <a:r>
              <a:rPr lang="ru-RU" sz="1800" b="1" u="sng">
                <a:solidFill>
                  <a:srgbClr val="003A1C"/>
                </a:solidFill>
              </a:rPr>
              <a:t>Корень (</a:t>
            </a:r>
            <a:r>
              <a:rPr lang="en-US" sz="1800" b="1" u="sng">
                <a:solidFill>
                  <a:srgbClr val="003A1C"/>
                </a:solidFill>
              </a:rPr>
              <a:t>root)</a:t>
            </a:r>
            <a:r>
              <a:rPr lang="ru-RU" sz="1800">
                <a:solidFill>
                  <a:srgbClr val="003A1C"/>
                </a:solidFill>
              </a:rPr>
              <a:t>   — гипотетический общий предок.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61698B"/>
                </a:solidFill>
              </a:rPr>
              <a:t> </a:t>
            </a:r>
            <a:r>
              <a:rPr lang="ru-RU" sz="1800" b="1" u="sng">
                <a:solidFill>
                  <a:srgbClr val="003A1C"/>
                </a:solidFill>
              </a:rPr>
              <a:t>Кла́да</a:t>
            </a:r>
            <a:r>
              <a:rPr lang="en-US" sz="1800" b="1">
                <a:solidFill>
                  <a:srgbClr val="003A1C"/>
                </a:solidFill>
              </a:rPr>
              <a:t> </a:t>
            </a:r>
            <a:r>
              <a:rPr lang="ru-RU" sz="1800" b="1">
                <a:solidFill>
                  <a:srgbClr val="003A1C"/>
                </a:solidFill>
              </a:rPr>
              <a:t>               </a:t>
            </a:r>
            <a:r>
              <a:rPr lang="ru-RU" sz="1800">
                <a:solidFill>
                  <a:srgbClr val="003A1C"/>
                </a:solidFill>
              </a:rPr>
              <a:t>— группа организмов, которые являются потомками единственного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                                 общего предка и всех потомков этого предка.</a:t>
            </a:r>
            <a:r>
              <a:rPr lang="ru-RU" sz="1800">
                <a:solidFill>
                  <a:srgbClr val="61698B"/>
                </a:solidFill>
              </a:rPr>
              <a:t> </a:t>
            </a:r>
          </a:p>
        </p:txBody>
      </p:sp>
      <p:sp>
        <p:nvSpPr>
          <p:cNvPr id="27653" name="Oval 4"/>
          <p:cNvSpPr>
            <a:spLocks noChangeArrowheads="1"/>
          </p:cNvSpPr>
          <p:nvPr/>
        </p:nvSpPr>
        <p:spPr bwMode="auto">
          <a:xfrm>
            <a:off x="3741738" y="4419600"/>
            <a:ext cx="1524000" cy="990600"/>
          </a:xfrm>
          <a:prstGeom prst="ellipse">
            <a:avLst/>
          </a:prstGeom>
          <a:solidFill>
            <a:srgbClr val="FFFFE7">
              <a:alpha val="29803"/>
            </a:srgbClr>
          </a:solidFill>
          <a:ln w="1908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2286000" y="58674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1358900" y="5735638"/>
            <a:ext cx="1143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Корень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6053138" y="4314825"/>
            <a:ext cx="914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Клада</a:t>
            </a:r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 flipH="1">
            <a:off x="5256213" y="4572000"/>
            <a:ext cx="846137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5462588" y="5727700"/>
            <a:ext cx="914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Лист</a:t>
            </a: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 flipH="1">
            <a:off x="4462463" y="5943600"/>
            <a:ext cx="1025525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1600200" y="3736975"/>
            <a:ext cx="1143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Ветвь</a:t>
            </a:r>
          </a:p>
        </p:txBody>
      </p:sp>
      <p:sp>
        <p:nvSpPr>
          <p:cNvPr id="27661" name="Line 12"/>
          <p:cNvSpPr>
            <a:spLocks noChangeShapeType="1"/>
          </p:cNvSpPr>
          <p:nvPr/>
        </p:nvSpPr>
        <p:spPr bwMode="auto">
          <a:xfrm>
            <a:off x="2322513" y="3994150"/>
            <a:ext cx="6858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2286000" y="3213100"/>
            <a:ext cx="914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Узел</a:t>
            </a:r>
          </a:p>
        </p:txBody>
      </p:sp>
      <p:sp>
        <p:nvSpPr>
          <p:cNvPr id="27663" name="Line 14"/>
          <p:cNvSpPr>
            <a:spLocks noChangeShapeType="1"/>
          </p:cNvSpPr>
          <p:nvPr/>
        </p:nvSpPr>
        <p:spPr bwMode="auto">
          <a:xfrm>
            <a:off x="2887663" y="3487738"/>
            <a:ext cx="6858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>
          <a:xfrm>
            <a:off x="6588224" y="6237312"/>
            <a:ext cx="1901825" cy="454025"/>
          </a:xfrm>
        </p:spPr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1748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1772816"/>
            <a:ext cx="3995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Входные данные для построения филогенетического дерева – выравнивание последовательностей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914400" y="457200"/>
            <a:ext cx="77724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61698B"/>
                </a:solidFill>
              </a:rPr>
              <a:t>Схема алгоримов построения деревьев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2057400"/>
            <a:ext cx="2458616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 dirty="0">
                <a:solidFill>
                  <a:srgbClr val="61698B"/>
                </a:solidFill>
              </a:rPr>
              <a:t>Выравнивание</a:t>
            </a:r>
          </a:p>
        </p:txBody>
      </p:sp>
      <p:sp>
        <p:nvSpPr>
          <p:cNvPr id="33796" name="Line 3"/>
          <p:cNvSpPr>
            <a:spLocks noChangeShapeType="1"/>
          </p:cNvSpPr>
          <p:nvPr/>
        </p:nvSpPr>
        <p:spPr bwMode="auto">
          <a:xfrm>
            <a:off x="2971800" y="2286000"/>
            <a:ext cx="914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114800" y="1828800"/>
            <a:ext cx="411480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61698B"/>
                </a:solidFill>
              </a:rPr>
              <a:t>Матрица расстояний между последовательностями</a:t>
            </a:r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5715000" y="2971800"/>
            <a:ext cx="1588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029200" y="4800600"/>
            <a:ext cx="13716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61698B"/>
                </a:solidFill>
              </a:rPr>
              <a:t>Дерево</a:t>
            </a:r>
          </a:p>
        </p:txBody>
      </p:sp>
      <p:sp>
        <p:nvSpPr>
          <p:cNvPr id="33800" name="Line 7"/>
          <p:cNvSpPr>
            <a:spLocks noChangeShapeType="1"/>
          </p:cNvSpPr>
          <p:nvPr/>
        </p:nvSpPr>
        <p:spPr bwMode="auto">
          <a:xfrm>
            <a:off x="2514600" y="2743200"/>
            <a:ext cx="2514600" cy="2057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1828800" y="3429000"/>
            <a:ext cx="2286000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>
                <a:solidFill>
                  <a:srgbClr val="000000"/>
                </a:solidFill>
              </a:rPr>
              <a:t>символьно-ориентированные методы</a:t>
            </a: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5715000" y="3186113"/>
            <a:ext cx="2514600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 b="1" dirty="0" err="1">
                <a:solidFill>
                  <a:srgbClr val="000000"/>
                </a:solidFill>
              </a:rPr>
              <a:t>Neighbor-Joining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Fitch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FastME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1" y="53286"/>
            <a:ext cx="8228160" cy="1062832"/>
          </a:xfrm>
        </p:spPr>
        <p:txBody>
          <a:bodyPr tIns="35203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/>
              <a:t>Матрица расстояний</a:t>
            </a: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2155681" y="1167963"/>
          <a:ext cx="4603680" cy="4079950"/>
        </p:xfrm>
        <a:graphic>
          <a:graphicData uri="http://schemas.openxmlformats.org/drawingml/2006/table">
            <a:tbl>
              <a:tblPr/>
              <a:tblGrid>
                <a:gridCol w="92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1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51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MUSDO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CHICK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BOVIN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HUMAN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51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MUSDO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0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9.5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8.9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9.2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51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CHICK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9.5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0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3.4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2.8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51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BOVIN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8.9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3.4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0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1.7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944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HUMAN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9.2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2.8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1.7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0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655632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/>
          <a:p>
            <a:pPr>
              <a:defRPr/>
            </a:pPr>
            <a:fld id="{54163FE4-C9A9-4ECA-BC79-B16A77E16D11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1" y="53286"/>
            <a:ext cx="8228160" cy="1062832"/>
          </a:xfrm>
        </p:spPr>
        <p:txBody>
          <a:bodyPr tIns="35203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/>
              <a:t>Матрица расстояний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655632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/>
          <a:p>
            <a:pPr>
              <a:defRPr/>
            </a:pPr>
            <a:fld id="{54163FE4-C9A9-4ECA-BC79-B16A77E16D11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0" y="184482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6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ENO_CLOTE/  0.000000  0.422314  0.412416  0.703889  0.374250  0.356587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ENO_FINM2/  0.422314  0.000000  0.397118  0.748527  0.345432  0.328530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ENO_ENTFA/  0.412416  0.397118  0.000000  0.756866  0.240851  0.271009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ENO_LACAC/  0.703889  0.748527  0.756866  0.000000  0.732893  0.710658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ENO_LISMO/  0.374250  0.345432  0.240851  0.732893  0.000000  0.212414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ENO_BACSU/  0.356587  0.328530  0.271009  0.710658  0.212414  0.000000</a:t>
            </a:r>
            <a:endParaRPr lang="ru-RU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1331F5-AA25-4B76-BE1A-7371548A12C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211960" y="1052736"/>
            <a:ext cx="4752975" cy="1500188"/>
          </a:xfrm>
        </p:spPr>
        <p:txBody>
          <a:bodyPr/>
          <a:lstStyle/>
          <a:p>
            <a:r>
              <a:rPr lang="ru-RU" sz="2400" dirty="0" smtClean="0"/>
              <a:t>При репликации ДНК большинство нуклеотидов потомка </a:t>
            </a:r>
            <a:r>
              <a:rPr lang="en-US" sz="2400" dirty="0" smtClean="0"/>
              <a:t>“</a:t>
            </a:r>
            <a:r>
              <a:rPr lang="ru-RU" sz="2400" dirty="0" smtClean="0"/>
              <a:t>знают</a:t>
            </a:r>
            <a:r>
              <a:rPr lang="en-US" sz="2400" dirty="0" smtClean="0"/>
              <a:t>” </a:t>
            </a:r>
            <a:r>
              <a:rPr lang="ru-RU" sz="2400" dirty="0" smtClean="0"/>
              <a:t>своего предка в геноме родителя</a:t>
            </a:r>
            <a:endParaRPr lang="ru-RU" sz="24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323528" y="407292"/>
            <a:ext cx="3743325" cy="2733676"/>
            <a:chOff x="323528" y="260648"/>
            <a:chExt cx="3743325" cy="2733676"/>
          </a:xfrm>
        </p:grpSpPr>
        <p:pic>
          <p:nvPicPr>
            <p:cNvPr id="1028" name="Picture 4" descr="Image result for ÑÐµÐ¿Ð»Ð¸ÐºÐ°ÑÐ¸Ñ  Ð±Ð°ÐºÑÐµÑÐ¸Ð°Ð»ÑÐ½Ð¾Ð¹ ÐÐÐ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3743325" cy="2733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 стрелкой 5"/>
            <p:cNvCxnSpPr/>
            <p:nvPr/>
          </p:nvCxnSpPr>
          <p:spPr bwMode="auto">
            <a:xfrm>
              <a:off x="1475656" y="1556792"/>
              <a:ext cx="719534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sm" len="med"/>
              <a:tailEnd type="triangle"/>
            </a:ln>
            <a:effectLst/>
          </p:spPr>
        </p:cxnSp>
        <p:cxnSp>
          <p:nvCxnSpPr>
            <p:cNvPr id="10" name="Прямая со стрелкой 9"/>
            <p:cNvCxnSpPr/>
            <p:nvPr/>
          </p:nvCxnSpPr>
          <p:spPr bwMode="auto">
            <a:xfrm>
              <a:off x="1163587" y="848531"/>
              <a:ext cx="671836" cy="1213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sm" len="med"/>
              <a:tailEnd type="triangle"/>
            </a:ln>
            <a:effectLst/>
          </p:spPr>
        </p:cxnSp>
        <p:cxnSp>
          <p:nvCxnSpPr>
            <p:cNvPr id="11" name="Прямая со стрелкой 10"/>
            <p:cNvCxnSpPr/>
            <p:nvPr/>
          </p:nvCxnSpPr>
          <p:spPr bwMode="auto">
            <a:xfrm>
              <a:off x="1547664" y="1700808"/>
              <a:ext cx="907301" cy="872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sm" len="med"/>
              <a:tailEnd type="triangle"/>
            </a:ln>
            <a:effectLst/>
          </p:spPr>
        </p:cxnSp>
        <p:sp>
          <p:nvSpPr>
            <p:cNvPr id="16" name="Прямоугольник 15"/>
            <p:cNvSpPr/>
            <p:nvPr/>
          </p:nvSpPr>
          <p:spPr bwMode="auto">
            <a:xfrm>
              <a:off x="323528" y="260648"/>
              <a:ext cx="2664296" cy="4325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cs typeface="Arial Unicode MS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7504" y="3253040"/>
            <a:ext cx="89509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1698B"/>
                </a:solidFill>
                <a:latin typeface="+mn-lt"/>
                <a:cs typeface="+mn-cs"/>
              </a:rPr>
              <a:t>Иногда из-за ошибок репликации ДНК (или после деления клетки) в ДНК новой клетки появляются небольшие </a:t>
            </a:r>
            <a:r>
              <a:rPr lang="ru-RU" dirty="0" smtClean="0">
                <a:solidFill>
                  <a:srgbClr val="61698B"/>
                </a:solidFill>
                <a:latin typeface="+mn-lt"/>
                <a:cs typeface="+mn-cs"/>
              </a:rPr>
              <a:t>локальные изменения </a:t>
            </a:r>
            <a:r>
              <a:rPr lang="ru-RU" dirty="0">
                <a:solidFill>
                  <a:srgbClr val="61698B"/>
                </a:solidFill>
                <a:latin typeface="+mn-lt"/>
                <a:cs typeface="+mn-cs"/>
              </a:rPr>
              <a:t>по сравнению с ДНК родительской клетки. </a:t>
            </a:r>
            <a:r>
              <a:rPr lang="ru-RU" dirty="0" smtClean="0">
                <a:solidFill>
                  <a:srgbClr val="61698B"/>
                </a:solidFill>
                <a:latin typeface="+mn-lt"/>
                <a:cs typeface="+mn-cs"/>
              </a:rPr>
              <a:t/>
            </a:r>
            <a:br>
              <a:rPr lang="ru-RU" dirty="0" smtClean="0">
                <a:solidFill>
                  <a:srgbClr val="61698B"/>
                </a:solidFill>
                <a:latin typeface="+mn-lt"/>
                <a:cs typeface="+mn-cs"/>
              </a:rPr>
            </a:br>
            <a:endParaRPr lang="ru-RU" dirty="0" smtClean="0">
              <a:solidFill>
                <a:srgbClr val="61698B"/>
              </a:solidFill>
              <a:latin typeface="+mn-lt"/>
              <a:cs typeface="+mn-cs"/>
            </a:endParaRPr>
          </a:p>
          <a:p>
            <a:r>
              <a:rPr lang="ru-RU" dirty="0" smtClean="0">
                <a:solidFill>
                  <a:srgbClr val="61698B"/>
                </a:solidFill>
                <a:latin typeface="+mn-lt"/>
                <a:cs typeface="+mn-cs"/>
              </a:rPr>
              <a:t>При замене нуклеотида на другой можно указать какой именно нуклеотид родителя изменился! </a:t>
            </a:r>
          </a:p>
          <a:p>
            <a:endParaRPr lang="ru-RU" dirty="0">
              <a:solidFill>
                <a:srgbClr val="61698B"/>
              </a:solidFill>
              <a:latin typeface="+mn-lt"/>
              <a:cs typeface="+mn-cs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+mn-lt"/>
                <a:cs typeface="+mn-cs"/>
              </a:rPr>
              <a:t>Гомологичные нуклеотиды </a:t>
            </a:r>
            <a:r>
              <a:rPr lang="ru-RU" dirty="0" smtClean="0">
                <a:solidFill>
                  <a:srgbClr val="61698B"/>
                </a:solidFill>
                <a:latin typeface="+mn-lt"/>
                <a:cs typeface="+mn-cs"/>
              </a:rPr>
              <a:t>двух потомков – те, которые произошли от того же самого нуклеотида общего предка</a:t>
            </a:r>
            <a:endParaRPr lang="en-US" dirty="0">
              <a:solidFill>
                <a:srgbClr val="61698B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207" y="-60499"/>
            <a:ext cx="7769225" cy="825203"/>
          </a:xfrm>
        </p:spPr>
        <p:txBody>
          <a:bodyPr/>
          <a:lstStyle/>
          <a:p>
            <a:r>
              <a:rPr lang="ru-RU" dirty="0" smtClean="0"/>
              <a:t>Гомология нуклеотидов ДНК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2"/>
            <a:ext cx="7769225" cy="503306"/>
          </a:xfrm>
        </p:spPr>
        <p:txBody>
          <a:bodyPr/>
          <a:lstStyle/>
          <a:p>
            <a:r>
              <a:rPr lang="ru-RU" sz="2800" dirty="0" smtClean="0"/>
              <a:t>Расстояние между листьями на дереве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5" name="Picture 2" descr="http://kodomo.fbb.msu.ru/~evgevg/term4/outt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55" y="764704"/>
            <a:ext cx="535305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389169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Задача алгоритма – построить такое дерево, чтобы расстояния между листьями на дереве было примерно таким же, как в матрице расстояний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304800" y="5295900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506D2D"/>
                </a:solidFill>
              </a:rPr>
              <a:t>Когда хотят отразить разное число мутаций, произошедших на пути от общего предка, получается что-то вроде такого.</a:t>
            </a:r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 flipH="1">
            <a:off x="989013" y="1905000"/>
            <a:ext cx="688975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1676400" y="1905000"/>
            <a:ext cx="990600" cy="2438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28600" y="49530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2362200" y="44196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1371600" y="3124200"/>
            <a:ext cx="304800" cy="18288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1371600" y="49530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4800600" y="2133600"/>
            <a:ext cx="1588" cy="2057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4800600" y="2133600"/>
            <a:ext cx="15240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4800600" y="4191000"/>
            <a:ext cx="6858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5486400" y="3505200"/>
            <a:ext cx="1588" cy="1295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5486400" y="3505200"/>
            <a:ext cx="1600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>
            <a:off x="5486400" y="48006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Text Box 14"/>
          <p:cNvSpPr txBox="1">
            <a:spLocks noChangeArrowheads="1"/>
          </p:cNvSpPr>
          <p:nvPr/>
        </p:nvSpPr>
        <p:spPr bwMode="auto">
          <a:xfrm>
            <a:off x="6705600" y="45720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6640" name="Text Box 15"/>
          <p:cNvSpPr txBox="1">
            <a:spLocks noChangeArrowheads="1"/>
          </p:cNvSpPr>
          <p:nvPr/>
        </p:nvSpPr>
        <p:spPr bwMode="auto">
          <a:xfrm>
            <a:off x="7086600" y="3319463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6641" name="Text Box 16"/>
          <p:cNvSpPr txBox="1">
            <a:spLocks noChangeArrowheads="1"/>
          </p:cNvSpPr>
          <p:nvPr/>
        </p:nvSpPr>
        <p:spPr bwMode="auto">
          <a:xfrm>
            <a:off x="6324600" y="19050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26642" name="Text Box 17"/>
          <p:cNvSpPr txBox="1">
            <a:spLocks noChangeArrowheads="1"/>
          </p:cNvSpPr>
          <p:nvPr/>
        </p:nvSpPr>
        <p:spPr bwMode="auto">
          <a:xfrm>
            <a:off x="533400" y="228600"/>
            <a:ext cx="8229600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>
                <a:solidFill>
                  <a:srgbClr val="61698B"/>
                </a:solidFill>
              </a:rPr>
              <a:t>«Молекулярные часы»: всегда идут, но иногда неточно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506D2D"/>
                </a:solidFill>
              </a:rPr>
              <a:t>Небинарное дерево</a:t>
            </a:r>
          </a:p>
        </p:txBody>
      </p:sp>
      <p:sp>
        <p:nvSpPr>
          <p:cNvPr id="28675" name="Line 2"/>
          <p:cNvSpPr>
            <a:spLocks noChangeShapeType="1"/>
          </p:cNvSpPr>
          <p:nvPr/>
        </p:nvSpPr>
        <p:spPr bwMode="auto">
          <a:xfrm flipH="1">
            <a:off x="608013" y="1371600"/>
            <a:ext cx="1069975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1676400" y="1371600"/>
            <a:ext cx="1371600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76200" y="39624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895600" y="39624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>
            <a:off x="1219200" y="2514600"/>
            <a:ext cx="533400" cy="1524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1524000" y="39624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4800600" y="1600200"/>
            <a:ext cx="1588" cy="2057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4800600" y="1600200"/>
            <a:ext cx="1981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4800600" y="3657600"/>
            <a:ext cx="6858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>
            <a:off x="5486400" y="2971800"/>
            <a:ext cx="1588" cy="1295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>
            <a:off x="5486400" y="29718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>
            <a:off x="5486400" y="42672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7" name="Text Box 14"/>
          <p:cNvSpPr txBox="1">
            <a:spLocks noChangeArrowheads="1"/>
          </p:cNvSpPr>
          <p:nvPr/>
        </p:nvSpPr>
        <p:spPr bwMode="auto">
          <a:xfrm>
            <a:off x="6705600" y="40386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8688" name="Text Box 15"/>
          <p:cNvSpPr txBox="1">
            <a:spLocks noChangeArrowheads="1"/>
          </p:cNvSpPr>
          <p:nvPr/>
        </p:nvSpPr>
        <p:spPr bwMode="auto">
          <a:xfrm>
            <a:off x="6705600" y="27432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8689" name="Text Box 16"/>
          <p:cNvSpPr txBox="1">
            <a:spLocks noChangeArrowheads="1"/>
          </p:cNvSpPr>
          <p:nvPr/>
        </p:nvSpPr>
        <p:spPr bwMode="auto">
          <a:xfrm>
            <a:off x="6781800" y="13716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28690" name="Line 17"/>
          <p:cNvSpPr>
            <a:spLocks noChangeShapeType="1"/>
          </p:cNvSpPr>
          <p:nvPr/>
        </p:nvSpPr>
        <p:spPr bwMode="auto">
          <a:xfrm>
            <a:off x="1219200" y="2514600"/>
            <a:ext cx="1588" cy="1524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1" name="Text Box 18"/>
          <p:cNvSpPr txBox="1">
            <a:spLocks noChangeArrowheads="1"/>
          </p:cNvSpPr>
          <p:nvPr/>
        </p:nvSpPr>
        <p:spPr bwMode="auto">
          <a:xfrm>
            <a:off x="914400" y="39624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Dog</a:t>
            </a:r>
          </a:p>
        </p:txBody>
      </p:sp>
      <p:sp>
        <p:nvSpPr>
          <p:cNvPr id="28692" name="Line 19"/>
          <p:cNvSpPr>
            <a:spLocks noChangeShapeType="1"/>
          </p:cNvSpPr>
          <p:nvPr/>
        </p:nvSpPr>
        <p:spPr bwMode="auto">
          <a:xfrm>
            <a:off x="5486400" y="35814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3" name="Text Box 20"/>
          <p:cNvSpPr txBox="1">
            <a:spLocks noChangeArrowheads="1"/>
          </p:cNvSpPr>
          <p:nvPr/>
        </p:nvSpPr>
        <p:spPr bwMode="auto">
          <a:xfrm>
            <a:off x="6781800" y="33528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Dog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506D2D"/>
                </a:solidFill>
              </a:rPr>
              <a:t>Неукоренённое дерево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981200" y="18288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9700" name="Line 3"/>
          <p:cNvSpPr>
            <a:spLocks noChangeShapeType="1"/>
          </p:cNvSpPr>
          <p:nvPr/>
        </p:nvSpPr>
        <p:spPr bwMode="auto">
          <a:xfrm flipV="1">
            <a:off x="4191000" y="2817813"/>
            <a:ext cx="1371600" cy="5365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867400" y="20574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4191000" y="3352800"/>
            <a:ext cx="1588" cy="990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3429000" y="51054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Dog</a:t>
            </a:r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 flipH="1" flipV="1">
            <a:off x="3275013" y="2360613"/>
            <a:ext cx="917575" cy="9937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 flipH="1">
            <a:off x="3732213" y="4343400"/>
            <a:ext cx="460375" cy="762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4191000" y="4343400"/>
            <a:ext cx="304800" cy="6858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4419600" y="50292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Cat</a:t>
            </a:r>
          </a:p>
        </p:txBody>
      </p:sp>
      <p:sp>
        <p:nvSpPr>
          <p:cNvPr id="29708" name="Line 11"/>
          <p:cNvSpPr>
            <a:spLocks noChangeShapeType="1"/>
          </p:cNvSpPr>
          <p:nvPr/>
        </p:nvSpPr>
        <p:spPr bwMode="auto">
          <a:xfrm flipV="1">
            <a:off x="5562600" y="2436813"/>
            <a:ext cx="381000" cy="3841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9" name="Line 12"/>
          <p:cNvSpPr>
            <a:spLocks noChangeShapeType="1"/>
          </p:cNvSpPr>
          <p:nvPr/>
        </p:nvSpPr>
        <p:spPr bwMode="auto">
          <a:xfrm>
            <a:off x="5562600" y="2819400"/>
            <a:ext cx="609600" cy="762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6172200" y="27432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Rat</a:t>
            </a:r>
          </a:p>
        </p:txBody>
      </p:sp>
      <p:sp>
        <p:nvSpPr>
          <p:cNvPr id="29711" name="Line 14"/>
          <p:cNvSpPr>
            <a:spLocks noChangeShapeType="1"/>
          </p:cNvSpPr>
          <p:nvPr/>
        </p:nvSpPr>
        <p:spPr bwMode="auto">
          <a:xfrm flipH="1" flipV="1">
            <a:off x="2513013" y="2132013"/>
            <a:ext cx="765175" cy="2317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2" name="Line 15"/>
          <p:cNvSpPr>
            <a:spLocks noChangeShapeType="1"/>
          </p:cNvSpPr>
          <p:nvPr/>
        </p:nvSpPr>
        <p:spPr bwMode="auto">
          <a:xfrm flipH="1" flipV="1">
            <a:off x="3122613" y="1751013"/>
            <a:ext cx="155575" cy="6127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3" name="Text Box 16"/>
          <p:cNvSpPr txBox="1">
            <a:spLocks noChangeArrowheads="1"/>
          </p:cNvSpPr>
          <p:nvPr/>
        </p:nvSpPr>
        <p:spPr bwMode="auto">
          <a:xfrm>
            <a:off x="2743200" y="1447800"/>
            <a:ext cx="9144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Monkey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981075"/>
            <a:ext cx="87661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684213" y="260350"/>
            <a:ext cx="7867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>
                <a:solidFill>
                  <a:schemeClr val="tx1"/>
                </a:solidFill>
              </a:rPr>
              <a:t>Может быть укоренено многими способами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3A1C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 b="1">
                <a:solidFill>
                  <a:srgbClr val="FFFFCC"/>
                </a:solidFill>
              </a:rPr>
              <a:t>Скобочная формула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52400" y="4876800"/>
            <a:ext cx="8991600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b="1">
                <a:solidFill>
                  <a:srgbClr val="003300"/>
                </a:solidFill>
              </a:rPr>
              <a:t> </a:t>
            </a:r>
            <a:r>
              <a:rPr lang="ru-RU" sz="1500" b="1">
                <a:solidFill>
                  <a:srgbClr val="003300"/>
                </a:solidFill>
              </a:rPr>
              <a:t>Newick Standard: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500" b="1">
                <a:solidFill>
                  <a:srgbClr val="003300"/>
                </a:solidFill>
              </a:rPr>
              <a:t> </a:t>
            </a:r>
            <a:r>
              <a:rPr lang="en-US" sz="1500" b="1">
                <a:solidFill>
                  <a:srgbClr val="003300"/>
                </a:solidFill>
              </a:rPr>
              <a:t>((((VICFA:3, BRANA:3):3, MARPO:6):2, PROWI:8):7, ((MOUSE:3, HUMAN:3):3, CAEEL:6):9);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500" b="1">
                <a:solidFill>
                  <a:srgbClr val="008000"/>
                </a:solidFill>
                <a:latin typeface="Arial" charset="0"/>
              </a:rPr>
              <a:t> 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 b="7802"/>
          <a:stretch>
            <a:fillRect/>
          </a:stretch>
        </p:blipFill>
        <p:spPr bwMode="auto">
          <a:xfrm>
            <a:off x="457200" y="762000"/>
            <a:ext cx="3352800" cy="399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04800" y="5851525"/>
            <a:ext cx="8382000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200" b="1">
                <a:solidFill>
                  <a:srgbClr val="008000"/>
                </a:solidFill>
                <a:latin typeface="Arial" charset="0"/>
              </a:rPr>
              <a:t>«</a:t>
            </a:r>
            <a:r>
              <a:rPr lang="en-US" sz="1200" b="1">
                <a:solidFill>
                  <a:srgbClr val="008000"/>
                </a:solidFill>
                <a:latin typeface="Arial" charset="0"/>
              </a:rPr>
              <a:t>The reason for the name is that the second and final session of the committee met at Newick's restaurant in Dover, and we enjoyed the meal of lobsters</a:t>
            </a:r>
            <a:r>
              <a:rPr lang="ru-RU" sz="1200" b="1">
                <a:solidFill>
                  <a:srgbClr val="008000"/>
                </a:solidFill>
                <a:latin typeface="Arial" charset="0"/>
              </a:rPr>
              <a:t>.</a:t>
            </a:r>
            <a:r>
              <a:rPr lang="ru-RU" sz="1200">
                <a:solidFill>
                  <a:srgbClr val="008000"/>
                </a:solidFill>
                <a:latin typeface="Arial" charset="0"/>
              </a:rPr>
              <a:t>»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200">
                <a:solidFill>
                  <a:srgbClr val="008000"/>
                </a:solidFill>
                <a:latin typeface="Arial" charset="0"/>
              </a:rPr>
              <a:t>  					Joseph Felsenstein, </a:t>
            </a:r>
            <a:r>
              <a:rPr lang="ru-RU" sz="1200">
                <a:solidFill>
                  <a:srgbClr val="009999"/>
                </a:solidFill>
                <a:latin typeface="Arial" charset="0"/>
                <a:hlinkClick r:id="rId4"/>
              </a:rPr>
              <a:t>http://evolution.genetics.washington.edu/phylip/newicktree.html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1200">
              <a:solidFill>
                <a:srgbClr val="008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3A1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 b="1">
                <a:solidFill>
                  <a:srgbClr val="FFFFCC"/>
                </a:solidFill>
              </a:rPr>
              <a:t>Топология дерева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228600" y="5105400"/>
            <a:ext cx="86106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 cstate="print"/>
          <a:srcRect b="7695"/>
          <a:stretch>
            <a:fillRect/>
          </a:stretch>
        </p:blipFill>
        <p:spPr bwMode="auto">
          <a:xfrm>
            <a:off x="304800" y="838200"/>
            <a:ext cx="3905250" cy="466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 cstate="print"/>
          <a:srcRect b="7802"/>
          <a:stretch>
            <a:fillRect/>
          </a:stretch>
        </p:blipFill>
        <p:spPr bwMode="auto">
          <a:xfrm>
            <a:off x="5029200" y="838200"/>
            <a:ext cx="3846513" cy="458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114800" y="3276600"/>
            <a:ext cx="914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6000">
                <a:solidFill>
                  <a:srgbClr val="003A1C"/>
                </a:solidFill>
              </a:rPr>
              <a:t>=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667440" y="332656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68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4000" b="1" dirty="0" smtClean="0">
                <a:solidFill>
                  <a:srgbClr val="333333"/>
                </a:solidFill>
              </a:rPr>
              <a:t>Можно ли проверить достоверность дерева? </a:t>
            </a:r>
            <a:br>
              <a:rPr lang="ru-RU" sz="4000" b="1" dirty="0" smtClean="0">
                <a:solidFill>
                  <a:srgbClr val="333333"/>
                </a:solidFill>
              </a:rPr>
            </a:br>
            <a:r>
              <a:rPr lang="ru-RU" sz="4000" b="1" dirty="0" err="1" smtClean="0">
                <a:solidFill>
                  <a:srgbClr val="333333"/>
                </a:solidFill>
              </a:rPr>
              <a:t>Бутстрэп</a:t>
            </a:r>
            <a:r>
              <a:rPr lang="ru-RU" sz="4000" b="1" dirty="0" smtClean="0">
                <a:solidFill>
                  <a:srgbClr val="333333"/>
                </a:solidFill>
              </a:rPr>
              <a:t>-анализ</a:t>
            </a:r>
            <a:r>
              <a:rPr lang="ru-RU" sz="4000" b="1" dirty="0">
                <a:solidFill>
                  <a:srgbClr val="333333"/>
                </a:solidFill>
              </a:rPr>
              <a:t/>
            </a:r>
            <a:br>
              <a:rPr lang="ru-RU" sz="4000" b="1" dirty="0">
                <a:solidFill>
                  <a:srgbClr val="333333"/>
                </a:solidFill>
              </a:rPr>
            </a:br>
            <a:r>
              <a:rPr lang="ru-RU" sz="2500" b="1" dirty="0">
                <a:solidFill>
                  <a:srgbClr val="333333"/>
                </a:solidFill>
              </a:rPr>
              <a:t>(пример результата)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F4AE84C6-6FA0-4BF6-A71D-B3317DF549B6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1878" y="2028986"/>
            <a:ext cx="6286466" cy="47843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28600" y="152400"/>
            <a:ext cx="8686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506D2D"/>
                </a:solidFill>
              </a:rPr>
              <a:t>Эволюция видов и эволюция белков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236538"/>
            <a:ext cx="8153400" cy="662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>
              <a:solidFill>
                <a:srgbClr val="61698B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>
              <a:solidFill>
                <a:srgbClr val="61698B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>
              <a:solidFill>
                <a:srgbClr val="61698B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Когда виды разделяются, то разделяются пути эволюции всех их белков…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0000"/>
                </a:solidFill>
              </a:rPr>
              <a:t>В результате большинству белков одного вида соответствует </a:t>
            </a:r>
            <a:r>
              <a:rPr lang="ru-RU" sz="1800" b="1">
                <a:solidFill>
                  <a:srgbClr val="000000"/>
                </a:solidFill>
              </a:rPr>
              <a:t>ортолог </a:t>
            </a:r>
            <a:r>
              <a:rPr lang="ru-RU" sz="1800">
                <a:solidFill>
                  <a:srgbClr val="000000"/>
                </a:solidFill>
              </a:rPr>
              <a:t>в другом виде.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Но: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AutoNum type="arabicParenR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Бывают дупликации белков без разделения видов</a:t>
            </a:r>
            <a:r>
              <a:rPr lang="ru-RU" sz="1800">
                <a:solidFill>
                  <a:srgbClr val="000000"/>
                </a:solidFill>
              </a:rPr>
              <a:t>: два родственных белка существуют в одном геноме и эволюционируют (почти) независимо – такие белки называются </a:t>
            </a:r>
            <a:r>
              <a:rPr lang="ru-RU" sz="1800" b="1">
                <a:solidFill>
                  <a:srgbClr val="000000"/>
                </a:solidFill>
              </a:rPr>
              <a:t>паралогами</a:t>
            </a:r>
            <a:r>
              <a:rPr lang="ru-RU" sz="180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AutoNum type="arabicParenR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Бывают потери генов.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 sz="1800">
                <a:solidFill>
                  <a:srgbClr val="000000"/>
                </a:solidFill>
              </a:rPr>
              <a:t>Если в двух видах потерялись по одному белку из пары паралогов, то может получиться, что общий предок белков, которые выглядят как ортологи, «жил» существенно раньше, чем общий предок видов.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AutoNum type="arabicParenR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Бывает, что два белка объединяются в один многодоменный, и наоборот.</a:t>
            </a:r>
            <a:br>
              <a:rPr lang="ru-RU">
                <a:solidFill>
                  <a:srgbClr val="000000"/>
                </a:solidFill>
              </a:rPr>
            </a:br>
            <a:r>
              <a:rPr lang="ru-RU" sz="1800">
                <a:solidFill>
                  <a:srgbClr val="000000"/>
                </a:solidFill>
              </a:rPr>
              <a:t>Поэтому правильнее говорить об эволюции белковых доменов.</a:t>
            </a:r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Ортологи</a:t>
            </a:r>
            <a:r>
              <a:rPr lang="ru-RU" dirty="0" smtClean="0"/>
              <a:t> и </a:t>
            </a:r>
            <a:r>
              <a:rPr lang="ru-RU" dirty="0" err="1" smtClean="0"/>
              <a:t>паралоги</a:t>
            </a:r>
            <a:r>
              <a:rPr lang="ru-RU" dirty="0" smtClean="0"/>
              <a:t>. Пример.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1979712" y="1988840"/>
            <a:ext cx="4680520" cy="4333875"/>
            <a:chOff x="2915816" y="1914525"/>
            <a:chExt cx="3294484" cy="3028950"/>
          </a:xfrm>
        </p:grpSpPr>
        <p:pic>
          <p:nvPicPr>
            <p:cNvPr id="9625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33700" y="1914525"/>
              <a:ext cx="3276600" cy="30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3131840" y="2276872"/>
              <a:ext cx="0" cy="1944216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2915816" y="3212976"/>
              <a:ext cx="216024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Прямоугольник 13"/>
            <p:cNvSpPr/>
            <p:nvPr/>
          </p:nvSpPr>
          <p:spPr bwMode="auto">
            <a:xfrm>
              <a:off x="2915816" y="2276872"/>
              <a:ext cx="216024" cy="2796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cs typeface="Arial Unicode MS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2915816" y="4149080"/>
              <a:ext cx="216024" cy="2796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cs typeface="Arial Unicode M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87205"/>
            <a:ext cx="8856984" cy="1362075"/>
          </a:xfrm>
        </p:spPr>
        <p:txBody>
          <a:bodyPr>
            <a:noAutofit/>
          </a:bodyPr>
          <a:lstStyle/>
          <a:p>
            <a:r>
              <a:rPr lang="ru-RU" sz="2400" dirty="0" smtClean="0"/>
              <a:t>Локальную эволюцию последовательности </a:t>
            </a:r>
            <a:br>
              <a:rPr lang="ru-RU" sz="2400" dirty="0" smtClean="0"/>
            </a:br>
            <a:r>
              <a:rPr lang="ru-RU" sz="2400" dirty="0" smtClean="0"/>
              <a:t>можно отобразить выравниванием 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79512" y="3501008"/>
            <a:ext cx="8424936" cy="852115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Гомологичные нуклеотиды разных последовательностей располагают в одной колонке выравнивания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1331F5-AA25-4B76-BE1A-7371548A12C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Программы реконструкции деревьев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539750" y="2060848"/>
            <a:ext cx="76326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Много алгоритмов реализовано в  пакете </a:t>
            </a:r>
            <a:r>
              <a:rPr lang="en-US" dirty="0">
                <a:solidFill>
                  <a:schemeClr val="tx1"/>
                </a:solidFill>
              </a:rPr>
              <a:t>PHYLIP.</a:t>
            </a:r>
          </a:p>
          <a:p>
            <a:r>
              <a:rPr lang="ru-RU" dirty="0">
                <a:solidFill>
                  <a:schemeClr val="tx1"/>
                </a:solidFill>
              </a:rPr>
              <a:t>Его можно скачать: </a:t>
            </a:r>
            <a:r>
              <a:rPr lang="pl-PL" u="sng" dirty="0">
                <a:solidFill>
                  <a:srgbClr val="7030A0"/>
                </a:solidFill>
              </a:rPr>
              <a:t>http://evolution.genetics.washington.edu/phylip.html</a:t>
            </a:r>
            <a:r>
              <a:rPr lang="ru-RU" dirty="0">
                <a:solidFill>
                  <a:srgbClr val="7030A0"/>
                </a:solidFill>
              </a:rPr>
              <a:t> 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установить на своём компьютере.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Есть </a:t>
            </a:r>
            <a:r>
              <a:rPr lang="ru-RU" dirty="0" smtClean="0">
                <a:solidFill>
                  <a:schemeClr val="tx1"/>
                </a:solidFill>
              </a:rPr>
              <a:t>простой веб-интерфейс 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Франция):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http://www.phylogeny.fr/phylogeny.cgi</a:t>
            </a:r>
            <a:endParaRPr lang="en-US" u="sng" dirty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Для «непрофессионалов» достаточно </a:t>
            </a:r>
            <a:r>
              <a:rPr lang="en-US" dirty="0" err="1">
                <a:solidFill>
                  <a:schemeClr val="tx1"/>
                </a:solidFill>
              </a:rPr>
              <a:t>JalView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для построения деревьев и программы </a:t>
            </a:r>
            <a:r>
              <a:rPr lang="en-US" dirty="0">
                <a:solidFill>
                  <a:schemeClr val="tx1"/>
                </a:solidFill>
              </a:rPr>
              <a:t>MEGA </a:t>
            </a:r>
            <a:r>
              <a:rPr lang="en-US" dirty="0">
                <a:solidFill>
                  <a:srgbClr val="C00000"/>
                </a:solidFill>
              </a:rPr>
              <a:t>http://www.megasoftware.net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/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для их изображения.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7769225" cy="1139825"/>
          </a:xfrm>
        </p:spPr>
        <p:txBody>
          <a:bodyPr/>
          <a:lstStyle/>
          <a:p>
            <a:r>
              <a:rPr lang="ru-RU" dirty="0" smtClean="0"/>
              <a:t>КОНЕЦ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7769225" cy="620713"/>
          </a:xfrm>
        </p:spPr>
        <p:txBody>
          <a:bodyPr/>
          <a:lstStyle/>
          <a:p>
            <a:r>
              <a:rPr lang="ru-RU" sz="3600" dirty="0" smtClean="0"/>
              <a:t>Примеры</a:t>
            </a:r>
            <a:r>
              <a:rPr lang="en-US" sz="3600" dirty="0" smtClean="0"/>
              <a:t> </a:t>
            </a:r>
            <a:r>
              <a:rPr lang="ru-RU" sz="3600" dirty="0" smtClean="0"/>
              <a:t>выравниваний</a:t>
            </a:r>
          </a:p>
        </p:txBody>
      </p:sp>
      <p:pic>
        <p:nvPicPr>
          <p:cNvPr id="6147" name="Рисунок 2" descr="RdRP_selected.pc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683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 err="1">
                <a:solidFill>
                  <a:schemeClr val="tx1"/>
                </a:solidFill>
              </a:rPr>
              <a:t>РНК-зависимые</a:t>
            </a:r>
            <a:r>
              <a:rPr lang="ru-RU" dirty="0">
                <a:solidFill>
                  <a:schemeClr val="tx1"/>
                </a:solidFill>
              </a:rPr>
              <a:t> РНК полимеразы </a:t>
            </a:r>
            <a:r>
              <a:rPr lang="ru-RU" dirty="0" err="1">
                <a:solidFill>
                  <a:schemeClr val="tx1"/>
                </a:solidFill>
              </a:rPr>
              <a:t>пикорнавирусов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9" name="Рисунок 6" descr="AE008917_3.pc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9144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07504" y="3717032"/>
            <a:ext cx="420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solidFill>
                  <a:schemeClr val="tx1"/>
                </a:solidFill>
              </a:rPr>
              <a:t>Два фрагмента ДНК </a:t>
            </a:r>
            <a:r>
              <a:rPr lang="ru-RU" dirty="0" err="1">
                <a:solidFill>
                  <a:schemeClr val="tx1"/>
                </a:solidFill>
              </a:rPr>
              <a:t>бруцеллы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171"/>
            <a:ext cx="9065385" cy="998573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Правильное выравнивание последовательностей ДНК живущих сегодня организмов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9913" y="1700808"/>
            <a:ext cx="6548662" cy="470455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-GC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2400" b="1" dirty="0" smtClean="0"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-GC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cs typeface="Courier New" panose="02070309020205020404" pitchFamily="49" charset="0"/>
              </a:rPr>
              <a:t>замена</a:t>
            </a:r>
            <a:endParaRPr lang="ru-RU" sz="2000" dirty="0"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cs typeface="Courier New" panose="02070309020205020404" pitchFamily="49" charset="0"/>
              </a:rPr>
              <a:t>замена</a:t>
            </a:r>
            <a:r>
              <a:rPr lang="ru-RU" sz="2400" dirty="0" smtClean="0">
                <a:cs typeface="Courier New" panose="02070309020205020404" pitchFamily="49" charset="0"/>
              </a:rPr>
              <a:t>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AAT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GCTC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cs typeface="Courier New" panose="02070309020205020404" pitchFamily="49" charset="0"/>
              </a:rPr>
              <a:t>   </a:t>
            </a:r>
            <a:r>
              <a:rPr lang="ru-RU" sz="2000" dirty="0" smtClean="0">
                <a:cs typeface="Courier New" panose="02070309020205020404" pitchFamily="49" charset="0"/>
              </a:rPr>
              <a:t>вставка и замена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CGCTCGGAA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cs typeface="Courier New" panose="02070309020205020404" pitchFamily="49" charset="0"/>
              </a:rPr>
              <a:t>замена</a:t>
            </a:r>
            <a:endParaRPr lang="ru-RU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CGCTCGGAA</a:t>
            </a:r>
            <a:r>
              <a:rPr lang="ru-RU" sz="2400" dirty="0" smtClean="0">
                <a:cs typeface="Courier New" panose="02070309020205020404" pitchFamily="49" charset="0"/>
              </a:rPr>
              <a:t>   </a:t>
            </a:r>
            <a:r>
              <a:rPr lang="ru-RU" sz="2000" dirty="0" err="1" smtClean="0">
                <a:cs typeface="Courier New" panose="02070309020205020404" pitchFamily="49" charset="0"/>
              </a:rPr>
              <a:t>делеция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…. ……………………………………………………</a:t>
            </a:r>
            <a:endParaRPr lang="ru-RU" sz="2400" dirty="0" smtClean="0"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TAT--GCA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-CGC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cs typeface="Courier New" panose="02070309020205020404" pitchFamily="49" charset="0"/>
              </a:rPr>
              <a:t>дел</a:t>
            </a:r>
            <a:r>
              <a:rPr lang="en-US" sz="2000" dirty="0" smtClean="0">
                <a:cs typeface="Courier New" panose="02070309020205020404" pitchFamily="49" charset="0"/>
              </a:rPr>
              <a:t>.</a:t>
            </a:r>
            <a:r>
              <a:rPr lang="ru-RU" sz="2000" dirty="0" smtClean="0">
                <a:cs typeface="Courier New" panose="02070309020205020404" pitchFamily="49" charset="0"/>
              </a:rPr>
              <a:t> 3</a:t>
            </a:r>
            <a:r>
              <a:rPr lang="en-US" sz="2000" dirty="0" smtClean="0">
                <a:cs typeface="Courier New" panose="02070309020205020404" pitchFamily="49" charset="0"/>
              </a:rPr>
              <a:t>, </a:t>
            </a:r>
            <a:r>
              <a:rPr lang="ru-RU" sz="2000" dirty="0" smtClean="0">
                <a:cs typeface="Courier New" panose="02070309020205020404" pitchFamily="49" charset="0"/>
              </a:rPr>
              <a:t>зам.1.</a:t>
            </a: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CGCTCGGAA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cs typeface="Courier New" panose="02070309020205020404" pitchFamily="49" charset="0"/>
              </a:rPr>
              <a:t>вставка 2 п.н.</a:t>
            </a:r>
            <a:endParaRPr lang="ru-RU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TAT--GCA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cs typeface="Courier New" panose="02070309020205020404" pitchFamily="49" charset="0"/>
              </a:rPr>
              <a:t>дел</a:t>
            </a:r>
            <a:r>
              <a:rPr lang="en-US" sz="2000" dirty="0" smtClean="0">
                <a:cs typeface="Courier New" panose="02070309020205020404" pitchFamily="49" charset="0"/>
              </a:rPr>
              <a:t>.</a:t>
            </a:r>
            <a:r>
              <a:rPr lang="ru-RU" sz="2000" dirty="0" smtClean="0">
                <a:cs typeface="Courier New" panose="02070309020205020404" pitchFamily="49" charset="0"/>
              </a:rPr>
              <a:t> 1</a:t>
            </a:r>
            <a:r>
              <a:rPr lang="en-US" sz="2000" dirty="0" smtClean="0">
                <a:cs typeface="Courier New" panose="02070309020205020404" pitchFamily="49" charset="0"/>
              </a:rPr>
              <a:t>, </a:t>
            </a:r>
            <a:r>
              <a:rPr lang="ru-RU" sz="2000" dirty="0" smtClean="0">
                <a:cs typeface="Courier New" panose="02070309020205020404" pitchFamily="49" charset="0"/>
              </a:rPr>
              <a:t>зам.</a:t>
            </a:r>
            <a:r>
              <a:rPr lang="en-US" sz="2000" dirty="0" smtClean="0">
                <a:cs typeface="Courier New" panose="02070309020205020404" pitchFamily="49" charset="0"/>
              </a:rPr>
              <a:t> 2</a:t>
            </a:r>
            <a:endParaRPr lang="ru-RU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042" y="1124744"/>
            <a:ext cx="8564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Гомологичные </a:t>
            </a:r>
            <a:r>
              <a:rPr lang="ru-RU" sz="2800" dirty="0">
                <a:solidFill>
                  <a:schemeClr val="tx1"/>
                </a:solidFill>
              </a:rPr>
              <a:t>нуклеотиды ставим друг под другом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808" y="1700808"/>
            <a:ext cx="2048952" cy="4665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ПРЕДОК</a:t>
            </a:r>
          </a:p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сын</a:t>
            </a:r>
          </a:p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внук</a:t>
            </a:r>
          </a:p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правнук</a:t>
            </a:r>
          </a:p>
          <a:p>
            <a:pPr algn="r">
              <a:lnSpc>
                <a:spcPct val="125000"/>
              </a:lnSpc>
            </a:pPr>
            <a:r>
              <a:rPr lang="ru-RU" dirty="0" smtClean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раправнук-1</a:t>
            </a:r>
          </a:p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праправнук-2</a:t>
            </a:r>
          </a:p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………</a:t>
            </a:r>
          </a:p>
          <a:p>
            <a:pPr algn="r">
              <a:lnSpc>
                <a:spcPct val="125000"/>
              </a:lnSpc>
            </a:pPr>
            <a:r>
              <a:rPr lang="ru-RU" dirty="0" smtClean="0">
                <a:solidFill>
                  <a:schemeClr val="tx1"/>
                </a:solidFill>
              </a:rPr>
              <a:t>живет сегодня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живет сегодня</a:t>
            </a:r>
          </a:p>
          <a:p>
            <a:pPr algn="r">
              <a:lnSpc>
                <a:spcPct val="125000"/>
              </a:lnSpc>
            </a:pPr>
            <a:r>
              <a:rPr lang="ru-RU" dirty="0" smtClean="0">
                <a:solidFill>
                  <a:schemeClr val="tx1"/>
                </a:solidFill>
              </a:rPr>
              <a:t>живет сегодня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683568" y="3356992"/>
            <a:ext cx="216024" cy="2664296"/>
          </a:xfrm>
          <a:prstGeom prst="downArrow">
            <a:avLst/>
          </a:prstGeom>
          <a:solidFill>
            <a:srgbClr val="FF00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1619672" y="4365104"/>
            <a:ext cx="216024" cy="792088"/>
          </a:xfrm>
          <a:prstGeom prst="downArrow">
            <a:avLst/>
          </a:prstGeom>
          <a:solidFill>
            <a:srgbClr val="FF00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1187624" y="3933056"/>
            <a:ext cx="144016" cy="1656184"/>
          </a:xfrm>
          <a:prstGeom prst="downArrow">
            <a:avLst/>
          </a:prstGeom>
          <a:solidFill>
            <a:srgbClr val="FF00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B629528-B1FA-47AB-9743-FDA7D6E2C45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3" name="Левая фигурная скобка 12"/>
          <p:cNvSpPr/>
          <p:nvPr/>
        </p:nvSpPr>
        <p:spPr bwMode="auto">
          <a:xfrm>
            <a:off x="0" y="5013176"/>
            <a:ext cx="539552" cy="1368152"/>
          </a:xfrm>
          <a:prstGeom prst="leftBrace">
            <a:avLst/>
          </a:prstGeom>
          <a:solidFill>
            <a:schemeClr val="bg1">
              <a:alpha val="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538" y="404664"/>
            <a:ext cx="8316924" cy="864096"/>
          </a:xfrm>
        </p:spPr>
        <p:txBody>
          <a:bodyPr/>
          <a:lstStyle/>
          <a:p>
            <a:r>
              <a:rPr lang="ru-RU" sz="3200" dirty="0" smtClean="0"/>
              <a:t>Задача построения правильного выравнивания сложна и неоднозначно решается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259632" y="2708920"/>
            <a:ext cx="6548662" cy="2304257"/>
            <a:chOff x="1259632" y="2708920"/>
            <a:chExt cx="6548662" cy="2304257"/>
          </a:xfrm>
        </p:grpSpPr>
        <p:sp>
          <p:nvSpPr>
            <p:cNvPr id="6" name="Объект 2"/>
            <p:cNvSpPr txBox="1">
              <a:spLocks/>
            </p:cNvSpPr>
            <p:nvPr/>
          </p:nvSpPr>
          <p:spPr>
            <a:xfrm>
              <a:off x="1259632" y="2708920"/>
              <a:ext cx="6548662" cy="2016224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457200" marR="0" lvl="0" indent="-457200" algn="l" defTabSz="457200" rtl="0" eaLnBrk="0" fontAlgn="base" latinLnBrk="0" hangingPunct="0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1698B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a.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1698B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TAT--GCA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T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1698B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A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1698B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-CGC</a:t>
              </a:r>
              <a:r>
                <a:rPr kumimoji="0" 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---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1698B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GAA</a:t>
              </a:r>
              <a:endPara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Courier New" panose="02070309020205020404" pitchFamily="49" charset="0"/>
              </a:endParaRPr>
            </a:p>
            <a:p>
              <a:pPr marL="457200" marR="0" lvl="0" indent="-457200" algn="l" defTabSz="457200" rtl="0" eaLnBrk="0" fontAlgn="base" latinLnBrk="0" hangingPunct="0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1698B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b.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1698B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TAT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AT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1698B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GCA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1698B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AAG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1698B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CGCTCGGAA</a:t>
              </a:r>
              <a:endPara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endParaRPr>
            </a:p>
            <a:p>
              <a:pPr marL="457200" marR="0" lvl="0" indent="-457200" algn="l" defTabSz="457200" rtl="0" eaLnBrk="0" fontAlgn="base" latinLnBrk="0" hangingPunct="0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1698B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c.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1698B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TAT--GCA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1698B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AA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1698B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-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-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1698B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GC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G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1698B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C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T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1698B"/>
                  </a:solidFill>
                  <a:effectLst/>
                  <a:uLnTx/>
                  <a:uFillTx/>
                  <a:latin typeface="Courier New" panose="02070309020205020404" pitchFamily="49" charset="0"/>
                  <a:ea typeface="Arial Unicode MS" pitchFamily="34" charset="-128"/>
                  <a:cs typeface="Courier New" panose="02070309020205020404" pitchFamily="49" charset="0"/>
                </a:rPr>
                <a:t>GAA</a:t>
              </a:r>
              <a:endPara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Courier New" panose="02070309020205020404" pitchFamily="49" charset="0"/>
              </a:endParaRPr>
            </a:p>
          </p:txBody>
        </p:sp>
        <p:sp>
          <p:nvSpPr>
            <p:cNvPr id="8" name="Левая фигурная скобка 7"/>
            <p:cNvSpPr/>
            <p:nvPr/>
          </p:nvSpPr>
          <p:spPr bwMode="auto">
            <a:xfrm rot="16200000">
              <a:off x="5292080" y="4077073"/>
              <a:ext cx="648072" cy="1224136"/>
            </a:xfrm>
            <a:prstGeom prst="leftBrace">
              <a:avLst>
                <a:gd name="adj1" fmla="val 8333"/>
                <a:gd name="adj2" fmla="val 51037"/>
              </a:avLst>
            </a:prstGeom>
            <a:solidFill>
              <a:schemeClr val="bg1">
                <a:alpha val="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cs typeface="Arial Unicode MS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 bwMode="auto">
            <a:xfrm flipH="1">
              <a:off x="4572000" y="4509120"/>
              <a:ext cx="432048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1390287" y="2236979"/>
            <a:ext cx="6149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61698B"/>
                </a:solidFill>
                <a:latin typeface="+mn-lt"/>
                <a:cs typeface="+mn-cs"/>
              </a:rPr>
              <a:t>Вот правильное выравнивание с пред. слайда</a:t>
            </a:r>
            <a:endParaRPr lang="en-US" dirty="0">
              <a:solidFill>
                <a:srgbClr val="61698B"/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0778" y="4936290"/>
            <a:ext cx="728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61698B"/>
                </a:solidFill>
                <a:latin typeface="+mn-lt"/>
                <a:cs typeface="+mn-cs"/>
              </a:rPr>
              <a:t>Программа выравнивания ориентируется на сходство.</a:t>
            </a:r>
            <a:br>
              <a:rPr lang="ru-RU" dirty="0" smtClean="0">
                <a:solidFill>
                  <a:srgbClr val="61698B"/>
                </a:solidFill>
                <a:latin typeface="+mn-lt"/>
                <a:cs typeface="+mn-cs"/>
              </a:rPr>
            </a:br>
            <a:r>
              <a:rPr lang="ru-RU" dirty="0" smtClean="0">
                <a:solidFill>
                  <a:srgbClr val="61698B"/>
                </a:solidFill>
                <a:latin typeface="+mn-lt"/>
                <a:cs typeface="+mn-cs"/>
              </a:rPr>
              <a:t>Сдвиг даст больше совпадений </a:t>
            </a:r>
            <a:r>
              <a:rPr lang="en-US" dirty="0" smtClean="0">
                <a:solidFill>
                  <a:srgbClr val="61698B"/>
                </a:solidFill>
                <a:latin typeface="+mn-lt"/>
                <a:cs typeface="+mn-cs"/>
              </a:rPr>
              <a:t>b. </a:t>
            </a:r>
            <a:r>
              <a:rPr lang="ru-RU" dirty="0" smtClean="0">
                <a:solidFill>
                  <a:srgbClr val="61698B"/>
                </a:solidFill>
                <a:latin typeface="+mn-lt"/>
                <a:cs typeface="+mn-cs"/>
              </a:rPr>
              <a:t>и </a:t>
            </a:r>
            <a:r>
              <a:rPr lang="en-US" dirty="0" smtClean="0">
                <a:solidFill>
                  <a:srgbClr val="61698B"/>
                </a:solidFill>
                <a:latin typeface="+mn-lt"/>
                <a:cs typeface="+mn-cs"/>
              </a:rPr>
              <a:t>c.</a:t>
            </a:r>
            <a:endParaRPr lang="en-US" dirty="0">
              <a:solidFill>
                <a:srgbClr val="61698B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538" y="5775647"/>
            <a:ext cx="8190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ПРОГРАММЫ ВЫРАВНИВАНИЯ МОГУТ </a:t>
            </a:r>
            <a:r>
              <a:rPr lang="ru-RU" dirty="0" smtClean="0">
                <a:solidFill>
                  <a:srgbClr val="FF0000"/>
                </a:solidFill>
              </a:rPr>
              <a:t>ОШИБАТЬСЯ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6910" y="20848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Эволюция последовательности белка – следствие эволюции кодирующей последовательности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855" y="4197099"/>
            <a:ext cx="8410695" cy="226589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Последовательности большинства белков находится под стабилизирующим отбором – против изменений.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Потому, что изменения последовательности влияют на свойства белка, пространственную структуру и биологические функции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3AD3A8C-E97D-47D4-AC95-53FE03AD57A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20080"/>
          </a:xfrm>
        </p:spPr>
        <p:txBody>
          <a:bodyPr/>
          <a:lstStyle/>
          <a:p>
            <a:r>
              <a:rPr lang="ru-RU" sz="3200" dirty="0" smtClean="0"/>
              <a:t>Выравнивание белков</a:t>
            </a:r>
            <a:endParaRPr lang="en-US" sz="32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764703"/>
            <a:ext cx="8496944" cy="593772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u="sng" dirty="0" smtClean="0"/>
              <a:t>Теория:</a:t>
            </a:r>
            <a:r>
              <a:rPr lang="ru-RU" sz="2400" dirty="0" smtClean="0"/>
              <a:t> аминокислотные остатки белков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, если их кодоны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. В выравнивании гомологичные остатки располагают друг под другом</a:t>
            </a:r>
          </a:p>
          <a:p>
            <a:pPr>
              <a:buFont typeface="Arial" charset="0"/>
              <a:buChar char="•"/>
            </a:pPr>
            <a:r>
              <a:rPr lang="ru-RU" sz="2400" u="sng" dirty="0" smtClean="0"/>
              <a:t>Практика:</a:t>
            </a:r>
            <a:r>
              <a:rPr lang="ru-RU" sz="2400" dirty="0" smtClean="0"/>
              <a:t> </a:t>
            </a:r>
            <a:r>
              <a:rPr lang="ru-RU" sz="2400" dirty="0" err="1" smtClean="0"/>
              <a:t>гомологичность</a:t>
            </a:r>
            <a:r>
              <a:rPr lang="ru-RU" sz="2400" dirty="0" smtClean="0"/>
              <a:t> белков, участков и отдельных остатков выводят из выравнивания, построенного программой на основе сходства букв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400" dirty="0"/>
          </a:p>
          <a:p>
            <a:pPr>
              <a:buFont typeface="Arial" charset="0"/>
              <a:buChar char="•"/>
            </a:pPr>
            <a:r>
              <a:rPr lang="ru-RU" sz="2400" b="1" dirty="0" smtClean="0"/>
              <a:t>Выравнивать последовательности генов или белков? </a:t>
            </a:r>
            <a:r>
              <a:rPr lang="ru-RU" sz="2400" dirty="0" smtClean="0">
                <a:solidFill>
                  <a:srgbClr val="FF0000"/>
                </a:solidFill>
              </a:rPr>
              <a:t>БЕЛКОВ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 lvl="1">
              <a:buFont typeface="Arial" charset="0"/>
              <a:buChar char="•"/>
            </a:pPr>
            <a:r>
              <a:rPr lang="ru-RU" sz="2400" dirty="0" smtClean="0"/>
              <a:t>в нуклеотидном выравнивании программа может нарушить </a:t>
            </a:r>
            <a:r>
              <a:rPr lang="ru-RU" sz="2400" dirty="0" err="1" smtClean="0"/>
              <a:t>кодонную</a:t>
            </a:r>
            <a:r>
              <a:rPr lang="ru-RU" sz="2400" dirty="0" smtClean="0"/>
              <a:t> структуру</a:t>
            </a:r>
          </a:p>
          <a:p>
            <a:pPr lvl="1">
              <a:buFont typeface="Arial" charset="0"/>
              <a:buChar char="•"/>
            </a:pPr>
            <a:r>
              <a:rPr lang="ru-RU" sz="2400" dirty="0" smtClean="0"/>
              <a:t>в нуклеотидном выравнивании больше мутаций, чем в белковом, из-за синонимичных замен</a:t>
            </a:r>
          </a:p>
          <a:p>
            <a:pPr lvl="1">
              <a:buFont typeface="Arial" charset="0"/>
              <a:buChar char="•"/>
            </a:pPr>
            <a:r>
              <a:rPr lang="ru-RU" sz="2400" dirty="0" smtClean="0"/>
              <a:t>белковое выравнивание учитывает сходство свойств аминокислот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</TotalTime>
  <Words>3195</Words>
  <Application>Microsoft Office PowerPoint</Application>
  <PresentationFormat>Экран (4:3)</PresentationFormat>
  <Paragraphs>1247</Paragraphs>
  <Slides>52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3" baseType="lpstr">
      <vt:lpstr>Arial Unicode MS</vt:lpstr>
      <vt:lpstr>MS Gothic</vt:lpstr>
      <vt:lpstr>ＭＳ Ｐゴシック</vt:lpstr>
      <vt:lpstr>Arial</vt:lpstr>
      <vt:lpstr>Calibri</vt:lpstr>
      <vt:lpstr>Courier New</vt:lpstr>
      <vt:lpstr>Palatino</vt:lpstr>
      <vt:lpstr>Symbol</vt:lpstr>
      <vt:lpstr>Times New Roman</vt:lpstr>
      <vt:lpstr>Wingdings</vt:lpstr>
      <vt:lpstr>Тема Office</vt:lpstr>
      <vt:lpstr>Презентация PowerPoint</vt:lpstr>
      <vt:lpstr>Так выглядит ВЫРАВНИВАНИЕ</vt:lpstr>
      <vt:lpstr>Пример из интернета: Выравнивание в жизни (спецслужб?)</vt:lpstr>
      <vt:lpstr>Гомология нуклеотидов ДНК</vt:lpstr>
      <vt:lpstr>Локальную эволюцию последовательности  можно отобразить выравниванием </vt:lpstr>
      <vt:lpstr>Правильное выравнивание последовательностей ДНК живущих сегодня организмов</vt:lpstr>
      <vt:lpstr>Задача построения правильного выравнивания сложна и неоднозначно решается</vt:lpstr>
      <vt:lpstr>Эволюция последовательности белка – следствие эволюции кодирующей последовательности </vt:lpstr>
      <vt:lpstr>Выравнивание белков</vt:lpstr>
      <vt:lpstr>Можно ли проверить правильность выравнивания?</vt:lpstr>
      <vt:lpstr>Презентация PowerPoint</vt:lpstr>
      <vt:lpstr>Программы выравнивания</vt:lpstr>
      <vt:lpstr>Что нужно знать об алгоритме выравнивания двух последовательностей?</vt:lpstr>
      <vt:lpstr>Презентация PowerPoint</vt:lpstr>
      <vt:lpstr>Презентация PowerPoint</vt:lpstr>
      <vt:lpstr>Парное выравнивание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Глобальные перестройки геномов</vt:lpstr>
      <vt:lpstr>Презентация PowerPoint</vt:lpstr>
      <vt:lpstr>Презентация PowerPoint</vt:lpstr>
      <vt:lpstr>Презентация PowerPoint</vt:lpstr>
      <vt:lpstr>Карта сходства 2х последовательностей</vt:lpstr>
      <vt:lpstr>Карта сходства 2х последовательностей  с учетом комплементарной цепочки</vt:lpstr>
      <vt:lpstr>Крупные эволюционные события на карте локального сходства.  На примере 2х бактериальных хромосом</vt:lpstr>
      <vt:lpstr>Карта локального сходства геномов  M.capricolum и M.mycoides </vt:lpstr>
      <vt:lpstr>Pfam –одна из популярных БД семейств доменов белков и их выравниваний</vt:lpstr>
      <vt:lpstr>Презентация PowerPoint</vt:lpstr>
      <vt:lpstr>Презентация PowerPoint</vt:lpstr>
      <vt:lpstr>Филогенетическое дерево видов</vt:lpstr>
      <vt:lpstr>Филогенетическое дерево последовательностей  энолаз из фирмикут</vt:lpstr>
      <vt:lpstr>Презентация PowerPoint</vt:lpstr>
      <vt:lpstr>Презентация PowerPoint</vt:lpstr>
      <vt:lpstr>Презентация PowerPoint</vt:lpstr>
      <vt:lpstr>Матрица расстояний</vt:lpstr>
      <vt:lpstr>Матрица расстояний</vt:lpstr>
      <vt:lpstr>Расстояние между листьями на дереве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Ортологи и паралоги. Пример.</vt:lpstr>
      <vt:lpstr>Программы реконструкции деревьев</vt:lpstr>
      <vt:lpstr>КОНЕЦ</vt:lpstr>
      <vt:lpstr>Примеры выравниваний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Выравнивание последовательностей белков</dc:title>
  <dc:creator>aba</dc:creator>
  <cp:lastModifiedBy>aba</cp:lastModifiedBy>
  <cp:revision>201</cp:revision>
  <cp:lastPrinted>1601-01-01T00:00:00Z</cp:lastPrinted>
  <dcterms:created xsi:type="dcterms:W3CDTF">1601-01-01T00:00:00Z</dcterms:created>
  <dcterms:modified xsi:type="dcterms:W3CDTF">2019-09-17T21:07:54Z</dcterms:modified>
</cp:coreProperties>
</file>