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4"/>
  </p:notesMasterIdLst>
  <p:sldIdLst>
    <p:sldId id="311" r:id="rId2"/>
    <p:sldId id="330" r:id="rId3"/>
    <p:sldId id="328" r:id="rId4"/>
    <p:sldId id="321" r:id="rId5"/>
    <p:sldId id="331" r:id="rId6"/>
    <p:sldId id="332" r:id="rId7"/>
    <p:sldId id="333" r:id="rId8"/>
    <p:sldId id="334" r:id="rId9"/>
    <p:sldId id="335" r:id="rId10"/>
    <p:sldId id="338" r:id="rId11"/>
    <p:sldId id="343" r:id="rId12"/>
    <p:sldId id="336" r:id="rId13"/>
    <p:sldId id="341" r:id="rId14"/>
    <p:sldId id="342" r:id="rId15"/>
    <p:sldId id="322" r:id="rId16"/>
    <p:sldId id="323" r:id="rId17"/>
    <p:sldId id="318" r:id="rId18"/>
    <p:sldId id="324" r:id="rId19"/>
    <p:sldId id="319" r:id="rId20"/>
    <p:sldId id="313" r:id="rId21"/>
    <p:sldId id="329" r:id="rId22"/>
    <p:sldId id="339" r:id="rId23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CFEF19-790B-4864-97E4-38FBEAF7E39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8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D3A8C-E97D-47D4-AC95-53FE03AD5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A5ADB-50D9-42E2-80A2-3BEA0771D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3513" y="609600"/>
            <a:ext cx="1941512" cy="5483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5313" cy="5483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352AB-EE59-4FC5-A189-874760A7B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9C509-EE33-4DC8-9FB9-ED0DA2E5A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331F5-AA25-4B76-BE1A-7371548A1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29528-B1FA-47AB-9743-FDA7D6E2C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B1566-2AF1-498E-A7BD-3C7C0A1BD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DB37-4EB6-4FCF-8C7A-B165691A7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D92A-0354-4EB7-A7FB-C3967AE9B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0352E-6ABE-4042-A3CB-77AEAE24D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3419C-EA0A-4136-A185-07110AABC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 bright="-4000" contrast="3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92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61698B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46DE3B2-EE10-44B9-AA89-35C0B196C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+mj-lt"/>
          <a:ea typeface="Arial Unicode MS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1698B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1698B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61698B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61698B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61698B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en-US" sz="3600" dirty="0" smtClean="0"/>
              <a:t>BLAST – </a:t>
            </a:r>
            <a:r>
              <a:rPr lang="ru-RU" sz="3600" dirty="0" smtClean="0"/>
              <a:t>программа поиска в БД последовательностей, похожих на данную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Пусть </a:t>
            </a:r>
            <a:r>
              <a:rPr lang="en-US" sz="2400" dirty="0" smtClean="0">
                <a:solidFill>
                  <a:schemeClr val="tx1"/>
                </a:solidFill>
              </a:rPr>
              <a:t>S </a:t>
            </a:r>
            <a:r>
              <a:rPr lang="ru-RU" sz="2400" dirty="0" smtClean="0">
                <a:solidFill>
                  <a:schemeClr val="tx1"/>
                </a:solidFill>
              </a:rPr>
              <a:t>- вес выравнивания находки и входной последовательности.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 – </a:t>
            </a:r>
            <a:r>
              <a:rPr lang="ru-RU" sz="2400" dirty="0" smtClean="0">
                <a:solidFill>
                  <a:schemeClr val="tx1"/>
                </a:solidFill>
              </a:rPr>
              <a:t>это математическое ожидание числа СЛУЧАЙНЫХ находок  с весом </a:t>
            </a:r>
            <a:r>
              <a:rPr lang="en-US" sz="2400" dirty="0" smtClean="0">
                <a:solidFill>
                  <a:schemeClr val="tx1"/>
                </a:solidFill>
              </a:rPr>
              <a:t>X ≥ S</a:t>
            </a:r>
            <a:r>
              <a:rPr lang="ru-RU" sz="2400" dirty="0" smtClean="0">
                <a:solidFill>
                  <a:schemeClr val="tx1"/>
                </a:solidFill>
              </a:rPr>
              <a:t> в банке того же размера.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Формула для вычисления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E = N/ 2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S</a:t>
            </a:r>
            <a:r>
              <a:rPr lang="en-US" sz="2800" kern="0" dirty="0" smtClean="0">
                <a:solidFill>
                  <a:srgbClr val="506D2D"/>
                </a:solidFill>
                <a:sym typeface="Symbol"/>
              </a:rPr>
              <a:t></a:t>
            </a:r>
            <a:r>
              <a:rPr lang="ru-RU" sz="2800" kern="0" dirty="0" smtClean="0">
                <a:solidFill>
                  <a:srgbClr val="506D2D"/>
                </a:solidFill>
                <a:sym typeface="Symbol"/>
              </a:rPr>
              <a:t>, ее запоминать не надо.</a:t>
            </a:r>
            <a:endParaRPr lang="en-US" sz="2800" kern="0" dirty="0" smtClean="0">
              <a:solidFill>
                <a:srgbClr val="506D2D"/>
              </a:solidFill>
              <a:sym typeface="Symbol"/>
            </a:endParaRPr>
          </a:p>
          <a:p>
            <a:endParaRPr lang="ru-RU" sz="2400" b="1" baseline="300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Здесь </a:t>
            </a:r>
            <a:r>
              <a:rPr lang="en-US" sz="2400" dirty="0" smtClean="0">
                <a:solidFill>
                  <a:schemeClr val="tx1"/>
                </a:solidFill>
              </a:rPr>
              <a:t>N = n*m,  </a:t>
            </a:r>
            <a:r>
              <a:rPr lang="ru-RU" sz="2400" dirty="0" smtClean="0">
                <a:solidFill>
                  <a:schemeClr val="tx1"/>
                </a:solidFill>
              </a:rPr>
              <a:t>где </a:t>
            </a:r>
            <a:r>
              <a:rPr lang="en-US" sz="2400" dirty="0" smtClean="0">
                <a:solidFill>
                  <a:schemeClr val="tx1"/>
                </a:solidFill>
              </a:rPr>
              <a:t>n – </a:t>
            </a:r>
            <a:r>
              <a:rPr lang="ru-RU" sz="2400" dirty="0" smtClean="0">
                <a:solidFill>
                  <a:schemeClr val="tx1"/>
                </a:solidFill>
              </a:rPr>
              <a:t> длина входной последовательности,  </a:t>
            </a:r>
            <a:r>
              <a:rPr lang="en-US" sz="2400" dirty="0" smtClean="0">
                <a:solidFill>
                  <a:schemeClr val="tx1"/>
                </a:solidFill>
              </a:rPr>
              <a:t>m – </a:t>
            </a:r>
            <a:r>
              <a:rPr lang="ru-RU" sz="2400" dirty="0" smtClean="0">
                <a:solidFill>
                  <a:schemeClr val="tx1"/>
                </a:solidFill>
              </a:rPr>
              <a:t>суммарная длина последовательностей в области поиска.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sz="2800" kern="0" dirty="0" smtClean="0">
                <a:solidFill>
                  <a:srgbClr val="506D2D"/>
                </a:solidFill>
                <a:sym typeface="Symbol"/>
              </a:rPr>
              <a:t>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ru-RU" dirty="0" smtClean="0">
                <a:solidFill>
                  <a:schemeClr val="tx1"/>
                </a:solidFill>
              </a:rPr>
              <a:t>нормализованный вес, или вес в битах, вычисляется из обычного веса и неких констант по формуле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4624"/>
            <a:ext cx="7769225" cy="576064"/>
          </a:xfrm>
        </p:spPr>
        <p:txBody>
          <a:bodyPr/>
          <a:lstStyle/>
          <a:p>
            <a:r>
              <a:rPr lang="en-US" dirty="0" smtClean="0"/>
              <a:t>E-value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447" y="5602560"/>
            <a:ext cx="2486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68981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Находка с </a:t>
            </a:r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ru-RU" dirty="0" smtClean="0">
                <a:solidFill>
                  <a:schemeClr val="tx1"/>
                </a:solidFill>
              </a:rPr>
              <a:t> = 5 значит, что в списке находок примерно пять находок такого качества  могли появится случайно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Находка с 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ru-RU" dirty="0">
                <a:solidFill>
                  <a:schemeClr val="tx1"/>
                </a:solidFill>
              </a:rPr>
              <a:t> = </a:t>
            </a:r>
            <a:r>
              <a:rPr lang="ru-RU" dirty="0" smtClean="0">
                <a:solidFill>
                  <a:schemeClr val="tx1"/>
                </a:solidFill>
              </a:rPr>
              <a:t>0.1 значит, что находка </a:t>
            </a:r>
            <a:r>
              <a:rPr lang="ru-RU" dirty="0">
                <a:solidFill>
                  <a:schemeClr val="tx1"/>
                </a:solidFill>
              </a:rPr>
              <a:t>такого качества  </a:t>
            </a:r>
            <a:r>
              <a:rPr lang="ru-RU" dirty="0" smtClean="0">
                <a:solidFill>
                  <a:schemeClr val="tx1"/>
                </a:solidFill>
              </a:rPr>
              <a:t>появляется в выдаче случайно один раз на десять запусков программы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Находка с 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ru-RU" dirty="0">
                <a:solidFill>
                  <a:schemeClr val="tx1"/>
                </a:solidFill>
              </a:rPr>
              <a:t> = </a:t>
            </a:r>
            <a:r>
              <a:rPr lang="ru-RU" dirty="0" smtClean="0">
                <a:solidFill>
                  <a:schemeClr val="tx1"/>
                </a:solidFill>
              </a:rPr>
              <a:t>0.0001 </a:t>
            </a:r>
            <a:r>
              <a:rPr lang="ru-RU" dirty="0">
                <a:solidFill>
                  <a:schemeClr val="tx1"/>
                </a:solidFill>
              </a:rPr>
              <a:t>значит, что </a:t>
            </a:r>
            <a:r>
              <a:rPr lang="ru-RU" dirty="0" smtClean="0">
                <a:solidFill>
                  <a:schemeClr val="tx1"/>
                </a:solidFill>
              </a:rPr>
              <a:t>находку </a:t>
            </a:r>
            <a:r>
              <a:rPr lang="ru-RU" dirty="0">
                <a:solidFill>
                  <a:schemeClr val="tx1"/>
                </a:solidFill>
              </a:rPr>
              <a:t>такого качества  </a:t>
            </a:r>
            <a:r>
              <a:rPr lang="ru-RU" dirty="0" smtClean="0">
                <a:solidFill>
                  <a:schemeClr val="tx1"/>
                </a:solidFill>
              </a:rPr>
              <a:t>невозможно получить случайно с уровнем достоверности</a:t>
            </a:r>
          </a:p>
          <a:p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 = 1/10000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4624"/>
            <a:ext cx="7769225" cy="576064"/>
          </a:xfrm>
        </p:spPr>
        <p:txBody>
          <a:bodyPr/>
          <a:lstStyle/>
          <a:p>
            <a:r>
              <a:rPr lang="en-US" dirty="0" smtClean="0"/>
              <a:t>E-value </a:t>
            </a:r>
            <a:r>
              <a:rPr lang="ru-RU" dirty="0" smtClean="0"/>
              <a:t>для чайников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397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95536" y="260648"/>
            <a:ext cx="5849938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Lucida Sans Unicode" pitchFamily="32" charset="0"/>
              </a:rPr>
              <a:t>Участок малой сложности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836712"/>
            <a:ext cx="7632700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Ищем: белок </a:t>
            </a:r>
            <a:r>
              <a:rPr lang="en-US" dirty="0">
                <a:solidFill>
                  <a:srgbClr val="000000"/>
                </a:solidFill>
                <a:latin typeface="Lucida Sans Unicode" pitchFamily="32" charset="0"/>
              </a:rPr>
              <a:t>P02929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Е</a:t>
            </a:r>
            <a:r>
              <a:rPr lang="ru-RU" dirty="0" smtClean="0">
                <a:solidFill>
                  <a:srgbClr val="000000"/>
                </a:solidFill>
                <a:latin typeface="Lucida Sans Unicode" pitchFamily="32" charset="0"/>
              </a:rPr>
              <a:t>сли 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отключить </a:t>
            </a:r>
            <a:r>
              <a:rPr lang="en-US" dirty="0">
                <a:solidFill>
                  <a:srgbClr val="000000"/>
                </a:solidFill>
                <a:latin typeface="Lucida Sans Unicode" pitchFamily="32" charset="0"/>
              </a:rPr>
              <a:t>“Compositional adjustments” 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и фильтр, то одной из находок </a:t>
            </a:r>
            <a:r>
              <a:rPr lang="ru-RU" dirty="0" smtClean="0">
                <a:solidFill>
                  <a:srgbClr val="000000"/>
                </a:solidFill>
                <a:latin typeface="Lucida Sans Unicode" pitchFamily="32" charset="0"/>
              </a:rPr>
              <a:t>будет:</a:t>
            </a:r>
            <a:endParaRPr lang="ru-RU" dirty="0">
              <a:solidFill>
                <a:srgbClr val="000000"/>
              </a:solidFill>
              <a:latin typeface="Lucida Sans Unicode" pitchFamily="3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7632700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83968" y="4293096"/>
            <a:ext cx="4321175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dirty="0">
                <a:solidFill>
                  <a:srgbClr val="FF0000"/>
                </a:solidFill>
                <a:latin typeface="Lucida Sans Unicode" pitchFamily="32" charset="0"/>
              </a:rPr>
              <a:t>в исходном белке имеется участок, содержащий очень много </a:t>
            </a:r>
            <a:r>
              <a:rPr lang="ru-RU" sz="1800" dirty="0" err="1">
                <a:solidFill>
                  <a:srgbClr val="FF0000"/>
                </a:solidFill>
                <a:latin typeface="Lucida Sans Unicode" pitchFamily="32" charset="0"/>
              </a:rPr>
              <a:t>пролина</a:t>
            </a:r>
            <a:r>
              <a:rPr lang="ru-RU" sz="1800" dirty="0">
                <a:solidFill>
                  <a:srgbClr val="FF0000"/>
                </a:solidFill>
                <a:latin typeface="Lucida Sans Unicode" pitchFamily="32" charset="0"/>
              </a:rPr>
              <a:t> и </a:t>
            </a:r>
            <a:r>
              <a:rPr lang="ru-RU" sz="1800" dirty="0" err="1">
                <a:solidFill>
                  <a:srgbClr val="FF0000"/>
                </a:solidFill>
                <a:latin typeface="Lucida Sans Unicode" pitchFamily="32" charset="0"/>
              </a:rPr>
              <a:t>глутаминовой</a:t>
            </a:r>
            <a:r>
              <a:rPr lang="ru-RU" sz="1800" dirty="0">
                <a:solidFill>
                  <a:srgbClr val="FF0000"/>
                </a:solidFill>
                <a:latin typeface="Lucida Sans Unicode" pitchFamily="32" charset="0"/>
              </a:rPr>
              <a:t> кислоты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1560" y="5373216"/>
            <a:ext cx="6659562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Данное выравнивание </a:t>
            </a:r>
            <a:r>
              <a:rPr lang="ru-RU" b="1" dirty="0">
                <a:solidFill>
                  <a:srgbClr val="000000"/>
                </a:solidFill>
                <a:latin typeface="Lucida Sans Unicode" pitchFamily="32" charset="0"/>
              </a:rPr>
              <a:t>не свидетельствует о гомологии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, несмотря на хорошее значение </a:t>
            </a:r>
            <a:r>
              <a:rPr lang="en-US" dirty="0">
                <a:solidFill>
                  <a:srgbClr val="000000"/>
                </a:solidFill>
                <a:latin typeface="Lucida Sans Unicode" pitchFamily="32" charset="0"/>
              </a:rPr>
              <a:t>E-value (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10</a:t>
            </a:r>
            <a:r>
              <a:rPr lang="ru-RU" baseline="30000" dirty="0">
                <a:solidFill>
                  <a:srgbClr val="000000"/>
                </a:solidFill>
                <a:latin typeface="Lucida Sans Unicode" pitchFamily="32" charset="0"/>
              </a:rPr>
              <a:t>-9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7880" y="164575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Длина слова </a:t>
            </a:r>
            <a:r>
              <a:rPr lang="en-US" sz="3200" dirty="0" smtClean="0"/>
              <a:t>W</a:t>
            </a:r>
            <a:r>
              <a:rPr lang="ru-RU" sz="3200" dirty="0" smtClean="0"/>
              <a:t> существенно влияет на результат </a:t>
            </a:r>
            <a:r>
              <a:rPr lang="en-US" sz="3200" dirty="0" smtClean="0"/>
              <a:t>BLAST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D0F02-96DD-4CEC-9928-ABB5EA17439D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1988840"/>
            <a:ext cx="82041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BLAST  </a:t>
            </a:r>
            <a:r>
              <a:rPr lang="ru-RU" dirty="0" smtClean="0">
                <a:solidFill>
                  <a:schemeClr val="tx1"/>
                </a:solidFill>
              </a:rPr>
              <a:t>быстро находит банковские последовательности, в которых есть слово длины </a:t>
            </a:r>
            <a:r>
              <a:rPr lang="en-US" dirty="0" smtClean="0">
                <a:solidFill>
                  <a:schemeClr val="tx1"/>
                </a:solidFill>
              </a:rPr>
              <a:t>W </a:t>
            </a:r>
            <a:r>
              <a:rPr lang="ru-RU" dirty="0" smtClean="0">
                <a:solidFill>
                  <a:schemeClr val="tx1"/>
                </a:solidFill>
              </a:rPr>
              <a:t>совпадающее (в случае белков очень похожее) с каким-то словом длины </a:t>
            </a:r>
            <a:r>
              <a:rPr lang="en-US" dirty="0" smtClean="0">
                <a:solidFill>
                  <a:schemeClr val="tx1"/>
                </a:solidFill>
              </a:rPr>
              <a:t>W </a:t>
            </a:r>
            <a:r>
              <a:rPr lang="ru-RU" dirty="0" smtClean="0">
                <a:solidFill>
                  <a:schemeClr val="tx1"/>
                </a:solidFill>
              </a:rPr>
              <a:t>во входной последовательности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ru-RU" dirty="0" smtClean="0">
                <a:solidFill>
                  <a:schemeClr val="tx1"/>
                </a:solidFill>
              </a:rPr>
              <a:t>это делается для ускорения программы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 Начиная с этого слова </a:t>
            </a:r>
            <a:r>
              <a:rPr lang="en-US" dirty="0" smtClean="0">
                <a:solidFill>
                  <a:schemeClr val="tx1"/>
                </a:solidFill>
              </a:rPr>
              <a:t>BLAST </a:t>
            </a:r>
            <a:r>
              <a:rPr lang="ru-RU" dirty="0" smtClean="0">
                <a:solidFill>
                  <a:schemeClr val="tx1"/>
                </a:solidFill>
              </a:rPr>
              <a:t>начинает продолжать  выравнивание в две стороны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Сначала продолжается без </a:t>
            </a:r>
            <a:r>
              <a:rPr lang="ru-RU" dirty="0" err="1" smtClean="0">
                <a:solidFill>
                  <a:schemeClr val="tx1"/>
                </a:solidFill>
              </a:rPr>
              <a:t>гэпов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Затем полученные выравнивания объединяются с </a:t>
            </a:r>
            <a:r>
              <a:rPr lang="ru-RU" dirty="0" err="1" smtClean="0">
                <a:solidFill>
                  <a:schemeClr val="tx1"/>
                </a:solidFill>
              </a:rPr>
              <a:t>гэпами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2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Роль длины слова. Мой эксперимент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47890"/>
            <a:ext cx="8229600" cy="557968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Вход:</a:t>
            </a:r>
            <a:r>
              <a:rPr lang="ru-RU" dirty="0" smtClean="0"/>
              <a:t> последовательность из  </a:t>
            </a:r>
            <a:r>
              <a:rPr lang="en-US" dirty="0" smtClean="0"/>
              <a:t>466</a:t>
            </a:r>
            <a:r>
              <a:rPr lang="ru-RU" dirty="0" smtClean="0"/>
              <a:t>  остатков</a:t>
            </a:r>
          </a:p>
          <a:p>
            <a:r>
              <a:rPr lang="en-US" dirty="0" smtClean="0"/>
              <a:t>NCBI BLAST </a:t>
            </a:r>
            <a:r>
              <a:rPr lang="en-US" dirty="0"/>
              <a:t>(https://blast.ncbi.nlm.nih.gov/)</a:t>
            </a:r>
            <a:endParaRPr lang="en-US" dirty="0" smtClean="0"/>
          </a:p>
          <a:p>
            <a:r>
              <a:rPr lang="ru-RU" b="1" dirty="0" smtClean="0"/>
              <a:t>Область поиска:</a:t>
            </a:r>
            <a:r>
              <a:rPr lang="ru-RU" dirty="0" smtClean="0"/>
              <a:t> </a:t>
            </a:r>
            <a:r>
              <a:rPr lang="en-US" dirty="0" err="1" smtClean="0"/>
              <a:t>Swissprot</a:t>
            </a:r>
            <a:r>
              <a:rPr lang="en-US" dirty="0" smtClean="0"/>
              <a:t>, </a:t>
            </a:r>
            <a:r>
              <a:rPr lang="ru-RU" dirty="0" smtClean="0"/>
              <a:t>белки из бактерии</a:t>
            </a:r>
          </a:p>
          <a:p>
            <a:r>
              <a:rPr lang="ru-RU" b="1" dirty="0" smtClean="0"/>
              <a:t>Параметры</a:t>
            </a:r>
            <a:r>
              <a:rPr lang="ru-RU" dirty="0" smtClean="0"/>
              <a:t> (кроме </a:t>
            </a:r>
            <a:r>
              <a:rPr lang="en-US" dirty="0" err="1" smtClean="0"/>
              <a:t>wordsize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по умолчанию. </a:t>
            </a:r>
            <a:r>
              <a:rPr lang="en-US" dirty="0" smtClean="0"/>
              <a:t>E=10</a:t>
            </a:r>
            <a:r>
              <a:rPr lang="ru-RU" dirty="0" smtClean="0"/>
              <a:t> </a:t>
            </a:r>
          </a:p>
          <a:p>
            <a:r>
              <a:rPr lang="en-US" b="1" dirty="0" smtClean="0"/>
              <a:t>W = 6</a:t>
            </a:r>
          </a:p>
          <a:p>
            <a:pPr lvl="1"/>
            <a:r>
              <a:rPr lang="ru-RU" dirty="0" smtClean="0"/>
              <a:t>Найдено </a:t>
            </a:r>
            <a:r>
              <a:rPr lang="en-US" b="1" dirty="0" smtClean="0"/>
              <a:t>16</a:t>
            </a:r>
            <a:r>
              <a:rPr lang="en-US" dirty="0" smtClean="0"/>
              <a:t> </a:t>
            </a:r>
            <a:r>
              <a:rPr lang="ru-RU" dirty="0"/>
              <a:t>последовательностей, в них </a:t>
            </a:r>
            <a:r>
              <a:rPr lang="en-US" b="1" dirty="0" smtClean="0"/>
              <a:t>18</a:t>
            </a:r>
            <a:r>
              <a:rPr lang="ru-RU" dirty="0" smtClean="0"/>
              <a:t> находок</a:t>
            </a:r>
            <a:endParaRPr lang="en-US" dirty="0" smtClean="0"/>
          </a:p>
          <a:p>
            <a:pPr lvl="1"/>
            <a:r>
              <a:rPr lang="en-US" b="1" dirty="0"/>
              <a:t>8</a:t>
            </a:r>
            <a:r>
              <a:rPr lang="en-US" dirty="0"/>
              <a:t> </a:t>
            </a:r>
            <a:r>
              <a:rPr lang="ru-RU" dirty="0" smtClean="0"/>
              <a:t>из них </a:t>
            </a:r>
            <a:r>
              <a:rPr lang="en-US" dirty="0"/>
              <a:t>E &lt; </a:t>
            </a:r>
            <a:r>
              <a:rPr lang="en-US" dirty="0" smtClean="0"/>
              <a:t>0.001</a:t>
            </a:r>
            <a:endParaRPr lang="en-US" dirty="0"/>
          </a:p>
          <a:p>
            <a:pPr lvl="1"/>
            <a:r>
              <a:rPr lang="ru-RU" dirty="0"/>
              <a:t>Время работы </a:t>
            </a:r>
            <a:r>
              <a:rPr lang="ru-RU" dirty="0" smtClean="0"/>
              <a:t>сервиса </a:t>
            </a:r>
            <a:r>
              <a:rPr lang="en-US" dirty="0"/>
              <a:t>NCBI – </a:t>
            </a:r>
            <a:r>
              <a:rPr lang="ru-RU" b="1" dirty="0" smtClean="0"/>
              <a:t>менее одной минуты</a:t>
            </a:r>
          </a:p>
          <a:p>
            <a:r>
              <a:rPr lang="en-US" b="1" dirty="0" smtClean="0"/>
              <a:t>W = 2</a:t>
            </a:r>
          </a:p>
          <a:p>
            <a:pPr lvl="1"/>
            <a:r>
              <a:rPr lang="ru-RU" dirty="0" smtClean="0"/>
              <a:t>Найдено </a:t>
            </a:r>
            <a:r>
              <a:rPr lang="en-US" b="1" dirty="0" smtClean="0"/>
              <a:t>69</a:t>
            </a:r>
            <a:r>
              <a:rPr lang="en-US" dirty="0" smtClean="0"/>
              <a:t> </a:t>
            </a:r>
            <a:r>
              <a:rPr lang="ru-RU" dirty="0" smtClean="0"/>
              <a:t>последовательностей, в них </a:t>
            </a:r>
            <a:r>
              <a:rPr lang="ru-RU" b="1" dirty="0" smtClean="0"/>
              <a:t>75</a:t>
            </a:r>
            <a:r>
              <a:rPr lang="ru-RU" dirty="0" smtClean="0"/>
              <a:t> находок</a:t>
            </a:r>
          </a:p>
          <a:p>
            <a:pPr lvl="1"/>
            <a:r>
              <a:rPr lang="en-US" b="1" dirty="0" smtClean="0"/>
              <a:t>12</a:t>
            </a:r>
            <a:r>
              <a:rPr lang="en-US" dirty="0" smtClean="0"/>
              <a:t> </a:t>
            </a:r>
            <a:r>
              <a:rPr lang="ru-RU" dirty="0"/>
              <a:t>находок с </a:t>
            </a:r>
            <a:r>
              <a:rPr lang="en-US" dirty="0"/>
              <a:t>E &lt; </a:t>
            </a:r>
            <a:r>
              <a:rPr lang="en-US" dirty="0" smtClean="0"/>
              <a:t>0.001</a:t>
            </a:r>
          </a:p>
          <a:p>
            <a:pPr lvl="1"/>
            <a:r>
              <a:rPr lang="ru-RU" dirty="0" smtClean="0"/>
              <a:t>Время работы сервиса </a:t>
            </a:r>
            <a:r>
              <a:rPr lang="en-US" dirty="0" smtClean="0"/>
              <a:t>NCBI – </a:t>
            </a:r>
            <a:r>
              <a:rPr lang="ru-RU" b="1" dirty="0" smtClean="0"/>
              <a:t>около 35 мин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D0F02-96DD-4CEC-9928-ABB5EA17439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1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95536" y="0"/>
            <a:ext cx="81369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506D2D"/>
                </a:solidFill>
                <a:latin typeface="+mj-lt"/>
                <a:cs typeface="+mj-cs"/>
              </a:rPr>
              <a:t>Выбор варианта </a:t>
            </a:r>
            <a:r>
              <a:rPr lang="ru-RU" sz="2800" dirty="0" smtClean="0">
                <a:solidFill>
                  <a:srgbClr val="506D2D"/>
                </a:solidFill>
                <a:latin typeface="+mj-lt"/>
                <a:cs typeface="+mj-cs"/>
              </a:rPr>
              <a:t>нуклеотидного </a:t>
            </a:r>
            <a:r>
              <a:rPr lang="en-US" sz="2800" dirty="0" smtClean="0">
                <a:solidFill>
                  <a:srgbClr val="506D2D"/>
                </a:solidFill>
                <a:latin typeface="+mj-lt"/>
                <a:cs typeface="+mj-cs"/>
              </a:rPr>
              <a:t>BLAST </a:t>
            </a:r>
            <a:r>
              <a:rPr lang="ru-RU" sz="2800" dirty="0" smtClean="0">
                <a:solidFill>
                  <a:srgbClr val="506D2D"/>
                </a:solidFill>
                <a:latin typeface="+mj-lt"/>
                <a:cs typeface="+mj-cs"/>
              </a:rPr>
              <a:t/>
            </a:r>
            <a:br>
              <a:rPr lang="ru-RU" sz="2800" dirty="0" smtClean="0">
                <a:solidFill>
                  <a:srgbClr val="506D2D"/>
                </a:solidFill>
                <a:latin typeface="+mj-lt"/>
                <a:cs typeface="+mj-cs"/>
              </a:rPr>
            </a:br>
            <a:r>
              <a:rPr lang="en-US" sz="2800" dirty="0" smtClean="0">
                <a:solidFill>
                  <a:srgbClr val="506D2D"/>
                </a:solidFill>
                <a:latin typeface="+mj-lt"/>
                <a:cs typeface="+mj-cs"/>
              </a:rPr>
              <a:t>(</a:t>
            </a:r>
            <a:r>
              <a:rPr lang="ru-RU" sz="2800" dirty="0">
                <a:solidFill>
                  <a:srgbClr val="506D2D"/>
                </a:solidFill>
                <a:latin typeface="+mj-lt"/>
                <a:cs typeface="+mj-cs"/>
              </a:rPr>
              <a:t>по умолчанию стоит </a:t>
            </a:r>
            <a:r>
              <a:rPr lang="en-US" sz="2800" dirty="0" err="1">
                <a:solidFill>
                  <a:srgbClr val="506D2D"/>
                </a:solidFill>
                <a:latin typeface="+mj-lt"/>
                <a:cs typeface="+mj-cs"/>
              </a:rPr>
              <a:t>megablast</a:t>
            </a:r>
            <a:r>
              <a:rPr lang="en-US" sz="2800" dirty="0">
                <a:solidFill>
                  <a:srgbClr val="506D2D"/>
                </a:solidFill>
                <a:latin typeface="+mj-lt"/>
                <a:cs typeface="+mj-cs"/>
              </a:rPr>
              <a:t>)</a:t>
            </a:r>
            <a:endParaRPr lang="ru-RU" sz="2800" dirty="0">
              <a:solidFill>
                <a:srgbClr val="506D2D"/>
              </a:solidFill>
              <a:latin typeface="+mj-lt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194675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404417" y="4653261"/>
            <a:ext cx="3671887" cy="12239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88" y="1052513"/>
            <a:ext cx="8661400" cy="544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388" y="220663"/>
            <a:ext cx="8097837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 dirty="0">
                <a:solidFill>
                  <a:srgbClr val="506D2D"/>
                </a:solidFill>
                <a:latin typeface="+mj-lt"/>
                <a:cs typeface="+mj-cs"/>
              </a:rPr>
              <a:t>Три вида </a:t>
            </a:r>
            <a:r>
              <a:rPr lang="ru-RU" sz="3600" dirty="0" err="1">
                <a:solidFill>
                  <a:srgbClr val="506D2D"/>
                </a:solidFill>
                <a:latin typeface="+mj-lt"/>
                <a:cs typeface="+mj-cs"/>
              </a:rPr>
              <a:t>blastn</a:t>
            </a:r>
            <a:endParaRPr lang="ru-RU" sz="3600" dirty="0">
              <a:solidFill>
                <a:srgbClr val="506D2D"/>
              </a:solidFill>
              <a:latin typeface="+mj-lt"/>
              <a:cs typeface="+mj-cs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468313" y="1412875"/>
          <a:ext cx="8220075" cy="4441826"/>
        </p:xfrm>
        <a:graphic>
          <a:graphicData uri="http://schemas.openxmlformats.org/drawingml/2006/table">
            <a:tbl>
              <a:tblPr/>
              <a:tblGrid>
                <a:gridCol w="2979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9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Программа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Wordsize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 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Цели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megablast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28 нк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Очень близкие гомологи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97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discontiguous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megablast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11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Близкие гомологи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blastn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11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Любые гомологи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611560" y="404664"/>
            <a:ext cx="8316913" cy="55421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 dirty="0">
                <a:solidFill>
                  <a:srgbClr val="506D2D"/>
                </a:solidFill>
                <a:latin typeface="+mj-lt"/>
                <a:cs typeface="+mj-cs"/>
              </a:rPr>
              <a:t>Что выдает </a:t>
            </a:r>
            <a:r>
              <a:rPr lang="en-US" sz="3600" dirty="0">
                <a:solidFill>
                  <a:srgbClr val="506D2D"/>
                </a:solidFill>
                <a:latin typeface="+mj-lt"/>
                <a:cs typeface="+mj-cs"/>
              </a:rPr>
              <a:t>BLAST?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Lucida Sans Unicode" pitchFamily="32" charset="0"/>
              </a:rPr>
              <a:t>Список последовательностей</a:t>
            </a: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, сходных с входной </a:t>
            </a:r>
            <a:r>
              <a:rPr lang="ru-RU" sz="2200" dirty="0" smtClean="0">
                <a:solidFill>
                  <a:srgbClr val="000000"/>
                </a:solidFill>
                <a:latin typeface="Lucida Sans Unicode" pitchFamily="32" charset="0"/>
              </a:rPr>
              <a:t>последовательностью (см. слайд 3)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200" dirty="0" smtClean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Lucida Sans Unicode" pitchFamily="32" charset="0"/>
              </a:rPr>
              <a:t>Выравнивания входной последовательности с каждой найденной (локальное)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200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Lucida Sans Unicode" pitchFamily="32" charset="0"/>
              </a:rPr>
              <a:t>Разные удобности для просмотра и скачивания</a:t>
            </a:r>
            <a:endParaRPr lang="ru-RU" sz="2200" dirty="0" smtClean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200" dirty="0">
              <a:solidFill>
                <a:srgbClr val="000000"/>
              </a:solidFill>
              <a:latin typeface="Lucida Sans Unicode" pitchFamily="3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536" y="188640"/>
            <a:ext cx="7200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rgbClr val="506D2D"/>
                </a:solidFill>
                <a:latin typeface="+mj-lt"/>
                <a:cs typeface="+mj-cs"/>
              </a:rPr>
              <a:t>Список находок</a:t>
            </a:r>
            <a:endParaRPr lang="ru-RU" sz="3600" dirty="0">
              <a:solidFill>
                <a:srgbClr val="506D2D"/>
              </a:solidFill>
              <a:latin typeface="+mj-lt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894" t="13689" r="4469" b="1723"/>
          <a:stretch/>
        </p:blipFill>
        <p:spPr>
          <a:xfrm>
            <a:off x="124287" y="836712"/>
            <a:ext cx="9019713" cy="5899148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 bwMode="auto">
          <a:xfrm>
            <a:off x="7452320" y="1124744"/>
            <a:ext cx="0" cy="36004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 bwMode="auto">
          <a:xfrm>
            <a:off x="7884368" y="1124744"/>
            <a:ext cx="0" cy="36004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>
            <a:off x="8388424" y="1124744"/>
            <a:ext cx="0" cy="36004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 bwMode="auto">
          <a:xfrm>
            <a:off x="6156176" y="1124744"/>
            <a:ext cx="0" cy="36004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>
            <a:off x="6516216" y="1124744"/>
            <a:ext cx="0" cy="36004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>
            <a:off x="6948264" y="1124744"/>
            <a:ext cx="0" cy="36004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Прямая со стрелкой 13"/>
          <p:cNvCxnSpPr/>
          <p:nvPr/>
        </p:nvCxnSpPr>
        <p:spPr bwMode="auto">
          <a:xfrm>
            <a:off x="3563888" y="1124744"/>
            <a:ext cx="0" cy="36004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Номер слайда 1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42"/>
          <p:cNvGrpSpPr>
            <a:grpSpLocks/>
          </p:cNvGrpSpPr>
          <p:nvPr/>
        </p:nvGrpSpPr>
        <p:grpSpPr bwMode="auto">
          <a:xfrm>
            <a:off x="179512" y="490677"/>
            <a:ext cx="8841483" cy="4913149"/>
            <a:chOff x="23998" y="144626"/>
            <a:chExt cx="8842190" cy="4913187"/>
          </a:xfrm>
        </p:grpSpPr>
        <p:sp>
          <p:nvSpPr>
            <p:cNvPr id="24" name="Text Box 1"/>
            <p:cNvSpPr txBox="1">
              <a:spLocks noChangeArrowheads="1"/>
            </p:cNvSpPr>
            <p:nvPr/>
          </p:nvSpPr>
          <p:spPr bwMode="auto">
            <a:xfrm>
              <a:off x="43745" y="1481138"/>
              <a:ext cx="8822443" cy="3315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Length=129 </a:t>
              </a:r>
              <a:r>
                <a:rPr kumimoji="0" 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 </a:t>
              </a: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Number of matches=1  </a:t>
              </a:r>
              <a:endPara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endPara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endParaRPr kumimoji="0" lang="pl-P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Score = 78.6 bits (192), Expect = 9e-15, Method: Compositional matrix adjust. </a:t>
              </a: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Identities = 34/73 (47%), Positives = 50/73 (68%), Gaps = 0/73 (0%) </a:t>
              </a: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Query 17 YRLEEVQKHNNSQSTWIIVHHRIYDITKFLDEHPGGEEVLREQAGGDATENFEDVGHSTD 76</a:t>
              </a: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       </a:t>
              </a: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Y </a:t>
              </a: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</a:t>
              </a: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EEV +H </a:t>
              </a: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    </a:t>
              </a: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W+I++ ++Y+I+ ++DEHPGGEEV+ + AG DATE F+D+GHS + </a:t>
              </a: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Sbjct 11 YTHEEVAQHTTHDDLWVILNGKVYNISNYIDEHPGGEEVILDCAGTDATEAFDDIGHSDE 70 </a:t>
              </a: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Query 77 ARALSETFIIGEL 89 </a:t>
              </a: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        </a:t>
              </a: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A </a:t>
              </a: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</a:t>
              </a: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+ E </a:t>
              </a: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 </a:t>
              </a: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IG L </a:t>
              </a:r>
            </a:p>
            <a:p>
              <a:pPr marL="365125" marR="0" lvl="0" indent="-254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/>
              </a:pPr>
              <a:r>
                <a:rPr kumimoji="0" lang="pl-PL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Sbjct 71 AHEILEKLYIGNL 83 </a:t>
              </a:r>
            </a:p>
          </p:txBody>
        </p:sp>
        <p:grpSp>
          <p:nvGrpSpPr>
            <p:cNvPr id="25" name="Group 2"/>
            <p:cNvGrpSpPr>
              <a:grpSpLocks/>
            </p:cNvGrpSpPr>
            <p:nvPr/>
          </p:nvGrpSpPr>
          <p:grpSpPr bwMode="auto">
            <a:xfrm>
              <a:off x="23998" y="144626"/>
              <a:ext cx="8661215" cy="1315975"/>
              <a:chOff x="99" y="91"/>
              <a:chExt cx="5372" cy="830"/>
            </a:xfrm>
          </p:grpSpPr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6" y="173"/>
                <a:ext cx="5325" cy="74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43" name="Text Box 4"/>
              <p:cNvSpPr txBox="1">
                <a:spLocks noChangeArrowheads="1"/>
              </p:cNvSpPr>
              <p:nvPr/>
            </p:nvSpPr>
            <p:spPr bwMode="auto">
              <a:xfrm>
                <a:off x="99" y="91"/>
                <a:ext cx="5325" cy="74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defRPr>
                </a:lvl1pPr>
              </a:lstStyle>
              <a:p>
                <a:endParaRPr lang="ru-RU"/>
              </a:p>
            </p:txBody>
          </p:sp>
        </p:grp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1421946" y="1828800"/>
              <a:ext cx="1681616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Вес в битах</a:t>
              </a: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420002" y="1866901"/>
              <a:ext cx="585260" cy="3710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Вес</a:t>
              </a: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668304" y="1841500"/>
              <a:ext cx="1170521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E-value</a:t>
              </a: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457200" y="4648200"/>
              <a:ext cx="2478088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Число совпадений</a:t>
              </a: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349553" y="4686300"/>
              <a:ext cx="2689297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Длина выравнивания</a:t>
              </a: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2576967" y="1125538"/>
              <a:ext cx="3274558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Длина найденного белка</a:t>
              </a:r>
            </a:p>
          </p:txBody>
        </p:sp>
        <p:cxnSp>
          <p:nvCxnSpPr>
            <p:cNvPr id="32" name="AutoShape 11"/>
            <p:cNvCxnSpPr>
              <a:cxnSpLocks noChangeShapeType="1"/>
              <a:stCxn id="28" idx="1"/>
            </p:cNvCxnSpPr>
            <p:nvPr/>
          </p:nvCxnSpPr>
          <p:spPr bwMode="auto">
            <a:xfrm rot="10800000" flipV="1">
              <a:off x="4152900" y="2027256"/>
              <a:ext cx="515404" cy="33494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3" name="AutoShape 12"/>
            <p:cNvCxnSpPr>
              <a:cxnSpLocks noChangeShapeType="1"/>
            </p:cNvCxnSpPr>
            <p:nvPr/>
          </p:nvCxnSpPr>
          <p:spPr bwMode="auto">
            <a:xfrm rot="10800000" flipV="1">
              <a:off x="914400" y="2095500"/>
              <a:ext cx="668338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4" name="AutoShape 13"/>
            <p:cNvCxnSpPr>
              <a:cxnSpLocks noChangeShapeType="1"/>
            </p:cNvCxnSpPr>
            <p:nvPr/>
          </p:nvCxnSpPr>
          <p:spPr bwMode="auto">
            <a:xfrm rot="10800000" flipV="1">
              <a:off x="1181100" y="1295400"/>
              <a:ext cx="1401762" cy="2667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5" name="AutoShape 14"/>
            <p:cNvCxnSpPr>
              <a:cxnSpLocks noChangeShapeType="1"/>
            </p:cNvCxnSpPr>
            <p:nvPr/>
          </p:nvCxnSpPr>
          <p:spPr bwMode="auto">
            <a:xfrm rot="10800000" flipV="1">
              <a:off x="2514600" y="2057400"/>
              <a:ext cx="9906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6" name="AutoShape 15"/>
            <p:cNvCxnSpPr>
              <a:cxnSpLocks noChangeShapeType="1"/>
            </p:cNvCxnSpPr>
            <p:nvPr/>
          </p:nvCxnSpPr>
          <p:spPr bwMode="auto">
            <a:xfrm rot="16200000" flipV="1">
              <a:off x="1924054" y="3105152"/>
              <a:ext cx="1943099" cy="129539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7" name="AutoShape 16"/>
            <p:cNvCxnSpPr>
              <a:cxnSpLocks noChangeShapeType="1"/>
            </p:cNvCxnSpPr>
            <p:nvPr/>
          </p:nvCxnSpPr>
          <p:spPr bwMode="auto">
            <a:xfrm rot="5400000" flipH="1" flipV="1">
              <a:off x="580231" y="3420269"/>
              <a:ext cx="2001838" cy="6477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8" name="Text Box 8"/>
            <p:cNvSpPr txBox="1">
              <a:spLocks noChangeArrowheads="1"/>
            </p:cNvSpPr>
            <p:nvPr/>
          </p:nvSpPr>
          <p:spPr bwMode="auto">
            <a:xfrm>
              <a:off x="3619500" y="3962400"/>
              <a:ext cx="2478088" cy="647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Число сходных </a:t>
              </a: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“</a:t>
              </a:r>
              <a:r>
                <a: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букв</a:t>
              </a: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”</a:t>
              </a: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2" charset="0"/>
              </a:endParaRPr>
            </a:p>
          </p:txBody>
        </p:sp>
        <p:cxnSp>
          <p:nvCxnSpPr>
            <p:cNvPr id="39" name="AutoShape 16"/>
            <p:cNvCxnSpPr>
              <a:cxnSpLocks noChangeShapeType="1"/>
            </p:cNvCxnSpPr>
            <p:nvPr/>
          </p:nvCxnSpPr>
          <p:spPr bwMode="auto">
            <a:xfrm rot="16200000" flipV="1">
              <a:off x="3867150" y="3333750"/>
              <a:ext cx="13335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5676900" y="3962400"/>
              <a:ext cx="2478088" cy="647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 pitchFamily="32" charset="0"/>
                </a:rPr>
                <a:t>Число символов гэпа</a:t>
              </a:r>
            </a:p>
          </p:txBody>
        </p:sp>
        <p:cxnSp>
          <p:nvCxnSpPr>
            <p:cNvPr id="41" name="AutoShape 16"/>
            <p:cNvCxnSpPr>
              <a:cxnSpLocks noChangeShapeType="1"/>
            </p:cNvCxnSpPr>
            <p:nvPr/>
          </p:nvCxnSpPr>
          <p:spPr bwMode="auto">
            <a:xfrm rot="5400000" flipH="1" flipV="1">
              <a:off x="5895181" y="3363119"/>
              <a:ext cx="1277938" cy="1143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44" name="Номер слайда 4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69225" cy="587152"/>
          </a:xfrm>
        </p:spPr>
        <p:txBody>
          <a:bodyPr/>
          <a:lstStyle/>
          <a:p>
            <a:r>
              <a:rPr lang="ru-RU" dirty="0" smtClean="0"/>
              <a:t>Зачем </a:t>
            </a:r>
            <a:r>
              <a:rPr lang="ru-RU" dirty="0" smtClean="0"/>
              <a:t>нужен </a:t>
            </a:r>
            <a:r>
              <a:rPr lang="en-US" dirty="0" smtClean="0"/>
              <a:t>BLAST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0405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Секвенировали</a:t>
            </a:r>
            <a:r>
              <a:rPr lang="ru-RU" sz="2400" dirty="0" smtClean="0"/>
              <a:t> геном вируса. Что за вирус, какому семейству принадлежит</a:t>
            </a:r>
            <a:r>
              <a:rPr lang="ru-RU" sz="2400" dirty="0" smtClean="0"/>
              <a:t>?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метагеном</a:t>
            </a: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Какие белки закодированы в геноме? Известны ли они, встречались ли в других вирусах?</a:t>
            </a:r>
            <a:br>
              <a:rPr lang="ru-RU" sz="2400" dirty="0" smtClean="0"/>
            </a:b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Имеем последовательность одного из вирусных </a:t>
            </a:r>
            <a:r>
              <a:rPr lang="ru-RU" sz="2400" dirty="0" smtClean="0"/>
              <a:t>белков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  <a:r>
              <a:rPr lang="ru-RU" sz="2400" dirty="0" smtClean="0"/>
              <a:t>Какова его функция, хотя бы предположительно?</a:t>
            </a:r>
            <a:br>
              <a:rPr lang="ru-RU" sz="2400" dirty="0" smtClean="0"/>
            </a:b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Насколько распространен это белок, в каких семействах вирусов, а может быть, и среди бактерий или эукариот? Как шла эволюция этого белка?</a:t>
            </a:r>
            <a:br>
              <a:rPr lang="ru-RU" sz="2400" dirty="0" smtClean="0"/>
            </a:br>
            <a:r>
              <a:rPr lang="ru-RU" sz="2400" dirty="0" smtClean="0"/>
              <a:t>Для этого надо постараться найти всех его гомологов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69225" cy="1139825"/>
          </a:xfrm>
        </p:spPr>
        <p:txBody>
          <a:bodyPr/>
          <a:lstStyle/>
          <a:p>
            <a:r>
              <a:rPr lang="ru-RU" dirty="0" smtClean="0"/>
              <a:t>КОНЕЦ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628800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506D2D"/>
                </a:solidFill>
                <a:latin typeface="+mj-lt"/>
                <a:cs typeface="+mj-cs"/>
              </a:rPr>
              <a:t>BLAST</a:t>
            </a:r>
            <a:r>
              <a:rPr lang="ru-RU" sz="3600" dirty="0" smtClean="0">
                <a:solidFill>
                  <a:srgbClr val="506D2D"/>
                </a:solidFill>
                <a:latin typeface="+mj-lt"/>
                <a:cs typeface="+mj-cs"/>
              </a:rPr>
              <a:t> сравнивает входную последовательность с последовательностями в банке данных, ищет сходные участки и оценивает статистическую значимость  находок.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28588"/>
            <a:ext cx="8226425" cy="11401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506D2D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+mj-cs"/>
              </a:rPr>
              <a:t>Вес в битах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506D2D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+mj-cs"/>
              </a:rPr>
              <a:t>S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506D2D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+mj-cs"/>
                <a:sym typeface="Symbol"/>
              </a:rPr>
              <a:t>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506D2D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96752"/>
            <a:ext cx="2486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99592" y="2228671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 – </a:t>
            </a:r>
            <a:r>
              <a:rPr lang="ru-RU" sz="2400" dirty="0" smtClean="0">
                <a:solidFill>
                  <a:schemeClr val="tx1"/>
                </a:solidFill>
              </a:rPr>
              <a:t>обычный вес,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λ </a:t>
            </a:r>
            <a:r>
              <a:rPr lang="ru-RU" sz="2400" dirty="0" smtClean="0">
                <a:solidFill>
                  <a:schemeClr val="tx1"/>
                </a:solidFill>
              </a:rPr>
              <a:t> и </a:t>
            </a:r>
            <a:r>
              <a:rPr lang="en-US" sz="2400" dirty="0" smtClean="0">
                <a:solidFill>
                  <a:schemeClr val="tx1"/>
                </a:solidFill>
              </a:rPr>
              <a:t> K</a:t>
            </a:r>
            <a:r>
              <a:rPr lang="ru-RU" sz="2400" dirty="0" smtClean="0">
                <a:solidFill>
                  <a:schemeClr val="tx1"/>
                </a:solidFill>
              </a:rPr>
              <a:t> – коэффициенты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зависящие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  системы весов</a:t>
            </a:r>
            <a:endParaRPr lang="ru-RU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42900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Вес в битах отражает объём перебора , необходимый для получения случайно  ОДНОГО выравнивания такого качества.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Согласно теории </a:t>
            </a:r>
            <a:r>
              <a:rPr lang="ru-RU" sz="2400" dirty="0" err="1" smtClean="0">
                <a:solidFill>
                  <a:schemeClr val="tx1"/>
                </a:solidFill>
              </a:rPr>
              <a:t>Карлина-Альтшуля</a:t>
            </a:r>
            <a:r>
              <a:rPr lang="ru-RU" sz="2400" dirty="0" smtClean="0">
                <a:solidFill>
                  <a:schemeClr val="tx1"/>
                </a:solidFill>
              </a:rPr>
              <a:t>, если  вес в битах равен </a:t>
            </a:r>
            <a:r>
              <a:rPr lang="en-US" sz="2400" b="1" dirty="0" smtClean="0">
                <a:solidFill>
                  <a:schemeClr val="tx1"/>
                </a:solidFill>
              </a:rPr>
              <a:t>30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 то это значит, что надо перебрать  </a:t>
            </a:r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r>
              <a:rPr lang="ru-RU" sz="2400" b="1" baseline="30000" dirty="0" smtClean="0">
                <a:solidFill>
                  <a:schemeClr val="tx1"/>
                </a:solidFill>
              </a:rPr>
              <a:t>30</a:t>
            </a:r>
            <a:r>
              <a:rPr lang="ru-RU" sz="2400" baseline="300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пар случайных фрагментов ,  чтобы </a:t>
            </a:r>
            <a:r>
              <a:rPr lang="ru-RU" sz="2400" dirty="0" err="1" smtClean="0">
                <a:solidFill>
                  <a:schemeClr val="tx1"/>
                </a:solidFill>
              </a:rPr>
              <a:t>п</a:t>
            </a:r>
            <a:r>
              <a:rPr lang="en-US" sz="2400" dirty="0" smtClean="0">
                <a:solidFill>
                  <a:schemeClr val="tx1"/>
                </a:solidFill>
              </a:rPr>
              <a:t>o</a:t>
            </a:r>
            <a:r>
              <a:rPr lang="ru-RU" sz="2400" dirty="0" smtClean="0">
                <a:solidFill>
                  <a:schemeClr val="tx1"/>
                </a:solidFill>
              </a:rPr>
              <a:t>лучить  случайно их выравнивание с  таким весом в битах.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936104"/>
          </a:xfrm>
        </p:spPr>
        <p:txBody>
          <a:bodyPr/>
          <a:lstStyle/>
          <a:p>
            <a:pPr algn="l"/>
            <a:r>
              <a:rPr lang="en-US" sz="1200" b="1" dirty="0" smtClean="0"/>
              <a:t>&gt;WP_015027971 </a:t>
            </a:r>
            <a:r>
              <a:rPr lang="en-US" sz="1200" b="1" dirty="0" err="1" smtClean="0"/>
              <a:t>TdeIII</a:t>
            </a:r>
            <a:r>
              <a:rPr lang="en-US" sz="1200" b="1" dirty="0" smtClean="0"/>
              <a:t> family type II restriction </a:t>
            </a:r>
            <a:r>
              <a:rPr lang="en-US" sz="1200" b="1" dirty="0" err="1" smtClean="0"/>
              <a:t>endonuclease</a:t>
            </a:r>
            <a:r>
              <a:rPr lang="en-US" sz="1200" b="1" dirty="0" smtClean="0"/>
              <a:t> [</a:t>
            </a:r>
            <a:r>
              <a:rPr lang="en-US" sz="1200" b="1" dirty="0" err="1" smtClean="0"/>
              <a:t>Emticicia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oligotrophica</a:t>
            </a:r>
            <a:r>
              <a:rPr lang="en-US" sz="1200" b="1" dirty="0" smtClean="0"/>
              <a:t>]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200" dirty="0" smtClean="0"/>
              <a:t>MTQQQIQQVETVLRNSLRHKFQNYNPEPAVMPFHTRLLGQDRMALFSFIHSLNTNFGTSIFEPVAKALALSTFASAESQQ</a:t>
            </a:r>
            <a:br>
              <a:rPr lang="en-US" sz="1200" dirty="0" smtClean="0"/>
            </a:br>
            <a:r>
              <a:rPr lang="en-US" sz="1200" dirty="0" smtClean="0"/>
              <a:t>TAGNQISSEAHRVIQNIMDGLAVATSSPNKIEEINAIRVVCQTGEMKTVKPTKVDVKLVGHDGTIYLFDIKTAKPNAGGF</a:t>
            </a:r>
            <a:br>
              <a:rPr lang="en-US" sz="1200" dirty="0" smtClean="0"/>
            </a:br>
            <a:r>
              <a:rPr lang="en-US" sz="1200" dirty="0" smtClean="0"/>
              <a:t>KEFKRTLLEWVATTLAANPTANVQTIIAIPYNPYEPQPYNRWTMRGMLDLDNELKVAAEFWDFLGGQGAYTDLLDIFERI</a:t>
            </a:r>
            <a:br>
              <a:rPr lang="en-US" sz="1200" dirty="0" smtClean="0"/>
            </a:br>
            <a:r>
              <a:rPr lang="en-US" sz="1200" dirty="0" smtClean="0"/>
              <a:t>GLELRPEIDAYFARYNRQ</a:t>
            </a:r>
            <a:endParaRPr lang="ru-RU" sz="1200" dirty="0" smtClean="0"/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1043608" y="1268760"/>
            <a:ext cx="340616" cy="864096"/>
          </a:xfrm>
          <a:prstGeom prst="downArrow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340768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BLASTp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19110" b="27849"/>
          <a:stretch>
            <a:fillRect/>
          </a:stretch>
        </p:blipFill>
        <p:spPr bwMode="auto">
          <a:xfrm>
            <a:off x="3419872" y="1268760"/>
            <a:ext cx="5485494" cy="652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236296" y="908720"/>
            <a:ext cx="1596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Где искать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0"/>
            <a:ext cx="1596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Что искать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588224" y="2276872"/>
            <a:ext cx="24482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На что смотреть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FF0000"/>
                </a:solidFill>
              </a:rPr>
              <a:t>5. </a:t>
            </a:r>
            <a:r>
              <a:rPr lang="en-US" sz="1400" dirty="0" smtClean="0">
                <a:solidFill>
                  <a:srgbClr val="FF0000"/>
                </a:solidFill>
              </a:rPr>
              <a:t>E-value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достоверность находки</a:t>
            </a:r>
          </a:p>
          <a:p>
            <a:pPr>
              <a:lnSpc>
                <a:spcPct val="80000"/>
              </a:lnSpc>
            </a:pPr>
            <a:endParaRPr lang="ru-RU" sz="14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FF0000"/>
                </a:solidFill>
              </a:rPr>
              <a:t>4. </a:t>
            </a:r>
            <a:r>
              <a:rPr lang="en-US" sz="1400" dirty="0" smtClean="0">
                <a:solidFill>
                  <a:srgbClr val="FF0000"/>
                </a:solidFill>
              </a:rPr>
              <a:t>Coverage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FF0000"/>
                </a:solidFill>
              </a:rPr>
              <a:t>Какая часть входной последовательности похожа на находку</a:t>
            </a:r>
          </a:p>
          <a:p>
            <a:pPr>
              <a:lnSpc>
                <a:spcPct val="80000"/>
              </a:lnSpc>
            </a:pPr>
            <a:endParaRPr lang="ru-RU" sz="16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FF0000"/>
                </a:solidFill>
              </a:rPr>
              <a:t>6. </a:t>
            </a:r>
            <a:r>
              <a:rPr lang="en-US" sz="1400" dirty="0" smtClean="0">
                <a:solidFill>
                  <a:srgbClr val="FF0000"/>
                </a:solidFill>
              </a:rPr>
              <a:t>Identity</a:t>
            </a:r>
            <a:endParaRPr lang="ru-RU" sz="14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FF0000"/>
                </a:solidFill>
              </a:rPr>
              <a:t>Процент одинаковых остатков</a:t>
            </a:r>
            <a:endParaRPr lang="ru-RU" sz="1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ru-RU" sz="14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1</a:t>
            </a:r>
            <a:r>
              <a:rPr lang="ru-RU" sz="1400" dirty="0" smtClean="0">
                <a:solidFill>
                  <a:srgbClr val="FF0000"/>
                </a:solidFill>
              </a:rPr>
              <a:t>.</a:t>
            </a:r>
            <a:r>
              <a:rPr lang="en-US" sz="1400" dirty="0" smtClean="0">
                <a:solidFill>
                  <a:srgbClr val="FF0000"/>
                </a:solidFill>
              </a:rPr>
              <a:t> Description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 название находки</a:t>
            </a:r>
          </a:p>
          <a:p>
            <a:pPr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FF0000"/>
                </a:solidFill>
              </a:rPr>
              <a:t>7. </a:t>
            </a:r>
            <a:r>
              <a:rPr lang="en-US" sz="1800" dirty="0" smtClean="0">
                <a:solidFill>
                  <a:srgbClr val="FF0000"/>
                </a:solidFill>
              </a:rPr>
              <a:t>Accession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FF0000"/>
                </a:solidFill>
              </a:rPr>
              <a:t>Код находки в БД</a:t>
            </a:r>
            <a:endParaRPr lang="ru-RU" sz="1800" dirty="0">
              <a:solidFill>
                <a:srgbClr val="FF0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1033" y="2102805"/>
            <a:ext cx="6592416" cy="4106751"/>
            <a:chOff x="35496" y="2204864"/>
            <a:chExt cx="6592416" cy="410675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496" y="2204864"/>
              <a:ext cx="6592416" cy="4106751"/>
              <a:chOff x="911696" y="2212811"/>
              <a:chExt cx="6592416" cy="410675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11696" y="2212811"/>
                <a:ext cx="6592416" cy="41067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707904" y="2276872"/>
                <a:ext cx="20162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rgbClr val="FF0000"/>
                    </a:solidFill>
                  </a:rPr>
                  <a:t>Список находок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742266" y="270892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rgbClr val="FF0000"/>
                  </a:solidFill>
                </a:rPr>
                <a:t>4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42184" y="2711782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rgbClr val="FF0000"/>
                  </a:solidFill>
                </a:rPr>
                <a:t>3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54152" y="270892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rgbClr val="FF0000"/>
                  </a:solidFill>
                </a:rPr>
                <a:t>2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97623" y="270892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99489" y="270892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rgbClr val="FF0000"/>
                  </a:solidFill>
                </a:rPr>
                <a:t>6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79819" y="270892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rgbClr val="FF0000"/>
                  </a:solidFill>
                </a:rPr>
                <a:t>7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13135" y="270892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rgbClr val="FF0000"/>
                  </a:solidFill>
                </a:rPr>
                <a:t>5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008" t="21352" r="33308" b="28487"/>
          <a:stretch/>
        </p:blipFill>
        <p:spPr>
          <a:xfrm>
            <a:off x="251520" y="1124744"/>
            <a:ext cx="8486657" cy="396044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528" y="116632"/>
            <a:ext cx="7200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rgbClr val="506D2D"/>
                </a:solidFill>
                <a:latin typeface="+mj-lt"/>
                <a:cs typeface="+mj-cs"/>
              </a:rPr>
              <a:t>Варианты </a:t>
            </a:r>
            <a:r>
              <a:rPr lang="en-US" sz="3600" dirty="0" smtClean="0">
                <a:solidFill>
                  <a:srgbClr val="506D2D"/>
                </a:solidFill>
                <a:latin typeface="+mj-lt"/>
                <a:cs typeface="+mj-cs"/>
              </a:rPr>
              <a:t>BLAST</a:t>
            </a:r>
            <a:endParaRPr lang="ru-RU" sz="3600" dirty="0">
              <a:solidFill>
                <a:srgbClr val="506D2D"/>
              </a:solidFill>
              <a:latin typeface="+mj-lt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406315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Три последних варианта нужны потому, что сходство белков информативнее сходства из генов! (см</a:t>
            </a:r>
            <a:r>
              <a:rPr lang="ru-RU" dirty="0" smtClean="0">
                <a:solidFill>
                  <a:schemeClr val="tx1"/>
                </a:solidFill>
              </a:rPr>
              <a:t>. презентацию </a:t>
            </a:r>
            <a:r>
              <a:rPr lang="en-US" dirty="0" smtClean="0">
                <a:solidFill>
                  <a:schemeClr val="tx1"/>
                </a:solidFill>
              </a:rPr>
              <a:t>Alignment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On-line blast </a:t>
            </a:r>
            <a:r>
              <a:rPr lang="ru-RU" sz="3200" dirty="0" smtClean="0"/>
              <a:t>в </a:t>
            </a:r>
            <a:r>
              <a:rPr lang="en-US" sz="3200" dirty="0" smtClean="0"/>
              <a:t>NCBI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https://blast.ncbi.nlm.nih.gov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1331F5-AA25-4B76-BE1A-7371548A12C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варианта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068965" cy="432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250825" y="321890"/>
            <a:ext cx="8893175" cy="6536110"/>
            <a:chOff x="250825" y="188640"/>
            <a:chExt cx="8893175" cy="6464102"/>
          </a:xfrm>
        </p:grpSpPr>
        <p:sp>
          <p:nvSpPr>
            <p:cNvPr id="2" name="Text Box 11"/>
            <p:cNvSpPr txBox="1">
              <a:spLocks noChangeArrowheads="1"/>
            </p:cNvSpPr>
            <p:nvPr/>
          </p:nvSpPr>
          <p:spPr bwMode="auto">
            <a:xfrm>
              <a:off x="250825" y="188640"/>
              <a:ext cx="8893175" cy="4638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dirty="0" smtClean="0">
                  <a:solidFill>
                    <a:schemeClr val="tx1"/>
                  </a:solidFill>
                  <a:latin typeface="Lucida Sans Unicode" pitchFamily="32" charset="0"/>
                </a:rPr>
                <a:t>Интерфейс ввода данных </a:t>
              </a:r>
              <a:r>
                <a:rPr lang="en-US" dirty="0" smtClean="0">
                  <a:solidFill>
                    <a:schemeClr val="tx1"/>
                  </a:solidFill>
                  <a:latin typeface="Lucida Sans Unicode" pitchFamily="32" charset="0"/>
                </a:rPr>
                <a:t>http</a:t>
              </a:r>
              <a:r>
                <a:rPr lang="en-US" dirty="0">
                  <a:solidFill>
                    <a:schemeClr val="tx1"/>
                  </a:solidFill>
                  <a:latin typeface="Lucida Sans Unicode" pitchFamily="32" charset="0"/>
                </a:rPr>
                <a:t>://blast.ncbi.nlm.nih.gov</a:t>
              </a:r>
              <a:r>
                <a:rPr lang="en-US" dirty="0" smtClean="0">
                  <a:solidFill>
                    <a:schemeClr val="tx1"/>
                  </a:solidFill>
                  <a:latin typeface="Lucida Sans Unicode" pitchFamily="32" charset="0"/>
                </a:rPr>
                <a:t>/</a:t>
              </a:r>
              <a:endParaRPr lang="en-US" dirty="0">
                <a:solidFill>
                  <a:schemeClr val="tx1"/>
                </a:solidFill>
                <a:latin typeface="Lucida Sans Unicode" pitchFamily="32" charset="0"/>
              </a:endParaRPr>
            </a:p>
          </p:txBody>
        </p:sp>
        <p:grpSp>
          <p:nvGrpSpPr>
            <p:cNvPr id="3" name="Группа 16"/>
            <p:cNvGrpSpPr>
              <a:grpSpLocks/>
            </p:cNvGrpSpPr>
            <p:nvPr/>
          </p:nvGrpSpPr>
          <p:grpSpPr bwMode="auto">
            <a:xfrm>
              <a:off x="323528" y="764704"/>
              <a:ext cx="8485188" cy="5888038"/>
              <a:chOff x="258563" y="694565"/>
              <a:chExt cx="8485065" cy="5888584"/>
            </a:xfrm>
          </p:grpSpPr>
          <p:pic>
            <p:nvPicPr>
              <p:cNvPr id="4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8563" y="694565"/>
                <a:ext cx="8485065" cy="58885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3779839" y="2060575"/>
                <a:ext cx="3010668" cy="7100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000" b="1">
                    <a:solidFill>
                      <a:srgbClr val="FF0000"/>
                    </a:solidFill>
                    <a:latin typeface="Lucida Sans Unicode" pitchFamily="32" charset="0"/>
                  </a:rPr>
                  <a:t>вводим последовательность</a:t>
                </a:r>
              </a:p>
            </p:txBody>
          </p:sp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5083029" y="2855005"/>
                <a:ext cx="243698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000" b="1" dirty="0">
                    <a:solidFill>
                      <a:srgbClr val="FF0000"/>
                    </a:solidFill>
                    <a:latin typeface="Lucida Sans Unicode" pitchFamily="32" charset="0"/>
                  </a:rPr>
                  <a:t>база данных</a:t>
                </a:r>
              </a:p>
            </p:txBody>
          </p:sp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4146939" y="4439328"/>
                <a:ext cx="4444095" cy="4023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000" b="1" dirty="0" smtClean="0">
                    <a:solidFill>
                      <a:srgbClr val="FF0000"/>
                    </a:solidFill>
                    <a:latin typeface="Lucida Sans Unicode" pitchFamily="32" charset="0"/>
                  </a:rPr>
                  <a:t>таксон </a:t>
                </a:r>
                <a:r>
                  <a:rPr lang="ru-RU" sz="2000" b="1" dirty="0">
                    <a:solidFill>
                      <a:srgbClr val="FF0000"/>
                    </a:solidFill>
                    <a:latin typeface="Lucida Sans Unicode" pitchFamily="32" charset="0"/>
                  </a:rPr>
                  <a:t>(если надо ограничить)</a:t>
                </a:r>
              </a:p>
            </p:txBody>
          </p:sp>
          <p:cxnSp>
            <p:nvCxnSpPr>
              <p:cNvPr id="9" name="AutoShape 6"/>
              <p:cNvCxnSpPr>
                <a:cxnSpLocks noChangeShapeType="1"/>
              </p:cNvCxnSpPr>
              <p:nvPr/>
            </p:nvCxnSpPr>
            <p:spPr bwMode="auto">
              <a:xfrm rot="16200000" flipV="1">
                <a:off x="3632444" y="4467468"/>
                <a:ext cx="4742" cy="1122"/>
              </a:xfrm>
              <a:prstGeom prst="straightConnector1">
                <a:avLst/>
              </a:prstGeom>
              <a:noFill/>
              <a:ln w="2844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266660" y="5015446"/>
                <a:ext cx="1863295" cy="214162"/>
              </a:xfrm>
              <a:prstGeom prst="ellipse">
                <a:avLst/>
              </a:prstGeom>
              <a:noFill/>
              <a:ln w="2232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4002925" y="5159475"/>
                <a:ext cx="4161203" cy="71013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000" b="1" dirty="0">
                    <a:solidFill>
                      <a:srgbClr val="FF0000"/>
                    </a:solidFill>
                    <a:latin typeface="Lucida Sans Unicode" pitchFamily="32" charset="0"/>
                  </a:rPr>
                  <a:t>дополнительные 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Lucida Sans Unicode" pitchFamily="32" charset="0"/>
                  </a:rPr>
                  <a:t>параметры (нужны)</a:t>
                </a:r>
                <a:endParaRPr lang="ru-RU" sz="2000" b="1" dirty="0">
                  <a:solidFill>
                    <a:srgbClr val="FF0000"/>
                  </a:solidFill>
                  <a:latin typeface="Lucida Sans Unicode" pitchFamily="32" charset="0"/>
                </a:endParaRPr>
              </a:p>
            </p:txBody>
          </p:sp>
          <p:cxnSp>
            <p:nvCxnSpPr>
              <p:cNvPr id="13" name="AutoShape 10"/>
              <p:cNvCxnSpPr>
                <a:cxnSpLocks noChangeShapeType="1"/>
                <a:stCxn id="5" idx="1"/>
              </p:cNvCxnSpPr>
              <p:nvPr/>
            </p:nvCxnSpPr>
            <p:spPr bwMode="auto">
              <a:xfrm rot="10800000">
                <a:off x="1836741" y="1982789"/>
                <a:ext cx="1943099" cy="432821"/>
              </a:xfrm>
              <a:prstGeom prst="straightConnector1">
                <a:avLst/>
              </a:prstGeom>
              <a:noFill/>
              <a:ln w="2844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</p:cxnSp>
          <p:pic>
            <p:nvPicPr>
              <p:cNvPr id="14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89650" y="3175000"/>
                <a:ext cx="2294746" cy="101778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cxnSp>
            <p:nvCxnSpPr>
              <p:cNvPr id="15" name="AutoShape 10"/>
              <p:cNvCxnSpPr>
                <a:cxnSpLocks noChangeShapeType="1"/>
              </p:cNvCxnSpPr>
              <p:nvPr/>
            </p:nvCxnSpPr>
            <p:spPr bwMode="auto">
              <a:xfrm flipH="1" flipV="1">
                <a:off x="2562786" y="3863211"/>
                <a:ext cx="1943100" cy="648866"/>
              </a:xfrm>
              <a:prstGeom prst="straightConnector1">
                <a:avLst/>
              </a:prstGeom>
              <a:noFill/>
              <a:ln w="2844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7" name="AutoShape 10"/>
              <p:cNvCxnSpPr>
                <a:cxnSpLocks noChangeShapeType="1"/>
                <a:stCxn id="7" idx="1"/>
              </p:cNvCxnSpPr>
              <p:nvPr/>
            </p:nvCxnSpPr>
            <p:spPr bwMode="auto">
              <a:xfrm flipH="1">
                <a:off x="3066834" y="3056151"/>
                <a:ext cx="2016195" cy="519001"/>
              </a:xfrm>
              <a:prstGeom prst="straightConnector1">
                <a:avLst/>
              </a:prstGeom>
              <a:noFill/>
              <a:ln w="2844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3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482681" y="5519548"/>
                <a:ext cx="2592250" cy="879075"/>
              </a:xfrm>
              <a:prstGeom prst="straightConnector1">
                <a:avLst/>
              </a:prstGeom>
              <a:noFill/>
              <a:ln w="2844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</p:cxnSp>
        </p:grpSp>
      </p:grpSp>
      <p:sp>
        <p:nvSpPr>
          <p:cNvPr id="27" name="Номер слайда 2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251520" y="620713"/>
            <a:ext cx="8712968" cy="5817965"/>
            <a:chOff x="75229" y="620713"/>
            <a:chExt cx="9055102" cy="5817965"/>
          </a:xfrm>
        </p:grpSpPr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229" y="1196752"/>
              <a:ext cx="9055102" cy="52419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81025" y="692150"/>
              <a:ext cx="4208843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 dirty="0" smtClean="0">
                  <a:solidFill>
                    <a:srgbClr val="000000"/>
                  </a:solidFill>
                  <a:latin typeface="Lucida Sans Unicode" pitchFamily="32" charset="0"/>
                </a:rPr>
                <a:t>Дополнительные параметры</a:t>
              </a:r>
              <a:endParaRPr lang="ru-RU" sz="2000" b="1" dirty="0">
                <a:solidFill>
                  <a:srgbClr val="000000"/>
                </a:solidFill>
                <a:latin typeface="Lucida Sans Unicode" pitchFamily="32" charset="0"/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5076825" y="620713"/>
              <a:ext cx="2447925" cy="7032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FF0000"/>
                  </a:solidFill>
                  <a:latin typeface="Lucida Sans Unicode" pitchFamily="32" charset="0"/>
                </a:rPr>
                <a:t>максимальный размер выдачи</a:t>
              </a:r>
            </a:p>
          </p:txBody>
        </p:sp>
        <p:cxnSp>
          <p:nvCxnSpPr>
            <p:cNvPr id="6" name="AutoShape 4"/>
            <p:cNvCxnSpPr>
              <a:cxnSpLocks noChangeShapeType="1"/>
            </p:cNvCxnSpPr>
            <p:nvPr/>
          </p:nvCxnSpPr>
          <p:spPr bwMode="auto">
            <a:xfrm flipH="1">
              <a:off x="2095500" y="952500"/>
              <a:ext cx="2881313" cy="657225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5076825" y="2144713"/>
              <a:ext cx="2447925" cy="3984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Lucida Sans Unicode" pitchFamily="32" charset="0"/>
                </a:rPr>
                <a:t>порог на </a:t>
              </a:r>
              <a:r>
                <a:rPr lang="en-US" sz="2000" b="1" dirty="0">
                  <a:solidFill>
                    <a:srgbClr val="FF0000"/>
                  </a:solidFill>
                  <a:latin typeface="Lucida Sans Unicode" pitchFamily="32" charset="0"/>
                </a:rPr>
                <a:t>E-value</a:t>
              </a:r>
            </a:p>
          </p:txBody>
        </p:sp>
        <p:cxnSp>
          <p:nvCxnSpPr>
            <p:cNvPr id="8" name="AutoShape 6"/>
            <p:cNvCxnSpPr>
              <a:cxnSpLocks noChangeShapeType="1"/>
            </p:cNvCxnSpPr>
            <p:nvPr/>
          </p:nvCxnSpPr>
          <p:spPr bwMode="auto">
            <a:xfrm rot="10800000" flipV="1">
              <a:off x="2514600" y="2438400"/>
              <a:ext cx="2667000" cy="230188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864704" y="3429000"/>
              <a:ext cx="2449512" cy="7032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Lucida Sans Unicode" pitchFamily="32" charset="0"/>
                </a:rPr>
                <a:t>параметры выравнивания</a:t>
              </a:r>
            </a:p>
          </p:txBody>
        </p:sp>
        <p:cxnSp>
          <p:nvCxnSpPr>
            <p:cNvPr id="10" name="AutoShape 8"/>
            <p:cNvCxnSpPr>
              <a:cxnSpLocks noChangeShapeType="1"/>
            </p:cNvCxnSpPr>
            <p:nvPr/>
          </p:nvCxnSpPr>
          <p:spPr bwMode="auto">
            <a:xfrm flipH="1">
              <a:off x="3218323" y="3861048"/>
              <a:ext cx="1721217" cy="591790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1" name="AutoShape 9"/>
            <p:cNvCxnSpPr>
              <a:cxnSpLocks noChangeShapeType="1"/>
            </p:cNvCxnSpPr>
            <p:nvPr/>
          </p:nvCxnSpPr>
          <p:spPr bwMode="auto">
            <a:xfrm flipH="1">
              <a:off x="2320295" y="3645024"/>
              <a:ext cx="2619245" cy="368449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003800" y="4305300"/>
              <a:ext cx="3384550" cy="7032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FF0000"/>
                  </a:solidFill>
                  <a:latin typeface="Lucida Sans Unicode" pitchFamily="32" charset="0"/>
                </a:rPr>
                <a:t>борьба с «участками малой сложности»</a:t>
              </a:r>
            </a:p>
          </p:txBody>
        </p:sp>
        <p:cxnSp>
          <p:nvCxnSpPr>
            <p:cNvPr id="13" name="AutoShape 12"/>
            <p:cNvCxnSpPr>
              <a:cxnSpLocks noChangeShapeType="1"/>
            </p:cNvCxnSpPr>
            <p:nvPr/>
          </p:nvCxnSpPr>
          <p:spPr bwMode="auto">
            <a:xfrm rot="10800000" flipV="1">
              <a:off x="4267200" y="4495800"/>
              <a:ext cx="685800" cy="143668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5164046" y="2636912"/>
              <a:ext cx="3966285" cy="7100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 dirty="0" smtClean="0">
                  <a:solidFill>
                    <a:srgbClr val="FF0000"/>
                  </a:solidFill>
                  <a:latin typeface="Lucida Sans Unicode" pitchFamily="32" charset="0"/>
                </a:rPr>
                <a:t>длина слова-зародыша выравнивания</a:t>
              </a:r>
              <a:endParaRPr lang="en-US" sz="2000" b="1" dirty="0">
                <a:solidFill>
                  <a:srgbClr val="FF0000"/>
                </a:solidFill>
                <a:latin typeface="Lucida Sans Unicode" pitchFamily="32" charset="0"/>
              </a:endParaRPr>
            </a:p>
          </p:txBody>
        </p:sp>
        <p:cxnSp>
          <p:nvCxnSpPr>
            <p:cNvPr id="15" name="AutoShape 6"/>
            <p:cNvCxnSpPr>
              <a:cxnSpLocks noChangeShapeType="1"/>
            </p:cNvCxnSpPr>
            <p:nvPr/>
          </p:nvCxnSpPr>
          <p:spPr bwMode="auto">
            <a:xfrm flipH="1">
              <a:off x="1721612" y="2852936"/>
              <a:ext cx="3442434" cy="144016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22" name="Номер слайда 2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457200" y="344612"/>
            <a:ext cx="8291263" cy="9241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06D2D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+mj-cs"/>
              </a:rPr>
              <a:t>Для каждой находки указывается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06D2D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+mj-cs"/>
              </a:rPr>
              <a:t>E-value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06D2D"/>
                </a:solidFill>
                <a:effectLst/>
                <a:uLnTx/>
                <a:uFillTx/>
                <a:latin typeface="+mj-lt"/>
                <a:ea typeface="Arial Unicode MS" pitchFamily="34" charset="-128"/>
                <a:cs typeface="+mj-cs"/>
              </a:rPr>
              <a:t> – показатель достоверности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506D2D"/>
              </a:solidFill>
              <a:effectLst/>
              <a:uLnTx/>
              <a:uFillTx/>
              <a:latin typeface="+mj-lt"/>
              <a:ea typeface="Arial Unicode MS" pitchFamily="34" charset="-128"/>
              <a:cs typeface="+mj-cs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1628800"/>
            <a:ext cx="8640960" cy="2664296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E-value ≤ 0.00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0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1 –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можно считать достоверным результатом (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последовательности, наверное,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гомологичны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)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E-value ≥ 1 –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можно считать недостоверным результатом (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последовательности, скорее всего,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негомологичны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)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61698B"/>
              </a:solidFill>
              <a:effectLst/>
              <a:uLnTx/>
              <a:uFillTx/>
              <a:latin typeface="+mn-lt"/>
              <a:ea typeface="Arial Unicode MS" pitchFamily="34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61698B"/>
              </a:solidFill>
              <a:effectLst/>
              <a:uLnTx/>
              <a:uFillTx/>
              <a:latin typeface="+mn-lt"/>
              <a:ea typeface="Arial Unicode MS" pitchFamily="34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Но это не закон. Возможны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+mn-cs"/>
              </a:rPr>
              <a:t>исключения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58112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E-value </a:t>
            </a:r>
            <a:r>
              <a:rPr lang="ru-RU" dirty="0" smtClean="0">
                <a:solidFill>
                  <a:schemeClr val="tx1"/>
                </a:solidFill>
              </a:rPr>
              <a:t>зависит от веса </a:t>
            </a:r>
            <a:r>
              <a:rPr lang="en-US" dirty="0" smtClean="0">
                <a:solidFill>
                  <a:schemeClr val="tx1"/>
                </a:solidFill>
              </a:rPr>
              <a:t>S </a:t>
            </a:r>
            <a:r>
              <a:rPr lang="ru-RU" dirty="0" smtClean="0">
                <a:solidFill>
                  <a:schemeClr val="tx1"/>
                </a:solidFill>
              </a:rPr>
              <a:t>веса выравнивания входной последовательности и находки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ru-RU" dirty="0" smtClean="0">
                <a:solidFill>
                  <a:schemeClr val="tx1"/>
                </a:solidFill>
              </a:rPr>
              <a:t>чем больше вес, тем меньше </a:t>
            </a:r>
            <a:r>
              <a:rPr lang="en-US" dirty="0" smtClean="0">
                <a:solidFill>
                  <a:schemeClr val="tx1"/>
                </a:solidFill>
              </a:rPr>
              <a:t>E-value)</a:t>
            </a:r>
            <a:r>
              <a:rPr lang="ru-RU" dirty="0" smtClean="0">
                <a:solidFill>
                  <a:schemeClr val="tx1"/>
                </a:solidFill>
              </a:rPr>
              <a:t> и размера области поиска </a:t>
            </a:r>
            <a:r>
              <a:rPr lang="en-US" dirty="0" smtClean="0">
                <a:solidFill>
                  <a:schemeClr val="tx1"/>
                </a:solidFill>
              </a:rPr>
              <a:t>N (</a:t>
            </a:r>
            <a:r>
              <a:rPr lang="ru-RU" dirty="0" smtClean="0">
                <a:solidFill>
                  <a:schemeClr val="tx1"/>
                </a:solidFill>
              </a:rPr>
              <a:t>чем меньше </a:t>
            </a:r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ru-RU" dirty="0" smtClean="0">
                <a:solidFill>
                  <a:schemeClr val="tx1"/>
                </a:solidFill>
              </a:rPr>
              <a:t>, тем меньше </a:t>
            </a:r>
            <a:r>
              <a:rPr lang="en-US" dirty="0" smtClean="0">
                <a:solidFill>
                  <a:schemeClr val="tx1"/>
                </a:solidFill>
              </a:rPr>
              <a:t>E-value)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812</Words>
  <Application>Microsoft Office PowerPoint</Application>
  <PresentationFormat>Экран (4:3)</PresentationFormat>
  <Paragraphs>171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 Unicode MS</vt:lpstr>
      <vt:lpstr>Courier New</vt:lpstr>
      <vt:lpstr>Lucida Sans Unicode</vt:lpstr>
      <vt:lpstr>Symbol</vt:lpstr>
      <vt:lpstr>Times New Roman</vt:lpstr>
      <vt:lpstr>WenQuanYi Micro Hei</vt:lpstr>
      <vt:lpstr>Тема Office</vt:lpstr>
      <vt:lpstr>BLAST – программа поиска в БД последовательностей, похожих на данную</vt:lpstr>
      <vt:lpstr>Зачем нужен BLAST?</vt:lpstr>
      <vt:lpstr>&gt;WP_015027971 TdeIII family type II restriction endonuclease [Emticicia oligotrophica] MTQQQIQQVETVLRNSLRHKFQNYNPEPAVMPFHTRLLGQDRMALFSFIHSLNTNFGTSIFEPVAKALALSTFASAESQQ TAGNQISSEAHRVIQNIMDGLAVATSSPNKIEEINAIRVVCQTGEMKTVKPTKVDVKLVGHDGTIYLFDIKTAKPNAGGF KEFKRTLLEWVATTLAANPTANVQTIIAIPYNPYEPQPYNRWTMRGMLDLDNELKVAAEFWDFLGGQGAYTDLLDIFERI GLELRPEIDAYFARYNRQ</vt:lpstr>
      <vt:lpstr>Презентация PowerPoint</vt:lpstr>
      <vt:lpstr>On-line blast в NCBI</vt:lpstr>
      <vt:lpstr>Выбор варианта</vt:lpstr>
      <vt:lpstr>Презентация PowerPoint</vt:lpstr>
      <vt:lpstr>Презентация PowerPoint</vt:lpstr>
      <vt:lpstr>Презентация PowerPoint</vt:lpstr>
      <vt:lpstr>E-value</vt:lpstr>
      <vt:lpstr>E-value для чайников</vt:lpstr>
      <vt:lpstr>Презентация PowerPoint</vt:lpstr>
      <vt:lpstr>Длина слова W существенно влияет на результат BLAST</vt:lpstr>
      <vt:lpstr>Роль длины слова. Мой эксперимент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Выравнивание последовательностей белков</dc:title>
  <dc:creator>aba</dc:creator>
  <cp:lastModifiedBy>aba</cp:lastModifiedBy>
  <cp:revision>126</cp:revision>
  <cp:lastPrinted>1601-01-01T00:00:00Z</cp:lastPrinted>
  <dcterms:created xsi:type="dcterms:W3CDTF">1601-01-01T00:00:00Z</dcterms:created>
  <dcterms:modified xsi:type="dcterms:W3CDTF">2019-09-17T11:35:27Z</dcterms:modified>
</cp:coreProperties>
</file>