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4.xml" ContentType="application/vnd.openxmlformats-officedocument.presentationml.notesSlide+xml"/>
  <Override PartName="/ppt/notesSlides/_rels/notesSlide14.xml.rels" ContentType="application/vnd.openxmlformats-package.relationships+xml"/>
  <Override PartName="/ppt/media/image1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7.png" ContentType="image/png"/>
  <Override PartName="/ppt/media/image6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2400" spc="-1" strike="noStrike">
                <a:solidFill>
                  <a:srgbClr val="ffffff"/>
                </a:solidFill>
                <a:latin typeface="Times New Roman"/>
              </a:rPr>
              <a:t>Для перемещения страницы щёлкните мышью</a:t>
            </a:r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21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162B93EE-BB88-4281-AB42-0371704D7B1E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sldImg"/>
          </p:nvPr>
        </p:nvSpPr>
        <p:spPr>
          <a:xfrm>
            <a:off x="-14225760" y="-11796840"/>
            <a:ext cx="16651080" cy="12490200"/>
          </a:xfrm>
          <a:prstGeom prst="rect">
            <a:avLst/>
          </a:prstGeom>
        </p:spPr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2800" cy="41112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4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fld id="{3B2585DD-6580-41EB-9C80-79D3B4DD495A}" type="slidenum"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&lt;номер&gt;</a:t>
            </a:fld>
            <a:endParaRPr b="0" lang="ru-RU" sz="24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685800" y="6248520"/>
            <a:ext cx="1904760" cy="460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3124080" y="6248520"/>
            <a:ext cx="2895120" cy="460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Образец заголовка</a:t>
            </a:r>
            <a:endParaRPr b="0" lang="en-GB" sz="4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1520" cy="4536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98F9F8C6-7D43-4157-8735-732CD8A0B69A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61698b"/>
                </a:solidFill>
                <a:latin typeface="Times New Roman"/>
              </a:rPr>
              <a:t>Для правки структуры щёлкните мышью</a:t>
            </a:r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61698b"/>
                </a:solidFill>
                <a:latin typeface="Times New Roman"/>
              </a:rPr>
              <a:t>Второй уровень структуры</a:t>
            </a:r>
            <a:endParaRPr b="0" lang="en-GB" sz="2400" spc="-1" strike="noStrike">
              <a:solidFill>
                <a:srgbClr val="61698b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61698b"/>
                </a:solidFill>
                <a:latin typeface="Times New Roman"/>
              </a:rPr>
              <a:t>Третий уровень структуры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61698b"/>
                </a:solidFill>
                <a:latin typeface="Times New Roman"/>
              </a:rPr>
              <a:t>Четвёртый уровень структуры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61698b"/>
                </a:solidFill>
                <a:latin typeface="Times New Roman"/>
              </a:rPr>
              <a:t>Пятый уровень структуры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61698b"/>
                </a:solidFill>
                <a:latin typeface="Times New Roman"/>
              </a:rPr>
              <a:t>Шестой уровень структуры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61698b"/>
                </a:solidFill>
                <a:latin typeface="Times New Roman"/>
              </a:rPr>
              <a:t>Седьмой уровень структуры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685800" y="6248520"/>
            <a:ext cx="1904760" cy="460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2"/>
          <p:cNvSpPr/>
          <p:nvPr/>
        </p:nvSpPr>
        <p:spPr>
          <a:xfrm>
            <a:off x="3124080" y="6248520"/>
            <a:ext cx="2895120" cy="460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PlaceHolder 3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Образец заголовка</a:t>
            </a:r>
            <a:endParaRPr b="0" lang="en-GB" sz="4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68800" cy="41112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b="0" lang="ru-RU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Образец текста</a:t>
            </a:r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  <a:p>
            <a:pPr marL="743040" indent="-285480">
              <a:lnSpc>
                <a:spcPct val="100000"/>
              </a:lnSpc>
              <a:spcBef>
                <a:spcPts val="700"/>
              </a:spcBef>
            </a:pPr>
            <a:r>
              <a:rPr b="0" lang="ru-RU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Второй уровень</a:t>
            </a:r>
            <a:endParaRPr b="0" lang="en-GB" sz="2800" spc="-1" strike="noStrike">
              <a:solidFill>
                <a:srgbClr val="61698b"/>
              </a:solidFill>
              <a:latin typeface="Times New Roman"/>
            </a:endParaRPr>
          </a:p>
          <a:p>
            <a:pPr marL="1143000" indent="-228240">
              <a:lnSpc>
                <a:spcPct val="100000"/>
              </a:lnSpc>
              <a:spcBef>
                <a:spcPts val="601"/>
              </a:spcBef>
            </a:pP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Третий уровень</a:t>
            </a:r>
            <a:endParaRPr b="0" lang="en-GB" sz="2400" spc="-1" strike="noStrike">
              <a:solidFill>
                <a:srgbClr val="61698b"/>
              </a:solidFill>
              <a:latin typeface="Times New Roman"/>
            </a:endParaRPr>
          </a:p>
          <a:p>
            <a:pPr marL="1600200" indent="-228240">
              <a:lnSpc>
                <a:spcPct val="100000"/>
              </a:lnSpc>
              <a:spcBef>
                <a:spcPts val="499"/>
              </a:spcBef>
            </a:pPr>
            <a:r>
              <a:rPr b="0" lang="ru-RU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Четвертый уровень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marL="2057400" indent="-228240">
              <a:lnSpc>
                <a:spcPct val="100000"/>
              </a:lnSpc>
              <a:spcBef>
                <a:spcPts val="499"/>
              </a:spcBef>
            </a:pPr>
            <a:r>
              <a:rPr b="0" lang="ru-RU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Пятый уровень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1520" cy="4536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DD43BD04-A4A8-4942-BC26-37DC536932EF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685800" y="6248520"/>
            <a:ext cx="1904760" cy="460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2"/>
          <p:cNvSpPr/>
          <p:nvPr/>
        </p:nvSpPr>
        <p:spPr>
          <a:xfrm>
            <a:off x="3124080" y="6248520"/>
            <a:ext cx="2895120" cy="460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PlaceHolder 3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68800" cy="113940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Образец заголовка</a:t>
            </a:r>
            <a:endParaRPr b="0" lang="en-GB" sz="4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1520" cy="4536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7F605F49-197E-4476-B065-5CEC0FF5240E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61698b"/>
                </a:solidFill>
                <a:latin typeface="Times New Roman"/>
              </a:rPr>
              <a:t>Для правки структуры щёлкните мышью</a:t>
            </a:r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61698b"/>
                </a:solidFill>
                <a:latin typeface="Times New Roman"/>
              </a:rPr>
              <a:t>Второй уровень структуры</a:t>
            </a:r>
            <a:endParaRPr b="0" lang="en-GB" sz="2400" spc="-1" strike="noStrike">
              <a:solidFill>
                <a:srgbClr val="61698b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61698b"/>
                </a:solidFill>
                <a:latin typeface="Times New Roman"/>
              </a:rPr>
              <a:t>Третий уровень структуры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61698b"/>
                </a:solidFill>
                <a:latin typeface="Times New Roman"/>
              </a:rPr>
              <a:t>Четвёртый уровень структуры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61698b"/>
                </a:solidFill>
                <a:latin typeface="Times New Roman"/>
              </a:rPr>
              <a:t>Пятый уровень структуры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61698b"/>
                </a:solidFill>
                <a:latin typeface="Times New Roman"/>
              </a:rPr>
              <a:t>Шестой уровень структуры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61698b"/>
                </a:solidFill>
                <a:latin typeface="Times New Roman"/>
              </a:rPr>
              <a:t>Седьмой уровень структуры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685800" y="6248520"/>
            <a:ext cx="1904760" cy="460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2"/>
          <p:cNvSpPr/>
          <p:nvPr/>
        </p:nvSpPr>
        <p:spPr>
          <a:xfrm>
            <a:off x="3124080" y="6248520"/>
            <a:ext cx="2895120" cy="460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PlaceHolder 3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1520" cy="4536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775C9093-3541-4751-AB7C-7387A9CB64F6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2400" spc="-1" strike="noStrike">
                <a:solidFill>
                  <a:srgbClr val="ffffff"/>
                </a:solidFill>
                <a:latin typeface="Times New Roman"/>
              </a:rPr>
              <a:t>Для правки текста заглавия щёлкните мышью</a:t>
            </a:r>
            <a:endParaRPr b="0" lang="en-GB" sz="2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solidFill>
                  <a:srgbClr val="61698b"/>
                </a:solidFill>
                <a:latin typeface="Times New Roman"/>
              </a:rPr>
              <a:t>Для правки структуры щёлкните мышью</a:t>
            </a:r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solidFill>
                  <a:srgbClr val="61698b"/>
                </a:solidFill>
                <a:latin typeface="Times New Roman"/>
              </a:rPr>
              <a:t>Второй уровень структуры</a:t>
            </a:r>
            <a:endParaRPr b="0" lang="en-GB" sz="2400" spc="-1" strike="noStrike">
              <a:solidFill>
                <a:srgbClr val="61698b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61698b"/>
                </a:solidFill>
                <a:latin typeface="Times New Roman"/>
              </a:rPr>
              <a:t>Третий уровень структуры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61698b"/>
                </a:solidFill>
                <a:latin typeface="Times New Roman"/>
              </a:rPr>
              <a:t>Четвёртый уровень структуры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61698b"/>
                </a:solidFill>
                <a:latin typeface="Times New Roman"/>
              </a:rPr>
              <a:t>Пятый уровень структуры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61698b"/>
                </a:solidFill>
                <a:latin typeface="Times New Roman"/>
              </a:rPr>
              <a:t>Шестой уровень структуры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61698b"/>
                </a:solidFill>
                <a:latin typeface="Times New Roman"/>
              </a:rPr>
              <a:t>Седьмой уровень структуры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685800" y="6248520"/>
            <a:ext cx="1904760" cy="460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2"/>
          <p:cNvSpPr/>
          <p:nvPr/>
        </p:nvSpPr>
        <p:spPr>
          <a:xfrm>
            <a:off x="3124080" y="6248520"/>
            <a:ext cx="2895120" cy="460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PlaceHolder 3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</a:pPr>
            <a:r>
              <a:rPr b="1" lang="ru-RU" sz="4000" spc="-1" strike="noStrike" cap="all">
                <a:solidFill>
                  <a:srgbClr val="506d2d"/>
                </a:solidFill>
                <a:latin typeface="Times New Roman"/>
                <a:ea typeface="Arial Unicode MS"/>
              </a:rPr>
              <a:t>Образец заголовка</a:t>
            </a:r>
            <a:endParaRPr b="0" lang="en-GB" sz="40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ru-RU" sz="20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Образец текста</a:t>
            </a:r>
            <a:endParaRPr b="0" lang="en-GB" sz="20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1520" cy="4536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34F19D8B-4FBD-43F6-9130-069CB1D5F846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683640" y="2133000"/>
            <a:ext cx="7772040" cy="14695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BLAST – </a:t>
            </a:r>
            <a:r>
              <a:rPr b="0" lang="ru-RU" sz="36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программа поиска в БД последовательностей, похожих на данную</a:t>
            </a:r>
            <a:endParaRPr b="0" lang="en-GB" sz="36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251640" y="692640"/>
            <a:ext cx="8568720" cy="496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Пусть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S —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 вес выравнивания находки и входной последовательности.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E –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это математическое ожидание числа СЛУЧАЙНЫХ находок  с весом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X ≥ S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 в банке того же размера.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Формула для вычисления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: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  </a:t>
            </a:r>
            <a:r>
              <a:rPr b="1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E = N/ 2</a:t>
            </a:r>
            <a:r>
              <a:rPr b="1" lang="en-US" sz="2400" spc="-1" strike="noStrike" baseline="30000">
                <a:solidFill>
                  <a:srgbClr val="000000"/>
                </a:solidFill>
                <a:latin typeface="Times New Roman"/>
                <a:ea typeface="Arial Unicode MS"/>
              </a:rPr>
              <a:t>S</a:t>
            </a:r>
            <a:r>
              <a:rPr b="0" lang="en-US" sz="2800" spc="-1" strike="noStrike">
                <a:solidFill>
                  <a:srgbClr val="506d2d"/>
                </a:solidFill>
                <a:latin typeface="Symbol"/>
                <a:ea typeface="Arial Unicode MS"/>
              </a:rPr>
              <a:t></a:t>
            </a:r>
            <a:r>
              <a:rPr b="0" lang="ru-RU" sz="20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, ее запоминать не обязательно.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Здесь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N = n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·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m, 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где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n –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 длина входной последовательности, </a:t>
            </a:r>
            <a:br/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m –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суммарная длина последовательностей в области поиска.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S</a:t>
            </a:r>
            <a:r>
              <a:rPr b="0" lang="en-US" sz="2800" spc="-1" strike="noStrike">
                <a:solidFill>
                  <a:srgbClr val="506d2d"/>
                </a:solidFill>
                <a:latin typeface="Symbol"/>
                <a:ea typeface="Arial Unicode MS"/>
              </a:rPr>
              <a:t>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 –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нормализованный вес, или вес в битах, вычисляется из обычного веса и неких констант по формуле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755640" y="44640"/>
            <a:ext cx="7768800" cy="5756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E-value</a:t>
            </a:r>
            <a:endParaRPr b="0" lang="en-GB" sz="4400" spc="-1" strike="noStrike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280" name="Picture 2" descr=""/>
          <p:cNvPicPr/>
          <p:nvPr/>
        </p:nvPicPr>
        <p:blipFill>
          <a:blip r:embed="rId1"/>
          <a:stretch/>
        </p:blipFill>
        <p:spPr>
          <a:xfrm>
            <a:off x="6264000" y="5341680"/>
            <a:ext cx="2485800" cy="1066320"/>
          </a:xfrm>
          <a:prstGeom prst="rect">
            <a:avLst/>
          </a:prstGeom>
          <a:ln w="9360">
            <a:noFill/>
          </a:ln>
        </p:spPr>
      </p:pic>
      <p:sp>
        <p:nvSpPr>
          <p:cNvPr id="281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8F649D82-81BA-4636-A34D-FB8A7F5B8482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9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251640" y="1568880"/>
            <a:ext cx="8568720" cy="447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Находка с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E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 = 5 значит, что в списке находок примерно пять находок такого или лучшего качества могли появится случайно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Находка с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E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 = 0.1 значит, что находка такого качества  появляется в выдаче случайно в среднем один раз на десять запусков программы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Находка с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E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 = 0.0001 значит, что находку такого качества  невозможно получить случайно с уровнем достоверности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p = 1/10000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83" name="TextShape 2"/>
          <p:cNvSpPr txBox="1"/>
          <p:nvPr/>
        </p:nvSpPr>
        <p:spPr>
          <a:xfrm>
            <a:off x="755640" y="44640"/>
            <a:ext cx="7768800" cy="5756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E-value </a:t>
            </a:r>
            <a:r>
              <a:rPr b="0" lang="ru-RU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для чайников</a:t>
            </a:r>
            <a:endParaRPr b="0" lang="en-GB" sz="4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84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F0B19FF9-0872-47D1-A06C-AC90E6525BC4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9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395640" y="260640"/>
            <a:ext cx="5849640" cy="520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Lucida Sans Unicode"/>
                <a:ea typeface="Arial Unicode MS"/>
              </a:rPr>
              <a:t>Участок малой сложности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323640" y="836640"/>
            <a:ext cx="7632360" cy="1557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Lucida Sans Unicode"/>
                <a:ea typeface="Arial Unicode MS"/>
              </a:rPr>
              <a:t>Ищем: белок </a:t>
            </a:r>
            <a:r>
              <a:rPr b="0" lang="en-US" sz="2400" spc="-1" strike="noStrike">
                <a:solidFill>
                  <a:srgbClr val="000000"/>
                </a:solidFill>
                <a:latin typeface="Lucida Sans Unicode"/>
                <a:ea typeface="Arial Unicode MS"/>
              </a:rPr>
              <a:t>P02929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Lucida Sans Unicode"/>
                <a:ea typeface="Arial Unicode MS"/>
              </a:rPr>
              <a:t>Если отключить </a:t>
            </a:r>
            <a:r>
              <a:rPr b="0" lang="en-US" sz="2400" spc="-1" strike="noStrike">
                <a:solidFill>
                  <a:srgbClr val="000000"/>
                </a:solidFill>
                <a:latin typeface="Lucida Sans Unicode"/>
                <a:ea typeface="Arial Unicode MS"/>
              </a:rPr>
              <a:t>“Compositional adjustments” </a:t>
            </a:r>
            <a:r>
              <a:rPr b="0" lang="ru-RU" sz="2400" spc="-1" strike="noStrike">
                <a:solidFill>
                  <a:srgbClr val="000000"/>
                </a:solidFill>
                <a:latin typeface="Lucida Sans Unicode"/>
                <a:ea typeface="Arial Unicode MS"/>
              </a:rPr>
              <a:t>и фильтр, то одной из находок будет: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87" name="Picture 3" descr=""/>
          <p:cNvPicPr/>
          <p:nvPr/>
        </p:nvPicPr>
        <p:blipFill>
          <a:blip r:embed="rId1"/>
          <a:stretch/>
        </p:blipFill>
        <p:spPr>
          <a:xfrm>
            <a:off x="323640" y="2637000"/>
            <a:ext cx="7632360" cy="2376000"/>
          </a:xfrm>
          <a:prstGeom prst="rect">
            <a:avLst/>
          </a:prstGeom>
          <a:ln w="9360">
            <a:noFill/>
          </a:ln>
        </p:spPr>
      </p:pic>
      <p:sp>
        <p:nvSpPr>
          <p:cNvPr id="288" name="CustomShape 3"/>
          <p:cNvSpPr/>
          <p:nvPr/>
        </p:nvSpPr>
        <p:spPr>
          <a:xfrm>
            <a:off x="4284000" y="4293000"/>
            <a:ext cx="4320720" cy="916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Lucida Sans Unicode"/>
                <a:ea typeface="Arial Unicode MS"/>
              </a:rPr>
              <a:t>в исходном белке имеется участок, содержащий очень много пролина и глутаминовой кислоты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89" name="CustomShape 4"/>
          <p:cNvSpPr/>
          <p:nvPr/>
        </p:nvSpPr>
        <p:spPr>
          <a:xfrm>
            <a:off x="611640" y="5373360"/>
            <a:ext cx="6659280" cy="11912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Lucida Sans Unicode"/>
                <a:ea typeface="Arial Unicode MS"/>
              </a:rPr>
              <a:t>Данное выравнивание </a:t>
            </a:r>
            <a:r>
              <a:rPr b="1" lang="ru-RU" sz="2400" spc="-1" strike="noStrike">
                <a:solidFill>
                  <a:srgbClr val="000000"/>
                </a:solidFill>
                <a:latin typeface="Lucida Sans Unicode"/>
                <a:ea typeface="Arial Unicode MS"/>
              </a:rPr>
              <a:t>не свидетельствует о гомологии</a:t>
            </a:r>
            <a:r>
              <a:rPr b="0" lang="ru-RU" sz="2400" spc="-1" strike="noStrike">
                <a:solidFill>
                  <a:srgbClr val="000000"/>
                </a:solidFill>
                <a:latin typeface="Lucida Sans Unicode"/>
                <a:ea typeface="Arial Unicode MS"/>
              </a:rPr>
              <a:t>, несмотря на хорошее значение </a:t>
            </a:r>
            <a:r>
              <a:rPr b="0" lang="en-US" sz="2400" spc="-1" strike="noStrike">
                <a:solidFill>
                  <a:srgbClr val="000000"/>
                </a:solidFill>
                <a:latin typeface="Lucida Sans Unicode"/>
                <a:ea typeface="Arial Unicode MS"/>
              </a:rPr>
              <a:t>E-value (</a:t>
            </a:r>
            <a:r>
              <a:rPr b="0" lang="ru-RU" sz="2400" spc="-1" strike="noStrike">
                <a:solidFill>
                  <a:srgbClr val="000000"/>
                </a:solidFill>
                <a:latin typeface="Lucida Sans Unicode"/>
                <a:ea typeface="Arial Unicode MS"/>
              </a:rPr>
              <a:t>10</a:t>
            </a:r>
            <a:r>
              <a:rPr b="0" lang="ru-RU" sz="2400" spc="-1" strike="noStrike" baseline="30000">
                <a:solidFill>
                  <a:srgbClr val="000000"/>
                </a:solidFill>
                <a:latin typeface="Lucida Sans Unicode"/>
                <a:ea typeface="Arial Unicode MS"/>
              </a:rPr>
              <a:t>-9</a:t>
            </a:r>
            <a:r>
              <a:rPr b="0" lang="ru-RU" sz="2400" spc="-1" strike="noStrike">
                <a:solidFill>
                  <a:srgbClr val="000000"/>
                </a:solidFill>
                <a:latin typeface="Lucida Sans Unicode"/>
                <a:ea typeface="Arial Unicode MS"/>
              </a:rPr>
              <a:t>)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90" name="TextShape 5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3DF2018C-CA6B-49D7-9959-622A6BA54A81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9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577800" y="164520"/>
            <a:ext cx="8229240" cy="11426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Длина слова </a:t>
            </a:r>
            <a:r>
              <a:rPr b="0" lang="en-US" sz="32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W</a:t>
            </a:r>
            <a:r>
              <a:rPr b="0" lang="ru-RU" sz="32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 существенно влияет на результат </a:t>
            </a:r>
            <a:r>
              <a:rPr b="0" lang="en-US" sz="32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BLAST</a:t>
            </a:r>
            <a:endParaRPr b="0" lang="en-GB" sz="32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92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A01A8B5B-0AC1-496D-9986-5A1831084505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9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611640" y="1989000"/>
            <a:ext cx="8203680" cy="33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BLAST 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быстро находит банковские последовательности, в которых есть слово длины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W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совпадающее (в случае белков очень похожее) с каким-то словом длины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W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во входной последовательности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 (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это делается для ускорения программы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)</a:t>
            </a:r>
            <a:endParaRPr b="0" lang="ru-R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 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Начиная с этого слова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BLAST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начинает продолжать  выравнивание в две стороны</a:t>
            </a:r>
            <a:endParaRPr b="0" lang="ru-R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Сначала продолжается без гэпов.</a:t>
            </a:r>
            <a:endParaRPr b="0" lang="ru-R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Затем полученные выравнивания объединяются с гэпами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457200" y="274680"/>
            <a:ext cx="8229240" cy="77292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>
            <a:norm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Роль длины слова. Мой эксперимент</a:t>
            </a:r>
            <a:endParaRPr b="0" lang="en-GB" sz="36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95" name="TextShape 2"/>
          <p:cNvSpPr txBox="1"/>
          <p:nvPr/>
        </p:nvSpPr>
        <p:spPr>
          <a:xfrm>
            <a:off x="457200" y="1047960"/>
            <a:ext cx="8229240" cy="55792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rmAutofit fontScale="54000"/>
          </a:bodyPr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b="1" lang="ru-RU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Вход:</a:t>
            </a:r>
            <a:r>
              <a:rPr b="0" lang="ru-RU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 последовательность из  </a:t>
            </a:r>
            <a:r>
              <a:rPr b="0" lang="en-US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466</a:t>
            </a:r>
            <a:r>
              <a:rPr b="0" lang="ru-RU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  остатков</a:t>
            </a:r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b="0" lang="en-US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NCBI BLAST (https://blast.ncbi.nlm.nih.gov/)</a:t>
            </a:r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b="1" lang="ru-RU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Область поиска:</a:t>
            </a:r>
            <a:r>
              <a:rPr b="0" lang="ru-RU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 </a:t>
            </a:r>
            <a:r>
              <a:rPr b="0" lang="en-US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Swissprot, </a:t>
            </a:r>
            <a:r>
              <a:rPr b="0" lang="ru-RU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белки из бактерии</a:t>
            </a:r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b="1" lang="ru-RU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Параметры</a:t>
            </a:r>
            <a:r>
              <a:rPr b="0" lang="ru-RU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 (кроме </a:t>
            </a:r>
            <a:r>
              <a:rPr b="0" lang="en-US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wordsize</a:t>
            </a:r>
            <a:r>
              <a:rPr b="0" lang="ru-RU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)</a:t>
            </a:r>
            <a:r>
              <a:rPr b="0" lang="en-US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 </a:t>
            </a:r>
            <a:r>
              <a:rPr b="0" lang="ru-RU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по умолчанию. </a:t>
            </a:r>
            <a:r>
              <a:rPr b="0" lang="en-US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E=10</a:t>
            </a:r>
            <a:r>
              <a:rPr b="0" lang="ru-RU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 </a:t>
            </a:r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b="1" lang="en-US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W = 6</a:t>
            </a:r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  <a:p>
            <a:pPr marL="743040" indent="-285480">
              <a:lnSpc>
                <a:spcPct val="100000"/>
              </a:lnSpc>
              <a:spcBef>
                <a:spcPts val="700"/>
              </a:spcBef>
            </a:pPr>
            <a:r>
              <a:rPr b="0" lang="ru-RU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Найдено </a:t>
            </a:r>
            <a:r>
              <a:rPr b="1" lang="en-US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16</a:t>
            </a:r>
            <a:r>
              <a:rPr b="0" lang="en-US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 </a:t>
            </a:r>
            <a:r>
              <a:rPr b="0" lang="ru-RU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последовательностей, в них </a:t>
            </a:r>
            <a:r>
              <a:rPr b="1" lang="en-US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18</a:t>
            </a:r>
            <a:r>
              <a:rPr b="0" lang="ru-RU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 находок</a:t>
            </a:r>
            <a:endParaRPr b="0" lang="en-GB" sz="2800" spc="-1" strike="noStrike">
              <a:solidFill>
                <a:srgbClr val="61698b"/>
              </a:solidFill>
              <a:latin typeface="Times New Roman"/>
            </a:endParaRPr>
          </a:p>
          <a:p>
            <a:pPr marL="743040" indent="-285480">
              <a:lnSpc>
                <a:spcPct val="100000"/>
              </a:lnSpc>
              <a:spcBef>
                <a:spcPts val="700"/>
              </a:spcBef>
            </a:pPr>
            <a:r>
              <a:rPr b="1" lang="en-US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8</a:t>
            </a:r>
            <a:r>
              <a:rPr b="0" lang="en-US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 </a:t>
            </a:r>
            <a:r>
              <a:rPr b="0" lang="ru-RU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из них </a:t>
            </a:r>
            <a:r>
              <a:rPr b="0" lang="en-US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E &lt; 0.001</a:t>
            </a:r>
            <a:endParaRPr b="0" lang="en-GB" sz="2800" spc="-1" strike="noStrike">
              <a:solidFill>
                <a:srgbClr val="61698b"/>
              </a:solidFill>
              <a:latin typeface="Times New Roman"/>
            </a:endParaRPr>
          </a:p>
          <a:p>
            <a:pPr marL="743040" indent="-285480">
              <a:lnSpc>
                <a:spcPct val="100000"/>
              </a:lnSpc>
              <a:spcBef>
                <a:spcPts val="700"/>
              </a:spcBef>
            </a:pPr>
            <a:r>
              <a:rPr b="0" lang="ru-RU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Время работы сервиса </a:t>
            </a:r>
            <a:r>
              <a:rPr b="0" lang="en-US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NCBI – </a:t>
            </a:r>
            <a:r>
              <a:rPr b="1" lang="ru-RU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менее одной минуты</a:t>
            </a:r>
            <a:endParaRPr b="0" lang="en-GB" sz="2800" spc="-1" strike="noStrike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b="1" lang="en-US" sz="32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W = 2</a:t>
            </a:r>
            <a:endParaRPr b="0" lang="en-GB" sz="3200" spc="-1" strike="noStrike">
              <a:solidFill>
                <a:srgbClr val="61698b"/>
              </a:solidFill>
              <a:latin typeface="Times New Roman"/>
            </a:endParaRPr>
          </a:p>
          <a:p>
            <a:pPr marL="743040" indent="-285480">
              <a:lnSpc>
                <a:spcPct val="100000"/>
              </a:lnSpc>
              <a:spcBef>
                <a:spcPts val="700"/>
              </a:spcBef>
            </a:pPr>
            <a:r>
              <a:rPr b="0" lang="ru-RU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Найдено </a:t>
            </a:r>
            <a:r>
              <a:rPr b="1" lang="en-US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69</a:t>
            </a:r>
            <a:r>
              <a:rPr b="0" lang="en-US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 </a:t>
            </a:r>
            <a:r>
              <a:rPr b="0" lang="ru-RU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последовательностей, в них </a:t>
            </a:r>
            <a:r>
              <a:rPr b="1" lang="ru-RU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75</a:t>
            </a:r>
            <a:r>
              <a:rPr b="0" lang="ru-RU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 находок</a:t>
            </a:r>
            <a:endParaRPr b="0" lang="en-GB" sz="2800" spc="-1" strike="noStrike">
              <a:solidFill>
                <a:srgbClr val="61698b"/>
              </a:solidFill>
              <a:latin typeface="Times New Roman"/>
            </a:endParaRPr>
          </a:p>
          <a:p>
            <a:pPr marL="743040" indent="-285480">
              <a:lnSpc>
                <a:spcPct val="100000"/>
              </a:lnSpc>
              <a:spcBef>
                <a:spcPts val="700"/>
              </a:spcBef>
            </a:pPr>
            <a:r>
              <a:rPr b="1" lang="en-US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12</a:t>
            </a:r>
            <a:r>
              <a:rPr b="0" lang="en-US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 </a:t>
            </a:r>
            <a:r>
              <a:rPr b="0" lang="ru-RU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находок с </a:t>
            </a:r>
            <a:r>
              <a:rPr b="0" lang="en-US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E &lt; 0.001</a:t>
            </a:r>
            <a:endParaRPr b="0" lang="en-GB" sz="2800" spc="-1" strike="noStrike">
              <a:solidFill>
                <a:srgbClr val="61698b"/>
              </a:solidFill>
              <a:latin typeface="Times New Roman"/>
            </a:endParaRPr>
          </a:p>
          <a:p>
            <a:pPr marL="743040" indent="-285480">
              <a:lnSpc>
                <a:spcPct val="100000"/>
              </a:lnSpc>
              <a:spcBef>
                <a:spcPts val="700"/>
              </a:spcBef>
            </a:pPr>
            <a:r>
              <a:rPr b="0" lang="ru-RU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Время работы сервиса </a:t>
            </a:r>
            <a:r>
              <a:rPr b="0" lang="en-US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NCBI – </a:t>
            </a:r>
            <a:r>
              <a:rPr b="1" lang="ru-RU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около 35 мин</a:t>
            </a:r>
            <a:endParaRPr b="0" lang="en-GB" sz="28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96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9970E50B-35E9-40C7-B951-AD48E9F24049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14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395640" y="0"/>
            <a:ext cx="8136720" cy="943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Выбор варианта нуклеотидного </a:t>
            </a:r>
            <a:r>
              <a:rPr b="0" lang="en-US" sz="28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BLAST </a:t>
            </a:r>
            <a:br/>
            <a:r>
              <a:rPr b="0" lang="en-US" sz="28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(</a:t>
            </a:r>
            <a:r>
              <a:rPr b="0" lang="ru-RU" sz="28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по умолчанию стоит </a:t>
            </a:r>
            <a:r>
              <a:rPr b="0" lang="en-US" sz="28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megablast)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98" name="Picture 2" descr=""/>
          <p:cNvPicPr/>
          <p:nvPr/>
        </p:nvPicPr>
        <p:blipFill>
          <a:blip r:embed="rId1"/>
          <a:stretch/>
        </p:blipFill>
        <p:spPr>
          <a:xfrm>
            <a:off x="467640" y="980640"/>
            <a:ext cx="8194320" cy="5779800"/>
          </a:xfrm>
          <a:prstGeom prst="rect">
            <a:avLst/>
          </a:prstGeom>
          <a:ln w="9360">
            <a:noFill/>
          </a:ln>
        </p:spPr>
      </p:pic>
      <p:sp>
        <p:nvSpPr>
          <p:cNvPr id="299" name="CustomShape 2"/>
          <p:cNvSpPr/>
          <p:nvPr/>
        </p:nvSpPr>
        <p:spPr>
          <a:xfrm>
            <a:off x="1404360" y="4653360"/>
            <a:ext cx="3671640" cy="122364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F15EC8DA-0B5C-4ADA-8F70-B2CB43C36745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14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179280" y="1052640"/>
            <a:ext cx="8660880" cy="5447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CustomShape 2"/>
          <p:cNvSpPr/>
          <p:nvPr/>
        </p:nvSpPr>
        <p:spPr>
          <a:xfrm>
            <a:off x="179280" y="220680"/>
            <a:ext cx="8097480" cy="833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6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Три вида blastn</a:t>
            </a:r>
            <a:endParaRPr b="0" lang="ru-RU" sz="3600" spc="-1" strike="noStrike">
              <a:latin typeface="Arial"/>
            </a:endParaRPr>
          </a:p>
        </p:txBody>
      </p:sp>
      <p:graphicFrame>
        <p:nvGraphicFramePr>
          <p:cNvPr id="303" name="Table 3"/>
          <p:cNvGraphicFramePr/>
          <p:nvPr/>
        </p:nvGraphicFramePr>
        <p:xfrm>
          <a:off x="468360" y="1413000"/>
          <a:ext cx="8219880" cy="4441320"/>
        </p:xfrm>
        <a:graphic>
          <a:graphicData uri="http://schemas.openxmlformats.org/drawingml/2006/table">
            <a:tbl>
              <a:tblPr/>
              <a:tblGrid>
                <a:gridCol w="2979720"/>
                <a:gridCol w="2330280"/>
                <a:gridCol w="2909880"/>
              </a:tblGrid>
              <a:tr h="928440">
                <a:tc>
                  <a:txBody>
                    <a:bodyPr lIns="90000" rIns="90000" tIns="91800" bIns="468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Arial"/>
                          <a:ea typeface="WenQuanYi Micro Hei"/>
                        </a:rPr>
                        <a:t>Программа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0000" marR="90000"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91800" bIns="468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Arial"/>
                          <a:ea typeface="WenQuanYi Micro Hei"/>
                        </a:rPr>
                        <a:t> </a:t>
                      </a:r>
                      <a:r>
                        <a:rPr b="0" lang="en-US" sz="2800" spc="-1" strike="noStrike">
                          <a:solidFill>
                            <a:srgbClr val="000000"/>
                          </a:solidFill>
                          <a:latin typeface="Arial"/>
                          <a:ea typeface="WenQuanYi Micro Hei"/>
                        </a:rPr>
                        <a:t>Wordsize</a:t>
                      </a: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Arial"/>
                          <a:ea typeface="WenQuanYi Micro Hei"/>
                        </a:rPr>
                        <a:t> 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0000" marR="90000"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91800" bIns="468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Arial"/>
                          <a:ea typeface="WenQuanYi Micro Hei"/>
                        </a:rPr>
                        <a:t>Цели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0000" marR="90000">
                    <a:solidFill>
                      <a:srgbClr val="b3b3b3"/>
                    </a:solidFill>
                  </a:tcPr>
                </a:tc>
              </a:tr>
              <a:tr h="928440">
                <a:tc>
                  <a:txBody>
                    <a:bodyPr lIns="90000" rIns="90000" tIns="91800" bIns="468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Arial"/>
                          <a:ea typeface="WenQuanYi Micro Hei"/>
                        </a:rPr>
                        <a:t>megablast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0000" marR="90000"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91800" bIns="468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Arial"/>
                          <a:ea typeface="WenQuanYi Micro Hei"/>
                        </a:rPr>
                        <a:t>28 нк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0000" marR="90000"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91800" bIns="468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Arial"/>
                          <a:ea typeface="WenQuanYi Micro Hei"/>
                        </a:rPr>
                        <a:t>Очень близкие гомологи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0000" marR="90000">
                    <a:solidFill>
                      <a:srgbClr val="cccccc"/>
                    </a:solidFill>
                  </a:tcPr>
                </a:tc>
              </a:tr>
              <a:tr h="1609560">
                <a:tc>
                  <a:txBody>
                    <a:bodyPr lIns="90000" rIns="90000" tIns="91800" bIns="468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0" lang="ru-RU" sz="2800" spc="-1" strike="noStrike">
                          <a:solidFill>
                            <a:srgbClr val="bfbfbf"/>
                          </a:solidFill>
                          <a:latin typeface="Arial"/>
                          <a:ea typeface="WenQuanYi Micro Hei"/>
                        </a:rPr>
                        <a:t>discontiguous megablast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0000" marR="90000"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91800" bIns="468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0" lang="ru-RU" sz="2800" spc="-1" strike="noStrike">
                          <a:solidFill>
                            <a:srgbClr val="bfbfbf"/>
                          </a:solidFill>
                          <a:latin typeface="Arial"/>
                          <a:ea typeface="WenQuanYi Micro Hei"/>
                        </a:rPr>
                        <a:t>11 нк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0000" marR="90000">
                    <a:solidFill>
                      <a:srgbClr val="e6e6e6"/>
                    </a:solidFill>
                  </a:tcPr>
                </a:tc>
                <a:tc>
                  <a:txBody>
                    <a:bodyPr lIns="90000" rIns="90000" tIns="91800" bIns="468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0" lang="ru-RU" sz="2800" spc="-1" strike="noStrike">
                          <a:solidFill>
                            <a:srgbClr val="bfbfbf"/>
                          </a:solidFill>
                          <a:latin typeface="Arial"/>
                          <a:ea typeface="WenQuanYi Micro Hei"/>
                        </a:rPr>
                        <a:t>Близкие гомологи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0000" marR="90000">
                    <a:solidFill>
                      <a:srgbClr val="e6e6e6"/>
                    </a:solidFill>
                  </a:tcPr>
                </a:tc>
              </a:tr>
              <a:tr h="974880">
                <a:tc>
                  <a:txBody>
                    <a:bodyPr lIns="90000" rIns="90000" tIns="91800" bIns="468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Arial"/>
                          <a:ea typeface="WenQuanYi Micro Hei"/>
                        </a:rPr>
                        <a:t>blastn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0000" marR="90000"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91800" bIns="468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Arial"/>
                          <a:ea typeface="WenQuanYi Micro Hei"/>
                        </a:rPr>
                        <a:t>11 нк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0000" marR="90000">
                    <a:solidFill>
                      <a:srgbClr val="cccccc"/>
                    </a:solidFill>
                  </a:tcPr>
                </a:tc>
                <a:tc>
                  <a:txBody>
                    <a:bodyPr lIns="90000" rIns="90000" tIns="91800" bIns="46800">
                      <a:noAutofit/>
                    </a:bodyPr>
                    <a:p>
                      <a:pPr>
                        <a:lnSpc>
                          <a:spcPct val="87000"/>
                        </a:lnSpc>
                      </a:pPr>
                      <a:r>
                        <a:rPr b="0" lang="ru-RU" sz="2800" spc="-1" strike="noStrike">
                          <a:solidFill>
                            <a:srgbClr val="000000"/>
                          </a:solidFill>
                          <a:latin typeface="Arial"/>
                          <a:ea typeface="WenQuanYi Micro Hei"/>
                        </a:rPr>
                        <a:t>Любые гомологи</a:t>
                      </a:r>
                      <a:endParaRPr b="0" lang="ru-RU" sz="2800" spc="-1" strike="noStrike">
                        <a:latin typeface="Arial"/>
                      </a:endParaRPr>
                    </a:p>
                  </a:txBody>
                  <a:tcPr marL="90000" marR="90000"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304" name="TextShape 4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2046DC87-44F3-4B11-8528-DE60FCDC37F8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14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611640" y="404640"/>
            <a:ext cx="8316720" cy="54860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150000"/>
              </a:lnSpc>
            </a:pPr>
            <a:r>
              <a:rPr b="0" lang="ru-RU" sz="36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Что выдает </a:t>
            </a:r>
            <a:r>
              <a:rPr b="0" lang="en-US" sz="36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BLAST?</a:t>
            </a:r>
            <a:endParaRPr b="0" lang="ru-RU" sz="36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ru-RU" sz="36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Lucida Sans Unicode"/>
                <a:ea typeface="Arial Unicode MS"/>
              </a:rPr>
              <a:t>Список последовательностей, сходных с входной последовательностью (см. слайд 3)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ru-RU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Lucida Sans Unicode"/>
                <a:ea typeface="Arial Unicode MS"/>
              </a:rPr>
              <a:t>Выравнивания входной последовательности с каждой найденной (локальное)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ru-RU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Lucida Sans Unicode"/>
                <a:ea typeface="Arial Unicode MS"/>
              </a:rPr>
              <a:t>Разные удобности для просмотра и скачивания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ru-RU" sz="2200" spc="-1" strike="noStrike">
              <a:latin typeface="Arial"/>
            </a:endParaRPr>
          </a:p>
        </p:txBody>
      </p:sp>
      <p:sp>
        <p:nvSpPr>
          <p:cNvPr id="306" name="TextShape 2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E828712A-1239-4537-A4B5-923D4DE924D8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14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395640" y="188640"/>
            <a:ext cx="7200720" cy="639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Список находок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308" name="Рисунок 3" descr=""/>
          <p:cNvPicPr/>
          <p:nvPr/>
        </p:nvPicPr>
        <p:blipFill>
          <a:blip r:embed="rId1"/>
          <a:srcRect l="4895" t="13692" r="4468" b="1722"/>
          <a:stretch/>
        </p:blipFill>
        <p:spPr>
          <a:xfrm>
            <a:off x="124200" y="836640"/>
            <a:ext cx="9019440" cy="5898960"/>
          </a:xfrm>
          <a:prstGeom prst="rect">
            <a:avLst/>
          </a:prstGeom>
          <a:ln>
            <a:noFill/>
          </a:ln>
        </p:spPr>
      </p:pic>
      <p:sp>
        <p:nvSpPr>
          <p:cNvPr id="309" name="CustomShape 2"/>
          <p:cNvSpPr/>
          <p:nvPr/>
        </p:nvSpPr>
        <p:spPr>
          <a:xfrm>
            <a:off x="7452360" y="1124640"/>
            <a:ext cx="360" cy="3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b8ff"/>
          </a:solidFill>
          <a:ln w="190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CustomShape 3"/>
          <p:cNvSpPr/>
          <p:nvPr/>
        </p:nvSpPr>
        <p:spPr>
          <a:xfrm>
            <a:off x="7884360" y="1124640"/>
            <a:ext cx="360" cy="3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b8ff"/>
          </a:solidFill>
          <a:ln w="190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CustomShape 4"/>
          <p:cNvSpPr/>
          <p:nvPr/>
        </p:nvSpPr>
        <p:spPr>
          <a:xfrm>
            <a:off x="8388360" y="1124640"/>
            <a:ext cx="360" cy="3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b8ff"/>
          </a:solidFill>
          <a:ln w="190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CustomShape 5"/>
          <p:cNvSpPr/>
          <p:nvPr/>
        </p:nvSpPr>
        <p:spPr>
          <a:xfrm>
            <a:off x="6156000" y="1124640"/>
            <a:ext cx="360" cy="3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b8ff"/>
          </a:solidFill>
          <a:ln w="190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CustomShape 6"/>
          <p:cNvSpPr/>
          <p:nvPr/>
        </p:nvSpPr>
        <p:spPr>
          <a:xfrm>
            <a:off x="6516360" y="1124640"/>
            <a:ext cx="360" cy="3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b8ff"/>
          </a:solidFill>
          <a:ln w="190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CustomShape 7"/>
          <p:cNvSpPr/>
          <p:nvPr/>
        </p:nvSpPr>
        <p:spPr>
          <a:xfrm>
            <a:off x="6948360" y="1124640"/>
            <a:ext cx="360" cy="3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b8ff"/>
          </a:solidFill>
          <a:ln w="190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CustomShape 8"/>
          <p:cNvSpPr/>
          <p:nvPr/>
        </p:nvSpPr>
        <p:spPr>
          <a:xfrm>
            <a:off x="3564000" y="1124640"/>
            <a:ext cx="360" cy="359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b8ff"/>
          </a:solidFill>
          <a:ln w="1908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TextShape 9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600CE574-D2CB-485F-9347-245C9F558F86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14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CustomShape 1"/>
          <p:cNvSpPr/>
          <p:nvPr/>
        </p:nvSpPr>
        <p:spPr>
          <a:xfrm>
            <a:off x="235440" y="1826280"/>
            <a:ext cx="8821440" cy="33148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65040" indent="-253800"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Length=129 </a:t>
            </a:r>
            <a:r>
              <a:rPr b="0" lang="ru-RU" sz="14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  </a:t>
            </a:r>
            <a:r>
              <a:rPr b="0" lang="en-US" sz="14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Number of matches=1  </a:t>
            </a:r>
            <a:endParaRPr b="0" lang="ru-RU" sz="1400" spc="-1" strike="noStrike">
              <a:latin typeface="Arial"/>
            </a:endParaRPr>
          </a:p>
          <a:p>
            <a:pPr marL="365040" indent="-253800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marL="365040" indent="-253800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marL="365040" indent="-253800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marL="365040" indent="-253800"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Score = 78.6 bits (192), Expect = 9e-15, Method: Compositional matrix adjust. </a:t>
            </a:r>
            <a:endParaRPr b="0" lang="ru-RU" sz="1400" spc="-1" strike="noStrike">
              <a:latin typeface="Arial"/>
            </a:endParaRPr>
          </a:p>
          <a:p>
            <a:pPr marL="365040" indent="-253800"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Identities = 34/73 (47%), Positives = 50/73 (68%), Gaps = 0/73 (0%) </a:t>
            </a:r>
            <a:endParaRPr b="0" lang="ru-RU" sz="1400" spc="-1" strike="noStrike">
              <a:latin typeface="Arial"/>
            </a:endParaRPr>
          </a:p>
          <a:p>
            <a:pPr marL="365040" indent="-253800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marL="365040" indent="-253800"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Query 17 YRLEEVQKHNNSQSTWIIVHHRIYDITKFLDEHPGGEEVLREQAGGDATENFEDVGHSTD 76</a:t>
            </a:r>
            <a:endParaRPr b="0" lang="ru-RU" sz="1400" spc="-1" strike="noStrike">
              <a:latin typeface="Arial"/>
            </a:endParaRPr>
          </a:p>
          <a:p>
            <a:pPr marL="365040" indent="-253800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        </a:t>
            </a:r>
            <a:r>
              <a:rPr b="0" lang="pl-PL" sz="14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 </a:t>
            </a:r>
            <a:r>
              <a:rPr b="0" lang="pl-PL" sz="14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Y </a:t>
            </a:r>
            <a:r>
              <a:rPr b="0" lang="en-US" sz="14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 </a:t>
            </a:r>
            <a:r>
              <a:rPr b="0" lang="pl-PL" sz="14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EEV +H </a:t>
            </a:r>
            <a:r>
              <a:rPr b="0" lang="en-US" sz="14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     </a:t>
            </a:r>
            <a:r>
              <a:rPr b="0" lang="pl-PL" sz="14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W+I++ ++Y+I+ ++DEHPGGEEV+ + AG DATE F+D+GHS + </a:t>
            </a:r>
            <a:endParaRPr b="0" lang="ru-RU" sz="1400" spc="-1" strike="noStrike">
              <a:latin typeface="Arial"/>
            </a:endParaRPr>
          </a:p>
          <a:p>
            <a:pPr marL="365040" indent="-253800"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Sbjct 11 YTHEEVAQHTTHDDLWVILNGKVYNISNYIDEHPGGEEVILDCAGTDATEAFDDIGHSDE 70 </a:t>
            </a:r>
            <a:endParaRPr b="0" lang="ru-RU" sz="1400" spc="-1" strike="noStrike">
              <a:latin typeface="Arial"/>
            </a:endParaRPr>
          </a:p>
          <a:p>
            <a:pPr marL="365040" indent="-253800">
              <a:lnSpc>
                <a:spcPct val="100000"/>
              </a:lnSpc>
            </a:pPr>
            <a:endParaRPr b="0" lang="ru-RU" sz="1400" spc="-1" strike="noStrike">
              <a:latin typeface="Arial"/>
            </a:endParaRPr>
          </a:p>
          <a:p>
            <a:pPr marL="365040" indent="-253800"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Query 77 ARALSETFIIGEL 89 </a:t>
            </a:r>
            <a:endParaRPr b="0" lang="ru-RU" sz="1400" spc="-1" strike="noStrike">
              <a:latin typeface="Arial"/>
            </a:endParaRPr>
          </a:p>
          <a:p>
            <a:pPr marL="365040" indent="-253800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         </a:t>
            </a:r>
            <a:r>
              <a:rPr b="0" lang="pl-PL" sz="14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A </a:t>
            </a:r>
            <a:r>
              <a:rPr b="0" lang="en-US" sz="14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 </a:t>
            </a:r>
            <a:r>
              <a:rPr b="0" lang="pl-PL" sz="14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+ E </a:t>
            </a:r>
            <a:r>
              <a:rPr b="0" lang="en-US" sz="14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  </a:t>
            </a:r>
            <a:r>
              <a:rPr b="0" lang="pl-PL" sz="14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IG L </a:t>
            </a:r>
            <a:endParaRPr b="0" lang="ru-RU" sz="1400" spc="-1" strike="noStrike">
              <a:latin typeface="Arial"/>
            </a:endParaRPr>
          </a:p>
          <a:p>
            <a:pPr marL="365040" indent="-253800">
              <a:lnSpc>
                <a:spcPct val="100000"/>
              </a:lnSpc>
            </a:pPr>
            <a:r>
              <a:rPr b="0" lang="pl-PL" sz="1400" spc="-1" strike="noStrike">
                <a:solidFill>
                  <a:srgbClr val="000000"/>
                </a:solidFill>
                <a:latin typeface="Courier New"/>
                <a:ea typeface="Arial Unicode MS"/>
              </a:rPr>
              <a:t>Sbjct 71 AHEILEKLYIGNL 83 </a:t>
            </a:r>
            <a:endParaRPr b="0" lang="ru-RU" sz="1400" spc="-1" strike="noStrike">
              <a:latin typeface="Arial"/>
            </a:endParaRPr>
          </a:p>
        </p:txBody>
      </p:sp>
      <p:grpSp>
        <p:nvGrpSpPr>
          <p:cNvPr id="318" name="Group 2"/>
          <p:cNvGrpSpPr/>
          <p:nvPr/>
        </p:nvGrpSpPr>
        <p:grpSpPr>
          <a:xfrm>
            <a:off x="216000" y="489960"/>
            <a:ext cx="8660160" cy="1315440"/>
            <a:chOff x="216000" y="489960"/>
            <a:chExt cx="8660160" cy="1315440"/>
          </a:xfrm>
        </p:grpSpPr>
        <p:pic>
          <p:nvPicPr>
            <p:cNvPr id="319" name="Picture 3" descr=""/>
            <p:cNvPicPr/>
            <p:nvPr/>
          </p:nvPicPr>
          <p:blipFill>
            <a:blip r:embed="rId1"/>
            <a:stretch/>
          </p:blipFill>
          <p:spPr>
            <a:xfrm>
              <a:off x="291600" y="619920"/>
              <a:ext cx="8584560" cy="118548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320" name="CustomShape 3"/>
            <p:cNvSpPr/>
            <p:nvPr/>
          </p:nvSpPr>
          <p:spPr>
            <a:xfrm>
              <a:off x="216000" y="489960"/>
              <a:ext cx="8584560" cy="11854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21" name="CustomShape 4"/>
          <p:cNvSpPr/>
          <p:nvPr/>
        </p:nvSpPr>
        <p:spPr>
          <a:xfrm>
            <a:off x="1613880" y="2174040"/>
            <a:ext cx="1681200" cy="368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Lucida Sans Unicode"/>
                <a:ea typeface="Arial Unicode MS"/>
              </a:rPr>
              <a:t>Вес в битах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2" name="CustomShape 5"/>
          <p:cNvSpPr/>
          <p:nvPr/>
        </p:nvSpPr>
        <p:spPr>
          <a:xfrm>
            <a:off x="3611520" y="2212200"/>
            <a:ext cx="585000" cy="368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Lucida Sans Unicode"/>
                <a:ea typeface="Arial Unicode MS"/>
              </a:rPr>
              <a:t>Вес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3" name="CustomShape 6"/>
          <p:cNvSpPr/>
          <p:nvPr/>
        </p:nvSpPr>
        <p:spPr>
          <a:xfrm>
            <a:off x="4859640" y="2186640"/>
            <a:ext cx="1170000" cy="368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Lucida Sans Unicode"/>
                <a:ea typeface="Arial Unicode MS"/>
              </a:rPr>
              <a:t>E-value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4" name="CustomShape 7"/>
          <p:cNvSpPr/>
          <p:nvPr/>
        </p:nvSpPr>
        <p:spPr>
          <a:xfrm>
            <a:off x="649080" y="4993560"/>
            <a:ext cx="2477520" cy="368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Lucida Sans Unicode"/>
                <a:ea typeface="Arial Unicode MS"/>
              </a:rPr>
              <a:t>Число совпадений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5" name="CustomShape 8"/>
          <p:cNvSpPr/>
          <p:nvPr/>
        </p:nvSpPr>
        <p:spPr>
          <a:xfrm>
            <a:off x="3541320" y="5031720"/>
            <a:ext cx="2688840" cy="368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Lucida Sans Unicode"/>
                <a:ea typeface="Arial Unicode MS"/>
              </a:rPr>
              <a:t>Длина выравнивания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6" name="CustomShape 9"/>
          <p:cNvSpPr/>
          <p:nvPr/>
        </p:nvSpPr>
        <p:spPr>
          <a:xfrm>
            <a:off x="2768760" y="1470960"/>
            <a:ext cx="3273840" cy="368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Lucida Sans Unicode"/>
                <a:ea typeface="Arial Unicode MS"/>
              </a:rPr>
              <a:t>Длина найденного белка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27" name="CustomShape 10"/>
          <p:cNvSpPr/>
          <p:nvPr/>
        </p:nvSpPr>
        <p:spPr>
          <a:xfrm flipV="1" rot="10800000">
            <a:off x="4344480" y="2372400"/>
            <a:ext cx="515160" cy="334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CustomShape 11"/>
          <p:cNvSpPr/>
          <p:nvPr/>
        </p:nvSpPr>
        <p:spPr>
          <a:xfrm flipV="1" rot="10800000">
            <a:off x="1106640" y="2441160"/>
            <a:ext cx="667800" cy="304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CustomShape 12"/>
          <p:cNvSpPr/>
          <p:nvPr/>
        </p:nvSpPr>
        <p:spPr>
          <a:xfrm flipV="1" rot="10800000">
            <a:off x="1373400" y="1640880"/>
            <a:ext cx="1401120" cy="266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CustomShape 13"/>
          <p:cNvSpPr/>
          <p:nvPr/>
        </p:nvSpPr>
        <p:spPr>
          <a:xfrm flipV="1" rot="10800000">
            <a:off x="2706840" y="2403000"/>
            <a:ext cx="990000" cy="304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CustomShape 14"/>
          <p:cNvSpPr/>
          <p:nvPr/>
        </p:nvSpPr>
        <p:spPr>
          <a:xfrm flipV="1" rot="16200000">
            <a:off x="2068920" y="3402720"/>
            <a:ext cx="1901160" cy="1431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2" name="CustomShape 15"/>
          <p:cNvSpPr/>
          <p:nvPr/>
        </p:nvSpPr>
        <p:spPr>
          <a:xfrm flipH="1" flipV="1" rot="5400000">
            <a:off x="699480" y="3917160"/>
            <a:ext cx="1922040" cy="42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3" name="CustomShape 16"/>
          <p:cNvSpPr/>
          <p:nvPr/>
        </p:nvSpPr>
        <p:spPr>
          <a:xfrm>
            <a:off x="3810960" y="4307760"/>
            <a:ext cx="2477520" cy="642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Lucida Sans Unicode"/>
                <a:ea typeface="Arial Unicode MS"/>
              </a:rPr>
              <a:t>Число сходных </a:t>
            </a:r>
            <a:r>
              <a:rPr b="0" lang="en-US" sz="1800" spc="-1" strike="noStrike">
                <a:solidFill>
                  <a:srgbClr val="000000"/>
                </a:solidFill>
                <a:latin typeface="Lucida Sans Unicode"/>
                <a:ea typeface="Arial Unicode MS"/>
              </a:rPr>
              <a:t>“</a:t>
            </a:r>
            <a:r>
              <a:rPr b="0" lang="ru-RU" sz="1800" spc="-1" strike="noStrike">
                <a:solidFill>
                  <a:srgbClr val="000000"/>
                </a:solidFill>
                <a:latin typeface="Lucida Sans Unicode"/>
                <a:ea typeface="Arial Unicode MS"/>
              </a:rPr>
              <a:t>букв</a:t>
            </a:r>
            <a:r>
              <a:rPr b="0" lang="en-US" sz="1800" spc="-1" strike="noStrike">
                <a:solidFill>
                  <a:srgbClr val="000000"/>
                </a:solidFill>
                <a:latin typeface="Lucida Sans Unicode"/>
                <a:ea typeface="Arial Unicode MS"/>
              </a:rPr>
              <a:t>”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34" name="CustomShape 17"/>
          <p:cNvSpPr/>
          <p:nvPr/>
        </p:nvSpPr>
        <p:spPr>
          <a:xfrm flipV="1" rot="16200000">
            <a:off x="4098960" y="3718080"/>
            <a:ext cx="1253160" cy="151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CustomShape 18"/>
          <p:cNvSpPr/>
          <p:nvPr/>
        </p:nvSpPr>
        <p:spPr>
          <a:xfrm>
            <a:off x="5868360" y="4307760"/>
            <a:ext cx="2477520" cy="642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Lucida Sans Unicode"/>
                <a:ea typeface="Arial Unicode MS"/>
              </a:rPr>
              <a:t>Число символов гэпа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36" name="CustomShape 19"/>
          <p:cNvSpPr/>
          <p:nvPr/>
        </p:nvSpPr>
        <p:spPr>
          <a:xfrm flipH="1" flipV="1" rot="5400000">
            <a:off x="5969880" y="3695760"/>
            <a:ext cx="1277640" cy="113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ff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TextShape 20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148392B4-89FB-42DA-81D6-C4D4670932A7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14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683640" y="332640"/>
            <a:ext cx="7768800" cy="5868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Зачем нужен </a:t>
            </a:r>
            <a:r>
              <a:rPr b="0" lang="en-US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BLAST</a:t>
            </a:r>
            <a:r>
              <a:rPr b="0" lang="ru-RU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?</a:t>
            </a:r>
            <a:endParaRPr b="0" lang="en-GB" sz="4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3" name="TextShape 2"/>
          <p:cNvSpPr txBox="1"/>
          <p:nvPr/>
        </p:nvSpPr>
        <p:spPr>
          <a:xfrm>
            <a:off x="395640" y="1124640"/>
            <a:ext cx="8352720" cy="50403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Секвенировали геном вируса. Что за вирус, какому семейству принадлежит?</a:t>
            </a:r>
            <a:r>
              <a:rPr b="0" lang="en-US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 </a:t>
            </a:r>
            <a:endParaRPr b="0" lang="en-GB" sz="2400" spc="-1" strike="noStrike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Какие белки закодированы в геноме? Известны ли они, встречались ли в других вирусах?</a:t>
            </a:r>
            <a:endParaRPr b="0" lang="en-GB" sz="2400" spc="-1" strike="noStrike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Имеем последовательность одного из белков</a:t>
            </a:r>
            <a:r>
              <a:rPr b="0" lang="en-US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.</a:t>
            </a: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 Какова его функция, хотя бы предположительно?</a:t>
            </a:r>
            <a:endParaRPr b="0" lang="en-GB" sz="2400" spc="-1" strike="noStrike">
              <a:solidFill>
                <a:srgbClr val="61698b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Насколько распространен это белок, в каких семействах вирусов, а может быть, и среди бактерий или эукариот? Как шла эволюция этого белка?</a:t>
            </a:r>
            <a:br/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Для этого надо постараться найти все его гомологи.</a:t>
            </a:r>
            <a:endParaRPr b="0" lang="en-GB" sz="24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14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CC4668E6-91F7-4F2B-BB8C-990E2E6C1C2D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683640" y="2493000"/>
            <a:ext cx="7768800" cy="11394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КОНЕЦ</a:t>
            </a:r>
            <a:endParaRPr b="0" lang="en-GB" sz="4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39" name="TextShape 2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5118C72E-C5EE-4406-8FCA-744E85B2A555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14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CustomShape 1"/>
          <p:cNvSpPr/>
          <p:nvPr/>
        </p:nvSpPr>
        <p:spPr>
          <a:xfrm>
            <a:off x="467640" y="1628640"/>
            <a:ext cx="8424720" cy="283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BLAST</a:t>
            </a:r>
            <a:r>
              <a:rPr b="0" lang="ru-RU" sz="36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 сравнивает входную последовательность с последовательностями в банке данных, ищет сходные участки и оценивает статистическую значимость  находок.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341" name="TextShape 2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1E088135-F847-4252-A14B-206360271CF4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457200" y="128520"/>
            <a:ext cx="8226000" cy="113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Вес в битах </a:t>
            </a:r>
            <a:r>
              <a:rPr b="0" lang="en-US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S</a:t>
            </a:r>
            <a:r>
              <a:rPr b="0" lang="en-US" sz="4400" spc="-1" strike="noStrike">
                <a:solidFill>
                  <a:srgbClr val="506d2d"/>
                </a:solidFill>
                <a:latin typeface="Symbol"/>
                <a:ea typeface="Arial Unicode MS"/>
              </a:rPr>
              <a:t></a:t>
            </a:r>
            <a:endParaRPr b="0" lang="ru-RU" sz="4400" spc="-1" strike="noStrike">
              <a:latin typeface="Arial"/>
            </a:endParaRPr>
          </a:p>
        </p:txBody>
      </p:sp>
      <p:pic>
        <p:nvPicPr>
          <p:cNvPr id="343" name="Picture 2" descr=""/>
          <p:cNvPicPr/>
          <p:nvPr/>
        </p:nvPicPr>
        <p:blipFill>
          <a:blip r:embed="rId1"/>
          <a:stretch/>
        </p:blipFill>
        <p:spPr>
          <a:xfrm>
            <a:off x="3348000" y="1196640"/>
            <a:ext cx="2485800" cy="1066320"/>
          </a:xfrm>
          <a:prstGeom prst="rect">
            <a:avLst/>
          </a:prstGeom>
          <a:ln w="9360">
            <a:noFill/>
          </a:ln>
        </p:spPr>
      </p:pic>
      <p:sp>
        <p:nvSpPr>
          <p:cNvPr id="344" name="CustomShape 2"/>
          <p:cNvSpPr/>
          <p:nvPr/>
        </p:nvSpPr>
        <p:spPr>
          <a:xfrm>
            <a:off x="899640" y="2228760"/>
            <a:ext cx="73443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S –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обычный вес,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λ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 и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 K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 – коэффициенты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,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зависящие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от  системы весов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45" name="CustomShape 3"/>
          <p:cNvSpPr/>
          <p:nvPr/>
        </p:nvSpPr>
        <p:spPr>
          <a:xfrm>
            <a:off x="395640" y="3429000"/>
            <a:ext cx="8280720" cy="301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Вес в битах отражает объём перебора , необходимый для получения случайно  ОДНОГО выравнивания такого качества.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br/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Согласно теории Карлина – Альтшуля, если  вес в битах равен </a:t>
            </a:r>
            <a:r>
              <a:rPr b="1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30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,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 то это значит, что надо перебрать 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2</a:t>
            </a:r>
            <a:r>
              <a:rPr b="1" lang="ru-RU" sz="2400" spc="-1" strike="noStrike" baseline="30000">
                <a:solidFill>
                  <a:srgbClr val="000000"/>
                </a:solidFill>
                <a:latin typeface="Times New Roman"/>
                <a:ea typeface="Arial Unicode MS"/>
              </a:rPr>
              <a:t>30</a:t>
            </a:r>
            <a:r>
              <a:rPr b="0" lang="ru-RU" sz="2400" spc="-1" strike="noStrike" baseline="30000">
                <a:solidFill>
                  <a:srgbClr val="000000"/>
                </a:solidFill>
                <a:latin typeface="Times New Roman"/>
                <a:ea typeface="Arial Unicode MS"/>
              </a:rPr>
              <a:t>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 пар случайных фрагментов ,  чтобы п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o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лучить  случайно их выравнивание с  таким весом в битах.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46" name="TextShape 4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E78B4F9A-2654-4DC1-A872-6A88293AD581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323640" y="116640"/>
            <a:ext cx="8712720" cy="93564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</a:pPr>
            <a:r>
              <a:rPr b="1" lang="en-US" sz="12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&gt;WP_015027971 TdeIII family type II restriction endonuclease [Emticicia oligotrophica]</a:t>
            </a:r>
            <a:br/>
            <a:r>
              <a:rPr b="0" lang="en-US" sz="12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MTQQQIQQVETVLRNSLRHKFQNYNPEPAVMPFHTRLLGQDRMALFSFIHSLNTNFGTSIFEPVAKALALSTFASAESQQ</a:t>
            </a:r>
            <a:br/>
            <a:r>
              <a:rPr b="0" lang="en-US" sz="12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TAGNQISSEAHRVIQNIMDGLAVATSSPNKIEEINAIRVVCQTGEMKTVKPTKVDVKLVGHDGTIYLFDIKTAKPNAGGF</a:t>
            </a:r>
            <a:br/>
            <a:r>
              <a:rPr b="0" lang="en-US" sz="12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KEFKRTLLEWVATTLAANPTANVQTIIAIPYNPYEPQPYNRWTMRGMLDLDNELKVAAEFWDFLGGQGAYTDLLDIFERI</a:t>
            </a:r>
            <a:br/>
            <a:r>
              <a:rPr b="0" lang="en-US" sz="12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GLELRPEIDAYFARYNRQ</a:t>
            </a:r>
            <a:endParaRPr b="0" lang="en-GB" sz="12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1043640" y="1268640"/>
            <a:ext cx="340200" cy="863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ccc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3"/>
          <p:cNvSpPr/>
          <p:nvPr/>
        </p:nvSpPr>
        <p:spPr>
          <a:xfrm>
            <a:off x="1548000" y="1340640"/>
            <a:ext cx="13118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BLASTP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18" name="Picture 3" descr=""/>
          <p:cNvPicPr/>
          <p:nvPr/>
        </p:nvPicPr>
        <p:blipFill>
          <a:blip r:embed="rId1"/>
          <a:srcRect l="0" t="0" r="19116" b="27844"/>
          <a:stretch/>
        </p:blipFill>
        <p:spPr>
          <a:xfrm>
            <a:off x="3420000" y="1268640"/>
            <a:ext cx="5484960" cy="652680"/>
          </a:xfrm>
          <a:prstGeom prst="rect">
            <a:avLst/>
          </a:prstGeom>
          <a:ln w="9360">
            <a:solidFill>
              <a:schemeClr val="tx1"/>
            </a:solidFill>
            <a:miter/>
          </a:ln>
        </p:spPr>
      </p:pic>
      <p:sp>
        <p:nvSpPr>
          <p:cNvPr id="219" name="CustomShape 4"/>
          <p:cNvSpPr/>
          <p:nvPr/>
        </p:nvSpPr>
        <p:spPr>
          <a:xfrm>
            <a:off x="7236360" y="908640"/>
            <a:ext cx="15958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Где искать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20" name="CustomShape 5"/>
          <p:cNvSpPr/>
          <p:nvPr/>
        </p:nvSpPr>
        <p:spPr>
          <a:xfrm>
            <a:off x="6588360" y="0"/>
            <a:ext cx="15958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Что искать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21" name="TextShape 6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CE8FBF58-F7C4-4FF1-9970-B806C0CB19D7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222" name="CustomShape 7"/>
          <p:cNvSpPr/>
          <p:nvPr/>
        </p:nvSpPr>
        <p:spPr>
          <a:xfrm>
            <a:off x="6588360" y="2277000"/>
            <a:ext cx="2448000" cy="410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На что смотреть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0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ru-RU" sz="14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5. </a:t>
            </a:r>
            <a:r>
              <a:rPr b="0" lang="en-US" sz="14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E-value</a:t>
            </a:r>
            <a:r>
              <a:rPr b="0" lang="ru-RU" sz="14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 </a:t>
            </a:r>
            <a:br/>
            <a:r>
              <a:rPr b="0" lang="ru-RU" sz="18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достоверность находки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ru-RU" sz="14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4. </a:t>
            </a:r>
            <a:r>
              <a:rPr b="0" lang="en-US" sz="14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Coverage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Какая часть входной последовательности похожа на находку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ru-RU" sz="14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6. </a:t>
            </a:r>
            <a:r>
              <a:rPr b="0" lang="en-US" sz="14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Identity</a:t>
            </a:r>
            <a:endParaRPr b="0" lang="ru-RU" sz="14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Процент одинаковых остатков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en-US" sz="14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1</a:t>
            </a:r>
            <a:r>
              <a:rPr b="0" lang="ru-RU" sz="14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.</a:t>
            </a:r>
            <a:r>
              <a:rPr b="0" lang="en-US" sz="14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 Description</a:t>
            </a:r>
            <a:br/>
            <a:r>
              <a:rPr b="0" lang="ru-RU" sz="18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 название находки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7. </a:t>
            </a:r>
            <a:r>
              <a:rPr b="0" lang="en-US" sz="18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Accession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80000"/>
              </a:lnSpc>
            </a:pPr>
            <a:r>
              <a:rPr b="0" lang="ru-RU" sz="18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Код находки в БД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223" name="Group 8"/>
          <p:cNvGrpSpPr/>
          <p:nvPr/>
        </p:nvGrpSpPr>
        <p:grpSpPr>
          <a:xfrm>
            <a:off x="20880" y="2102760"/>
            <a:ext cx="6591960" cy="4106520"/>
            <a:chOff x="20880" y="2102760"/>
            <a:chExt cx="6591960" cy="4106520"/>
          </a:xfrm>
        </p:grpSpPr>
        <p:grpSp>
          <p:nvGrpSpPr>
            <p:cNvPr id="224" name="Group 9"/>
            <p:cNvGrpSpPr/>
            <p:nvPr/>
          </p:nvGrpSpPr>
          <p:grpSpPr>
            <a:xfrm>
              <a:off x="20880" y="2102760"/>
              <a:ext cx="6591960" cy="4106520"/>
              <a:chOff x="20880" y="2102760"/>
              <a:chExt cx="6591960" cy="4106520"/>
            </a:xfrm>
          </p:grpSpPr>
          <p:pic>
            <p:nvPicPr>
              <p:cNvPr id="225" name="Picture 2" descr=""/>
              <p:cNvPicPr/>
              <p:nvPr/>
            </p:nvPicPr>
            <p:blipFill>
              <a:blip r:embed="rId2"/>
              <a:stretch/>
            </p:blipFill>
            <p:spPr>
              <a:xfrm>
                <a:off x="20880" y="2102760"/>
                <a:ext cx="6591960" cy="4106520"/>
              </a:xfrm>
              <a:prstGeom prst="rect">
                <a:avLst/>
              </a:prstGeom>
              <a:ln w="9360">
                <a:noFill/>
              </a:ln>
            </p:spPr>
          </p:pic>
          <p:sp>
            <p:nvSpPr>
              <p:cNvPr id="226" name="CustomShape 10"/>
              <p:cNvSpPr/>
              <p:nvPr/>
            </p:nvSpPr>
            <p:spPr>
              <a:xfrm>
                <a:off x="2817360" y="2166840"/>
                <a:ext cx="2016000" cy="3952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>
                <a:spAutoFit/>
              </a:bodyPr>
              <a:p>
                <a:pPr>
                  <a:lnSpc>
                    <a:spcPct val="100000"/>
                  </a:lnSpc>
                </a:pPr>
                <a:r>
                  <a:rPr b="0" lang="ru-RU" sz="2000" spc="-1" strike="noStrike">
                    <a:solidFill>
                      <a:srgbClr val="ff0000"/>
                    </a:solidFill>
                    <a:latin typeface="Times New Roman"/>
                    <a:ea typeface="Arial Unicode MS"/>
                  </a:rPr>
                  <a:t>Список находок</a:t>
                </a:r>
                <a:endParaRPr b="0" lang="ru-RU" sz="2000" spc="-1" strike="noStrike">
                  <a:latin typeface="Arial"/>
                </a:endParaRPr>
              </a:p>
            </p:txBody>
          </p:sp>
        </p:grpSp>
        <p:sp>
          <p:nvSpPr>
            <p:cNvPr id="227" name="CustomShape 11"/>
            <p:cNvSpPr/>
            <p:nvPr/>
          </p:nvSpPr>
          <p:spPr>
            <a:xfrm>
              <a:off x="4729320" y="2606760"/>
              <a:ext cx="2710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ff0000"/>
                  </a:solidFill>
                  <a:latin typeface="Times New Roman"/>
                  <a:ea typeface="Arial Unicode MS"/>
                </a:rPr>
                <a:t>4</a:t>
              </a:r>
              <a:endParaRPr b="0" lang="ru-RU" sz="1400" spc="-1" strike="noStrike">
                <a:latin typeface="Arial"/>
              </a:endParaRPr>
            </a:p>
          </p:txBody>
        </p:sp>
        <p:sp>
          <p:nvSpPr>
            <p:cNvPr id="228" name="CustomShape 12"/>
            <p:cNvSpPr/>
            <p:nvPr/>
          </p:nvSpPr>
          <p:spPr>
            <a:xfrm>
              <a:off x="4429080" y="2609640"/>
              <a:ext cx="2710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ff0000"/>
                  </a:solidFill>
                  <a:latin typeface="Times New Roman"/>
                  <a:ea typeface="Arial Unicode MS"/>
                </a:rPr>
                <a:t>3</a:t>
              </a:r>
              <a:endParaRPr b="0" lang="ru-RU" sz="1400" spc="-1" strike="noStrike">
                <a:latin typeface="Arial"/>
              </a:endParaRPr>
            </a:p>
          </p:txBody>
        </p:sp>
        <p:sp>
          <p:nvSpPr>
            <p:cNvPr id="229" name="CustomShape 13"/>
            <p:cNvSpPr/>
            <p:nvPr/>
          </p:nvSpPr>
          <p:spPr>
            <a:xfrm>
              <a:off x="4141080" y="2606760"/>
              <a:ext cx="2710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ff0000"/>
                  </a:solidFill>
                  <a:latin typeface="Times New Roman"/>
                  <a:ea typeface="Arial Unicode MS"/>
                </a:rPr>
                <a:t>2</a:t>
              </a:r>
              <a:endParaRPr b="0" lang="ru-RU" sz="1400" spc="-1" strike="noStrike">
                <a:latin typeface="Arial"/>
              </a:endParaRPr>
            </a:p>
          </p:txBody>
        </p:sp>
        <p:sp>
          <p:nvSpPr>
            <p:cNvPr id="230" name="CustomShape 14"/>
            <p:cNvSpPr/>
            <p:nvPr/>
          </p:nvSpPr>
          <p:spPr>
            <a:xfrm>
              <a:off x="1384560" y="2606760"/>
              <a:ext cx="2710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ff0000"/>
                  </a:solidFill>
                  <a:latin typeface="Times New Roman"/>
                  <a:ea typeface="Arial Unicode MS"/>
                </a:rPr>
                <a:t>1</a:t>
              </a:r>
              <a:endParaRPr b="0" lang="ru-RU" sz="1400" spc="-1" strike="noStrike">
                <a:latin typeface="Arial"/>
              </a:endParaRPr>
            </a:p>
          </p:txBody>
        </p:sp>
        <p:sp>
          <p:nvSpPr>
            <p:cNvPr id="231" name="CustomShape 15"/>
            <p:cNvSpPr/>
            <p:nvPr/>
          </p:nvSpPr>
          <p:spPr>
            <a:xfrm>
              <a:off x="5386320" y="2606760"/>
              <a:ext cx="2710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ff0000"/>
                  </a:solidFill>
                  <a:latin typeface="Times New Roman"/>
                  <a:ea typeface="Arial Unicode MS"/>
                </a:rPr>
                <a:t>6</a:t>
              </a:r>
              <a:endParaRPr b="0" lang="ru-RU" sz="1400" spc="-1" strike="noStrike">
                <a:latin typeface="Arial"/>
              </a:endParaRPr>
            </a:p>
          </p:txBody>
        </p:sp>
        <p:sp>
          <p:nvSpPr>
            <p:cNvPr id="232" name="CustomShape 16"/>
            <p:cNvSpPr/>
            <p:nvPr/>
          </p:nvSpPr>
          <p:spPr>
            <a:xfrm>
              <a:off x="5866920" y="2606760"/>
              <a:ext cx="2710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ff0000"/>
                  </a:solidFill>
                  <a:latin typeface="Times New Roman"/>
                  <a:ea typeface="Arial Unicode MS"/>
                </a:rPr>
                <a:t>7</a:t>
              </a:r>
              <a:endParaRPr b="0" lang="ru-RU" sz="1400" spc="-1" strike="noStrike">
                <a:latin typeface="Arial"/>
              </a:endParaRPr>
            </a:p>
          </p:txBody>
        </p:sp>
        <p:sp>
          <p:nvSpPr>
            <p:cNvPr id="233" name="CustomShape 17"/>
            <p:cNvSpPr/>
            <p:nvPr/>
          </p:nvSpPr>
          <p:spPr>
            <a:xfrm>
              <a:off x="5100120" y="2606760"/>
              <a:ext cx="2710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ru-RU" sz="1400" spc="-1" strike="noStrike">
                  <a:solidFill>
                    <a:srgbClr val="ff0000"/>
                  </a:solidFill>
                  <a:latin typeface="Times New Roman"/>
                  <a:ea typeface="Arial Unicode MS"/>
                </a:rPr>
                <a:t>5</a:t>
              </a:r>
              <a:endParaRPr b="0" lang="ru-RU" sz="14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Рисунок 1" descr=""/>
          <p:cNvPicPr/>
          <p:nvPr/>
        </p:nvPicPr>
        <p:blipFill>
          <a:blip r:embed="rId1"/>
          <a:srcRect l="2009" t="21354" r="33312" b="28491"/>
          <a:stretch/>
        </p:blipFill>
        <p:spPr>
          <a:xfrm>
            <a:off x="251640" y="1124640"/>
            <a:ext cx="8486280" cy="3960000"/>
          </a:xfrm>
          <a:prstGeom prst="rect">
            <a:avLst/>
          </a:prstGeom>
          <a:ln>
            <a:noFill/>
          </a:ln>
        </p:spPr>
      </p:pic>
      <p:sp>
        <p:nvSpPr>
          <p:cNvPr id="235" name="CustomShape 1"/>
          <p:cNvSpPr/>
          <p:nvPr/>
        </p:nvSpPr>
        <p:spPr>
          <a:xfrm>
            <a:off x="323640" y="116640"/>
            <a:ext cx="7200720" cy="639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36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Варианты </a:t>
            </a:r>
            <a:r>
              <a:rPr b="0" lang="en-US" sz="36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BLAST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107640" y="5406480"/>
            <a:ext cx="885672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Три последних варианта нужны потому, что сходство белков информативнее сходства из генов! (см. презентацию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Alignment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)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37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D23F0431-0076-4C6A-AC7A-72FDBB7A498E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>
              <a:lnSpc>
                <a:spcPct val="100000"/>
              </a:lnSpc>
            </a:pPr>
            <a:r>
              <a:rPr b="1" lang="en-US" sz="3200" spc="-1" strike="noStrike" cap="all">
                <a:solidFill>
                  <a:srgbClr val="506d2d"/>
                </a:solidFill>
                <a:latin typeface="Times New Roman"/>
                <a:ea typeface="Arial Unicode MS"/>
              </a:rPr>
              <a:t>On-line blast </a:t>
            </a:r>
            <a:r>
              <a:rPr b="1" lang="ru-RU" sz="3200" spc="-1" strike="noStrike" cap="all">
                <a:solidFill>
                  <a:srgbClr val="506d2d"/>
                </a:solidFill>
                <a:latin typeface="Times New Roman"/>
                <a:ea typeface="Arial Unicode MS"/>
              </a:rPr>
              <a:t>в </a:t>
            </a:r>
            <a:r>
              <a:rPr b="1" lang="en-US" sz="3200" spc="-1" strike="noStrike" cap="all">
                <a:solidFill>
                  <a:srgbClr val="506d2d"/>
                </a:solidFill>
                <a:latin typeface="Times New Roman"/>
                <a:ea typeface="Arial Unicode MS"/>
              </a:rPr>
              <a:t>NCBI</a:t>
            </a:r>
            <a:endParaRPr b="0" lang="en-GB" sz="32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239" name="TextShape 2"/>
          <p:cNvSpPr txBox="1"/>
          <p:nvPr/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en-US" sz="28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https://blast.ncbi.nlm.nih.gov</a:t>
            </a:r>
            <a:endParaRPr b="0" lang="en-GB" sz="2800" spc="-1" strike="noStrike">
              <a:solidFill>
                <a:srgbClr val="61698b"/>
              </a:solidFill>
              <a:latin typeface="Times New Roman"/>
            </a:endParaRPr>
          </a:p>
        </p:txBody>
      </p:sp>
      <p:sp>
        <p:nvSpPr>
          <p:cNvPr id="240" name="TextShape 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B9D614EA-4D09-49A2-A3BE-D4F9E02446BE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685800" y="609480"/>
            <a:ext cx="7768800" cy="11394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Выбор варианта</a:t>
            </a:r>
            <a:endParaRPr b="0" lang="en-GB" sz="4400" spc="-1" strike="noStrike">
              <a:solidFill>
                <a:srgbClr val="ffffff"/>
              </a:solidFill>
              <a:latin typeface="Times New Roman"/>
            </a:endParaRPr>
          </a:p>
        </p:txBody>
      </p:sp>
      <p:pic>
        <p:nvPicPr>
          <p:cNvPr id="242" name="Picture 2" descr=""/>
          <p:cNvPicPr/>
          <p:nvPr/>
        </p:nvPicPr>
        <p:blipFill>
          <a:blip r:embed="rId1"/>
          <a:stretch/>
        </p:blipFill>
        <p:spPr>
          <a:xfrm>
            <a:off x="539640" y="1917000"/>
            <a:ext cx="8068680" cy="4320360"/>
          </a:xfrm>
          <a:prstGeom prst="rect">
            <a:avLst/>
          </a:prstGeom>
          <a:ln w="9360">
            <a:noFill/>
          </a:ln>
        </p:spPr>
      </p:pic>
      <p:sp>
        <p:nvSpPr>
          <p:cNvPr id="243" name="TextShape 2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50BBF477-574E-4988-8AE0-C357C97F52E2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250920" y="321840"/>
            <a:ext cx="8892720" cy="4597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Lucida Sans Unicode"/>
                <a:ea typeface="Arial Unicode MS"/>
              </a:rPr>
              <a:t>Интерфейс ввода данных </a:t>
            </a:r>
            <a:r>
              <a:rPr b="0" lang="en-US" sz="2400" spc="-1" strike="noStrike">
                <a:solidFill>
                  <a:srgbClr val="000000"/>
                </a:solidFill>
                <a:latin typeface="Lucida Sans Unicode"/>
                <a:ea typeface="Arial Unicode MS"/>
              </a:rPr>
              <a:t>http://blast.ncbi.nlm.nih.gov/</a:t>
            </a:r>
            <a:endParaRPr b="0" lang="ru-RU" sz="2400" spc="-1" strike="noStrike">
              <a:latin typeface="Arial"/>
            </a:endParaRPr>
          </a:p>
        </p:txBody>
      </p:sp>
      <p:grpSp>
        <p:nvGrpSpPr>
          <p:cNvPr id="245" name="Group 2"/>
          <p:cNvGrpSpPr/>
          <p:nvPr/>
        </p:nvGrpSpPr>
        <p:grpSpPr>
          <a:xfrm>
            <a:off x="323640" y="904320"/>
            <a:ext cx="8484840" cy="5953320"/>
            <a:chOff x="323640" y="904320"/>
            <a:chExt cx="8484840" cy="5953320"/>
          </a:xfrm>
        </p:grpSpPr>
        <p:pic>
          <p:nvPicPr>
            <p:cNvPr id="246" name="Picture 1" descr=""/>
            <p:cNvPicPr/>
            <p:nvPr/>
          </p:nvPicPr>
          <p:blipFill>
            <a:blip r:embed="rId1"/>
            <a:stretch/>
          </p:blipFill>
          <p:spPr>
            <a:xfrm>
              <a:off x="323640" y="904320"/>
              <a:ext cx="8484840" cy="595332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47" name="CustomShape 3"/>
            <p:cNvSpPr/>
            <p:nvPr/>
          </p:nvSpPr>
          <p:spPr>
            <a:xfrm>
              <a:off x="4060800" y="2285640"/>
              <a:ext cx="4003200" cy="3988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ff0000"/>
                  </a:solidFill>
                  <a:latin typeface="Lucida Sans Unicode"/>
                  <a:ea typeface="Arial Unicode MS"/>
                </a:rPr>
                <a:t>вводим последовательность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248" name="CustomShape 4"/>
            <p:cNvSpPr/>
            <p:nvPr/>
          </p:nvSpPr>
          <p:spPr>
            <a:xfrm>
              <a:off x="5148000" y="3088800"/>
              <a:ext cx="2436480" cy="3988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ff0000"/>
                  </a:solidFill>
                  <a:latin typeface="Lucida Sans Unicode"/>
                  <a:ea typeface="Arial Unicode MS"/>
                </a:rPr>
                <a:t>база данных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249" name="CustomShape 5"/>
            <p:cNvSpPr/>
            <p:nvPr/>
          </p:nvSpPr>
          <p:spPr>
            <a:xfrm>
              <a:off x="4212000" y="4690440"/>
              <a:ext cx="4443840" cy="3988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ff0000"/>
                  </a:solidFill>
                  <a:latin typeface="Lucida Sans Unicode"/>
                  <a:ea typeface="Arial Unicode MS"/>
                </a:rPr>
                <a:t>таксон (если надо ограничить)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250" name="CustomShape 6"/>
            <p:cNvSpPr/>
            <p:nvPr/>
          </p:nvSpPr>
          <p:spPr>
            <a:xfrm flipV="1" rot="16200000">
              <a:off x="3697920" y="4718880"/>
              <a:ext cx="4320" cy="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" name="CustomShape 7"/>
            <p:cNvSpPr/>
            <p:nvPr/>
          </p:nvSpPr>
          <p:spPr>
            <a:xfrm>
              <a:off x="1331640" y="5272920"/>
              <a:ext cx="1863000" cy="216000"/>
            </a:xfrm>
            <a:prstGeom prst="ellipse">
              <a:avLst/>
            </a:prstGeom>
            <a:noFill/>
            <a:ln w="2232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2" name="CustomShape 8"/>
            <p:cNvSpPr/>
            <p:nvPr/>
          </p:nvSpPr>
          <p:spPr>
            <a:xfrm>
              <a:off x="4068000" y="5418720"/>
              <a:ext cx="4160880" cy="7038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ff0000"/>
                  </a:solidFill>
                  <a:latin typeface="Lucida Sans Unicode"/>
                  <a:ea typeface="Arial Unicode MS"/>
                </a:rPr>
                <a:t>дополнительные параметры (нужны)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253" name="CustomShape 9"/>
            <p:cNvSpPr/>
            <p:nvPr/>
          </p:nvSpPr>
          <p:spPr>
            <a:xfrm rot="10800000">
              <a:off x="2232000" y="2375640"/>
              <a:ext cx="1828800" cy="1440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pic>
          <p:nvPicPr>
            <p:cNvPr id="254" name="Picture 12" descr=""/>
            <p:cNvPicPr/>
            <p:nvPr/>
          </p:nvPicPr>
          <p:blipFill>
            <a:blip r:embed="rId2"/>
            <a:stretch/>
          </p:blipFill>
          <p:spPr>
            <a:xfrm>
              <a:off x="6154560" y="3412080"/>
              <a:ext cx="2294280" cy="102852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55" name="CustomShape 10"/>
            <p:cNvSpPr/>
            <p:nvPr/>
          </p:nvSpPr>
          <p:spPr>
            <a:xfrm flipH="1" flipV="1">
              <a:off x="2626560" y="4107240"/>
              <a:ext cx="1942920" cy="655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" name="CustomShape 11"/>
            <p:cNvSpPr/>
            <p:nvPr/>
          </p:nvSpPr>
          <p:spPr>
            <a:xfrm flipH="1">
              <a:off x="3132000" y="3292200"/>
              <a:ext cx="2016000" cy="5245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7" name="CustomShape 12"/>
            <p:cNvSpPr/>
            <p:nvPr/>
          </p:nvSpPr>
          <p:spPr>
            <a:xfrm flipH="1">
              <a:off x="1547640" y="5782680"/>
              <a:ext cx="2592000" cy="888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58" name="TextShape 13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B4119C70-16BB-4579-8C16-1C7DD45996F1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1"/>
          <p:cNvGrpSpPr/>
          <p:nvPr/>
        </p:nvGrpSpPr>
        <p:grpSpPr>
          <a:xfrm>
            <a:off x="251640" y="620640"/>
            <a:ext cx="8712720" cy="5817600"/>
            <a:chOff x="251640" y="620640"/>
            <a:chExt cx="8712720" cy="5817600"/>
          </a:xfrm>
        </p:grpSpPr>
        <p:pic>
          <p:nvPicPr>
            <p:cNvPr id="260" name="Picture 1" descr=""/>
            <p:cNvPicPr/>
            <p:nvPr/>
          </p:nvPicPr>
          <p:blipFill>
            <a:blip r:embed="rId1"/>
            <a:stretch/>
          </p:blipFill>
          <p:spPr>
            <a:xfrm>
              <a:off x="251640" y="1196640"/>
              <a:ext cx="8712720" cy="5241600"/>
            </a:xfrm>
            <a:prstGeom prst="rect">
              <a:avLst/>
            </a:prstGeom>
            <a:ln w="9360">
              <a:noFill/>
            </a:ln>
          </p:spPr>
        </p:pic>
        <p:sp>
          <p:nvSpPr>
            <p:cNvPr id="261" name="CustomShape 2"/>
            <p:cNvSpPr/>
            <p:nvPr/>
          </p:nvSpPr>
          <p:spPr>
            <a:xfrm>
              <a:off x="738360" y="692280"/>
              <a:ext cx="4049280" cy="3988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0000"/>
                  </a:solidFill>
                  <a:latin typeface="Lucida Sans Unicode"/>
                  <a:ea typeface="Arial Unicode MS"/>
                </a:rPr>
                <a:t>Дополнительные параметры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262" name="CustomShape 3"/>
            <p:cNvSpPr/>
            <p:nvPr/>
          </p:nvSpPr>
          <p:spPr>
            <a:xfrm>
              <a:off x="5064120" y="620640"/>
              <a:ext cx="2355120" cy="7030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ff0000"/>
                  </a:solidFill>
                  <a:latin typeface="Lucida Sans Unicode"/>
                  <a:ea typeface="Arial Unicode MS"/>
                </a:rPr>
                <a:t>максимальный размер выдачи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263" name="CustomShape 4"/>
            <p:cNvSpPr/>
            <p:nvPr/>
          </p:nvSpPr>
          <p:spPr>
            <a:xfrm flipH="1">
              <a:off x="2195280" y="952560"/>
              <a:ext cx="2772000" cy="6570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" name="CustomShape 5"/>
            <p:cNvSpPr/>
            <p:nvPr/>
          </p:nvSpPr>
          <p:spPr>
            <a:xfrm>
              <a:off x="5064120" y="2144880"/>
              <a:ext cx="2355120" cy="39816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ff0000"/>
                  </a:solidFill>
                  <a:latin typeface="Lucida Sans Unicode"/>
                  <a:ea typeface="Arial Unicode MS"/>
                </a:rPr>
                <a:t>порог на </a:t>
              </a:r>
              <a:r>
                <a:rPr b="1" lang="en-US" sz="2000" spc="-1" strike="noStrike">
                  <a:solidFill>
                    <a:srgbClr val="ff0000"/>
                  </a:solidFill>
                  <a:latin typeface="Lucida Sans Unicode"/>
                  <a:ea typeface="Arial Unicode MS"/>
                </a:rPr>
                <a:t>E-value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265" name="CustomShape 6"/>
            <p:cNvSpPr/>
            <p:nvPr/>
          </p:nvSpPr>
          <p:spPr>
            <a:xfrm flipV="1" rot="10800000">
              <a:off x="2599200" y="2439000"/>
              <a:ext cx="2565720" cy="2296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6" name="CustomShape 7"/>
            <p:cNvSpPr/>
            <p:nvPr/>
          </p:nvSpPr>
          <p:spPr>
            <a:xfrm>
              <a:off x="4860000" y="3429000"/>
              <a:ext cx="2356560" cy="7030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ff0000"/>
                  </a:solidFill>
                  <a:latin typeface="Lucida Sans Unicode"/>
                  <a:ea typeface="Arial Unicode MS"/>
                </a:rPr>
                <a:t>параметры выравнивания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267" name="CustomShape 8"/>
            <p:cNvSpPr/>
            <p:nvPr/>
          </p:nvSpPr>
          <p:spPr>
            <a:xfrm flipH="1">
              <a:off x="3276000" y="3861000"/>
              <a:ext cx="1656000" cy="5914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8" name="CustomShape 9"/>
            <p:cNvSpPr/>
            <p:nvPr/>
          </p:nvSpPr>
          <p:spPr>
            <a:xfrm flipH="1">
              <a:off x="2411640" y="3645000"/>
              <a:ext cx="2520000" cy="3679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9" name="CustomShape 10"/>
            <p:cNvSpPr/>
            <p:nvPr/>
          </p:nvSpPr>
          <p:spPr>
            <a:xfrm>
              <a:off x="4993920" y="4305240"/>
              <a:ext cx="3256200" cy="70308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ff0000"/>
                  </a:solidFill>
                  <a:latin typeface="Lucida Sans Unicode"/>
                  <a:ea typeface="Arial Unicode MS"/>
                </a:rPr>
                <a:t>борьба с «участками малой сложности»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270" name="CustomShape 11"/>
            <p:cNvSpPr/>
            <p:nvPr/>
          </p:nvSpPr>
          <p:spPr>
            <a:xfrm flipV="1" rot="10800000">
              <a:off x="4285440" y="4496040"/>
              <a:ext cx="659520" cy="1432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1" name="CustomShape 12"/>
            <p:cNvSpPr/>
            <p:nvPr/>
          </p:nvSpPr>
          <p:spPr>
            <a:xfrm>
              <a:off x="5148000" y="2637000"/>
              <a:ext cx="3816000" cy="703800"/>
            </a:xfrm>
            <a:prstGeom prst="rect">
              <a:avLst/>
            </a:prstGeom>
            <a:noFill/>
            <a:ln w="936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ff0000"/>
                  </a:solidFill>
                  <a:latin typeface="Lucida Sans Unicode"/>
                  <a:ea typeface="Arial Unicode MS"/>
                </a:rPr>
                <a:t>длина слова-зародыша выравнивания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272" name="CustomShape 13"/>
            <p:cNvSpPr/>
            <p:nvPr/>
          </p:nvSpPr>
          <p:spPr>
            <a:xfrm flipH="1">
              <a:off x="1835640" y="2853000"/>
              <a:ext cx="3312000" cy="143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440">
              <a:solidFill>
                <a:srgbClr val="ff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73" name="TextShape 14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A054E2FA-84EB-45A7-8525-D73508B57C49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457200" y="344520"/>
            <a:ext cx="8290800" cy="92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Для каждой находки указывается </a:t>
            </a:r>
            <a:r>
              <a:rPr b="0" lang="en-US" sz="28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E-value</a:t>
            </a:r>
            <a:r>
              <a:rPr b="0" lang="ru-RU" sz="2800" spc="-1" strike="noStrike">
                <a:solidFill>
                  <a:srgbClr val="506d2d"/>
                </a:solidFill>
                <a:latin typeface="Times New Roman"/>
                <a:ea typeface="Arial Unicode MS"/>
              </a:rPr>
              <a:t> – показатель достоверности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251640" y="1628640"/>
            <a:ext cx="8640720" cy="2664000"/>
          </a:xfrm>
          <a:prstGeom prst="rect">
            <a:avLst/>
          </a:prstGeom>
          <a:noFill/>
          <a:ln w="1584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b="0" lang="en-US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E-value ≤ 0.00</a:t>
            </a: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0</a:t>
            </a:r>
            <a:r>
              <a:rPr b="0" lang="en-US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1 – </a:t>
            </a: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можно считать достоверным результатом (</a:t>
            </a:r>
            <a:r>
              <a:rPr b="0" lang="ru-RU" sz="24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последовательности, наверное, гомологичны</a:t>
            </a: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)</a:t>
            </a:r>
            <a:endParaRPr b="0" lang="ru-RU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b="0" lang="en-US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E-value ≥ 1 – </a:t>
            </a: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можно считать недостоверным результатом (</a:t>
            </a:r>
            <a:r>
              <a:rPr b="0" lang="ru-RU" sz="24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последовательности, скорее всего, негомологичны</a:t>
            </a:r>
            <a:r>
              <a:rPr b="0" lang="ru-RU" sz="2400" spc="-1" strike="noStrike">
                <a:solidFill>
                  <a:srgbClr val="61698b"/>
                </a:solidFill>
                <a:latin typeface="Times New Roman"/>
                <a:ea typeface="Arial Unicode MS"/>
              </a:rPr>
              <a:t>)</a:t>
            </a:r>
            <a:endParaRPr b="0" lang="ru-RU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endParaRPr b="0" lang="ru-RU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799"/>
              </a:spcBef>
            </a:pPr>
            <a:r>
              <a:rPr b="0" lang="ru-RU" sz="24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Но это не закон. Возможны</a:t>
            </a:r>
            <a:r>
              <a:rPr b="0" lang="en-US" sz="24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 </a:t>
            </a:r>
            <a:r>
              <a:rPr b="0" lang="ru-RU" sz="2400" spc="-1" strike="noStrike">
                <a:solidFill>
                  <a:srgbClr val="ff0000"/>
                </a:solidFill>
                <a:latin typeface="Times New Roman"/>
                <a:ea typeface="Arial Unicode MS"/>
              </a:rPr>
              <a:t>исключения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76" name="CustomShape 3"/>
          <p:cNvSpPr/>
          <p:nvPr/>
        </p:nvSpPr>
        <p:spPr>
          <a:xfrm>
            <a:off x="251640" y="4581000"/>
            <a:ext cx="864072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E-value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зависит от веса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S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веса выравнивания входной последовательности и находки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 (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чем больше вес, тем меньше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E-value)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 и размера области поиска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N (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чем меньше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N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, тем меньше </a:t>
            </a: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Arial Unicode MS"/>
              </a:rPr>
              <a:t>E-value)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77" name="TextShape 4"/>
          <p:cNvSpPr txBox="1"/>
          <p:nvPr/>
        </p:nvSpPr>
        <p:spPr>
          <a:xfrm>
            <a:off x="6553080" y="6248520"/>
            <a:ext cx="1901520" cy="453600"/>
          </a:xfrm>
          <a:prstGeom prst="rect">
            <a:avLst/>
          </a:prstGeom>
          <a:noFill/>
          <a:ln w="9360">
            <a:noFill/>
          </a:ln>
        </p:spPr>
        <p:txBody>
          <a:bodyPr lIns="90000" rIns="90000" tIns="46800" bIns="46800">
            <a:noAutofit/>
          </a:bodyPr>
          <a:p>
            <a:pPr algn="r">
              <a:lnSpc>
                <a:spcPct val="100000"/>
              </a:lnSpc>
            </a:pPr>
            <a:fld id="{A4F50FCC-5CF5-486D-8A98-3DB5AA3F9DFE}" type="slidenum">
              <a:rPr b="0" lang="ru-RU" sz="1400" spc="-1" strike="noStrike">
                <a:solidFill>
                  <a:srgbClr val="61698b"/>
                </a:solidFill>
                <a:latin typeface="Times New Roman"/>
              </a:rPr>
              <a:t>9</a:t>
            </a:fld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Application>LibreOffice/6.4.2.2$Windows_X86_64 LibreOffice_project/4e471d8c02c9c90f512f7f9ead8875b57fcb1ec3</Application>
  <Words>812</Words>
  <Paragraphs>171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>aba</dc:creator>
  <dc:description/>
  <dc:language>ru-RU</dc:language>
  <cp:lastModifiedBy/>
  <cp:lastPrinted>1601-01-01T00:00:00Z</cp:lastPrinted>
  <dcterms:modified xsi:type="dcterms:W3CDTF">2020-09-16T17:22:09Z</dcterms:modified>
  <cp:revision>128</cp:revision>
  <dc:subject/>
  <dc:title>Выравнивание последовательностей белков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22</vt:i4>
  </property>
</Properties>
</file>