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54"/>
  </p:notesMasterIdLst>
  <p:sldIdLst>
    <p:sldId id="417" r:id="rId2"/>
    <p:sldId id="418" r:id="rId3"/>
    <p:sldId id="419" r:id="rId4"/>
    <p:sldId id="302" r:id="rId5"/>
    <p:sldId id="396" r:id="rId6"/>
    <p:sldId id="397" r:id="rId7"/>
    <p:sldId id="370" r:id="rId8"/>
    <p:sldId id="368" r:id="rId9"/>
    <p:sldId id="377" r:id="rId10"/>
    <p:sldId id="378" r:id="rId11"/>
    <p:sldId id="384" r:id="rId12"/>
    <p:sldId id="385" r:id="rId13"/>
    <p:sldId id="380" r:id="rId14"/>
    <p:sldId id="388" r:id="rId15"/>
    <p:sldId id="382" r:id="rId16"/>
    <p:sldId id="415" r:id="rId17"/>
    <p:sldId id="386" r:id="rId18"/>
    <p:sldId id="387" r:id="rId19"/>
    <p:sldId id="390" r:id="rId20"/>
    <p:sldId id="391" r:id="rId21"/>
    <p:sldId id="392" r:id="rId22"/>
    <p:sldId id="393" r:id="rId23"/>
    <p:sldId id="394" r:id="rId24"/>
    <p:sldId id="395" r:id="rId25"/>
    <p:sldId id="413" r:id="rId26"/>
    <p:sldId id="400" r:id="rId27"/>
    <p:sldId id="401" r:id="rId28"/>
    <p:sldId id="303" r:id="rId29"/>
    <p:sldId id="326" r:id="rId30"/>
    <p:sldId id="327" r:id="rId31"/>
    <p:sldId id="416" r:id="rId32"/>
    <p:sldId id="308" r:id="rId33"/>
    <p:sldId id="310" r:id="rId34"/>
    <p:sldId id="291" r:id="rId35"/>
    <p:sldId id="402" r:id="rId36"/>
    <p:sldId id="404" r:id="rId37"/>
    <p:sldId id="405" r:id="rId38"/>
    <p:sldId id="406" r:id="rId39"/>
    <p:sldId id="407" r:id="rId40"/>
    <p:sldId id="408" r:id="rId41"/>
    <p:sldId id="410" r:id="rId42"/>
    <p:sldId id="412" r:id="rId43"/>
    <p:sldId id="411" r:id="rId44"/>
    <p:sldId id="409" r:id="rId45"/>
    <p:sldId id="325" r:id="rId46"/>
    <p:sldId id="381" r:id="rId47"/>
    <p:sldId id="364" r:id="rId48"/>
    <p:sldId id="372" r:id="rId49"/>
    <p:sldId id="373" r:id="rId50"/>
    <p:sldId id="398" r:id="rId51"/>
    <p:sldId id="399" r:id="rId52"/>
    <p:sldId id="414" r:id="rId5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FFB7"/>
    <a:srgbClr val="3E44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79095" autoAdjust="0"/>
  </p:normalViewPr>
  <p:slideViewPr>
    <p:cSldViewPr>
      <p:cViewPr varScale="1">
        <p:scale>
          <a:sx n="63" d="100"/>
          <a:sy n="63" d="100"/>
        </p:scale>
        <p:origin x="-7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524" y="16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DABCC80-D39A-4B0E-A1FE-760A6BA7F3CB}" type="datetimeFigureOut">
              <a:rPr lang="ru-RU"/>
              <a:pPr>
                <a:defRPr/>
              </a:pPr>
              <a:t>24.09.2020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CD3F2E6-7BC9-4634-B21C-1576CABE063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1774114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ru-RU" dirty="0" smtClean="0"/>
              <a:t>     Формализовать значит описать объект математическим или другим четким языком, грубо говоря, понятным компьютеру.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ru-RU" dirty="0" smtClean="0"/>
              <a:t>     Речь идет об </a:t>
            </a:r>
            <a:r>
              <a:rPr lang="ru-RU" i="1" dirty="0" smtClean="0"/>
              <a:t>адекватной формализации</a:t>
            </a:r>
            <a:r>
              <a:rPr lang="ru-RU" dirty="0" smtClean="0"/>
              <a:t>. Под этим подразумевается выполнение двух условий.</a:t>
            </a:r>
          </a:p>
          <a:p>
            <a:pPr marL="285750" indent="-285750" eaLnBrk="1" hangingPunct="1">
              <a:spcBef>
                <a:spcPct val="0"/>
              </a:spcBef>
              <a:buFontTx/>
              <a:buAutoNum type="romanLcParenBoth"/>
              <a:defRPr/>
            </a:pPr>
            <a:r>
              <a:rPr lang="ru-RU" dirty="0" smtClean="0"/>
              <a:t>описание воспроизводимо, т.е. если один и тот же объект описывают по предложенным правилам два компетентных человека, то получается одно и то же; например, чтобы получить описание нужно запустить указанную программу;</a:t>
            </a:r>
          </a:p>
          <a:p>
            <a:pPr marL="285750" indent="-285750" eaLnBrk="1" hangingPunct="1">
              <a:spcBef>
                <a:spcPct val="0"/>
              </a:spcBef>
              <a:buFontTx/>
              <a:buAutoNum type="romanLcParenBoth"/>
              <a:defRPr/>
            </a:pPr>
            <a:r>
              <a:rPr lang="ru-RU" dirty="0" smtClean="0"/>
              <a:t>описание полно отражает ту сторону объекта, которая  изучается; например, параметр </a:t>
            </a:r>
            <a:r>
              <a:rPr lang="en-US" dirty="0" smtClean="0"/>
              <a:t>“</a:t>
            </a:r>
            <a:r>
              <a:rPr lang="ru-RU" dirty="0" smtClean="0"/>
              <a:t>число пикселей в изображении</a:t>
            </a:r>
            <a:r>
              <a:rPr lang="en-US" dirty="0" smtClean="0"/>
              <a:t>” </a:t>
            </a:r>
            <a:r>
              <a:rPr lang="ru-RU" dirty="0" smtClean="0"/>
              <a:t>удовлетворяет условию 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</a:t>
            </a:r>
            <a:r>
              <a:rPr lang="ru-RU" dirty="0" smtClean="0"/>
              <a:t>, но он ничего не дает для решения задачи выделения предметов на изображении.  </a:t>
            </a:r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6A25183-D214-4D31-9642-6FF46772A272}" type="slidenum">
              <a:rPr lang="ru-RU" altLang="en-US"/>
              <a:pPr eaLnBrk="1" hangingPunct="1"/>
              <a:t>4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943064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ln/>
        </p:spPr>
      </p:sp>
      <p:sp>
        <p:nvSpPr>
          <p:cNvPr id="107523" name="Заметки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Слово </a:t>
            </a:r>
            <a:r>
              <a:rPr lang="en-US" altLang="ru-RU" smtClean="0"/>
              <a:t>“</a:t>
            </a:r>
            <a:r>
              <a:rPr lang="ru-RU" altLang="ru-RU" smtClean="0"/>
              <a:t>моделируют</a:t>
            </a:r>
            <a:r>
              <a:rPr lang="en-US" altLang="ru-RU" smtClean="0"/>
              <a:t>”</a:t>
            </a:r>
            <a:r>
              <a:rPr lang="ru-RU" altLang="ru-RU" smtClean="0"/>
              <a:t> выделено потому, что решение о том, моделировать ли молекулы воды, принимает автор модели: может моделировать, а может и не моделировать, как захочет.</a:t>
            </a:r>
          </a:p>
        </p:txBody>
      </p:sp>
    </p:spTree>
    <p:extLst>
      <p:ext uri="{BB962C8B-B14F-4D97-AF65-F5344CB8AC3E}">
        <p14:creationId xmlns:p14="http://schemas.microsoft.com/office/powerpoint/2010/main" val="672729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en-US" smtClean="0"/>
              <a:t>     Первое желание при разглядывании структуры белка в компьютере – абсолютно доверять всему, что видим. Я постараюсь разрушить у вас эту иллюзию с помощью многочисленных примеров ошибок в </a:t>
            </a:r>
            <a:r>
              <a:rPr lang="en-US" altLang="en-US" smtClean="0"/>
              <a:t>PDB </a:t>
            </a:r>
            <a:r>
              <a:rPr lang="ru-RU" altLang="en-US" smtClean="0"/>
              <a:t>файлах. Конечно, не нужно думать, что вообще ничему в </a:t>
            </a:r>
            <a:r>
              <a:rPr lang="en-US" altLang="en-US" smtClean="0"/>
              <a:t>PDB </a:t>
            </a:r>
            <a:r>
              <a:rPr lang="ru-RU" altLang="en-US" smtClean="0"/>
              <a:t>файлах доверять нельзя: это далеко не так! </a:t>
            </a:r>
          </a:p>
          <a:p>
            <a:r>
              <a:rPr lang="ru-RU" altLang="en-US" smtClean="0"/>
              <a:t>     Цель первого блока курса – указать на существующие способы находить </a:t>
            </a:r>
            <a:r>
              <a:rPr lang="en-US" altLang="en-US" smtClean="0"/>
              <a:t>“</a:t>
            </a:r>
            <a:r>
              <a:rPr lang="ru-RU" altLang="en-US" smtClean="0"/>
              <a:t>слабые места</a:t>
            </a:r>
            <a:r>
              <a:rPr lang="en-US" altLang="en-US" smtClean="0"/>
              <a:t>” </a:t>
            </a:r>
            <a:r>
              <a:rPr lang="ru-RU" altLang="en-US" smtClean="0"/>
              <a:t>в </a:t>
            </a:r>
            <a:r>
              <a:rPr lang="en-US" altLang="en-US" smtClean="0"/>
              <a:t>PDB </a:t>
            </a:r>
            <a:r>
              <a:rPr lang="ru-RU" altLang="en-US" smtClean="0"/>
              <a:t>файле (места, в которых есть или возможна ошибка расшифровки), оценивать качество расшифровки в целом. Для этого надо понимать основы методики рентгеноструктурного анализа макромолекул (лекции Лунина).</a:t>
            </a:r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9E9BA30-3F27-4ED1-A140-104F4AE3FFF0}" type="slidenum">
              <a:rPr lang="ru-RU" altLang="en-US"/>
              <a:pPr eaLnBrk="1" hangingPunct="1"/>
              <a:t>28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318492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en-US" smtClean="0"/>
              <a:t>Нелегко понять в чем же иллюзия…</a:t>
            </a:r>
          </a:p>
          <a:p>
            <a:pPr eaLnBrk="1" hangingPunct="1"/>
            <a:r>
              <a:rPr lang="ru-RU" altLang="en-US" smtClean="0"/>
              <a:t>Обратите внимание на клетки </a:t>
            </a:r>
            <a:r>
              <a:rPr lang="en-US" altLang="en-US" smtClean="0"/>
              <a:t>A </a:t>
            </a:r>
            <a:r>
              <a:rPr lang="ru-RU" altLang="en-US" smtClean="0"/>
              <a:t>и </a:t>
            </a:r>
            <a:r>
              <a:rPr lang="en-US" altLang="en-US" smtClean="0"/>
              <a:t>B!</a:t>
            </a:r>
            <a:endParaRPr lang="ru-RU" altLang="en-US" smtClean="0"/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53880B-1E0E-42B4-AB69-92994C09E735}" type="slidenum">
              <a:rPr lang="ru-RU" altLang="en-US"/>
              <a:pPr eaLnBrk="1" hangingPunct="1"/>
              <a:t>29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579485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Ну и чему верить на последней картинке? Какой-то особый 4х-валентный кислород в этом белке? Или экспериментальные данные неправильные? Но если так, то что: вообще выкинуть эту структуру из </a:t>
            </a:r>
            <a:r>
              <a:rPr lang="en-US" altLang="ru-RU" smtClean="0"/>
              <a:t>PDB?</a:t>
            </a:r>
          </a:p>
          <a:p>
            <a:endParaRPr lang="en-US" altLang="ru-RU" smtClean="0"/>
          </a:p>
          <a:p>
            <a:r>
              <a:rPr lang="ru-RU" altLang="ru-RU" smtClean="0"/>
              <a:t>После первого блока вы получите в руки методы, которые помогут решать такие проблемы.</a:t>
            </a:r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83A6BB6-C03F-452F-A4A3-5F600EFD1F72}" type="slidenum">
              <a:rPr lang="ru-RU" altLang="ru-RU" smtClean="0"/>
              <a:pPr eaLnBrk="1" hangingPunct="1"/>
              <a:t>31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BE60212-21D6-4844-BBE6-F1D64B56BC05}" type="slidenum">
              <a:rPr lang="ru-RU" altLang="en-US"/>
              <a:pPr eaLnBrk="1" hangingPunct="1"/>
              <a:t>32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680875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29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BCCD9FB-E5F9-4D3B-81D8-2ECC15F92005}" type="slidenum">
              <a:rPr lang="ru-RU" altLang="en-US"/>
              <a:pPr eaLnBrk="1" hangingPunct="1"/>
              <a:t>34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86126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ln/>
        </p:spPr>
      </p:sp>
      <p:sp>
        <p:nvSpPr>
          <p:cNvPr id="113667" name="Заметки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Почему верно 3-е утверждение? А вот почему:</a:t>
            </a:r>
          </a:p>
          <a:p>
            <a:r>
              <a:rPr lang="ru-RU" altLang="ru-RU" smtClean="0"/>
              <a:t>предположим, модель неправильная; забудем про рабочие рефлексы - у нас есть набор контрольных рефлексов; </a:t>
            </a:r>
            <a:br>
              <a:rPr lang="ru-RU" altLang="ru-RU" smtClean="0"/>
            </a:br>
            <a:r>
              <a:rPr lang="ru-RU" altLang="ru-RU" smtClean="0"/>
              <a:t>нет никаких оснований полагать, что рассчитанные по </a:t>
            </a:r>
            <a:r>
              <a:rPr lang="ru-RU" altLang="ru-RU" i="1" u="sng" smtClean="0"/>
              <a:t>неправильной модели</a:t>
            </a:r>
            <a:r>
              <a:rPr lang="ru-RU" altLang="ru-RU" smtClean="0"/>
              <a:t> контрольные рефлексы, не использованные при оптимизации, будут совпадать с экспериментально измеренными!</a:t>
            </a:r>
          </a:p>
        </p:txBody>
      </p:sp>
    </p:spTree>
    <p:extLst>
      <p:ext uri="{BB962C8B-B14F-4D97-AF65-F5344CB8AC3E}">
        <p14:creationId xmlns:p14="http://schemas.microsoft.com/office/powerpoint/2010/main" val="31834780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ln/>
        </p:spPr>
      </p:sp>
      <p:sp>
        <p:nvSpPr>
          <p:cNvPr id="11776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084927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62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D74D145-D698-4643-ABD3-9F09426ABCFA}" type="slidenum">
              <a:rPr lang="ru-RU" altLang="en-US"/>
              <a:pPr eaLnBrk="1" hangingPunct="1"/>
              <a:t>47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943437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034E70E-A7DE-43FF-AFE7-5C4BA8F981FC}" type="slidenum">
              <a:rPr lang="ru-RU" altLang="ru-RU"/>
              <a:pPr eaLnBrk="1" hangingPunct="1"/>
              <a:t>48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6878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Пустимся в плавание: сближение Запада и Востока необходимо.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Только взаимодействие биологов </a:t>
            </a:r>
            <a:r>
              <a:rPr lang="en-US" altLang="ru-RU" smtClean="0"/>
              <a:t>(</a:t>
            </a:r>
            <a:r>
              <a:rPr lang="ru-RU" altLang="ru-RU" smtClean="0"/>
              <a:t>Запад</a:t>
            </a:r>
            <a:r>
              <a:rPr lang="en-US" altLang="ru-RU" smtClean="0"/>
              <a:t>) </a:t>
            </a:r>
            <a:r>
              <a:rPr lang="ru-RU" altLang="ru-RU" smtClean="0"/>
              <a:t>с кристаллографами, физиками, математиками и компьютерными специалистами (Восток) позволяет увидеть белки своими глазами! </a:t>
            </a:r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39D2FCE-31C8-48EB-BB22-EF9DD65C89CA}" type="slidenum">
              <a:rPr lang="ru-RU" altLang="ru-RU" smtClean="0"/>
              <a:pPr eaLnBrk="1" hangingPunct="1"/>
              <a:t>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en-US" smtClean="0"/>
              <a:t>     На первый взгляд, все ясно: о чем еще говорить?</a:t>
            </a:r>
          </a:p>
          <a:p>
            <a:r>
              <a:rPr lang="ru-RU" altLang="en-US" smtClean="0"/>
              <a:t>     Попробуйте описать словами </a:t>
            </a:r>
            <a:r>
              <a:rPr lang="ru-RU" altLang="en-US" i="1" smtClean="0"/>
              <a:t>всю</a:t>
            </a:r>
            <a:r>
              <a:rPr lang="ru-RU" altLang="en-US" smtClean="0"/>
              <a:t> информацию, которую можете извлечь из картины!</a:t>
            </a:r>
          </a:p>
          <a:p>
            <a:r>
              <a:rPr lang="ru-RU" altLang="en-US" smtClean="0"/>
              <a:t>И информацию об игроках, и об обстановке, и о времени (конец 19 века), и о красках, и о гармонии, и о сюжете, и о художнике, и т.д, и т.п. </a:t>
            </a:r>
          </a:p>
          <a:p>
            <a:r>
              <a:rPr lang="ru-RU" altLang="en-US" smtClean="0"/>
              <a:t>     Информация огромна!</a:t>
            </a:r>
          </a:p>
          <a:p>
            <a:endParaRPr lang="ru-RU" altLang="en-US" smtClean="0"/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2D48923-C732-4CAA-90C8-4600F93BBEE8}" type="slidenum">
              <a:rPr lang="ru-RU" altLang="en-US"/>
              <a:pPr eaLnBrk="1" hangingPunct="1"/>
              <a:t>50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9514098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en-US" smtClean="0"/>
              <a:t>Попробуйте хотя бы перечислить изображенные объекты!</a:t>
            </a:r>
          </a:p>
          <a:p>
            <a:r>
              <a:rPr lang="ru-RU" altLang="en-US" smtClean="0"/>
              <a:t>А в целом картина понятна.</a:t>
            </a:r>
          </a:p>
        </p:txBody>
      </p:sp>
      <p:sp>
        <p:nvSpPr>
          <p:cNvPr id="696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B5950D-804B-44EF-8A7B-9575B0ABC42F}" type="slidenum">
              <a:rPr lang="ru-RU" altLang="en-US"/>
              <a:pPr eaLnBrk="1" hangingPunct="1"/>
              <a:t>51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796696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Заметки 2"/>
          <p:cNvSpPr txBox="1">
            <a:spLocks noGrp="1"/>
          </p:cNvSpPr>
          <p:nvPr>
            <p:ph type="body" idx="1"/>
          </p:nvPr>
        </p:nvSpPr>
        <p:spPr>
          <a:xfrm>
            <a:off x="4648200" y="4800600"/>
            <a:ext cx="5856288" cy="4059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/>
              <a:t>Картина – модель действительности, основанная на реальности. Модель зависит от художника.</a:t>
            </a:r>
          </a:p>
          <a:p>
            <a:pPr eaLnBrk="1" hangingPunct="1"/>
            <a:r>
              <a:rPr lang="en-US" altLang="ru-RU" smtClean="0"/>
              <a:t>PDB-</a:t>
            </a:r>
            <a:r>
              <a:rPr lang="ru-RU" altLang="ru-RU" smtClean="0"/>
              <a:t>файл – модель структуры белка, основанная на данных эксперимента. Модель зависит от её автора.</a:t>
            </a:r>
          </a:p>
          <a:p>
            <a:pPr eaLnBrk="1" hangingPunct="1"/>
            <a:endParaRPr lang="ru-RU" altLang="ru-RU" smtClean="0"/>
          </a:p>
        </p:txBody>
      </p:sp>
      <p:sp>
        <p:nvSpPr>
          <p:cNvPr id="101380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C386FA94-910E-4309-A802-96DA3B2A7637}" type="slidenum">
              <a:rPr lang="ru-RU" altLang="ru-RU"/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52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8246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mtClean="0"/>
              <a:t>Пожалуй, стоит поменять Запад с Востоком: биологи (Восток,  дело тонкое) смотрят на математиков, компьютерных людей, физиков и кристаллографов (прагматичный Запад)</a:t>
            </a:r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540AD5-DE29-466B-A474-0FA8080CF61C}" type="slidenum">
              <a:rPr lang="ru-RU" altLang="ru-RU" smtClean="0"/>
              <a:pPr eaLnBrk="1" hangingPunct="1"/>
              <a:t>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mtClean="0"/>
              <a:t>А этот план – для студентов. Я его заимствовал из чужой презентации. </a:t>
            </a:r>
          </a:p>
          <a:p>
            <a:pPr eaLnBrk="1" hangingPunct="1"/>
            <a:r>
              <a:rPr lang="ru-RU" altLang="ru-RU" smtClean="0"/>
              <a:t>Согласен со всем, только красные блямбы надо ставить над всеми стрелками </a:t>
            </a:r>
            <a:r>
              <a:rPr lang="en-US" altLang="ru-RU" smtClean="0">
                <a:sym typeface="Wingdings" panose="05000000000000000000" pitchFamily="2" charset="2"/>
              </a:rPr>
              <a:t></a:t>
            </a:r>
            <a:endParaRPr lang="ru-RU" alt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5B4A9D0-2DE7-44AA-9154-5BE4EFA04F4D}" type="slidenum">
              <a:rPr lang="ru-RU" altLang="ru-RU"/>
              <a:pPr eaLnBrk="1" hangingPunct="1"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4235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B8FC778-5D58-474A-BC48-5B3C59BB87B1}" type="slidenum">
              <a:rPr lang="en-US" altLang="ru-R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ru-RU">
              <a:latin typeface="Arial" panose="020B0604020202020204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052080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849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718B472-3595-4D11-A3CF-89591950370E}" type="slidenum">
              <a:rPr lang="ru-RU" altLang="ru-RU" smtClean="0"/>
              <a:pPr eaLnBrk="1" hangingPunct="1"/>
              <a:t>22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Если РСА не в состоянии различить атомы на расстоянии менее 3.2 ангстрем, то как же были найдены центры атомов, сближенных на 3 ангстрема, или, вообще, ковалентно связанных - между которыми расстояние  около 1.5 ангстрем?</a:t>
            </a:r>
          </a:p>
        </p:txBody>
      </p:sp>
      <p:sp>
        <p:nvSpPr>
          <p:cNvPr id="860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44BBEEC-0D27-403D-84D8-B2DEB6BED5D2}" type="slidenum">
              <a:rPr lang="ru-RU" altLang="ru-RU" smtClean="0"/>
              <a:pPr eaLnBrk="1" hangingPunct="1"/>
              <a:t>23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28A4EC8-EC15-4B96-90E3-BA52BBBFCB0E}" type="slidenum">
              <a:rPr lang="ru-RU" altLang="ru-RU" smtClean="0"/>
              <a:pPr eaLnBrk="1" hangingPunct="1"/>
              <a:t>24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en-US" smtClean="0"/>
              <a:t>     Эту лекцию решил иллюстрировать работами Сезанна, не самого простого художника, но мастера, повлиявшего на язык живописи 20 века. </a:t>
            </a:r>
          </a:p>
          <a:p>
            <a:r>
              <a:rPr lang="ru-RU" altLang="en-US" smtClean="0"/>
              <a:t>     Сезанн одним из первых</a:t>
            </a:r>
            <a:r>
              <a:rPr lang="en-US" altLang="en-US" smtClean="0"/>
              <a:t> </a:t>
            </a:r>
            <a:r>
              <a:rPr lang="ru-RU" altLang="en-US" smtClean="0"/>
              <a:t>среди художников своего времени стал рисовать не натуру, как она есть, и не впечатление от натуры, как многие импрессионисты, а структуру того, что он изображает. Детали подчинены структуре, а не изображаются </a:t>
            </a:r>
            <a:r>
              <a:rPr lang="en-US" altLang="en-US" smtClean="0"/>
              <a:t>“</a:t>
            </a:r>
            <a:r>
              <a:rPr lang="ru-RU" altLang="en-US" smtClean="0"/>
              <a:t>такими, как они есть</a:t>
            </a:r>
            <a:r>
              <a:rPr lang="en-US" altLang="en-US" smtClean="0"/>
              <a:t>”</a:t>
            </a:r>
            <a:r>
              <a:rPr lang="ru-RU" altLang="en-US" smtClean="0"/>
              <a:t>. (Попробуете различить детали на этой картине.) </a:t>
            </a:r>
          </a:p>
          <a:p>
            <a:r>
              <a:rPr lang="ru-RU" altLang="en-US" smtClean="0"/>
              <a:t>     В какой-то мере, подход Сезанна созвучен методике расшифровке структуры белка с помощью рентгеноструктурного анализа: экспериментальные данные не дают </a:t>
            </a:r>
            <a:r>
              <a:rPr lang="en-US" altLang="en-US" smtClean="0"/>
              <a:t>“</a:t>
            </a:r>
            <a:r>
              <a:rPr lang="ru-RU" altLang="en-US" smtClean="0"/>
              <a:t>фотографии</a:t>
            </a:r>
            <a:r>
              <a:rPr lang="en-US" altLang="en-US" smtClean="0"/>
              <a:t>”</a:t>
            </a:r>
            <a:r>
              <a:rPr lang="ru-RU" altLang="en-US" smtClean="0"/>
              <a:t> объекта; только знания о белке</a:t>
            </a:r>
            <a:r>
              <a:rPr lang="en-US" altLang="en-US" smtClean="0"/>
              <a:t>,</a:t>
            </a:r>
            <a:r>
              <a:rPr lang="ru-RU" altLang="en-US" smtClean="0"/>
              <a:t> соединенные с экспериментальными данными, позволяют воспроизвести структуру белка.   </a:t>
            </a:r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E967AA1-E2FC-4A07-9A3A-E49F63A86DE4}" type="slidenum">
              <a:rPr lang="ru-RU" altLang="en-US"/>
              <a:pPr eaLnBrk="1" hangingPunct="1"/>
              <a:t>25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1461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173EA-4A70-4001-86D0-C43627512421}" type="datetime1">
              <a:rPr lang="ru-RU" smtClean="0"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B33C30-E3F7-482A-BB97-E3EFA456487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54281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FBD9F-A33D-489A-83D7-C575DEB54AE5}" type="datetime1">
              <a:rPr lang="ru-RU" smtClean="0"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61B77-1340-4A30-8756-CBFBD5024DA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69405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E5C7A-BD53-4591-BCAB-9474D930337A}" type="datetime1">
              <a:rPr lang="ru-RU" smtClean="0"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4F77A2-E668-4DE8-B9CE-174AEB899BE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55529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Box 3"/>
          <p:cNvSpPr txBox="1"/>
          <p:nvPr userDrawn="1"/>
        </p:nvSpPr>
        <p:spPr>
          <a:xfrm>
            <a:off x="8382000" y="6172200"/>
            <a:ext cx="543739" cy="461665"/>
          </a:xfrm>
          <a:prstGeom prst="rect">
            <a:avLst/>
          </a:prstGeom>
          <a:solidFill>
            <a:srgbClr val="E7F6EF"/>
          </a:solidFill>
        </p:spPr>
        <p:txBody>
          <a:bodyPr wrap="none" rtlCol="0">
            <a:spAutoFit/>
          </a:bodyPr>
          <a:lstStyle/>
          <a:p>
            <a:fld id="{7BA710F2-E3E9-4E6C-972F-67B0ACEC5C04}" type="slidenum">
              <a:rPr lang="ru-RU" sz="2400" baseline="0" smtClean="0"/>
              <a:pPr/>
              <a:t>‹#›</a:t>
            </a:fld>
            <a:endParaRPr lang="ru-RU" sz="2400" baseline="0" dirty="0"/>
          </a:p>
        </p:txBody>
      </p:sp>
    </p:spTree>
    <p:extLst>
      <p:ext uri="{BB962C8B-B14F-4D97-AF65-F5344CB8AC3E}">
        <p14:creationId xmlns:p14="http://schemas.microsoft.com/office/powerpoint/2010/main" val="963836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Box 3"/>
          <p:cNvSpPr txBox="1"/>
          <p:nvPr userDrawn="1"/>
        </p:nvSpPr>
        <p:spPr>
          <a:xfrm>
            <a:off x="8382000" y="6172200"/>
            <a:ext cx="543739" cy="461665"/>
          </a:xfrm>
          <a:prstGeom prst="rect">
            <a:avLst/>
          </a:prstGeom>
          <a:solidFill>
            <a:srgbClr val="E7F6EF"/>
          </a:solidFill>
        </p:spPr>
        <p:txBody>
          <a:bodyPr wrap="none" rtlCol="0">
            <a:spAutoFit/>
          </a:bodyPr>
          <a:lstStyle/>
          <a:p>
            <a:fld id="{7BA710F2-E3E9-4E6C-972F-67B0ACEC5C04}" type="slidenum">
              <a:rPr lang="ru-RU" sz="2400" baseline="0" smtClean="0"/>
              <a:pPr/>
              <a:t>‹#›</a:t>
            </a:fld>
            <a:endParaRPr lang="ru-RU" sz="2400" baseline="0" dirty="0"/>
          </a:p>
        </p:txBody>
      </p:sp>
    </p:spTree>
    <p:extLst>
      <p:ext uri="{BB962C8B-B14F-4D97-AF65-F5344CB8AC3E}">
        <p14:creationId xmlns:p14="http://schemas.microsoft.com/office/powerpoint/2010/main" val="2800347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01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E32729-7D40-42D9-A3DD-B259D366F8AC}" type="datetime1">
              <a:rPr lang="ru-RU" smtClean="0"/>
              <a:t>24.09.2020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82000" y="6356350"/>
            <a:ext cx="647700" cy="365125"/>
          </a:xfrm>
        </p:spPr>
        <p:txBody>
          <a:bodyPr/>
          <a:lstStyle/>
          <a:p>
            <a:fld id="{5F294F9E-C8FB-492F-8283-9B0F423B8E80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5601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70CF8-CB43-4DEB-B98D-2022B89F6305}" type="datetime1">
              <a:rPr lang="ru-RU" smtClean="0"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4E50FB-5954-4217-AE95-6FF6061F4C4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2687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9EF78-BC56-4BD6-84CD-2D03AC5952CF}" type="datetime1">
              <a:rPr lang="ru-RU" smtClean="0"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29A073-3865-456B-B064-65748EA2C29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60368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A3706-082A-4993-9099-7963278BCF6D}" type="datetime1">
              <a:rPr lang="ru-RU" smtClean="0"/>
              <a:t>24.09.2020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09D64-34AF-4A22-BDEC-F569F8AAB3F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40989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ECDA6-AF1E-41A9-B0D7-1BCF8758BCE2}" type="datetime1">
              <a:rPr lang="ru-RU" smtClean="0"/>
              <a:t>24.09.2020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87FA53-569D-4CE9-A973-AEB09FAEBBD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33997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E3A5C-280C-4D4A-A7CF-3C781EA67666}" type="datetime1">
              <a:rPr lang="ru-RU" smtClean="0"/>
              <a:t>24.09.2020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32449E-7E56-4517-91DB-7EAABF05C74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75321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5ED79-FA6A-4057-A79C-4C445C111F6A}" type="datetime1">
              <a:rPr lang="ru-RU" smtClean="0"/>
              <a:t>24.09.2020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E3714-01BF-4B04-B9E1-BAD3088EE39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52542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98325-3B71-4351-9E3D-6935248EDB13}" type="datetime1">
              <a:rPr lang="ru-RU" smtClean="0"/>
              <a:t>24.09.2020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97F93F-91DE-4B53-A3F1-ECA1E5A8D82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37565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AEBC1-1912-40D0-96FD-E41F1256E9FC}" type="datetime1">
              <a:rPr lang="ru-RU" smtClean="0"/>
              <a:t>24.09.2020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D65863-A6FA-4894-A182-79105C92754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0834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22652480-7238-4451-B185-3DD950D64ECB}" type="datetime1">
              <a:rPr lang="ru-RU" smtClean="0"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B7905AE-3671-4C99-AC54-BC8DC7F07AA1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4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Показатели качества расшифровки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449E-7E56-4517-91DB-7EAABF05C743}" type="slidenum">
              <a:rPr lang="ru-RU" altLang="en-US" smtClean="0"/>
              <a:pPr/>
              <a:t>1</a:t>
            </a:fld>
            <a:endParaRPr lang="ru-RU" altLang="en-US"/>
          </a:p>
        </p:txBody>
      </p:sp>
      <p:pic>
        <p:nvPicPr>
          <p:cNvPr id="3074" name="Picture 2" descr="https://files.rcsb.org/pub/pdb/validation_reports/wj/6wji/6wji_multipercentile_valida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56" y="2060848"/>
            <a:ext cx="8028384" cy="400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89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Slide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-6032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274003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2.РСА эксперимент</a:t>
            </a:r>
            <a:endParaRPr lang="ru-RU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E3714-01BF-4B04-B9E1-BAD3088EE398}" type="slidenum">
              <a:rPr lang="ru-RU" altLang="en-US" smtClean="0"/>
              <a:pPr/>
              <a:t>10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3941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ru-RU" dirty="0" smtClean="0"/>
              <a:t>Рентгеновское излучение рассеивается электронами</a:t>
            </a:r>
            <a:endParaRPr lang="ru-RU" dirty="0"/>
          </a:p>
        </p:txBody>
      </p:sp>
      <p:sp>
        <p:nvSpPr>
          <p:cNvPr id="3" name="Rectangle 2"/>
          <p:cNvSpPr/>
          <p:nvPr/>
        </p:nvSpPr>
        <p:spPr>
          <a:xfrm>
            <a:off x="539552" y="1484784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400" dirty="0" smtClean="0">
                <a:latin typeface="Arial" charset="0"/>
              </a:rPr>
              <a:t>Положение всех электронов кристалла описывается функцией Электронной плотности </a:t>
            </a:r>
            <a:br>
              <a:rPr lang="ru-RU" altLang="ru-RU" sz="2400" dirty="0" smtClean="0">
                <a:latin typeface="Arial" charset="0"/>
              </a:rPr>
            </a:br>
            <a:r>
              <a:rPr lang="ru-RU" altLang="ru-RU" sz="2400" dirty="0" smtClean="0">
                <a:latin typeface="Arial" charset="0"/>
              </a:rPr>
              <a:t>                          </a:t>
            </a:r>
            <a:r>
              <a:rPr lang="el-GR" altLang="ru-RU" sz="2400" dirty="0" smtClean="0">
                <a:latin typeface="Arial" charset="0"/>
                <a:cs typeface="Arial" charset="0"/>
              </a:rPr>
              <a:t>ρ</a:t>
            </a:r>
            <a:r>
              <a:rPr lang="ru-RU" altLang="ru-RU" sz="2400" dirty="0">
                <a:latin typeface="Arial" charset="0"/>
                <a:cs typeface="Arial" charset="0"/>
              </a:rPr>
              <a:t>(</a:t>
            </a:r>
            <a:r>
              <a:rPr lang="en-US" altLang="ru-RU" sz="2400" b="1" dirty="0">
                <a:latin typeface="Arial" charset="0"/>
                <a:cs typeface="Arial" charset="0"/>
              </a:rPr>
              <a:t>r</a:t>
            </a:r>
            <a:r>
              <a:rPr lang="en-US" altLang="ru-RU" sz="2400" dirty="0">
                <a:latin typeface="Arial" charset="0"/>
                <a:cs typeface="Arial" charset="0"/>
              </a:rPr>
              <a:t>)=</a:t>
            </a:r>
            <a:r>
              <a:rPr lang="el-GR" altLang="ru-RU" sz="2400" dirty="0">
                <a:latin typeface="Arial" charset="0"/>
                <a:cs typeface="Arial" charset="0"/>
              </a:rPr>
              <a:t> ρ</a:t>
            </a:r>
            <a:r>
              <a:rPr lang="ru-RU" altLang="ru-RU" sz="2400" dirty="0">
                <a:latin typeface="Arial" charset="0"/>
              </a:rPr>
              <a:t>(</a:t>
            </a:r>
            <a:r>
              <a:rPr lang="en-US" altLang="ru-RU" sz="2400" dirty="0" err="1">
                <a:latin typeface="Arial" charset="0"/>
              </a:rPr>
              <a:t>x,y,z</a:t>
            </a:r>
            <a:r>
              <a:rPr lang="en-US" altLang="ru-RU" sz="2400" dirty="0">
                <a:latin typeface="Arial" charset="0"/>
              </a:rPr>
              <a:t>) </a:t>
            </a:r>
            <a:endParaRPr lang="ru-RU" altLang="ru-RU" sz="2400" dirty="0" smtClean="0">
              <a:latin typeface="Arial" charset="0"/>
            </a:endParaRPr>
          </a:p>
          <a:p>
            <a:pPr eaLnBrk="1" hangingPunct="1"/>
            <a:r>
              <a:rPr lang="ru-RU" altLang="ru-RU" sz="2400" dirty="0" smtClean="0">
                <a:latin typeface="Arial" charset="0"/>
              </a:rPr>
              <a:t>в </a:t>
            </a:r>
            <a:r>
              <a:rPr lang="ru-RU" altLang="ru-RU" sz="2400" dirty="0">
                <a:latin typeface="Arial" charset="0"/>
              </a:rPr>
              <a:t>точке </a:t>
            </a:r>
            <a:r>
              <a:rPr lang="en-US" altLang="ru-RU" sz="2400" b="1" dirty="0">
                <a:latin typeface="Arial" charset="0"/>
              </a:rPr>
              <a:t>r</a:t>
            </a:r>
            <a:r>
              <a:rPr lang="en-US" altLang="ru-RU" sz="2400" dirty="0">
                <a:latin typeface="Arial" charset="0"/>
              </a:rPr>
              <a:t> </a:t>
            </a:r>
            <a:r>
              <a:rPr lang="ru-RU" altLang="ru-RU" sz="2400" dirty="0">
                <a:latin typeface="Arial" charset="0"/>
              </a:rPr>
              <a:t>– это среднее по времени число электронов в маленьком кубике вокруг </a:t>
            </a:r>
            <a:r>
              <a:rPr lang="en-US" altLang="ru-RU" sz="2400" dirty="0">
                <a:latin typeface="Arial" charset="0"/>
              </a:rPr>
              <a:t> </a:t>
            </a:r>
            <a:r>
              <a:rPr lang="en-US" altLang="ru-RU" sz="2400" b="1" dirty="0">
                <a:latin typeface="Arial" charset="0"/>
              </a:rPr>
              <a:t>r</a:t>
            </a:r>
            <a:r>
              <a:rPr lang="ru-RU" altLang="ru-RU" sz="2400" dirty="0">
                <a:latin typeface="Arial" charset="0"/>
              </a:rPr>
              <a:t>, делённое на объём кубика </a:t>
            </a:r>
          </a:p>
        </p:txBody>
      </p:sp>
      <p:sp>
        <p:nvSpPr>
          <p:cNvPr id="4" name="Rectangle 3"/>
          <p:cNvSpPr/>
          <p:nvPr/>
        </p:nvSpPr>
        <p:spPr>
          <a:xfrm>
            <a:off x="539552" y="3501008"/>
            <a:ext cx="81369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400" u="sng" dirty="0" smtClean="0">
                <a:latin typeface="Arial" charset="0"/>
              </a:rPr>
              <a:t>Рассеяние одного «электрона» о-о-о-очень слабое</a:t>
            </a:r>
          </a:p>
          <a:p>
            <a:pPr eaLnBrk="1" hangingPunct="1"/>
            <a:endParaRPr lang="ru-RU" altLang="ru-RU" sz="2400" dirty="0" smtClean="0">
              <a:latin typeface="Arial" charset="0"/>
            </a:endParaRPr>
          </a:p>
          <a:p>
            <a:pPr eaLnBrk="1" hangingPunct="1"/>
            <a:r>
              <a:rPr lang="ru-RU" altLang="ru-RU" sz="2400" dirty="0" smtClean="0">
                <a:latin typeface="Arial" charset="0"/>
              </a:rPr>
              <a:t>Рассеянные волны от одинаково расположенных электронов во всех ячейках кристалла складываются и интерферируют</a:t>
            </a:r>
          </a:p>
          <a:p>
            <a:pPr eaLnBrk="1" hangingPunct="1"/>
            <a:endParaRPr lang="ru-RU" altLang="ru-RU" sz="2400" dirty="0">
              <a:latin typeface="Arial" charset="0"/>
            </a:endParaRPr>
          </a:p>
          <a:p>
            <a:pPr eaLnBrk="1" hangingPunct="1"/>
            <a:r>
              <a:rPr lang="ru-RU" altLang="ru-RU" sz="2400" dirty="0" smtClean="0">
                <a:latin typeface="Arial" charset="0"/>
              </a:rPr>
              <a:t>В некоторых направлениях интерференция приводит к суммированию и появляется детектируемый сигнал!</a:t>
            </a:r>
            <a:endParaRPr lang="ru-RU" altLang="ru-RU" sz="2400" dirty="0">
              <a:latin typeface="Arial" charset="0"/>
            </a:endParaRPr>
          </a:p>
          <a:p>
            <a:pPr eaLnBrk="1" hangingPunct="1"/>
            <a:endParaRPr lang="ru-RU" altLang="ru-RU" sz="2400" dirty="0" smtClean="0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449E-7E56-4517-91DB-7EAABF05C743}" type="slidenum">
              <a:rPr lang="ru-RU" altLang="en-US" smtClean="0"/>
              <a:pPr/>
              <a:t>11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0624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bse.sci-lib.com/pictures/23/16/2024638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136525"/>
            <a:ext cx="9080500" cy="606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Прямоугольник 2"/>
          <p:cNvSpPr>
            <a:spLocks noChangeArrowheads="1"/>
          </p:cNvSpPr>
          <p:nvPr/>
        </p:nvSpPr>
        <p:spPr bwMode="auto">
          <a:xfrm>
            <a:off x="5429250" y="6143625"/>
            <a:ext cx="3657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Arial" charset="0"/>
              </a:rPr>
              <a:t>Хокусай</a:t>
            </a:r>
            <a:r>
              <a:rPr lang="ru-RU" altLang="ru-RU" sz="2800">
                <a:latin typeface="Arial" charset="0"/>
              </a:rPr>
              <a:t> К. «</a:t>
            </a:r>
            <a:r>
              <a:rPr lang="ru-RU" altLang="ru-RU" sz="2800" b="1">
                <a:latin typeface="Arial" charset="0"/>
              </a:rPr>
              <a:t>Волна</a:t>
            </a:r>
            <a:r>
              <a:rPr lang="ru-RU" altLang="ru-RU" sz="2800">
                <a:latin typeface="Arial" charset="0"/>
              </a:rPr>
              <a:t>»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E3714-01BF-4B04-B9E1-BAD3088EE398}" type="slidenum">
              <a:rPr lang="ru-RU" altLang="en-US" smtClean="0"/>
              <a:pPr/>
              <a:t>12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2668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Результат РС эксперимента – </a:t>
            </a:r>
            <a:r>
              <a:rPr lang="en-US" altLang="ru-RU" dirty="0" smtClean="0"/>
              <a:t>“</a:t>
            </a:r>
            <a:r>
              <a:rPr lang="ru-RU" altLang="ru-RU" dirty="0" smtClean="0"/>
              <a:t>карта рассеяния</a:t>
            </a:r>
            <a:r>
              <a:rPr lang="en-US" altLang="ru-RU" dirty="0" smtClean="0"/>
              <a:t>”</a:t>
            </a:r>
            <a:endParaRPr lang="ru-RU" altLang="ru-RU" dirty="0" smtClean="0"/>
          </a:p>
        </p:txBody>
      </p:sp>
      <p:pic>
        <p:nvPicPr>
          <p:cNvPr id="52227" name="Picture 2" descr="http://www.biochem.arizona.edu/classes/bioc462/462bh2008/462bhonorsprojects/462bhonors2007/helenm/x-raydif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509713"/>
            <a:ext cx="5286375" cy="522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449E-7E56-4517-91DB-7EAABF05C743}" type="slidenum">
              <a:rPr lang="ru-RU" altLang="en-US" smtClean="0"/>
              <a:pPr/>
              <a:t>13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1256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9E49259-C011-4AE9-A3B0-33751F451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3C30-E3F7-482A-BB97-E3EFA4564875}" type="slidenum">
              <a:rPr lang="ru-RU" altLang="en-US" smtClean="0"/>
              <a:pPr/>
              <a:t>14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9971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555685"/>
              </p:ext>
            </p:extLst>
          </p:nvPr>
        </p:nvGraphicFramePr>
        <p:xfrm>
          <a:off x="1187624" y="2204864"/>
          <a:ext cx="3960440" cy="39604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6522"/>
                <a:gridCol w="380260"/>
                <a:gridCol w="613439"/>
                <a:gridCol w="1548744"/>
                <a:gridCol w="1031475"/>
              </a:tblGrid>
              <a:tr h="4947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</a:rPr>
                        <a:t>h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</a:rPr>
                        <a:t>k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</a:rPr>
                        <a:t>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</a:rPr>
                        <a:t>F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</a:rPr>
                        <a:t>F-sigma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/>
                </a:tc>
              </a:tr>
              <a:tr h="495104"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207.9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1.9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95104"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255.9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2.3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95104"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328.1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2.9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95104"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298.8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2.7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95104"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583.4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4.9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95104"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833.9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6.7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95104"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1403.0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15.7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714202"/>
          </a:xfrm>
        </p:spPr>
        <p:txBody>
          <a:bodyPr/>
          <a:lstStyle/>
          <a:p>
            <a:pPr algn="l"/>
            <a:r>
              <a:rPr lang="ru-RU" dirty="0" smtClean="0"/>
              <a:t>3. Результат оцифровывается и превращается в </a:t>
            </a:r>
            <a:br>
              <a:rPr lang="ru-RU" dirty="0" smtClean="0"/>
            </a:br>
            <a:r>
              <a:rPr lang="ru-RU" dirty="0" smtClean="0"/>
              <a:t>файл структурных факторов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449E-7E56-4517-91DB-7EAABF05C743}" type="slidenum">
              <a:rPr lang="ru-RU" altLang="en-US" smtClean="0"/>
              <a:pPr/>
              <a:t>15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3221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Соответствие структурных факторов и функции ЭП </a:t>
            </a:r>
            <a:r>
              <a:rPr lang="en-US" dirty="0" smtClean="0">
                <a:sym typeface="Symbol"/>
              </a:rPr>
              <a:t></a:t>
            </a:r>
            <a:r>
              <a:rPr lang="en-US" dirty="0" smtClean="0"/>
              <a:t>(</a:t>
            </a:r>
            <a:r>
              <a:rPr lang="en-US" dirty="0" err="1" smtClean="0"/>
              <a:t>x,y,z</a:t>
            </a:r>
            <a:r>
              <a:rPr lang="en-US" dirty="0" smtClean="0"/>
              <a:t>)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4F9E-C8FB-492F-8283-9B0F423B8E80}" type="slidenum">
              <a:rPr lang="ru-RU" altLang="ru-RU" smtClean="0"/>
              <a:pPr/>
              <a:t>16</a:t>
            </a:fld>
            <a:endParaRPr lang="ru-RU" alt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000" y="1828800"/>
            <a:ext cx="2819400" cy="2978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5562600"/>
            <a:ext cx="8839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ru-RU" sz="2800" dirty="0" smtClean="0">
                <a:sym typeface="Symbol"/>
              </a:rPr>
              <a:t>Разложение </a:t>
            </a:r>
            <a:r>
              <a:rPr lang="ru-RU" sz="2800" dirty="0" err="1" smtClean="0">
                <a:sym typeface="Symbol"/>
              </a:rPr>
              <a:t>фукции</a:t>
            </a:r>
            <a:r>
              <a:rPr lang="ru-RU" sz="2800" dirty="0" smtClean="0">
                <a:sym typeface="Symbol"/>
              </a:rPr>
              <a:t> ЭП в ряд Фурье:</a:t>
            </a:r>
            <a:endParaRPr lang="en-US" sz="2800" dirty="0" smtClean="0">
              <a:sym typeface="Symbol"/>
            </a:endParaRPr>
          </a:p>
          <a:p>
            <a:pPr lvl="1">
              <a:buNone/>
            </a:pPr>
            <a:r>
              <a:rPr lang="en-US" sz="2800" dirty="0" smtClean="0">
                <a:sym typeface="Symbol"/>
              </a:rPr>
              <a:t></a:t>
            </a:r>
            <a:r>
              <a:rPr lang="en-US" sz="2800" dirty="0" smtClean="0"/>
              <a:t>(</a:t>
            </a:r>
            <a:r>
              <a:rPr lang="en-US" sz="2800" dirty="0" err="1" smtClean="0"/>
              <a:t>x,y,z</a:t>
            </a:r>
            <a:r>
              <a:rPr lang="en-US" sz="2800" dirty="0" smtClean="0"/>
              <a:t>) </a:t>
            </a:r>
            <a:r>
              <a:rPr lang="en-US" sz="2800" dirty="0" smtClean="0">
                <a:sym typeface="Symbol"/>
              </a:rPr>
              <a:t></a:t>
            </a:r>
            <a:r>
              <a:rPr lang="en-US" sz="2800" dirty="0" smtClean="0"/>
              <a:t> </a:t>
            </a:r>
            <a:r>
              <a:rPr lang="en-US" sz="2800" dirty="0" smtClean="0">
                <a:sym typeface="Symbol"/>
              </a:rPr>
              <a:t></a:t>
            </a:r>
            <a:r>
              <a:rPr lang="en-US" sz="2800" b="1" baseline="-25000" dirty="0" smtClean="0">
                <a:sym typeface="Symbol"/>
              </a:rPr>
              <a:t>h, k, l</a:t>
            </a:r>
            <a:r>
              <a:rPr lang="en-US" sz="2800" dirty="0" smtClean="0"/>
              <a:t> </a:t>
            </a:r>
            <a:r>
              <a:rPr lang="en-US" sz="2800" dirty="0" err="1" smtClean="0"/>
              <a:t>F</a:t>
            </a:r>
            <a:r>
              <a:rPr lang="en-US" sz="2800" b="1" baseline="-25000" dirty="0" err="1" smtClean="0">
                <a:sym typeface="Symbol"/>
              </a:rPr>
              <a:t>h</a:t>
            </a:r>
            <a:r>
              <a:rPr lang="en-US" sz="2800" b="1" baseline="-25000" dirty="0" smtClean="0">
                <a:sym typeface="Symbol"/>
              </a:rPr>
              <a:t>, k, l</a:t>
            </a:r>
            <a:r>
              <a:rPr lang="ru-RU" sz="2800" dirty="0" smtClean="0"/>
              <a:t> </a:t>
            </a:r>
            <a:r>
              <a:rPr lang="en-US" sz="2800" dirty="0" err="1" smtClean="0"/>
              <a:t>cos</a:t>
            </a:r>
            <a:r>
              <a:rPr lang="en-US" sz="2800" dirty="0" smtClean="0">
                <a:sym typeface="Symbol"/>
              </a:rPr>
              <a:t>(2 (</a:t>
            </a:r>
            <a:r>
              <a:rPr lang="en-US" sz="2800" dirty="0" err="1" smtClean="0">
                <a:sym typeface="Symbol"/>
              </a:rPr>
              <a:t>hx</a:t>
            </a:r>
            <a:r>
              <a:rPr lang="en-US" sz="2800" dirty="0" smtClean="0">
                <a:sym typeface="Symbol"/>
              </a:rPr>
              <a:t> + </a:t>
            </a:r>
            <a:r>
              <a:rPr lang="en-US" sz="2800" dirty="0" err="1" smtClean="0">
                <a:sym typeface="Symbol"/>
              </a:rPr>
              <a:t>ky</a:t>
            </a:r>
            <a:r>
              <a:rPr lang="en-US" sz="2800" dirty="0" smtClean="0">
                <a:sym typeface="Symbol"/>
              </a:rPr>
              <a:t> + </a:t>
            </a:r>
            <a:r>
              <a:rPr lang="en-US" sz="2800" dirty="0" err="1" smtClean="0">
                <a:sym typeface="Symbol"/>
              </a:rPr>
              <a:t>lz</a:t>
            </a:r>
            <a:r>
              <a:rPr lang="en-US" sz="2800" dirty="0" smtClean="0">
                <a:sym typeface="Symbol"/>
              </a:rPr>
              <a:t> )</a:t>
            </a:r>
            <a:r>
              <a:rPr lang="ru-RU" sz="2800" dirty="0" smtClean="0">
                <a:sym typeface="Symbol"/>
              </a:rPr>
              <a:t> </a:t>
            </a:r>
            <a:r>
              <a:rPr lang="en-US" sz="2800" dirty="0" smtClean="0">
                <a:sym typeface="Symbol"/>
              </a:rPr>
              <a:t>+ </a:t>
            </a:r>
            <a:r>
              <a:rPr lang="en-US" sz="2800" b="1" baseline="-25000" dirty="0" smtClean="0">
                <a:sym typeface="Symbol"/>
              </a:rPr>
              <a:t>h, k, l</a:t>
            </a:r>
            <a:r>
              <a:rPr lang="en-US" sz="2800" dirty="0" smtClean="0">
                <a:sym typeface="Symbol"/>
              </a:rPr>
              <a:t> )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340000" y="2196000"/>
            <a:ext cx="2514600" cy="609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76800" y="1752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+mn-lt"/>
              </a:rPr>
              <a:t>(3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, 36, 7) </a:t>
            </a:r>
            <a:endParaRPr lang="ru-RU" sz="28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3048000" y="2438400"/>
            <a:ext cx="2362200" cy="3657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8164154">
            <a:off x="2435538" y="3504652"/>
            <a:ext cx="44258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>
              <a:buNone/>
            </a:pPr>
            <a:r>
              <a:rPr lang="ru-RU" sz="1800" dirty="0" smtClean="0">
                <a:latin typeface="+mn-lt"/>
              </a:rPr>
              <a:t>Гармоника (3, 36, 7) =</a:t>
            </a:r>
          </a:p>
          <a:p>
            <a:pPr lvl="1">
              <a:buNone/>
            </a:pPr>
            <a:r>
              <a:rPr lang="ru-RU" sz="1800" dirty="0" smtClean="0">
                <a:latin typeface="+mn-lt"/>
              </a:rPr>
              <a:t>= </a:t>
            </a:r>
            <a:r>
              <a:rPr lang="en-US" sz="1800" dirty="0" smtClean="0">
                <a:latin typeface="+mn-lt"/>
              </a:rPr>
              <a:t>F</a:t>
            </a:r>
            <a:r>
              <a:rPr lang="en-US" sz="1800" b="1" baseline="-25000" dirty="0" smtClean="0">
                <a:latin typeface="+mn-lt"/>
                <a:sym typeface="Symbol"/>
              </a:rPr>
              <a:t>3, 36,7</a:t>
            </a:r>
            <a:r>
              <a:rPr lang="ru-RU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cos</a:t>
            </a:r>
            <a:r>
              <a:rPr lang="en-US" sz="1800" dirty="0" smtClean="0">
                <a:latin typeface="+mn-lt"/>
                <a:sym typeface="Symbol"/>
              </a:rPr>
              <a:t>(2 (3x + 36y + 7z )</a:t>
            </a:r>
            <a:r>
              <a:rPr lang="ru-RU" sz="1800" dirty="0" smtClean="0">
                <a:latin typeface="+mn-lt"/>
                <a:sym typeface="Symbol"/>
              </a:rPr>
              <a:t> </a:t>
            </a:r>
            <a:r>
              <a:rPr lang="en-US" sz="1800" dirty="0" smtClean="0">
                <a:latin typeface="+mn-lt"/>
                <a:sym typeface="Symbol"/>
              </a:rPr>
              <a:t>+ </a:t>
            </a:r>
            <a:r>
              <a:rPr lang="en-US" sz="1800" b="1" baseline="-25000" dirty="0" smtClean="0">
                <a:latin typeface="+mn-lt"/>
                <a:sym typeface="Symbol"/>
              </a:rPr>
              <a:t>3, 36, 7</a:t>
            </a:r>
            <a:r>
              <a:rPr lang="en-US" sz="1800" dirty="0" smtClean="0">
                <a:latin typeface="+mn-lt"/>
                <a:sym typeface="Symbol"/>
              </a:rPr>
              <a:t> )</a:t>
            </a:r>
          </a:p>
          <a:p>
            <a:pPr lvl="1">
              <a:buNone/>
            </a:pPr>
            <a:r>
              <a:rPr lang="en-US" sz="2000" dirty="0" smtClean="0"/>
              <a:t>F</a:t>
            </a:r>
            <a:r>
              <a:rPr lang="en-US" sz="2000" b="1" baseline="-25000" dirty="0" smtClean="0">
                <a:sym typeface="Symbol"/>
              </a:rPr>
              <a:t>3, 36,7</a:t>
            </a:r>
            <a:r>
              <a:rPr lang="en-US" sz="2000" b="1" baseline="30000" dirty="0" smtClean="0">
                <a:sym typeface="Symbol"/>
              </a:rPr>
              <a:t>2 </a:t>
            </a:r>
            <a:r>
              <a:rPr lang="en-US" sz="2000" b="1" dirty="0" smtClean="0">
                <a:latin typeface="Calibri" pitchFamily="34" charset="0"/>
                <a:sym typeface="Symbol"/>
              </a:rPr>
              <a:t> = </a:t>
            </a:r>
            <a:r>
              <a:rPr lang="en-US" sz="2000" dirty="0" smtClean="0">
                <a:sym typeface="Symbol"/>
              </a:rPr>
              <a:t>I</a:t>
            </a:r>
            <a:r>
              <a:rPr lang="en-US" sz="2000" b="1" baseline="-25000" dirty="0" smtClean="0">
                <a:sym typeface="Symbol"/>
              </a:rPr>
              <a:t>3, 36,7</a:t>
            </a:r>
            <a:endParaRPr lang="en-US" sz="2000" baseline="30000" dirty="0" smtClean="0">
              <a:latin typeface="+mn-lt"/>
              <a:sym typeface="Symbol"/>
            </a:endParaRPr>
          </a:p>
        </p:txBody>
      </p:sp>
      <p:sp>
        <p:nvSpPr>
          <p:cNvPr id="17" name="TextBox 16"/>
          <p:cNvSpPr txBox="1"/>
          <p:nvPr/>
        </p:nvSpPr>
        <p:spPr>
          <a:xfrm rot="20754470">
            <a:off x="2052434" y="2192553"/>
            <a:ext cx="30494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>
              <a:buNone/>
            </a:pPr>
            <a:r>
              <a:rPr lang="ru-RU" sz="1800" dirty="0" smtClean="0">
                <a:latin typeface="+mn-lt"/>
              </a:rPr>
              <a:t>Сигнал в точке (3, 36, 7)</a:t>
            </a:r>
          </a:p>
          <a:p>
            <a:pPr lvl="1">
              <a:buNone/>
            </a:pPr>
            <a:r>
              <a:rPr lang="ru-RU" sz="1800" dirty="0" smtClean="0">
                <a:latin typeface="+mn-lt"/>
                <a:sym typeface="Symbol"/>
              </a:rPr>
              <a:t>его </a:t>
            </a:r>
            <a:r>
              <a:rPr lang="ru-RU" sz="1800" dirty="0" err="1" smtClean="0">
                <a:latin typeface="+mn-lt"/>
                <a:sym typeface="Symbol"/>
              </a:rPr>
              <a:t>интесивность</a:t>
            </a:r>
            <a:r>
              <a:rPr lang="ru-RU" sz="1800" dirty="0" smtClean="0">
                <a:latin typeface="+mn-lt"/>
                <a:sym typeface="Symbol"/>
              </a:rPr>
              <a:t> </a:t>
            </a:r>
            <a:r>
              <a:rPr lang="en-US" sz="1800" dirty="0" smtClean="0">
                <a:sym typeface="Symbol"/>
              </a:rPr>
              <a:t>I</a:t>
            </a:r>
            <a:r>
              <a:rPr lang="en-US" sz="1800" b="1" baseline="-25000" dirty="0" smtClean="0">
                <a:sym typeface="Symbol"/>
              </a:rPr>
              <a:t>3, 36,7</a:t>
            </a:r>
            <a:endParaRPr lang="en-US" sz="1800" dirty="0" smtClean="0">
              <a:latin typeface="+mn-lt"/>
              <a:sym typeface="Symbo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45579" y="3276600"/>
            <a:ext cx="35984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Ничего более!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487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435280" cy="1143000"/>
          </a:xfrm>
        </p:spPr>
        <p:txBody>
          <a:bodyPr/>
          <a:lstStyle/>
          <a:p>
            <a:r>
              <a:rPr lang="ru-RU" dirty="0" smtClean="0"/>
              <a:t>4. Решения фазовой проблемы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5482952" cy="4997152"/>
          </a:xfrm>
        </p:spPr>
        <p:txBody>
          <a:bodyPr/>
          <a:lstStyle/>
          <a:p>
            <a:r>
              <a:rPr lang="ru-RU" dirty="0" smtClean="0"/>
              <a:t>Молекулярное замещение</a:t>
            </a:r>
            <a:br>
              <a:rPr lang="ru-RU" dirty="0" smtClean="0"/>
            </a:br>
            <a:r>
              <a:rPr lang="ru-RU" sz="2400" dirty="0" smtClean="0"/>
              <a:t>Нужен гомолог с известной 3</a:t>
            </a:r>
            <a:r>
              <a:rPr lang="en-US" sz="2400" dirty="0" smtClean="0"/>
              <a:t>D </a:t>
            </a:r>
            <a:r>
              <a:rPr lang="ru-RU" sz="2400" dirty="0" smtClean="0"/>
              <a:t>структурой</a:t>
            </a:r>
          </a:p>
          <a:p>
            <a:r>
              <a:rPr lang="ru-RU" dirty="0" smtClean="0"/>
              <a:t>Изоморфное замещение</a:t>
            </a:r>
            <a:br>
              <a:rPr lang="ru-RU" dirty="0" smtClean="0"/>
            </a:br>
            <a:r>
              <a:rPr lang="ru-RU" sz="2400" dirty="0" smtClean="0"/>
              <a:t>нужны еще два РСА эксперимента с введенными в кристалл тяжелыми атомами</a:t>
            </a:r>
            <a:endParaRPr lang="ru-RU" dirty="0" smtClean="0"/>
          </a:p>
          <a:p>
            <a:r>
              <a:rPr lang="ru-RU" dirty="0" smtClean="0"/>
              <a:t>Аномальное рассеяние</a:t>
            </a:r>
            <a:br>
              <a:rPr lang="ru-RU" dirty="0" smtClean="0"/>
            </a:br>
            <a:r>
              <a:rPr lang="ru-RU" sz="2400" dirty="0" smtClean="0"/>
              <a:t>нужно ввести в белок  аномально рассеивающий атом, например, селенометионин; и РСА с тремя длинами волны </a:t>
            </a:r>
          </a:p>
          <a:p>
            <a:endParaRPr lang="ru-RU" dirty="0"/>
          </a:p>
        </p:txBody>
      </p:sp>
      <p:graphicFrame>
        <p:nvGraphicFramePr>
          <p:cNvPr id="5" name="Таблица 32"/>
          <p:cNvGraphicFramePr>
            <a:graphicFrameLocks noGrp="1"/>
          </p:cNvGraphicFramePr>
          <p:nvPr/>
        </p:nvGraphicFramePr>
        <p:xfrm>
          <a:off x="6019800" y="1371600"/>
          <a:ext cx="2285999" cy="23069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807"/>
                <a:gridCol w="161157"/>
                <a:gridCol w="264339"/>
                <a:gridCol w="368314"/>
                <a:gridCol w="589306"/>
                <a:gridCol w="739076"/>
              </a:tblGrid>
              <a:tr h="5334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h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k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l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baseline="0" dirty="0" err="1">
                          <a:effectLst/>
                          <a:latin typeface="Calibri" pitchFamily="34" charset="0"/>
                        </a:rPr>
                        <a:t>sta-tus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F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baseline="0" dirty="0" smtClean="0">
                          <a:effectLst/>
                          <a:latin typeface="Calibri" pitchFamily="34" charset="0"/>
                        </a:rPr>
                        <a:t>phase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207.9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112.8</a:t>
                      </a: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baseline="0" dirty="0" smtClean="0"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255.9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95.7</a:t>
                      </a: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328.1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46.6</a:t>
                      </a: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298.8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137.7</a:t>
                      </a: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</a:rPr>
                        <a:t>f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583.4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36.4</a:t>
                      </a: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833.9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45.9</a:t>
                      </a: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1403.0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99.7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50FB-5954-4217-AE95-6FF6061F4C47}" type="slidenum">
              <a:rPr lang="ru-RU" altLang="en-US" smtClean="0"/>
              <a:pPr/>
              <a:t>17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0864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ru-RU" dirty="0" smtClean="0"/>
              <a:t>5. Рассчет черновой ЭП </a:t>
            </a:r>
            <a:br>
              <a:rPr lang="ru-RU" dirty="0" smtClean="0"/>
            </a:br>
            <a:r>
              <a:rPr lang="ru-RU" sz="2400" dirty="0" smtClean="0"/>
              <a:t>по формуле</a:t>
            </a:r>
            <a:endParaRPr lang="ru-RU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16A4A99-A015-445B-AA0E-B7483FFD2F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7740352" cy="580526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449E-7E56-4517-91DB-7EAABF05C743}" type="slidenum">
              <a:rPr lang="ru-RU" altLang="en-US" smtClean="0"/>
              <a:pPr/>
              <a:t>18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2535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7B5F49E-93B6-46BD-A10B-D2EC30196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8700"/>
            <a:ext cx="8172400" cy="61293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4815"/>
            <a:ext cx="8229600" cy="759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dirty="0" smtClean="0"/>
              <a:t>6. Черновая модель</a:t>
            </a:r>
            <a:endParaRPr lang="ru-R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3C30-E3F7-482A-BB97-E3EFA4564875}" type="slidenum">
              <a:rPr lang="ru-RU" altLang="en-US" smtClean="0"/>
              <a:pPr/>
              <a:t>19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4921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Показатели качества расшифровки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Разрешение </a:t>
            </a:r>
          </a:p>
          <a:p>
            <a:pPr lvl="1"/>
            <a:r>
              <a:rPr lang="ru-RU" sz="2400" dirty="0" smtClean="0"/>
              <a:t>Характеризует качество эксперимента </a:t>
            </a:r>
            <a:r>
              <a:rPr lang="en-US" sz="2400" dirty="0" smtClean="0"/>
              <a:t>X-ray</a:t>
            </a:r>
          </a:p>
          <a:p>
            <a:r>
              <a:rPr lang="en-US" sz="2800" dirty="0" smtClean="0"/>
              <a:t>R </a:t>
            </a:r>
            <a:r>
              <a:rPr lang="ru-RU" sz="2800" dirty="0" smtClean="0"/>
              <a:t>фактор и </a:t>
            </a:r>
            <a:r>
              <a:rPr lang="en-US" sz="2800" dirty="0" smtClean="0"/>
              <a:t>R-free</a:t>
            </a:r>
          </a:p>
          <a:p>
            <a:pPr lvl="1"/>
            <a:r>
              <a:rPr lang="ru-RU" sz="2400" dirty="0" smtClean="0"/>
              <a:t>Характеризует соответствие модели (координат атома) экспериментальным данным</a:t>
            </a:r>
            <a:r>
              <a:rPr lang="en-US" sz="2400" dirty="0" smtClean="0"/>
              <a:t> </a:t>
            </a:r>
            <a:r>
              <a:rPr lang="ru-RU" sz="2400" dirty="0" smtClean="0"/>
              <a:t> </a:t>
            </a:r>
          </a:p>
          <a:p>
            <a:r>
              <a:rPr lang="en-US" sz="2800" dirty="0" err="1" smtClean="0"/>
              <a:t>Clashscore</a:t>
            </a:r>
            <a:r>
              <a:rPr lang="en-US" sz="2800" dirty="0" smtClean="0"/>
              <a:t> </a:t>
            </a:r>
          </a:p>
          <a:p>
            <a:pPr lvl="1"/>
            <a:r>
              <a:rPr lang="ru-RU" sz="2400" dirty="0" smtClean="0"/>
              <a:t>Показывает число (%) атомов, недопустимо близких друг  другу – ошибки расшифровки  </a:t>
            </a:r>
          </a:p>
          <a:p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449E-7E56-4517-91DB-7EAABF05C743}" type="slidenum">
              <a:rPr lang="ru-RU" altLang="en-US" smtClean="0"/>
              <a:pPr/>
              <a:t>2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14740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83C7DFA-7A42-47F8-BC0C-6B2E047F4B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8730"/>
            <a:ext cx="7812360" cy="585927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724092"/>
          </a:xfrm>
        </p:spPr>
        <p:txBody>
          <a:bodyPr/>
          <a:lstStyle/>
          <a:p>
            <a:r>
              <a:rPr lang="ru-RU" dirty="0" smtClean="0"/>
              <a:t>Чаще ЭП такая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449E-7E56-4517-91DB-7EAABF05C743}" type="slidenum">
              <a:rPr lang="ru-RU" altLang="en-US" smtClean="0"/>
              <a:pPr/>
              <a:t>20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8521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0636AF3-3A07-475C-9473-B19D8480A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3C30-E3F7-482A-BB97-E3EFA4564875}" type="slidenum">
              <a:rPr lang="ru-RU" altLang="en-US" smtClean="0"/>
              <a:pPr/>
              <a:t>21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6244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939800"/>
          </a:xfrm>
        </p:spPr>
        <p:txBody>
          <a:bodyPr/>
          <a:lstStyle/>
          <a:p>
            <a:pPr algn="l" eaLnBrk="1" hangingPunct="1"/>
            <a:r>
              <a:rPr lang="ru-RU" altLang="ru-RU" sz="3600" dirty="0" smtClean="0">
                <a:solidFill>
                  <a:srgbClr val="7030A0"/>
                </a:solidFill>
              </a:rPr>
              <a:t> Разрешение метода РСА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71438" y="1571625"/>
            <a:ext cx="8929687" cy="1143000"/>
          </a:xfrm>
          <a:solidFill>
            <a:schemeClr val="accent3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    </a:t>
            </a:r>
            <a:r>
              <a:rPr lang="en-US" sz="2400" dirty="0" smtClean="0"/>
              <a:t>EXPDTA    X-RAY DIFFRACTION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dirty="0" smtClean="0"/>
              <a:t>REMARK   2 </a:t>
            </a:r>
            <a:r>
              <a:rPr lang="ru-RU" sz="2400" dirty="0" smtClean="0"/>
              <a:t>       </a:t>
            </a:r>
            <a:r>
              <a:rPr lang="en-US" sz="2400" b="1" dirty="0" smtClean="0"/>
              <a:t>RESOLUTION. </a:t>
            </a:r>
            <a:r>
              <a:rPr lang="en-US" sz="2400" b="1" dirty="0" smtClean="0">
                <a:solidFill>
                  <a:srgbClr val="C00000"/>
                </a:solidFill>
              </a:rPr>
              <a:t>2.3  ANGSTROMS</a:t>
            </a:r>
            <a:endParaRPr lang="en-US" sz="2800" dirty="0" smtClean="0">
              <a:solidFill>
                <a:srgbClr val="C00000"/>
              </a:solidFill>
            </a:endParaRPr>
          </a:p>
        </p:txBody>
      </p:sp>
      <p:sp>
        <p:nvSpPr>
          <p:cNvPr id="46084" name="Прямоугольник 5"/>
          <p:cNvSpPr>
            <a:spLocks noChangeArrowheads="1"/>
          </p:cNvSpPr>
          <p:nvPr/>
        </p:nvSpPr>
        <p:spPr bwMode="auto">
          <a:xfrm>
            <a:off x="6215063" y="1071563"/>
            <a:ext cx="2519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2400"/>
              <a:t>PDB-</a:t>
            </a:r>
            <a:r>
              <a:rPr lang="ru-RU" altLang="ru-RU" sz="2400"/>
              <a:t>файл 2С58</a:t>
            </a:r>
          </a:p>
        </p:txBody>
      </p:sp>
      <p:sp>
        <p:nvSpPr>
          <p:cNvPr id="9" name="Выноска 1 8"/>
          <p:cNvSpPr/>
          <p:nvPr/>
        </p:nvSpPr>
        <p:spPr>
          <a:xfrm>
            <a:off x="285750" y="3357563"/>
            <a:ext cx="8501063" cy="3286125"/>
          </a:xfrm>
          <a:prstGeom prst="borderCallout1">
            <a:avLst>
              <a:gd name="adj1" fmla="val -2445"/>
              <a:gd name="adj2" fmla="val 49924"/>
              <a:gd name="adj3" fmla="val -27382"/>
              <a:gd name="adj4" fmla="val 50347"/>
            </a:avLst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4000" i="1" dirty="0">
                <a:solidFill>
                  <a:srgbClr val="C00000"/>
                </a:solidFill>
              </a:rPr>
              <a:t>Разрешение  - это</a:t>
            </a:r>
          </a:p>
          <a:p>
            <a:pPr>
              <a:defRPr/>
            </a:pPr>
            <a:r>
              <a:rPr lang="ru-RU" sz="4000" i="1" dirty="0">
                <a:solidFill>
                  <a:srgbClr val="C00000"/>
                </a:solidFill>
              </a:rPr>
              <a:t>минимальное расстояние между различимыми объектами</a:t>
            </a:r>
          </a:p>
          <a:p>
            <a:pPr>
              <a:defRPr/>
            </a:pPr>
            <a:r>
              <a:rPr lang="ru-RU" sz="3600" i="1" dirty="0">
                <a:solidFill>
                  <a:srgbClr val="C00000"/>
                </a:solidFill>
                <a:cs typeface="Courier New" pitchFamily="49" charset="0"/>
              </a:rPr>
              <a:t>(в микроскопии; в рентгеноструктурном анализе смысл тот же!)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50FB-5954-4217-AE95-6FF6061F4C47}" type="slidenum">
              <a:rPr lang="ru-RU" altLang="en-US" smtClean="0"/>
              <a:pPr/>
              <a:t>22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7275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214313" y="214313"/>
            <a:ext cx="7115175" cy="2011362"/>
          </a:xfrm>
        </p:spPr>
        <p:txBody>
          <a:bodyPr/>
          <a:lstStyle/>
          <a:p>
            <a:pPr algn="l" eaLnBrk="1" hangingPunct="1"/>
            <a:r>
              <a:rPr lang="ru-RU" altLang="ru-RU" smtClean="0"/>
              <a:t>Структура с разрешением </a:t>
            </a:r>
            <a:br>
              <a:rPr lang="ru-RU" altLang="ru-RU" smtClean="0"/>
            </a:br>
            <a:r>
              <a:rPr lang="ru-RU" altLang="ru-RU" smtClean="0"/>
              <a:t>3.2 ангстрема. </a:t>
            </a:r>
          </a:p>
        </p:txBody>
      </p:sp>
      <p:pic>
        <p:nvPicPr>
          <p:cNvPr id="47107" name="Рисунок 5" descr="dis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286000"/>
            <a:ext cx="5621337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Прямоугольник 3"/>
          <p:cNvSpPr>
            <a:spLocks noChangeArrowheads="1"/>
          </p:cNvSpPr>
          <p:nvPr/>
        </p:nvSpPr>
        <p:spPr bwMode="auto">
          <a:xfrm>
            <a:off x="5929313" y="4857750"/>
            <a:ext cx="30003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rgbClr val="C00000"/>
                </a:solidFill>
              </a:rPr>
              <a:t>МОЖНО ЛИ ВЕРИТЬ КАРТИНКЕ???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449E-7E56-4517-91DB-7EAABF05C743}" type="slidenum">
              <a:rPr lang="ru-RU" altLang="en-US" smtClean="0"/>
              <a:pPr/>
              <a:t>23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1894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214313" y="857250"/>
            <a:ext cx="8929687" cy="1143000"/>
          </a:xfrm>
          <a:solidFill>
            <a:schemeClr val="accent3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    </a:t>
            </a:r>
            <a:r>
              <a:rPr lang="en-US" sz="2400" dirty="0" smtClean="0"/>
              <a:t>EXPDTA    X-RAY DIFFRACTION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dirty="0" smtClean="0"/>
              <a:t>REMARK   2 </a:t>
            </a:r>
            <a:r>
              <a:rPr lang="ru-RU" sz="2400" dirty="0" smtClean="0"/>
              <a:t>       </a:t>
            </a:r>
            <a:r>
              <a:rPr lang="en-US" sz="2400" b="1" dirty="0" smtClean="0"/>
              <a:t>RESOLUTION. </a:t>
            </a:r>
            <a:r>
              <a:rPr lang="en-US" sz="2400" b="1" dirty="0" smtClean="0">
                <a:solidFill>
                  <a:srgbClr val="C00000"/>
                </a:solidFill>
              </a:rPr>
              <a:t>2.3  ANGSTROMS</a:t>
            </a:r>
            <a:endParaRPr lang="en-US" sz="2800" dirty="0" smtClean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50" y="2143125"/>
            <a:ext cx="8858250" cy="7080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REMARK </a:t>
            </a:r>
            <a:r>
              <a:rPr lang="ru-RU" sz="2400" dirty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3  </a:t>
            </a:r>
            <a:r>
              <a:rPr lang="en-US" sz="2400" b="1" dirty="0">
                <a:latin typeface="+mn-lt"/>
              </a:rPr>
              <a:t>ESTIMATED COORDINATE ERROR   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(A) : 0.24  </a:t>
            </a:r>
            <a:r>
              <a:rPr lang="en-US" sz="2400" b="1" dirty="0">
                <a:latin typeface="+mn-lt"/>
              </a:rPr>
              <a:t/>
            </a:r>
            <a:br>
              <a:rPr lang="en-US" sz="2400" b="1" dirty="0">
                <a:latin typeface="+mn-lt"/>
              </a:rPr>
            </a:br>
            <a:endParaRPr lang="en-US" sz="1600" b="1" dirty="0">
              <a:latin typeface="+mn-lt"/>
            </a:endParaRPr>
          </a:p>
        </p:txBody>
      </p:sp>
      <p:sp>
        <p:nvSpPr>
          <p:cNvPr id="48132" name="Прямоугольник 5"/>
          <p:cNvSpPr>
            <a:spLocks noChangeArrowheads="1"/>
          </p:cNvSpPr>
          <p:nvPr/>
        </p:nvSpPr>
        <p:spPr bwMode="auto">
          <a:xfrm>
            <a:off x="6357938" y="357188"/>
            <a:ext cx="2519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2400"/>
              <a:t>PDB-</a:t>
            </a:r>
            <a:r>
              <a:rPr lang="ru-RU" altLang="ru-RU" sz="2400"/>
              <a:t>файл 2С58</a:t>
            </a:r>
          </a:p>
        </p:txBody>
      </p:sp>
      <p:sp>
        <p:nvSpPr>
          <p:cNvPr id="9" name="Выноска 1 8"/>
          <p:cNvSpPr/>
          <p:nvPr/>
        </p:nvSpPr>
        <p:spPr>
          <a:xfrm>
            <a:off x="357188" y="3143250"/>
            <a:ext cx="8501062" cy="1000125"/>
          </a:xfrm>
          <a:prstGeom prst="borderCallout1">
            <a:avLst>
              <a:gd name="adj1" fmla="val 18473"/>
              <a:gd name="adj2" fmla="val 35241"/>
              <a:gd name="adj3" fmla="val -59465"/>
              <a:gd name="adj4" fmla="val 92176"/>
            </a:avLst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i="1" dirty="0">
                <a:solidFill>
                  <a:srgbClr val="C00000"/>
                </a:solidFill>
                <a:cs typeface="Courier New" pitchFamily="49" charset="0"/>
              </a:rPr>
              <a:t>Точность координат в 10 раз больше , чем разрешение структуры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16200000" flipH="1">
            <a:off x="5393531" y="1750219"/>
            <a:ext cx="1571625" cy="1500188"/>
          </a:xfrm>
          <a:prstGeom prst="line">
            <a:avLst/>
          </a:prstGeom>
          <a:ln w="25400">
            <a:solidFill>
              <a:srgbClr val="3E4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35" name="Прямоугольник 15"/>
          <p:cNvSpPr>
            <a:spLocks noChangeArrowheads="1"/>
          </p:cNvSpPr>
          <p:nvPr/>
        </p:nvSpPr>
        <p:spPr bwMode="auto">
          <a:xfrm>
            <a:off x="0" y="4429125"/>
            <a:ext cx="9144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b="1"/>
              <a:t>“</a:t>
            </a:r>
            <a:r>
              <a:rPr lang="ru-RU" altLang="ru-RU" b="1"/>
              <a:t>Ошибка координат</a:t>
            </a:r>
            <a:r>
              <a:rPr lang="en-US" altLang="ru-RU" b="1"/>
              <a:t>”</a:t>
            </a:r>
            <a:r>
              <a:rPr lang="en-US" altLang="ru-RU"/>
              <a:t> – </a:t>
            </a:r>
            <a:r>
              <a:rPr lang="ru-RU" altLang="ru-RU"/>
              <a:t> это среднее квадратичное отклонений координат атомов от правильного значения. </a:t>
            </a:r>
            <a:br>
              <a:rPr lang="ru-RU" altLang="ru-RU"/>
            </a:br>
            <a:endParaRPr lang="ru-RU" altLang="ru-RU"/>
          </a:p>
          <a:p>
            <a:pPr eaLnBrk="1" hangingPunct="1"/>
            <a:r>
              <a:rPr lang="ru-RU" altLang="ru-RU"/>
              <a:t>Пусть </a:t>
            </a:r>
            <a:r>
              <a:rPr lang="en-US" altLang="ru-RU" b="1"/>
              <a:t>a</a:t>
            </a:r>
            <a:r>
              <a:rPr lang="en-US" altLang="ru-RU" b="1" baseline="-25000"/>
              <a:t>i</a:t>
            </a:r>
            <a:r>
              <a:rPr lang="ru-RU" altLang="ru-RU" b="1" baseline="-25000"/>
              <a:t>  </a:t>
            </a:r>
            <a:r>
              <a:rPr lang="ru-RU" altLang="ru-RU"/>
              <a:t>– отклонение </a:t>
            </a:r>
            <a:r>
              <a:rPr lang="en-US" altLang="ru-RU"/>
              <a:t>i-</a:t>
            </a:r>
            <a:r>
              <a:rPr lang="ru-RU" altLang="ru-RU"/>
              <a:t>го атома.</a:t>
            </a:r>
            <a:r>
              <a:rPr lang="ru-RU" altLang="ru-RU" b="1" baseline="-25000"/>
              <a:t> </a:t>
            </a:r>
            <a:r>
              <a:rPr lang="ru-RU" altLang="ru-RU"/>
              <a:t>Среднее квадратичное </a:t>
            </a:r>
            <a:r>
              <a:rPr lang="en-US" altLang="ru-RU" b="1"/>
              <a:t>S</a:t>
            </a:r>
            <a:r>
              <a:rPr lang="en-US" altLang="ru-RU"/>
              <a:t> </a:t>
            </a:r>
            <a:r>
              <a:rPr lang="ru-RU" altLang="ru-RU"/>
              <a:t>чисел </a:t>
            </a:r>
            <a:r>
              <a:rPr lang="en-US" altLang="ru-RU" b="1"/>
              <a:t>a</a:t>
            </a:r>
            <a:r>
              <a:rPr lang="en-US" altLang="ru-RU" b="1" baseline="-25000"/>
              <a:t>1</a:t>
            </a:r>
            <a:r>
              <a:rPr lang="en-US" altLang="ru-RU"/>
              <a:t>, </a:t>
            </a:r>
            <a:r>
              <a:rPr lang="en-US" altLang="ru-RU" b="1"/>
              <a:t>a</a:t>
            </a:r>
            <a:r>
              <a:rPr lang="en-US" altLang="ru-RU" b="1" baseline="-25000"/>
              <a:t>2</a:t>
            </a:r>
            <a:r>
              <a:rPr lang="en-US" altLang="ru-RU"/>
              <a:t>,…,</a:t>
            </a:r>
            <a:r>
              <a:rPr lang="en-US" altLang="ru-RU" b="1"/>
              <a:t>a</a:t>
            </a:r>
            <a:r>
              <a:rPr lang="en-US" altLang="ru-RU" b="1" baseline="-25000"/>
              <a:t>n</a:t>
            </a:r>
            <a:r>
              <a:rPr lang="en-US" altLang="ru-RU"/>
              <a:t> </a:t>
            </a:r>
            <a:r>
              <a:rPr lang="ru-RU" altLang="ru-RU"/>
              <a:t>равно</a:t>
            </a:r>
            <a:r>
              <a:rPr lang="en-US" altLang="ru-RU"/>
              <a:t>: </a:t>
            </a:r>
            <a:r>
              <a:rPr lang="ru-RU" altLang="ru-RU"/>
              <a:t/>
            </a:r>
            <a:br>
              <a:rPr lang="ru-RU" altLang="ru-RU"/>
            </a:br>
            <a:r>
              <a:rPr lang="ru-RU" altLang="ru-RU"/>
              <a:t>               </a:t>
            </a:r>
            <a:r>
              <a:rPr lang="ru-RU" altLang="ru-RU" b="1"/>
              <a:t> </a:t>
            </a:r>
            <a:r>
              <a:rPr lang="en-US" altLang="ru-RU" b="1"/>
              <a:t>S = </a:t>
            </a:r>
            <a:r>
              <a:rPr lang="ru-RU" altLang="ru-RU" b="1"/>
              <a:t>корень((</a:t>
            </a:r>
            <a:r>
              <a:rPr lang="en-US" altLang="ru-RU" b="1"/>
              <a:t>a</a:t>
            </a:r>
            <a:r>
              <a:rPr lang="en-US" altLang="ru-RU" b="1" baseline="-25000"/>
              <a:t>1</a:t>
            </a:r>
            <a:r>
              <a:rPr lang="ru-RU" altLang="ru-RU" b="1" baseline="30000"/>
              <a:t>2 </a:t>
            </a:r>
            <a:r>
              <a:rPr lang="ru-RU" altLang="ru-RU" b="1"/>
              <a:t>+</a:t>
            </a:r>
            <a:r>
              <a:rPr lang="en-US" altLang="ru-RU" b="1"/>
              <a:t> a</a:t>
            </a:r>
            <a:r>
              <a:rPr lang="en-US" altLang="ru-RU" b="1" baseline="-25000"/>
              <a:t>2</a:t>
            </a:r>
            <a:r>
              <a:rPr lang="ru-RU" altLang="ru-RU" b="1" baseline="30000"/>
              <a:t>2</a:t>
            </a:r>
            <a:r>
              <a:rPr lang="ru-RU" altLang="ru-RU" b="1"/>
              <a:t>+</a:t>
            </a:r>
            <a:r>
              <a:rPr lang="en-US" altLang="ru-RU" b="1"/>
              <a:t>…</a:t>
            </a:r>
            <a:r>
              <a:rPr lang="ru-RU" altLang="ru-RU" b="1"/>
              <a:t>+</a:t>
            </a:r>
            <a:r>
              <a:rPr lang="en-US" altLang="ru-RU" b="1"/>
              <a:t>a</a:t>
            </a:r>
            <a:r>
              <a:rPr lang="en-US" altLang="ru-RU" b="1" baseline="-25000"/>
              <a:t>n</a:t>
            </a:r>
            <a:r>
              <a:rPr lang="ru-RU" altLang="ru-RU" b="1" baseline="30000"/>
              <a:t>2</a:t>
            </a:r>
            <a:r>
              <a:rPr lang="ru-RU" altLang="ru-RU" b="1"/>
              <a:t>)</a:t>
            </a:r>
            <a:r>
              <a:rPr lang="en-US" altLang="ru-RU" b="1"/>
              <a:t>/n)</a:t>
            </a:r>
          </a:p>
          <a:p>
            <a:pPr eaLnBrk="1" hangingPunct="1"/>
            <a:endParaRPr lang="en-US" altLang="ru-RU" b="1"/>
          </a:p>
          <a:p>
            <a:pPr eaLnBrk="1" hangingPunct="1"/>
            <a:r>
              <a:rPr lang="ru-RU" altLang="ru-RU" b="1"/>
              <a:t>Авторы структуры думают, что  </a:t>
            </a:r>
            <a:r>
              <a:rPr lang="en-US" altLang="ru-RU" b="1"/>
              <a:t>S=0.24 </a:t>
            </a:r>
            <a:r>
              <a:rPr lang="ru-RU" altLang="ru-RU" b="1"/>
              <a:t>ангстрема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50FB-5954-4217-AE95-6FF6061F4C47}" type="slidenum">
              <a:rPr lang="ru-RU" altLang="en-US" smtClean="0"/>
              <a:pPr/>
              <a:t>24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5357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" descr="CezanneBords_de_la_Marn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42875"/>
            <a:ext cx="7953375" cy="665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E3714-01BF-4B04-B9E1-BAD3088EE398}" type="slidenum">
              <a:rPr lang="ru-RU" altLang="en-US" smtClean="0"/>
              <a:pPr/>
              <a:t>25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7402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28600" y="228600"/>
            <a:ext cx="8458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4000" dirty="0"/>
              <a:t>Разрешение как показатель качества </a:t>
            </a:r>
            <a:r>
              <a:rPr lang="ru-RU" altLang="ru-RU" sz="4000" dirty="0" smtClean="0"/>
              <a:t>модели</a:t>
            </a:r>
            <a:endParaRPr lang="ru-RU" altLang="ru-RU" sz="400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81000" y="1600200"/>
            <a:ext cx="8305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800" i="1" u="sng" dirty="0">
                <a:solidFill>
                  <a:srgbClr val="C00000"/>
                </a:solidFill>
                <a:latin typeface="Calibri" panose="020F0502020204030204" pitchFamily="34" charset="0"/>
              </a:rPr>
              <a:t>Характеризует экспериментальные данные</a:t>
            </a:r>
            <a:r>
              <a:rPr lang="ru-RU" altLang="ru-RU" sz="2800" dirty="0">
                <a:latin typeface="Calibri" panose="020F0502020204030204" pitchFamily="34" charset="0"/>
              </a:rPr>
              <a:t>, </a:t>
            </a:r>
            <a:r>
              <a:rPr lang="ru-RU" altLang="ru-RU" sz="2800" dirty="0">
                <a:solidFill>
                  <a:schemeClr val="tx1"/>
                </a:solidFill>
                <a:latin typeface="Calibri" panose="020F0502020204030204" pitchFamily="34" charset="0"/>
              </a:rPr>
              <a:t>а не модель</a:t>
            </a:r>
            <a:r>
              <a:rPr lang="ru-RU" altLang="ru-RU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!</a:t>
            </a:r>
            <a:br>
              <a:rPr lang="ru-RU" altLang="ru-RU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endParaRPr lang="ru-RU" altLang="ru-RU" sz="28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800" dirty="0" smtClean="0">
                <a:latin typeface="Calibri" panose="020F0502020204030204" pitchFamily="34" charset="0"/>
              </a:rPr>
              <a:t>Чем лучше - меньше - разрешение (в </a:t>
            </a:r>
            <a:r>
              <a:rPr lang="en-US" altLang="ru-RU" sz="2800" dirty="0" smtClean="0">
                <a:latin typeface="Calibri" panose="020F0502020204030204" pitchFamily="34" charset="0"/>
              </a:rPr>
              <a:t>Å</a:t>
            </a:r>
            <a:r>
              <a:rPr lang="ru-RU" altLang="ru-RU" sz="2800" dirty="0" smtClean="0">
                <a:latin typeface="Calibri" panose="020F0502020204030204" pitchFamily="34" charset="0"/>
              </a:rPr>
              <a:t>), тем менее вероятны ошибки</a:t>
            </a:r>
            <a:endParaRPr lang="ru-RU" altLang="ru-RU" sz="28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3200" dirty="0">
              <a:latin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43900" y="6356350"/>
            <a:ext cx="685800" cy="365125"/>
          </a:xfrm>
        </p:spPr>
        <p:txBody>
          <a:bodyPr/>
          <a:lstStyle/>
          <a:p>
            <a:fld id="{ED85FAE8-7C33-49ED-80A0-3EB222AD8855}" type="slidenum">
              <a:rPr lang="ru-RU" altLang="ru-RU" smtClean="0"/>
              <a:pPr/>
              <a:t>26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2311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83820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/>
              <a:t>Условные градации разрешения</a:t>
            </a:r>
            <a:endParaRPr lang="ru-RU" altLang="ru-RU" sz="3600"/>
          </a:p>
        </p:txBody>
      </p:sp>
      <p:sp>
        <p:nvSpPr>
          <p:cNvPr id="25603" name="Rectangle 3"/>
          <p:cNvSpPr txBox="1">
            <a:spLocks noChangeArrowheads="1"/>
          </p:cNvSpPr>
          <p:nvPr/>
        </p:nvSpPr>
        <p:spPr bwMode="auto">
          <a:xfrm>
            <a:off x="533400" y="1371600"/>
            <a:ext cx="8001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800" dirty="0">
                <a:latin typeface="Calibri" panose="020F0502020204030204" pitchFamily="34" charset="0"/>
              </a:rPr>
              <a:t>Высокое разрешение:  </a:t>
            </a:r>
            <a:r>
              <a:rPr lang="en-US" altLang="ru-RU" sz="2800" dirty="0">
                <a:latin typeface="Calibri" panose="020F0502020204030204" pitchFamily="34" charset="0"/>
              </a:rPr>
              <a:t>&lt;1.5 </a:t>
            </a:r>
            <a:r>
              <a:rPr lang="en-US" altLang="ru-RU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Å</a:t>
            </a:r>
            <a:br>
              <a:rPr lang="en-US" altLang="ru-RU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en-US" altLang="ru-RU" sz="2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Хорошее разрешение:  </a:t>
            </a:r>
            <a:r>
              <a:rPr lang="en-US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1.5 </a:t>
            </a:r>
            <a:r>
              <a:rPr lang="ru-RU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– 2.5 </a:t>
            </a:r>
            <a:r>
              <a:rPr lang="en-US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Å</a:t>
            </a:r>
            <a:r>
              <a:rPr lang="ru-RU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(в моделях с разрешением </a:t>
            </a:r>
            <a:r>
              <a:rPr lang="en-US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&lt; </a:t>
            </a:r>
            <a:r>
              <a:rPr lang="ru-RU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2.5 </a:t>
            </a:r>
            <a:r>
              <a:rPr lang="en-US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Å </a:t>
            </a:r>
            <a:r>
              <a:rPr lang="ru-RU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обычно </a:t>
            </a:r>
            <a:r>
              <a:rPr lang="ru-RU" altLang="ru-RU" sz="2800" i="1" u="sng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моделируют</a:t>
            </a:r>
            <a:r>
              <a:rPr lang="ru-RU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 и молекулы воды</a:t>
            </a:r>
            <a:r>
              <a:rPr lang="ru-RU" altLang="ru-RU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altLang="ru-RU" sz="28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ru-RU" altLang="ru-RU" sz="2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Удовлетворительное</a:t>
            </a:r>
            <a:r>
              <a:rPr lang="en-US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lang="en-US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.5 </a:t>
            </a:r>
            <a:r>
              <a:rPr lang="ru-RU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– 3.5 </a:t>
            </a:r>
            <a:r>
              <a:rPr lang="en-US" altLang="ru-RU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Å</a:t>
            </a:r>
            <a:br>
              <a:rPr lang="en-US" altLang="ru-RU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ru-RU" altLang="ru-RU" sz="2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Низкое</a:t>
            </a:r>
            <a:r>
              <a:rPr lang="en-US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:  &gt; </a:t>
            </a:r>
            <a:r>
              <a:rPr lang="ru-RU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3.5 </a:t>
            </a:r>
            <a:r>
              <a:rPr lang="en-US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Å</a:t>
            </a:r>
            <a:r>
              <a:rPr lang="ru-RU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ru-RU" altLang="ru-RU" sz="2800" dirty="0">
              <a:solidFill>
                <a:srgbClr val="C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27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688657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1643063"/>
            <a:ext cx="8229600" cy="2011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Ошибки в 3</a:t>
            </a:r>
            <a:r>
              <a:rPr lang="en-US" dirty="0" smtClean="0"/>
              <a:t>D</a:t>
            </a:r>
            <a:r>
              <a:rPr lang="ru-RU" dirty="0" smtClean="0"/>
              <a:t> изображении (</a:t>
            </a:r>
            <a:r>
              <a:rPr lang="en-US" dirty="0" smtClean="0"/>
              <a:t>“</a:t>
            </a:r>
            <a:r>
              <a:rPr lang="ru-RU" dirty="0" smtClean="0"/>
              <a:t>иллюзии</a:t>
            </a:r>
            <a:r>
              <a:rPr lang="en-US" dirty="0" smtClean="0"/>
              <a:t>”</a:t>
            </a:r>
            <a:r>
              <a:rPr lang="ru-RU" dirty="0" smtClean="0"/>
              <a:t>) воспринимаются людьми как очевидная истина </a:t>
            </a:r>
            <a:r>
              <a:rPr lang="en-US" b="1" dirty="0" smtClean="0">
                <a:solidFill>
                  <a:srgbClr val="C00000"/>
                </a:solidFill>
                <a:sym typeface="Wingdings"/>
              </a:rPr>
              <a:t></a:t>
            </a:r>
            <a:endParaRPr lang="ru-RU" b="1" dirty="0" smtClean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449E-7E56-4517-91DB-7EAABF05C743}" type="slidenum">
              <a:rPr lang="ru-RU" altLang="en-US" smtClean="0"/>
              <a:pPr/>
              <a:t>28</a:t>
            </a:fld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 descr="ChessA-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714375"/>
            <a:ext cx="7410450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Прямоугольник 2"/>
          <p:cNvSpPr>
            <a:spLocks noChangeArrowheads="1"/>
          </p:cNvSpPr>
          <p:nvPr/>
        </p:nvSpPr>
        <p:spPr bwMode="auto">
          <a:xfrm>
            <a:off x="3643313" y="119063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2800" dirty="0" err="1"/>
              <a:t>Edward</a:t>
            </a:r>
            <a:r>
              <a:rPr lang="ru-RU" altLang="en-US" sz="2800" dirty="0"/>
              <a:t> H. </a:t>
            </a:r>
            <a:r>
              <a:rPr lang="ru-RU" altLang="en-US" sz="2800" dirty="0" err="1"/>
              <a:t>Adelson</a:t>
            </a:r>
            <a:r>
              <a:rPr lang="en-US" altLang="en-US" sz="2800" dirty="0"/>
              <a:t>, </a:t>
            </a:r>
            <a:r>
              <a:rPr lang="ru-RU" altLang="en-US" sz="2800" dirty="0"/>
              <a:t>1995.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E3714-01BF-4B04-B9E1-BAD3088EE398}" type="slidenum">
              <a:rPr lang="ru-RU" altLang="en-US" smtClean="0"/>
              <a:pPr/>
              <a:t>29</a:t>
            </a:fld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Показатели качества расшифровки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Ramachandran </a:t>
            </a:r>
            <a:r>
              <a:rPr lang="en-US" sz="2400" dirty="0" err="1" smtClean="0"/>
              <a:t>outlayers</a:t>
            </a:r>
            <a:endParaRPr lang="ru-RU" sz="2400" dirty="0" smtClean="0"/>
          </a:p>
          <a:p>
            <a:pPr lvl="1"/>
            <a:r>
              <a:rPr lang="ru-RU" sz="2400" dirty="0" smtClean="0"/>
              <a:t>Число (%) аминокислотных остатков с нетипичной конформацией остова: подозрение на ошибку расшифровку</a:t>
            </a:r>
            <a:endParaRPr lang="en-US" sz="2400" dirty="0" smtClean="0"/>
          </a:p>
          <a:p>
            <a:r>
              <a:rPr lang="en-US" sz="2400" dirty="0" smtClean="0"/>
              <a:t>Side chain </a:t>
            </a:r>
            <a:r>
              <a:rPr lang="en-US" sz="2400" dirty="0" err="1" smtClean="0"/>
              <a:t>outlayers</a:t>
            </a:r>
            <a:endParaRPr lang="en-US" sz="2400" dirty="0" smtClean="0"/>
          </a:p>
          <a:p>
            <a:pPr lvl="1"/>
            <a:r>
              <a:rPr lang="ru-RU" sz="2400" dirty="0" smtClean="0"/>
              <a:t>Процент боковых цепей с нетипичной конформацией: подозрение </a:t>
            </a:r>
            <a:r>
              <a:rPr lang="ru-RU" sz="2400" dirty="0"/>
              <a:t>на ошибку расшифровку</a:t>
            </a:r>
            <a:endParaRPr lang="en-US" sz="2400" dirty="0"/>
          </a:p>
          <a:p>
            <a:r>
              <a:rPr lang="en-US" sz="2400" dirty="0" smtClean="0"/>
              <a:t>RSRZ </a:t>
            </a:r>
          </a:p>
          <a:p>
            <a:pPr lvl="1"/>
            <a:r>
              <a:rPr lang="ru-RU" sz="2400" dirty="0"/>
              <a:t>Процент боковых </a:t>
            </a:r>
            <a:r>
              <a:rPr lang="ru-RU" sz="2400" dirty="0" smtClean="0"/>
              <a:t>цепей, положение атомов в которых плохо соответствует экспериментальным данным</a:t>
            </a:r>
          </a:p>
          <a:p>
            <a:endParaRPr lang="ru-RU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449E-7E56-4517-91DB-7EAABF05C743}" type="slidenum">
              <a:rPr lang="ru-RU" altLang="en-US" smtClean="0"/>
              <a:pPr/>
              <a:t>3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7435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 descr="A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39688"/>
            <a:ext cx="5318125" cy="681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4071938" y="1143000"/>
            <a:ext cx="16398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2800"/>
              <a:t>Клетка </a:t>
            </a:r>
            <a:r>
              <a:rPr lang="en-US" altLang="en-US" sz="2800"/>
              <a:t>A</a:t>
            </a:r>
          </a:p>
          <a:p>
            <a:pPr eaLnBrk="1" hangingPunct="1"/>
            <a:r>
              <a:rPr lang="en-US" altLang="en-US" sz="2800"/>
              <a:t>R: 107</a:t>
            </a:r>
          </a:p>
          <a:p>
            <a:pPr eaLnBrk="1" hangingPunct="1"/>
            <a:r>
              <a:rPr lang="en-US" altLang="en-US" sz="2800"/>
              <a:t>G: 107</a:t>
            </a:r>
          </a:p>
          <a:p>
            <a:pPr eaLnBrk="1" hangingPunct="1"/>
            <a:r>
              <a:rPr lang="en-US" altLang="en-US" sz="2800"/>
              <a:t>B:  107</a:t>
            </a:r>
            <a:endParaRPr lang="ru-RU" altLang="en-US" sz="2800"/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3143250" y="4143375"/>
            <a:ext cx="16605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2800"/>
              <a:t>Клетка </a:t>
            </a:r>
            <a:r>
              <a:rPr lang="en-US" altLang="en-US" sz="2800"/>
              <a:t>B</a:t>
            </a:r>
          </a:p>
          <a:p>
            <a:pPr eaLnBrk="1" hangingPunct="1"/>
            <a:r>
              <a:rPr lang="en-US" altLang="en-US" sz="2800"/>
              <a:t>R: 107</a:t>
            </a:r>
          </a:p>
          <a:p>
            <a:pPr eaLnBrk="1" hangingPunct="1"/>
            <a:r>
              <a:rPr lang="en-US" altLang="en-US" sz="2800"/>
              <a:t>G: 107</a:t>
            </a:r>
          </a:p>
          <a:p>
            <a:pPr eaLnBrk="1" hangingPunct="1"/>
            <a:r>
              <a:rPr lang="en-US" altLang="en-US" sz="2800"/>
              <a:t>B:  107</a:t>
            </a:r>
            <a:endParaRPr lang="ru-RU" altLang="en-US" sz="28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E3714-01BF-4B04-B9E1-BAD3088EE398}" type="slidenum">
              <a:rPr lang="ru-RU" altLang="en-US" smtClean="0"/>
              <a:pPr/>
              <a:t>30</a:t>
            </a:fld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Пример: 1</a:t>
            </a:r>
            <a:r>
              <a:rPr lang="en-US" altLang="ru-RU" smtClean="0"/>
              <a:t>DLP</a:t>
            </a:r>
            <a:r>
              <a:rPr lang="ru-RU" altLang="ru-RU" smtClean="0"/>
              <a:t> </a:t>
            </a:r>
          </a:p>
        </p:txBody>
      </p:sp>
      <p:pic>
        <p:nvPicPr>
          <p:cNvPr id="4" name="Рисунок 3" descr="1DLP_spacefi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214438"/>
            <a:ext cx="5000625" cy="387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1DLP_carto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571625"/>
            <a:ext cx="497522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1DLP_C_carto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785938"/>
            <a:ext cx="4948237" cy="383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1DLP_gly230C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500188"/>
            <a:ext cx="8689975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вал 8"/>
          <p:cNvSpPr/>
          <p:nvPr/>
        </p:nvSpPr>
        <p:spPr>
          <a:xfrm>
            <a:off x="3071813" y="1857375"/>
            <a:ext cx="3143250" cy="40576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76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7030A0"/>
                </a:solidFill>
                <a:cs typeface="Courier New" pitchFamily="49" charset="0"/>
              </a:rPr>
              <a:t>Все ли остатки</a:t>
            </a:r>
            <a:r>
              <a:rPr lang="ru-RU" sz="4000" b="1" dirty="0" smtClean="0">
                <a:solidFill>
                  <a:srgbClr val="7030A0"/>
                </a:solidFill>
                <a:cs typeface="Courier New" pitchFamily="49" charset="0"/>
              </a:rPr>
              <a:t>?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 smtClean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0" y="2357438"/>
            <a:ext cx="9144000" cy="2143125"/>
          </a:xfrm>
          <a:solidFill>
            <a:schemeClr val="accent3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pt-BR" sz="1800" b="1" dirty="0" smtClean="0">
                <a:latin typeface="Courier New" pitchFamily="49" charset="0"/>
                <a:cs typeface="Courier New" pitchFamily="49" charset="0"/>
              </a:rPr>
              <a:t>ATOM  1  N   SER A   4     -13.267  87.421  34.691  1.00 50.42</a:t>
            </a:r>
            <a:r>
              <a:rPr lang="ru-RU" sz="1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1800" b="1" dirty="0" smtClean="0">
                <a:latin typeface="Courier New" pitchFamily="49" charset="0"/>
                <a:cs typeface="Courier New" pitchFamily="49" charset="0"/>
              </a:rPr>
              <a:t>N</a:t>
            </a:r>
            <a:endParaRPr lang="ru-RU" sz="1800" b="1" dirty="0" smtClean="0">
              <a:latin typeface="Courier New" pitchFamily="49" charset="0"/>
              <a:cs typeface="Courier New" pitchFamily="49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pt-BR" sz="1800" b="1" dirty="0" smtClean="0">
                <a:latin typeface="Courier New" pitchFamily="49" charset="0"/>
                <a:cs typeface="Courier New" pitchFamily="49" charset="0"/>
              </a:rPr>
              <a:t>ATOM  2  CA  SER A   4     -12.582  87.920  35.918  1.00 49.36</a:t>
            </a:r>
            <a:r>
              <a:rPr lang="ru-RU" sz="1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1800" b="1" dirty="0" smtClean="0">
                <a:latin typeface="Courier New" pitchFamily="49" charset="0"/>
                <a:cs typeface="Courier New" pitchFamily="49" charset="0"/>
              </a:rPr>
              <a:t>C </a:t>
            </a:r>
            <a:endParaRPr lang="ru-RU" sz="1800" b="1" dirty="0" smtClean="0">
              <a:latin typeface="Courier New" pitchFamily="49" charset="0"/>
              <a:cs typeface="Courier New" pitchFamily="49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pt-BR" sz="1800" b="1" dirty="0" smtClean="0">
                <a:latin typeface="Courier New" pitchFamily="49" charset="0"/>
                <a:cs typeface="Courier New" pitchFamily="49" charset="0"/>
              </a:rPr>
              <a:t>ATOM  3  C   SER A   4     -11.448  86.988  36.332  1.00 47.23 C  </a:t>
            </a:r>
            <a:endParaRPr lang="ru-RU" sz="1800" b="1" dirty="0" smtClean="0">
              <a:latin typeface="Courier New" pitchFamily="49" charset="0"/>
              <a:cs typeface="Courier New" pitchFamily="49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pt-BR" sz="1800" b="1" dirty="0" smtClean="0">
                <a:latin typeface="Courier New" pitchFamily="49" charset="0"/>
                <a:cs typeface="Courier New" pitchFamily="49" charset="0"/>
              </a:rPr>
              <a:t>ATOM  4  O   SER A   4     -11.519  85.775  36.131  1.00 46.71 O</a:t>
            </a:r>
            <a:endParaRPr lang="ru-RU" sz="1800" b="1" dirty="0" smtClean="0">
              <a:latin typeface="Courier New" pitchFamily="49" charset="0"/>
              <a:cs typeface="Courier New" pitchFamily="49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pt-BR" sz="1800" b="1" dirty="0" smtClean="0">
                <a:latin typeface="Courier New" pitchFamily="49" charset="0"/>
                <a:cs typeface="Courier New" pitchFamily="49" charset="0"/>
              </a:rPr>
              <a:t>ATOM  5  CB  SER A   4     -13.585  88.045  37.069  1.00 50.97 C</a:t>
            </a:r>
            <a:endParaRPr lang="ru-RU" sz="1800" b="1" dirty="0" smtClean="0">
              <a:latin typeface="Courier New" pitchFamily="49" charset="0"/>
              <a:cs typeface="Courier New" pitchFamily="49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pt-BR" sz="1800" b="1" dirty="0" smtClean="0">
                <a:latin typeface="Courier New" pitchFamily="49" charset="0"/>
                <a:cs typeface="Courier New" pitchFamily="49" charset="0"/>
              </a:rPr>
              <a:t>ATOM  6  OG  SER A   4     -12.938  88.423  38.273  1.00 54.47 O</a:t>
            </a:r>
            <a:endParaRPr lang="ru-RU" sz="1800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9940" name="Прямоугольник 6"/>
          <p:cNvSpPr>
            <a:spLocks noChangeArrowheads="1"/>
          </p:cNvSpPr>
          <p:nvPr/>
        </p:nvSpPr>
        <p:spPr bwMode="auto">
          <a:xfrm>
            <a:off x="5572125" y="1630363"/>
            <a:ext cx="3357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/>
              <a:t> </a:t>
            </a:r>
            <a:r>
              <a:rPr lang="en-US" altLang="en-US" sz="3200"/>
              <a:t>PDB-</a:t>
            </a:r>
            <a:r>
              <a:rPr lang="ru-RU" altLang="en-US" sz="3200"/>
              <a:t>файл 2С58</a:t>
            </a:r>
            <a:endParaRPr lang="ru-RU" altLang="en-US"/>
          </a:p>
        </p:txBody>
      </p:sp>
      <p:sp>
        <p:nvSpPr>
          <p:cNvPr id="9" name="Выноска 1 8"/>
          <p:cNvSpPr/>
          <p:nvPr/>
        </p:nvSpPr>
        <p:spPr>
          <a:xfrm>
            <a:off x="1928813" y="5357813"/>
            <a:ext cx="5072062" cy="612775"/>
          </a:xfrm>
          <a:prstGeom prst="borderCallout1">
            <a:avLst>
              <a:gd name="adj1" fmla="val 21120"/>
              <a:gd name="adj2" fmla="val 7089"/>
              <a:gd name="adj3" fmla="val -439504"/>
              <a:gd name="adj4" fmla="val -16074"/>
            </a:avLst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C00000"/>
                </a:solidFill>
              </a:rPr>
              <a:t>1й атом – из 4го остатка</a:t>
            </a:r>
            <a:endParaRPr lang="ru-RU" sz="2800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6200000" flipH="1">
            <a:off x="2464594" y="3464719"/>
            <a:ext cx="2786063" cy="1285875"/>
          </a:xfrm>
          <a:prstGeom prst="line">
            <a:avLst/>
          </a:prstGeom>
          <a:ln w="25400">
            <a:solidFill>
              <a:srgbClr val="3E4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50FB-5954-4217-AE95-6FF6061F4C47}" type="slidenum">
              <a:rPr lang="ru-RU" altLang="en-US" smtClean="0"/>
              <a:pPr/>
              <a:t>32</a:t>
            </a:fld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7030A0"/>
                </a:solidFill>
                <a:cs typeface="Courier New" pitchFamily="49" charset="0"/>
              </a:rPr>
              <a:t>Все ли атомы</a:t>
            </a:r>
            <a:r>
              <a:rPr lang="ru-RU" sz="4000" b="1" dirty="0" smtClean="0">
                <a:solidFill>
                  <a:srgbClr val="7030A0"/>
                </a:solidFill>
                <a:cs typeface="Courier New" pitchFamily="49" charset="0"/>
              </a:rPr>
              <a:t>?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 smtClean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0" y="1357313"/>
            <a:ext cx="5786438" cy="1143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625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pt-BR" b="1" dirty="0">
                <a:latin typeface="Courier New" pitchFamily="49" charset="0"/>
                <a:cs typeface="Courier New" pitchFamily="49" charset="0"/>
              </a:rPr>
              <a:t>ATOM  1  N   SER A   4     -13.267  87.421  34.691  1.00 50.42</a:t>
            </a:r>
            <a:r>
              <a:rPr lang="ru-RU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b="1" dirty="0">
                <a:latin typeface="Courier New" pitchFamily="49" charset="0"/>
                <a:cs typeface="Courier New" pitchFamily="49" charset="0"/>
              </a:rPr>
              <a:t>N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pt-BR" b="1" dirty="0">
                <a:latin typeface="Courier New" pitchFamily="49" charset="0"/>
                <a:cs typeface="Courier New" pitchFamily="49" charset="0"/>
              </a:rPr>
              <a:t>ATOM  2  CA  SER A   4     -12.582  87.920  35.918  1.00 49.36</a:t>
            </a:r>
            <a:r>
              <a:rPr lang="ru-RU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b="1" dirty="0">
                <a:latin typeface="Courier New" pitchFamily="49" charset="0"/>
                <a:cs typeface="Courier New" pitchFamily="49" charset="0"/>
              </a:rPr>
              <a:t>C 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pt-BR" b="1" dirty="0">
                <a:latin typeface="Courier New" pitchFamily="49" charset="0"/>
                <a:cs typeface="Courier New" pitchFamily="49" charset="0"/>
              </a:rPr>
              <a:t>ATOM  3  C   SER A   4     -11.448  86.988  36.332  1.00 47.23 C  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pt-BR" b="1" dirty="0">
                <a:latin typeface="Courier New" pitchFamily="49" charset="0"/>
                <a:cs typeface="Courier New" pitchFamily="49" charset="0"/>
              </a:rPr>
              <a:t>ATOM  4  O   SER A   4     -11.519  85.775  36.131  1.00 46.71 O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pt-BR" b="1" dirty="0">
                <a:latin typeface="Courier New" pitchFamily="49" charset="0"/>
                <a:cs typeface="Courier New" pitchFamily="49" charset="0"/>
              </a:rPr>
              <a:t>ATOM  5  CB  SER A   4     -13.585  88.045  37.069  1.00 50.97 C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pt-BR" b="1" dirty="0">
                <a:latin typeface="Courier New" pitchFamily="49" charset="0"/>
                <a:cs typeface="Courier New" pitchFamily="49" charset="0"/>
              </a:rPr>
              <a:t>ATOM  6  OG  SER A   4     -12.938  88.423  38.273  1.00 54.47 O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1988" name="Прямоугольник 6"/>
          <p:cNvSpPr>
            <a:spLocks noChangeArrowheads="1"/>
          </p:cNvSpPr>
          <p:nvPr/>
        </p:nvSpPr>
        <p:spPr bwMode="auto">
          <a:xfrm>
            <a:off x="71438" y="895350"/>
            <a:ext cx="2714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1400"/>
              <a:t> </a:t>
            </a:r>
            <a:r>
              <a:rPr lang="en-US" altLang="en-US" sz="2400"/>
              <a:t>PDB-</a:t>
            </a:r>
            <a:r>
              <a:rPr lang="ru-RU" altLang="en-US" sz="2400"/>
              <a:t>файл 2С58</a:t>
            </a:r>
            <a:endParaRPr lang="ru-RU" altLang="en-US" sz="1400"/>
          </a:p>
        </p:txBody>
      </p:sp>
      <p:sp>
        <p:nvSpPr>
          <p:cNvPr id="8" name="Выноска 1 7"/>
          <p:cNvSpPr/>
          <p:nvPr/>
        </p:nvSpPr>
        <p:spPr>
          <a:xfrm>
            <a:off x="6000750" y="1357313"/>
            <a:ext cx="2857500" cy="1143000"/>
          </a:xfrm>
          <a:prstGeom prst="borderCallout1">
            <a:avLst>
              <a:gd name="adj1" fmla="val 43143"/>
              <a:gd name="adj2" fmla="val 1970"/>
              <a:gd name="adj3" fmla="val 45025"/>
              <a:gd name="adj4" fmla="val -14150"/>
            </a:avLst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i="1" dirty="0">
                <a:solidFill>
                  <a:srgbClr val="C00000"/>
                </a:solidFill>
              </a:rPr>
              <a:t>Нет атомов водорода</a:t>
            </a:r>
            <a:endParaRPr lang="ru-RU" sz="2800" dirty="0"/>
          </a:p>
        </p:txBody>
      </p:sp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0" y="3071813"/>
            <a:ext cx="8715375" cy="2786062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ATOM   3660  CG1 VAL A 453       4.352  88.889  58.518  1.00 41.76  C  </a:t>
            </a:r>
            <a:endParaRPr lang="ru-RU" sz="1600" b="1" dirty="0" smtClean="0">
              <a:latin typeface="Courier New" pitchFamily="49" charset="0"/>
              <a:cs typeface="Courier New" pitchFamily="49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ATOM   3661  CG2 VAL A 453       4.863  87.282  56.679  1.00 40.67  C  </a:t>
            </a:r>
            <a:endParaRPr lang="ru-RU" sz="1600" b="1" dirty="0" smtClean="0">
              <a:latin typeface="Courier New" pitchFamily="49" charset="0"/>
              <a:cs typeface="Courier New" pitchFamily="49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ATOM   3662  N   LYS A 454       7.563  90.822  58.578  1.00 44.90  N  </a:t>
            </a:r>
            <a:endParaRPr lang="ru-RU" sz="1600" b="1" dirty="0" smtClean="0">
              <a:latin typeface="Courier New" pitchFamily="49" charset="0"/>
              <a:cs typeface="Courier New" pitchFamily="49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ATOM   3663  CA  LYS A 454       8.172  91.595  59.659  1.00 47.14  C  </a:t>
            </a:r>
            <a:endParaRPr lang="ru-RU" sz="1600" b="1" dirty="0" smtClean="0">
              <a:latin typeface="Courier New" pitchFamily="49" charset="0"/>
              <a:cs typeface="Courier New" pitchFamily="49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ATOM   3664  C   LYS A 454       7.548  91.417  61.043  1.00 47.48  C  </a:t>
            </a:r>
            <a:endParaRPr lang="ru-RU" sz="1600" b="1" dirty="0" smtClean="0">
              <a:latin typeface="Courier New" pitchFamily="49" charset="0"/>
              <a:cs typeface="Courier New" pitchFamily="49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ATOM   3665  O   LYS A 454       8.254  91.247  62.034  1.00 48.27  O  </a:t>
            </a:r>
            <a:endParaRPr lang="ru-RU" sz="1600" b="1" dirty="0" smtClean="0">
              <a:latin typeface="Courier New" pitchFamily="49" charset="0"/>
              <a:cs typeface="Courier New" pitchFamily="49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ATOM   3666  CB  LYS A 454       8.162  93.083  59.292  1.00 48.19  C  </a:t>
            </a:r>
            <a:endParaRPr lang="ru-RU" sz="1600" b="1" dirty="0" smtClean="0">
              <a:latin typeface="Courier New" pitchFamily="49" charset="0"/>
              <a:cs typeface="Courier New" pitchFamily="49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ATOM   3667  CG  LYS A 454       8.764  93.993  60.356  1.00 50.57  C</a:t>
            </a:r>
            <a:endParaRPr lang="ru-RU" sz="1600" b="1" dirty="0" smtClean="0">
              <a:latin typeface="Courier New" pitchFamily="49" charset="0"/>
              <a:cs typeface="Courier New" pitchFamily="49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ATOM   3668  N  AGLU A 455       6.222  91.450  61.099  0.50 48.10 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N</a:t>
            </a:r>
          </a:p>
        </p:txBody>
      </p:sp>
      <p:sp>
        <p:nvSpPr>
          <p:cNvPr id="41991" name="Прямоугольник 5"/>
          <p:cNvSpPr>
            <a:spLocks noChangeArrowheads="1"/>
          </p:cNvSpPr>
          <p:nvPr/>
        </p:nvSpPr>
        <p:spPr bwMode="auto">
          <a:xfrm>
            <a:off x="5715000" y="2609850"/>
            <a:ext cx="2857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PDB-</a:t>
            </a:r>
            <a:r>
              <a:rPr lang="ru-RU" altLang="en-US" sz="2400"/>
              <a:t>файл 1</a:t>
            </a:r>
            <a:r>
              <a:rPr lang="en-US" altLang="en-US" sz="2400"/>
              <a:t>EA5</a:t>
            </a:r>
            <a:endParaRPr lang="ru-RU" altLang="en-US" sz="2400"/>
          </a:p>
        </p:txBody>
      </p:sp>
      <p:sp>
        <p:nvSpPr>
          <p:cNvPr id="12" name="Выноска 1 11"/>
          <p:cNvSpPr/>
          <p:nvPr/>
        </p:nvSpPr>
        <p:spPr>
          <a:xfrm>
            <a:off x="3714750" y="6000750"/>
            <a:ext cx="5357813" cy="571500"/>
          </a:xfrm>
          <a:prstGeom prst="borderCallout1">
            <a:avLst>
              <a:gd name="adj1" fmla="val -7650"/>
              <a:gd name="adj2" fmla="val 50948"/>
              <a:gd name="adj3" fmla="val -269894"/>
              <a:gd name="adj4" fmla="val -4371"/>
            </a:avLst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charset="0"/>
              <a:buNone/>
              <a:defRPr/>
            </a:pPr>
            <a:r>
              <a:rPr lang="ru-RU" sz="2800" i="1" dirty="0">
                <a:solidFill>
                  <a:srgbClr val="C00000"/>
                </a:solidFill>
                <a:cs typeface="Courier New" pitchFamily="49" charset="0"/>
              </a:rPr>
              <a:t>В остатке </a:t>
            </a:r>
            <a:r>
              <a:rPr lang="en-US" sz="2800" i="1" dirty="0">
                <a:solidFill>
                  <a:srgbClr val="C00000"/>
                </a:solidFill>
                <a:cs typeface="Courier New" pitchFamily="49" charset="0"/>
              </a:rPr>
              <a:t>Lys455 </a:t>
            </a:r>
            <a:r>
              <a:rPr lang="ru-RU" sz="2800" i="1" dirty="0">
                <a:solidFill>
                  <a:srgbClr val="C00000"/>
                </a:solidFill>
                <a:cs typeface="Courier New" pitchFamily="49" charset="0"/>
              </a:rPr>
              <a:t>всего </a:t>
            </a:r>
            <a:r>
              <a:rPr lang="en-US" sz="2800" i="1" dirty="0">
                <a:solidFill>
                  <a:srgbClr val="C00000"/>
                </a:solidFill>
                <a:cs typeface="Courier New" pitchFamily="49" charset="0"/>
              </a:rPr>
              <a:t>6 </a:t>
            </a:r>
            <a:r>
              <a:rPr lang="ru-RU" sz="2800" i="1" dirty="0">
                <a:solidFill>
                  <a:srgbClr val="C00000"/>
                </a:solidFill>
                <a:cs typeface="Courier New" pitchFamily="49" charset="0"/>
              </a:rPr>
              <a:t>атомов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500188" y="3714750"/>
            <a:ext cx="2000250" cy="1714500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50FB-5954-4217-AE95-6FF6061F4C47}" type="slidenum">
              <a:rPr lang="ru-RU" altLang="en-US" smtClean="0"/>
              <a:pPr/>
              <a:t>33</a:t>
            </a:fld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Прямоугольник 5"/>
          <p:cNvSpPr>
            <a:spLocks noChangeArrowheads="1"/>
          </p:cNvSpPr>
          <p:nvPr/>
        </p:nvSpPr>
        <p:spPr bwMode="auto">
          <a:xfrm>
            <a:off x="2571750" y="428625"/>
            <a:ext cx="4000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/>
              <a:t>PDB-</a:t>
            </a:r>
            <a:r>
              <a:rPr lang="ru-RU" altLang="en-US" sz="3600"/>
              <a:t>файл 1</a:t>
            </a:r>
            <a:r>
              <a:rPr lang="en-US" altLang="en-US" sz="3600"/>
              <a:t>EA5</a:t>
            </a:r>
            <a:r>
              <a:rPr lang="ru-RU" altLang="en-US" sz="3600"/>
              <a:t>  </a:t>
            </a:r>
          </a:p>
        </p:txBody>
      </p:sp>
      <p:pic>
        <p:nvPicPr>
          <p:cNvPr id="43011" name="Рисунок 8" descr="Lys454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5" y="1857375"/>
            <a:ext cx="4341813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Рисунок 9" descr="Lys133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857375"/>
            <a:ext cx="3571875" cy="328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Прямоугольник 10"/>
          <p:cNvSpPr>
            <a:spLocks noChangeArrowheads="1"/>
          </p:cNvSpPr>
          <p:nvPr/>
        </p:nvSpPr>
        <p:spPr bwMode="auto">
          <a:xfrm>
            <a:off x="7000875" y="1285875"/>
            <a:ext cx="1490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Lys454</a:t>
            </a:r>
            <a:endParaRPr lang="ru-RU" altLang="en-US" sz="3200"/>
          </a:p>
        </p:txBody>
      </p:sp>
      <p:sp>
        <p:nvSpPr>
          <p:cNvPr id="43014" name="Прямоугольник 11"/>
          <p:cNvSpPr>
            <a:spLocks noChangeArrowheads="1"/>
          </p:cNvSpPr>
          <p:nvPr/>
        </p:nvSpPr>
        <p:spPr bwMode="auto">
          <a:xfrm>
            <a:off x="2428875" y="1214438"/>
            <a:ext cx="1490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Lys133</a:t>
            </a:r>
            <a:endParaRPr lang="ru-RU" altLang="en-US" sz="32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50FB-5954-4217-AE95-6FF6061F4C47}" type="slidenum">
              <a:rPr lang="ru-RU" altLang="en-US" smtClean="0"/>
              <a:pPr/>
              <a:t>34</a:t>
            </a:fld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/>
          <a:lstStyle/>
          <a:p>
            <a:r>
              <a:rPr lang="ru-RU" dirty="0" smtClean="0"/>
              <a:t>Оптимизация черновой модели</a:t>
            </a:r>
            <a:endParaRPr lang="ru-RU" dirty="0"/>
          </a:p>
        </p:txBody>
      </p:sp>
      <p:graphicFrame>
        <p:nvGraphicFramePr>
          <p:cNvPr id="3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484868"/>
              </p:ext>
            </p:extLst>
          </p:nvPr>
        </p:nvGraphicFramePr>
        <p:xfrm>
          <a:off x="395536" y="1220927"/>
          <a:ext cx="3362671" cy="38400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958"/>
                <a:gridCol w="237060"/>
                <a:gridCol w="388839"/>
                <a:gridCol w="541784"/>
                <a:gridCol w="866860"/>
                <a:gridCol w="1087170"/>
              </a:tblGrid>
              <a:tr h="88788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baseline="0" dirty="0">
                          <a:effectLst/>
                          <a:latin typeface="Calibri" pitchFamily="34" charset="0"/>
                        </a:rPr>
                        <a:t>h</a:t>
                      </a:r>
                      <a:endParaRPr lang="en-US" sz="2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baseline="0" dirty="0">
                          <a:effectLst/>
                          <a:latin typeface="Calibri" pitchFamily="34" charset="0"/>
                        </a:rPr>
                        <a:t>k</a:t>
                      </a:r>
                      <a:endParaRPr lang="en-US" sz="2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baseline="0" dirty="0">
                          <a:effectLst/>
                          <a:latin typeface="Calibri" pitchFamily="34" charset="0"/>
                        </a:rPr>
                        <a:t>l</a:t>
                      </a:r>
                      <a:endParaRPr lang="en-US" sz="2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baseline="0" dirty="0" err="1">
                          <a:effectLst/>
                          <a:latin typeface="Calibri" pitchFamily="34" charset="0"/>
                        </a:rPr>
                        <a:t>sta-tus</a:t>
                      </a:r>
                      <a:endParaRPr lang="en-US" sz="2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baseline="0" dirty="0">
                          <a:effectLst/>
                          <a:latin typeface="Calibri" pitchFamily="34" charset="0"/>
                        </a:rPr>
                        <a:t>F</a:t>
                      </a:r>
                      <a:endParaRPr lang="en-US" sz="2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 smtClean="0">
                          <a:effectLst/>
                        </a:rPr>
                        <a:t>F-calc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/>
                </a:tc>
              </a:tr>
              <a:tr h="421743"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2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207.9</a:t>
                      </a:r>
                      <a:endParaRPr lang="ru-RU" sz="24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145.3</a:t>
                      </a:r>
                      <a:endParaRPr lang="ru-RU" sz="24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21743"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strike="noStrike" baseline="0" dirty="0" smtClean="0"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2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255.9</a:t>
                      </a:r>
                      <a:endParaRPr lang="ru-RU" sz="24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423.5</a:t>
                      </a:r>
                      <a:endParaRPr lang="ru-RU" sz="24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21743"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baseline="0" dirty="0"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2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328.1</a:t>
                      </a:r>
                      <a:endParaRPr lang="ru-RU" sz="24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269.0</a:t>
                      </a:r>
                      <a:endParaRPr lang="ru-RU" sz="24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21743"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baseline="0" dirty="0"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2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298.8</a:t>
                      </a:r>
                      <a:endParaRPr lang="ru-RU" sz="24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337.9</a:t>
                      </a:r>
                      <a:endParaRPr lang="ru-RU" sz="24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21743"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</a:rPr>
                        <a:t>f</a:t>
                      </a:r>
                      <a:endParaRPr lang="en-US" sz="2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583.4</a:t>
                      </a:r>
                      <a:endParaRPr lang="ru-RU" sz="24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394.6</a:t>
                      </a:r>
                      <a:endParaRPr lang="ru-RU" sz="24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21743"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baseline="0" dirty="0"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2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833.9</a:t>
                      </a:r>
                      <a:endParaRPr lang="ru-RU" sz="24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861.1</a:t>
                      </a:r>
                      <a:endParaRPr lang="ru-RU" sz="24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21743"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baseline="0" dirty="0"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2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1403.0</a:t>
                      </a:r>
                      <a:endParaRPr lang="ru-RU" sz="24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1192.5</a:t>
                      </a:r>
                      <a:endParaRPr lang="ru-RU" sz="24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449E-7E56-4517-91DB-7EAABF05C743}" type="slidenum">
              <a:rPr lang="ru-RU" altLang="en-US" smtClean="0"/>
              <a:pPr/>
              <a:t>35</a:t>
            </a:fld>
            <a:endParaRPr lang="ru-RU" altLang="en-US"/>
          </a:p>
        </p:txBody>
      </p:sp>
      <p:grpSp>
        <p:nvGrpSpPr>
          <p:cNvPr id="5" name="Группа 8"/>
          <p:cNvGrpSpPr/>
          <p:nvPr/>
        </p:nvGrpSpPr>
        <p:grpSpPr>
          <a:xfrm>
            <a:off x="3233936" y="5085184"/>
            <a:ext cx="5410200" cy="1404938"/>
            <a:chOff x="1828800" y="4038600"/>
            <a:chExt cx="5410200" cy="1404938"/>
          </a:xfrm>
        </p:grpSpPr>
        <p:graphicFrame>
          <p:nvGraphicFramePr>
            <p:cNvPr id="6" name="Object 2"/>
            <p:cNvGraphicFramePr>
              <a:graphicFrameLocks noChangeAspect="1"/>
            </p:cNvGraphicFramePr>
            <p:nvPr/>
          </p:nvGraphicFramePr>
          <p:xfrm>
            <a:off x="3238500" y="4114800"/>
            <a:ext cx="3325813" cy="1328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4" name="Equation" r:id="rId3" imgW="1688367" imgH="672808" progId="Equation.3">
                    <p:embed/>
                  </p:oleObj>
                </mc:Choice>
                <mc:Fallback>
                  <p:oleObj name="Equation" r:id="rId3" imgW="1688367" imgH="67280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8500" y="4114800"/>
                          <a:ext cx="3325813" cy="13287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Прямоугольник 35"/>
            <p:cNvSpPr/>
            <p:nvPr/>
          </p:nvSpPr>
          <p:spPr>
            <a:xfrm>
              <a:off x="3238500" y="4648200"/>
              <a:ext cx="533400" cy="304800"/>
            </a:xfrm>
            <a:prstGeom prst="rect">
              <a:avLst/>
            </a:prstGeom>
            <a:solidFill>
              <a:schemeClr val="bg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sp>
          <p:nvSpPr>
            <p:cNvPr id="8" name="Прямоугольник 36"/>
            <p:cNvSpPr/>
            <p:nvPr/>
          </p:nvSpPr>
          <p:spPr>
            <a:xfrm>
              <a:off x="1828800" y="4038600"/>
              <a:ext cx="5410200" cy="1371600"/>
            </a:xfrm>
            <a:prstGeom prst="rect">
              <a:avLst/>
            </a:pr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sp>
          <p:nvSpPr>
            <p:cNvPr id="9" name="Прямоугольник 29"/>
            <p:cNvSpPr>
              <a:spLocks noChangeArrowheads="1"/>
            </p:cNvSpPr>
            <p:nvPr/>
          </p:nvSpPr>
          <p:spPr bwMode="auto">
            <a:xfrm>
              <a:off x="1890713" y="4335463"/>
              <a:ext cx="2010487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lvl="1" eaLnBrk="1" hangingPunct="1">
                <a:buClr>
                  <a:srgbClr val="000000"/>
                </a:buClr>
                <a:buSzPct val="100000"/>
                <a:buFont typeface="Arial" panose="020B0604020202020204" pitchFamily="34" charset="0"/>
                <a:buNone/>
              </a:pPr>
              <a:r>
                <a:rPr lang="ru-RU" altLang="ru-RU" sz="3200" dirty="0" smtClean="0"/>
                <a:t>      </a:t>
              </a:r>
              <a:r>
                <a:rPr lang="en-US" altLang="ru-RU" sz="3200" dirty="0" smtClean="0"/>
                <a:t>R </a:t>
              </a:r>
              <a:r>
                <a:rPr lang="en-US" altLang="ru-RU" sz="3200" dirty="0"/>
                <a:t>=</a:t>
              </a:r>
              <a:r>
                <a:rPr lang="en-US" altLang="ru-RU" dirty="0"/>
                <a:t> </a:t>
              </a:r>
              <a:endParaRPr lang="ru-RU" altLang="ru-RU" baseline="-250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067944" y="2348880"/>
            <a:ext cx="483613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 </a:t>
            </a:r>
            <a:r>
              <a:rPr lang="ru-RU" sz="2000" b="1" dirty="0" smtClean="0"/>
              <a:t>фактор</a:t>
            </a:r>
            <a:r>
              <a:rPr lang="ru-RU" sz="2000" dirty="0" smtClean="0"/>
              <a:t> оценивает соответствие </a:t>
            </a:r>
          </a:p>
          <a:p>
            <a:r>
              <a:rPr lang="ru-RU" sz="2000" dirty="0" smtClean="0"/>
              <a:t>рефлексов </a:t>
            </a:r>
            <a:r>
              <a:rPr lang="en-US" sz="2000" dirty="0" smtClean="0"/>
              <a:t>F </a:t>
            </a:r>
            <a:r>
              <a:rPr lang="ru-RU" sz="2000" dirty="0" smtClean="0"/>
              <a:t>и  рефлексов </a:t>
            </a:r>
            <a:r>
              <a:rPr lang="en-US" sz="2000" dirty="0" smtClean="0"/>
              <a:t>F-</a:t>
            </a:r>
            <a:r>
              <a:rPr lang="en-US" sz="2000" dirty="0" err="1" smtClean="0"/>
              <a:t>calc</a:t>
            </a:r>
            <a:r>
              <a:rPr lang="ru-RU" sz="2000" dirty="0" smtClean="0"/>
              <a:t>,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 рассчитанных</a:t>
            </a:r>
            <a:r>
              <a:rPr lang="en-US" sz="2000" dirty="0" smtClean="0"/>
              <a:t> </a:t>
            </a:r>
            <a:r>
              <a:rPr lang="ru-RU" sz="2000" dirty="0" smtClean="0"/>
              <a:t>по модели</a:t>
            </a:r>
            <a:endParaRPr lang="en-US" sz="2000" dirty="0" smtClean="0"/>
          </a:p>
          <a:p>
            <a:endParaRPr lang="en-US" sz="2000" dirty="0"/>
          </a:p>
          <a:p>
            <a:r>
              <a:rPr lang="ru-RU" sz="2000" dirty="0" smtClean="0"/>
              <a:t>Чем меньше </a:t>
            </a:r>
            <a:r>
              <a:rPr lang="en-US" sz="2000" dirty="0" smtClean="0"/>
              <a:t>R, </a:t>
            </a:r>
            <a:r>
              <a:rPr lang="ru-RU" sz="2000" dirty="0" smtClean="0"/>
              <a:t>тем лучше соответвует</a:t>
            </a:r>
          </a:p>
          <a:p>
            <a:r>
              <a:rPr lang="ru-RU" sz="2000" dirty="0" smtClean="0"/>
              <a:t>модель  экспериментальным данным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897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Содержимое 2"/>
          <p:cNvSpPr txBox="1">
            <a:spLocks/>
          </p:cNvSpPr>
          <p:nvPr/>
        </p:nvSpPr>
        <p:spPr bwMode="auto">
          <a:xfrm>
            <a:off x="381000" y="51054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4000">
                <a:solidFill>
                  <a:srgbClr val="C00000"/>
                </a:solidFill>
                <a:latin typeface="Calibri" panose="020F0502020204030204" pitchFamily="34" charset="0"/>
              </a:rPr>
              <a:t>Но…</a:t>
            </a:r>
          </a:p>
        </p:txBody>
      </p:sp>
      <p:sp>
        <p:nvSpPr>
          <p:cNvPr id="30724" name="Прямоугольник 4"/>
          <p:cNvSpPr>
            <a:spLocks noChangeArrowheads="1"/>
          </p:cNvSpPr>
          <p:nvPr/>
        </p:nvSpPr>
        <p:spPr bwMode="auto">
          <a:xfrm>
            <a:off x="762000" y="3581400"/>
            <a:ext cx="7315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600" i="1">
                <a:latin typeface="Calibri" panose="020F0502020204030204" pitchFamily="34" charset="0"/>
              </a:rPr>
              <a:t>Хорошие  значения: </a:t>
            </a:r>
            <a:r>
              <a:rPr lang="en-US" altLang="ru-RU" sz="3600" i="1">
                <a:latin typeface="Calibri" panose="020F0502020204030204" pitchFamily="34" charset="0"/>
              </a:rPr>
              <a:t>R&lt;25%</a:t>
            </a:r>
            <a:endParaRPr lang="ru-RU" altLang="ru-RU" sz="3600" i="1">
              <a:latin typeface="Calibri" panose="020F050202020403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36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985740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allAtOnce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1" descr="Kustodiev_sapozhni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08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5562600" y="5257800"/>
            <a:ext cx="284321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800" i="1">
                <a:latin typeface="Calibri" panose="020F0502020204030204" pitchFamily="34" charset="0"/>
              </a:rPr>
              <a:t>Борис Кустодиев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800" i="1">
                <a:latin typeface="Calibri" panose="020F0502020204030204" pitchFamily="34" charset="0"/>
              </a:rPr>
              <a:t>Сапожник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800" i="1">
                <a:latin typeface="Calibri" panose="020F0502020204030204" pitchFamily="34" charset="0"/>
              </a:rPr>
              <a:t>1924</a:t>
            </a:r>
            <a:endParaRPr lang="ru-RU" altLang="ru-RU" i="1">
              <a:latin typeface="Calibri" panose="020F0502020204030204" pitchFamily="34" charset="0"/>
            </a:endParaRPr>
          </a:p>
        </p:txBody>
      </p:sp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5334000" y="914400"/>
            <a:ext cx="372608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200" dirty="0">
                <a:latin typeface="Calibri" panose="020F0502020204030204" pitchFamily="34" charset="0"/>
              </a:rPr>
              <a:t>Подгонка под ответ</a:t>
            </a:r>
            <a:r>
              <a:rPr lang="ru-RU" altLang="ru-RU" sz="3200" dirty="0" smtClean="0">
                <a:latin typeface="Calibri" panose="020F0502020204030204" pitchFamily="34" charset="0"/>
              </a:rPr>
              <a:t>!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Получится сапог, т.к. </a:t>
            </a:r>
            <a:br>
              <a:rPr lang="ru-RU" altLang="ru-RU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ru-RU" altLang="ru-RU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хочется заработать!</a:t>
            </a:r>
            <a:endParaRPr lang="ru-RU" altLang="ru-RU" sz="2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2067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381000" y="2209800"/>
            <a:ext cx="1862138" cy="1587500"/>
          </a:xfrm>
          <a:prstGeom prst="ellipse">
            <a:avLst/>
          </a:prstGeom>
          <a:solidFill>
            <a:schemeClr val="tx2">
              <a:lumMod val="40000"/>
              <a:lumOff val="60000"/>
              <a:alpha val="58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>
              <a:latin typeface="+mn-lt"/>
              <a:ea typeface="HG Mincho Light J;MS Gothic;HG " charset="0"/>
              <a:cs typeface="HG Mincho Light J;MS Gothic;HG " charset="0"/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352800" y="1295400"/>
            <a:ext cx="1655763" cy="1411288"/>
          </a:xfrm>
          <a:prstGeom prst="ellipse">
            <a:avLst/>
          </a:prstGeom>
          <a:solidFill>
            <a:schemeClr val="tx2">
              <a:lumMod val="40000"/>
              <a:lumOff val="60000"/>
              <a:alpha val="58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>
              <a:latin typeface="+mn-lt"/>
              <a:ea typeface="HG Mincho Light J;MS Gothic;HG " charset="0"/>
              <a:cs typeface="HG Mincho Light J;MS Gothic;HG " charset="0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3505200" y="3352800"/>
            <a:ext cx="862013" cy="735013"/>
          </a:xfrm>
          <a:prstGeom prst="ellipse">
            <a:avLst/>
          </a:prstGeom>
          <a:solidFill>
            <a:schemeClr val="tx2">
              <a:lumMod val="40000"/>
              <a:lumOff val="60000"/>
              <a:alpha val="58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>
              <a:latin typeface="+mn-lt"/>
              <a:ea typeface="HG Mincho Light J;MS Gothic;HG " charset="0"/>
              <a:cs typeface="HG Mincho Light J;MS Gothic;HG " charset="0"/>
            </a:endParaRPr>
          </a:p>
        </p:txBody>
      </p:sp>
      <p:sp>
        <p:nvSpPr>
          <p:cNvPr id="35845" name="Line 6"/>
          <p:cNvSpPr>
            <a:spLocks noChangeShapeType="1"/>
          </p:cNvSpPr>
          <p:nvPr/>
        </p:nvSpPr>
        <p:spPr bwMode="auto">
          <a:xfrm flipV="1">
            <a:off x="2209800" y="2209800"/>
            <a:ext cx="114300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6" name="Line 7"/>
          <p:cNvSpPr>
            <a:spLocks noChangeShapeType="1"/>
          </p:cNvSpPr>
          <p:nvPr/>
        </p:nvSpPr>
        <p:spPr bwMode="auto">
          <a:xfrm>
            <a:off x="2209800" y="3276600"/>
            <a:ext cx="1295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7" name="Text Box 8"/>
          <p:cNvSpPr txBox="1">
            <a:spLocks noChangeArrowheads="1"/>
          </p:cNvSpPr>
          <p:nvPr/>
        </p:nvSpPr>
        <p:spPr bwMode="auto">
          <a:xfrm>
            <a:off x="457200" y="2743200"/>
            <a:ext cx="1652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000"/>
              <a:t>все рефлексы</a:t>
            </a:r>
            <a:endParaRPr lang="en-US" altLang="ru-RU" sz="2000"/>
          </a:p>
        </p:txBody>
      </p:sp>
      <p:sp>
        <p:nvSpPr>
          <p:cNvPr id="35848" name="Text Box 9"/>
          <p:cNvSpPr txBox="1">
            <a:spLocks noChangeArrowheads="1"/>
          </p:cNvSpPr>
          <p:nvPr/>
        </p:nvSpPr>
        <p:spPr bwMode="auto">
          <a:xfrm>
            <a:off x="3581400" y="1676400"/>
            <a:ext cx="131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/>
              <a:t>рабочие </a:t>
            </a:r>
            <a:endParaRPr lang="en-US" altLang="ru-RU" sz="2400"/>
          </a:p>
        </p:txBody>
      </p:sp>
      <p:sp>
        <p:nvSpPr>
          <p:cNvPr id="35849" name="Text Box 10"/>
          <p:cNvSpPr txBox="1">
            <a:spLocks noChangeArrowheads="1"/>
          </p:cNvSpPr>
          <p:nvPr/>
        </p:nvSpPr>
        <p:spPr bwMode="auto">
          <a:xfrm>
            <a:off x="2971800" y="3657600"/>
            <a:ext cx="1317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600"/>
              <a:t>контрольные</a:t>
            </a:r>
            <a:endParaRPr lang="en-US" altLang="ru-RU"/>
          </a:p>
        </p:txBody>
      </p:sp>
      <p:sp>
        <p:nvSpPr>
          <p:cNvPr id="35850" name="Text Box 11"/>
          <p:cNvSpPr txBox="1">
            <a:spLocks noChangeArrowheads="1"/>
          </p:cNvSpPr>
          <p:nvPr/>
        </p:nvSpPr>
        <p:spPr bwMode="auto">
          <a:xfrm>
            <a:off x="5029200" y="1295400"/>
            <a:ext cx="35861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/>
              <a:t>Служат для оптимизации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/>
              <a:t>модели</a:t>
            </a:r>
            <a:endParaRPr lang="en-US" altLang="ru-RU" sz="2400"/>
          </a:p>
        </p:txBody>
      </p:sp>
      <p:sp>
        <p:nvSpPr>
          <p:cNvPr id="35851" name="Text Box 12"/>
          <p:cNvSpPr txBox="1">
            <a:spLocks noChangeArrowheads="1"/>
          </p:cNvSpPr>
          <p:nvPr/>
        </p:nvSpPr>
        <p:spPr bwMode="auto">
          <a:xfrm>
            <a:off x="4495800" y="2971800"/>
            <a:ext cx="443388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dirty="0"/>
              <a:t> Используются после получения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dirty="0"/>
              <a:t>окончательной модели для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dirty="0"/>
              <a:t>контроля.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ru-RU" sz="2400" dirty="0"/>
          </a:p>
        </p:txBody>
      </p:sp>
      <p:sp>
        <p:nvSpPr>
          <p:cNvPr id="35852" name="Text Box 15"/>
          <p:cNvSpPr txBox="1">
            <a:spLocks noChangeArrowheads="1"/>
          </p:cNvSpPr>
          <p:nvPr/>
        </p:nvSpPr>
        <p:spPr bwMode="auto">
          <a:xfrm>
            <a:off x="304800" y="4724400"/>
            <a:ext cx="85344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ru-RU" sz="3200" dirty="0"/>
              <a:t>R-free </a:t>
            </a:r>
            <a:r>
              <a:rPr lang="ru-RU" altLang="ru-RU" sz="3200" dirty="0"/>
              <a:t>вычисляется по той же формуле, что и </a:t>
            </a:r>
            <a:r>
              <a:rPr lang="en-US" altLang="ru-RU" sz="3200" dirty="0" err="1"/>
              <a:t>R_x</a:t>
            </a:r>
            <a:r>
              <a:rPr lang="en-US" altLang="ru-RU" sz="3200" dirty="0"/>
              <a:t>-ray, </a:t>
            </a:r>
            <a:r>
              <a:rPr lang="ru-RU" altLang="ru-RU" sz="3200" dirty="0"/>
              <a:t>но </a:t>
            </a:r>
            <a:r>
              <a:rPr lang="ru-RU" altLang="ru-RU" sz="3200" i="1" u="sng" dirty="0">
                <a:solidFill>
                  <a:srgbClr val="C00000"/>
                </a:solidFill>
              </a:rPr>
              <a:t>только по контрольным рефлексам</a:t>
            </a:r>
            <a:r>
              <a:rPr lang="ru-RU" altLang="ru-RU" sz="3200" dirty="0"/>
              <a:t> и </a:t>
            </a:r>
            <a:r>
              <a:rPr lang="ru-RU" altLang="ru-RU" sz="3200" i="1" u="sng" dirty="0">
                <a:solidFill>
                  <a:srgbClr val="C00000"/>
                </a:solidFill>
              </a:rPr>
              <a:t>только по окончательной модели</a:t>
            </a:r>
            <a:r>
              <a:rPr lang="ru-RU" altLang="ru-RU" sz="3200" dirty="0"/>
              <a:t>!</a:t>
            </a:r>
          </a:p>
        </p:txBody>
      </p:sp>
      <p:sp>
        <p:nvSpPr>
          <p:cNvPr id="35853" name="TextBox 15"/>
          <p:cNvSpPr txBox="1">
            <a:spLocks noChangeArrowheads="1"/>
          </p:cNvSpPr>
          <p:nvPr/>
        </p:nvSpPr>
        <p:spPr bwMode="auto">
          <a:xfrm>
            <a:off x="6923088" y="0"/>
            <a:ext cx="2195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800" i="1">
                <a:latin typeface="Calibri" panose="020F0502020204030204" pitchFamily="34" charset="0"/>
              </a:rPr>
              <a:t>В.Ю.Лунин, лекция 3</a:t>
            </a:r>
          </a:p>
        </p:txBody>
      </p:sp>
      <p:sp>
        <p:nvSpPr>
          <p:cNvPr id="35854" name="Rectangle 2"/>
          <p:cNvSpPr txBox="1">
            <a:spLocks noChangeArrowheads="1"/>
          </p:cNvSpPr>
          <p:nvPr/>
        </p:nvSpPr>
        <p:spPr bwMode="auto">
          <a:xfrm>
            <a:off x="304800" y="381000"/>
            <a:ext cx="716280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600"/>
              <a:t>В любом эксперименте необходим контроль!</a:t>
            </a:r>
          </a:p>
        </p:txBody>
      </p:sp>
    </p:spTree>
    <p:extLst>
      <p:ext uri="{BB962C8B-B14F-4D97-AF65-F5344CB8AC3E}">
        <p14:creationId xmlns:p14="http://schemas.microsoft.com/office/powerpoint/2010/main" val="3622018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Содержимое 2"/>
          <p:cNvSpPr>
            <a:spLocks noGrp="1"/>
          </p:cNvSpPr>
          <p:nvPr>
            <p:ph idx="1"/>
          </p:nvPr>
        </p:nvSpPr>
        <p:spPr>
          <a:xfrm>
            <a:off x="533400" y="762000"/>
            <a:ext cx="7848600" cy="5181600"/>
          </a:xfrm>
        </p:spPr>
        <p:txBody>
          <a:bodyPr/>
          <a:lstStyle/>
          <a:p>
            <a:r>
              <a:rPr lang="ru-RU" altLang="ru-RU" dirty="0" smtClean="0"/>
              <a:t>Если модель правильная, то </a:t>
            </a:r>
            <a:r>
              <a:rPr lang="en-GB" altLang="ru-RU" dirty="0" smtClean="0"/>
              <a:t>R-free</a:t>
            </a:r>
            <a:r>
              <a:rPr lang="ru-RU" altLang="ru-RU" dirty="0" smtClean="0"/>
              <a:t> окажется примерно равным </a:t>
            </a:r>
            <a:r>
              <a:rPr lang="en-GB" altLang="ru-RU" dirty="0" smtClean="0"/>
              <a:t>R-X-ray </a:t>
            </a:r>
            <a:r>
              <a:rPr lang="ru-RU" altLang="ru-RU" dirty="0" smtClean="0"/>
              <a:t>или немногим больше!</a:t>
            </a:r>
          </a:p>
          <a:p>
            <a:pPr marL="0" indent="0">
              <a:buNone/>
            </a:pPr>
            <a:endParaRPr lang="en-US" altLang="ru-RU" dirty="0" smtClean="0">
              <a:solidFill>
                <a:srgbClr val="009973"/>
              </a:solidFill>
            </a:endParaRPr>
          </a:p>
          <a:p>
            <a:r>
              <a:rPr lang="ru-RU" altLang="ru-RU" dirty="0" smtClean="0">
                <a:solidFill>
                  <a:schemeClr val="tx1"/>
                </a:solidFill>
              </a:rPr>
              <a:t>Если модель подогнана под рабочие рефлексы – </a:t>
            </a:r>
            <a:r>
              <a:rPr lang="en-US" altLang="ru-RU" dirty="0" smtClean="0">
                <a:solidFill>
                  <a:schemeClr val="tx1"/>
                </a:solidFill>
              </a:rPr>
              <a:t>“</a:t>
            </a:r>
            <a:r>
              <a:rPr lang="ru-RU" altLang="ru-RU" dirty="0" smtClean="0">
                <a:solidFill>
                  <a:schemeClr val="tx1"/>
                </a:solidFill>
              </a:rPr>
              <a:t>переоптимизирована</a:t>
            </a:r>
            <a:r>
              <a:rPr lang="en-US" altLang="ru-RU" dirty="0" smtClean="0">
                <a:solidFill>
                  <a:schemeClr val="tx1"/>
                </a:solidFill>
              </a:rPr>
              <a:t>”</a:t>
            </a:r>
            <a:r>
              <a:rPr lang="ru-RU" altLang="ru-RU" dirty="0" smtClean="0">
                <a:solidFill>
                  <a:schemeClr val="tx1"/>
                </a:solidFill>
              </a:rPr>
              <a:t>, - то </a:t>
            </a:r>
            <a:r>
              <a:rPr lang="en-US" altLang="ru-RU" dirty="0" err="1" smtClean="0">
                <a:solidFill>
                  <a:schemeClr val="tx1"/>
                </a:solidFill>
              </a:rPr>
              <a:t>R_free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ru-RU" altLang="ru-RU" dirty="0" smtClean="0">
                <a:solidFill>
                  <a:schemeClr val="tx1"/>
                </a:solidFill>
              </a:rPr>
              <a:t>окажется больш</a:t>
            </a:r>
            <a:r>
              <a:rPr lang="ru-RU" altLang="ru-RU" sz="4000" dirty="0" smtClean="0">
                <a:solidFill>
                  <a:schemeClr val="tx1"/>
                </a:solidFill>
              </a:rPr>
              <a:t>и</a:t>
            </a:r>
            <a:r>
              <a:rPr lang="ru-RU" altLang="ru-RU" dirty="0" smtClean="0">
                <a:solidFill>
                  <a:schemeClr val="tx1"/>
                </a:solidFill>
              </a:rPr>
              <a:t>м!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endParaRPr lang="ru-RU" altLang="ru-RU" dirty="0" smtClean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39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8464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858218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Наиболее популярные методы расшифровки 3</a:t>
            </a:r>
            <a:r>
              <a:rPr lang="en-US" dirty="0" smtClean="0">
                <a:solidFill>
                  <a:srgbClr val="C00000"/>
                </a:solidFill>
              </a:rPr>
              <a:t>D </a:t>
            </a:r>
            <a:r>
              <a:rPr lang="ru-RU" dirty="0" smtClean="0">
                <a:solidFill>
                  <a:srgbClr val="C00000"/>
                </a:solidFill>
              </a:rPr>
              <a:t>структур макромолекул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564905"/>
            <a:ext cx="8229600" cy="2448272"/>
          </a:xfrm>
        </p:spPr>
        <p:txBody>
          <a:bodyPr/>
          <a:lstStyle/>
          <a:p>
            <a:r>
              <a:rPr lang="ru-RU" dirty="0" smtClean="0"/>
              <a:t>РСА</a:t>
            </a:r>
          </a:p>
          <a:p>
            <a:r>
              <a:rPr lang="ru-RU" dirty="0" smtClean="0"/>
              <a:t>ЯМР</a:t>
            </a:r>
          </a:p>
          <a:p>
            <a:r>
              <a:rPr lang="ru-RU" dirty="0" err="1" smtClean="0"/>
              <a:t>КриоЭМ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50FB-5954-4217-AE95-6FF6061F4C47}" type="slidenum">
              <a:rPr lang="ru-RU" altLang="en-US" smtClean="0"/>
              <a:pPr/>
              <a:t>4</a:t>
            </a:fld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Интерпретация </a:t>
            </a:r>
            <a:r>
              <a:rPr lang="en-US" altLang="ru-RU" dirty="0" err="1" smtClean="0"/>
              <a:t>R_free</a:t>
            </a:r>
            <a:r>
              <a:rPr lang="en-US" altLang="ru-RU" dirty="0" smtClean="0"/>
              <a:t> </a:t>
            </a:r>
            <a:endParaRPr lang="ru-RU" altLang="ru-RU" dirty="0" smtClean="0"/>
          </a:p>
        </p:txBody>
      </p:sp>
      <p:sp>
        <p:nvSpPr>
          <p:cNvPr id="378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>
                <a:solidFill>
                  <a:schemeClr val="tx1"/>
                </a:solidFill>
                <a:latin typeface="Calibri" panose="020F0502020204030204" pitchFamily="34" charset="0"/>
              </a:rPr>
              <a:t>Хорошие значения: </a:t>
            </a:r>
            <a:r>
              <a:rPr lang="ru-RU" altLang="ru-RU" i="1" smtClean="0">
                <a:solidFill>
                  <a:schemeClr val="tx1"/>
                </a:solidFill>
                <a:latin typeface="Calibri" panose="020F0502020204030204" pitchFamily="34" charset="0"/>
              </a:rPr>
              <a:t>  </a:t>
            </a:r>
            <a:r>
              <a:rPr lang="en-US" altLang="ru-RU" i="1" smtClean="0">
                <a:solidFill>
                  <a:srgbClr val="C00000"/>
                </a:solidFill>
                <a:latin typeface="Calibri" panose="020F0502020204030204" pitchFamily="34" charset="0"/>
              </a:rPr>
              <a:t>R_free&lt;20%</a:t>
            </a:r>
            <a:endParaRPr lang="ru-RU" altLang="ru-RU" i="1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r>
              <a:rPr lang="ru-RU" altLang="ru-RU" smtClean="0">
                <a:solidFill>
                  <a:schemeClr val="tx1"/>
                </a:solidFill>
                <a:latin typeface="Calibri" panose="020F0502020204030204" pitchFamily="34" charset="0"/>
              </a:rPr>
              <a:t>Плохие значения</a:t>
            </a:r>
            <a:r>
              <a:rPr lang="en-US" altLang="ru-RU" smtClean="0">
                <a:solidFill>
                  <a:schemeClr val="tx1"/>
                </a:solidFill>
                <a:latin typeface="Calibri" panose="020F0502020204030204" pitchFamily="34" charset="0"/>
              </a:rPr>
              <a:t>:</a:t>
            </a:r>
            <a:r>
              <a:rPr lang="ru-RU" altLang="ru-RU" i="1" smtClean="0">
                <a:solidFill>
                  <a:schemeClr val="tx1"/>
                </a:solidFill>
                <a:latin typeface="Calibri" panose="020F0502020204030204" pitchFamily="34" charset="0"/>
              </a:rPr>
              <a:t>      </a:t>
            </a:r>
            <a:r>
              <a:rPr lang="en-US" altLang="ru-RU" i="1" smtClean="0">
                <a:solidFill>
                  <a:srgbClr val="7878DE"/>
                </a:solidFill>
                <a:latin typeface="Calibri" panose="020F0502020204030204" pitchFamily="34" charset="0"/>
              </a:rPr>
              <a:t>R_free&gt;40%</a:t>
            </a:r>
          </a:p>
          <a:p>
            <a:r>
              <a:rPr lang="ru-RU" altLang="ru-RU" smtClean="0">
                <a:solidFill>
                  <a:schemeClr val="tx1"/>
                </a:solidFill>
                <a:latin typeface="Calibri" panose="020F0502020204030204" pitchFamily="34" charset="0"/>
              </a:rPr>
              <a:t>Значения</a:t>
            </a:r>
            <a:r>
              <a:rPr lang="ru-RU" altLang="ru-RU" i="1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ru-RU" i="1" smtClean="0">
                <a:solidFill>
                  <a:srgbClr val="C00000"/>
                </a:solidFill>
                <a:latin typeface="Calibri" panose="020F0502020204030204" pitchFamily="34" charset="0"/>
              </a:rPr>
              <a:t>(R_free – R)&gt;10%</a:t>
            </a:r>
            <a:r>
              <a:rPr lang="en-US" altLang="ru-RU" i="1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altLang="ru-RU" i="1" u="sng" smtClean="0">
                <a:solidFill>
                  <a:schemeClr val="tx1"/>
                </a:solidFill>
                <a:latin typeface="Calibri" panose="020F0502020204030204" pitchFamily="34" charset="0"/>
              </a:rPr>
              <a:t>настораживают в отношении переоптимизации (</a:t>
            </a:r>
            <a:r>
              <a:rPr lang="en-US" altLang="ru-RU" i="1" u="sng" smtClean="0">
                <a:solidFill>
                  <a:schemeClr val="tx1"/>
                </a:solidFill>
                <a:latin typeface="Calibri" panose="020F0502020204030204" pitchFamily="34" charset="0"/>
              </a:rPr>
              <a:t>ovefitting)</a:t>
            </a:r>
            <a:endParaRPr lang="ru-RU" altLang="ru-RU" smtClean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40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2493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0813" cy="982663"/>
          </a:xfrm>
        </p:spPr>
        <p:txBody>
          <a:bodyPr lIns="0" tIns="0" rIns="0" bIns="0"/>
          <a:lstStyle/>
          <a:p>
            <a:pPr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ru-RU" sz="3600" dirty="0" err="1" smtClean="0"/>
              <a:t>Области</a:t>
            </a:r>
            <a:r>
              <a:rPr lang="en-GB" altLang="ru-RU" sz="3600" dirty="0" smtClean="0"/>
              <a:t> </a:t>
            </a:r>
            <a:r>
              <a:rPr lang="en-GB" altLang="ru-RU" sz="3600" dirty="0" err="1" smtClean="0"/>
              <a:t>на</a:t>
            </a:r>
            <a:r>
              <a:rPr lang="en-GB" altLang="ru-RU" sz="3600" dirty="0" smtClean="0"/>
              <a:t> </a:t>
            </a:r>
            <a:r>
              <a:rPr lang="en-GB" altLang="ru-RU" sz="3600" dirty="0" err="1" smtClean="0"/>
              <a:t>карте</a:t>
            </a:r>
            <a:r>
              <a:rPr lang="en-GB" altLang="ru-RU" sz="3600" dirty="0" smtClean="0"/>
              <a:t> </a:t>
            </a:r>
            <a:r>
              <a:rPr lang="en-GB" altLang="ru-RU" sz="3600" dirty="0" err="1" smtClean="0"/>
              <a:t>Рамачандрана</a:t>
            </a:r>
            <a:endParaRPr lang="en-GB" altLang="ru-RU" sz="3600" dirty="0" smtClean="0"/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5486400" y="3962400"/>
            <a:ext cx="3429000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ru-RU" sz="2400">
                <a:solidFill>
                  <a:schemeClr val="tx1"/>
                </a:solidFill>
              </a:rPr>
              <a:t>Классификация </a:t>
            </a:r>
            <a:endParaRPr lang="ru-RU" altLang="ru-RU" sz="2400">
              <a:solidFill>
                <a:schemeClr val="tx1"/>
              </a:solidFill>
            </a:endParaRP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>
                <a:solidFill>
                  <a:schemeClr val="tx1"/>
                </a:solidFill>
              </a:rPr>
              <a:t>областей</a:t>
            </a:r>
            <a:r>
              <a:rPr lang="en-US" altLang="ru-RU" sz="2400">
                <a:solidFill>
                  <a:schemeClr val="tx1"/>
                </a:solidFill>
              </a:rPr>
              <a:t> </a:t>
            </a:r>
            <a:r>
              <a:rPr lang="en-GB" altLang="ru-RU" sz="2400">
                <a:solidFill>
                  <a:schemeClr val="tx1"/>
                </a:solidFill>
              </a:rPr>
              <a:t>(PROCHECK):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ru-RU" sz="2400">
                <a:solidFill>
                  <a:schemeClr val="tx1"/>
                </a:solidFill>
              </a:rPr>
              <a:t>- </a:t>
            </a:r>
            <a:r>
              <a:rPr lang="ru-RU" altLang="ru-RU" sz="2400">
                <a:solidFill>
                  <a:schemeClr val="tx1"/>
                </a:solidFill>
              </a:rPr>
              <a:t>предпочитаемая</a:t>
            </a:r>
            <a:r>
              <a:rPr lang="en-US" altLang="ru-RU" sz="2400">
                <a:solidFill>
                  <a:schemeClr val="tx1"/>
                </a:solidFill>
              </a:rPr>
              <a:t> (A,B,L) </a:t>
            </a:r>
            <a:endParaRPr lang="en-GB" altLang="ru-RU" sz="2400">
              <a:solidFill>
                <a:schemeClr val="tx1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ru-RU" sz="2400">
                <a:solidFill>
                  <a:schemeClr val="tx1"/>
                </a:solidFill>
              </a:rPr>
              <a:t>- разрешенн</a:t>
            </a:r>
            <a:r>
              <a:rPr lang="ru-RU" altLang="ru-RU" sz="2400">
                <a:solidFill>
                  <a:schemeClr val="tx1"/>
                </a:solidFill>
              </a:rPr>
              <a:t>ая</a:t>
            </a:r>
            <a:r>
              <a:rPr lang="en-US" altLang="ru-RU" sz="2400">
                <a:solidFill>
                  <a:schemeClr val="tx1"/>
                </a:solidFill>
              </a:rPr>
              <a:t> (a,b,l,p)</a:t>
            </a:r>
            <a:endParaRPr lang="en-GB" altLang="ru-RU" sz="2400">
              <a:solidFill>
                <a:schemeClr val="tx1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ru-RU" sz="2400">
                <a:solidFill>
                  <a:schemeClr val="tx1"/>
                </a:solidFill>
              </a:rPr>
              <a:t>- допустим</a:t>
            </a:r>
            <a:r>
              <a:rPr lang="ru-RU" altLang="ru-RU" sz="2400">
                <a:solidFill>
                  <a:schemeClr val="tx1"/>
                </a:solidFill>
              </a:rPr>
              <a:t>ая </a:t>
            </a:r>
            <a:r>
              <a:rPr lang="en-US" altLang="ru-RU" sz="2400">
                <a:solidFill>
                  <a:schemeClr val="tx1"/>
                </a:solidFill>
              </a:rPr>
              <a:t>(~a,~b,~l,~p)</a:t>
            </a:r>
            <a:endParaRPr lang="en-GB" altLang="ru-RU" sz="2400">
              <a:solidFill>
                <a:schemeClr val="tx1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ru-RU" sz="2400">
                <a:solidFill>
                  <a:schemeClr val="tx1"/>
                </a:solidFill>
              </a:rPr>
              <a:t>-</a:t>
            </a:r>
            <a:r>
              <a:rPr lang="ru-RU" altLang="ru-RU" sz="2400">
                <a:solidFill>
                  <a:schemeClr val="tx1"/>
                </a:solidFill>
              </a:rPr>
              <a:t> </a:t>
            </a:r>
            <a:r>
              <a:rPr lang="en-GB" altLang="ru-RU" sz="2400">
                <a:solidFill>
                  <a:schemeClr val="tx1"/>
                </a:solidFill>
              </a:rPr>
              <a:t>запрещенн</a:t>
            </a:r>
            <a:r>
              <a:rPr lang="ru-RU" altLang="ru-RU" sz="2400">
                <a:solidFill>
                  <a:schemeClr val="tx1"/>
                </a:solidFill>
              </a:rPr>
              <a:t>ая</a:t>
            </a:r>
            <a:endParaRPr lang="en-GB" altLang="ru-RU" sz="2400">
              <a:solidFill>
                <a:schemeClr val="tx1"/>
              </a:solidFill>
            </a:endParaRPr>
          </a:p>
        </p:txBody>
      </p:sp>
      <p:pic>
        <p:nvPicPr>
          <p:cNvPr id="48132" name="Picture 5" descr="F:\Common\Education\FBB\Year_02\Term_6\Lectures\3Dcomparison\ramach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51054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Text Box 6"/>
          <p:cNvSpPr txBox="1">
            <a:spLocks noChangeArrowheads="1"/>
          </p:cNvSpPr>
          <p:nvPr/>
        </p:nvSpPr>
        <p:spPr bwMode="auto">
          <a:xfrm>
            <a:off x="381000" y="755650"/>
            <a:ext cx="5105400" cy="46355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dirty="0"/>
              <a:t>1</a:t>
            </a:r>
            <a:r>
              <a:rPr lang="en-US" altLang="ru-RU" sz="2400" dirty="0"/>
              <a:t>CNR, </a:t>
            </a:r>
            <a:r>
              <a:rPr lang="ru-RU" altLang="ru-RU" sz="2400" dirty="0"/>
              <a:t>разрешение 1.05 ангстрем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41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374377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сравнения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21239"/>
            <a:ext cx="4513262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449E-7E56-4517-91DB-7EAABF05C743}" type="slidenum">
              <a:rPr lang="ru-RU" altLang="en-US" smtClean="0"/>
              <a:pPr/>
              <a:t>42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5539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839200" cy="838200"/>
          </a:xfrm>
        </p:spPr>
        <p:txBody>
          <a:bodyPr/>
          <a:lstStyle/>
          <a:p>
            <a:r>
              <a:rPr lang="ru-RU" altLang="ru-RU" sz="4000" dirty="0" smtClean="0"/>
              <a:t>Карта </a:t>
            </a:r>
            <a:r>
              <a:rPr lang="ru-RU" altLang="ru-RU" sz="4000" dirty="0" err="1" smtClean="0"/>
              <a:t>Рамачандрана</a:t>
            </a:r>
            <a:r>
              <a:rPr lang="ru-RU" altLang="ru-RU" sz="4000" dirty="0" smtClean="0"/>
              <a:t> </a:t>
            </a:r>
            <a:r>
              <a:rPr lang="ru-RU" altLang="ru-RU" sz="2400" dirty="0" smtClean="0"/>
              <a:t>уточненная</a:t>
            </a:r>
            <a:r>
              <a:rPr lang="ru-RU" altLang="ru-RU" sz="4000" dirty="0" smtClean="0"/>
              <a:t/>
            </a:r>
            <a:br>
              <a:rPr lang="ru-RU" altLang="ru-RU" sz="4000" dirty="0" smtClean="0"/>
            </a:br>
            <a:r>
              <a:rPr lang="da-DK" altLang="ru-RU" sz="2400" dirty="0" smtClean="0"/>
              <a:t>(Lovell et al., 2003; Davis et al., 2004)</a:t>
            </a:r>
            <a:r>
              <a:rPr lang="ru-RU" altLang="ru-RU" sz="3200" dirty="0" smtClean="0"/>
              <a:t> </a:t>
            </a:r>
            <a:endParaRPr lang="ru-RU" altLang="ru-RU" sz="4000" dirty="0" smtClean="0"/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6553200" cy="445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Прямоугольник 4"/>
          <p:cNvSpPr>
            <a:spLocks noChangeArrowheads="1"/>
          </p:cNvSpPr>
          <p:nvPr/>
        </p:nvSpPr>
        <p:spPr bwMode="auto">
          <a:xfrm>
            <a:off x="1066800" y="5722938"/>
            <a:ext cx="6934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/>
            <a:r>
              <a:rPr lang="ru-RU" altLang="ru-RU" sz="2400"/>
              <a:t>Внутренний контур окружает </a:t>
            </a:r>
            <a:r>
              <a:rPr lang="ru-RU" altLang="ru-RU" sz="2400">
                <a:solidFill>
                  <a:srgbClr val="C00000"/>
                </a:solidFill>
              </a:rPr>
              <a:t>98% остатков</a:t>
            </a:r>
          </a:p>
          <a:p>
            <a:pPr eaLnBrk="1" hangingPunct="1"/>
            <a:r>
              <a:rPr lang="ru-RU" altLang="ru-RU" sz="2400"/>
              <a:t>Внешний  -  </a:t>
            </a:r>
            <a:r>
              <a:rPr lang="ru-RU" altLang="ru-RU" sz="2400">
                <a:solidFill>
                  <a:srgbClr val="C00000"/>
                </a:solidFill>
              </a:rPr>
              <a:t>99.95 % остатков </a:t>
            </a:r>
            <a:r>
              <a:rPr lang="ru-RU" altLang="ru-RU" sz="2400"/>
              <a:t>(!)</a:t>
            </a:r>
          </a:p>
        </p:txBody>
      </p:sp>
    </p:spTree>
    <p:extLst>
      <p:ext uri="{BB962C8B-B14F-4D97-AF65-F5344CB8AC3E}">
        <p14:creationId xmlns:p14="http://schemas.microsoft.com/office/powerpoint/2010/main" val="69068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35280" cy="1143000"/>
          </a:xfrm>
        </p:spPr>
        <p:txBody>
          <a:bodyPr/>
          <a:lstStyle/>
          <a:p>
            <a:r>
              <a:rPr lang="ru-RU" dirty="0" smtClean="0"/>
              <a:t>Показатели качества структуры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Разрешение</a:t>
            </a:r>
          </a:p>
          <a:p>
            <a:r>
              <a:rPr lang="en-US" dirty="0" smtClean="0"/>
              <a:t>R </a:t>
            </a:r>
            <a:r>
              <a:rPr lang="ru-RU" dirty="0" smtClean="0"/>
              <a:t>фактор и </a:t>
            </a:r>
            <a:r>
              <a:rPr lang="en-US" dirty="0" err="1" smtClean="0"/>
              <a:t>Rfree</a:t>
            </a:r>
            <a:endParaRPr lang="en-US" dirty="0" smtClean="0"/>
          </a:p>
          <a:p>
            <a:r>
              <a:rPr lang="ru-RU" dirty="0" smtClean="0"/>
              <a:t>Карта Рамачандрана – число остатков вне предпочитаемой  области</a:t>
            </a:r>
          </a:p>
          <a:p>
            <a:r>
              <a:rPr lang="ru-RU" dirty="0" smtClean="0"/>
              <a:t>Ротамеры – число боковых цепей с отклонением от ожидаемых конформаций</a:t>
            </a:r>
          </a:p>
          <a:p>
            <a:r>
              <a:rPr lang="ru-RU" dirty="0" smtClean="0"/>
              <a:t>Другие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50FB-5954-4217-AE95-6FF6061F4C47}" type="slidenum">
              <a:rPr lang="ru-RU" altLang="en-US" smtClean="0"/>
              <a:pPr/>
              <a:t>44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64677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>
          <a:xfrm>
            <a:off x="7000875" y="0"/>
            <a:ext cx="2143125" cy="857250"/>
          </a:xfrm>
          <a:solidFill>
            <a:schemeClr val="bg2">
              <a:lumMod val="50000"/>
              <a:alpha val="48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КОНЕЦ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449E-7E56-4517-91DB-7EAABF05C743}" type="slidenum">
              <a:rPr lang="ru-RU" altLang="en-US" smtClean="0"/>
              <a:pPr/>
              <a:t>45</a:t>
            </a:fld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r>
              <a:rPr lang="ru-RU" altLang="ru-RU" smtClean="0"/>
              <a:t>Разрешение структуры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054600"/>
          </a:xfrm>
        </p:spPr>
        <p:txBody>
          <a:bodyPr/>
          <a:lstStyle/>
          <a:p>
            <a:r>
              <a:rPr lang="ru-RU" altLang="ru-RU" sz="2400" smtClean="0">
                <a:sym typeface="Symbol" panose="05050102010706020507" pitchFamily="18" charset="2"/>
              </a:rPr>
              <a:t>В эксперименте удается измерить интенсивность излечения не для всех рефлексов и даже не для всех рефлексов с разрешением большим чем какое-то.</a:t>
            </a:r>
          </a:p>
          <a:p>
            <a:r>
              <a:rPr lang="ru-RU" altLang="ru-RU" sz="2400" smtClean="0">
                <a:sym typeface="Symbol" panose="05050102010706020507" pitchFamily="18" charset="2"/>
              </a:rPr>
              <a:t>Полученные данные можно представить в таблице такого вида (столбцы представлены выборочно):</a:t>
            </a:r>
          </a:p>
          <a:p>
            <a:endParaRPr lang="ru-RU" altLang="ru-RU" sz="2800" smtClean="0">
              <a:sym typeface="Symbol" panose="05050102010706020507" pitchFamily="18" charset="2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50" y="3286125"/>
          <a:ext cx="8697908" cy="3474829"/>
        </p:xfrm>
        <a:graphic>
          <a:graphicData uri="http://schemas.openxmlformats.org/drawingml/2006/table">
            <a:tbl>
              <a:tblPr bandCol="1">
                <a:tableStyleId>{5FD0F851-EC5A-4D38-B0AD-8093EC10F338}</a:tableStyleId>
              </a:tblPr>
              <a:tblGrid>
                <a:gridCol w="1525528"/>
                <a:gridCol w="504038"/>
                <a:gridCol w="542397"/>
                <a:gridCol w="465679"/>
                <a:gridCol w="504038"/>
                <a:gridCol w="504038"/>
                <a:gridCol w="598104"/>
                <a:gridCol w="525820"/>
                <a:gridCol w="504038"/>
                <a:gridCol w="504038"/>
                <a:gridCol w="504038"/>
                <a:gridCol w="504038"/>
                <a:gridCol w="504038"/>
                <a:gridCol w="504038"/>
                <a:gridCol w="504038"/>
              </a:tblGrid>
              <a:tr h="91452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Гармоника</a:t>
                      </a:r>
                      <a:r>
                        <a:rPr lang="en-US" sz="1800" dirty="0" smtClean="0"/>
                        <a:t>  </a:t>
                      </a:r>
                      <a:r>
                        <a:rPr lang="en-US" sz="1800" b="1" dirty="0" smtClean="0"/>
                        <a:t>h</a:t>
                      </a:r>
                      <a:r>
                        <a:rPr lang="ru-RU" sz="1800" dirty="0" smtClean="0"/>
                        <a:t> (</a:t>
                      </a:r>
                      <a:r>
                        <a:rPr lang="en-US" sz="1800" dirty="0" err="1" smtClean="0"/>
                        <a:t>h,k,l</a:t>
                      </a:r>
                      <a:r>
                        <a:rPr lang="en-US" sz="1800" dirty="0" smtClean="0"/>
                        <a:t>)             </a:t>
                      </a:r>
                      <a:r>
                        <a:rPr lang="en-US" sz="1800" b="1" dirty="0" smtClean="0"/>
                        <a:t>k</a:t>
                      </a:r>
                    </a:p>
                    <a:p>
                      <a:r>
                        <a:rPr lang="en-US" sz="1800" b="1" dirty="0" smtClean="0"/>
                        <a:t>                       </a:t>
                      </a:r>
                      <a:r>
                        <a:rPr lang="en-US" sz="1800" b="0" dirty="0" smtClean="0"/>
                        <a:t>l</a:t>
                      </a:r>
                      <a:endParaRPr lang="ru-RU" sz="1800" b="0" dirty="0"/>
                    </a:p>
                  </a:txBody>
                  <a:tcPr marL="91447" marR="91447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</a:t>
                      </a:r>
                    </a:p>
                    <a:p>
                      <a:pPr algn="ctr"/>
                      <a:r>
                        <a:rPr lang="ru-RU" sz="1800" b="1" dirty="0" smtClean="0"/>
                        <a:t>0</a:t>
                      </a:r>
                    </a:p>
                    <a:p>
                      <a:pPr algn="ctr"/>
                      <a:r>
                        <a:rPr lang="ru-RU" sz="1800" b="1" dirty="0" smtClean="0"/>
                        <a:t>1</a:t>
                      </a:r>
                      <a:endParaRPr lang="ru-RU" sz="1800" b="1" dirty="0"/>
                    </a:p>
                  </a:txBody>
                  <a:tcPr marL="91447" marR="91447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…</a:t>
                      </a:r>
                      <a:endParaRPr lang="ru-RU" sz="1800" b="1" dirty="0"/>
                    </a:p>
                  </a:txBody>
                  <a:tcPr marL="91447" marR="91447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10</a:t>
                      </a:r>
                    </a:p>
                    <a:p>
                      <a:pPr algn="ctr"/>
                      <a:r>
                        <a:rPr lang="ru-RU" sz="1800" b="1" dirty="0" smtClean="0"/>
                        <a:t>17</a:t>
                      </a:r>
                    </a:p>
                    <a:p>
                      <a:pPr algn="ctr"/>
                      <a:r>
                        <a:rPr lang="ru-RU" sz="1800" b="1" dirty="0" smtClean="0"/>
                        <a:t>23</a:t>
                      </a:r>
                      <a:endParaRPr lang="ru-RU" sz="1800" b="1" dirty="0"/>
                    </a:p>
                  </a:txBody>
                  <a:tcPr marL="91447" marR="91447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11</a:t>
                      </a:r>
                    </a:p>
                    <a:p>
                      <a:pPr algn="ctr"/>
                      <a:r>
                        <a:rPr lang="ru-RU" sz="1800" b="1" dirty="0" smtClean="0"/>
                        <a:t>33</a:t>
                      </a:r>
                    </a:p>
                    <a:p>
                      <a:pPr algn="ctr"/>
                      <a:r>
                        <a:rPr lang="ru-RU" sz="1800" b="1" dirty="0" smtClean="0"/>
                        <a:t>5</a:t>
                      </a:r>
                      <a:endParaRPr lang="ru-RU" sz="1800" b="1" dirty="0"/>
                    </a:p>
                  </a:txBody>
                  <a:tcPr marL="91447" marR="91447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17</a:t>
                      </a:r>
                    </a:p>
                    <a:p>
                      <a:pPr algn="ctr"/>
                      <a:r>
                        <a:rPr lang="ru-RU" sz="1800" b="1" dirty="0" smtClean="0"/>
                        <a:t>80</a:t>
                      </a:r>
                    </a:p>
                    <a:p>
                      <a:pPr algn="ctr"/>
                      <a:r>
                        <a:rPr lang="ru-RU" sz="1800" b="1" dirty="0" smtClean="0"/>
                        <a:t>30</a:t>
                      </a:r>
                      <a:endParaRPr lang="ru-RU" sz="1800" b="1" dirty="0"/>
                    </a:p>
                  </a:txBody>
                  <a:tcPr marL="91447" marR="91447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</a:t>
                      </a:r>
                    </a:p>
                    <a:p>
                      <a:pPr algn="ctr"/>
                      <a:r>
                        <a:rPr lang="ru-RU" sz="1800" b="1" dirty="0" smtClean="0"/>
                        <a:t>5</a:t>
                      </a:r>
                    </a:p>
                    <a:p>
                      <a:pPr algn="ctr"/>
                      <a:r>
                        <a:rPr lang="ru-RU" sz="1800" b="1" dirty="0" smtClean="0"/>
                        <a:t>99</a:t>
                      </a:r>
                      <a:endParaRPr lang="ru-RU" sz="1800" b="1" dirty="0"/>
                    </a:p>
                  </a:txBody>
                  <a:tcPr marL="91447" marR="91447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88</a:t>
                      </a:r>
                    </a:p>
                    <a:p>
                      <a:pPr algn="ctr"/>
                      <a:r>
                        <a:rPr lang="ru-RU" sz="1800" b="1" dirty="0" smtClean="0"/>
                        <a:t>11</a:t>
                      </a:r>
                    </a:p>
                    <a:p>
                      <a:pPr algn="ctr"/>
                      <a:r>
                        <a:rPr lang="ru-RU" sz="1800" b="1" dirty="0" smtClean="0"/>
                        <a:t>6</a:t>
                      </a:r>
                      <a:endParaRPr lang="ru-RU" sz="1800" b="1" dirty="0"/>
                    </a:p>
                  </a:txBody>
                  <a:tcPr marL="91447" marR="91447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50</a:t>
                      </a:r>
                    </a:p>
                    <a:p>
                      <a:pPr algn="ctr"/>
                      <a:r>
                        <a:rPr lang="ru-RU" sz="1800" b="1" dirty="0" smtClean="0"/>
                        <a:t>50</a:t>
                      </a:r>
                    </a:p>
                    <a:p>
                      <a:pPr algn="ctr"/>
                      <a:r>
                        <a:rPr lang="ru-RU" sz="1800" b="1" dirty="0" smtClean="0"/>
                        <a:t>71</a:t>
                      </a:r>
                      <a:endParaRPr lang="ru-RU" sz="1800" b="1" dirty="0"/>
                    </a:p>
                  </a:txBody>
                  <a:tcPr marL="91447" marR="91447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49</a:t>
                      </a:r>
                    </a:p>
                    <a:p>
                      <a:pPr algn="ctr"/>
                      <a:r>
                        <a:rPr lang="ru-RU" sz="1800" b="1" dirty="0" smtClean="0"/>
                        <a:t>55</a:t>
                      </a:r>
                    </a:p>
                    <a:p>
                      <a:pPr algn="ctr"/>
                      <a:r>
                        <a:rPr lang="ru-RU" sz="1800" b="1" dirty="0" smtClean="0"/>
                        <a:t>75</a:t>
                      </a:r>
                      <a:endParaRPr lang="ru-RU" sz="1800" b="1" dirty="0"/>
                    </a:p>
                  </a:txBody>
                  <a:tcPr marL="91447" marR="91447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37</a:t>
                      </a:r>
                    </a:p>
                    <a:p>
                      <a:pPr algn="ctr"/>
                      <a:r>
                        <a:rPr lang="ru-RU" sz="1800" b="1" dirty="0" smtClean="0"/>
                        <a:t>68</a:t>
                      </a:r>
                    </a:p>
                    <a:p>
                      <a:pPr algn="ctr"/>
                      <a:r>
                        <a:rPr lang="ru-RU" sz="1800" b="1" dirty="0" smtClean="0"/>
                        <a:t>88</a:t>
                      </a:r>
                      <a:endParaRPr lang="ru-RU" sz="1800" b="1" dirty="0"/>
                    </a:p>
                  </a:txBody>
                  <a:tcPr marL="91447" marR="91447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77</a:t>
                      </a:r>
                    </a:p>
                    <a:p>
                      <a:pPr algn="ctr"/>
                      <a:r>
                        <a:rPr lang="ru-RU" sz="1800" b="1" dirty="0" smtClean="0"/>
                        <a:t>14</a:t>
                      </a:r>
                    </a:p>
                    <a:p>
                      <a:pPr algn="ctr"/>
                      <a:r>
                        <a:rPr lang="ru-RU" sz="1800" b="1" dirty="0" smtClean="0"/>
                        <a:t>90</a:t>
                      </a:r>
                      <a:endParaRPr lang="ru-RU" sz="1800" b="1" dirty="0"/>
                    </a:p>
                  </a:txBody>
                  <a:tcPr marL="91447" marR="91447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79</a:t>
                      </a:r>
                    </a:p>
                    <a:p>
                      <a:pPr algn="ctr"/>
                      <a:r>
                        <a:rPr lang="ru-RU" sz="1800" b="1" dirty="0" smtClean="0"/>
                        <a:t>37</a:t>
                      </a:r>
                    </a:p>
                    <a:p>
                      <a:pPr algn="ctr"/>
                      <a:r>
                        <a:rPr lang="ru-RU" sz="1800" b="1" dirty="0" smtClean="0"/>
                        <a:t>86</a:t>
                      </a:r>
                      <a:endParaRPr lang="ru-RU" sz="1800" b="1" dirty="0"/>
                    </a:p>
                  </a:txBody>
                  <a:tcPr marL="91447" marR="91447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47</a:t>
                      </a:r>
                    </a:p>
                    <a:p>
                      <a:pPr algn="ctr"/>
                      <a:r>
                        <a:rPr lang="ru-RU" sz="1800" b="1" dirty="0" smtClean="0"/>
                        <a:t>88</a:t>
                      </a:r>
                    </a:p>
                    <a:p>
                      <a:pPr algn="ctr"/>
                      <a:r>
                        <a:rPr lang="ru-RU" sz="1800" b="1" dirty="0" smtClean="0"/>
                        <a:t>93</a:t>
                      </a:r>
                      <a:endParaRPr lang="ru-RU" sz="1800" b="1" dirty="0"/>
                    </a:p>
                  </a:txBody>
                  <a:tcPr marL="91447" marR="91447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85</a:t>
                      </a:r>
                    </a:p>
                    <a:p>
                      <a:pPr algn="ctr"/>
                      <a:r>
                        <a:rPr lang="ru-RU" sz="1800" b="1" dirty="0" smtClean="0"/>
                        <a:t>95</a:t>
                      </a:r>
                    </a:p>
                    <a:p>
                      <a:pPr algn="ctr"/>
                      <a:r>
                        <a:rPr lang="ru-RU" sz="1800" b="1" dirty="0" smtClean="0"/>
                        <a:t>99</a:t>
                      </a:r>
                      <a:endParaRPr lang="ru-RU" sz="1800" b="1" dirty="0"/>
                    </a:p>
                  </a:txBody>
                  <a:tcPr marL="91447" marR="91447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16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Разрешение гармоники</a:t>
                      </a:r>
                      <a:endParaRPr lang="ru-RU" sz="1800" dirty="0"/>
                    </a:p>
                  </a:txBody>
                  <a:tcPr marL="91447" marR="91447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50</a:t>
                      </a:r>
                      <a:endParaRPr lang="ru-RU" sz="1800" b="1" dirty="0"/>
                    </a:p>
                  </a:txBody>
                  <a:tcPr marL="91447" marR="91447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…</a:t>
                      </a:r>
                      <a:endParaRPr lang="ru-RU" sz="1800" b="1" dirty="0"/>
                    </a:p>
                  </a:txBody>
                  <a:tcPr marL="91447" marR="91447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10</a:t>
                      </a:r>
                      <a:endParaRPr lang="ru-RU" sz="1800" b="1" dirty="0"/>
                    </a:p>
                  </a:txBody>
                  <a:tcPr marL="91447" marR="91447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9,5</a:t>
                      </a:r>
                      <a:endParaRPr lang="ru-RU" sz="1800" b="1" dirty="0"/>
                    </a:p>
                  </a:txBody>
                  <a:tcPr marL="91447" marR="91447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8</a:t>
                      </a:r>
                      <a:endParaRPr lang="ru-RU" sz="1800" b="1" dirty="0"/>
                    </a:p>
                  </a:txBody>
                  <a:tcPr marL="91447" marR="91447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6,1</a:t>
                      </a:r>
                      <a:endParaRPr lang="ru-RU" sz="1800" b="1" dirty="0"/>
                    </a:p>
                  </a:txBody>
                  <a:tcPr marL="91447" marR="91447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5,9</a:t>
                      </a:r>
                      <a:endParaRPr lang="ru-RU" sz="1800" b="1" dirty="0"/>
                    </a:p>
                  </a:txBody>
                  <a:tcPr marL="91447" marR="91447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5,8</a:t>
                      </a:r>
                      <a:endParaRPr lang="ru-RU" sz="1800" b="1" dirty="0"/>
                    </a:p>
                  </a:txBody>
                  <a:tcPr marL="91447" marR="91447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4,5</a:t>
                      </a:r>
                      <a:endParaRPr lang="ru-RU" sz="1800" b="1" dirty="0"/>
                    </a:p>
                  </a:txBody>
                  <a:tcPr marL="91447" marR="91447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4,0</a:t>
                      </a:r>
                      <a:endParaRPr lang="ru-RU" sz="1800" b="1" dirty="0"/>
                    </a:p>
                  </a:txBody>
                  <a:tcPr marL="91447" marR="91447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3,9</a:t>
                      </a:r>
                      <a:endParaRPr lang="ru-RU" sz="1800" b="1" dirty="0"/>
                    </a:p>
                  </a:txBody>
                  <a:tcPr marL="91447" marR="91447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3,8</a:t>
                      </a:r>
                      <a:endParaRPr lang="ru-RU" sz="1800" b="1" dirty="0"/>
                    </a:p>
                  </a:txBody>
                  <a:tcPr marL="91447" marR="91447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3,5</a:t>
                      </a:r>
                      <a:endParaRPr lang="ru-RU" sz="1800" b="1" dirty="0"/>
                    </a:p>
                  </a:txBody>
                  <a:tcPr marL="91447" marR="91447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3,0</a:t>
                      </a:r>
                      <a:endParaRPr lang="ru-RU" sz="1800" b="1" dirty="0"/>
                    </a:p>
                  </a:txBody>
                  <a:tcPr marL="91447" marR="91447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355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Измерена ли амплитуда</a:t>
                      </a:r>
                      <a:endParaRPr lang="ru-RU" sz="1800" dirty="0"/>
                    </a:p>
                  </a:txBody>
                  <a:tcPr marL="91447" marR="91447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-</a:t>
                      </a:r>
                      <a:endParaRPr lang="ru-RU" sz="1800" b="1" dirty="0"/>
                    </a:p>
                  </a:txBody>
                  <a:tcPr marL="91447" marR="91447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+..+</a:t>
                      </a:r>
                    </a:p>
                    <a:p>
                      <a:pPr algn="ctr"/>
                      <a:r>
                        <a:rPr lang="en-US" sz="1600" b="1" dirty="0" smtClean="0"/>
                        <a:t>(9</a:t>
                      </a:r>
                      <a:r>
                        <a:rPr lang="ru-RU" sz="1600" b="1" dirty="0" smtClean="0"/>
                        <a:t>1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ru-RU" sz="1600" b="1" dirty="0" smtClean="0"/>
                        <a:t>шт.)</a:t>
                      </a:r>
                      <a:endParaRPr lang="ru-RU" sz="1600" b="1" dirty="0"/>
                    </a:p>
                  </a:txBody>
                  <a:tcPr marL="91447" marR="91447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+</a:t>
                      </a:r>
                      <a:endParaRPr lang="ru-RU" sz="1800" b="1" dirty="0"/>
                    </a:p>
                  </a:txBody>
                  <a:tcPr marL="91447" marR="91447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+</a:t>
                      </a:r>
                      <a:endParaRPr lang="ru-RU" sz="1800" b="1" dirty="0"/>
                    </a:p>
                  </a:txBody>
                  <a:tcPr marL="91447" marR="91447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+</a:t>
                      </a:r>
                      <a:endParaRPr lang="ru-RU" sz="1800" b="1" dirty="0"/>
                    </a:p>
                  </a:txBody>
                  <a:tcPr marL="91447" marR="91447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+</a:t>
                      </a:r>
                      <a:endParaRPr lang="ru-RU" sz="1800" b="1" dirty="0"/>
                    </a:p>
                  </a:txBody>
                  <a:tcPr marL="91447" marR="91447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+</a:t>
                      </a:r>
                      <a:endParaRPr lang="ru-RU" sz="1800" b="1" dirty="0"/>
                    </a:p>
                  </a:txBody>
                  <a:tcPr marL="91447" marR="91447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-</a:t>
                      </a:r>
                      <a:endParaRPr lang="ru-RU" sz="1800" b="1" dirty="0"/>
                    </a:p>
                  </a:txBody>
                  <a:tcPr marL="91447" marR="91447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+</a:t>
                      </a:r>
                      <a:endParaRPr lang="ru-RU" sz="1800" b="1" dirty="0"/>
                    </a:p>
                  </a:txBody>
                  <a:tcPr marL="91447" marR="91447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+</a:t>
                      </a:r>
                      <a:endParaRPr lang="ru-RU" sz="1800" b="1" dirty="0"/>
                    </a:p>
                  </a:txBody>
                  <a:tcPr marL="91447" marR="91447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-</a:t>
                      </a:r>
                      <a:endParaRPr lang="ru-RU" sz="1800" b="1" dirty="0"/>
                    </a:p>
                  </a:txBody>
                  <a:tcPr marL="91447" marR="91447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-</a:t>
                      </a:r>
                      <a:endParaRPr lang="ru-RU" sz="1800" b="1" dirty="0"/>
                    </a:p>
                  </a:txBody>
                  <a:tcPr marL="91447" marR="91447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-</a:t>
                      </a:r>
                      <a:endParaRPr lang="ru-RU" sz="1800" b="1" dirty="0"/>
                    </a:p>
                  </a:txBody>
                  <a:tcPr marL="91447" marR="91447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+</a:t>
                      </a:r>
                      <a:endParaRPr lang="ru-RU" sz="1800" b="1" dirty="0"/>
                    </a:p>
                  </a:txBody>
                  <a:tcPr marL="91447" marR="91447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50FB-5954-4217-AE95-6FF6061F4C47}" type="slidenum">
              <a:rPr lang="ru-RU" altLang="en-US" smtClean="0"/>
              <a:pPr/>
              <a:t>46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4933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7254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smtClean="0"/>
              <a:t>Зачётные задания </a:t>
            </a:r>
            <a:br>
              <a:rPr lang="ru-RU" sz="3600" smtClean="0"/>
            </a:br>
            <a:r>
              <a:rPr lang="ru-RU" sz="2800" i="1" smtClean="0">
                <a:solidFill>
                  <a:srgbClr val="C00000"/>
                </a:solidFill>
              </a:rPr>
              <a:t>(в порядке их следования)</a:t>
            </a:r>
          </a:p>
        </p:txBody>
      </p:sp>
      <p:sp>
        <p:nvSpPr>
          <p:cNvPr id="62467" name="Содержимое 2"/>
          <p:cNvSpPr>
            <a:spLocks noGrp="1"/>
          </p:cNvSpPr>
          <p:nvPr>
            <p:ph idx="1"/>
          </p:nvPr>
        </p:nvSpPr>
        <p:spPr>
          <a:xfrm>
            <a:off x="500063" y="1071563"/>
            <a:ext cx="8215312" cy="5214937"/>
          </a:xfrm>
        </p:spPr>
        <p:txBody>
          <a:bodyPr/>
          <a:lstStyle/>
          <a:p>
            <a:pPr eaLnBrk="1" hangingPunct="1"/>
            <a:r>
              <a:rPr lang="ru-RU" altLang="en-US" sz="2400" smtClean="0"/>
              <a:t>По основам рентгеноструктурного анализа (РСА) (теория) – миниконтрольные </a:t>
            </a:r>
          </a:p>
          <a:p>
            <a:pPr eaLnBrk="1" hangingPunct="1"/>
            <a:r>
              <a:rPr lang="ru-RU" altLang="en-US" sz="2400" smtClean="0"/>
              <a:t>Отчёт по анализу статистики торсионных углов </a:t>
            </a:r>
          </a:p>
          <a:p>
            <a:pPr eaLnBrk="1" hangingPunct="1"/>
            <a:r>
              <a:rPr lang="ru-RU" altLang="en-US" sz="2400" smtClean="0"/>
              <a:t>Отчет по оценке качества РС-расшифровки данного (</a:t>
            </a:r>
            <a:r>
              <a:rPr lang="en-US" altLang="en-US" sz="2400" smtClean="0"/>
              <a:t>“</a:t>
            </a:r>
            <a:r>
              <a:rPr lang="ru-RU" altLang="en-US" sz="2400" smtClean="0"/>
              <a:t>своего</a:t>
            </a:r>
            <a:r>
              <a:rPr lang="en-US" altLang="en-US" sz="2400" smtClean="0"/>
              <a:t>”) </a:t>
            </a:r>
            <a:r>
              <a:rPr lang="ru-RU" altLang="en-US" sz="2400" smtClean="0"/>
              <a:t>белка и выявлению подозрительных мест и ошибок в </a:t>
            </a:r>
            <a:r>
              <a:rPr lang="en-US" altLang="en-US" sz="2400" smtClean="0"/>
              <a:t>PDB-</a:t>
            </a:r>
            <a:r>
              <a:rPr lang="ru-RU" altLang="en-US" sz="2400" smtClean="0"/>
              <a:t>файле</a:t>
            </a:r>
            <a:endParaRPr lang="en-US" altLang="en-US" sz="2400" smtClean="0"/>
          </a:p>
          <a:p>
            <a:pPr eaLnBrk="1" hangingPunct="1"/>
            <a:r>
              <a:rPr lang="ru-RU" altLang="en-US" sz="2400" smtClean="0"/>
              <a:t>Коллоквиум по РСА (с оценкой в счёт экзамена)</a:t>
            </a:r>
          </a:p>
          <a:p>
            <a:pPr eaLnBrk="1" hangingPunct="1"/>
            <a:r>
              <a:rPr lang="ru-RU" altLang="en-US" sz="2400" smtClean="0"/>
              <a:t>Отчет по сравнительному анализу структуры </a:t>
            </a:r>
            <a:r>
              <a:rPr lang="en-US" altLang="en-US" sz="2400" smtClean="0"/>
              <a:t>“</a:t>
            </a:r>
            <a:r>
              <a:rPr lang="ru-RU" altLang="en-US" sz="2400" smtClean="0"/>
              <a:t>своего</a:t>
            </a:r>
            <a:r>
              <a:rPr lang="en-US" altLang="en-US" sz="2400" smtClean="0"/>
              <a:t>”</a:t>
            </a:r>
            <a:r>
              <a:rPr lang="ru-RU" altLang="en-US" sz="2400" smtClean="0"/>
              <a:t> белка со структурами гомологов</a:t>
            </a:r>
          </a:p>
          <a:p>
            <a:pPr eaLnBrk="1" hangingPunct="1"/>
            <a:r>
              <a:rPr lang="ru-RU" altLang="en-US" sz="2400" smtClean="0"/>
              <a:t>Отчет по моделированию по гомологии и молекулярной динамике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50FB-5954-4217-AE95-6FF6061F4C47}" type="slidenum">
              <a:rPr lang="ru-RU" altLang="en-US" smtClean="0"/>
              <a:pPr/>
              <a:t>47</a:t>
            </a:fld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r>
              <a:rPr lang="ru-RU" altLang="ru-RU" smtClean="0"/>
              <a:t>Разрешение структуры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054600"/>
          </a:xfrm>
        </p:spPr>
        <p:txBody>
          <a:bodyPr/>
          <a:lstStyle/>
          <a:p>
            <a:r>
              <a:rPr lang="ru-RU" altLang="ru-RU" sz="2400" smtClean="0">
                <a:sym typeface="Symbol" panose="05050102010706020507" pitchFamily="18" charset="2"/>
              </a:rPr>
              <a:t>Что считать разрешением – по данным предыдущей страницы?</a:t>
            </a:r>
          </a:p>
          <a:p>
            <a:r>
              <a:rPr lang="ru-RU" altLang="ru-RU" sz="2400" smtClean="0">
                <a:sym typeface="Symbol" panose="05050102010706020507" pitchFamily="18" charset="2"/>
              </a:rPr>
              <a:t>Говорят так: </a:t>
            </a:r>
            <a:r>
              <a:rPr lang="en-US" altLang="ru-RU" sz="2400" smtClean="0">
                <a:solidFill>
                  <a:srgbClr val="C00000"/>
                </a:solidFill>
                <a:sym typeface="Symbol" panose="05050102010706020507" pitchFamily="18" charset="2"/>
              </a:rPr>
              <a:t>“</a:t>
            </a:r>
            <a:r>
              <a:rPr lang="ru-RU" altLang="ru-RU" sz="2400" smtClean="0">
                <a:solidFill>
                  <a:srgbClr val="C00000"/>
                </a:solidFill>
                <a:sym typeface="Symbol" panose="05050102010706020507" pitchFamily="18" charset="2"/>
              </a:rPr>
              <a:t>разрешение  4</a:t>
            </a:r>
            <a:r>
              <a:rPr lang="en-US" altLang="ru-RU" sz="2400" smtClean="0">
                <a:solidFill>
                  <a:srgbClr val="C00000"/>
                </a:solidFill>
                <a:sym typeface="Symbol" panose="05050102010706020507" pitchFamily="18" charset="2"/>
              </a:rPr>
              <a:t>,0</a:t>
            </a:r>
            <a:r>
              <a:rPr lang="ru-RU" altLang="ru-RU" sz="2400" smtClean="0">
                <a:solidFill>
                  <a:srgbClr val="C00000"/>
                </a:solidFill>
                <a:sym typeface="Symbol" panose="05050102010706020507" pitchFamily="18" charset="2"/>
              </a:rPr>
              <a:t> ангстрема при полноте данных  98%</a:t>
            </a:r>
            <a:r>
              <a:rPr lang="en-US" altLang="ru-RU" sz="2400" smtClean="0">
                <a:solidFill>
                  <a:srgbClr val="C00000"/>
                </a:solidFill>
                <a:sym typeface="Symbol" panose="05050102010706020507" pitchFamily="18" charset="2"/>
              </a:rPr>
              <a:t>”</a:t>
            </a:r>
            <a:r>
              <a:rPr lang="en-US" altLang="ru-RU" sz="2400" smtClean="0">
                <a:sym typeface="Symbol" panose="05050102010706020507" pitchFamily="18" charset="2"/>
              </a:rPr>
              <a:t> – </a:t>
            </a:r>
            <a:r>
              <a:rPr lang="ru-RU" altLang="ru-RU" sz="2400" smtClean="0">
                <a:sym typeface="Symbol" panose="05050102010706020507" pitchFamily="18" charset="2"/>
              </a:rPr>
              <a:t>так как только два рефлекса с разрешением ≥4 не измерены. </a:t>
            </a:r>
          </a:p>
          <a:p>
            <a:r>
              <a:rPr lang="ru-RU" altLang="ru-RU" sz="2400" smtClean="0">
                <a:sym typeface="Symbol" panose="05050102010706020507" pitchFamily="18" charset="2"/>
              </a:rPr>
              <a:t>Можно оценить разрешение и по другому: </a:t>
            </a:r>
            <a:r>
              <a:rPr lang="en-US" altLang="ru-RU" sz="2400" smtClean="0">
                <a:solidFill>
                  <a:srgbClr val="C00000"/>
                </a:solidFill>
                <a:sym typeface="Symbol" panose="05050102010706020507" pitchFamily="18" charset="2"/>
              </a:rPr>
              <a:t>“</a:t>
            </a:r>
            <a:r>
              <a:rPr lang="ru-RU" altLang="ru-RU" sz="2400" smtClean="0">
                <a:solidFill>
                  <a:srgbClr val="C00000"/>
                </a:solidFill>
                <a:sym typeface="Symbol" panose="05050102010706020507" pitchFamily="18" charset="2"/>
              </a:rPr>
              <a:t>разрешение  </a:t>
            </a:r>
            <a:r>
              <a:rPr lang="en-US" altLang="ru-RU" sz="2400" smtClean="0">
                <a:solidFill>
                  <a:srgbClr val="C00000"/>
                </a:solidFill>
                <a:sym typeface="Symbol" panose="05050102010706020507" pitchFamily="18" charset="2"/>
              </a:rPr>
              <a:t>3,0</a:t>
            </a:r>
            <a:r>
              <a:rPr lang="ru-RU" altLang="ru-RU" sz="2400" smtClean="0">
                <a:solidFill>
                  <a:srgbClr val="C00000"/>
                </a:solidFill>
                <a:sym typeface="Symbol" panose="05050102010706020507" pitchFamily="18" charset="2"/>
              </a:rPr>
              <a:t> ангстрема при полноте данных  9</a:t>
            </a:r>
            <a:r>
              <a:rPr lang="en-US" altLang="ru-RU" sz="2400" smtClean="0">
                <a:solidFill>
                  <a:srgbClr val="C00000"/>
                </a:solidFill>
                <a:sym typeface="Symbol" panose="05050102010706020507" pitchFamily="18" charset="2"/>
              </a:rPr>
              <a:t>5</a:t>
            </a:r>
            <a:r>
              <a:rPr lang="ru-RU" altLang="ru-RU" sz="2400" smtClean="0">
                <a:solidFill>
                  <a:srgbClr val="C00000"/>
                </a:solidFill>
                <a:sym typeface="Symbol" panose="05050102010706020507" pitchFamily="18" charset="2"/>
              </a:rPr>
              <a:t>%</a:t>
            </a:r>
            <a:r>
              <a:rPr lang="en-US" altLang="ru-RU" sz="2400" smtClean="0">
                <a:solidFill>
                  <a:srgbClr val="C00000"/>
                </a:solidFill>
                <a:sym typeface="Symbol" panose="05050102010706020507" pitchFamily="18" charset="2"/>
              </a:rPr>
              <a:t>” </a:t>
            </a:r>
            <a:r>
              <a:rPr lang="en-US" altLang="ru-RU" sz="2400" smtClean="0">
                <a:sym typeface="Symbol" panose="05050102010706020507" pitchFamily="18" charset="2"/>
              </a:rPr>
              <a:t>– </a:t>
            </a:r>
            <a:r>
              <a:rPr lang="ru-RU" altLang="ru-RU" sz="2400" smtClean="0">
                <a:sym typeface="Symbol" panose="05050102010706020507" pitchFamily="18" charset="2"/>
              </a:rPr>
              <a:t>так как пять  рефлексов с разрешением ≥3 не измерены. </a:t>
            </a:r>
          </a:p>
          <a:p>
            <a:r>
              <a:rPr lang="ru-RU" altLang="ru-RU" sz="2400" smtClean="0">
                <a:sym typeface="Symbol" panose="05050102010706020507" pitchFamily="18" charset="2"/>
              </a:rPr>
              <a:t>На практике число измеренных рефлексов – десятки и сотни тысяч; рефлексы с малыми номерами </a:t>
            </a:r>
            <a:r>
              <a:rPr lang="en-US" altLang="ru-RU" sz="2400" smtClean="0">
                <a:sym typeface="Symbol" panose="05050102010706020507" pitchFamily="18" charset="2"/>
              </a:rPr>
              <a:t>h, k, l </a:t>
            </a:r>
            <a:r>
              <a:rPr lang="ru-RU" altLang="ru-RU" sz="2400" smtClean="0">
                <a:sym typeface="Symbol" panose="05050102010706020507" pitchFamily="18" charset="2"/>
              </a:rPr>
              <a:t>невозможно измерить, т.к. они соответствуют направлениям в сторону заглушки. Поэтому пишут так: </a:t>
            </a:r>
            <a:r>
              <a:rPr lang="en-US" altLang="ru-RU" sz="2400" smtClean="0">
                <a:sym typeface="Symbol" panose="05050102010706020507" pitchFamily="18" charset="2"/>
              </a:rPr>
              <a:t>“</a:t>
            </a:r>
            <a:r>
              <a:rPr lang="ru-RU" altLang="ru-RU" sz="2400" smtClean="0">
                <a:sym typeface="Symbol" panose="05050102010706020507" pitchFamily="18" charset="2"/>
              </a:rPr>
              <a:t>пределы разрешения   20 – 2,</a:t>
            </a:r>
            <a:r>
              <a:rPr lang="en-US" altLang="ru-RU" sz="2400" smtClean="0">
                <a:sym typeface="Symbol" panose="05050102010706020507" pitchFamily="18" charset="2"/>
              </a:rPr>
              <a:t>3 </a:t>
            </a:r>
            <a:r>
              <a:rPr lang="ru-RU" altLang="ru-RU" sz="2400" smtClean="0">
                <a:sym typeface="Symbol" panose="05050102010706020507" pitchFamily="18" charset="2"/>
              </a:rPr>
              <a:t>ангстрема</a:t>
            </a:r>
            <a:r>
              <a:rPr lang="en-US" altLang="ru-RU" sz="2400" smtClean="0">
                <a:sym typeface="Symbol" panose="05050102010706020507" pitchFamily="18" charset="2"/>
              </a:rPr>
              <a:t>”</a:t>
            </a:r>
            <a:r>
              <a:rPr lang="ru-RU" altLang="ru-RU" sz="2400" smtClean="0">
                <a:sym typeface="Symbol" panose="05050102010706020507" pitchFamily="18" charset="2"/>
              </a:rPr>
              <a:t> </a:t>
            </a:r>
            <a:br>
              <a:rPr lang="ru-RU" altLang="ru-RU" sz="2400" smtClean="0">
                <a:sym typeface="Symbol" panose="05050102010706020507" pitchFamily="18" charset="2"/>
              </a:rPr>
            </a:br>
            <a:endParaRPr lang="ru-RU" altLang="ru-RU" sz="2400" smtClean="0">
              <a:sym typeface="Symbol" panose="05050102010706020507" pitchFamily="18" charset="2"/>
            </a:endParaRPr>
          </a:p>
          <a:p>
            <a:endParaRPr lang="ru-RU" altLang="ru-RU" sz="2800" smtClean="0">
              <a:sym typeface="Symbol" panose="05050102010706020507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50FB-5954-4217-AE95-6FF6061F4C47}" type="slidenum">
              <a:rPr lang="ru-RU" altLang="en-US" smtClean="0"/>
              <a:pPr/>
              <a:t>48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1628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"/>
          <p:cNvSpPr>
            <a:spLocks noGrp="1"/>
          </p:cNvSpPr>
          <p:nvPr>
            <p:ph type="title"/>
          </p:nvPr>
        </p:nvSpPr>
        <p:spPr>
          <a:xfrm>
            <a:off x="571500" y="857250"/>
            <a:ext cx="8186738" cy="40005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l">
              <a:defRPr/>
            </a:pP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Интенсивность </a:t>
            </a:r>
            <a:r>
              <a:rPr lang="en-US" sz="4000" dirty="0" err="1" smtClean="0">
                <a:solidFill>
                  <a:schemeClr val="accent5">
                    <a:lumMod val="75000"/>
                  </a:schemeClr>
                </a:solidFill>
                <a:sym typeface="Symbol" pitchFamily="18" charset="2"/>
              </a:rPr>
              <a:t>I</a:t>
            </a:r>
            <a:r>
              <a:rPr lang="en-US" sz="4000" baseline="-25000" dirty="0" err="1" smtClean="0">
                <a:solidFill>
                  <a:schemeClr val="accent5">
                    <a:lumMod val="75000"/>
                  </a:schemeClr>
                </a:solidFill>
                <a:sym typeface="Symbol" pitchFamily="18" charset="2"/>
              </a:rPr>
              <a:t>h,k,l</a:t>
            </a:r>
            <a:r>
              <a:rPr lang="en-US" sz="4000" baseline="-25000" dirty="0" smtClean="0">
                <a:solidFill>
                  <a:schemeClr val="accent5">
                    <a:lumMod val="75000"/>
                  </a:schemeClr>
                </a:solidFill>
                <a:sym typeface="Symbol" pitchFamily="18" charset="2"/>
              </a:rPr>
              <a:t> 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рефлекса 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sz="4000" dirty="0" err="1" smtClean="0">
                <a:solidFill>
                  <a:schemeClr val="accent5">
                    <a:lumMod val="75000"/>
                  </a:schemeClr>
                </a:solidFill>
              </a:rPr>
              <a:t>h,k,l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) 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пропорциональна </a:t>
            </a:r>
            <a:b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амплитуде </a:t>
            </a:r>
            <a:r>
              <a:rPr lang="en-US" sz="4000" dirty="0" err="1" smtClean="0">
                <a:solidFill>
                  <a:schemeClr val="accent5">
                    <a:lumMod val="75000"/>
                  </a:schemeClr>
                </a:solidFill>
                <a:sym typeface="Symbol" pitchFamily="18" charset="2"/>
              </a:rPr>
              <a:t>F</a:t>
            </a:r>
            <a:r>
              <a:rPr lang="en-US" sz="4000" baseline="-25000" dirty="0" err="1" smtClean="0">
                <a:solidFill>
                  <a:schemeClr val="accent5">
                    <a:lumMod val="75000"/>
                  </a:schemeClr>
                </a:solidFill>
                <a:sym typeface="Symbol" pitchFamily="18" charset="2"/>
              </a:rPr>
              <a:t>h,k,l</a:t>
            </a:r>
            <a:r>
              <a:rPr lang="ru-RU" sz="4000" baseline="-25000" dirty="0" smtClean="0">
                <a:solidFill>
                  <a:schemeClr val="accent5">
                    <a:lumMod val="75000"/>
                  </a:schemeClr>
                </a:solidFill>
                <a:sym typeface="Symbol" pitchFamily="18" charset="2"/>
              </a:rPr>
              <a:t> 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 гармоники (</a:t>
            </a:r>
            <a:r>
              <a:rPr lang="en-US" sz="4000" dirty="0" err="1" smtClean="0">
                <a:solidFill>
                  <a:schemeClr val="accent5">
                    <a:lumMod val="75000"/>
                  </a:schemeClr>
                </a:solidFill>
              </a:rPr>
              <a:t>h,k,l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в разложении функции электронной плотности в ряд Фурье!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449E-7E56-4517-91DB-7EAABF05C743}" type="slidenum">
              <a:rPr lang="ru-RU" altLang="en-US" smtClean="0"/>
              <a:pPr/>
              <a:t>49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8768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 descr="Filonov_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12" y="697522"/>
            <a:ext cx="6660232" cy="5754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Прямоугольник 2"/>
          <p:cNvSpPr>
            <a:spLocks noChangeArrowheads="1"/>
          </p:cNvSpPr>
          <p:nvPr/>
        </p:nvSpPr>
        <p:spPr bwMode="auto">
          <a:xfrm>
            <a:off x="3500438" y="6488113"/>
            <a:ext cx="5643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/>
              <a:t>Павел Филонов."Запад и Восток</a:t>
            </a:r>
            <a:r>
              <a:rPr lang="en-US" altLang="ru-RU" b="1"/>
              <a:t>”</a:t>
            </a:r>
            <a:r>
              <a:rPr lang="ru-RU" altLang="ru-RU" b="1"/>
              <a:t>. 1912-1913.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0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Немного о РСА</a:t>
            </a:r>
            <a:endParaRPr lang="ru-RU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E3714-01BF-4B04-B9E1-BAD3088EE398}" type="slidenum">
              <a:rPr lang="ru-RU" altLang="en-US" smtClean="0"/>
              <a:pPr/>
              <a:t>5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5913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2" descr="CezanneCardPlayer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86625" cy="615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214313" y="6286500"/>
            <a:ext cx="467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Paul Cezanne, 1895, Les joueurs de cartes</a:t>
            </a:r>
            <a:endParaRPr lang="ru-RU" altLang="en-US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96336" y="1268760"/>
            <a:ext cx="1335063" cy="39290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en-US" sz="1800" smtClean="0"/>
              <a:t>Объем информации,</a:t>
            </a:r>
            <a:r>
              <a:rPr lang="en-US" altLang="en-US" sz="1800" smtClean="0"/>
              <a:t> </a:t>
            </a:r>
            <a:r>
              <a:rPr lang="ru-RU" altLang="en-US" sz="1800" smtClean="0"/>
              <a:t>которую можно извлечь из пространственных структур белков и макромолекулярных комплексов, огромен</a:t>
            </a:r>
            <a:endParaRPr lang="ru-RU" altLang="en-US" sz="4000" dirty="0" smtClean="0">
              <a:solidFill>
                <a:srgbClr val="C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E3714-01BF-4B04-B9E1-BAD3088EE398}" type="slidenum">
              <a:rPr lang="ru-RU" altLang="en-US" smtClean="0"/>
              <a:pPr/>
              <a:t>50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64042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214313" y="6286500"/>
            <a:ext cx="4454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n-US"/>
              <a:t>Paul Cezanne. 1879, Le Pont de Maincy</a:t>
            </a:r>
            <a:endParaRPr lang="ru-RU" altLang="en-US"/>
          </a:p>
        </p:txBody>
      </p:sp>
      <p:pic>
        <p:nvPicPr>
          <p:cNvPr id="7171" name="Рисунок 2" descr="CezannePont_de_Mainc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58125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E3714-01BF-4B04-B9E1-BAD3088EE398}" type="slidenum">
              <a:rPr lang="ru-RU" altLang="en-US" smtClean="0"/>
              <a:pPr/>
              <a:t>51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7816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3" descr="vermeer_art-painting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4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5715000" y="381000"/>
            <a:ext cx="3581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dirty="0">
                <a:latin typeface="Calibri" panose="020F0502020204030204" pitchFamily="34" charset="0"/>
              </a:rPr>
              <a:t>Тернистый путь создания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dirty="0">
                <a:solidFill>
                  <a:schemeClr val="tx1"/>
                </a:solidFill>
                <a:latin typeface="Calibri" panose="020F0502020204030204" pitchFamily="34" charset="0"/>
              </a:rPr>
              <a:t>модели</a:t>
            </a:r>
          </a:p>
        </p:txBody>
      </p:sp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5793521" y="5106243"/>
            <a:ext cx="2981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000" i="1" dirty="0">
                <a:latin typeface="Calibri" panose="020F0502020204030204" pitchFamily="34" charset="0"/>
              </a:rPr>
              <a:t>Ян Вермеер  Дельфтский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000" i="1" dirty="0">
                <a:latin typeface="Calibri" panose="020F0502020204030204" pitchFamily="34" charset="0"/>
              </a:rPr>
              <a:t>Аллегория живописи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000" i="1" dirty="0">
                <a:latin typeface="Calibri" panose="020F0502020204030204" pitchFamily="34" charset="0"/>
              </a:rPr>
              <a:t>1666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52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63486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claw.ru/a-ickust/russ/656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047"/>
            <a:ext cx="6588224" cy="5977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Прямоугольник 2"/>
          <p:cNvSpPr>
            <a:spLocks noChangeArrowheads="1"/>
          </p:cNvSpPr>
          <p:nvPr/>
        </p:nvSpPr>
        <p:spPr bwMode="auto">
          <a:xfrm>
            <a:off x="3500438" y="6488113"/>
            <a:ext cx="5643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/>
              <a:t>Павел Филонов.</a:t>
            </a:r>
            <a:r>
              <a:rPr lang="en-US" altLang="ru-RU" b="1"/>
              <a:t>”</a:t>
            </a:r>
            <a:r>
              <a:rPr lang="ru-RU" altLang="ru-RU" b="1"/>
              <a:t>Восток</a:t>
            </a:r>
            <a:r>
              <a:rPr lang="en-US" altLang="ru-RU" b="1"/>
              <a:t> </a:t>
            </a:r>
            <a:r>
              <a:rPr lang="ru-RU" altLang="ru-RU" b="1"/>
              <a:t>и Запад</a:t>
            </a:r>
            <a:r>
              <a:rPr lang="en-US" altLang="ru-RU" b="1"/>
              <a:t>“</a:t>
            </a:r>
            <a:r>
              <a:rPr lang="ru-RU" altLang="ru-RU" b="1"/>
              <a:t>. 1912-1913.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E3714-01BF-4B04-B9E1-BAD3088EE398}" type="slidenum">
              <a:rPr lang="ru-RU" altLang="en-US" smtClean="0"/>
              <a:pPr/>
              <a:t>6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9385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026" descr="a3-cryst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6" t="23819" r="20052" b="19193"/>
          <a:stretch>
            <a:fillRect/>
          </a:stretch>
        </p:blipFill>
        <p:spPr bwMode="auto">
          <a:xfrm>
            <a:off x="1370013" y="3052763"/>
            <a:ext cx="1111250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027"/>
          <p:cNvSpPr txBox="1">
            <a:spLocks noChangeArrowheads="1"/>
          </p:cNvSpPr>
          <p:nvPr/>
        </p:nvSpPr>
        <p:spPr>
          <a:xfrm>
            <a:off x="571500" y="0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Structure determination method X-ray crystallography</a:t>
            </a:r>
          </a:p>
        </p:txBody>
      </p:sp>
      <p:pic>
        <p:nvPicPr>
          <p:cNvPr id="4100" name="Picture 1028" descr="nice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650" y="2184400"/>
            <a:ext cx="2733675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029" descr="pc4ct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63" y="2355850"/>
            <a:ext cx="2738437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Line 1030"/>
          <p:cNvSpPr>
            <a:spLocks noChangeShapeType="1"/>
          </p:cNvSpPr>
          <p:nvPr/>
        </p:nvSpPr>
        <p:spPr bwMode="auto">
          <a:xfrm flipV="1">
            <a:off x="5064125" y="3552825"/>
            <a:ext cx="617538" cy="111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3" name="Line 1031"/>
          <p:cNvSpPr>
            <a:spLocks noChangeShapeType="1"/>
          </p:cNvSpPr>
          <p:nvPr/>
        </p:nvSpPr>
        <p:spPr bwMode="auto">
          <a:xfrm flipV="1">
            <a:off x="6361113" y="3541713"/>
            <a:ext cx="617537" cy="111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4" name="Line 1032"/>
          <p:cNvSpPr>
            <a:spLocks noChangeShapeType="1"/>
          </p:cNvSpPr>
          <p:nvPr/>
        </p:nvSpPr>
        <p:spPr bwMode="auto">
          <a:xfrm flipV="1">
            <a:off x="2379663" y="3517900"/>
            <a:ext cx="617537" cy="111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5" name="Line 1033"/>
          <p:cNvSpPr>
            <a:spLocks noChangeShapeType="1"/>
          </p:cNvSpPr>
          <p:nvPr/>
        </p:nvSpPr>
        <p:spPr bwMode="auto">
          <a:xfrm flipV="1">
            <a:off x="858838" y="3492500"/>
            <a:ext cx="617537" cy="111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106" name="Group 1034"/>
          <p:cNvGrpSpPr>
            <a:grpSpLocks/>
          </p:cNvGrpSpPr>
          <p:nvPr/>
        </p:nvGrpSpPr>
        <p:grpSpPr bwMode="auto">
          <a:xfrm>
            <a:off x="504825" y="3236913"/>
            <a:ext cx="336550" cy="592137"/>
            <a:chOff x="600" y="1332"/>
            <a:chExt cx="368" cy="646"/>
          </a:xfrm>
        </p:grpSpPr>
        <p:sp>
          <p:nvSpPr>
            <p:cNvPr id="4128" name="Oval 1035"/>
            <p:cNvSpPr>
              <a:spLocks noChangeArrowheads="1"/>
            </p:cNvSpPr>
            <p:nvPr/>
          </p:nvSpPr>
          <p:spPr bwMode="auto">
            <a:xfrm>
              <a:off x="670" y="1791"/>
              <a:ext cx="172" cy="187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129" name="AutoShape 1036"/>
            <p:cNvSpPr>
              <a:spLocks noChangeArrowheads="1"/>
            </p:cNvSpPr>
            <p:nvPr/>
          </p:nvSpPr>
          <p:spPr bwMode="auto">
            <a:xfrm>
              <a:off x="635" y="1659"/>
              <a:ext cx="246" cy="22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37 w 21600"/>
                <a:gd name="T13" fmla="*/ 3345 h 21600"/>
                <a:gd name="T14" fmla="*/ 18263 w 21600"/>
                <a:gd name="T15" fmla="*/ 1825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014" y="21600"/>
                  </a:lnTo>
                  <a:lnTo>
                    <a:pt x="1858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130" name="Line 1037"/>
            <p:cNvSpPr>
              <a:spLocks noChangeShapeType="1"/>
            </p:cNvSpPr>
            <p:nvPr/>
          </p:nvSpPr>
          <p:spPr bwMode="auto">
            <a:xfrm>
              <a:off x="608" y="1364"/>
              <a:ext cx="62" cy="5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31" name="Line 1038"/>
            <p:cNvSpPr>
              <a:spLocks noChangeShapeType="1"/>
            </p:cNvSpPr>
            <p:nvPr/>
          </p:nvSpPr>
          <p:spPr bwMode="auto">
            <a:xfrm flipH="1">
              <a:off x="848" y="1364"/>
              <a:ext cx="62" cy="5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32" name="Freeform 1039"/>
            <p:cNvSpPr>
              <a:spLocks/>
            </p:cNvSpPr>
            <p:nvPr/>
          </p:nvSpPr>
          <p:spPr bwMode="auto">
            <a:xfrm rot="-4328211">
              <a:off x="888" y="1340"/>
              <a:ext cx="84" cy="76"/>
            </a:xfrm>
            <a:custGeom>
              <a:avLst/>
              <a:gdLst>
                <a:gd name="T0" fmla="*/ 0 w 84"/>
                <a:gd name="T1" fmla="*/ 24 h 76"/>
                <a:gd name="T2" fmla="*/ 56 w 84"/>
                <a:gd name="T3" fmla="*/ 72 h 76"/>
                <a:gd name="T4" fmla="*/ 84 w 84"/>
                <a:gd name="T5" fmla="*/ 0 h 76"/>
                <a:gd name="T6" fmla="*/ 0 60000 65536"/>
                <a:gd name="T7" fmla="*/ 0 60000 65536"/>
                <a:gd name="T8" fmla="*/ 0 60000 65536"/>
                <a:gd name="T9" fmla="*/ 0 w 84"/>
                <a:gd name="T10" fmla="*/ 0 h 76"/>
                <a:gd name="T11" fmla="*/ 84 w 84"/>
                <a:gd name="T12" fmla="*/ 76 h 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4" h="76">
                  <a:moveTo>
                    <a:pt x="0" y="24"/>
                  </a:moveTo>
                  <a:cubicBezTo>
                    <a:pt x="21" y="50"/>
                    <a:pt x="42" y="76"/>
                    <a:pt x="56" y="72"/>
                  </a:cubicBezTo>
                  <a:cubicBezTo>
                    <a:pt x="70" y="68"/>
                    <a:pt x="79" y="13"/>
                    <a:pt x="84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4133" name="Group 1040"/>
            <p:cNvGrpSpPr>
              <a:grpSpLocks/>
            </p:cNvGrpSpPr>
            <p:nvPr/>
          </p:nvGrpSpPr>
          <p:grpSpPr bwMode="auto">
            <a:xfrm rot="39833">
              <a:off x="600" y="1332"/>
              <a:ext cx="320" cy="112"/>
              <a:chOff x="600" y="1296"/>
              <a:chExt cx="320" cy="112"/>
            </a:xfrm>
          </p:grpSpPr>
          <p:sp>
            <p:nvSpPr>
              <p:cNvPr id="4134" name="Line 1041"/>
              <p:cNvSpPr>
                <a:spLocks noChangeShapeType="1"/>
              </p:cNvSpPr>
              <p:nvPr/>
            </p:nvSpPr>
            <p:spPr bwMode="auto">
              <a:xfrm flipV="1">
                <a:off x="628" y="1296"/>
                <a:ext cx="1" cy="11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35" name="Line 1042"/>
              <p:cNvSpPr>
                <a:spLocks noChangeShapeType="1"/>
              </p:cNvSpPr>
              <p:nvPr/>
            </p:nvSpPr>
            <p:spPr bwMode="auto">
              <a:xfrm>
                <a:off x="600" y="1296"/>
                <a:ext cx="32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36" name="Line 1043"/>
              <p:cNvSpPr>
                <a:spLocks noChangeShapeType="1"/>
              </p:cNvSpPr>
              <p:nvPr/>
            </p:nvSpPr>
            <p:spPr bwMode="auto">
              <a:xfrm flipV="1">
                <a:off x="888" y="1296"/>
                <a:ext cx="1" cy="11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4107" name="Text Box 1044"/>
          <p:cNvSpPr txBox="1">
            <a:spLocks noChangeArrowheads="1"/>
          </p:cNvSpPr>
          <p:nvPr/>
        </p:nvSpPr>
        <p:spPr bwMode="auto">
          <a:xfrm>
            <a:off x="98425" y="3990975"/>
            <a:ext cx="13033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/>
              <a:t>Purified </a:t>
            </a:r>
          </a:p>
          <a:p>
            <a:pPr eaLnBrk="1" hangingPunct="1"/>
            <a:r>
              <a:rPr lang="en-US" altLang="ru-RU"/>
              <a:t>protein</a:t>
            </a:r>
          </a:p>
        </p:txBody>
      </p:sp>
      <p:sp>
        <p:nvSpPr>
          <p:cNvPr id="4108" name="Text Box 1045"/>
          <p:cNvSpPr txBox="1">
            <a:spLocks noChangeArrowheads="1"/>
          </p:cNvSpPr>
          <p:nvPr/>
        </p:nvSpPr>
        <p:spPr bwMode="auto">
          <a:xfrm>
            <a:off x="1390650" y="4362450"/>
            <a:ext cx="1133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/>
              <a:t>Crystal</a:t>
            </a:r>
          </a:p>
        </p:txBody>
      </p:sp>
      <p:sp>
        <p:nvSpPr>
          <p:cNvPr id="4109" name="Text Box 1046"/>
          <p:cNvSpPr txBox="1">
            <a:spLocks noChangeArrowheads="1"/>
          </p:cNvSpPr>
          <p:nvPr/>
        </p:nvSpPr>
        <p:spPr bwMode="auto">
          <a:xfrm>
            <a:off x="2808288" y="5072063"/>
            <a:ext cx="2370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/>
              <a:t>X-ray Diffraction</a:t>
            </a:r>
          </a:p>
        </p:txBody>
      </p:sp>
      <p:sp>
        <p:nvSpPr>
          <p:cNvPr id="4110" name="Text Box 1047"/>
          <p:cNvSpPr txBox="1">
            <a:spLocks noChangeArrowheads="1"/>
          </p:cNvSpPr>
          <p:nvPr/>
        </p:nvSpPr>
        <p:spPr bwMode="auto">
          <a:xfrm>
            <a:off x="5305425" y="5081588"/>
            <a:ext cx="2354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/>
              <a:t>Electron density</a:t>
            </a:r>
          </a:p>
        </p:txBody>
      </p:sp>
      <p:sp>
        <p:nvSpPr>
          <p:cNvPr id="4111" name="Text Box 1048"/>
          <p:cNvSpPr txBox="1">
            <a:spLocks noChangeArrowheads="1"/>
          </p:cNvSpPr>
          <p:nvPr/>
        </p:nvSpPr>
        <p:spPr bwMode="auto">
          <a:xfrm>
            <a:off x="7102475" y="4408488"/>
            <a:ext cx="1844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/>
              <a:t>3D structure</a:t>
            </a:r>
          </a:p>
        </p:txBody>
      </p:sp>
      <p:sp>
        <p:nvSpPr>
          <p:cNvPr id="4112" name="Text Box 1049"/>
          <p:cNvSpPr txBox="1">
            <a:spLocks noChangeArrowheads="1"/>
          </p:cNvSpPr>
          <p:nvPr/>
        </p:nvSpPr>
        <p:spPr bwMode="auto">
          <a:xfrm>
            <a:off x="2897188" y="6254750"/>
            <a:ext cx="3367087" cy="4667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>
                <a:solidFill>
                  <a:schemeClr val="accent1"/>
                </a:solidFill>
              </a:rPr>
              <a:t>Biological interpretation</a:t>
            </a:r>
          </a:p>
        </p:txBody>
      </p:sp>
      <p:sp>
        <p:nvSpPr>
          <p:cNvPr id="4113" name="Line 1050"/>
          <p:cNvSpPr>
            <a:spLocks noChangeShapeType="1"/>
          </p:cNvSpPr>
          <p:nvPr/>
        </p:nvSpPr>
        <p:spPr bwMode="auto">
          <a:xfrm>
            <a:off x="8037513" y="5465763"/>
            <a:ext cx="0" cy="103981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14" name="Line 1051"/>
          <p:cNvSpPr>
            <a:spLocks noChangeShapeType="1"/>
          </p:cNvSpPr>
          <p:nvPr/>
        </p:nvSpPr>
        <p:spPr bwMode="auto">
          <a:xfrm flipH="1">
            <a:off x="6378575" y="6505575"/>
            <a:ext cx="1658938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15" name="Line 1052"/>
          <p:cNvSpPr>
            <a:spLocks noChangeShapeType="1"/>
          </p:cNvSpPr>
          <p:nvPr/>
        </p:nvSpPr>
        <p:spPr bwMode="auto">
          <a:xfrm flipH="1">
            <a:off x="765175" y="6505575"/>
            <a:ext cx="2092325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16" name="Line 1053"/>
          <p:cNvSpPr>
            <a:spLocks noChangeShapeType="1"/>
          </p:cNvSpPr>
          <p:nvPr/>
        </p:nvSpPr>
        <p:spPr bwMode="auto">
          <a:xfrm flipV="1">
            <a:off x="765175" y="5221288"/>
            <a:ext cx="0" cy="1284287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117" name="Group 1054"/>
          <p:cNvGrpSpPr>
            <a:grpSpLocks/>
          </p:cNvGrpSpPr>
          <p:nvPr/>
        </p:nvGrpSpPr>
        <p:grpSpPr bwMode="auto">
          <a:xfrm>
            <a:off x="409575" y="1881188"/>
            <a:ext cx="2084388" cy="1304925"/>
            <a:chOff x="258" y="1041"/>
            <a:chExt cx="1313" cy="822"/>
          </a:xfrm>
        </p:grpSpPr>
        <p:sp>
          <p:nvSpPr>
            <p:cNvPr id="4126" name="AutoShape 1055"/>
            <p:cNvSpPr>
              <a:spLocks noChangeArrowheads="1"/>
            </p:cNvSpPr>
            <p:nvPr/>
          </p:nvSpPr>
          <p:spPr bwMode="auto">
            <a:xfrm>
              <a:off x="514" y="1287"/>
              <a:ext cx="576" cy="576"/>
            </a:xfrm>
            <a:prstGeom prst="irregularSeal2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127" name="Text Box 1056"/>
            <p:cNvSpPr txBox="1">
              <a:spLocks noChangeArrowheads="1"/>
            </p:cNvSpPr>
            <p:nvPr/>
          </p:nvSpPr>
          <p:spPr bwMode="auto">
            <a:xfrm>
              <a:off x="258" y="1041"/>
              <a:ext cx="13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>
                  <a:solidFill>
                    <a:srgbClr val="FF0000"/>
                  </a:solidFill>
                </a:rPr>
                <a:t>Crystallization</a:t>
              </a:r>
              <a:endParaRPr lang="en-US" altLang="ru-RU"/>
            </a:p>
          </p:txBody>
        </p:sp>
      </p:grpSp>
      <p:grpSp>
        <p:nvGrpSpPr>
          <p:cNvPr id="4118" name="Group 1057"/>
          <p:cNvGrpSpPr>
            <a:grpSpLocks/>
          </p:cNvGrpSpPr>
          <p:nvPr/>
        </p:nvGrpSpPr>
        <p:grpSpPr bwMode="auto">
          <a:xfrm>
            <a:off x="4457700" y="1862138"/>
            <a:ext cx="2236788" cy="1373187"/>
            <a:chOff x="2808" y="1029"/>
            <a:chExt cx="1409" cy="865"/>
          </a:xfrm>
        </p:grpSpPr>
        <p:sp>
          <p:nvSpPr>
            <p:cNvPr id="4124" name="AutoShape 1058"/>
            <p:cNvSpPr>
              <a:spLocks noChangeArrowheads="1"/>
            </p:cNvSpPr>
            <p:nvPr/>
          </p:nvSpPr>
          <p:spPr bwMode="auto">
            <a:xfrm>
              <a:off x="3091" y="1318"/>
              <a:ext cx="576" cy="576"/>
            </a:xfrm>
            <a:prstGeom prst="irregularSeal2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125" name="Text Box 1059"/>
            <p:cNvSpPr txBox="1">
              <a:spLocks noChangeArrowheads="1"/>
            </p:cNvSpPr>
            <p:nvPr/>
          </p:nvSpPr>
          <p:spPr bwMode="auto">
            <a:xfrm>
              <a:off x="2808" y="1029"/>
              <a:ext cx="140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>
                  <a:solidFill>
                    <a:srgbClr val="FF0000"/>
                  </a:solidFill>
                </a:rPr>
                <a:t>Phase problem</a:t>
              </a:r>
              <a:endParaRPr lang="en-US" altLang="ru-RU"/>
            </a:p>
          </p:txBody>
        </p:sp>
      </p:grpSp>
      <p:pic>
        <p:nvPicPr>
          <p:cNvPr id="4119" name="Picture 1060" descr="rho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663" y="2455863"/>
            <a:ext cx="1555750" cy="265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4071938" y="5643563"/>
            <a:ext cx="757237" cy="369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latin typeface="Arial" charset="0"/>
              </a:rPr>
              <a:t>Фазы</a:t>
            </a:r>
          </a:p>
        </p:txBody>
      </p:sp>
      <p:sp>
        <p:nvSpPr>
          <p:cNvPr id="4121" name="Line 1032"/>
          <p:cNvSpPr>
            <a:spLocks noChangeShapeType="1"/>
          </p:cNvSpPr>
          <p:nvPr/>
        </p:nvSpPr>
        <p:spPr bwMode="auto">
          <a:xfrm flipV="1">
            <a:off x="4714875" y="4572000"/>
            <a:ext cx="714375" cy="1011238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5000625" y="1428750"/>
            <a:ext cx="3259138" cy="3698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latin typeface="Arial" charset="0"/>
              </a:rPr>
              <a:t>Структурная формула белка</a:t>
            </a:r>
          </a:p>
        </p:txBody>
      </p:sp>
      <p:sp>
        <p:nvSpPr>
          <p:cNvPr id="4123" name="Line 1032"/>
          <p:cNvSpPr>
            <a:spLocks noChangeShapeType="1"/>
          </p:cNvSpPr>
          <p:nvPr/>
        </p:nvSpPr>
        <p:spPr bwMode="auto">
          <a:xfrm>
            <a:off x="6786563" y="1797050"/>
            <a:ext cx="714375" cy="989013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E3714-01BF-4B04-B9E1-BAD3088EE398}" type="slidenum">
              <a:rPr lang="ru-RU" altLang="en-US" smtClean="0"/>
              <a:pPr/>
              <a:t>7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3781543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4087" y="883920"/>
            <a:ext cx="1402080" cy="14020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3018"/>
            <a:ext cx="8229600" cy="744563"/>
          </a:xfrm>
        </p:spPr>
        <p:txBody>
          <a:bodyPr/>
          <a:lstStyle/>
          <a:p>
            <a:r>
              <a:rPr lang="ru-RU" dirty="0" smtClean="0"/>
              <a:t>Тернистый путь …</a:t>
            </a:r>
            <a:endParaRPr lang="ru-RU" dirty="0"/>
          </a:p>
        </p:txBody>
      </p:sp>
      <p:pic>
        <p:nvPicPr>
          <p:cNvPr id="167944" name="Picture 8" descr="https://figures.boundless.com/16999/large/figure-31-04-08aa.j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14400"/>
            <a:ext cx="1402080" cy="140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514600"/>
            <a:ext cx="2891730" cy="2762250"/>
          </a:xfrm>
          <a:prstGeom prst="rect">
            <a:avLst/>
          </a:prstGeom>
        </p:spPr>
      </p:pic>
      <p:sp>
        <p:nvSpPr>
          <p:cNvPr id="11" name="Стрелка вправо 10"/>
          <p:cNvSpPr/>
          <p:nvPr/>
        </p:nvSpPr>
        <p:spPr bwMode="auto">
          <a:xfrm>
            <a:off x="1600200" y="1524000"/>
            <a:ext cx="454750" cy="408433"/>
          </a:xfrm>
          <a:prstGeom prst="rightArrow">
            <a:avLst/>
          </a:prstGeom>
          <a:solidFill>
            <a:srgbClr val="33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HG Mincho Light J;MS Gothic;HG " charset="0"/>
              <a:cs typeface="HG Mincho Light J;MS Gothic;HG " charset="0"/>
            </a:endParaRPr>
          </a:p>
        </p:txBody>
      </p:sp>
      <p:sp>
        <p:nvSpPr>
          <p:cNvPr id="14" name="Стрелка вправо 13"/>
          <p:cNvSpPr/>
          <p:nvPr/>
        </p:nvSpPr>
        <p:spPr bwMode="auto">
          <a:xfrm>
            <a:off x="3342226" y="1501591"/>
            <a:ext cx="479932" cy="408433"/>
          </a:xfrm>
          <a:prstGeom prst="rightArrow">
            <a:avLst/>
          </a:prstGeom>
          <a:solidFill>
            <a:srgbClr val="33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HG Mincho Light J;MS Gothic;HG " charset="0"/>
              <a:cs typeface="HG Mincho Light J;MS Gothic;HG " charset="0"/>
            </a:endParaRPr>
          </a:p>
        </p:txBody>
      </p:sp>
      <p:sp>
        <p:nvSpPr>
          <p:cNvPr id="15" name="Стрелка вправо 14"/>
          <p:cNvSpPr/>
          <p:nvPr/>
        </p:nvSpPr>
        <p:spPr bwMode="auto">
          <a:xfrm rot="16200000">
            <a:off x="862585" y="5586983"/>
            <a:ext cx="1219200" cy="408433"/>
          </a:xfrm>
          <a:prstGeom prst="rightArrow">
            <a:avLst/>
          </a:prstGeom>
          <a:solidFill>
            <a:srgbClr val="33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HG Mincho Light J;MS Gothic;HG " charset="0"/>
              <a:cs typeface="HG Mincho Light J;MS Gothic;HG " charset="0"/>
            </a:endParaRPr>
          </a:p>
        </p:txBody>
      </p:sp>
      <p:sp>
        <p:nvSpPr>
          <p:cNvPr id="16" name="Стрелка вправо 15"/>
          <p:cNvSpPr/>
          <p:nvPr/>
        </p:nvSpPr>
        <p:spPr bwMode="auto">
          <a:xfrm>
            <a:off x="5486400" y="4038600"/>
            <a:ext cx="304800" cy="408433"/>
          </a:xfrm>
          <a:prstGeom prst="rightArrow">
            <a:avLst/>
          </a:prstGeom>
          <a:solidFill>
            <a:srgbClr val="33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HG Mincho Light J;MS Gothic;HG " charset="0"/>
              <a:cs typeface="HG Mincho Light J;MS Gothic;HG 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6019801" y="5455919"/>
            <a:ext cx="76200" cy="4571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HG Mincho Light J;MS Gothic;HG " charset="0"/>
              <a:cs typeface="HG Mincho Light J;MS Gothic;HG 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00199" y="126943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3399FF"/>
                </a:solidFill>
              </a:rPr>
              <a:t>2</a:t>
            </a:r>
            <a:endParaRPr lang="ru-RU" sz="2000" b="1" dirty="0">
              <a:solidFill>
                <a:srgbClr val="3399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52800" y="1295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3399FF"/>
                </a:solidFill>
              </a:rPr>
              <a:t>3</a:t>
            </a:r>
            <a:endParaRPr lang="ru-RU" sz="2000" b="1" dirty="0">
              <a:solidFill>
                <a:srgbClr val="3399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24200" y="30480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3399FF"/>
                </a:solidFill>
              </a:rPr>
              <a:t>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-34144" y="152364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3399FF"/>
                </a:solidFill>
              </a:rPr>
              <a:t>1</a:t>
            </a:r>
            <a:endParaRPr lang="ru-RU" sz="2000" b="1" dirty="0">
              <a:solidFill>
                <a:srgbClr val="3399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19400" y="4038600"/>
            <a:ext cx="381000" cy="411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3399FF"/>
                </a:solidFill>
              </a:rPr>
              <a:t>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12865" y="4605010"/>
            <a:ext cx="2895599" cy="2062103"/>
          </a:xfrm>
          <a:prstGeom prst="rect">
            <a:avLst/>
          </a:prstGeom>
          <a:solidFill>
            <a:srgbClr val="F7DACD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1 кристаллизация</a:t>
            </a:r>
          </a:p>
          <a:p>
            <a:r>
              <a:rPr lang="ru-RU" sz="1600" dirty="0" smtClean="0"/>
              <a:t>2 РСА эксперимент</a:t>
            </a:r>
          </a:p>
          <a:p>
            <a:r>
              <a:rPr lang="ru-RU" sz="1600" dirty="0" smtClean="0"/>
              <a:t>3 оцифровка эксперимента</a:t>
            </a:r>
          </a:p>
          <a:p>
            <a:r>
              <a:rPr lang="ru-RU" sz="1600" dirty="0" smtClean="0"/>
              <a:t>4 решение фазовой проблемы</a:t>
            </a:r>
          </a:p>
          <a:p>
            <a:r>
              <a:rPr lang="ru-RU" sz="1600" dirty="0" smtClean="0"/>
              <a:t>5 ЭП в ячейке</a:t>
            </a:r>
          </a:p>
          <a:p>
            <a:r>
              <a:rPr lang="ru-RU" sz="1600" dirty="0" smtClean="0"/>
              <a:t>6 черновая модель</a:t>
            </a:r>
          </a:p>
          <a:p>
            <a:r>
              <a:rPr lang="ru-RU" sz="1600" dirty="0" smtClean="0"/>
              <a:t>7 оптимизация и проверка</a:t>
            </a:r>
            <a:endParaRPr lang="ru-RU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5638800" y="121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3399FF"/>
                </a:solidFill>
              </a:rPr>
              <a:t>4</a:t>
            </a:r>
            <a:endParaRPr lang="ru-RU" sz="2000" b="1" dirty="0">
              <a:solidFill>
                <a:srgbClr val="3399FF"/>
              </a:solidFill>
            </a:endParaRPr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3810000" y="914400"/>
          <a:ext cx="1752599" cy="22705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046"/>
                <a:gridCol w="168275"/>
                <a:gridCol w="271463"/>
                <a:gridCol w="631825"/>
                <a:gridCol w="509990"/>
              </a:tblGrid>
              <a:tr h="2520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k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F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F-sigma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207.9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1.9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255.9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2.3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328.1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2.9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298.8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2.7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583.4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4.9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833.9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6.7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1403.0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15.7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0" name="Стрелка вправо 29"/>
          <p:cNvSpPr/>
          <p:nvPr/>
        </p:nvSpPr>
        <p:spPr bwMode="auto">
          <a:xfrm>
            <a:off x="5562600" y="1524000"/>
            <a:ext cx="479932" cy="408433"/>
          </a:xfrm>
          <a:prstGeom prst="rightArrow">
            <a:avLst/>
          </a:prstGeom>
          <a:solidFill>
            <a:srgbClr val="33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HG Mincho Light J;MS Gothic;HG " charset="0"/>
              <a:cs typeface="HG Mincho Light J;MS Gothic;HG " charset="0"/>
            </a:endParaRPr>
          </a:p>
        </p:txBody>
      </p:sp>
      <p:sp>
        <p:nvSpPr>
          <p:cNvPr id="31" name="Стрелка вправо 30"/>
          <p:cNvSpPr/>
          <p:nvPr/>
        </p:nvSpPr>
        <p:spPr bwMode="auto">
          <a:xfrm rot="10800000">
            <a:off x="5562600" y="3276596"/>
            <a:ext cx="533400" cy="408433"/>
          </a:xfrm>
          <a:prstGeom prst="rightArrow">
            <a:avLst/>
          </a:prstGeom>
          <a:solidFill>
            <a:srgbClr val="33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HG Mincho Light J;MS Gothic;HG " charset="0"/>
              <a:cs typeface="HG Mincho Light J;MS Gothic;HG " charset="0"/>
            </a:endParaRPr>
          </a:p>
        </p:txBody>
      </p:sp>
      <p:graphicFrame>
        <p:nvGraphicFramePr>
          <p:cNvPr id="33" name="Таблица 32"/>
          <p:cNvGraphicFramePr>
            <a:graphicFrameLocks noGrp="1"/>
          </p:cNvGraphicFramePr>
          <p:nvPr/>
        </p:nvGraphicFramePr>
        <p:xfrm>
          <a:off x="6019800" y="1371600"/>
          <a:ext cx="2285999" cy="23069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807"/>
                <a:gridCol w="161157"/>
                <a:gridCol w="264339"/>
                <a:gridCol w="368314"/>
                <a:gridCol w="589306"/>
                <a:gridCol w="739076"/>
              </a:tblGrid>
              <a:tr h="5334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h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k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l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baseline="0" dirty="0" err="1">
                          <a:effectLst/>
                          <a:latin typeface="Calibri" pitchFamily="34" charset="0"/>
                        </a:rPr>
                        <a:t>sta-tus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F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baseline="0" dirty="0" smtClean="0">
                          <a:effectLst/>
                          <a:latin typeface="Calibri" pitchFamily="34" charset="0"/>
                        </a:rPr>
                        <a:t>phase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207.9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112.8</a:t>
                      </a: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baseline="0" dirty="0" smtClean="0"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255.9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95.7</a:t>
                      </a: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328.1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46.6</a:t>
                      </a: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298.8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137.7</a:t>
                      </a: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</a:rPr>
                        <a:t>f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583.4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36.4</a:t>
                      </a: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833.9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45.9</a:t>
                      </a: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1403.0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99.7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34" name="Таблица 33"/>
          <p:cNvGraphicFramePr>
            <a:graphicFrameLocks noGrp="1"/>
          </p:cNvGraphicFramePr>
          <p:nvPr/>
        </p:nvGraphicFramePr>
        <p:xfrm>
          <a:off x="3200400" y="3810000"/>
          <a:ext cx="2285999" cy="23069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807"/>
                <a:gridCol w="161157"/>
                <a:gridCol w="264339"/>
                <a:gridCol w="368314"/>
                <a:gridCol w="589306"/>
                <a:gridCol w="739076"/>
              </a:tblGrid>
              <a:tr h="5334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h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k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l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baseline="0" dirty="0" err="1">
                          <a:effectLst/>
                          <a:latin typeface="Calibri" pitchFamily="34" charset="0"/>
                        </a:rPr>
                        <a:t>sta-tus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F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 smtClean="0">
                          <a:effectLst/>
                        </a:rPr>
                        <a:t>F-calc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207.9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145.3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baseline="0" dirty="0" smtClean="0"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255.9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423.5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328.1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269.0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298.8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337.9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</a:rPr>
                        <a:t>f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583.4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394.6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833.9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861.1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1403.0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1192.5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5" name="Стрелка вправо 34"/>
          <p:cNvSpPr/>
          <p:nvPr/>
        </p:nvSpPr>
        <p:spPr bwMode="auto">
          <a:xfrm>
            <a:off x="2895600" y="4267200"/>
            <a:ext cx="304800" cy="408433"/>
          </a:xfrm>
          <a:prstGeom prst="rightArrow">
            <a:avLst/>
          </a:prstGeom>
          <a:solidFill>
            <a:srgbClr val="33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HG Mincho Light J;MS Gothic;HG " charset="0"/>
              <a:cs typeface="HG Mincho Light J;MS Gothic;HG 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91200" y="4038600"/>
            <a:ext cx="1087157" cy="400110"/>
          </a:xfrm>
          <a:prstGeom prst="rect">
            <a:avLst/>
          </a:prstGeom>
          <a:noFill/>
          <a:ln w="53975">
            <a:solidFill>
              <a:srgbClr val="3399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R</a:t>
            </a:r>
            <a:r>
              <a:rPr lang="en-US" sz="2000" baseline="-25000" dirty="0" smtClean="0"/>
              <a:t>n+1</a:t>
            </a:r>
            <a:r>
              <a:rPr lang="en-US" sz="2000" dirty="0" smtClean="0"/>
              <a:t>&lt; </a:t>
            </a:r>
            <a:r>
              <a:rPr lang="en-US" sz="2000" dirty="0" err="1" smtClean="0"/>
              <a:t>R</a:t>
            </a:r>
            <a:r>
              <a:rPr lang="en-US" sz="2000" baseline="-25000" dirty="0" err="1" smtClean="0"/>
              <a:t>n</a:t>
            </a:r>
            <a:endParaRPr lang="ru-RU" sz="2000" dirty="0"/>
          </a:p>
        </p:txBody>
      </p:sp>
      <p:sp>
        <p:nvSpPr>
          <p:cNvPr id="42" name="Стрелка вправо 41"/>
          <p:cNvSpPr/>
          <p:nvPr/>
        </p:nvSpPr>
        <p:spPr bwMode="auto">
          <a:xfrm>
            <a:off x="6858000" y="4114800"/>
            <a:ext cx="762001" cy="408433"/>
          </a:xfrm>
          <a:prstGeom prst="rightArrow">
            <a:avLst/>
          </a:prstGeom>
          <a:solidFill>
            <a:srgbClr val="33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HG Mincho Light J;MS Gothic;HG " charset="0"/>
              <a:cs typeface="HG Mincho Light J;MS Gothic;HG " charset="0"/>
            </a:endParaRPr>
          </a:p>
        </p:txBody>
      </p:sp>
      <p:cxnSp>
        <p:nvCxnSpPr>
          <p:cNvPr id="44" name="Прямая со стрелкой 43"/>
          <p:cNvCxnSpPr/>
          <p:nvPr/>
        </p:nvCxnSpPr>
        <p:spPr>
          <a:xfrm>
            <a:off x="5943600" y="4419600"/>
            <a:ext cx="0" cy="1981200"/>
          </a:xfrm>
          <a:prstGeom prst="straightConnector1">
            <a:avLst/>
          </a:prstGeom>
          <a:ln w="193675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1371600" y="6400800"/>
            <a:ext cx="4648200" cy="0"/>
          </a:xfrm>
          <a:prstGeom prst="straightConnector1">
            <a:avLst/>
          </a:prstGeom>
          <a:ln w="193675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638800" y="4605010"/>
            <a:ext cx="526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да</a:t>
            </a:r>
            <a:endParaRPr lang="ru-RU" sz="2800" dirty="0"/>
          </a:p>
        </p:txBody>
      </p:sp>
      <p:sp>
        <p:nvSpPr>
          <p:cNvPr id="55" name="TextBox 54"/>
          <p:cNvSpPr txBox="1"/>
          <p:nvPr/>
        </p:nvSpPr>
        <p:spPr>
          <a:xfrm>
            <a:off x="7010400" y="3733800"/>
            <a:ext cx="692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нет</a:t>
            </a:r>
            <a:endParaRPr lang="ru-RU" sz="2800" dirty="0"/>
          </a:p>
        </p:txBody>
      </p:sp>
      <p:sp>
        <p:nvSpPr>
          <p:cNvPr id="56" name="TextBox 55"/>
          <p:cNvSpPr txBox="1"/>
          <p:nvPr/>
        </p:nvSpPr>
        <p:spPr>
          <a:xfrm>
            <a:off x="7620000" y="4114800"/>
            <a:ext cx="1176348" cy="400110"/>
          </a:xfrm>
          <a:prstGeom prst="rect">
            <a:avLst/>
          </a:prstGeom>
          <a:noFill/>
          <a:ln w="53975">
            <a:solidFill>
              <a:srgbClr val="3399FF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dirty="0" smtClean="0"/>
              <a:t>проверка</a:t>
            </a:r>
            <a:endParaRPr lang="ru-RU" sz="2000" dirty="0"/>
          </a:p>
        </p:txBody>
      </p:sp>
      <p:sp>
        <p:nvSpPr>
          <p:cNvPr id="62" name="TextBox 61"/>
          <p:cNvSpPr txBox="1"/>
          <p:nvPr/>
        </p:nvSpPr>
        <p:spPr>
          <a:xfrm>
            <a:off x="2209800" y="6019800"/>
            <a:ext cx="381000" cy="411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3399FF"/>
                </a:solidFill>
              </a:rPr>
              <a:t>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429000" y="3276600"/>
            <a:ext cx="2156424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800" dirty="0" smtClean="0">
                <a:sym typeface="Symbol"/>
              </a:rPr>
              <a:t>ЭП </a:t>
            </a:r>
            <a:r>
              <a:rPr lang="en-US" sz="1800" dirty="0" smtClean="0">
                <a:sym typeface="Symbol"/>
              </a:rPr>
              <a:t></a:t>
            </a:r>
            <a:r>
              <a:rPr lang="en-US" sz="1800" dirty="0" smtClean="0"/>
              <a:t>(</a:t>
            </a:r>
            <a:r>
              <a:rPr lang="en-US" sz="1800" dirty="0" err="1" smtClean="0"/>
              <a:t>x,y,z</a:t>
            </a:r>
            <a:r>
              <a:rPr lang="en-US" sz="1800" dirty="0" smtClean="0"/>
              <a:t>) </a:t>
            </a:r>
            <a:r>
              <a:rPr lang="ru-RU" sz="1800" dirty="0" smtClean="0"/>
              <a:t>в ячейке</a:t>
            </a:r>
            <a:endParaRPr lang="ru-RU" sz="1800" dirty="0">
              <a:latin typeface="+mn-lt"/>
            </a:endParaRPr>
          </a:p>
        </p:txBody>
      </p:sp>
      <p:sp>
        <p:nvSpPr>
          <p:cNvPr id="37" name="Стрелка вправо 36"/>
          <p:cNvSpPr/>
          <p:nvPr/>
        </p:nvSpPr>
        <p:spPr bwMode="auto">
          <a:xfrm rot="10800000">
            <a:off x="2895600" y="3276600"/>
            <a:ext cx="533400" cy="408433"/>
          </a:xfrm>
          <a:prstGeom prst="rightArrow">
            <a:avLst/>
          </a:prstGeom>
          <a:solidFill>
            <a:srgbClr val="33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HG Mincho Light J;MS Gothic;HG " charset="0"/>
              <a:cs typeface="HG Mincho Light J;MS Gothic;HG 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15000" y="30480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3399FF"/>
                </a:solidFill>
              </a:rPr>
              <a:t>5</a:t>
            </a: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8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283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304800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nl-NL" sz="4400" dirty="0" smtClean="0">
                <a:latin typeface="+mj-lt"/>
                <a:ea typeface="+mj-ea"/>
                <a:cs typeface="+mj-cs"/>
              </a:rPr>
              <a:t>1. Protein </a:t>
            </a:r>
            <a:r>
              <a:rPr lang="nl-NL" sz="4400" dirty="0">
                <a:latin typeface="+mj-lt"/>
                <a:ea typeface="+mj-ea"/>
                <a:cs typeface="+mj-cs"/>
              </a:rPr>
              <a:t>crystals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370013" y="1646238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nl-NL" sz="3200" dirty="0">
                <a:latin typeface="+mn-lt"/>
              </a:rPr>
              <a:t>Protein crystals are regular arrays of protein molecules	</a:t>
            </a:r>
          </a:p>
          <a:p>
            <a:pPr marL="1143000" lvl="2" indent="-2286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nl-NL" sz="2400" dirty="0">
                <a:latin typeface="+mn-lt"/>
              </a:rPr>
              <a:t>20-80% solvent</a:t>
            </a:r>
          </a:p>
          <a:p>
            <a:pPr marL="1143000" lvl="2" indent="-2286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nl-NL" sz="2400" dirty="0">
                <a:latin typeface="+mn-lt"/>
              </a:rPr>
              <a:t>Few crystal contents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nl-NL" sz="3200" dirty="0">
                <a:latin typeface="+mn-lt"/>
              </a:rPr>
              <a:t>Protein crystals contain active protein</a:t>
            </a:r>
          </a:p>
          <a:p>
            <a:pPr marL="1143000" lvl="2" indent="-2286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nl-NL" sz="2400" dirty="0">
                <a:latin typeface="+mn-lt"/>
              </a:rPr>
              <a:t>Enzyme turnover</a:t>
            </a:r>
          </a:p>
          <a:p>
            <a:pPr marL="1143000" lvl="2" indent="-2286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nl-NL" sz="2400" dirty="0">
                <a:latin typeface="+mn-lt"/>
              </a:rPr>
              <a:t>Ligand binding</a:t>
            </a:r>
          </a:p>
          <a:p>
            <a:pPr marL="1143000" lvl="2" indent="-2286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nl-NL" sz="2400" dirty="0">
              <a:latin typeface="+mn-lt"/>
            </a:endParaRPr>
          </a:p>
        </p:txBody>
      </p:sp>
      <p:grpSp>
        <p:nvGrpSpPr>
          <p:cNvPr id="17412" name="Group 4"/>
          <p:cNvGrpSpPr>
            <a:grpSpLocks/>
          </p:cNvGrpSpPr>
          <p:nvPr/>
        </p:nvGrpSpPr>
        <p:grpSpPr bwMode="auto">
          <a:xfrm>
            <a:off x="5149850" y="4133850"/>
            <a:ext cx="3883025" cy="2246313"/>
            <a:chOff x="2200" y="3162"/>
            <a:chExt cx="1870" cy="1120"/>
          </a:xfrm>
        </p:grpSpPr>
        <p:sp>
          <p:nvSpPr>
            <p:cNvPr id="17415" name="Rectangle 5"/>
            <p:cNvSpPr>
              <a:spLocks noChangeArrowheads="1"/>
            </p:cNvSpPr>
            <p:nvPr/>
          </p:nvSpPr>
          <p:spPr bwMode="auto">
            <a:xfrm>
              <a:off x="2982" y="3162"/>
              <a:ext cx="1088" cy="112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pic>
          <p:nvPicPr>
            <p:cNvPr id="17416" name="Picture 6" descr="lt-xtal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2" t="20366" r="8406" b="17073"/>
            <a:stretch>
              <a:fillRect/>
            </a:stretch>
          </p:blipFill>
          <p:spPr bwMode="auto">
            <a:xfrm>
              <a:off x="2200" y="3162"/>
              <a:ext cx="1020" cy="1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7" name="Picture 7" descr="lt-xtal-highre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38" t="20969" r="23848" b="22580"/>
            <a:stretch>
              <a:fillRect/>
            </a:stretch>
          </p:blipFill>
          <p:spPr bwMode="auto">
            <a:xfrm>
              <a:off x="3220" y="3221"/>
              <a:ext cx="850" cy="1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5181600" y="6400800"/>
            <a:ext cx="3598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NL" altLang="ru-RU"/>
              <a:t>Example of crystal packing </a:t>
            </a:r>
          </a:p>
        </p:txBody>
      </p:sp>
      <p:pic>
        <p:nvPicPr>
          <p:cNvPr id="17414" name="Picture 9" descr="brandenentooze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2F2F4"/>
              </a:clrFrom>
              <a:clrTo>
                <a:srgbClr val="F2F2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86238"/>
            <a:ext cx="2370138" cy="26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E3714-01BF-4B04-B9E1-BAD3088EE398}" type="slidenum">
              <a:rPr lang="ru-RU" altLang="en-US" smtClean="0"/>
              <a:pPr/>
              <a:t>9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8190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2837</TotalTime>
  <Words>2458</Words>
  <Application>Microsoft Office PowerPoint</Application>
  <PresentationFormat>On-screen Show (4:3)</PresentationFormat>
  <Paragraphs>678</Paragraphs>
  <Slides>52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4" baseType="lpstr">
      <vt:lpstr>Тема Office</vt:lpstr>
      <vt:lpstr>Equation</vt:lpstr>
      <vt:lpstr>Показатели качества расшифровки</vt:lpstr>
      <vt:lpstr>Показатели качества расшифровки</vt:lpstr>
      <vt:lpstr>Показатели качества расшифровки</vt:lpstr>
      <vt:lpstr>Наиболее популярные методы расшифровки 3D структур макромолекул</vt:lpstr>
      <vt:lpstr>PowerPoint Presentation</vt:lpstr>
      <vt:lpstr>PowerPoint Presentation</vt:lpstr>
      <vt:lpstr>PowerPoint Presentation</vt:lpstr>
      <vt:lpstr>Тернистый путь …</vt:lpstr>
      <vt:lpstr>PowerPoint Presentation</vt:lpstr>
      <vt:lpstr>PowerPoint Presentation</vt:lpstr>
      <vt:lpstr>Рентгеновское излучение рассеивается электронами</vt:lpstr>
      <vt:lpstr>PowerPoint Presentation</vt:lpstr>
      <vt:lpstr>Результат РС эксперимента – “карта рассеяния”</vt:lpstr>
      <vt:lpstr>PowerPoint Presentation</vt:lpstr>
      <vt:lpstr>3. Результат оцифровывается и превращается в  файл структурных факторов</vt:lpstr>
      <vt:lpstr>Соответствие структурных факторов и функции ЭП (x,y,z) </vt:lpstr>
      <vt:lpstr>4. Решения фазовой проблемы</vt:lpstr>
      <vt:lpstr>5. Рассчет черновой ЭП  по формуле</vt:lpstr>
      <vt:lpstr>PowerPoint Presentation</vt:lpstr>
      <vt:lpstr>Чаще ЭП такая</vt:lpstr>
      <vt:lpstr>PowerPoint Presentation</vt:lpstr>
      <vt:lpstr> Разрешение метода РСА</vt:lpstr>
      <vt:lpstr>Структура с разрешением  3.2 ангстрема. </vt:lpstr>
      <vt:lpstr>PowerPoint Presentation</vt:lpstr>
      <vt:lpstr>PowerPoint Presentation</vt:lpstr>
      <vt:lpstr>PowerPoint Presentation</vt:lpstr>
      <vt:lpstr>PowerPoint Presentation</vt:lpstr>
      <vt:lpstr>Ошибки в 3D изображении (“иллюзии”) воспринимаются людьми как очевидная истина </vt:lpstr>
      <vt:lpstr>PowerPoint Presentation</vt:lpstr>
      <vt:lpstr>PowerPoint Presentation</vt:lpstr>
      <vt:lpstr>Пример: 1DLP </vt:lpstr>
      <vt:lpstr>Все ли остатки? </vt:lpstr>
      <vt:lpstr>Все ли атомы? </vt:lpstr>
      <vt:lpstr>PowerPoint Presentation</vt:lpstr>
      <vt:lpstr>Оптимизация черновой модели</vt:lpstr>
      <vt:lpstr>PowerPoint Presentation</vt:lpstr>
      <vt:lpstr>PowerPoint Presentation</vt:lpstr>
      <vt:lpstr>PowerPoint Presentation</vt:lpstr>
      <vt:lpstr>PowerPoint Presentation</vt:lpstr>
      <vt:lpstr>Интерпретация R_free </vt:lpstr>
      <vt:lpstr>Области на карте Рамачандрана</vt:lpstr>
      <vt:lpstr>Для сравнения</vt:lpstr>
      <vt:lpstr>Карта Рамачандрана уточненная (Lovell et al., 2003; Davis et al., 2004) </vt:lpstr>
      <vt:lpstr>Показатели качества структуры</vt:lpstr>
      <vt:lpstr>КОНЕЦ</vt:lpstr>
      <vt:lpstr>Разрешение структуры</vt:lpstr>
      <vt:lpstr>Зачётные задания  (в порядке их следования)</vt:lpstr>
      <vt:lpstr>Разрешение структуры</vt:lpstr>
      <vt:lpstr>Интенсивность Ih,k,l  рефлекса (h,k,l)   пропорциональна   амплитуде Fh,k,l  гармоники (h,k,l)  в разложении функции электронной плотности в ряд Фурье!</vt:lpstr>
      <vt:lpstr>PowerPoint Presentation</vt:lpstr>
      <vt:lpstr>PowerPoint Presentation</vt:lpstr>
      <vt:lpstr>PowerPoint Presentation</vt:lpstr>
    </vt:vector>
  </TitlesOfParts>
  <Company>msu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курса</dc:title>
  <dc:creator>aba</dc:creator>
  <cp:lastModifiedBy>Andrei Vladimirovich Alexeevsky</cp:lastModifiedBy>
  <cp:revision>257</cp:revision>
  <dcterms:created xsi:type="dcterms:W3CDTF">2008-08-28T08:30:04Z</dcterms:created>
  <dcterms:modified xsi:type="dcterms:W3CDTF">2020-09-24T09:36:30Z</dcterms:modified>
</cp:coreProperties>
</file>