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646" r:id="rId2"/>
    <p:sldId id="617" r:id="rId3"/>
    <p:sldId id="651" r:id="rId4"/>
    <p:sldId id="652" r:id="rId5"/>
    <p:sldId id="650" r:id="rId6"/>
    <p:sldId id="623" r:id="rId7"/>
    <p:sldId id="550" r:id="rId8"/>
    <p:sldId id="60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a" initials="a" lastIdx="1" clrIdx="0">
    <p:extLst>
      <p:ext uri="{19B8F6BF-5375-455C-9EA6-DF929625EA0E}">
        <p15:presenceInfo xmlns:p15="http://schemas.microsoft.com/office/powerpoint/2012/main" userId="a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59" autoAdjust="0"/>
    <p:restoredTop sz="92706" autoAdjust="0"/>
  </p:normalViewPr>
  <p:slideViewPr>
    <p:cSldViewPr showGuides="1">
      <p:cViewPr varScale="1">
        <p:scale>
          <a:sx n="84" d="100"/>
          <a:sy n="84" d="100"/>
        </p:scale>
        <p:origin x="496" y="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notesViewPr>
    <p:cSldViewPr showGuides="1">
      <p:cViewPr varScale="1">
        <p:scale>
          <a:sx n="63" d="100"/>
          <a:sy n="63" d="100"/>
        </p:scale>
        <p:origin x="-2358" y="-108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B5A0D-71F0-46CA-8B08-337F55B097DB}" type="datetimeFigureOut">
              <a:rPr lang="ru-RU" smtClean="0"/>
              <a:pPr/>
              <a:t>24-09-2020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27EB-7C38-4F2A-B4CB-1B07B193E7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4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412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6175-97C5-401D-AFFD-6081115370E9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F2B1-A9D6-4525-A432-42FDB5472075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692E-3653-41FB-A577-1DCF59F5F061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E25D-D2A7-40BB-A68F-4C3E346A7752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0B4F-7794-4838-A1A2-0266B5E9837E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0A40-BA2A-4504-AEA1-32F63C5D275D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E8F2-D3B2-4519-A5CE-4DE089D56471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ED0-A0B1-4F14-8CF5-11E9537E7683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702C-D99E-4C9F-AD82-C1949628A8CE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777B-9C9C-475E-96D5-0ABE378269A1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137-9D05-4510-9A92-AB3338CABC7A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D48D-B21D-4A66-BAAD-B40A47096E42}" type="datetime1">
              <a:rPr lang="ru-RU" smtClean="0"/>
              <a:pPr/>
              <a:t>24-09-2020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0424B-BA00-4C1D-946A-CCF19F3E8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коронавирус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Белки и гены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065385" cy="740650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Схема </a:t>
            </a:r>
            <a:r>
              <a:rPr lang="ru-RU" dirty="0" smtClean="0"/>
              <a:t>вириона</a:t>
            </a:r>
            <a:endParaRPr lang="en-US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-2" t="7831" r="4433" b="6929"/>
          <a:stretch/>
        </p:blipFill>
        <p:spPr>
          <a:xfrm>
            <a:off x="193830" y="1394735"/>
            <a:ext cx="6480000" cy="442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347450" y="6169580"/>
            <a:ext cx="8613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Xu J, et al. Antibodies and vaccines against Middle East respiratory syndrome coronavirus. </a:t>
            </a:r>
            <a:endParaRPr lang="en-US" dirty="0" smtClean="0"/>
          </a:p>
          <a:p>
            <a:r>
              <a:rPr lang="en-US" dirty="0" err="1" smtClean="0"/>
              <a:t>Emerg</a:t>
            </a:r>
            <a:r>
              <a:rPr lang="en-US" dirty="0" smtClean="0"/>
              <a:t> </a:t>
            </a:r>
            <a:r>
              <a:rPr lang="en-US" dirty="0"/>
              <a:t>Microbes Infect 2019, Review</a:t>
            </a:r>
            <a:r>
              <a:rPr lang="en-US" dirty="0" smtClean="0"/>
              <a:t>.           MERS-</a:t>
            </a:r>
            <a:r>
              <a:rPr lang="en-US" dirty="0" err="1" smtClean="0"/>
              <a:t>CoV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791944" y="3659521"/>
            <a:ext cx="236173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Четыре белка:</a:t>
            </a:r>
          </a:p>
          <a:p>
            <a:r>
              <a:rPr lang="en-US" sz="2800" dirty="0" smtClean="0"/>
              <a:t>S, M, E, N</a:t>
            </a:r>
            <a:endParaRPr lang="ru-RU" sz="2800" dirty="0" smtClean="0"/>
          </a:p>
          <a:p>
            <a:r>
              <a:rPr lang="ru-RU" sz="2800" dirty="0" smtClean="0"/>
              <a:t>и РНК</a:t>
            </a:r>
          </a:p>
          <a:p>
            <a:r>
              <a:rPr lang="ru-RU" sz="2800" dirty="0" smtClean="0"/>
              <a:t>составляют </a:t>
            </a:r>
          </a:p>
          <a:p>
            <a:r>
              <a:rPr lang="ru-RU" sz="2800" dirty="0" smtClean="0"/>
              <a:t>вирион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80865" y="619008"/>
            <a:ext cx="5650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Вирион существует  </a:t>
            </a:r>
            <a:r>
              <a:rPr lang="ru-RU" sz="2400" dirty="0"/>
              <a:t>между заражениями </a:t>
            </a:r>
          </a:p>
        </p:txBody>
      </p:sp>
      <p:sp>
        <p:nvSpPr>
          <p:cNvPr id="7" name="Выноска 1 6"/>
          <p:cNvSpPr/>
          <p:nvPr/>
        </p:nvSpPr>
        <p:spPr>
          <a:xfrm>
            <a:off x="7375566" y="1699681"/>
            <a:ext cx="1420984" cy="769194"/>
          </a:xfrm>
          <a:prstGeom prst="borderCallout1">
            <a:avLst>
              <a:gd name="adj1" fmla="val 18750"/>
              <a:gd name="adj2" fmla="val -8333"/>
              <a:gd name="adj3" fmla="val 93714"/>
              <a:gd name="adj4" fmla="val -174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Липидная мембрана</a:t>
            </a:r>
          </a:p>
          <a:p>
            <a:pPr algn="ctr"/>
            <a:r>
              <a:rPr lang="ru-RU" dirty="0" smtClean="0"/>
              <a:t>(желтая)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4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84" y="87765"/>
            <a:ext cx="8242316" cy="729696"/>
          </a:xfrm>
        </p:spPr>
        <p:txBody>
          <a:bodyPr>
            <a:noAutofit/>
          </a:bodyPr>
          <a:lstStyle/>
          <a:p>
            <a:r>
              <a:rPr lang="ru-RU" sz="3600" dirty="0" smtClean="0"/>
              <a:t>Функции белков </a:t>
            </a:r>
            <a:r>
              <a:rPr lang="ru-RU" sz="3600" dirty="0" err="1" smtClean="0"/>
              <a:t>капсида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2800" dirty="0" smtClean="0"/>
              <a:t>Их называют структурными белками</a:t>
            </a:r>
            <a:endParaRPr lang="en-US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86295"/>
            <a:ext cx="8229600" cy="553032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solidFill>
                  <a:srgbClr val="C00000"/>
                </a:solidFill>
              </a:rPr>
              <a:t>M </a:t>
            </a:r>
            <a:r>
              <a:rPr lang="ru-RU" sz="11200" dirty="0" smtClean="0">
                <a:solidFill>
                  <a:srgbClr val="C00000"/>
                </a:solidFill>
              </a:rPr>
              <a:t>белок</a:t>
            </a:r>
            <a:r>
              <a:rPr lang="ru-RU" sz="11200" dirty="0" smtClean="0">
                <a:solidFill>
                  <a:srgbClr val="7030A0"/>
                </a:solidFill>
              </a:rPr>
              <a:t> </a:t>
            </a:r>
            <a:r>
              <a:rPr lang="ru-RU" sz="11200" dirty="0" smtClean="0"/>
              <a:t>составляет оболочку (</a:t>
            </a:r>
            <a:r>
              <a:rPr lang="ru-RU" sz="11200" dirty="0" err="1" smtClean="0">
                <a:solidFill>
                  <a:srgbClr val="C00000"/>
                </a:solidFill>
              </a:rPr>
              <a:t>капсид</a:t>
            </a:r>
            <a:r>
              <a:rPr lang="ru-RU" sz="11200" dirty="0" smtClean="0"/>
              <a:t>) вириона, вместе с липидной мембраной (желтая)</a:t>
            </a:r>
            <a:br>
              <a:rPr lang="ru-RU" sz="11200" dirty="0" smtClean="0"/>
            </a:br>
            <a:endParaRPr lang="ru-RU" sz="11200" dirty="0" smtClean="0"/>
          </a:p>
          <a:p>
            <a:r>
              <a:rPr lang="en-US" sz="11200" dirty="0" smtClean="0">
                <a:solidFill>
                  <a:srgbClr val="C00000"/>
                </a:solidFill>
              </a:rPr>
              <a:t>E </a:t>
            </a:r>
            <a:r>
              <a:rPr lang="ru-RU" sz="11200" dirty="0" smtClean="0">
                <a:solidFill>
                  <a:srgbClr val="C00000"/>
                </a:solidFill>
              </a:rPr>
              <a:t>белок </a:t>
            </a:r>
            <a:r>
              <a:rPr lang="ru-RU" sz="11200" dirty="0" smtClean="0"/>
              <a:t>нужен </a:t>
            </a:r>
            <a:r>
              <a:rPr lang="ru-RU" sz="11200" dirty="0" smtClean="0">
                <a:solidFill>
                  <a:srgbClr val="C00000"/>
                </a:solidFill>
              </a:rPr>
              <a:t>для правильной кривизны </a:t>
            </a:r>
            <a:r>
              <a:rPr lang="ru-RU" sz="11200" dirty="0" err="1" smtClean="0">
                <a:solidFill>
                  <a:srgbClr val="C00000"/>
                </a:solidFill>
              </a:rPr>
              <a:t>капсида</a:t>
            </a:r>
            <a:r>
              <a:rPr lang="ru-RU" sz="11200" dirty="0" smtClean="0"/>
              <a:t>. </a:t>
            </a:r>
            <a:r>
              <a:rPr lang="en-US" sz="11200" dirty="0" smtClean="0"/>
              <a:t>2</a:t>
            </a:r>
            <a:r>
              <a:rPr lang="ru-RU" sz="11200" dirty="0" smtClean="0"/>
              <a:t>я функция - в хозяйской клетке. </a:t>
            </a:r>
            <a:r>
              <a:rPr lang="ru-RU" sz="11200" dirty="0" err="1" smtClean="0"/>
              <a:t>Пентамер</a:t>
            </a:r>
            <a:r>
              <a:rPr lang="ru-RU" sz="11200" dirty="0" smtClean="0"/>
              <a:t> </a:t>
            </a:r>
            <a:r>
              <a:rPr lang="en-US" sz="11200" dirty="0" smtClean="0"/>
              <a:t>E </a:t>
            </a:r>
            <a:r>
              <a:rPr lang="ru-RU" sz="11200" dirty="0" smtClean="0"/>
              <a:t>является ионным каналом в мембране органеллы </a:t>
            </a:r>
            <a:r>
              <a:rPr lang="en-US" sz="11200" dirty="0" smtClean="0"/>
              <a:t>ERGIC</a:t>
            </a:r>
            <a:r>
              <a:rPr lang="ru-RU" sz="11200" baseline="30000" dirty="0" smtClean="0"/>
              <a:t>1)</a:t>
            </a:r>
            <a:r>
              <a:rPr lang="ru-RU" sz="11200" dirty="0" smtClean="0"/>
              <a:t> </a:t>
            </a:r>
            <a:r>
              <a:rPr lang="ru-RU" sz="11200" dirty="0" err="1" smtClean="0"/>
              <a:t>Коронавирусы</a:t>
            </a:r>
            <a:r>
              <a:rPr lang="ru-RU" sz="11200" dirty="0" smtClean="0"/>
              <a:t>, лишенные </a:t>
            </a:r>
            <a:r>
              <a:rPr lang="en-US" sz="11200" dirty="0" smtClean="0"/>
              <a:t>E</a:t>
            </a:r>
            <a:r>
              <a:rPr lang="ru-RU" sz="11200" dirty="0" smtClean="0"/>
              <a:t>, могут размножаться, хотя и менее патогенны</a:t>
            </a:r>
            <a:br>
              <a:rPr lang="ru-RU" sz="11200" dirty="0" smtClean="0"/>
            </a:br>
            <a:endParaRPr lang="ru-RU" sz="11200" dirty="0" smtClean="0"/>
          </a:p>
          <a:p>
            <a:r>
              <a:rPr lang="en-US" sz="11200" dirty="0" smtClean="0">
                <a:solidFill>
                  <a:srgbClr val="C00000"/>
                </a:solidFill>
              </a:rPr>
              <a:t>N </a:t>
            </a:r>
            <a:r>
              <a:rPr lang="ru-RU" sz="11200" dirty="0" smtClean="0">
                <a:solidFill>
                  <a:srgbClr val="C00000"/>
                </a:solidFill>
              </a:rPr>
              <a:t>белок </a:t>
            </a:r>
            <a:r>
              <a:rPr lang="ru-RU" sz="11200" dirty="0" smtClean="0"/>
              <a:t>облепляет РНК </a:t>
            </a:r>
            <a:r>
              <a:rPr lang="ru-RU" sz="11200" dirty="0"/>
              <a:t>в </a:t>
            </a:r>
            <a:r>
              <a:rPr lang="ru-RU" sz="11200" dirty="0" err="1"/>
              <a:t>конформации</a:t>
            </a:r>
            <a:r>
              <a:rPr lang="ru-RU" sz="11200" dirty="0"/>
              <a:t> </a:t>
            </a:r>
            <a:r>
              <a:rPr lang="ru-RU" sz="11200" b="1" dirty="0">
                <a:solidFill>
                  <a:srgbClr val="C00000"/>
                </a:solidFill>
              </a:rPr>
              <a:t>бусы на </a:t>
            </a:r>
            <a:r>
              <a:rPr lang="ru-RU" sz="11200" b="1" dirty="0" smtClean="0">
                <a:solidFill>
                  <a:srgbClr val="C00000"/>
                </a:solidFill>
              </a:rPr>
              <a:t>струне</a:t>
            </a:r>
            <a:r>
              <a:rPr lang="ru-RU" sz="11200" dirty="0" smtClean="0"/>
              <a:t>. Участвует в «транскрипции». При сборке </a:t>
            </a:r>
            <a:r>
              <a:rPr lang="ru-RU" sz="11200" dirty="0" err="1" smtClean="0"/>
              <a:t>капсида</a:t>
            </a:r>
            <a:r>
              <a:rPr lang="ru-RU" sz="11200" dirty="0" smtClean="0"/>
              <a:t> он обладает удивительной </a:t>
            </a:r>
            <a:r>
              <a:rPr lang="ru-RU" sz="11200" dirty="0" smtClean="0">
                <a:solidFill>
                  <a:srgbClr val="C00000"/>
                </a:solidFill>
              </a:rPr>
              <a:t>способностью связываться только с РНК </a:t>
            </a:r>
            <a:r>
              <a:rPr lang="ru-RU" sz="11200" dirty="0" err="1" smtClean="0">
                <a:solidFill>
                  <a:srgbClr val="C00000"/>
                </a:solidFill>
              </a:rPr>
              <a:t>коронавируса</a:t>
            </a:r>
            <a:r>
              <a:rPr lang="ru-RU" sz="11200" dirty="0" smtClean="0"/>
              <a:t>!</a:t>
            </a:r>
          </a:p>
          <a:p>
            <a:pPr marL="0" indent="0">
              <a:buNone/>
            </a:pPr>
            <a:endParaRPr lang="ru-RU" sz="6700" dirty="0"/>
          </a:p>
          <a:p>
            <a:pPr marL="0" indent="0">
              <a:buNone/>
            </a:pPr>
            <a:r>
              <a:rPr lang="ru-RU" sz="9600" b="1" baseline="30000" dirty="0" smtClean="0"/>
              <a:t>1</a:t>
            </a:r>
            <a:r>
              <a:rPr lang="ru-RU" sz="9600" b="1" baseline="30000" dirty="0"/>
              <a:t>)</a:t>
            </a:r>
            <a:r>
              <a:rPr lang="en-US" sz="9600" b="1" dirty="0"/>
              <a:t> </a:t>
            </a:r>
            <a:r>
              <a:rPr lang="ru-RU" sz="6000" b="1" dirty="0" smtClean="0"/>
              <a:t>Между </a:t>
            </a:r>
            <a:r>
              <a:rPr lang="ru-RU" sz="6000" b="1" dirty="0"/>
              <a:t>эндоплазматическим </a:t>
            </a:r>
            <a:r>
              <a:rPr lang="ru-RU" sz="6000" b="1" dirty="0" err="1"/>
              <a:t>ретикулумом</a:t>
            </a:r>
            <a:r>
              <a:rPr lang="ru-RU" sz="6000" b="1" dirty="0"/>
              <a:t> и аппаратом </a:t>
            </a:r>
            <a:r>
              <a:rPr lang="ru-RU" sz="6000" b="1" dirty="0" err="1"/>
              <a:t>Гольджи</a:t>
            </a:r>
            <a:r>
              <a:rPr lang="ru-RU" sz="6000" b="1" dirty="0"/>
              <a:t>) </a:t>
            </a:r>
            <a:endParaRPr lang="ru-RU" sz="60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070" y="493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ru-RU" b="1" dirty="0" smtClean="0">
                <a:solidFill>
                  <a:srgbClr val="C00000"/>
                </a:solidFill>
              </a:rPr>
              <a:t> белок</a:t>
            </a:r>
            <a:r>
              <a:rPr lang="ru-RU" b="1" dirty="0" smtClean="0"/>
              <a:t> </a:t>
            </a:r>
            <a:r>
              <a:rPr lang="ru-RU" dirty="0" smtClean="0"/>
              <a:t>главный </a:t>
            </a:r>
            <a:r>
              <a:rPr lang="ru-RU" dirty="0"/>
              <a:t>для проникновения в клетку хозяина.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5510" y="1163105"/>
            <a:ext cx="5491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Шипик</a:t>
            </a:r>
            <a:r>
              <a:rPr lang="ru-RU" sz="2800" dirty="0" smtClean="0"/>
              <a:t> короны состоит </a:t>
            </a:r>
            <a:r>
              <a:rPr lang="ru-RU" sz="2800" dirty="0"/>
              <a:t>из трех </a:t>
            </a:r>
            <a:r>
              <a:rPr lang="en-US" sz="2800" dirty="0"/>
              <a:t>S</a:t>
            </a:r>
            <a:r>
              <a:rPr lang="ru-RU" sz="2800" dirty="0" smtClean="0"/>
              <a:t>.</a:t>
            </a:r>
            <a:endParaRPr lang="en-US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5510" y="1686325"/>
            <a:ext cx="8517980" cy="4962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dirty="0" smtClean="0"/>
              <a:t>Хозяйская клетка защищена </a:t>
            </a:r>
            <a:r>
              <a:rPr lang="ru-RU" sz="3200" dirty="0"/>
              <a:t>мембраной со всех сторон, </a:t>
            </a:r>
            <a:r>
              <a:rPr lang="ru-RU" sz="3200" dirty="0" smtClean="0"/>
              <a:t>как крепостная стена.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крепости есть ворота. Для прохода – надо предъявить пропуск.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S-</a:t>
            </a:r>
            <a:r>
              <a:rPr lang="ru-RU" sz="3200" dirty="0" smtClean="0"/>
              <a:t>белок </a:t>
            </a:r>
            <a:r>
              <a:rPr lang="ru-RU" sz="3200" dirty="0" err="1" smtClean="0">
                <a:solidFill>
                  <a:srgbClr val="C00000"/>
                </a:solidFill>
              </a:rPr>
              <a:t>мимикрирует</a:t>
            </a:r>
            <a:r>
              <a:rPr lang="ru-RU" sz="3200" dirty="0" smtClean="0">
                <a:solidFill>
                  <a:srgbClr val="C00000"/>
                </a:solidFill>
              </a:rPr>
              <a:t> под белок</a:t>
            </a:r>
            <a:r>
              <a:rPr lang="ru-RU" sz="3200" dirty="0" smtClean="0"/>
              <a:t>, с которым </a:t>
            </a:r>
            <a:r>
              <a:rPr lang="ru-RU" sz="3200" dirty="0"/>
              <a:t>работает </a:t>
            </a:r>
            <a:r>
              <a:rPr lang="ru-RU" sz="3200" dirty="0" smtClean="0"/>
              <a:t>белок </a:t>
            </a:r>
            <a:r>
              <a:rPr lang="en-US" sz="3200" dirty="0" smtClean="0"/>
              <a:t>ACE2</a:t>
            </a:r>
            <a:r>
              <a:rPr lang="ru-RU" sz="3200" dirty="0" smtClean="0"/>
              <a:t>. </a:t>
            </a:r>
            <a:r>
              <a:rPr lang="en-US" sz="3200" dirty="0" smtClean="0"/>
              <a:t>ACE </a:t>
            </a:r>
            <a:r>
              <a:rPr lang="ru-RU" sz="3200" dirty="0" smtClean="0"/>
              <a:t>расположен в мембране клетки человека. </a:t>
            </a:r>
            <a:r>
              <a:rPr lang="en-US" sz="3200" dirty="0" smtClean="0"/>
              <a:t>S </a:t>
            </a:r>
            <a:r>
              <a:rPr lang="ru-RU" sz="3200" dirty="0" smtClean="0"/>
              <a:t>взламывает крепостную стену в месте, защищаемом</a:t>
            </a:r>
            <a:r>
              <a:rPr lang="en-US" sz="3200" dirty="0" smtClean="0"/>
              <a:t> ACE. </a:t>
            </a:r>
            <a:endParaRPr lang="ru-RU" sz="3200" dirty="0" smtClean="0"/>
          </a:p>
          <a:p>
            <a:pPr algn="l"/>
            <a:endParaRPr lang="ru-RU" sz="3200" dirty="0" smtClean="0"/>
          </a:p>
          <a:p>
            <a:pPr algn="l"/>
            <a:r>
              <a:rPr lang="en-US" sz="3200" dirty="0" smtClean="0"/>
              <a:t>S-</a:t>
            </a:r>
            <a:r>
              <a:rPr lang="ru-RU" sz="3200" dirty="0" smtClean="0"/>
              <a:t>белком определяется кого и какую ткань заражает вирус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39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клетку хозяина проникает только РНК </a:t>
            </a:r>
            <a:r>
              <a:rPr lang="ru-RU" dirty="0" err="1" smtClean="0"/>
              <a:t>коронавируса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7020" y="5695643"/>
            <a:ext cx="8871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 </a:t>
            </a:r>
            <a:r>
              <a:rPr lang="ru-RU" sz="2000" dirty="0" smtClean="0"/>
              <a:t>стягивает </a:t>
            </a:r>
            <a:r>
              <a:rPr lang="ru-RU" sz="2000" dirty="0" err="1" smtClean="0"/>
              <a:t>мебраны</a:t>
            </a:r>
            <a:r>
              <a:rPr lang="ru-RU" sz="2000" dirty="0" smtClean="0"/>
              <a:t> </a:t>
            </a:r>
            <a:r>
              <a:rPr lang="ru-RU" sz="2000" dirty="0" err="1" smtClean="0"/>
              <a:t>капсида</a:t>
            </a:r>
            <a:r>
              <a:rPr lang="ru-RU" sz="2000" dirty="0" smtClean="0"/>
              <a:t> и клетки. Они сливаются как две капли жира. Содержимое внутренности </a:t>
            </a:r>
            <a:r>
              <a:rPr lang="ru-RU" sz="2000" dirty="0" err="1" smtClean="0"/>
              <a:t>капсида</a:t>
            </a:r>
            <a:r>
              <a:rPr lang="ru-RU" sz="2000" dirty="0" smtClean="0"/>
              <a:t> оказывается в цитоплазме клетки.</a:t>
            </a:r>
          </a:p>
          <a:p>
            <a:r>
              <a:rPr lang="ru-RU" sz="2000" dirty="0" smtClean="0"/>
              <a:t>Про белок </a:t>
            </a:r>
            <a:r>
              <a:rPr lang="ru-RU" sz="2000" dirty="0" err="1" smtClean="0"/>
              <a:t>нуклеокапсид</a:t>
            </a:r>
            <a:r>
              <a:rPr lang="ru-RU" sz="2000" dirty="0" smtClean="0"/>
              <a:t> </a:t>
            </a:r>
            <a:r>
              <a:rPr lang="en-US" sz="2000" dirty="0" smtClean="0"/>
              <a:t>N </a:t>
            </a:r>
            <a:r>
              <a:rPr lang="ru-RU" sz="2000" dirty="0" smtClean="0"/>
              <a:t>не знаю.  </a:t>
            </a:r>
            <a:endParaRPr lang="ru-RU" sz="2000" dirty="0"/>
          </a:p>
        </p:txBody>
      </p:sp>
      <p:pic>
        <p:nvPicPr>
          <p:cNvPr id="2050" name="Picture 2" descr="Schematic of CoV spike protein mediated membrane f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60" y="1709258"/>
            <a:ext cx="634365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21324529">
            <a:off x="1878455" y="5009627"/>
            <a:ext cx="381085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Мембрана клетки человека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 rot="764522">
            <a:off x="2830032" y="1893733"/>
            <a:ext cx="255185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Мембрана вируса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58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Вирион </a:t>
            </a:r>
            <a:r>
              <a:rPr lang="ru-RU" dirty="0" err="1" smtClean="0"/>
              <a:t>коронавируса</a:t>
            </a:r>
            <a:r>
              <a:rPr lang="ru-RU" dirty="0" smtClean="0"/>
              <a:t> </a:t>
            </a:r>
            <a:r>
              <a:rPr lang="en-US" dirty="0">
                <a:solidFill>
                  <a:srgbClr val="323232"/>
                </a:solidFill>
                <a:latin typeface="Roboto"/>
              </a:rPr>
              <a:t>SARS-CoV-2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050" name="Picture 2" descr=" An undated transmission electron micrograph of a SARS-CoV-2 virus particle, also known as novel coronavirus, the virus which causes COVID-19, isolated from a patient. (Image: Reuter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25" y="1417638"/>
            <a:ext cx="3955715" cy="395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18230" y="173576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23232"/>
                </a:solidFill>
                <a:latin typeface="Roboto"/>
              </a:rPr>
              <a:t>An undated transmission electron micrograph of a SARS-CoV-2 virus particle, also known as novel coronavirus, the virus which causes COVID-19, isolated from a patient. (Image: Reuters)</a:t>
            </a:r>
            <a:endParaRPr lang="ru-RU" dirty="0"/>
          </a:p>
        </p:txBody>
      </p:sp>
      <p:pic>
        <p:nvPicPr>
          <p:cNvPr id="2054" name="Picture 6" descr="Kenmerken van SARS-CoV-2 en de Covid-19-infectie Natuurlijke antivirale  middelen en nutriënten voor cytoprotectie | Stichting OrthoKenn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30" y="3236908"/>
            <a:ext cx="38100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/>
              <a:t>ГЕНЫ</a:t>
            </a:r>
            <a:br>
              <a:rPr lang="ru-RU" sz="49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4206008"/>
            <a:ext cx="7772400" cy="912812"/>
          </a:xfrm>
        </p:spPr>
        <p:txBody>
          <a:bodyPr>
            <a:normAutofit/>
          </a:bodyPr>
          <a:lstStyle/>
          <a:p>
            <a:r>
              <a:rPr lang="ru-RU" sz="2400" dirty="0"/>
              <a:t>Что в геноме </a:t>
            </a:r>
            <a:r>
              <a:rPr lang="ru-RU" sz="2400" dirty="0" err="1"/>
              <a:t>коронавируса</a:t>
            </a:r>
            <a:r>
              <a:rPr lang="ru-RU" sz="2400" dirty="0"/>
              <a:t>?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78071" y="890773"/>
            <a:ext cx="8886886" cy="5378921"/>
            <a:chOff x="86067" y="981617"/>
            <a:chExt cx="9797175" cy="5929887"/>
          </a:xfrm>
        </p:grpSpPr>
        <p:sp>
          <p:nvSpPr>
            <p:cNvPr id="3" name="TextBox 2"/>
            <p:cNvSpPr txBox="1"/>
            <p:nvPr/>
          </p:nvSpPr>
          <p:spPr>
            <a:xfrm>
              <a:off x="86067" y="981617"/>
              <a:ext cx="9797175" cy="1187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199" dirty="0"/>
                <a:t>По оси </a:t>
              </a:r>
              <a:r>
                <a:rPr lang="en-US" sz="3199" dirty="0"/>
                <a:t>X </a:t>
              </a:r>
              <a:r>
                <a:rPr lang="ru-RU" sz="3199" dirty="0"/>
                <a:t>нуклеотиды РНК</a:t>
              </a:r>
            </a:p>
            <a:p>
              <a:r>
                <a:rPr lang="ru-RU" sz="3199" dirty="0"/>
                <a:t>1</a:t>
              </a:r>
              <a:r>
                <a:rPr lang="en-US" sz="3199" dirty="0"/>
                <a:t>                </a:t>
              </a:r>
              <a:r>
                <a:rPr lang="ru-RU" sz="3199" dirty="0"/>
                <a:t>      </a:t>
              </a:r>
              <a:r>
                <a:rPr lang="en-US" sz="3199" dirty="0"/>
                <a:t> </a:t>
              </a:r>
              <a:r>
                <a:rPr lang="ru-RU" sz="3199" dirty="0"/>
                <a:t> </a:t>
              </a:r>
              <a:r>
                <a:rPr lang="en-US" sz="3199" dirty="0"/>
                <a:t> 10 000               </a:t>
              </a:r>
              <a:r>
                <a:rPr lang="ru-RU" sz="3199" dirty="0"/>
                <a:t>  </a:t>
              </a:r>
              <a:r>
                <a:rPr lang="en-US" sz="3199" dirty="0"/>
                <a:t>  20 000           29 903</a:t>
              </a:r>
              <a:endParaRPr lang="ru-RU" sz="3199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/>
            <a:srcRect l="-635" t="7700" r="-513" b="6587"/>
            <a:stretch/>
          </p:blipFill>
          <p:spPr>
            <a:xfrm>
              <a:off x="197384" y="2159504"/>
              <a:ext cx="9685857" cy="4752000"/>
            </a:xfrm>
            <a:prstGeom prst="rect">
              <a:avLst/>
            </a:prstGeom>
            <a:ln w="19050">
              <a:solidFill>
                <a:srgbClr val="92D050"/>
              </a:solidFill>
            </a:ln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90" y="56234"/>
            <a:ext cx="8228736" cy="5427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ГЕНЫ БЕЛКОВ </a:t>
            </a:r>
            <a:r>
              <a:rPr lang="en-US" dirty="0" smtClean="0"/>
              <a:t>SARS-CoV-2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72463" y="6356043"/>
            <a:ext cx="1006716" cy="364941"/>
          </a:xfrm>
        </p:spPr>
        <p:txBody>
          <a:bodyPr/>
          <a:lstStyle/>
          <a:p>
            <a:fld id="{51B0424B-BA00-4C1D-946A-CCF19F3E8C64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6492250" y="2161635"/>
            <a:ext cx="1" cy="387890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6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9532</TotalTime>
  <Words>199</Words>
  <Application>Microsoft Office PowerPoint</Application>
  <PresentationFormat>Экран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Times New Roman</vt:lpstr>
      <vt:lpstr>Тема Office</vt:lpstr>
      <vt:lpstr>коронавирус</vt:lpstr>
      <vt:lpstr>Схема вириона</vt:lpstr>
      <vt:lpstr>Функции белков капсида.  Их называют структурными белками</vt:lpstr>
      <vt:lpstr> S белок главный для проникновения в клетку хозяина.  </vt:lpstr>
      <vt:lpstr>В клетку хозяина проникает только РНК коронавируса</vt:lpstr>
      <vt:lpstr>Вирион коронавируса SARS-CoV-2</vt:lpstr>
      <vt:lpstr> ГЕНЫ  </vt:lpstr>
      <vt:lpstr> ГЕНЫ БЕЛКОВ SARS-CoV-2</vt:lpstr>
    </vt:vector>
  </TitlesOfParts>
  <Company>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Геном</dc:title>
  <dc:creator>aba</dc:creator>
  <cp:lastModifiedBy>aba</cp:lastModifiedBy>
  <cp:revision>683</cp:revision>
  <dcterms:created xsi:type="dcterms:W3CDTF">2014-09-13T11:53:54Z</dcterms:created>
  <dcterms:modified xsi:type="dcterms:W3CDTF">2020-09-24T05:11:47Z</dcterms:modified>
</cp:coreProperties>
</file>