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0"/>
  </p:notesMasterIdLst>
  <p:sldIdLst>
    <p:sldId id="257" r:id="rId2"/>
    <p:sldId id="274" r:id="rId3"/>
    <p:sldId id="278" r:id="rId4"/>
    <p:sldId id="279" r:id="rId5"/>
    <p:sldId id="260" r:id="rId6"/>
    <p:sldId id="261" r:id="rId7"/>
    <p:sldId id="263" r:id="rId8"/>
    <p:sldId id="270" r:id="rId9"/>
    <p:sldId id="269" r:id="rId10"/>
    <p:sldId id="272" r:id="rId11"/>
    <p:sldId id="273" r:id="rId12"/>
    <p:sldId id="280" r:id="rId13"/>
    <p:sldId id="281" r:id="rId14"/>
    <p:sldId id="282" r:id="rId15"/>
    <p:sldId id="271" r:id="rId16"/>
    <p:sldId id="295" r:id="rId17"/>
    <p:sldId id="265" r:id="rId18"/>
    <p:sldId id="266" r:id="rId19"/>
    <p:sldId id="296" r:id="rId20"/>
    <p:sldId id="277" r:id="rId21"/>
    <p:sldId id="283" r:id="rId22"/>
    <p:sldId id="284" r:id="rId23"/>
    <p:sldId id="285" r:id="rId24"/>
    <p:sldId id="291" r:id="rId25"/>
    <p:sldId id="292" r:id="rId26"/>
    <p:sldId id="293" r:id="rId27"/>
    <p:sldId id="294" r:id="rId28"/>
    <p:sldId id="288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8517" autoAdjust="0"/>
  </p:normalViewPr>
  <p:slideViewPr>
    <p:cSldViewPr>
      <p:cViewPr varScale="1">
        <p:scale>
          <a:sx n="111" d="100"/>
          <a:sy n="111" d="100"/>
        </p:scale>
        <p:origin x="10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users\aba\Downloads\dros_viru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800" baseline="0" dirty="0"/>
              <a:t>Достоверность последовательностей  белков</a:t>
            </a:r>
            <a:br>
              <a:rPr lang="ru-RU" sz="2800" baseline="0" dirty="0"/>
            </a:br>
            <a:r>
              <a:rPr lang="ru-RU" sz="2400" baseline="0" dirty="0"/>
              <a:t>по данным </a:t>
            </a:r>
            <a:r>
              <a:rPr lang="en-US" sz="2400" baseline="0" dirty="0"/>
              <a:t>Swiss</a:t>
            </a:r>
            <a:r>
              <a:rPr lang="ru-RU" sz="2400" baseline="0" dirty="0"/>
              <a:t>-</a:t>
            </a:r>
            <a:r>
              <a:rPr lang="en-US" sz="2400" baseline="0" dirty="0"/>
              <a:t>Prot</a:t>
            </a:r>
            <a:r>
              <a:rPr lang="ru-RU" sz="2400" baseline="0" dirty="0"/>
              <a:t> </a:t>
            </a:r>
            <a:endParaRPr lang="ru-RU" sz="240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cat>
            <c:strRef>
              <c:f>Лист1!$E$15:$E$19</c:f>
              <c:strCache>
                <c:ptCount val="5"/>
                <c:pt idx="0">
                  <c:v>Evidence at protein level</c:v>
                </c:pt>
                <c:pt idx="1">
                  <c:v>Evidence at transcript level</c:v>
                </c:pt>
                <c:pt idx="2">
                  <c:v>Inferred from homology</c:v>
                </c:pt>
                <c:pt idx="3">
                  <c:v>Predicted</c:v>
                </c:pt>
                <c:pt idx="4">
                  <c:v>Uncertain</c:v>
                </c:pt>
              </c:strCache>
            </c:strRef>
          </c:cat>
          <c:val>
            <c:numRef>
              <c:f>Лист1!$F$15:$F$19</c:f>
              <c:numCache>
                <c:formatCode>General</c:formatCode>
                <c:ptCount val="5"/>
                <c:pt idx="0">
                  <c:v>77772</c:v>
                </c:pt>
                <c:pt idx="1">
                  <c:v>68137</c:v>
                </c:pt>
                <c:pt idx="2">
                  <c:v>377073</c:v>
                </c:pt>
                <c:pt idx="3">
                  <c:v>14290</c:v>
                </c:pt>
                <c:pt idx="4">
                  <c:v>1893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FE-4A33-A2D0-6416B5145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602838106775049"/>
          <c:y val="0.29772927281148681"/>
          <c:w val="0.37298260794323995"/>
          <c:h val="0.66595067160722565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  <c:showDLblsOverMax val="0"/>
  </c:chart>
  <c:spPr>
    <a:ln w="28575">
      <a:solidFill>
        <a:srgbClr val="4F81BD"/>
      </a:solidFill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1B7057-6828-4A47-9927-7D9B9F6E1212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4A9C3E-D44A-4ED9-B013-C49C3F709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05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5DAE10-9778-4F35-A5CB-DAA4192CA3B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Файл в </a:t>
            </a:r>
            <a:r>
              <a:rPr lang="en-US"/>
              <a:t>fasta-</a:t>
            </a:r>
            <a:r>
              <a:rPr lang="ru-RU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Файл в </a:t>
            </a:r>
            <a:r>
              <a:rPr lang="en-US"/>
              <a:t>fasta-</a:t>
            </a:r>
            <a:r>
              <a:rPr lang="ru-RU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Файл в </a:t>
            </a:r>
            <a:r>
              <a:rPr lang="en-US"/>
              <a:t>fasta-</a:t>
            </a:r>
            <a:r>
              <a:rPr lang="ru-RU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21C9E6-9067-4940-8EA8-3E01B479473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9885F-78C0-4981-BDE6-6956BF47543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29152E-4673-4F15-851B-F310DE9A2DA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Файл в </a:t>
            </a:r>
            <a:r>
              <a:rPr lang="en-US"/>
              <a:t>fasta-</a:t>
            </a:r>
            <a:r>
              <a:rPr lang="ru-RU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Файл в </a:t>
            </a:r>
            <a:r>
              <a:rPr lang="en-US"/>
              <a:t>fasta-</a:t>
            </a:r>
            <a:r>
              <a:rPr lang="ru-RU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Файл в </a:t>
            </a:r>
            <a:r>
              <a:rPr lang="en-US"/>
              <a:t>fasta-</a:t>
            </a:r>
            <a:r>
              <a:rPr lang="ru-RU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Файл в </a:t>
            </a:r>
            <a:r>
              <a:rPr lang="en-US"/>
              <a:t>fasta-</a:t>
            </a:r>
            <a:r>
              <a:rPr lang="ru-RU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FA40-0C77-4DF9-B400-28DBDEA348E8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ADD8-DA31-465C-B041-4DF8FD60B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C757-8AB1-4F8B-91F0-1120FC0A5F85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FBED-A527-44A9-B7FE-5985B1A85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CB8D-4573-4F14-AFB6-A91D47ACA4F7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3CB2-27D0-4766-AB1B-2DC6DB620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9C5D-52FB-4314-A487-26375168EB2F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4CF2-6F15-43D8-9A5E-9C210A7C6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0604-EDB0-4656-966F-19240D7DF8A3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2F6DD-C4B5-4549-9641-3F24A9A9B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DFE9-1CCC-4047-8DBB-31EB36078BE6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6FE3-F8C1-4B5A-9B1B-C54EBF3FE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AA709-3FD9-41E5-889D-D0CA563EA771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0464-D7F9-47C0-A031-DD45958DB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E18E-A59C-47D8-9E74-9FB115563933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3522E-4074-4080-ABCC-531A1F1DD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C066-2242-40E7-AE9A-670C5E43AF71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737E-47D0-48CB-BAFC-3C2A64063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5571-5CF0-48C6-958D-3046E98171FB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B3CD-13FE-4871-8411-144BE9939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4ACC-8242-4F0D-86C1-01F75A7C9BB4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5ADB-E193-4C13-B7D2-F0FEF03F3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39A5FA-5363-49E5-A4E9-A9E61EC696BC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70F0C0-1992-4E67-A7CD-6771B351B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ena/" TargetMode="External"/><Relationship Id="rId2" Type="http://schemas.openxmlformats.org/officeDocument/2006/relationships/hyperlink" Target="http://www.ebi.ac.uk/ena/about/statistics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ena/about/statistics" TargetMode="External"/><Relationship Id="rId2" Type="http://schemas.openxmlformats.org/officeDocument/2006/relationships/hyperlink" Target="http://www.ebi.ac.uk/embl/Documentation/User_manual/usrman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refseq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enome.ucsc.edu/cgi-bin/hgGatewa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semblgenomes.org/" TargetMode="External"/><Relationship Id="rId5" Type="http://schemas.openxmlformats.org/officeDocument/2006/relationships/hyperlink" Target="http://www.ensembl.org/" TargetMode="External"/><Relationship Id="rId4" Type="http://schemas.openxmlformats.org/officeDocument/2006/relationships/hyperlink" Target="http://www.ncbi.nlm.nih.gov/genome/browse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prot.org/uniprot/P00174.txt" TargetMode="External"/><Relationship Id="rId7" Type="http://schemas.openxmlformats.org/officeDocument/2006/relationships/hyperlink" Target="https://www.uniprot.org/uniprot/P05979.tx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uniprot.org/uniprot/P0DTD1.txt" TargetMode="External"/><Relationship Id="rId5" Type="http://schemas.openxmlformats.org/officeDocument/2006/relationships/hyperlink" Target="http://www.uniprot.org/uniprot/P27358.txt" TargetMode="External"/><Relationship Id="rId4" Type="http://schemas.openxmlformats.org/officeDocument/2006/relationships/hyperlink" Target="http://www.uniprot.org/uniprot/P37869.t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381000" y="3048000"/>
            <a:ext cx="7086600" cy="190500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5410200" y="5181600"/>
            <a:ext cx="3108325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5410200" y="5181600"/>
            <a:ext cx="3081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Pfam, ProSite, InterPro, ...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5715000" y="6019800"/>
            <a:ext cx="3352800" cy="762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219200" y="5486400"/>
            <a:ext cx="838200" cy="533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648200" y="3581400"/>
            <a:ext cx="1219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1295400" y="3581400"/>
            <a:ext cx="12954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943600" y="1828800"/>
            <a:ext cx="990600" cy="304800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33400" y="1752600"/>
            <a:ext cx="31242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0" y="1524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  <a:latin typeface="Calibri" pitchFamily="34" charset="0"/>
              </a:rPr>
              <a:t>Банки структурной биологической информации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609600" y="1752600"/>
            <a:ext cx="2563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GenBank, ENA(EMBL), DDBJ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4267200" y="1981200"/>
            <a:ext cx="1295400" cy="76200"/>
          </a:xfrm>
          <a:prstGeom prst="rightArrow">
            <a:avLst>
              <a:gd name="adj1" fmla="val 50000"/>
              <a:gd name="adj2" fmla="val 4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5943600" y="1812925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RefSeq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457200" y="2147888"/>
            <a:ext cx="342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Архивные </a:t>
            </a:r>
            <a:r>
              <a:rPr lang="ru-RU" sz="1600">
                <a:latin typeface="Calibri" pitchFamily="34" charset="0"/>
              </a:rPr>
              <a:t>базы последовательностей</a:t>
            </a:r>
          </a:p>
          <a:p>
            <a:r>
              <a:rPr lang="ru-RU" sz="1600">
                <a:latin typeface="Calibri" pitchFamily="34" charset="0"/>
              </a:rPr>
              <a:t>нуклеиновых кислот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486400" y="2133600"/>
            <a:ext cx="3581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Автоматическая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 b="1">
                <a:latin typeface="Calibri" pitchFamily="34" charset="0"/>
              </a:rPr>
              <a:t>различных</a:t>
            </a:r>
            <a:r>
              <a:rPr lang="ru-RU" sz="1600">
                <a:latin typeface="Calibri" pitchFamily="34" charset="0"/>
              </a:rPr>
              <a:t> последовательностей НК</a:t>
            </a:r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>
            <a:off x="1905000" y="3124200"/>
            <a:ext cx="76200" cy="4572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2743200" y="3810000"/>
            <a:ext cx="1676400" cy="76200"/>
          </a:xfrm>
          <a:prstGeom prst="rightArrow">
            <a:avLst>
              <a:gd name="adj1" fmla="val 50000"/>
              <a:gd name="adj2" fmla="val 5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632325" y="3581400"/>
            <a:ext cx="11580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Calibri" pitchFamily="34" charset="0"/>
              </a:rPr>
              <a:t>/Swiss</a:t>
            </a:r>
            <a:r>
              <a:rPr lang="ru-RU" sz="1600" b="1" dirty="0">
                <a:latin typeface="Calibri" pitchFamily="34" charset="0"/>
              </a:rPr>
              <a:t>-</a:t>
            </a:r>
            <a:r>
              <a:rPr lang="en-US" sz="1600" b="1" dirty="0" err="1">
                <a:latin typeface="Calibri" pitchFamily="34" charset="0"/>
              </a:rPr>
              <a:t>Prot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572000" y="39624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Курируемая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последовательностей </a:t>
            </a:r>
            <a:r>
              <a:rPr lang="ru-RU" sz="1600" b="1">
                <a:latin typeface="Calibri" pitchFamily="34" charset="0"/>
              </a:rPr>
              <a:t>белков</a:t>
            </a:r>
            <a:endParaRPr lang="ru-RU" sz="1600">
              <a:latin typeface="Calibri" pitchFamily="34" charset="0"/>
            </a:endParaRPr>
          </a:p>
        </p:txBody>
      </p:sp>
      <p:grpSp>
        <p:nvGrpSpPr>
          <p:cNvPr id="2069" name="Group 20"/>
          <p:cNvGrpSpPr>
            <a:grpSpLocks/>
          </p:cNvGrpSpPr>
          <p:nvPr/>
        </p:nvGrpSpPr>
        <p:grpSpPr bwMode="auto">
          <a:xfrm>
            <a:off x="457200" y="3657600"/>
            <a:ext cx="3348038" cy="1449388"/>
            <a:chOff x="288" y="2937"/>
            <a:chExt cx="2109" cy="913"/>
          </a:xfrm>
        </p:grpSpPr>
        <p:sp>
          <p:nvSpPr>
            <p:cNvPr id="2081" name="Text Box 21"/>
            <p:cNvSpPr txBox="1">
              <a:spLocks noChangeArrowheads="1"/>
            </p:cNvSpPr>
            <p:nvPr/>
          </p:nvSpPr>
          <p:spPr bwMode="auto">
            <a:xfrm>
              <a:off x="854" y="2937"/>
              <a:ext cx="57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/TrEMBL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2082" name="Text Box 22"/>
            <p:cNvSpPr txBox="1">
              <a:spLocks noChangeArrowheads="1"/>
            </p:cNvSpPr>
            <p:nvPr/>
          </p:nvSpPr>
          <p:spPr bwMode="auto">
            <a:xfrm>
              <a:off x="288" y="3216"/>
              <a:ext cx="210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>
                  <a:latin typeface="Calibri" pitchFamily="34" charset="0"/>
                </a:rPr>
                <a:t>Автоматическая</a:t>
              </a:r>
              <a:r>
                <a:rPr lang="ru-RU" sz="1600">
                  <a:latin typeface="Calibri" pitchFamily="34" charset="0"/>
                </a:rPr>
                <a:t> база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предсказаний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последовательностей </a:t>
              </a:r>
              <a:r>
                <a:rPr lang="ru-RU" sz="1600" b="1">
                  <a:latin typeface="Calibri" pitchFamily="34" charset="0"/>
                </a:rPr>
                <a:t>белков</a:t>
              </a:r>
              <a:endParaRPr lang="ru-RU" sz="1600">
                <a:latin typeface="Calibri" pitchFamily="34" charset="0"/>
              </a:endParaRPr>
            </a:p>
          </p:txBody>
        </p:sp>
      </p:grpSp>
      <p:sp>
        <p:nvSpPr>
          <p:cNvPr id="2070" name="Text Box 23"/>
          <p:cNvSpPr txBox="1">
            <a:spLocks noChangeArrowheads="1"/>
          </p:cNvSpPr>
          <p:nvPr/>
        </p:nvSpPr>
        <p:spPr bwMode="auto">
          <a:xfrm>
            <a:off x="1295400" y="5562600"/>
            <a:ext cx="69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PDB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71" name="Text Box 24"/>
          <p:cNvSpPr txBox="1">
            <a:spLocks noChangeArrowheads="1"/>
          </p:cNvSpPr>
          <p:nvPr/>
        </p:nvSpPr>
        <p:spPr bwMode="auto">
          <a:xfrm>
            <a:off x="441325" y="5957888"/>
            <a:ext cx="4083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Архивная</a:t>
            </a:r>
            <a:r>
              <a:rPr lang="ru-RU" sz="1600">
                <a:latin typeface="Calibri" pitchFamily="34" charset="0"/>
              </a:rPr>
              <a:t> база </a:t>
            </a:r>
            <a:r>
              <a:rPr lang="ru-RU" sz="1600" b="1">
                <a:latin typeface="Calibri" pitchFamily="34" charset="0"/>
              </a:rPr>
              <a:t>пространственных</a:t>
            </a:r>
            <a:endParaRPr lang="ru-RU" sz="1600">
              <a:latin typeface="Calibri" pitchFamily="34" charset="0"/>
            </a:endParaRPr>
          </a:p>
          <a:p>
            <a:r>
              <a:rPr lang="ru-RU" sz="1600">
                <a:latin typeface="Calibri" pitchFamily="34" charset="0"/>
              </a:rPr>
              <a:t>структур макромолекул</a:t>
            </a:r>
          </a:p>
        </p:txBody>
      </p:sp>
      <p:sp>
        <p:nvSpPr>
          <p:cNvPr id="2072" name="Text Box 25"/>
          <p:cNvSpPr txBox="1">
            <a:spLocks noChangeArrowheads="1"/>
          </p:cNvSpPr>
          <p:nvPr/>
        </p:nvSpPr>
        <p:spPr bwMode="auto">
          <a:xfrm>
            <a:off x="6232525" y="6186488"/>
            <a:ext cx="220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И многие другие...</a:t>
            </a:r>
          </a:p>
        </p:txBody>
      </p:sp>
      <p:sp>
        <p:nvSpPr>
          <p:cNvPr id="2073" name="Text Box 26"/>
          <p:cNvSpPr txBox="1">
            <a:spLocks noChangeArrowheads="1"/>
          </p:cNvSpPr>
          <p:nvPr/>
        </p:nvSpPr>
        <p:spPr bwMode="auto">
          <a:xfrm>
            <a:off x="5410200" y="5546725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Calibri" pitchFamily="34" charset="0"/>
              </a:rPr>
              <a:t>Банки </a:t>
            </a:r>
            <a:r>
              <a:rPr lang="ru-RU" sz="1600" b="1" dirty="0">
                <a:latin typeface="Calibri" pitchFamily="34" charset="0"/>
              </a:rPr>
              <a:t>семейств белков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2074" name="AutoShape 27"/>
          <p:cNvSpPr>
            <a:spLocks noChangeArrowheads="1"/>
          </p:cNvSpPr>
          <p:nvPr/>
        </p:nvSpPr>
        <p:spPr bwMode="auto">
          <a:xfrm rot="16860000" flipH="1">
            <a:off x="4462462" y="4225926"/>
            <a:ext cx="68263" cy="1878012"/>
          </a:xfrm>
          <a:prstGeom prst="downArrow">
            <a:avLst>
              <a:gd name="adj1" fmla="val 50000"/>
              <a:gd name="adj2" fmla="val 1226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5" name="TextBox 27"/>
          <p:cNvSpPr txBox="1">
            <a:spLocks noChangeArrowheads="1"/>
          </p:cNvSpPr>
          <p:nvPr/>
        </p:nvSpPr>
        <p:spPr bwMode="auto">
          <a:xfrm>
            <a:off x="3276600" y="30480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/>
              <a:t>UniprotKB</a:t>
            </a:r>
            <a:endParaRPr lang="ru-RU" dirty="0"/>
          </a:p>
        </p:txBody>
      </p:sp>
      <p:sp>
        <p:nvSpPr>
          <p:cNvPr id="2076" name="Rectangle 9"/>
          <p:cNvSpPr>
            <a:spLocks noChangeArrowheads="1"/>
          </p:cNvSpPr>
          <p:nvPr/>
        </p:nvSpPr>
        <p:spPr bwMode="auto">
          <a:xfrm>
            <a:off x="5257800" y="914400"/>
            <a:ext cx="2209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Геномные проекты</a:t>
            </a:r>
          </a:p>
        </p:txBody>
      </p:sp>
      <p:sp>
        <p:nvSpPr>
          <p:cNvPr id="2077" name="Rectangle 9"/>
          <p:cNvSpPr>
            <a:spLocks noChangeArrowheads="1"/>
          </p:cNvSpPr>
          <p:nvPr/>
        </p:nvSpPr>
        <p:spPr bwMode="auto">
          <a:xfrm>
            <a:off x="228600" y="914400"/>
            <a:ext cx="41910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Последовательности от исследователей</a:t>
            </a:r>
          </a:p>
        </p:txBody>
      </p:sp>
      <p:sp>
        <p:nvSpPr>
          <p:cNvPr id="2078" name="AutoShape 12"/>
          <p:cNvSpPr>
            <a:spLocks noChangeArrowheads="1"/>
          </p:cNvSpPr>
          <p:nvPr/>
        </p:nvSpPr>
        <p:spPr bwMode="auto">
          <a:xfrm rot="20386455" flipH="1">
            <a:off x="3748088" y="1484313"/>
            <a:ext cx="1544637" cy="79375"/>
          </a:xfrm>
          <a:prstGeom prst="rightArrow">
            <a:avLst>
              <a:gd name="adj1" fmla="val 50000"/>
              <a:gd name="adj2" fmla="val 433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9" name="AutoShape 12"/>
          <p:cNvSpPr>
            <a:spLocks noChangeArrowheads="1"/>
          </p:cNvSpPr>
          <p:nvPr/>
        </p:nvSpPr>
        <p:spPr bwMode="auto">
          <a:xfrm rot="-5666404" flipH="1" flipV="1">
            <a:off x="1763713" y="1522412"/>
            <a:ext cx="376238" cy="87313"/>
          </a:xfrm>
          <a:prstGeom prst="rightArrow">
            <a:avLst>
              <a:gd name="adj1" fmla="val 50000"/>
              <a:gd name="adj2" fmla="val 425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57976-8A3E-4ED8-BB3F-170EF7E5509D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Структура идентификатора </a:t>
            </a:r>
            <a:br>
              <a:rPr lang="en-US"/>
            </a:br>
            <a:r>
              <a:rPr lang="ru-RU"/>
              <a:t>записи </a:t>
            </a:r>
            <a:r>
              <a:rPr lang="en-US"/>
              <a:t>Swiss-Prot</a:t>
            </a:r>
            <a:endParaRPr lang="ru-RU"/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524000" y="1752600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ENO_BACSU</a:t>
            </a:r>
            <a:r>
              <a:rPr lang="ru-RU" sz="2800"/>
              <a:t>: энолаза из сенной палочки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52400" y="28194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функции белка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3276600" y="25146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организма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524000" y="23622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3352800" y="22098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3429000"/>
            <a:ext cx="8229600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Как правило, мнемоника организма состоит из 3 букв родового названия и 2 букв видового (</a:t>
            </a:r>
            <a:r>
              <a:rPr lang="en-US" i="1" dirty="0">
                <a:latin typeface="+mn-lt"/>
              </a:rPr>
              <a:t>Bacillus </a:t>
            </a:r>
            <a:r>
              <a:rPr lang="en-US" i="1" dirty="0" err="1">
                <a:latin typeface="+mn-lt"/>
              </a:rPr>
              <a:t>subtilis</a:t>
            </a:r>
            <a:r>
              <a:rPr lang="en-US" i="1" dirty="0">
                <a:latin typeface="+mn-lt"/>
              </a:rPr>
              <a:t> → </a:t>
            </a:r>
            <a:r>
              <a:rPr lang="en-US" dirty="0">
                <a:latin typeface="+mn-lt"/>
              </a:rPr>
              <a:t>BACSU)</a:t>
            </a:r>
            <a:r>
              <a:rPr lang="ru-RU" i="1" dirty="0">
                <a:latin typeface="+mn-lt"/>
              </a:rPr>
              <a:t>.</a:t>
            </a:r>
            <a:r>
              <a:rPr lang="ru-RU" dirty="0">
                <a:latin typeface="+mn-lt"/>
              </a:rPr>
              <a:t> </a:t>
            </a:r>
          </a:p>
          <a:p>
            <a:pPr>
              <a:defRPr/>
            </a:pPr>
            <a:endParaRPr lang="ru-RU" sz="1400" dirty="0">
              <a:latin typeface="+mn-lt"/>
            </a:endParaRP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Для штаммов бактерий из видового названия берётся одна буква, а последний символ используется для различения штаммов.</a:t>
            </a:r>
            <a:br>
              <a:rPr lang="ru-RU" sz="1400" dirty="0">
                <a:latin typeface="+mn-lt"/>
              </a:rPr>
            </a:br>
            <a:r>
              <a:rPr lang="ru-RU" sz="1400" dirty="0">
                <a:latin typeface="+mn-lt"/>
              </a:rPr>
              <a:t>Исключения</a:t>
            </a:r>
            <a:r>
              <a:rPr lang="en-US" sz="1400" dirty="0">
                <a:latin typeface="+mn-lt"/>
              </a:rPr>
              <a:t>: </a:t>
            </a:r>
            <a:br>
              <a:rPr lang="en-US" sz="1400" dirty="0">
                <a:latin typeface="+mn-lt"/>
              </a:rPr>
            </a:br>
            <a:r>
              <a:rPr lang="ru-RU" sz="1400" dirty="0">
                <a:latin typeface="+mn-lt"/>
              </a:rPr>
              <a:t>а</a:t>
            </a:r>
            <a:r>
              <a:rPr lang="en-US" sz="1400" dirty="0">
                <a:latin typeface="+mn-lt"/>
              </a:rPr>
              <a:t>) 16 </a:t>
            </a:r>
            <a:r>
              <a:rPr lang="ru-RU" sz="1400" dirty="0">
                <a:latin typeface="+mn-lt"/>
              </a:rPr>
              <a:t>наиболее представленных организмов</a:t>
            </a:r>
            <a:r>
              <a:rPr lang="en-US" sz="1400" dirty="0">
                <a:latin typeface="+mn-lt"/>
              </a:rPr>
              <a:t>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(BOVIN for Bovine, CHICK for Chicken, ECOLI for </a:t>
            </a:r>
            <a:r>
              <a:rPr lang="en-US" sz="1400" i="1" dirty="0">
                <a:latin typeface="+mn-lt"/>
              </a:rPr>
              <a:t>Escherichia coli</a:t>
            </a:r>
            <a:r>
              <a:rPr lang="en-US" sz="1400" dirty="0">
                <a:latin typeface="+mn-lt"/>
              </a:rPr>
              <a:t>, HORSE for Horse, HUMAN for Human, MAIZE for Maize (</a:t>
            </a:r>
            <a:r>
              <a:rPr lang="en-US" sz="1400" i="1" dirty="0" err="1">
                <a:latin typeface="+mn-lt"/>
              </a:rPr>
              <a:t>Zea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mays</a:t>
            </a:r>
            <a:r>
              <a:rPr lang="en-US" sz="1400" dirty="0">
                <a:latin typeface="+mn-lt"/>
              </a:rPr>
              <a:t>) , MOUSE for Mouse, PEA for Garden pea (</a:t>
            </a:r>
            <a:r>
              <a:rPr lang="en-US" sz="1400" i="1" dirty="0" err="1">
                <a:latin typeface="+mn-lt"/>
              </a:rPr>
              <a:t>Pisum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sativum</a:t>
            </a:r>
            <a:r>
              <a:rPr lang="en-US" sz="1400" dirty="0">
                <a:latin typeface="+mn-lt"/>
              </a:rPr>
              <a:t>), PIG for Pig, RABIT for Rabbit, RAT for Rat, SHEEP for Sheep, SOYBN for Soybean (</a:t>
            </a:r>
            <a:r>
              <a:rPr lang="en-US" sz="1400" i="1" dirty="0" err="1">
                <a:latin typeface="+mn-lt"/>
              </a:rPr>
              <a:t>Glycine</a:t>
            </a:r>
            <a:r>
              <a:rPr lang="en-US" sz="1400" i="1" dirty="0">
                <a:latin typeface="+mn-lt"/>
              </a:rPr>
              <a:t> max</a:t>
            </a:r>
            <a:r>
              <a:rPr lang="en-US" sz="1400" dirty="0">
                <a:latin typeface="+mn-lt"/>
              </a:rPr>
              <a:t>), TOBAC for Common tobacco (</a:t>
            </a:r>
            <a:r>
              <a:rPr lang="en-US" sz="1400" i="1" dirty="0" err="1">
                <a:latin typeface="+mn-lt"/>
              </a:rPr>
              <a:t>Nicotiana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tabacum</a:t>
            </a:r>
            <a:r>
              <a:rPr lang="en-US" sz="1400" dirty="0">
                <a:latin typeface="+mn-lt"/>
              </a:rPr>
              <a:t>), WHEAT for Wheat (</a:t>
            </a:r>
            <a:r>
              <a:rPr lang="en-US" sz="1400" i="1" dirty="0" err="1">
                <a:latin typeface="+mn-lt"/>
              </a:rPr>
              <a:t>Triticum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aestivum</a:t>
            </a:r>
            <a:r>
              <a:rPr lang="en-US" sz="1400" dirty="0">
                <a:latin typeface="+mn-lt"/>
              </a:rPr>
              <a:t>), YEAST for Baker's yeast (</a:t>
            </a:r>
            <a:r>
              <a:rPr lang="en-US" sz="1400" i="1" dirty="0" err="1">
                <a:latin typeface="+mn-lt"/>
              </a:rPr>
              <a:t>Saccharomyces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cerevisiae</a:t>
            </a:r>
            <a:r>
              <a:rPr lang="en-US" sz="1400" dirty="0">
                <a:latin typeface="+mn-lt"/>
              </a:rPr>
              <a:t>)); </a:t>
            </a: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б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вирусы</a:t>
            </a:r>
            <a:r>
              <a:rPr lang="en-US" sz="1400" dirty="0">
                <a:latin typeface="+mn-lt"/>
              </a:rPr>
              <a:t> (</a:t>
            </a:r>
            <a:r>
              <a:rPr lang="ru-RU" sz="1400" dirty="0">
                <a:latin typeface="+mn-lt"/>
              </a:rPr>
              <a:t>например, </a:t>
            </a:r>
            <a:r>
              <a:rPr lang="pl-PL" sz="1400" dirty="0">
                <a:latin typeface="+mn-lt"/>
              </a:rPr>
              <a:t>BPP21</a:t>
            </a:r>
            <a:r>
              <a:rPr lang="ru-RU" sz="1400" dirty="0">
                <a:latin typeface="+mn-lt"/>
              </a:rPr>
              <a:t> для фага </a:t>
            </a:r>
            <a:r>
              <a:rPr lang="en-US" sz="1400" dirty="0">
                <a:latin typeface="+mn-lt"/>
              </a:rPr>
              <a:t>P21, MEASY </a:t>
            </a:r>
            <a:r>
              <a:rPr lang="ru-RU" sz="1400" dirty="0">
                <a:latin typeface="+mn-lt"/>
              </a:rPr>
              <a:t>для штамма </a:t>
            </a:r>
            <a:r>
              <a:rPr lang="en-US" sz="1400" dirty="0">
                <a:latin typeface="+mn-lt"/>
              </a:rPr>
              <a:t>Yamagata </a:t>
            </a:r>
            <a:r>
              <a:rPr lang="ru-RU" sz="1400" dirty="0">
                <a:latin typeface="+mn-lt"/>
              </a:rPr>
              <a:t>вируса кори (</a:t>
            </a:r>
            <a:r>
              <a:rPr lang="en-US" sz="1400" dirty="0">
                <a:latin typeface="+mn-lt"/>
              </a:rPr>
              <a:t>measles) </a:t>
            </a:r>
            <a:r>
              <a:rPr lang="ru-RU" sz="1400" dirty="0">
                <a:latin typeface="+mn-lt"/>
              </a:rPr>
              <a:t>и пр.)</a:t>
            </a:r>
            <a:r>
              <a:rPr lang="en-US" sz="1400" dirty="0">
                <a:latin typeface="+mn-lt"/>
              </a:rPr>
              <a:t>; </a:t>
            </a:r>
            <a:endParaRPr lang="ru-RU" sz="1400" dirty="0">
              <a:latin typeface="+mn-lt"/>
            </a:endParaRP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в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случаи неопределенного видового названия</a:t>
            </a:r>
            <a:r>
              <a:rPr lang="en-US" sz="1400" dirty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19B7D-17DF-4E62-8A61-49FF2DDD6950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Содержимое поля </a:t>
            </a:r>
            <a:r>
              <a:rPr lang="en-US"/>
              <a:t>FT</a:t>
            </a:r>
            <a:endParaRPr lang="ru-RU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81000" y="1371600"/>
            <a:ext cx="84582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err="1"/>
              <a:t>Feature</a:t>
            </a:r>
            <a:r>
              <a:rPr lang="ru-RU" dirty="0"/>
              <a:t> </a:t>
            </a:r>
            <a:r>
              <a:rPr lang="ru-RU" dirty="0" err="1"/>
              <a:t>Table</a:t>
            </a:r>
            <a:r>
              <a:rPr lang="ru-RU" dirty="0"/>
              <a:t> — характеристики участков последовательности</a:t>
            </a:r>
          </a:p>
          <a:p>
            <a:r>
              <a:rPr lang="ru-RU" dirty="0"/>
              <a:t>В частности: </a:t>
            </a:r>
          </a:p>
          <a:p>
            <a:pPr>
              <a:buFont typeface="Arial" charset="0"/>
              <a:buChar char="•"/>
            </a:pPr>
            <a:r>
              <a:rPr lang="ru-RU" sz="1600" dirty="0"/>
              <a:t> </a:t>
            </a:r>
            <a:r>
              <a:rPr lang="ru-RU" sz="1400" dirty="0"/>
              <a:t>трансмембранные участки;</a:t>
            </a:r>
          </a:p>
          <a:p>
            <a:pPr>
              <a:buFont typeface="Arial" charset="0"/>
              <a:buChar char="•"/>
            </a:pPr>
            <a:r>
              <a:rPr lang="ru-RU" sz="1400" dirty="0"/>
              <a:t> сигнальные последовательности</a:t>
            </a:r>
          </a:p>
          <a:p>
            <a:pPr>
              <a:buFont typeface="Arial" charset="0"/>
              <a:buChar char="•"/>
            </a:pPr>
            <a:r>
              <a:rPr lang="ru-RU" sz="1400" dirty="0"/>
              <a:t> сайты связывания разнообразных </a:t>
            </a:r>
            <a:r>
              <a:rPr lang="ru-RU" sz="1400" dirty="0" err="1"/>
              <a:t>лигандов</a:t>
            </a:r>
            <a:r>
              <a:rPr lang="ru-RU" sz="1400" dirty="0"/>
              <a:t>, ионов, нуклеиновых кислот;</a:t>
            </a:r>
          </a:p>
          <a:p>
            <a:pPr>
              <a:buFont typeface="Arial" charset="0"/>
              <a:buChar char="•"/>
            </a:pPr>
            <a:r>
              <a:rPr lang="ru-RU" sz="1400" dirty="0"/>
              <a:t> сайты </a:t>
            </a:r>
            <a:r>
              <a:rPr lang="ru-RU" sz="1400" dirty="0" err="1"/>
              <a:t>посттрансляционной</a:t>
            </a:r>
            <a:r>
              <a:rPr lang="ru-RU" sz="1400" dirty="0"/>
              <a:t> модификации;</a:t>
            </a:r>
          </a:p>
          <a:p>
            <a:pPr>
              <a:buFont typeface="Arial" charset="0"/>
              <a:buChar char="•"/>
            </a:pPr>
            <a:r>
              <a:rPr lang="ru-RU" sz="1400" dirty="0"/>
              <a:t> вторичная структура; </a:t>
            </a:r>
          </a:p>
          <a:p>
            <a:pPr>
              <a:buFont typeface="Arial" charset="0"/>
              <a:buChar char="•"/>
            </a:pPr>
            <a:r>
              <a:rPr lang="ru-RU" sz="1400" dirty="0"/>
              <a:t> домены;</a:t>
            </a:r>
          </a:p>
          <a:p>
            <a:pPr>
              <a:buFont typeface="Arial" charset="0"/>
              <a:buChar char="•"/>
            </a:pPr>
            <a:r>
              <a:rPr lang="ru-RU" sz="1400" dirty="0"/>
              <a:t> разночтения в последовательности (“CONFLICT”);</a:t>
            </a:r>
          </a:p>
          <a:p>
            <a:pPr>
              <a:buFont typeface="Arial" charset="0"/>
              <a:buChar char="•"/>
            </a:pPr>
            <a:r>
              <a:rPr lang="ru-RU" sz="1400" dirty="0"/>
              <a:t> варианты (напр., альтернативный </a:t>
            </a:r>
            <a:r>
              <a:rPr lang="ru-RU" sz="1400" dirty="0" err="1"/>
              <a:t>сплайсинг</a:t>
            </a:r>
            <a:r>
              <a:rPr lang="ru-RU" sz="1400" dirty="0"/>
              <a:t> “VARSPLIC”);</a:t>
            </a:r>
          </a:p>
          <a:p>
            <a:r>
              <a:rPr lang="ru-RU" sz="1400" dirty="0"/>
              <a:t>и т</a:t>
            </a:r>
            <a:r>
              <a:rPr lang="en-US" sz="1400" dirty="0"/>
              <a:t>. </a:t>
            </a:r>
            <a:r>
              <a:rPr lang="ru-RU" sz="1400" dirty="0" err="1"/>
              <a:t>п</a:t>
            </a:r>
            <a:r>
              <a:rPr lang="en-US" sz="1400" dirty="0"/>
              <a:t>.</a:t>
            </a:r>
            <a:endParaRPr lang="ru-RU" sz="1400" dirty="0"/>
          </a:p>
          <a:p>
            <a:r>
              <a:rPr lang="ru-RU" dirty="0"/>
              <a:t>Имеет строгий формат</a:t>
            </a:r>
            <a:r>
              <a:rPr lang="en-US" dirty="0"/>
              <a:t>: Feature Key, Feature Location. </a:t>
            </a:r>
            <a:br>
              <a:rPr lang="ru-RU" dirty="0"/>
            </a:br>
            <a:r>
              <a:rPr lang="ru-RU" dirty="0"/>
              <a:t>В следующей строке или строках может содержаться дополнительная информация</a:t>
            </a:r>
            <a:endParaRPr lang="en-US" dirty="0"/>
          </a:p>
          <a:p>
            <a:endParaRPr lang="en-US" dirty="0"/>
          </a:p>
          <a:p>
            <a:r>
              <a:rPr lang="ru-RU" dirty="0"/>
              <a:t>Например: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FT DISULFID    36..47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FT TRANSMEM    74..82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FT             /note="Helical"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7A1C8-89FF-4BC5-96D9-5AC2906E00EB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Uniprot</a:t>
            </a:r>
            <a:r>
              <a:rPr lang="en-US" dirty="0"/>
              <a:t> </a:t>
            </a:r>
            <a:r>
              <a:rPr lang="ru-RU" dirty="0"/>
              <a:t>на 2 июня 2021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22860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SwissProt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565 254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полмиллиона белков)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TrEMBL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219 174 961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&gt;200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млн. записей)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UniRef100 –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482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692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(~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млн. различных аминокислотных последовательностей)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6EF0C-AFA7-4F67-A4EB-DAEE5A870D79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533400" y="518160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Для сравнения: банк </a:t>
            </a:r>
            <a:r>
              <a:rPr lang="en-US" dirty="0"/>
              <a:t>PDB (</a:t>
            </a:r>
            <a:r>
              <a:rPr lang="ru-RU" dirty="0"/>
              <a:t>пространственные структуры) содержит </a:t>
            </a:r>
            <a:r>
              <a:rPr lang="en-US" dirty="0"/>
              <a:t>181</a:t>
            </a:r>
            <a:r>
              <a:rPr lang="ru-RU" dirty="0"/>
              <a:t> </a:t>
            </a:r>
            <a:r>
              <a:rPr lang="en-US" dirty="0"/>
              <a:t>969 </a:t>
            </a:r>
            <a:r>
              <a:rPr lang="ru-RU" dirty="0"/>
              <a:t>записей, представляющих около </a:t>
            </a:r>
            <a:r>
              <a:rPr lang="en-US" dirty="0"/>
              <a:t>5</a:t>
            </a:r>
            <a:r>
              <a:rPr lang="ru-RU" dirty="0"/>
              <a:t>2 000 различных белков.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382588" y="5334000"/>
            <a:ext cx="7893741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Последовательностей во много раз больше, чем структур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Большинство последовательностей не аннотированы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97A48-E70B-4F4D-B3B8-2EF50953A1AC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14340" name="Рисунок 4" descr="pie_proteins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5562600" cy="335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914400" y="2286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dirty="0">
                <a:latin typeface="+mj-lt"/>
              </a:rPr>
              <a:t>Число белков в разных БД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90600" y="228600"/>
          <a:ext cx="6934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466DC-9F74-4F2A-BA44-2E71AD223CED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Более половины последовательностей </a:t>
            </a:r>
            <a:r>
              <a:rPr lang="ru-RU" dirty="0" err="1"/>
              <a:t>Swiss-Prot</a:t>
            </a:r>
            <a:r>
              <a:rPr lang="ru-RU" dirty="0"/>
              <a:t> не охарактеризовано экспериментально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Банки </a:t>
            </a:r>
            <a:r>
              <a:rPr lang="en-US"/>
              <a:t>GenBank, EMBL, DDBJ</a:t>
            </a:r>
            <a:endParaRPr lang="ru-RU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85800" y="1371600"/>
            <a:ext cx="79248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Содержат результаты работ по </a:t>
            </a:r>
            <a:r>
              <a:rPr lang="ru-RU" dirty="0" err="1"/>
              <a:t>секвенированию</a:t>
            </a:r>
            <a:r>
              <a:rPr lang="ru-RU" dirty="0"/>
              <a:t> нуклеиновых кислот.</a:t>
            </a:r>
          </a:p>
          <a:p>
            <a:endParaRPr lang="ru-RU" b="1" dirty="0"/>
          </a:p>
          <a:p>
            <a:r>
              <a:rPr lang="ru-RU" b="1" dirty="0"/>
              <a:t>Архивные банки</a:t>
            </a:r>
            <a:r>
              <a:rPr lang="ru-RU" dirty="0"/>
              <a:t>: за содержание записей несут ответственность только их авторы.</a:t>
            </a:r>
          </a:p>
          <a:p>
            <a:endParaRPr lang="ru-RU" dirty="0"/>
          </a:p>
          <a:p>
            <a:r>
              <a:rPr lang="ru-RU" dirty="0"/>
              <a:t>С конца 1980-х годов журналы не публикуют работы о </a:t>
            </a:r>
            <a:r>
              <a:rPr lang="ru-RU" dirty="0" err="1"/>
              <a:t>секвенировании</a:t>
            </a:r>
            <a:r>
              <a:rPr lang="ru-RU" dirty="0"/>
              <a:t> последовательностей ДНК и РНК, если сами эти последовательности не депонированы в один из этих банков.</a:t>
            </a:r>
            <a:endParaRPr lang="en-US" dirty="0"/>
          </a:p>
          <a:p>
            <a:endParaRPr lang="en-US" dirty="0"/>
          </a:p>
          <a:p>
            <a:r>
              <a:rPr lang="ru-RU" dirty="0"/>
              <a:t>Ежедневный обмен данными.</a:t>
            </a:r>
          </a:p>
          <a:p>
            <a:endParaRPr lang="ru-RU" dirty="0"/>
          </a:p>
          <a:p>
            <a:r>
              <a:rPr lang="ru-RU" dirty="0"/>
              <a:t>Версия </a:t>
            </a:r>
            <a:r>
              <a:rPr lang="en-US" dirty="0"/>
              <a:t>EMBL </a:t>
            </a:r>
            <a:r>
              <a:rPr lang="ru-RU" dirty="0"/>
              <a:t>от 6 сентября 2021 г. содержит 2,5 млрд. последовательностей и 10,4 трлн. нуклеотидов</a:t>
            </a:r>
          </a:p>
          <a:p>
            <a:r>
              <a:rPr lang="ru-RU" dirty="0"/>
              <a:t>(</a:t>
            </a:r>
            <a:r>
              <a:rPr lang="pl-PL" dirty="0">
                <a:hlinkClick r:id="rId2"/>
              </a:rPr>
              <a:t>http://www.ebi.ac.uk/ena/about/statistics</a:t>
            </a:r>
            <a:r>
              <a:rPr lang="ru-RU" dirty="0"/>
              <a:t> ).</a:t>
            </a:r>
          </a:p>
          <a:p>
            <a:endParaRPr lang="ru-RU" dirty="0"/>
          </a:p>
          <a:p>
            <a:r>
              <a:rPr lang="ru-RU" sz="1600" dirty="0"/>
              <a:t>В настоящее время </a:t>
            </a:r>
            <a:r>
              <a:rPr lang="en-US" sz="1600" dirty="0"/>
              <a:t>EMBL</a:t>
            </a:r>
            <a:r>
              <a:rPr lang="ru-RU" sz="1600" dirty="0"/>
              <a:t> является частью</a:t>
            </a:r>
            <a:r>
              <a:rPr lang="en-US" sz="1600" dirty="0"/>
              <a:t> </a:t>
            </a:r>
            <a:r>
              <a:rPr lang="ru-RU" sz="1600" dirty="0"/>
              <a:t>Европейского нуклеотидного архива (</a:t>
            </a:r>
            <a:r>
              <a:rPr lang="en-US" sz="1600" dirty="0"/>
              <a:t>ENA</a:t>
            </a:r>
            <a:r>
              <a:rPr lang="ru-RU" sz="1600" dirty="0"/>
              <a:t>, </a:t>
            </a:r>
            <a:r>
              <a:rPr lang="pl-PL" sz="1600" dirty="0">
                <a:hlinkClick r:id="rId3"/>
              </a:rPr>
              <a:t>http://www.ebi.ac.uk/ena/</a:t>
            </a:r>
            <a:r>
              <a:rPr lang="en-US" sz="1600" dirty="0"/>
              <a:t>)</a:t>
            </a:r>
            <a:endParaRPr lang="ru-RU" sz="1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C1D99-1E67-4DEA-8CAE-1DF5F8225979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3522E-4074-4080-ABCC-531A1F1DDE1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1026" name="Picture 2" descr="../_images/data_tiers_diagram.png"/>
          <p:cNvPicPr>
            <a:picLocks noChangeAspect="1" noChangeArrowheads="1"/>
          </p:cNvPicPr>
          <p:nvPr/>
        </p:nvPicPr>
        <p:blipFill>
          <a:blip r:embed="rId2" cstate="print"/>
          <a:srcRect l="17111" t="1585" r="18453" b="5284"/>
          <a:stretch>
            <a:fillRect/>
          </a:stretch>
        </p:blipFill>
        <p:spPr bwMode="auto">
          <a:xfrm>
            <a:off x="0" y="1676400"/>
            <a:ext cx="9144000" cy="41957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57912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https://www.ebi.ac.uk/ena/browser/about/content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Разделы </a:t>
            </a:r>
            <a:r>
              <a:rPr lang="en-US"/>
              <a:t>EMBL</a:t>
            </a:r>
            <a:endParaRPr lang="ru-RU"/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457200" y="1600200"/>
            <a:ext cx="78486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HUM</a:t>
            </a:r>
            <a:r>
              <a:rPr lang="en-US">
                <a:latin typeface="Calibri" pitchFamily="34" charset="0"/>
              </a:rPr>
              <a:t>: Human</a:t>
            </a:r>
          </a:p>
          <a:p>
            <a:r>
              <a:rPr lang="en-US" b="1">
                <a:latin typeface="Calibri" pitchFamily="34" charset="0"/>
              </a:rPr>
              <a:t>MUS</a:t>
            </a:r>
            <a:r>
              <a:rPr lang="en-US">
                <a:latin typeface="Calibri" pitchFamily="34" charset="0"/>
              </a:rPr>
              <a:t>: Mus musculus</a:t>
            </a:r>
          </a:p>
          <a:p>
            <a:r>
              <a:rPr lang="en-US" b="1">
                <a:latin typeface="Calibri" pitchFamily="34" charset="0"/>
              </a:rPr>
              <a:t>ROD</a:t>
            </a:r>
            <a:r>
              <a:rPr lang="en-US">
                <a:latin typeface="Calibri" pitchFamily="34" charset="0"/>
              </a:rPr>
              <a:t>: Other Rodents</a:t>
            </a:r>
          </a:p>
          <a:p>
            <a:r>
              <a:rPr lang="en-US" b="1">
                <a:latin typeface="Calibri" pitchFamily="34" charset="0"/>
              </a:rPr>
              <a:t>MAM</a:t>
            </a:r>
            <a:r>
              <a:rPr lang="en-US">
                <a:latin typeface="Calibri" pitchFamily="34" charset="0"/>
              </a:rPr>
              <a:t>: Other Mammals</a:t>
            </a:r>
          </a:p>
          <a:p>
            <a:r>
              <a:rPr lang="en-US" b="1">
                <a:latin typeface="Calibri" pitchFamily="34" charset="0"/>
              </a:rPr>
              <a:t>VRT</a:t>
            </a:r>
            <a:r>
              <a:rPr lang="en-US">
                <a:latin typeface="Calibri" pitchFamily="34" charset="0"/>
              </a:rPr>
              <a:t>: Other Vertebrates</a:t>
            </a:r>
          </a:p>
          <a:p>
            <a:r>
              <a:rPr lang="en-US" b="1">
                <a:latin typeface="Calibri" pitchFamily="34" charset="0"/>
              </a:rPr>
              <a:t>INV</a:t>
            </a:r>
            <a:r>
              <a:rPr lang="en-US">
                <a:latin typeface="Calibri" pitchFamily="34" charset="0"/>
              </a:rPr>
              <a:t>: Invertebrates</a:t>
            </a:r>
          </a:p>
          <a:p>
            <a:r>
              <a:rPr lang="en-US" b="1">
                <a:latin typeface="Calibri" pitchFamily="34" charset="0"/>
              </a:rPr>
              <a:t>FUN</a:t>
            </a:r>
            <a:r>
              <a:rPr lang="en-US">
                <a:latin typeface="Calibri" pitchFamily="34" charset="0"/>
              </a:rPr>
              <a:t>: Fungi</a:t>
            </a:r>
          </a:p>
          <a:p>
            <a:r>
              <a:rPr lang="en-US" b="1">
                <a:latin typeface="Calibri" pitchFamily="34" charset="0"/>
              </a:rPr>
              <a:t>PLN</a:t>
            </a:r>
            <a:r>
              <a:rPr lang="en-US">
                <a:latin typeface="Calibri" pitchFamily="34" charset="0"/>
              </a:rPr>
              <a:t>: Plants</a:t>
            </a:r>
          </a:p>
          <a:p>
            <a:r>
              <a:rPr lang="en-US" b="1">
                <a:latin typeface="Calibri" pitchFamily="34" charset="0"/>
              </a:rPr>
              <a:t>PRO</a:t>
            </a:r>
            <a:r>
              <a:rPr lang="en-US">
                <a:latin typeface="Calibri" pitchFamily="34" charset="0"/>
              </a:rPr>
              <a:t>: Prokaryotes</a:t>
            </a:r>
          </a:p>
          <a:p>
            <a:r>
              <a:rPr lang="en-US" b="1">
                <a:latin typeface="Calibri" pitchFamily="34" charset="0"/>
              </a:rPr>
              <a:t>VRL</a:t>
            </a:r>
            <a:r>
              <a:rPr lang="en-US">
                <a:latin typeface="Calibri" pitchFamily="34" charset="0"/>
              </a:rPr>
              <a:t>: Viruses</a:t>
            </a:r>
          </a:p>
          <a:p>
            <a:r>
              <a:rPr lang="en-US" b="1">
                <a:latin typeface="Calibri" pitchFamily="34" charset="0"/>
              </a:rPr>
              <a:t>PHG</a:t>
            </a:r>
            <a:r>
              <a:rPr lang="en-US">
                <a:latin typeface="Calibri" pitchFamily="34" charset="0"/>
              </a:rPr>
              <a:t>: Bacteriophage</a:t>
            </a:r>
          </a:p>
          <a:p>
            <a:r>
              <a:rPr lang="en-US" b="1">
                <a:latin typeface="Calibri" pitchFamily="34" charset="0"/>
              </a:rPr>
              <a:t>ENV</a:t>
            </a:r>
            <a:r>
              <a:rPr lang="en-US">
                <a:latin typeface="Calibri" pitchFamily="34" charset="0"/>
              </a:rPr>
              <a:t>: Environmental Samples</a:t>
            </a:r>
          </a:p>
          <a:p>
            <a:r>
              <a:rPr lang="en-US" b="1">
                <a:latin typeface="Calibri" pitchFamily="34" charset="0"/>
              </a:rPr>
              <a:t>SYN</a:t>
            </a:r>
            <a:r>
              <a:rPr lang="en-US">
                <a:latin typeface="Calibri" pitchFamily="34" charset="0"/>
              </a:rPr>
              <a:t>: Synthetic</a:t>
            </a:r>
          </a:p>
          <a:p>
            <a:r>
              <a:rPr lang="en-US" b="1">
                <a:latin typeface="Calibri" pitchFamily="34" charset="0"/>
              </a:rPr>
              <a:t>TGN</a:t>
            </a:r>
            <a:r>
              <a:rPr lang="en-US">
                <a:latin typeface="Calibri" pitchFamily="34" charset="0"/>
              </a:rPr>
              <a:t>: Transgenic</a:t>
            </a:r>
          </a:p>
          <a:p>
            <a:r>
              <a:rPr lang="en-US" b="1">
                <a:latin typeface="Calibri" pitchFamily="34" charset="0"/>
              </a:rPr>
              <a:t>UNC</a:t>
            </a:r>
            <a:r>
              <a:rPr lang="en-US">
                <a:latin typeface="Calibri" pitchFamily="34" charset="0"/>
              </a:rPr>
              <a:t>: Unclassified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9A690-0FB6-465D-8248-BB249ED61950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Классы данных </a:t>
            </a:r>
            <a:r>
              <a:rPr lang="en-US"/>
              <a:t>EMBL</a:t>
            </a:r>
            <a:endParaRPr lang="ru-RU"/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57200" y="57912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2"/>
              </a:rPr>
              <a:t>http://www.ebi.ac.uk/embl/Documentation/User_manual/usrman.html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90177-8CFD-42C5-91EF-BBB83C40783B}" type="slidenum">
              <a:rPr lang="ru-RU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457200" y="52578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hlinkClick r:id="rId3"/>
              </a:rPr>
              <a:t>http://www.ebi.ac.uk/ena/about/statistics</a:t>
            </a:r>
            <a:r>
              <a:rPr lang="ru-RU" dirty="0"/>
              <a:t> </a:t>
            </a:r>
          </a:p>
        </p:txBody>
      </p:sp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65F67432-B8D6-46A0-AE94-3E2155CA4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284288"/>
            <a:ext cx="5238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B737E-47D0-48CB-BAFC-3C2A6406362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75739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Последовательности белков</a:t>
            </a:r>
          </a:p>
        </p:txBody>
      </p:sp>
      <p:pic>
        <p:nvPicPr>
          <p:cNvPr id="3075" name="Picture 2" descr="http://www.uniprot.org/images/over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272463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CC0A0-184F-40F0-8EDD-99B37E2D3F85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RefSeq</a:t>
            </a:r>
            <a:endParaRPr lang="ru-RU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ru-RU" sz="2400" dirty="0"/>
              <a:t>Поддерживается </a:t>
            </a:r>
            <a:r>
              <a:rPr lang="en-US" sz="2400" dirty="0"/>
              <a:t>NCBI</a:t>
            </a:r>
            <a:r>
              <a:rPr lang="ru-RU" sz="2400" dirty="0"/>
              <a:t>: </a:t>
            </a:r>
            <a:r>
              <a:rPr lang="pl-PL" sz="1800" dirty="0">
                <a:hlinkClick r:id="rId3"/>
              </a:rPr>
              <a:t>http://www.ncbi.nlm.nih.gov/refseq/</a:t>
            </a:r>
            <a:endParaRPr lang="ru-RU" sz="1800" dirty="0"/>
          </a:p>
          <a:p>
            <a:pPr eaLnBrk="1" hangingPunct="1"/>
            <a:r>
              <a:rPr lang="ru-RU" sz="2400" dirty="0"/>
              <a:t>Не содержит повторений (в отличие от </a:t>
            </a:r>
            <a:r>
              <a:rPr lang="en-US" sz="2400" dirty="0" err="1"/>
              <a:t>GenBank</a:t>
            </a:r>
            <a:r>
              <a:rPr lang="en-US" sz="2400" dirty="0"/>
              <a:t>, EMBL, DDBJ)</a:t>
            </a:r>
            <a:endParaRPr lang="ru-RU" sz="2400" dirty="0"/>
          </a:p>
          <a:p>
            <a:pPr eaLnBrk="1" hangingPunct="1"/>
            <a:r>
              <a:rPr lang="ru-RU" sz="2400" dirty="0"/>
              <a:t>Состоит из трёх частей: </a:t>
            </a:r>
            <a:r>
              <a:rPr lang="en-US" sz="2400" dirty="0" err="1"/>
              <a:t>RefSeq</a:t>
            </a:r>
            <a:r>
              <a:rPr lang="en-US" sz="2400" dirty="0"/>
              <a:t> genomic, </a:t>
            </a:r>
            <a:r>
              <a:rPr lang="en-US" sz="2400" dirty="0" err="1"/>
              <a:t>RefSeq</a:t>
            </a:r>
            <a:r>
              <a:rPr lang="en-US" sz="2400" dirty="0"/>
              <a:t> transcripts (</a:t>
            </a:r>
            <a:r>
              <a:rPr lang="ru-RU" sz="2400" dirty="0"/>
              <a:t>только </a:t>
            </a:r>
            <a:r>
              <a:rPr lang="ru-RU" sz="2400" dirty="0" err="1"/>
              <a:t>мРНК</a:t>
            </a:r>
            <a:r>
              <a:rPr lang="ru-RU" sz="2400" dirty="0"/>
              <a:t>!), </a:t>
            </a:r>
            <a:r>
              <a:rPr lang="en-US" sz="2400" dirty="0" err="1"/>
              <a:t>RefSeq</a:t>
            </a:r>
            <a:r>
              <a:rPr lang="en-US" sz="2400" dirty="0"/>
              <a:t> proteins</a:t>
            </a:r>
            <a:br>
              <a:rPr lang="en-US" sz="2400" dirty="0"/>
            </a:br>
            <a:r>
              <a:rPr lang="en-US" sz="2000" dirty="0" err="1"/>
              <a:t>RefSeq</a:t>
            </a:r>
            <a:r>
              <a:rPr lang="en-US" sz="2000" dirty="0"/>
              <a:t> genomic </a:t>
            </a:r>
            <a:r>
              <a:rPr lang="ru-RU" sz="2000" dirty="0"/>
              <a:t>содержит 37 млн. записей, 2,3 трлн. нуклеотидов</a:t>
            </a:r>
            <a:br>
              <a:rPr lang="ru-RU" sz="2000" dirty="0"/>
            </a:br>
            <a:r>
              <a:rPr lang="en-US" sz="2000" dirty="0" err="1"/>
              <a:t>RefSeq</a:t>
            </a:r>
            <a:r>
              <a:rPr lang="en-US" sz="2000" dirty="0"/>
              <a:t> transcripts —</a:t>
            </a:r>
            <a:r>
              <a:rPr lang="ru-RU" sz="2000" dirty="0"/>
              <a:t> 3</a:t>
            </a:r>
            <a:r>
              <a:rPr lang="en-US" sz="2000" dirty="0"/>
              <a:t>9</a:t>
            </a:r>
            <a:r>
              <a:rPr lang="ru-RU" sz="2000" dirty="0"/>
              <a:t> млн. записей, 102 млрд. нуклеотидов</a:t>
            </a:r>
            <a:br>
              <a:rPr lang="ru-RU" sz="2000" dirty="0"/>
            </a:br>
            <a:r>
              <a:rPr lang="en-US" sz="2000" dirty="0" err="1"/>
              <a:t>RefSeq</a:t>
            </a:r>
            <a:r>
              <a:rPr lang="en-US" sz="2000" dirty="0"/>
              <a:t> proteins — 209 </a:t>
            </a:r>
            <a:r>
              <a:rPr lang="ru-RU" sz="2000" dirty="0"/>
              <a:t>млн. записей, 81 млрд. нуклеотидов </a:t>
            </a:r>
            <a:br>
              <a:rPr lang="ru-RU" sz="2000" dirty="0"/>
            </a:br>
            <a:endParaRPr lang="ru-RU" sz="2000" dirty="0"/>
          </a:p>
          <a:p>
            <a:pPr eaLnBrk="1" hangingPunct="1"/>
            <a:r>
              <a:rPr lang="ru-RU" sz="2400" dirty="0"/>
              <a:t>Призван навести порядок в сумбуре </a:t>
            </a:r>
            <a:r>
              <a:rPr lang="ru-RU" sz="2400" dirty="0" err="1"/>
              <a:t>секвенируемых</a:t>
            </a:r>
            <a:r>
              <a:rPr lang="ru-RU" sz="2400" dirty="0"/>
              <a:t> последовательностей. Но, конечно, в связи с этим отстаёт…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CE741-CDE0-40DF-85B1-ECBD5F2187DC}" type="slidenum">
              <a:rPr lang="ru-RU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Геномные браузеры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400" dirty="0"/>
              <a:t>USCS Genome Browser </a:t>
            </a:r>
            <a:r>
              <a:rPr lang="en-US" sz="2000" dirty="0"/>
              <a:t>(</a:t>
            </a:r>
            <a:r>
              <a:rPr lang="en-US" sz="2000" dirty="0">
                <a:hlinkClick r:id="rId3"/>
              </a:rPr>
              <a:t>http://genome.ucsc.edu/cgi-bin/hgGateway</a:t>
            </a:r>
            <a:r>
              <a:rPr lang="en-US" sz="2000" dirty="0"/>
              <a:t> )</a:t>
            </a:r>
            <a:endParaRPr lang="ru-RU" sz="2000" dirty="0"/>
          </a:p>
          <a:p>
            <a:pPr lvl="1" eaLnBrk="1" hangingPunct="1"/>
            <a:r>
              <a:rPr lang="ru-RU" sz="2000" dirty="0"/>
              <a:t>продвинутый графический интерфейс для аннотированных геномов избранных животных, а также дрожжей и двух вирусов</a:t>
            </a:r>
            <a:endParaRPr lang="en-US" sz="2000" dirty="0"/>
          </a:p>
          <a:p>
            <a:pPr eaLnBrk="1" hangingPunct="1"/>
            <a:r>
              <a:rPr lang="en-US" sz="2400" dirty="0"/>
              <a:t>NCBI</a:t>
            </a:r>
            <a:r>
              <a:rPr lang="ru-RU" sz="2400" dirty="0"/>
              <a:t> (</a:t>
            </a:r>
            <a:r>
              <a:rPr lang="en-US" sz="2000" dirty="0">
                <a:hlinkClick r:id="rId4"/>
              </a:rPr>
              <a:t>http://www.ncbi.nlm.nih.gov/genome/browse</a:t>
            </a:r>
            <a:r>
              <a:rPr lang="ru-RU" sz="2400" dirty="0"/>
              <a:t>)</a:t>
            </a:r>
          </a:p>
          <a:p>
            <a:pPr lvl="1" eaLnBrk="1" hangingPunct="1"/>
            <a:r>
              <a:rPr lang="ru-RU" sz="2000" dirty="0"/>
              <a:t>все полные геномы </a:t>
            </a:r>
            <a:endParaRPr lang="en-US" sz="2000" dirty="0"/>
          </a:p>
          <a:p>
            <a:pPr eaLnBrk="1" hangingPunct="1"/>
            <a:r>
              <a:rPr lang="en-US" sz="2400" dirty="0" err="1"/>
              <a:t>EnsEMBL</a:t>
            </a:r>
            <a:r>
              <a:rPr lang="ru-RU" sz="2400" dirty="0"/>
              <a:t> </a:t>
            </a:r>
            <a:r>
              <a:rPr lang="ru-RU" sz="1800" dirty="0"/>
              <a:t>(</a:t>
            </a:r>
            <a:r>
              <a:rPr lang="en-US" sz="1800" dirty="0">
                <a:hlinkClick r:id="rId5"/>
              </a:rPr>
              <a:t>http://www.ensembl.org/</a:t>
            </a:r>
            <a:r>
              <a:rPr lang="ru-RU" sz="1800" dirty="0"/>
              <a:t>)</a:t>
            </a:r>
          </a:p>
          <a:p>
            <a:pPr lvl="1" eaLnBrk="1" hangingPunct="1"/>
            <a:r>
              <a:rPr lang="ru-RU" sz="2000" dirty="0"/>
              <a:t>продвинутый графический интерфейс для геномов хордовых,</a:t>
            </a:r>
            <a:br>
              <a:rPr lang="ru-RU" sz="2000" dirty="0"/>
            </a:br>
            <a:r>
              <a:rPr lang="en-US" sz="2000" i="1" dirty="0"/>
              <a:t>C.</a:t>
            </a:r>
            <a:r>
              <a:rPr lang="ru-RU" sz="2000" i="1" dirty="0"/>
              <a:t> </a:t>
            </a:r>
            <a:r>
              <a:rPr lang="en-US" sz="2000" i="1" dirty="0" err="1"/>
              <a:t>elegans</a:t>
            </a:r>
            <a:r>
              <a:rPr lang="en-US" sz="2000" dirty="0"/>
              <a:t>, </a:t>
            </a:r>
            <a:r>
              <a:rPr lang="ru-RU" sz="2000" dirty="0"/>
              <a:t>плодовой мушки и дрожжей</a:t>
            </a:r>
          </a:p>
          <a:p>
            <a:pPr eaLnBrk="1" hangingPunct="1"/>
            <a:r>
              <a:rPr lang="en-US" sz="2400" dirty="0" err="1"/>
              <a:t>EnsemblGenomes</a:t>
            </a:r>
            <a:r>
              <a:rPr lang="en-US" sz="2400" dirty="0"/>
              <a:t> (</a:t>
            </a:r>
            <a:r>
              <a:rPr lang="en-US" sz="1800" dirty="0">
                <a:hlinkClick r:id="rId6"/>
              </a:rPr>
              <a:t>http://www.ensemblgenomes.org/</a:t>
            </a:r>
            <a:r>
              <a:rPr lang="en-US" sz="2400" dirty="0"/>
              <a:t>)</a:t>
            </a:r>
            <a:endParaRPr lang="ru-RU" sz="2400" dirty="0"/>
          </a:p>
          <a:p>
            <a:pPr lvl="1" eaLnBrk="1" hangingPunct="1"/>
            <a:r>
              <a:rPr lang="ru-RU" sz="2000" dirty="0"/>
              <a:t>расширение возможностей </a:t>
            </a:r>
            <a:r>
              <a:rPr lang="en-US" sz="2000" dirty="0" err="1"/>
              <a:t>EnsEMBL</a:t>
            </a:r>
            <a:r>
              <a:rPr lang="en-US" sz="2000" dirty="0"/>
              <a:t> </a:t>
            </a:r>
            <a:r>
              <a:rPr lang="ru-RU" sz="2000" dirty="0"/>
              <a:t>на другие геномы (разделы </a:t>
            </a:r>
            <a:r>
              <a:rPr lang="en-US" sz="2000" i="1" dirty="0" err="1"/>
              <a:t>EnsemblPlants</a:t>
            </a:r>
            <a:r>
              <a:rPr lang="en-US" sz="2000" i="1" dirty="0"/>
              <a:t>,</a:t>
            </a:r>
            <a:r>
              <a:rPr lang="ru-RU" sz="2000" i="1" dirty="0"/>
              <a:t> </a:t>
            </a:r>
            <a:r>
              <a:rPr lang="en-GB" sz="2000" i="1" dirty="0" err="1"/>
              <a:t>EnsemblBacteria</a:t>
            </a:r>
            <a:r>
              <a:rPr lang="en-GB" sz="2000" i="1" dirty="0"/>
              <a:t>, </a:t>
            </a:r>
            <a:r>
              <a:rPr lang="en-GB" sz="2000" i="1" dirty="0" err="1"/>
              <a:t>Ensem</a:t>
            </a:r>
            <a:r>
              <a:rPr lang="en-US" sz="2000" i="1" dirty="0"/>
              <a:t>b</a:t>
            </a:r>
            <a:r>
              <a:rPr lang="en-GB" sz="2000" i="1" dirty="0"/>
              <a:t>l </a:t>
            </a:r>
            <a:r>
              <a:rPr lang="en-GB" sz="2000" dirty="0"/>
              <a:t>COVID-19, ...)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9FEBE-495A-44C7-B9EA-F531B9C15BCA}" type="slidenum">
              <a:rPr lang="ru-RU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Форматы хранения последовательностей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381000" y="1676400"/>
            <a:ext cx="8153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en-US" dirty="0"/>
              <a:t>Swiss-Prot – </a:t>
            </a:r>
            <a:r>
              <a:rPr lang="ru-RU" dirty="0"/>
              <a:t>для белков</a:t>
            </a:r>
          </a:p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en-US" dirty="0"/>
              <a:t>EMBL, </a:t>
            </a:r>
            <a:r>
              <a:rPr lang="en-US" dirty="0" err="1"/>
              <a:t>GenBank</a:t>
            </a:r>
            <a:r>
              <a:rPr lang="en-US" dirty="0"/>
              <a:t> – </a:t>
            </a:r>
            <a:r>
              <a:rPr lang="ru-RU" dirty="0"/>
              <a:t>для нуклеотидных последовательностей</a:t>
            </a:r>
            <a:endParaRPr lang="ru-RU" sz="2400" dirty="0"/>
          </a:p>
          <a:p>
            <a:pPr>
              <a:buFont typeface="Arial" charset="0"/>
              <a:buChar char="•"/>
            </a:pPr>
            <a:r>
              <a:rPr lang="ru-RU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Fasta</a:t>
            </a:r>
            <a:r>
              <a:rPr lang="en-US" sz="2400" dirty="0">
                <a:solidFill>
                  <a:srgbClr val="FF0000"/>
                </a:solidFill>
              </a:rPr>
              <a:t> – </a:t>
            </a:r>
            <a:r>
              <a:rPr lang="ru-RU" sz="2400" dirty="0">
                <a:solidFill>
                  <a:srgbClr val="FF0000"/>
                </a:solidFill>
              </a:rPr>
              <a:t>универсальный формат для хранения одной или многих последовательностей.</a:t>
            </a:r>
            <a:br>
              <a:rPr lang="ru-RU" sz="2400" dirty="0"/>
            </a:br>
            <a:r>
              <a:rPr lang="ru-RU" dirty="0"/>
              <a:t>Понимается подавляющим большинством программ работы с последовательностями.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 </a:t>
            </a:r>
            <a:r>
              <a:rPr lang="en-US" dirty="0" err="1"/>
              <a:t>Fasta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b5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OS=Gallus gallus MVGSSEAGGEAWRGRYYRLEEVQKHNNSQSTWIIVHHRIYDITKFLDEHPGGEEVLREQA 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 </a:t>
            </a:r>
            <a:r>
              <a:rPr lang="en-US" dirty="0" err="1"/>
              <a:t>Fasta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b5 OS=Gallus gallus MVGSSEAGGEAWRGRYYRLEEVQKHNNSQSTWIIVHHRIYDITKFLDEHPGGEEVLREQA 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04800" y="1371600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 </a:t>
            </a:r>
            <a:r>
              <a:rPr lang="en-US" dirty="0" err="1"/>
              <a:t>Fasta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b5 OS=Gallus gallus MVGSSEAGGEAWRGRYYRLEEVQKHNNSQSTWIIVHHRIYDITKFLDEHPGGEEVLREQA 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16200000">
            <a:off x="1790700" y="11049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04800" y="1371600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33400" y="1676400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(до первого пробела).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 </a:t>
            </a:r>
            <a:r>
              <a:rPr lang="en-US" dirty="0" err="1"/>
              <a:t>Fasta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b5 OS=Gallus gallus MVGSSEAGGEAWRGRYYRLEEVQKHNNSQSTWIIVHHRIYDITKFLDEHPGGEEVLREQA 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16200000">
            <a:off x="1790700" y="11049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04800" y="1371600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33400" y="1676400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(до первого пробела).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9" name="Правая фигурная скобка 8"/>
          <p:cNvSpPr/>
          <p:nvPr/>
        </p:nvSpPr>
        <p:spPr>
          <a:xfrm rot="16200000">
            <a:off x="5372100" y="419100"/>
            <a:ext cx="228600" cy="411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343400" y="1600200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Может отсутствовать.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 </a:t>
            </a:r>
            <a:r>
              <a:rPr lang="en-US" dirty="0" err="1"/>
              <a:t>Fasta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b5 OS=Gallus gallus MVGSSEAGGEAWRGRYYRLEEVQKHNNSQSTWIIVHHRIYDITKFLDEHPGGEEVLREQA 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16200000">
            <a:off x="1790700" y="11049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04800" y="1371600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33400" y="1676400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(до первого пробела).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9" name="Правая фигурная скобка 8"/>
          <p:cNvSpPr/>
          <p:nvPr/>
        </p:nvSpPr>
        <p:spPr>
          <a:xfrm rot="16200000">
            <a:off x="5372100" y="419100"/>
            <a:ext cx="228600" cy="411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343400" y="1600200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Может отсутствовать.</a:t>
            </a: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457200" y="3886200"/>
            <a:ext cx="7696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Последовательность в однобуквенном коде, в одну или несколько строк.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2514600" y="3657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 </a:t>
            </a:r>
            <a:r>
              <a:rPr lang="en-US" dirty="0" err="1"/>
              <a:t>Fasta</a:t>
            </a:r>
            <a:br>
              <a:rPr lang="en-US" dirty="0"/>
            </a:br>
            <a:r>
              <a:rPr lang="en-US" sz="2000" dirty="0"/>
              <a:t>(</a:t>
            </a:r>
            <a:r>
              <a:rPr lang="ru-RU" sz="2000" dirty="0"/>
              <a:t>много последовательностей)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1752600"/>
            <a:ext cx="8610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&gt;sp|P00167|CYB5_HUMAN Cytochrome b5 OS=Homo sapiens GN=CYB5A PE=1 SV=2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VAVALMYRLYMAED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&gt;sp|O43169|CYB5B_HUMAN Cytochrome b5 type B OS=Homo sapiens GN=CYB5B PE=1 SV=2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MATAEASGSDGKGQEVETSVTYYRLEEVAKRNSLKELWLVIHGRVYDVTRFLNEHPGGEE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VLLEQAGVDASESFEDVGHSSDAREMLKQYYIGDIHPSDLKPESGSKDPSKNDTCKSCWA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YWILPIIGAVLLGFLYRYYTSESKSS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&gt;sp|P04166|CYB5B_RAT Cytochrome b5 type B OS=Rattus norvegicus GN=Cyb5b PE=1 SV=2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MATPEASGSGRNGQGSDPAVTYYRLEEVAKRNTAEETWMVIHGRVYDITRFLSEHPGGEE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VLLEQAGADATESFEDVGHSPDAREMLKQYYIGDVHPNDLKPKDGDKDPSKNNSCQSSWA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YWIVPIVGAILIGFLYRHFWADSKSS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&gt;sp|P00173|CYB5_RAT Cytochrome b5 OS=Rattus norvegicus GN=Cyb5a PE=1 SV=2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MAEQSDKDVKYYTLEEIQKHKDSKSTWVILHHKVYDLTKFLEEHPGGEEVLREQAGGDAT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ENFEDVGHSTDARELSKTYIIGELHPDDRSKIAKPSETLITTVESNSSWWTNWVIPAISA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LVVALMYRLYMAED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&gt;sp|P00174|CYB5_CHICK Cytochrome b5 OS=Gallus gallus GN=CYB5A PE=1 SV=4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r>
              <a:rPr lang="pl-PL" sz="1350" dirty="0">
                <a:latin typeface="Courier New" pitchFamily="49" charset="0"/>
                <a:cs typeface="Courier New" pitchFamily="49" charset="0"/>
              </a:rPr>
              <a:t>PAIAAIIVALMYRSYMSE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Базы данных (общие принципы)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eaLnBrk="1" hangingPunct="1"/>
            <a:r>
              <a:rPr lang="ru-RU" sz="2800"/>
              <a:t>БД состоит из одного или нескольких хранилищ (</a:t>
            </a:r>
            <a:r>
              <a:rPr lang="en-US" sz="2800"/>
              <a:t>“</a:t>
            </a:r>
            <a:r>
              <a:rPr lang="ru-RU" sz="2800"/>
              <a:t>таблиц</a:t>
            </a:r>
            <a:r>
              <a:rPr lang="en-US" sz="2800"/>
              <a:t>”</a:t>
            </a:r>
            <a:r>
              <a:rPr lang="ru-RU" sz="2800"/>
              <a:t>)</a:t>
            </a:r>
          </a:p>
          <a:p>
            <a:pPr eaLnBrk="1" hangingPunct="1"/>
            <a:r>
              <a:rPr lang="ru-RU" sz="2800"/>
              <a:t>Единица хранения (строка таблицы) называется </a:t>
            </a:r>
            <a:r>
              <a:rPr lang="ru-RU" sz="2800" i="1"/>
              <a:t>записью </a:t>
            </a:r>
            <a:r>
              <a:rPr lang="ru-RU" sz="2800"/>
              <a:t>(</a:t>
            </a:r>
            <a:r>
              <a:rPr lang="en-US" sz="2800"/>
              <a:t>entry)</a:t>
            </a:r>
            <a:r>
              <a:rPr lang="ru-RU" sz="2800"/>
              <a:t>.</a:t>
            </a:r>
          </a:p>
          <a:p>
            <a:pPr eaLnBrk="1" hangingPunct="1"/>
            <a:r>
              <a:rPr lang="ru-RU" sz="2800"/>
              <a:t>Все записи состоят из </a:t>
            </a:r>
            <a:r>
              <a:rPr lang="ru-RU" sz="2800" i="1"/>
              <a:t>полей</a:t>
            </a:r>
            <a:r>
              <a:rPr lang="en-US" sz="2800" i="1"/>
              <a:t> </a:t>
            </a:r>
            <a:r>
              <a:rPr lang="en-US" sz="2800"/>
              <a:t>(fields)</a:t>
            </a:r>
            <a:r>
              <a:rPr lang="ru-RU" sz="2800" i="1"/>
              <a:t>. </a:t>
            </a:r>
            <a:r>
              <a:rPr lang="ru-RU" sz="2800"/>
              <a:t>Поля с одним и тем же названием (колонки таблицы) содержат однородную информацию.</a:t>
            </a:r>
          </a:p>
          <a:p>
            <a:pPr eaLnBrk="1" hangingPunct="1"/>
            <a:r>
              <a:rPr lang="ru-RU" sz="2800"/>
              <a:t>Записи из разных хранилищ (таблиц) ссылаются друг на друга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6FA18-48C2-4519-88C9-1E156C70211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Пример: БД </a:t>
            </a:r>
            <a:r>
              <a:rPr lang="en-US"/>
              <a:t>“</a:t>
            </a:r>
            <a:r>
              <a:rPr lang="ru-RU"/>
              <a:t>библиотека</a:t>
            </a:r>
            <a:r>
              <a:rPr lang="en-US"/>
              <a:t>”</a:t>
            </a:r>
            <a:endParaRPr lang="ru-RU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/>
              <a:t>Запись – книга</a:t>
            </a:r>
          </a:p>
          <a:p>
            <a:pPr eaLnBrk="1" hangingPunct="1"/>
            <a:r>
              <a:rPr lang="ru-RU" sz="2800"/>
              <a:t>Поля:</a:t>
            </a:r>
          </a:p>
          <a:p>
            <a:pPr lvl="1" eaLnBrk="1" hangingPunct="1"/>
            <a:r>
              <a:rPr lang="ru-RU" sz="2400"/>
              <a:t>Название</a:t>
            </a:r>
          </a:p>
          <a:p>
            <a:pPr lvl="1" eaLnBrk="1" hangingPunct="1"/>
            <a:r>
              <a:rPr lang="ru-RU" sz="2400"/>
              <a:t>Авторы</a:t>
            </a:r>
          </a:p>
          <a:p>
            <a:pPr lvl="1" eaLnBrk="1" hangingPunct="1"/>
            <a:r>
              <a:rPr lang="ru-RU" sz="2400"/>
              <a:t>Год издания</a:t>
            </a:r>
          </a:p>
          <a:p>
            <a:pPr lvl="1" eaLnBrk="1" hangingPunct="1"/>
            <a:r>
              <a:rPr lang="ru-RU" sz="2400"/>
              <a:t>Аннотация</a:t>
            </a:r>
          </a:p>
          <a:p>
            <a:pPr lvl="1" eaLnBrk="1" hangingPunct="1"/>
            <a:r>
              <a:rPr lang="ru-RU" sz="2400"/>
              <a:t>Текст</a:t>
            </a:r>
          </a:p>
          <a:p>
            <a:pPr eaLnBrk="1" hangingPunct="1">
              <a:buFont typeface="Arial" charset="0"/>
              <a:buNone/>
            </a:pPr>
            <a:r>
              <a:rPr lang="ru-RU" sz="280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70B34-F692-4B98-9DE3-95805A2220F3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/>
              <a:t>Банк данных </a:t>
            </a:r>
            <a:r>
              <a:rPr lang="en-US"/>
              <a:t>Swiss-Prot</a:t>
            </a:r>
            <a:endParaRPr lang="ru-RU"/>
          </a:p>
        </p:txBody>
      </p:sp>
      <p:pic>
        <p:nvPicPr>
          <p:cNvPr id="6147" name="Picture 9" descr="sprot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219200"/>
            <a:ext cx="1905000" cy="1076325"/>
          </a:xfrm>
          <a:noFill/>
        </p:spPr>
      </p:pic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6155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8077200" y="9906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19</a:t>
            </a:r>
            <a:r>
              <a:rPr lang="en-US" sz="2400" b="1" i="1">
                <a:solidFill>
                  <a:srgbClr val="800000"/>
                </a:solidFill>
                <a:latin typeface="Calibri" pitchFamily="34" charset="0"/>
              </a:rPr>
              <a:t>8</a:t>
            </a:r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2286000" y="2514600"/>
            <a:ext cx="601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Swiss-Prot</a:t>
            </a:r>
            <a:r>
              <a:rPr lang="en-US" sz="2800">
                <a:latin typeface="Calibri" pitchFamily="34" charset="0"/>
              </a:rPr>
              <a:t> – </a:t>
            </a:r>
            <a:r>
              <a:rPr lang="ru-RU" sz="2800">
                <a:latin typeface="Calibri" pitchFamily="34" charset="0"/>
              </a:rPr>
              <a:t>база знаний о белковых последовательностях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2209800" y="6491288"/>
            <a:ext cx="548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>
                <a:latin typeface="Calibri" pitchFamily="34" charset="0"/>
              </a:rPr>
              <a:t>http://web.expasy.org/docs/swiss-prot_guideline.html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609600" y="6400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Rectangle 23"/>
          <p:cNvSpPr>
            <a:spLocks noChangeArrowheads="1"/>
          </p:cNvSpPr>
          <p:nvPr/>
        </p:nvSpPr>
        <p:spPr bwMode="auto">
          <a:xfrm>
            <a:off x="2286000" y="40386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Курируемая база данных </a:t>
            </a:r>
          </a:p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</a:t>
            </a:r>
            <a:r>
              <a:rPr lang="en-US" sz="2400">
                <a:latin typeface="Calibri" pitchFamily="34" charset="0"/>
              </a:rPr>
              <a:t>“</a:t>
            </a:r>
            <a:r>
              <a:rPr lang="ru-RU" sz="2400">
                <a:solidFill>
                  <a:srgbClr val="800000"/>
                </a:solidFill>
                <a:latin typeface="Calibri" pitchFamily="34" charset="0"/>
              </a:rPr>
              <a:t>Золотой стандарт</a:t>
            </a:r>
            <a:r>
              <a:rPr lang="en-US" sz="2400">
                <a:latin typeface="Calibri" pitchFamily="34" charset="0"/>
              </a:rPr>
              <a:t>”</a:t>
            </a:r>
            <a:r>
              <a:rPr lang="ru-RU" sz="2400">
                <a:latin typeface="Calibri" pitchFamily="34" charset="0"/>
              </a:rPr>
              <a:t> аннотации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1CF44-1DF9-4A06-8DE2-2AF7DEE2E47C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/>
              <a:t>Банк данных </a:t>
            </a:r>
            <a:r>
              <a:rPr lang="en-US"/>
              <a:t>Swiss-Prot</a:t>
            </a:r>
            <a:endParaRPr lang="ru-RU"/>
          </a:p>
        </p:txBody>
      </p:sp>
      <p:pic>
        <p:nvPicPr>
          <p:cNvPr id="7171" name="Picture 8" descr="SIB_Bairo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3810000"/>
            <a:ext cx="1706563" cy="2133600"/>
          </a:xfrm>
          <a:noFill/>
        </p:spPr>
      </p:pic>
      <p:pic>
        <p:nvPicPr>
          <p:cNvPr id="7172" name="Picture 19" descr="sprot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295400"/>
            <a:ext cx="1905000" cy="1076325"/>
          </a:xfrm>
          <a:noFill/>
        </p:spPr>
      </p:pic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7180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3733800" y="4114800"/>
            <a:ext cx="244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latin typeface="Calibri" pitchFamily="34" charset="0"/>
              </a:rPr>
              <a:t>Амос Байрох 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2743200" y="4876800"/>
            <a:ext cx="5121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Долговременный руководитель группы </a:t>
            </a:r>
            <a:r>
              <a:rPr lang="en-US">
                <a:latin typeface="Calibri" pitchFamily="34" charset="0"/>
              </a:rPr>
              <a:t>Swiss-Prot </a:t>
            </a:r>
            <a:r>
              <a:rPr lang="ru-RU">
                <a:latin typeface="Calibri" pitchFamily="34" charset="0"/>
              </a:rPr>
              <a:t>в Швейцарском Институте Биоинформатики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438400" y="1295400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 1987 поддерживается в сотрудничестве между </a:t>
            </a:r>
            <a:endParaRPr lang="en-US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S</a:t>
            </a:r>
            <a:r>
              <a:rPr lang="ru-RU">
                <a:latin typeface="Calibri" pitchFamily="34" charset="0"/>
              </a:rPr>
              <a:t>wiss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of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SIB</a:t>
            </a:r>
            <a:r>
              <a:rPr lang="ru-RU">
                <a:latin typeface="Calibri" pitchFamily="34" charset="0"/>
              </a:rPr>
              <a:t>)</a:t>
            </a: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E</a:t>
            </a:r>
            <a:r>
              <a:rPr lang="ru-RU">
                <a:latin typeface="Calibri" pitchFamily="34" charset="0"/>
              </a:rPr>
              <a:t>uropean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</a:t>
            </a:r>
            <a:r>
              <a:rPr lang="en-US">
                <a:latin typeface="Calibri" pitchFamily="34" charset="0"/>
              </a:rPr>
              <a:t>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EBI</a:t>
            </a:r>
            <a:r>
              <a:rPr lang="en-US">
                <a:latin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</p:txBody>
      </p:sp>
      <p:sp>
        <p:nvSpPr>
          <p:cNvPr id="7177" name="Text Box 17"/>
          <p:cNvSpPr txBox="1">
            <a:spLocks noChangeArrowheads="1"/>
          </p:cNvSpPr>
          <p:nvPr/>
        </p:nvSpPr>
        <p:spPr bwMode="auto">
          <a:xfrm>
            <a:off x="1524000" y="2533650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С 2002 является частью </a:t>
            </a:r>
            <a:r>
              <a:rPr lang="en-US" sz="2400" b="1" dirty="0" err="1">
                <a:latin typeface="Calibri" pitchFamily="34" charset="0"/>
              </a:rPr>
              <a:t>Uniprot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knowledgebase</a:t>
            </a:r>
            <a:r>
              <a:rPr lang="en-US" sz="2400" dirty="0">
                <a:latin typeface="Calibri" pitchFamily="34" charset="0"/>
              </a:rPr>
              <a:t>, </a:t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поддерживаемой </a:t>
            </a:r>
            <a:r>
              <a:rPr lang="en-US" sz="2400" dirty="0" err="1">
                <a:latin typeface="Calibri" pitchFamily="34" charset="0"/>
              </a:rPr>
              <a:t>Uniprot</a:t>
            </a:r>
            <a:r>
              <a:rPr lang="en-US" sz="2400" dirty="0">
                <a:latin typeface="Calibri" pitchFamily="34" charset="0"/>
              </a:rPr>
              <a:t> consortium</a:t>
            </a:r>
          </a:p>
        </p:txBody>
      </p:sp>
      <p:sp>
        <p:nvSpPr>
          <p:cNvPr id="7178" name="Прямоугольник 11"/>
          <p:cNvSpPr>
            <a:spLocks noChangeArrowheads="1"/>
          </p:cNvSpPr>
          <p:nvPr/>
        </p:nvSpPr>
        <p:spPr bwMode="auto">
          <a:xfrm>
            <a:off x="2819400" y="60198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Физически </a:t>
            </a:r>
            <a:r>
              <a:rPr lang="en-US"/>
              <a:t>Swiss-Prot – </a:t>
            </a:r>
            <a:r>
              <a:rPr lang="ru-RU"/>
              <a:t>это один текстовый файл специального формата.</a:t>
            </a:r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8C209-555B-4F0C-BCF4-40EFE0336990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029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12296" name="Line 1030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Rectangle 1031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12291" name="Rectangle 1050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/>
              <a:t>Банк данных </a:t>
            </a:r>
            <a:r>
              <a:rPr lang="en-US"/>
              <a:t>TrEMBL</a:t>
            </a:r>
            <a:endParaRPr lang="ru-RU"/>
          </a:p>
        </p:txBody>
      </p:sp>
      <p:pic>
        <p:nvPicPr>
          <p:cNvPr id="12292" name="Picture 1057" descr="trembl_mi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371600"/>
            <a:ext cx="2133600" cy="1385888"/>
          </a:xfrm>
          <a:noFill/>
        </p:spPr>
      </p:pic>
      <p:sp>
        <p:nvSpPr>
          <p:cNvPr id="12293" name="Text Box 1053"/>
          <p:cNvSpPr txBox="1">
            <a:spLocks noChangeArrowheads="1"/>
          </p:cNvSpPr>
          <p:nvPr/>
        </p:nvSpPr>
        <p:spPr bwMode="auto">
          <a:xfrm>
            <a:off x="1219200" y="3124200"/>
            <a:ext cx="7162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Вместе со </a:t>
            </a:r>
            <a:r>
              <a:rPr lang="en-US" sz="2000" dirty="0">
                <a:latin typeface="Calibri" pitchFamily="34" charset="0"/>
              </a:rPr>
              <a:t>Swiss-Prot </a:t>
            </a:r>
            <a:r>
              <a:rPr lang="ru-RU" sz="2000" dirty="0">
                <a:latin typeface="Calibri" pitchFamily="34" charset="0"/>
              </a:rPr>
              <a:t>образует </a:t>
            </a:r>
            <a:r>
              <a:rPr lang="en-US" sz="2000" dirty="0" err="1">
                <a:latin typeface="Calibri" pitchFamily="34" charset="0"/>
              </a:rPr>
              <a:t>UniprotKB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Формальная трансляция всех кодирующих нуклеотидных последовательностей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из банка </a:t>
            </a:r>
            <a:r>
              <a:rPr lang="en-US" sz="2000" dirty="0">
                <a:latin typeface="Calibri" pitchFamily="34" charset="0"/>
              </a:rPr>
              <a:t>EMBL.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Автоматическая классификация и аннотация</a:t>
            </a:r>
            <a:r>
              <a:rPr lang="en-US" sz="2000" dirty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Формат записи тот же, что у </a:t>
            </a:r>
            <a:r>
              <a:rPr lang="en-US" sz="2000" dirty="0">
                <a:latin typeface="Calibri" pitchFamily="34" charset="0"/>
              </a:rPr>
              <a:t>Swiss-Prot. </a:t>
            </a:r>
            <a:br>
              <a:rPr lang="ru-RU" sz="2000" dirty="0">
                <a:latin typeface="Calibri" pitchFamily="34" charset="0"/>
              </a:rPr>
            </a:br>
            <a:r>
              <a:rPr lang="ru-RU" sz="2000" dirty="0">
                <a:latin typeface="Calibri" pitchFamily="34" charset="0"/>
              </a:rPr>
              <a:t>Запись можно отличить по слову </a:t>
            </a:r>
            <a:r>
              <a:rPr lang="en-US" sz="2000" dirty="0" err="1">
                <a:latin typeface="Calibri" pitchFamily="34" charset="0"/>
              </a:rPr>
              <a:t>Unreviewed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в первой строке.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2294" name="Rectangle 1054"/>
          <p:cNvSpPr>
            <a:spLocks noChangeArrowheads="1"/>
          </p:cNvSpPr>
          <p:nvPr/>
        </p:nvSpPr>
        <p:spPr bwMode="auto">
          <a:xfrm>
            <a:off x="3048000" y="1981200"/>
            <a:ext cx="4787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TrEMBL</a:t>
            </a:r>
            <a:r>
              <a:rPr lang="en-US" sz="2800">
                <a:latin typeface="Calibri" pitchFamily="34" charset="0"/>
              </a:rPr>
              <a:t> (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</a:t>
            </a:r>
            <a:r>
              <a:rPr lang="en-US" sz="2800">
                <a:latin typeface="Calibri" pitchFamily="34" charset="0"/>
              </a:rPr>
              <a:t>anslated 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EMBL</a:t>
            </a:r>
            <a:r>
              <a:rPr lang="en-US" sz="2800">
                <a:latin typeface="Calibri" pitchFamily="34" charset="0"/>
              </a:rPr>
              <a:t>)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8357D-A532-4415-9EC1-349093980923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2" cstate="print"/>
          <a:srcRect l="561" t="5794" r="561" b="891"/>
          <a:stretch>
            <a:fillRect/>
          </a:stretch>
        </p:blipFill>
        <p:spPr bwMode="auto">
          <a:xfrm>
            <a:off x="228600" y="1043470"/>
            <a:ext cx="4850717" cy="575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ru-RU" sz="4000" dirty="0"/>
              <a:t>Документ</a:t>
            </a:r>
            <a:r>
              <a:rPr lang="en-US" sz="4000" dirty="0"/>
              <a:t> (</a:t>
            </a:r>
            <a:r>
              <a:rPr lang="ru-RU" sz="4000" dirty="0"/>
              <a:t>запись, </a:t>
            </a:r>
            <a:r>
              <a:rPr lang="en-US" sz="4000" dirty="0"/>
              <a:t>entry)</a:t>
            </a:r>
            <a:r>
              <a:rPr lang="ru-RU" sz="4000" dirty="0"/>
              <a:t> </a:t>
            </a:r>
            <a:r>
              <a:rPr lang="en-US" sz="4000" dirty="0" err="1"/>
              <a:t>Uniprot</a:t>
            </a:r>
            <a:endParaRPr lang="ru-RU" sz="4000" dirty="0"/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8204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876800" y="9906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latin typeface="Times New Roman" pitchFamily="18" charset="0"/>
              </a:rPr>
              <a:t>Описание документа: идентификатор, </a:t>
            </a:r>
          </a:p>
          <a:p>
            <a:r>
              <a:rPr lang="ru-RU" sz="2000" dirty="0">
                <a:latin typeface="Times New Roman" pitchFamily="18" charset="0"/>
              </a:rPr>
              <a:t>имя,  дата создания и модификации </a:t>
            </a: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5257800" y="34290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latin typeface="Times New Roman" pitchFamily="18" charset="0"/>
              </a:rPr>
              <a:t>Аннотация</a:t>
            </a:r>
          </a:p>
          <a:p>
            <a:pPr algn="ctr"/>
            <a:r>
              <a:rPr lang="ru-RU" sz="2000" dirty="0">
                <a:latin typeface="Times New Roman" pitchFamily="18" charset="0"/>
              </a:rPr>
              <a:t> последовательности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5257800" y="5867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latin typeface="Times New Roman" pitchFamily="18" charset="0"/>
              </a:rPr>
              <a:t>Последовательность</a:t>
            </a:r>
          </a:p>
        </p:txBody>
      </p:sp>
      <p:sp>
        <p:nvSpPr>
          <p:cNvPr id="8200" name="AutoShape 12"/>
          <p:cNvSpPr>
            <a:spLocks/>
          </p:cNvSpPr>
          <p:nvPr/>
        </p:nvSpPr>
        <p:spPr bwMode="auto">
          <a:xfrm>
            <a:off x="4724400" y="1066800"/>
            <a:ext cx="228600" cy="5334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utoShape 13"/>
          <p:cNvSpPr>
            <a:spLocks/>
          </p:cNvSpPr>
          <p:nvPr/>
        </p:nvSpPr>
        <p:spPr bwMode="auto">
          <a:xfrm>
            <a:off x="4724400" y="1600200"/>
            <a:ext cx="381000" cy="44196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utoShape 14"/>
          <p:cNvSpPr>
            <a:spLocks/>
          </p:cNvSpPr>
          <p:nvPr/>
        </p:nvSpPr>
        <p:spPr bwMode="auto">
          <a:xfrm>
            <a:off x="4724400" y="6019800"/>
            <a:ext cx="304800" cy="6096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E380A-102F-4315-B2AF-FF8C1076FBEE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Основные поля </a:t>
            </a:r>
            <a:r>
              <a:rPr lang="en-US" dirty="0" err="1"/>
              <a:t>Uniprot</a:t>
            </a:r>
            <a:endParaRPr lang="ru-RU" dirty="0"/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762000" y="1371600"/>
            <a:ext cx="74676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ID</a:t>
            </a:r>
            <a:r>
              <a:rPr lang="en-US" sz="1600" dirty="0"/>
              <a:t> – </a:t>
            </a:r>
            <a:r>
              <a:rPr lang="ru-RU" sz="1600" dirty="0"/>
              <a:t>идентификатор в текущем релизе. Всегда один, но может меняться от релиза к релизу.</a:t>
            </a:r>
          </a:p>
          <a:p>
            <a:pPr>
              <a:spcAft>
                <a:spcPts val="600"/>
              </a:spcAft>
            </a:pPr>
            <a:r>
              <a:rPr lang="en-US" b="1" dirty="0"/>
              <a:t>AC</a:t>
            </a:r>
            <a:r>
              <a:rPr lang="en-US" sz="1600" dirty="0"/>
              <a:t> – </a:t>
            </a:r>
            <a:r>
              <a:rPr lang="ru-RU" sz="1600" dirty="0"/>
              <a:t>так называемый «номер доступа»</a:t>
            </a:r>
            <a:r>
              <a:rPr lang="en-US" sz="1600" dirty="0"/>
              <a:t> (Accession number)</a:t>
            </a:r>
            <a:r>
              <a:rPr lang="ru-RU" sz="1600" dirty="0"/>
              <a:t>. Раз появившись, не исчезнет (поэтому именно на </a:t>
            </a:r>
            <a:r>
              <a:rPr lang="en-US" sz="1600" dirty="0"/>
              <a:t>AC</a:t>
            </a:r>
            <a:r>
              <a:rPr lang="ru-RU" sz="1600" dirty="0"/>
              <a:t> надо указывать в публикациях при использовании данных</a:t>
            </a:r>
            <a:r>
              <a:rPr lang="en-US" sz="1600" dirty="0"/>
              <a:t> </a:t>
            </a:r>
            <a:r>
              <a:rPr lang="ru-RU" sz="1600" dirty="0"/>
              <a:t>из </a:t>
            </a:r>
            <a:r>
              <a:rPr lang="en-US" sz="1600" dirty="0" err="1"/>
              <a:t>Uniprot</a:t>
            </a:r>
            <a:r>
              <a:rPr lang="ru-RU" sz="1600" dirty="0"/>
              <a:t>). </a:t>
            </a:r>
            <a:br>
              <a:rPr lang="ru-RU" sz="1600" dirty="0"/>
            </a:br>
            <a:r>
              <a:rPr lang="ru-RU" sz="1600" dirty="0"/>
              <a:t>Может быть не один (по разным причинам).</a:t>
            </a:r>
          </a:p>
          <a:p>
            <a:pPr>
              <a:spcAft>
                <a:spcPts val="600"/>
              </a:spcAft>
            </a:pPr>
            <a:r>
              <a:rPr lang="en-US" b="1" dirty="0"/>
              <a:t>DE</a:t>
            </a:r>
            <a:r>
              <a:rPr lang="en-US" sz="1600" dirty="0"/>
              <a:t> – </a:t>
            </a:r>
            <a:r>
              <a:rPr lang="ru-RU" sz="1600" dirty="0"/>
              <a:t>«</a:t>
            </a:r>
            <a:r>
              <a:rPr lang="en-US" sz="1600" dirty="0"/>
              <a:t>description</a:t>
            </a:r>
            <a:r>
              <a:rPr lang="ru-RU" sz="1600" dirty="0"/>
              <a:t>», описание белка. Имеет внутреннюю структуру, т.е. делится на подполя (краткое рекомендуемое название, полное рекомендуемое название, синонимы и др.)</a:t>
            </a:r>
          </a:p>
          <a:p>
            <a:pPr>
              <a:spcAft>
                <a:spcPts val="600"/>
              </a:spcAft>
            </a:pPr>
            <a:r>
              <a:rPr lang="en-US" b="1" dirty="0"/>
              <a:t>OS</a:t>
            </a:r>
            <a:r>
              <a:rPr lang="en-US" sz="1600" dirty="0"/>
              <a:t> – </a:t>
            </a:r>
            <a:r>
              <a:rPr lang="ru-RU" sz="1600" dirty="0"/>
              <a:t>видовое название организма – источника данного белка</a:t>
            </a:r>
          </a:p>
          <a:p>
            <a:pPr>
              <a:spcAft>
                <a:spcPts val="600"/>
              </a:spcAft>
            </a:pPr>
            <a:r>
              <a:rPr lang="en-US" b="1" dirty="0"/>
              <a:t>OC</a:t>
            </a:r>
            <a:r>
              <a:rPr lang="en-US" sz="1600" dirty="0"/>
              <a:t> – </a:t>
            </a:r>
            <a:r>
              <a:rPr lang="ru-RU" sz="1600" dirty="0"/>
              <a:t>таксономия организма (в соответствии с текущим стандартом </a:t>
            </a:r>
            <a:r>
              <a:rPr lang="en-US" sz="1600" dirty="0"/>
              <a:t>NCBI)</a:t>
            </a:r>
          </a:p>
          <a:p>
            <a:pPr>
              <a:spcAft>
                <a:spcPts val="600"/>
              </a:spcAft>
            </a:pPr>
            <a:r>
              <a:rPr lang="en-US" b="1" dirty="0"/>
              <a:t>DR</a:t>
            </a:r>
            <a:r>
              <a:rPr lang="en-US" sz="1600" dirty="0"/>
              <a:t> – </a:t>
            </a:r>
            <a:r>
              <a:rPr lang="ru-RU" sz="1600" dirty="0"/>
              <a:t>ссылки на другие базы данных</a:t>
            </a:r>
          </a:p>
          <a:p>
            <a:pPr>
              <a:spcAft>
                <a:spcPts val="600"/>
              </a:spcAft>
            </a:pPr>
            <a:r>
              <a:rPr lang="en-US" b="1" dirty="0"/>
              <a:t>FT</a:t>
            </a:r>
            <a:r>
              <a:rPr lang="en-US" sz="1600" dirty="0"/>
              <a:t> – “feature table”, </a:t>
            </a:r>
            <a:r>
              <a:rPr lang="ru-RU" sz="1600" dirty="0"/>
              <a:t>особенности частей последовательности</a:t>
            </a:r>
            <a:endParaRPr lang="en-US" sz="1600" dirty="0"/>
          </a:p>
          <a:p>
            <a:endParaRPr lang="ru-RU" sz="1600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066800" y="53340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dirty="0">
                <a:latin typeface="Courier New" pitchFamily="49" charset="0"/>
                <a:cs typeface="Courier New" pitchFamily="49" charset="0"/>
                <a:hlinkClick r:id="rId3"/>
              </a:rPr>
              <a:t>http</a:t>
            </a:r>
            <a:r>
              <a:rPr lang="en-US" sz="1600" dirty="0">
                <a:latin typeface="Courier New" pitchFamily="49" charset="0"/>
                <a:cs typeface="Courier New" pitchFamily="49" charset="0"/>
                <a:hlinkClick r:id="rId3"/>
              </a:rPr>
              <a:t>s</a:t>
            </a:r>
            <a:r>
              <a:rPr lang="pl-PL" sz="1600" dirty="0">
                <a:latin typeface="Courier New" pitchFamily="49" charset="0"/>
                <a:cs typeface="Courier New" pitchFamily="49" charset="0"/>
                <a:hlinkClick r:id="rId3"/>
              </a:rPr>
              <a:t>://www.uniprot.org/uniprot/P00174.txt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>
                <a:latin typeface="Courier New" pitchFamily="49" charset="0"/>
                <a:cs typeface="Courier New" pitchFamily="49" charset="0"/>
                <a:hlinkClick r:id="rId4"/>
              </a:rPr>
              <a:t>http</a:t>
            </a:r>
            <a:r>
              <a:rPr lang="en-US" sz="1600" dirty="0">
                <a:latin typeface="Courier New" pitchFamily="49" charset="0"/>
                <a:cs typeface="Courier New" pitchFamily="49" charset="0"/>
                <a:hlinkClick r:id="rId4"/>
              </a:rPr>
              <a:t>s</a:t>
            </a:r>
            <a:r>
              <a:rPr lang="pl-PL" sz="1600" dirty="0">
                <a:latin typeface="Courier New" pitchFamily="49" charset="0"/>
                <a:cs typeface="Courier New" pitchFamily="49" charset="0"/>
                <a:hlinkClick r:id="rId4"/>
              </a:rPr>
              <a:t>://www.uniprot.org/uniprot/P37869.txt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>
                <a:latin typeface="Courier New" pitchFamily="49" charset="0"/>
                <a:cs typeface="Courier New" pitchFamily="49" charset="0"/>
                <a:hlinkClick r:id="rId5"/>
              </a:rPr>
              <a:t>http</a:t>
            </a:r>
            <a:r>
              <a:rPr lang="en-US" sz="1600" dirty="0">
                <a:latin typeface="Courier New" pitchFamily="49" charset="0"/>
                <a:cs typeface="Courier New" pitchFamily="49" charset="0"/>
                <a:hlinkClick r:id="rId5"/>
              </a:rPr>
              <a:t>s</a:t>
            </a:r>
            <a:r>
              <a:rPr lang="pl-PL" sz="1600" dirty="0">
                <a:latin typeface="Courier New" pitchFamily="49" charset="0"/>
                <a:cs typeface="Courier New" pitchFamily="49" charset="0"/>
                <a:hlinkClick r:id="rId5"/>
              </a:rPr>
              <a:t>://www.uniprot.org/uniprot/P27358.txt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latin typeface="Courier New" pitchFamily="49" charset="0"/>
                <a:cs typeface="Courier New" pitchFamily="49" charset="0"/>
                <a:hlinkClick r:id="rId6"/>
              </a:rPr>
              <a:t>https://www.uniprot.org/uniprot/P0DTD1.txt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>
                <a:latin typeface="Courier New" pitchFamily="49" charset="0"/>
                <a:cs typeface="Courier New" pitchFamily="49" charset="0"/>
                <a:hlinkClick r:id="rId7"/>
              </a:rPr>
              <a:t>https://www.uniprot.org/uniprot/P05979.txt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  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ABA9B-EBA6-47EF-95B6-657DB17C4AA3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</TotalTime>
  <Words>1986</Words>
  <Application>Microsoft Office PowerPoint</Application>
  <PresentationFormat>On-screen Show (4:3)</PresentationFormat>
  <Paragraphs>259</Paragraphs>
  <Slides>28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Courier New</vt:lpstr>
      <vt:lpstr>Times New Roman</vt:lpstr>
      <vt:lpstr>Тема Office</vt:lpstr>
      <vt:lpstr>PowerPoint Presentation</vt:lpstr>
      <vt:lpstr>Последовательности белков</vt:lpstr>
      <vt:lpstr>Базы данных (общие принципы)</vt:lpstr>
      <vt:lpstr>Пример: БД “библиотека”</vt:lpstr>
      <vt:lpstr>Банк данных Swiss-Prot</vt:lpstr>
      <vt:lpstr>Банк данных Swiss-Prot</vt:lpstr>
      <vt:lpstr>Банк данных TrEMBL</vt:lpstr>
      <vt:lpstr>Документ (запись, entry) Uniprot</vt:lpstr>
      <vt:lpstr>Основные поля Uniprot</vt:lpstr>
      <vt:lpstr>Структура идентификатора  записи Swiss-Prot</vt:lpstr>
      <vt:lpstr>Содержимое поля FT</vt:lpstr>
      <vt:lpstr>Uniprot на 2 июня 2021</vt:lpstr>
      <vt:lpstr>PowerPoint Presentation</vt:lpstr>
      <vt:lpstr>PowerPoint Presentation</vt:lpstr>
      <vt:lpstr>Банки GenBank, EMBL, DDBJ</vt:lpstr>
      <vt:lpstr>ENA</vt:lpstr>
      <vt:lpstr>Разделы EMBL</vt:lpstr>
      <vt:lpstr>Классы данных EMBL</vt:lpstr>
      <vt:lpstr>PowerPoint Presentation</vt:lpstr>
      <vt:lpstr>RefSeq</vt:lpstr>
      <vt:lpstr>Геномные браузеры</vt:lpstr>
      <vt:lpstr>Форматы хранения последовательностей</vt:lpstr>
      <vt:lpstr>Формат Fasta</vt:lpstr>
      <vt:lpstr>Формат Fasta</vt:lpstr>
      <vt:lpstr>Формат Fasta</vt:lpstr>
      <vt:lpstr>Формат Fasta</vt:lpstr>
      <vt:lpstr>Формат Fasta</vt:lpstr>
      <vt:lpstr>Формат Fasta (много последовательностей)</vt:lpstr>
    </vt:vector>
  </TitlesOfParts>
  <Company>msu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Spirin</dc:creator>
  <cp:lastModifiedBy>Спирин</cp:lastModifiedBy>
  <cp:revision>98</cp:revision>
  <dcterms:created xsi:type="dcterms:W3CDTF">2008-11-24T16:22:48Z</dcterms:created>
  <dcterms:modified xsi:type="dcterms:W3CDTF">2021-09-09T04:59:00Z</dcterms:modified>
</cp:coreProperties>
</file>