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</p:sldMasterIdLst>
  <p:notesMasterIdLst>
    <p:notesMasterId r:id="rId59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307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492" autoAdjust="0"/>
  </p:normalViewPr>
  <p:slideViewPr>
    <p:cSldViewPr>
      <p:cViewPr varScale="1">
        <p:scale>
          <a:sx n="111" d="100"/>
          <a:sy n="111" d="100"/>
        </p:scale>
        <p:origin x="-1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GB" sz="2400" b="0" strike="noStrike" spc="-1">
                <a:solidFill>
                  <a:srgbClr val="FFFFFF"/>
                </a:solidFill>
                <a:latin typeface="Times New Roman"/>
              </a:rPr>
              <a:t>Для перемещения страницы щёлкните мышью</a:t>
            </a: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24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250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251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252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2BE149B2-FE06-4704-92A6-653A8A1439A7}" type="slidenum">
              <a:rPr lang="ru-RU" sz="1400" b="0" strike="noStrike" spc="-1">
                <a:latin typeface="Times New Roman"/>
              </a:rPr>
              <a:pPr algn="r"/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CustomShape 1"/>
          <p:cNvSpPr/>
          <p:nvPr/>
        </p:nvSpPr>
        <p:spPr>
          <a:xfrm>
            <a:off x="2143080" y="695160"/>
            <a:ext cx="2571480" cy="34286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600" cy="411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CustomShape 1"/>
          <p:cNvSpPr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AF323205-F226-4FBE-B767-F174EA3E0C48}" type="slidenum">
              <a:rPr lang="en-US" sz="12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pPr algn="r">
                <a:lnSpc>
                  <a:spcPct val="100000"/>
                </a:lnSpc>
              </a:pPr>
              <a:t>36</a:t>
            </a:fld>
            <a:endParaRPr lang="ru-RU" sz="1200" b="0" strike="noStrike" spc="-1">
              <a:latin typeface="Arial"/>
            </a:endParaRPr>
          </a:p>
        </p:txBody>
      </p:sp>
      <p:sp>
        <p:nvSpPr>
          <p:cNvPr id="663" name="CustomShape 2"/>
          <p:cNvSpPr/>
          <p:nvPr/>
        </p:nvSpPr>
        <p:spPr>
          <a:xfrm>
            <a:off x="1143000" y="685800"/>
            <a:ext cx="4571640" cy="34286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4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6000">
              <a:lnSpc>
                <a:spcPct val="100000"/>
              </a:lnSpc>
              <a:spcBef>
                <a:spcPts val="451"/>
              </a:spcBef>
            </a:pPr>
            <a:r>
              <a:rPr lang="ru-RU" sz="2000" b="0" strike="noStrike" spc="-1">
                <a:latin typeface="Times New Roman"/>
                <a:ea typeface="Arial Unicode MS"/>
              </a:rPr>
              <a:t>HUMAN – человек, MOUSE – домовая мышь, CAEEL – нематода </a:t>
            </a:r>
            <a:r>
              <a:rPr lang="ru-RU" sz="2000" b="0" i="1" strike="noStrike" spc="-1">
                <a:latin typeface="Times New Roman"/>
                <a:ea typeface="Arial Unicode MS"/>
              </a:rPr>
              <a:t>Caenorabditis elegans</a:t>
            </a:r>
            <a:r>
              <a:rPr lang="ru-RU" sz="2000" b="0" strike="noStrike" spc="-1">
                <a:latin typeface="Times New Roman"/>
                <a:ea typeface="Arial Unicode MS"/>
              </a:rPr>
              <a:t>, VICFA – бобы, BRANA – рапс, MARPO – маршанция (печёночный мох), PROWI – </a:t>
            </a:r>
            <a:r>
              <a:rPr lang="ru-RU" sz="2000" b="0" i="1" strike="noStrike" spc="-1">
                <a:latin typeface="Times New Roman"/>
                <a:ea typeface="Arial Unicode MS"/>
              </a:rPr>
              <a:t>Prototheca wickerhamii </a:t>
            </a:r>
            <a:r>
              <a:rPr lang="ru-RU" sz="2000" b="0" strike="noStrike" spc="-1">
                <a:latin typeface="Times New Roman"/>
                <a:ea typeface="Arial Unicode MS"/>
              </a:rPr>
              <a:t>(паразитическая водоросль)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TextShape 1"/>
          <p:cNvSpPr txBox="1"/>
          <p:nvPr/>
        </p:nvSpPr>
        <p:spPr>
          <a:xfrm>
            <a:off x="3884040" y="8685000"/>
            <a:ext cx="2972160" cy="457200"/>
          </a:xfrm>
          <a:prstGeom prst="rect">
            <a:avLst/>
          </a:prstGeom>
          <a:noFill/>
          <a:ln w="9360">
            <a:noFill/>
          </a:ln>
        </p:spPr>
        <p:txBody>
          <a:bodyPr lIns="80280" tIns="39960" rIns="80280" bIns="39960" anchor="ctr">
            <a:noAutofit/>
          </a:bodyPr>
          <a:lstStyle/>
          <a:p>
            <a:pPr>
              <a:lnSpc>
                <a:spcPct val="100000"/>
              </a:lnSpc>
            </a:pPr>
            <a:fld id="{52718854-AB21-4D7D-8DC5-4BBBABEF8BB2}" type="slidenum">
              <a:rPr lang="ru-RU" sz="2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pPr>
                <a:lnSpc>
                  <a:spcPct val="100000"/>
                </a:lnSpc>
              </a:pPr>
              <a:t>39</a:t>
            </a:fld>
            <a:endParaRPr lang="ru-RU" sz="2400" b="0" strike="noStrike" spc="-1">
              <a:latin typeface="Times New Roman"/>
            </a:endParaRPr>
          </a:p>
        </p:txBody>
      </p:sp>
      <p:sp>
        <p:nvSpPr>
          <p:cNvPr id="666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prstGeom prst="rect">
            <a:avLst/>
          </a:prstGeom>
        </p:spPr>
      </p:sp>
      <p:sp>
        <p:nvSpPr>
          <p:cNvPr id="667" name="PlaceHolder 3"/>
          <p:cNvSpPr>
            <a:spLocks noGrp="1"/>
          </p:cNvSpPr>
          <p:nvPr>
            <p:ph type="body"/>
          </p:nvPr>
        </p:nvSpPr>
        <p:spPr>
          <a:xfrm>
            <a:off x="685440" y="4343400"/>
            <a:ext cx="5486760" cy="4037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TextShape 1"/>
          <p:cNvSpPr txBox="1"/>
          <p:nvPr/>
        </p:nvSpPr>
        <p:spPr>
          <a:xfrm>
            <a:off x="3884040" y="8685000"/>
            <a:ext cx="2972160" cy="457200"/>
          </a:xfrm>
          <a:prstGeom prst="rect">
            <a:avLst/>
          </a:prstGeom>
          <a:noFill/>
          <a:ln w="9360">
            <a:noFill/>
          </a:ln>
        </p:spPr>
        <p:txBody>
          <a:bodyPr lIns="80280" tIns="39960" rIns="80280" bIns="39960" anchor="ctr">
            <a:noAutofit/>
          </a:bodyPr>
          <a:lstStyle/>
          <a:p>
            <a:pPr>
              <a:lnSpc>
                <a:spcPct val="100000"/>
              </a:lnSpc>
            </a:pPr>
            <a:fld id="{90BD7B20-C79A-403B-BE3D-001B873BA57C}" type="slidenum">
              <a:rPr lang="ru-RU" sz="2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pPr>
                <a:lnSpc>
                  <a:spcPct val="100000"/>
                </a:lnSpc>
              </a:pPr>
              <a:t>40</a:t>
            </a:fld>
            <a:endParaRPr lang="ru-RU" sz="2400" b="0" strike="noStrike" spc="-1">
              <a:latin typeface="Times New Roman"/>
            </a:endParaRPr>
          </a:p>
        </p:txBody>
      </p:sp>
      <p:sp>
        <p:nvSpPr>
          <p:cNvPr id="669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prstGeom prst="rect">
            <a:avLst/>
          </a:prstGeom>
        </p:spPr>
      </p:sp>
      <p:sp>
        <p:nvSpPr>
          <p:cNvPr id="670" name="PlaceHolder 3"/>
          <p:cNvSpPr>
            <a:spLocks noGrp="1"/>
          </p:cNvSpPr>
          <p:nvPr>
            <p:ph type="body"/>
          </p:nvPr>
        </p:nvSpPr>
        <p:spPr>
          <a:xfrm>
            <a:off x="685440" y="4343400"/>
            <a:ext cx="5486760" cy="4037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67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6000">
              <a:lnSpc>
                <a:spcPct val="100000"/>
              </a:lnSpc>
              <a:spcBef>
                <a:spcPts val="451"/>
              </a:spcBef>
            </a:pPr>
            <a:r>
              <a:rPr lang="ru-RU" sz="2000" b="0" strike="noStrike" spc="-1">
                <a:latin typeface="Times New Roman"/>
                <a:ea typeface="Arial Unicode MS"/>
              </a:rPr>
              <a:t>Существуют такие семейства белков, при эволюции последовательностей которых за одинаковые промежутки времени всегда закреплялось примерно одинаковое число мутаций. В этом случае говорят, что для данного семейства выполняется «гипотеза молекулярных часов».</a:t>
            </a:r>
            <a:endParaRPr lang="ru-RU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451"/>
              </a:spcBef>
            </a:pPr>
            <a:endParaRPr lang="ru-RU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451"/>
              </a:spcBef>
            </a:pPr>
            <a:r>
              <a:rPr lang="ru-RU" sz="2000" b="0" strike="noStrike" spc="-1">
                <a:latin typeface="Times New Roman"/>
                <a:ea typeface="Arial Unicode MS"/>
              </a:rPr>
              <a:t>Однако чаще встречаются семейства, для которых эта гипотеза слишком далека от истины, чтобы использовать её при реконструкции филогении.</a:t>
            </a:r>
            <a:endParaRPr lang="ru-RU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451"/>
              </a:spcBef>
            </a:pPr>
            <a:endParaRPr lang="ru-RU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451"/>
              </a:spcBef>
            </a:pPr>
            <a:r>
              <a:rPr lang="ru-RU" sz="2000" b="0" strike="noStrike" spc="-1">
                <a:latin typeface="Times New Roman"/>
                <a:ea typeface="Arial Unicode MS"/>
              </a:rPr>
              <a:t>Если «молекулярные часы» не принимаются, длина ветви обычно отражает количество произошедших на данном отрезке мутаций.</a:t>
            </a:r>
            <a:endParaRPr lang="ru-RU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451"/>
              </a:spcBef>
            </a:pP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67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6000">
              <a:lnSpc>
                <a:spcPct val="100000"/>
              </a:lnSpc>
              <a:spcBef>
                <a:spcPts val="451"/>
              </a:spcBef>
            </a:pPr>
            <a:r>
              <a:rPr lang="ru-RU" sz="2000" b="0" strike="noStrike" spc="-1">
                <a:latin typeface="Times New Roman"/>
                <a:ea typeface="Arial Unicode MS"/>
              </a:rPr>
              <a:t>Небинарные деревья приходится рассматривать, когда мы не знаем, в каком порядке проходило разделение трёх или более линий эволюции. В этом случае рисуется узел, из которого выходят не две, а три или более ветви. Часто вместо «небинарное» говорят «неразрешённое» (не в смысле «запрещённое», а в смысле недостаточного разрешения картины эволюции, даваемого исходными данными).</a:t>
            </a:r>
            <a:endParaRPr lang="ru-RU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451"/>
              </a:spcBef>
            </a:pPr>
            <a:endParaRPr lang="ru-RU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451"/>
              </a:spcBef>
            </a:pPr>
            <a:r>
              <a:rPr lang="ru-RU" sz="2000" b="0" strike="noStrike" spc="-1">
                <a:latin typeface="Times New Roman"/>
                <a:ea typeface="Arial Unicode MS"/>
              </a:rPr>
              <a:t>Обратите внимание, что при рисовании дерева в «прямоугольной» форме узел изображается не точкой, а вертикальной чертой.</a:t>
            </a:r>
            <a:endParaRPr lang="ru-RU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451"/>
              </a:spcBef>
            </a:pP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67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6000">
              <a:lnSpc>
                <a:spcPct val="100000"/>
              </a:lnSpc>
              <a:spcBef>
                <a:spcPts val="451"/>
              </a:spcBef>
            </a:pPr>
            <a:r>
              <a:rPr lang="ru-RU" sz="2000" b="0" strike="noStrike" spc="-1">
                <a:latin typeface="Times New Roman"/>
                <a:ea typeface="Arial Unicode MS"/>
              </a:rPr>
              <a:t>Одной из непрятностей молекулярной филогенетики является необходимость рассматривать неукоренённые деревья. Эта необходимость диктуется двумя обстоятельствами:</a:t>
            </a:r>
            <a:r>
              <a:t/>
            </a:r>
            <a:br/>
            <a:r>
              <a:rPr lang="ru-RU" sz="2000" b="0" strike="noStrike" spc="-1">
                <a:latin typeface="Times New Roman"/>
                <a:ea typeface="Arial Unicode MS"/>
              </a:rPr>
              <a:t>1)  Обратимость молекулярной эволюции (вероятность закрепления мутации I </a:t>
            </a:r>
            <a:r>
              <a:rPr lang="ru-RU" sz="2000" b="0" strike="noStrike" spc="-1">
                <a:latin typeface="Symbol"/>
                <a:ea typeface="Symbol"/>
              </a:rPr>
              <a:t></a:t>
            </a:r>
            <a:r>
              <a:rPr lang="ru-RU" sz="2000" b="0" strike="noStrike" spc="-1">
                <a:latin typeface="Arial"/>
                <a:ea typeface="Symbol"/>
              </a:rPr>
              <a:t> V приблизительно равна вероятности закрепления мутации V </a:t>
            </a:r>
            <a:r>
              <a:rPr lang="ru-RU" sz="2000" b="0" strike="noStrike" spc="-1">
                <a:latin typeface="Symbol"/>
                <a:ea typeface="Symbol"/>
              </a:rPr>
              <a:t></a:t>
            </a:r>
            <a:r>
              <a:rPr lang="ru-RU" sz="2000" b="0" strike="noStrike" spc="-1">
                <a:latin typeface="Arial"/>
                <a:ea typeface="Symbol"/>
              </a:rPr>
              <a:t> I</a:t>
            </a:r>
            <a:r>
              <a:t/>
            </a:r>
            <a:br/>
            <a:r>
              <a:rPr lang="ru-RU" sz="2000" b="0" strike="noStrike" spc="-1">
                <a:latin typeface="Arial"/>
                <a:ea typeface="Symbol"/>
              </a:rPr>
              <a:t>2) Неравномерность накопления мутаций (бывает, что в одной из ветвей по какой-нибудь причине мутации начинают накапливаться медленнее или, наоборот, быстрее).</a:t>
            </a:r>
            <a:endParaRPr lang="ru-RU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451"/>
              </a:spcBef>
            </a:pPr>
            <a:r>
              <a:rPr lang="ru-RU" sz="2000" b="0" strike="noStrike" spc="-1">
                <a:latin typeface="Arial"/>
                <a:ea typeface="Symbol"/>
              </a:rPr>
              <a:t>По этим причинам невозможно только по последовательностям (без привлечения дополнительной информации) восстановить обычное (укоренённое) дерево. Возможно лишь нарисовать картинку вроде приведённой (которая всё же сильно уменьшает число возможных вариантов хода эволюции).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67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6000">
              <a:lnSpc>
                <a:spcPct val="100000"/>
              </a:lnSpc>
              <a:spcBef>
                <a:spcPts val="451"/>
              </a:spcBef>
            </a:pPr>
            <a:r>
              <a:rPr lang="ru-RU" sz="2000" b="0" strike="noStrike" spc="-1">
                <a:latin typeface="Times New Roman"/>
                <a:ea typeface="Arial Unicode MS"/>
              </a:rPr>
              <a:t>Внешняя пара скобок соответствует корню, а все прочие пары скобок – узлам. Числа означают длины ветвей и могут быть опущены.</a:t>
            </a:r>
            <a:endParaRPr lang="ru-RU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451"/>
              </a:spcBef>
            </a:pPr>
            <a:endParaRPr lang="ru-RU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451"/>
              </a:spcBef>
            </a:pPr>
            <a:r>
              <a:rPr lang="ru-RU" sz="2000" b="0" strike="noStrike" spc="-1">
                <a:latin typeface="Times New Roman"/>
                <a:ea typeface="Arial Unicode MS"/>
              </a:rPr>
              <a:t>Разумеется, скобочная формула одного и того же дерва может быть написана по-разному (ветви, выходящие из узла, могут быть переставлены между собой). Если дерево неукоренённое, то пишется формула, соответствующая одному из укоренений (чаще всего случайно выбранному).</a:t>
            </a:r>
            <a:endParaRPr lang="ru-RU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451"/>
              </a:spcBef>
            </a:pPr>
            <a:endParaRPr lang="ru-RU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451"/>
              </a:spcBef>
            </a:pPr>
            <a:r>
              <a:rPr lang="ru-RU" sz="2000" b="0" strike="noStrike" spc="-1">
                <a:latin typeface="Times New Roman"/>
                <a:ea typeface="Arial Unicode MS"/>
              </a:rPr>
              <a:t>Если дерево небинарное, то пара скобок будет заключать в себе не два, а больше объектов (листьев и/или нижележащих узлов).</a:t>
            </a:r>
            <a:endParaRPr lang="ru-RU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451"/>
              </a:spcBef>
            </a:pP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CustomShape 1"/>
          <p:cNvSpPr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86EBF0D7-A0E9-4407-B48E-C142324180F7}" type="slidenum">
              <a:rPr lang="en-US" sz="12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pPr algn="r">
                <a:lnSpc>
                  <a:spcPct val="100000"/>
                </a:lnSpc>
              </a:pPr>
              <a:t>47</a:t>
            </a:fld>
            <a:endParaRPr lang="ru-RU" sz="1200" b="0" strike="noStrike" spc="-1">
              <a:latin typeface="Arial"/>
            </a:endParaRPr>
          </a:p>
        </p:txBody>
      </p:sp>
      <p:sp>
        <p:nvSpPr>
          <p:cNvPr id="680" name="CustomShape 2"/>
          <p:cNvSpPr/>
          <p:nvPr/>
        </p:nvSpPr>
        <p:spPr>
          <a:xfrm>
            <a:off x="1143000" y="685800"/>
            <a:ext cx="4571640" cy="34286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1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6000" algn="just">
              <a:lnSpc>
                <a:spcPct val="100000"/>
              </a:lnSpc>
              <a:spcBef>
                <a:spcPts val="451"/>
              </a:spcBef>
            </a:pPr>
            <a:r>
              <a:rPr lang="ru-RU" sz="2000" b="0" strike="noStrike" spc="-1">
                <a:latin typeface="Times New Roman"/>
                <a:ea typeface="Arial Unicode MS"/>
              </a:rPr>
              <a:t>Общая у них топология, то есть система отношений между листьями и узлами, с одной стороны, и ветвями, с другой.</a:t>
            </a:r>
            <a:endParaRPr lang="ru-RU" sz="2000" b="0" strike="noStrike" spc="-1">
              <a:latin typeface="Arial"/>
            </a:endParaRPr>
          </a:p>
          <a:p>
            <a:pPr marL="216000" indent="-216000" algn="just">
              <a:lnSpc>
                <a:spcPct val="100000"/>
              </a:lnSpc>
              <a:spcBef>
                <a:spcPts val="451"/>
              </a:spcBef>
            </a:pPr>
            <a:endParaRPr lang="ru-RU" sz="2000" b="0" strike="noStrike" spc="-1">
              <a:latin typeface="Arial"/>
            </a:endParaRPr>
          </a:p>
          <a:p>
            <a:pPr marL="216000" indent="-216000" algn="just">
              <a:lnSpc>
                <a:spcPct val="100000"/>
              </a:lnSpc>
              <a:spcBef>
                <a:spcPts val="451"/>
              </a:spcBef>
            </a:pPr>
            <a:r>
              <a:rPr lang="ru-RU" sz="2000" b="0" strike="noStrike" spc="-1">
                <a:latin typeface="Times New Roman"/>
                <a:ea typeface="Arial Unicode MS"/>
              </a:rPr>
              <a:t>Различаются, во-первых, длины ветвей, а во-вторых, несущественные для сути дела особенности изображения (порядок, в котором на рисунке расположены листья).</a:t>
            </a:r>
            <a:endParaRPr lang="ru-RU" sz="2000" b="0" strike="noStrike" spc="-1">
              <a:latin typeface="Arial"/>
            </a:endParaRPr>
          </a:p>
          <a:p>
            <a:pPr marL="216000" indent="-216000" algn="just">
              <a:lnSpc>
                <a:spcPct val="100000"/>
              </a:lnSpc>
              <a:spcBef>
                <a:spcPts val="451"/>
              </a:spcBef>
            </a:pP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9213" y="877888"/>
            <a:ext cx="4217987" cy="3163887"/>
          </a:xfrm>
          <a:prstGeom prst="rect">
            <a:avLst/>
          </a:prstGeom>
        </p:spPr>
      </p:sp>
      <p:sp>
        <p:nvSpPr>
          <p:cNvPr id="683" name="PlaceHolder 2"/>
          <p:cNvSpPr>
            <a:spLocks noGrp="1"/>
          </p:cNvSpPr>
          <p:nvPr>
            <p:ph type="body"/>
          </p:nvPr>
        </p:nvSpPr>
        <p:spPr>
          <a:xfrm>
            <a:off x="1060200" y="4349880"/>
            <a:ext cx="4741200" cy="3430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ru-RU" sz="2000" b="0" strike="noStrike" spc="-1">
                <a:latin typeface="Arial"/>
              </a:rPr>
              <a:t>К сожалению, при бутстрэп-анализе теряется информация о длинах ветвей </a:t>
            </a:r>
            <a:r>
              <a:rPr lang="ru-RU" sz="2000" b="0" strike="noStrike" spc="-1">
                <a:latin typeface="Wingdings"/>
              </a:rPr>
              <a:t>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68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6000">
              <a:lnSpc>
                <a:spcPct val="100000"/>
              </a:lnSpc>
              <a:spcBef>
                <a:spcPts val="451"/>
              </a:spcBef>
            </a:pPr>
            <a:r>
              <a:rPr lang="ru-RU" sz="2000" b="0" strike="noStrike" spc="-1">
                <a:latin typeface="Times New Roman"/>
                <a:ea typeface="Arial Unicode MS"/>
              </a:rPr>
              <a:t>Не всегда просто по последовательностям семейства белков восстанавливать эволюцию соответсвующих видов живых организмов...</a:t>
            </a:r>
            <a:endParaRPr lang="ru-RU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451"/>
              </a:spcBef>
            </a:pP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prstGeom prst="rect">
            <a:avLst/>
          </a:prstGeom>
        </p:spPr>
      </p:sp>
      <p:sp>
        <p:nvSpPr>
          <p:cNvPr id="64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2800" cy="4111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ru-RU" sz="2000" b="0" strike="noStrike" spc="-1" dirty="0">
                <a:latin typeface="Arial"/>
              </a:rPr>
              <a:t>ВОПРОСЫ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 dirty="0">
                <a:latin typeface="Arial"/>
              </a:rPr>
              <a:t>Сколько последовательностей? 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 dirty="0">
                <a:latin typeface="Arial"/>
              </a:rPr>
              <a:t>Длина выравнивания и длины последовательностей?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 dirty="0">
                <a:latin typeface="Arial"/>
              </a:rPr>
              <a:t>Что обозначают черточки?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 dirty="0">
                <a:latin typeface="Arial"/>
              </a:rPr>
              <a:t>Какая биологическая информация закодирована в выравнивании?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 dirty="0">
                <a:latin typeface="Arial"/>
              </a:rPr>
              <a:t>Выравнивания строят программы, пользуясь алгоритмами. Как они строят выравнивания?</a:t>
            </a:r>
          </a:p>
          <a:p>
            <a:pPr marL="216000" indent="-216000">
              <a:lnSpc>
                <a:spcPct val="100000"/>
              </a:lnSpc>
            </a:pPr>
            <a:endParaRPr lang="ru-RU" sz="2000" b="0" strike="noStrike" spc="-1" dirty="0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2BE149B2-FE06-4704-92A6-653A8A1439A7}" type="slidenum">
              <a:rPr lang="ru-RU" sz="1400" b="0" strike="noStrike" spc="-1" smtClean="0">
                <a:latin typeface="Times New Roman"/>
              </a:rPr>
              <a:pPr algn="r"/>
              <a:t>3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CustomShape 1"/>
          <p:cNvSpPr/>
          <p:nvPr/>
        </p:nvSpPr>
        <p:spPr>
          <a:xfrm>
            <a:off x="2143080" y="695160"/>
            <a:ext cx="2571480" cy="34286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600" cy="411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CustomShape 1"/>
          <p:cNvSpPr/>
          <p:nvPr/>
        </p:nvSpPr>
        <p:spPr>
          <a:xfrm>
            <a:off x="2143080" y="695160"/>
            <a:ext cx="2571480" cy="34286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600" cy="411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CustomShape 1"/>
          <p:cNvSpPr/>
          <p:nvPr/>
        </p:nvSpPr>
        <p:spPr>
          <a:xfrm>
            <a:off x="2143080" y="695160"/>
            <a:ext cx="2571480" cy="34286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600" cy="411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CustomShape 1"/>
          <p:cNvSpPr/>
          <p:nvPr/>
        </p:nvSpPr>
        <p:spPr>
          <a:xfrm>
            <a:off x="2143080" y="695160"/>
            <a:ext cx="2571480" cy="34286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600" cy="411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CustomShape 1"/>
          <p:cNvSpPr/>
          <p:nvPr/>
        </p:nvSpPr>
        <p:spPr>
          <a:xfrm>
            <a:off x="2143080" y="695160"/>
            <a:ext cx="2571480" cy="34286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600" cy="411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prstGeom prst="rect">
            <a:avLst/>
          </a:prstGeom>
        </p:spPr>
      </p:sp>
      <p:sp>
        <p:nvSpPr>
          <p:cNvPr id="66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2800" cy="4111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latin typeface="Arial"/>
              </a:rPr>
              <a:t>Что по оси </a:t>
            </a:r>
            <a:r>
              <a:rPr lang="en-US" sz="2000" b="0" strike="noStrike" spc="-1">
                <a:latin typeface="Arial"/>
              </a:rPr>
              <a:t>X</a:t>
            </a:r>
            <a:r>
              <a:rPr lang="ru-RU" sz="2000" b="0" strike="noStrike" spc="-1">
                <a:latin typeface="Arial"/>
              </a:rPr>
              <a:t>?</a:t>
            </a:r>
            <a:r>
              <a:rPr lang="en-US" sz="2000" b="0" strike="noStrike" spc="-1">
                <a:latin typeface="Arial"/>
              </a:rPr>
              <a:t> </a:t>
            </a:r>
            <a:r>
              <a:rPr lang="ru-RU" sz="2000" b="0" strike="noStrike" spc="-1">
                <a:latin typeface="Arial"/>
              </a:rPr>
              <a:t>Что отражают длины ветвей?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latin typeface="Arial"/>
              </a:rPr>
              <a:t>Почему листья на разном расстоянии от корня? 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latin typeface="Arial"/>
              </a:rPr>
              <a:t>Филогенетическое дерево строят программы, использующие разные алгоритмы. Как? Могут ли они ошибаться?</a:t>
            </a:r>
          </a:p>
          <a:p>
            <a:pPr marL="216000" indent="-216000"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85800" y="609480"/>
            <a:ext cx="7768800" cy="5283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685800" y="609480"/>
            <a:ext cx="7768800" cy="5283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ubTitle"/>
          </p:nvPr>
        </p:nvSpPr>
        <p:spPr>
          <a:xfrm>
            <a:off x="685800" y="609480"/>
            <a:ext cx="7768800" cy="5283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6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6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subTitle"/>
          </p:nvPr>
        </p:nvSpPr>
        <p:spPr>
          <a:xfrm>
            <a:off x="685800" y="609480"/>
            <a:ext cx="7768800" cy="5283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9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609480"/>
            <a:ext cx="7768800" cy="5283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20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20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20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subTitle"/>
          </p:nvPr>
        </p:nvSpPr>
        <p:spPr>
          <a:xfrm>
            <a:off x="685800" y="609480"/>
            <a:ext cx="7768800" cy="5283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2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22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23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23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239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24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24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24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246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/>
          <p:cNvSpPr/>
          <p:nvPr/>
        </p:nvSpPr>
        <p:spPr>
          <a:xfrm>
            <a:off x="685800" y="6248520"/>
            <a:ext cx="1904760" cy="460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CustomShape 2"/>
          <p:cNvSpPr/>
          <p:nvPr/>
        </p:nvSpPr>
        <p:spPr>
          <a:xfrm>
            <a:off x="3124080" y="6248520"/>
            <a:ext cx="2895120" cy="460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1520" cy="4536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r">
              <a:lnSpc>
                <a:spcPct val="100000"/>
              </a:lnSpc>
            </a:pPr>
            <a:fld id="{C7A9B6BA-D3FB-4AA7-ABF7-7A6F72C7B549}" type="slidenum">
              <a:rPr lang="ru-RU" sz="1400" b="0" strike="noStrike" spc="-1">
                <a:solidFill>
                  <a:srgbClr val="61698B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GB" sz="2400" b="0" strike="noStrike" spc="-1">
                <a:solidFill>
                  <a:srgbClr val="FFFFFF"/>
                </a:solidFill>
                <a:latin typeface="Times New Roman"/>
              </a:rPr>
              <a:t>Для правки текста заглавия щёлкните мышью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61698B"/>
                </a:solidFill>
                <a:latin typeface="Times New Roman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400" b="0" strike="noStrike" spc="-1">
                <a:solidFill>
                  <a:srgbClr val="61698B"/>
                </a:solidFill>
                <a:latin typeface="Times New Roman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61698B"/>
                </a:solidFill>
                <a:latin typeface="Times New Roman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61698B"/>
                </a:solidFill>
                <a:latin typeface="Times New Roman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61698B"/>
                </a:solidFill>
                <a:latin typeface="Times New Roman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61698B"/>
                </a:solidFill>
                <a:latin typeface="Times New Roman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61698B"/>
                </a:solidFill>
                <a:latin typeface="Times New Roman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685800" y="6248520"/>
            <a:ext cx="1904760" cy="460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CustomShape 2"/>
          <p:cNvSpPr/>
          <p:nvPr/>
        </p:nvSpPr>
        <p:spPr>
          <a:xfrm>
            <a:off x="3124080" y="6248520"/>
            <a:ext cx="2895120" cy="460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PlaceHolder 3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506D2D"/>
                </a:solidFill>
                <a:latin typeface="Times New Roman"/>
                <a:ea typeface="Arial Unicode MS"/>
              </a:rPr>
              <a:t>Образец заголовка</a:t>
            </a:r>
            <a:endParaRPr lang="en-GB" sz="4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1520" cy="4536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r">
              <a:lnSpc>
                <a:spcPct val="100000"/>
              </a:lnSpc>
            </a:pPr>
            <a:fld id="{FA2477ED-2910-4857-98D5-7879937E363E}" type="slidenum">
              <a:rPr lang="ru-RU" sz="1400" b="0" strike="noStrike" spc="-1">
                <a:solidFill>
                  <a:srgbClr val="61698B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61698B"/>
                </a:solidFill>
                <a:latin typeface="Times New Roman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400" b="0" strike="noStrike" spc="-1">
                <a:solidFill>
                  <a:srgbClr val="61698B"/>
                </a:solidFill>
                <a:latin typeface="Times New Roman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61698B"/>
                </a:solidFill>
                <a:latin typeface="Times New Roman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61698B"/>
                </a:solidFill>
                <a:latin typeface="Times New Roman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61698B"/>
                </a:solidFill>
                <a:latin typeface="Times New Roman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61698B"/>
                </a:solidFill>
                <a:latin typeface="Times New Roman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61698B"/>
                </a:solidFill>
                <a:latin typeface="Times New Roman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685800" y="6248520"/>
            <a:ext cx="1904760" cy="460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" name="CustomShape 2"/>
          <p:cNvSpPr/>
          <p:nvPr/>
        </p:nvSpPr>
        <p:spPr>
          <a:xfrm>
            <a:off x="3124080" y="6248520"/>
            <a:ext cx="2895120" cy="460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PlaceHolder 3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4000" b="1" strike="noStrike" cap="all" spc="-1">
                <a:solidFill>
                  <a:srgbClr val="506D2D"/>
                </a:solidFill>
                <a:latin typeface="Times New Roman"/>
                <a:ea typeface="Arial Unicode MS"/>
              </a:rPr>
              <a:t>Образец заголовка</a:t>
            </a:r>
            <a:endParaRPr lang="en-GB" sz="40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>
              <a:lnSpc>
                <a:spcPct val="100000"/>
              </a:lnSpc>
              <a:spcBef>
                <a:spcPts val="799"/>
              </a:spcBef>
            </a:pPr>
            <a:r>
              <a:rPr lang="ru-RU" sz="20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Образец текста</a:t>
            </a:r>
            <a:endParaRPr lang="en-GB" sz="20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1520" cy="4536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r">
              <a:lnSpc>
                <a:spcPct val="100000"/>
              </a:lnSpc>
            </a:pPr>
            <a:fld id="{7DC9D64D-DD7C-4005-8F0A-F9EE59E07975}" type="slidenum">
              <a:rPr lang="ru-RU" sz="1400" b="0" strike="noStrike" spc="-1">
                <a:solidFill>
                  <a:srgbClr val="61698B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685800" y="6248520"/>
            <a:ext cx="1904760" cy="460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4" name="CustomShape 2"/>
          <p:cNvSpPr/>
          <p:nvPr/>
        </p:nvSpPr>
        <p:spPr>
          <a:xfrm>
            <a:off x="3124080" y="6248520"/>
            <a:ext cx="2895120" cy="460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5" name="PlaceHolder 3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506D2D"/>
                </a:solidFill>
                <a:latin typeface="Times New Roman"/>
                <a:ea typeface="Arial Unicode MS"/>
              </a:rPr>
              <a:t>Образец заголовка</a:t>
            </a:r>
            <a:endParaRPr lang="en-GB" sz="4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685800" y="1981080"/>
            <a:ext cx="3808080" cy="4111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799"/>
              </a:spcBef>
            </a:pPr>
            <a:r>
              <a:rPr lang="ru-RU" sz="28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Образец текста</a:t>
            </a:r>
            <a:endParaRPr lang="en-GB" sz="2800" b="0" strike="noStrike" spc="-1">
              <a:solidFill>
                <a:srgbClr val="61698B"/>
              </a:solidFill>
              <a:latin typeface="Times New Roman"/>
            </a:endParaRPr>
          </a:p>
          <a:p>
            <a:pPr marL="743040" indent="-285480">
              <a:lnSpc>
                <a:spcPct val="100000"/>
              </a:lnSpc>
              <a:spcBef>
                <a:spcPts val="700"/>
              </a:spcBef>
            </a:pPr>
            <a:r>
              <a:rPr lang="ru-RU" sz="24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Второй уровень</a:t>
            </a:r>
            <a:endParaRPr lang="en-GB" sz="2400" b="0" strike="noStrike" spc="-1">
              <a:solidFill>
                <a:srgbClr val="61698B"/>
              </a:solidFill>
              <a:latin typeface="Times New Roman"/>
            </a:endParaRPr>
          </a:p>
          <a:p>
            <a:pPr marL="1143000" indent="-228240">
              <a:lnSpc>
                <a:spcPct val="100000"/>
              </a:lnSpc>
              <a:spcBef>
                <a:spcPts val="601"/>
              </a:spcBef>
            </a:pPr>
            <a:r>
              <a:rPr lang="ru-RU" sz="20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Третий уровень</a:t>
            </a:r>
            <a:endParaRPr lang="en-GB" sz="2000" b="0" strike="noStrike" spc="-1">
              <a:solidFill>
                <a:srgbClr val="61698B"/>
              </a:solidFill>
              <a:latin typeface="Times New Roman"/>
            </a:endParaRPr>
          </a:p>
          <a:p>
            <a:pPr marL="1600200" indent="-228240">
              <a:lnSpc>
                <a:spcPct val="100000"/>
              </a:lnSpc>
              <a:spcBef>
                <a:spcPts val="499"/>
              </a:spcBef>
            </a:pPr>
            <a:r>
              <a:rPr lang="ru-RU" sz="18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Четвертый уровень</a:t>
            </a:r>
            <a:endParaRPr lang="en-GB" sz="1800" b="0" strike="noStrike" spc="-1">
              <a:solidFill>
                <a:srgbClr val="61698B"/>
              </a:solidFill>
              <a:latin typeface="Times New Roman"/>
            </a:endParaRPr>
          </a:p>
          <a:p>
            <a:pPr marL="2057400" indent="-228240">
              <a:lnSpc>
                <a:spcPct val="100000"/>
              </a:lnSpc>
              <a:spcBef>
                <a:spcPts val="499"/>
              </a:spcBef>
            </a:pPr>
            <a:r>
              <a:rPr lang="ru-RU" sz="18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Пятый уровень</a:t>
            </a:r>
            <a:endParaRPr lang="en-GB" sz="18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4646520" y="1981080"/>
            <a:ext cx="3808080" cy="4111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799"/>
              </a:spcBef>
            </a:pPr>
            <a:r>
              <a:rPr lang="ru-RU" sz="28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Образец текста</a:t>
            </a:r>
            <a:endParaRPr lang="en-GB" sz="2800" b="0" strike="noStrike" spc="-1">
              <a:solidFill>
                <a:srgbClr val="61698B"/>
              </a:solidFill>
              <a:latin typeface="Times New Roman"/>
            </a:endParaRPr>
          </a:p>
          <a:p>
            <a:pPr marL="743040" indent="-285480">
              <a:lnSpc>
                <a:spcPct val="100000"/>
              </a:lnSpc>
              <a:spcBef>
                <a:spcPts val="700"/>
              </a:spcBef>
            </a:pPr>
            <a:r>
              <a:rPr lang="ru-RU" sz="24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Второй уровень</a:t>
            </a:r>
            <a:endParaRPr lang="en-GB" sz="2400" b="0" strike="noStrike" spc="-1">
              <a:solidFill>
                <a:srgbClr val="61698B"/>
              </a:solidFill>
              <a:latin typeface="Times New Roman"/>
            </a:endParaRPr>
          </a:p>
          <a:p>
            <a:pPr marL="1143000" indent="-228240">
              <a:lnSpc>
                <a:spcPct val="100000"/>
              </a:lnSpc>
              <a:spcBef>
                <a:spcPts val="601"/>
              </a:spcBef>
            </a:pPr>
            <a:r>
              <a:rPr lang="ru-RU" sz="20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Третий уровень</a:t>
            </a:r>
            <a:endParaRPr lang="en-GB" sz="2000" b="0" strike="noStrike" spc="-1">
              <a:solidFill>
                <a:srgbClr val="61698B"/>
              </a:solidFill>
              <a:latin typeface="Times New Roman"/>
            </a:endParaRPr>
          </a:p>
          <a:p>
            <a:pPr marL="1600200" indent="-228240">
              <a:lnSpc>
                <a:spcPct val="100000"/>
              </a:lnSpc>
              <a:spcBef>
                <a:spcPts val="499"/>
              </a:spcBef>
            </a:pPr>
            <a:r>
              <a:rPr lang="ru-RU" sz="18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Четвертый уровень</a:t>
            </a:r>
            <a:endParaRPr lang="en-GB" sz="1800" b="0" strike="noStrike" spc="-1">
              <a:solidFill>
                <a:srgbClr val="61698B"/>
              </a:solidFill>
              <a:latin typeface="Times New Roman"/>
            </a:endParaRPr>
          </a:p>
          <a:p>
            <a:pPr marL="2057400" indent="-228240">
              <a:lnSpc>
                <a:spcPct val="100000"/>
              </a:lnSpc>
              <a:spcBef>
                <a:spcPts val="499"/>
              </a:spcBef>
            </a:pPr>
            <a:r>
              <a:rPr lang="ru-RU" sz="18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Пятый уровень</a:t>
            </a:r>
            <a:endParaRPr lang="en-GB" sz="18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28" name="PlaceHolder 6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1520" cy="4536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r">
              <a:lnSpc>
                <a:spcPct val="100000"/>
              </a:lnSpc>
            </a:pPr>
            <a:fld id="{402EF3CF-17E1-400E-82DA-4232A51349BE}" type="slidenum">
              <a:rPr lang="ru-RU" sz="1400" b="0" strike="noStrike" spc="-1">
                <a:solidFill>
                  <a:srgbClr val="61698B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685800" y="6248520"/>
            <a:ext cx="1904760" cy="460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6" name="CustomShape 2"/>
          <p:cNvSpPr/>
          <p:nvPr/>
        </p:nvSpPr>
        <p:spPr>
          <a:xfrm>
            <a:off x="3124080" y="6248520"/>
            <a:ext cx="2895120" cy="460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7" name="PlaceHolder 3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506D2D"/>
                </a:solidFill>
                <a:latin typeface="Times New Roman"/>
                <a:ea typeface="Arial Unicode MS"/>
              </a:rPr>
              <a:t>Образец заголовка</a:t>
            </a:r>
            <a:endParaRPr lang="en-GB" sz="4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1520" cy="4536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r">
              <a:lnSpc>
                <a:spcPct val="100000"/>
              </a:lnSpc>
            </a:pPr>
            <a:fld id="{007A971D-0CE0-447C-B67D-189189A81C7C}" type="slidenum">
              <a:rPr lang="ru-RU" sz="1400" b="0" strike="noStrike" spc="-1">
                <a:solidFill>
                  <a:srgbClr val="61698B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169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61698B"/>
                </a:solidFill>
                <a:latin typeface="Times New Roman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400" b="0" strike="noStrike" spc="-1">
                <a:solidFill>
                  <a:srgbClr val="61698B"/>
                </a:solidFill>
                <a:latin typeface="Times New Roman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61698B"/>
                </a:solidFill>
                <a:latin typeface="Times New Roman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61698B"/>
                </a:solidFill>
                <a:latin typeface="Times New Roman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61698B"/>
                </a:solidFill>
                <a:latin typeface="Times New Roman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61698B"/>
                </a:solidFill>
                <a:latin typeface="Times New Roman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61698B"/>
                </a:solidFill>
                <a:latin typeface="Times New Roman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685800" y="6248520"/>
            <a:ext cx="1904760" cy="460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7" name="CustomShape 2"/>
          <p:cNvSpPr/>
          <p:nvPr/>
        </p:nvSpPr>
        <p:spPr>
          <a:xfrm>
            <a:off x="3124080" y="6248520"/>
            <a:ext cx="2895120" cy="460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8" name="PlaceHolder 3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506D2D"/>
                </a:solidFill>
                <a:latin typeface="Times New Roman"/>
                <a:ea typeface="Arial Unicode MS"/>
              </a:rPr>
              <a:t>Образец заголовка</a:t>
            </a:r>
            <a:endParaRPr lang="en-GB" sz="4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68800" cy="4111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799"/>
              </a:spcBef>
            </a:pPr>
            <a:r>
              <a:rPr lang="ru-RU" sz="32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Образец текста</a:t>
            </a:r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  <a:p>
            <a:pPr marL="743040" indent="-285480">
              <a:lnSpc>
                <a:spcPct val="100000"/>
              </a:lnSpc>
              <a:spcBef>
                <a:spcPts val="700"/>
              </a:spcBef>
            </a:pPr>
            <a:r>
              <a:rPr lang="ru-RU" sz="28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Второй уровень</a:t>
            </a:r>
            <a:endParaRPr lang="en-GB" sz="2800" b="0" strike="noStrike" spc="-1">
              <a:solidFill>
                <a:srgbClr val="61698B"/>
              </a:solidFill>
              <a:latin typeface="Times New Roman"/>
            </a:endParaRPr>
          </a:p>
          <a:p>
            <a:pPr marL="1143000" indent="-228240">
              <a:lnSpc>
                <a:spcPct val="100000"/>
              </a:lnSpc>
              <a:spcBef>
                <a:spcPts val="601"/>
              </a:spcBef>
            </a:pPr>
            <a:r>
              <a:rPr lang="ru-RU" sz="24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Третий уровень</a:t>
            </a:r>
            <a:endParaRPr lang="en-GB" sz="2400" b="0" strike="noStrike" spc="-1">
              <a:solidFill>
                <a:srgbClr val="61698B"/>
              </a:solidFill>
              <a:latin typeface="Times New Roman"/>
            </a:endParaRPr>
          </a:p>
          <a:p>
            <a:pPr marL="1600200" indent="-228240">
              <a:lnSpc>
                <a:spcPct val="100000"/>
              </a:lnSpc>
              <a:spcBef>
                <a:spcPts val="499"/>
              </a:spcBef>
            </a:pPr>
            <a:r>
              <a:rPr lang="ru-RU" sz="20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Четвертый уровень</a:t>
            </a:r>
            <a:endParaRPr lang="en-GB" sz="2000" b="0" strike="noStrike" spc="-1">
              <a:solidFill>
                <a:srgbClr val="61698B"/>
              </a:solidFill>
              <a:latin typeface="Times New Roman"/>
            </a:endParaRPr>
          </a:p>
          <a:p>
            <a:pPr marL="2057400" indent="-228240">
              <a:lnSpc>
                <a:spcPct val="100000"/>
              </a:lnSpc>
              <a:spcBef>
                <a:spcPts val="499"/>
              </a:spcBef>
            </a:pPr>
            <a:r>
              <a:rPr lang="ru-RU" sz="20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Пятый уровень</a:t>
            </a:r>
            <a:endParaRPr lang="en-GB" sz="20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210" name="PlaceHolder 5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1520" cy="4536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r">
              <a:lnSpc>
                <a:spcPct val="100000"/>
              </a:lnSpc>
            </a:pPr>
            <a:fld id="{E89AFF72-91C5-4CFD-975B-22069C50258E}" type="slidenum">
              <a:rPr lang="ru-RU" sz="1400" b="0" strike="noStrike" spc="-1">
                <a:solidFill>
                  <a:srgbClr val="61698B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evolution.genetics.washington.edu/phylip/newicktree.html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gasoftware.net/" TargetMode="External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CustomShape 1"/>
          <p:cNvSpPr/>
          <p:nvPr/>
        </p:nvSpPr>
        <p:spPr>
          <a:xfrm>
            <a:off x="683640" y="1917000"/>
            <a:ext cx="7772040" cy="1439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506D2D"/>
                </a:solidFill>
                <a:latin typeface="Times New Roman"/>
                <a:ea typeface="Arial Unicode MS"/>
              </a:rPr>
              <a:t>Выравнивание последовательностей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254" name="TextShape 2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>
            <a:noAutofit/>
          </a:bodyPr>
          <a:lstStyle/>
          <a:p>
            <a:pPr algn="r">
              <a:lnSpc>
                <a:spcPct val="100000"/>
              </a:lnSpc>
            </a:pPr>
            <a:fld id="{A403133F-B83D-4B6D-9052-74BDAF463973}" type="slidenum">
              <a:rPr lang="ru-RU" sz="1400" b="0" strike="noStrike" spc="-1">
                <a:solidFill>
                  <a:srgbClr val="61698B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1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TextShape 1"/>
          <p:cNvSpPr txBox="1"/>
          <p:nvPr/>
        </p:nvSpPr>
        <p:spPr>
          <a:xfrm>
            <a:off x="323640" y="116640"/>
            <a:ext cx="8568720" cy="79164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0" strike="noStrike" spc="-1">
                <a:solidFill>
                  <a:srgbClr val="506D2D"/>
                </a:solidFill>
                <a:latin typeface="Times New Roman"/>
                <a:ea typeface="Arial Unicode MS"/>
              </a:rPr>
              <a:t>Можно ли проверить правильность выравнивания?</a:t>
            </a:r>
            <a:endParaRPr lang="en-GB" sz="32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03" name="TextShape 2"/>
          <p:cNvSpPr txBox="1"/>
          <p:nvPr/>
        </p:nvSpPr>
        <p:spPr>
          <a:xfrm>
            <a:off x="323640" y="1052640"/>
            <a:ext cx="8352720" cy="532836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 dirty="0">
                <a:solidFill>
                  <a:srgbClr val="61698B"/>
                </a:solidFill>
                <a:latin typeface="Times New Roman"/>
                <a:ea typeface="Arial Unicode MS"/>
              </a:rPr>
              <a:t>Программа может построить неправильное выравнивание. Есть ли способы независимой проверки?</a:t>
            </a:r>
            <a:endParaRPr lang="en-GB" sz="2400" b="0" strike="noStrike" spc="-1" dirty="0">
              <a:solidFill>
                <a:srgbClr val="61698B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sng" strike="noStrike" spc="-1" dirty="0">
                <a:solidFill>
                  <a:srgbClr val="61698B"/>
                </a:solidFill>
                <a:uFillTx/>
                <a:latin typeface="Times New Roman"/>
                <a:ea typeface="Arial Unicode MS"/>
              </a:rPr>
              <a:t>ДНК</a:t>
            </a:r>
            <a:r>
              <a:rPr lang="ru-RU" sz="2400" b="0" strike="noStrike" spc="-1" dirty="0">
                <a:solidFill>
                  <a:srgbClr val="61698B"/>
                </a:solidFill>
                <a:uFillTx/>
                <a:latin typeface="Times New Roman"/>
                <a:ea typeface="Arial Unicode MS"/>
              </a:rPr>
              <a:t>:</a:t>
            </a:r>
            <a:r>
              <a:rPr lang="ru-RU" sz="2400" b="0" strike="noStrike" spc="-1" dirty="0">
                <a:solidFill>
                  <a:srgbClr val="61698B"/>
                </a:solidFill>
                <a:latin typeface="Times New Roman"/>
                <a:ea typeface="Arial Unicode MS"/>
              </a:rPr>
              <a:t>  нет </a:t>
            </a:r>
            <a:r>
              <a:rPr lang="ru-RU" sz="2400" b="0" strike="noStrike" spc="-1" dirty="0" smtClean="0">
                <a:solidFill>
                  <a:srgbClr val="61698B"/>
                </a:solidFill>
                <a:latin typeface="Times New Roman"/>
                <a:ea typeface="Arial Unicode MS"/>
              </a:rPr>
              <a:t>способов</a:t>
            </a:r>
            <a:r>
              <a:rPr lang="ru-RU" sz="2400" b="0" strike="noStrike" spc="-1" dirty="0" smtClean="0">
                <a:solidFill>
                  <a:srgbClr val="FF3838"/>
                </a:solidFill>
                <a:latin typeface="Times New Roman"/>
                <a:ea typeface="Arial Unicode MS"/>
              </a:rPr>
              <a:t> (</a:t>
            </a:r>
            <a:r>
              <a:rPr lang="ru-RU" sz="2400" b="0" strike="noStrike" spc="-1" dirty="0">
                <a:solidFill>
                  <a:srgbClr val="FF3838"/>
                </a:solidFill>
                <a:latin typeface="Times New Roman"/>
                <a:ea typeface="Arial Unicode MS"/>
              </a:rPr>
              <a:t>не считая </a:t>
            </a:r>
            <a:r>
              <a:rPr lang="ru-RU" sz="2400" b="0" strike="noStrike" spc="-1" dirty="0" err="1">
                <a:solidFill>
                  <a:srgbClr val="FF3838"/>
                </a:solidFill>
                <a:latin typeface="Times New Roman"/>
                <a:ea typeface="Arial Unicode MS"/>
              </a:rPr>
              <a:t>генноинженерного</a:t>
            </a:r>
            <a:r>
              <a:rPr lang="ru-RU" sz="2400" b="0" strike="noStrike" spc="-1" dirty="0">
                <a:solidFill>
                  <a:srgbClr val="FF3838"/>
                </a:solidFill>
                <a:latin typeface="Times New Roman"/>
                <a:ea typeface="Arial Unicode MS"/>
              </a:rPr>
              <a:t> мутагенеза в лаборатории)</a:t>
            </a:r>
            <a:endParaRPr lang="en-GB" sz="2400" b="0" strike="noStrike" spc="-1" dirty="0">
              <a:solidFill>
                <a:srgbClr val="61698B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sng" strike="noStrike" spc="-1" dirty="0">
                <a:solidFill>
                  <a:srgbClr val="61698B"/>
                </a:solidFill>
                <a:latin typeface="Times New Roman"/>
                <a:ea typeface="Arial Unicode MS"/>
              </a:rPr>
              <a:t>Белки</a:t>
            </a:r>
            <a:r>
              <a:rPr lang="ru-RU" sz="2400" b="0" strike="noStrike" spc="-1" dirty="0">
                <a:solidFill>
                  <a:srgbClr val="61698B"/>
                </a:solidFill>
                <a:latin typeface="Times New Roman"/>
                <a:ea typeface="Arial Unicode MS"/>
              </a:rPr>
              <a:t>: можно! – если известна 3</a:t>
            </a:r>
            <a:r>
              <a:rPr lang="en-US" sz="2400" b="0" strike="noStrike" spc="-1" dirty="0">
                <a:solidFill>
                  <a:srgbClr val="61698B"/>
                </a:solidFill>
                <a:latin typeface="Times New Roman"/>
                <a:ea typeface="Arial Unicode MS"/>
              </a:rPr>
              <a:t>D </a:t>
            </a:r>
            <a:r>
              <a:rPr lang="ru-RU" sz="2400" b="0" strike="noStrike" spc="-1" dirty="0">
                <a:solidFill>
                  <a:srgbClr val="61698B"/>
                </a:solidFill>
                <a:latin typeface="Times New Roman"/>
                <a:ea typeface="Arial Unicode MS"/>
              </a:rPr>
              <a:t>структура белка.  </a:t>
            </a:r>
            <a:endParaRPr lang="en-GB" sz="2400" b="0" strike="noStrike" spc="-1" dirty="0">
              <a:solidFill>
                <a:srgbClr val="61698B"/>
              </a:solidFill>
              <a:latin typeface="Times New Roman"/>
            </a:endParaRPr>
          </a:p>
          <a:p>
            <a:pPr marL="743040" lvl="1" indent="-28548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 dirty="0">
                <a:solidFill>
                  <a:srgbClr val="61698B"/>
                </a:solidFill>
                <a:latin typeface="Times New Roman"/>
                <a:ea typeface="Arial Unicode MS"/>
              </a:rPr>
              <a:t>Если при совмещении полипептидных цепей  хорошо совмещаются </a:t>
            </a:r>
            <a:r>
              <a:rPr lang="en-US" sz="2000" b="0" strike="noStrike" spc="-1" dirty="0" err="1">
                <a:solidFill>
                  <a:srgbClr val="61698B"/>
                </a:solidFill>
                <a:latin typeface="Times New Roman"/>
                <a:ea typeface="Arial Unicode MS"/>
              </a:rPr>
              <a:t>C</a:t>
            </a:r>
            <a:r>
              <a:rPr lang="en-US" sz="2000" b="0" strike="noStrike" spc="-1" dirty="0" err="1">
                <a:solidFill>
                  <a:srgbClr val="61698B"/>
                </a:solidFill>
                <a:latin typeface="Times New Roman"/>
                <a:ea typeface="Times New Roman"/>
              </a:rPr>
              <a:t>α</a:t>
            </a:r>
            <a:r>
              <a:rPr lang="en-US" sz="2000" b="0" strike="noStrike" spc="-1" dirty="0">
                <a:solidFill>
                  <a:srgbClr val="61698B"/>
                </a:solidFill>
                <a:latin typeface="Times New Roman"/>
                <a:ea typeface="Arial Unicode MS"/>
              </a:rPr>
              <a:t> </a:t>
            </a:r>
            <a:r>
              <a:rPr lang="ru-RU" sz="2000" b="0" strike="noStrike" spc="-1" dirty="0">
                <a:solidFill>
                  <a:srgbClr val="61698B"/>
                </a:solidFill>
                <a:latin typeface="Times New Roman"/>
                <a:ea typeface="Arial Unicode MS"/>
              </a:rPr>
              <a:t>атомы, то такие остатки можно считать гомологичными</a:t>
            </a:r>
            <a:endParaRPr lang="en-GB" sz="2000" b="0" strike="noStrike" spc="-1" dirty="0">
              <a:solidFill>
                <a:srgbClr val="61698B"/>
              </a:solidFill>
              <a:latin typeface="Times New Roman"/>
            </a:endParaRPr>
          </a:p>
          <a:p>
            <a:pPr marL="743040" lvl="1" indent="-28548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u="sng" strike="noStrike" spc="-1" dirty="0">
                <a:solidFill>
                  <a:srgbClr val="61698B"/>
                </a:solidFill>
                <a:uFillTx/>
                <a:latin typeface="Times New Roman"/>
                <a:ea typeface="Arial Unicode MS"/>
              </a:rPr>
              <a:t>Ограничение:</a:t>
            </a:r>
            <a:r>
              <a:rPr lang="ru-RU" sz="2000" b="0" strike="noStrike" spc="-1" dirty="0">
                <a:solidFill>
                  <a:srgbClr val="61698B"/>
                </a:solidFill>
                <a:latin typeface="Times New Roman"/>
                <a:ea typeface="Arial Unicode MS"/>
              </a:rPr>
              <a:t> Структуры известны для 50 000 белков, а последовательности – для 200 000 000</a:t>
            </a:r>
            <a:endParaRPr lang="en-GB" sz="2000" b="0" strike="noStrike" spc="-1" dirty="0">
              <a:solidFill>
                <a:srgbClr val="61698B"/>
              </a:solidFill>
              <a:latin typeface="Times New Roman"/>
            </a:endParaRPr>
          </a:p>
          <a:p>
            <a:pPr marL="743040" lvl="1" indent="-28548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 dirty="0">
                <a:solidFill>
                  <a:srgbClr val="61698B"/>
                </a:solidFill>
                <a:latin typeface="Times New Roman"/>
                <a:ea typeface="Arial Unicode MS"/>
              </a:rPr>
              <a:t>Есть базы эталонных выравниваний, построенных по совмещению структур (</a:t>
            </a:r>
            <a:r>
              <a:rPr lang="en-US" sz="2000" b="0" strike="noStrike" spc="-1" dirty="0" err="1">
                <a:solidFill>
                  <a:srgbClr val="61698B"/>
                </a:solidFill>
                <a:latin typeface="Times New Roman"/>
                <a:ea typeface="Arial Unicode MS"/>
              </a:rPr>
              <a:t>Balibase</a:t>
            </a:r>
            <a:r>
              <a:rPr lang="en-US" sz="2000" b="0" strike="noStrike" spc="-1" dirty="0">
                <a:solidFill>
                  <a:srgbClr val="61698B"/>
                </a:solidFill>
                <a:latin typeface="Times New Roman"/>
                <a:ea typeface="Arial Unicode MS"/>
              </a:rPr>
              <a:t> </a:t>
            </a:r>
            <a:r>
              <a:rPr lang="ru-RU" sz="2000" b="0" strike="noStrike" spc="-1" dirty="0">
                <a:solidFill>
                  <a:srgbClr val="61698B"/>
                </a:solidFill>
                <a:latin typeface="Times New Roman"/>
                <a:ea typeface="Arial Unicode MS"/>
              </a:rPr>
              <a:t>и др.). Их используют для сравнения программ выравнивания</a:t>
            </a:r>
            <a:endParaRPr lang="en-GB" sz="2000" b="0" strike="noStrike" spc="-1" dirty="0">
              <a:solidFill>
                <a:srgbClr val="61698B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sng" strike="noStrike" spc="-1" dirty="0">
                <a:solidFill>
                  <a:srgbClr val="61698B"/>
                </a:solidFill>
                <a:latin typeface="Times New Roman"/>
                <a:ea typeface="Arial Unicode MS"/>
              </a:rPr>
              <a:t>РНК</a:t>
            </a:r>
            <a:r>
              <a:rPr lang="ru-RU" sz="2400" b="0" strike="noStrike" spc="-1" dirty="0">
                <a:solidFill>
                  <a:srgbClr val="61698B"/>
                </a:solidFill>
                <a:latin typeface="Times New Roman"/>
                <a:ea typeface="Arial Unicode MS"/>
              </a:rPr>
              <a:t>: </a:t>
            </a:r>
            <a:r>
              <a:rPr lang="ru-RU" sz="2400" b="0" strike="noStrike" spc="-1" dirty="0" smtClean="0">
                <a:solidFill>
                  <a:srgbClr val="61698B"/>
                </a:solidFill>
                <a:latin typeface="Times New Roman"/>
                <a:ea typeface="Arial Unicode MS"/>
              </a:rPr>
              <a:t>частично </a:t>
            </a:r>
            <a:r>
              <a:rPr lang="ru-RU" sz="2400" b="0" strike="noStrike" spc="-1" dirty="0">
                <a:solidFill>
                  <a:srgbClr val="61698B"/>
                </a:solidFill>
                <a:latin typeface="Times New Roman"/>
                <a:ea typeface="Arial Unicode MS"/>
              </a:rPr>
              <a:t>да. Можно учитывать вторичную </a:t>
            </a:r>
            <a:r>
              <a:rPr lang="ru-RU" sz="2400" b="0" strike="noStrike" spc="-1" dirty="0" smtClean="0">
                <a:solidFill>
                  <a:srgbClr val="61698B"/>
                </a:solidFill>
                <a:latin typeface="Times New Roman"/>
                <a:ea typeface="Arial Unicode MS"/>
              </a:rPr>
              <a:t>структуру</a:t>
            </a:r>
            <a:endParaRPr lang="en-GB" sz="2400" b="0" strike="noStrike" spc="-1" dirty="0">
              <a:solidFill>
                <a:srgbClr val="61698B"/>
              </a:solidFill>
              <a:latin typeface="Times New Roman"/>
            </a:endParaRPr>
          </a:p>
          <a:p>
            <a:endParaRPr lang="en-GB" sz="2400" b="0" strike="noStrike" spc="-1" dirty="0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304" name="TextShape 3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>
            <a:noAutofit/>
          </a:bodyPr>
          <a:lstStyle/>
          <a:p>
            <a:pPr algn="r">
              <a:lnSpc>
                <a:spcPct val="100000"/>
              </a:lnSpc>
            </a:pPr>
            <a:fld id="{025BC303-DFF0-4354-85D7-3A385F4BC2FB}" type="slidenum">
              <a:rPr lang="ru-RU" sz="1400" b="0" strike="noStrike" spc="-1">
                <a:solidFill>
                  <a:srgbClr val="61698B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10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Picture 1"/>
          <p:cNvPicPr/>
          <p:nvPr/>
        </p:nvPicPr>
        <p:blipFill>
          <a:blip r:embed="rId3" cstate="print"/>
          <a:stretch/>
        </p:blipFill>
        <p:spPr>
          <a:xfrm>
            <a:off x="285840" y="4929120"/>
            <a:ext cx="8292600" cy="1612440"/>
          </a:xfrm>
          <a:prstGeom prst="rect">
            <a:avLst/>
          </a:prstGeom>
          <a:ln w="9360">
            <a:noFill/>
          </a:ln>
        </p:spPr>
      </p:pic>
      <p:pic>
        <p:nvPicPr>
          <p:cNvPr id="306" name="Picture 2"/>
          <p:cNvPicPr/>
          <p:nvPr/>
        </p:nvPicPr>
        <p:blipFill>
          <a:blip r:embed="rId4" cstate="print"/>
          <a:stretch/>
        </p:blipFill>
        <p:spPr>
          <a:xfrm>
            <a:off x="285840" y="1214280"/>
            <a:ext cx="8302320" cy="3785760"/>
          </a:xfrm>
          <a:prstGeom prst="rect">
            <a:avLst/>
          </a:prstGeom>
          <a:ln w="9360">
            <a:noFill/>
          </a:ln>
        </p:spPr>
      </p:pic>
      <p:sp>
        <p:nvSpPr>
          <p:cNvPr id="307" name="CustomShape 1"/>
          <p:cNvSpPr/>
          <p:nvPr/>
        </p:nvSpPr>
        <p:spPr>
          <a:xfrm>
            <a:off x="500040" y="-23760"/>
            <a:ext cx="7929360" cy="1188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0" strike="noStrike" spc="-1">
                <a:solidFill>
                  <a:srgbClr val="506D2D"/>
                </a:solidFill>
                <a:latin typeface="Times New Roman"/>
                <a:ea typeface="Arial Unicode MS"/>
              </a:rPr>
              <a:t>Белки: совмещение структур и выравнивание последовательностей 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308" name="TextShape 2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>
            <a:noAutofit/>
          </a:bodyPr>
          <a:lstStyle/>
          <a:p>
            <a:pPr algn="r">
              <a:lnSpc>
                <a:spcPct val="100000"/>
              </a:lnSpc>
            </a:pPr>
            <a:fld id="{7B87B808-F9B3-4A5D-8ED2-EAA2AC7DC8BF}" type="slidenum">
              <a:rPr lang="ru-RU" sz="1400" b="0" strike="noStrike" spc="-1">
                <a:solidFill>
                  <a:srgbClr val="61698B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11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TextShape 1"/>
          <p:cNvSpPr txBox="1"/>
          <p:nvPr/>
        </p:nvSpPr>
        <p:spPr>
          <a:xfrm>
            <a:off x="759960" y="3921120"/>
            <a:ext cx="7772040" cy="136188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4000" b="1" strike="noStrike" cap="all" spc="-1">
                <a:solidFill>
                  <a:srgbClr val="506D2D"/>
                </a:solidFill>
                <a:latin typeface="Times New Roman"/>
                <a:ea typeface="Arial Unicode MS"/>
              </a:rPr>
              <a:t>Программы выравнивания</a:t>
            </a:r>
            <a:endParaRPr lang="en-GB" sz="40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10" name="TextShape 2"/>
          <p:cNvSpPr txBox="1"/>
          <p:nvPr/>
        </p:nvSpPr>
        <p:spPr>
          <a:xfrm>
            <a:off x="759960" y="2421000"/>
            <a:ext cx="7772040" cy="149976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>
            <a:noAutofit/>
          </a:bodyPr>
          <a:lstStyle/>
          <a:p>
            <a:pPr>
              <a:lnSpc>
                <a:spcPct val="100000"/>
              </a:lnSpc>
              <a:spcBef>
                <a:spcPts val="799"/>
              </a:spcBef>
            </a:pPr>
            <a:r>
              <a:rPr lang="ru-RU" sz="32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Все программы ищут сходство, а сходство - не то же, что гомология!</a:t>
            </a:r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311" name="TextShape 3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>
            <a:noAutofit/>
          </a:bodyPr>
          <a:lstStyle/>
          <a:p>
            <a:pPr algn="r">
              <a:lnSpc>
                <a:spcPct val="100000"/>
              </a:lnSpc>
            </a:pPr>
            <a:fld id="{BFE66652-7F06-4893-96D7-0CB0A32C0AC1}" type="slidenum">
              <a:rPr lang="ru-RU" sz="1400" b="0" strike="noStrike" spc="-1">
                <a:solidFill>
                  <a:srgbClr val="61698B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12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CustomShape 1"/>
          <p:cNvSpPr/>
          <p:nvPr/>
        </p:nvSpPr>
        <p:spPr>
          <a:xfrm>
            <a:off x="785880" y="2273400"/>
            <a:ext cx="7772040" cy="1310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3" name="TextShape 2"/>
          <p:cNvSpPr txBox="1"/>
          <p:nvPr/>
        </p:nvSpPr>
        <p:spPr>
          <a:xfrm>
            <a:off x="395640" y="260280"/>
            <a:ext cx="8496720" cy="11394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0" strike="noStrike" spc="-1">
                <a:solidFill>
                  <a:srgbClr val="506D2D"/>
                </a:solidFill>
                <a:latin typeface="Times New Roman"/>
                <a:ea typeface="Arial Unicode MS"/>
              </a:rPr>
              <a:t>Что нужно знать об алгоритме выравнивания </a:t>
            </a:r>
            <a:r>
              <a:rPr lang="ru-RU" sz="3600" b="0" strike="noStrike" spc="-1">
                <a:solidFill>
                  <a:srgbClr val="FF0000"/>
                </a:solidFill>
                <a:latin typeface="Times New Roman"/>
                <a:ea typeface="Arial Unicode MS"/>
              </a:rPr>
              <a:t>двух</a:t>
            </a:r>
            <a:r>
              <a:rPr lang="ru-RU" sz="3600" b="0" strike="noStrike" spc="-1">
                <a:solidFill>
                  <a:srgbClr val="506D2D"/>
                </a:solidFill>
                <a:latin typeface="Times New Roman"/>
                <a:ea typeface="Arial Unicode MS"/>
              </a:rPr>
              <a:t> последовательностей?</a:t>
            </a:r>
            <a:endParaRPr lang="en-GB" sz="36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14" name="TextShape 3"/>
          <p:cNvSpPr txBox="1"/>
          <p:nvPr/>
        </p:nvSpPr>
        <p:spPr>
          <a:xfrm>
            <a:off x="611280" y="1700280"/>
            <a:ext cx="7768800" cy="28080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>
            <a:normAutofit fontScale="72500" lnSpcReduction="10000"/>
          </a:bodyPr>
          <a:lstStyle/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Матрица весов замен</a:t>
            </a:r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Штраф за открытие </a:t>
            </a:r>
            <a:r>
              <a:rPr lang="en-US" sz="32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“</a:t>
            </a:r>
            <a:r>
              <a:rPr lang="ru-RU" sz="32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гэпа</a:t>
            </a:r>
            <a:r>
              <a:rPr lang="en-US" sz="32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”</a:t>
            </a:r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Штраф за продолжение </a:t>
            </a:r>
            <a:r>
              <a:rPr lang="en-US" sz="32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“</a:t>
            </a:r>
            <a:r>
              <a:rPr lang="ru-RU" sz="32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гэпа</a:t>
            </a:r>
            <a:r>
              <a:rPr lang="en-US" sz="32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”</a:t>
            </a:r>
            <a:r>
              <a:t/>
            </a:r>
            <a:br/>
            <a:r>
              <a:rPr lang="ru-RU" sz="3200" b="0" strike="noStrike" spc="-1">
                <a:solidFill>
                  <a:srgbClr val="61698B"/>
                </a:solidFill>
                <a:latin typeface="Times New Roman"/>
              </a:rPr>
              <a:t> </a:t>
            </a:r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1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Вес выравнивания</a:t>
            </a:r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1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Оптимальное выравнивание – выравнивание с максимальным весом</a:t>
            </a:r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315" name="CustomShape 4"/>
          <p:cNvSpPr/>
          <p:nvPr/>
        </p:nvSpPr>
        <p:spPr>
          <a:xfrm>
            <a:off x="179640" y="4941000"/>
            <a:ext cx="8351640" cy="1656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FF0000"/>
                </a:solidFill>
                <a:latin typeface="Times New Roman"/>
                <a:ea typeface="Arial Unicode MS"/>
              </a:rPr>
              <a:t>Программа успешно выровняет любые  две последовательности, даже не гомологичные!</a:t>
            </a:r>
            <a:endParaRPr lang="ru-RU" sz="4000" b="0" strike="noStrike" spc="-1">
              <a:latin typeface="Arial"/>
            </a:endParaRPr>
          </a:p>
        </p:txBody>
      </p:sp>
      <p:sp>
        <p:nvSpPr>
          <p:cNvPr id="316" name="TextShape 5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>
            <a:noAutofit/>
          </a:bodyPr>
          <a:lstStyle/>
          <a:p>
            <a:pPr algn="r">
              <a:lnSpc>
                <a:spcPct val="100000"/>
              </a:lnSpc>
            </a:pPr>
            <a:fld id="{01D179CE-DD60-435E-A105-861DD1D4044F}" type="slidenum">
              <a:rPr lang="ru-RU" sz="1400" b="0" strike="noStrike" spc="-1">
                <a:solidFill>
                  <a:srgbClr val="61698B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13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CustomShape 1"/>
          <p:cNvSpPr/>
          <p:nvPr/>
        </p:nvSpPr>
        <p:spPr>
          <a:xfrm>
            <a:off x="290880" y="116640"/>
            <a:ext cx="8553960" cy="639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600" b="0" strike="noStrike" spc="-1">
                <a:solidFill>
                  <a:srgbClr val="506D2D"/>
                </a:solidFill>
                <a:latin typeface="Times New Roman"/>
                <a:ea typeface="Arial Unicode MS"/>
              </a:rPr>
              <a:t>Упражнение: вычислите вес выравнивания</a:t>
            </a:r>
            <a:endParaRPr lang="ru-RU" sz="3600" b="0" strike="noStrike" spc="-1">
              <a:latin typeface="Arial"/>
            </a:endParaRPr>
          </a:p>
        </p:txBody>
      </p:sp>
      <p:pic>
        <p:nvPicPr>
          <p:cNvPr id="318" name="Рисунок 3" descr="pair_prot_example-1.pct"/>
          <p:cNvPicPr/>
          <p:nvPr/>
        </p:nvPicPr>
        <p:blipFill>
          <a:blip r:embed="rId2" cstate="print"/>
          <a:srcRect t="38161" b="23315"/>
          <a:stretch/>
        </p:blipFill>
        <p:spPr>
          <a:xfrm>
            <a:off x="179280" y="765000"/>
            <a:ext cx="8467200" cy="991800"/>
          </a:xfrm>
          <a:prstGeom prst="rect">
            <a:avLst/>
          </a:prstGeom>
          <a:ln w="9360">
            <a:noFill/>
          </a:ln>
        </p:spPr>
      </p:pic>
      <p:sp>
        <p:nvSpPr>
          <p:cNvPr id="319" name="CustomShape 2"/>
          <p:cNvSpPr/>
          <p:nvPr/>
        </p:nvSpPr>
        <p:spPr>
          <a:xfrm>
            <a:off x="5956200" y="2448000"/>
            <a:ext cx="2323800" cy="1553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gap open         –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6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gap extension  –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2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</p:txBody>
      </p:sp>
      <p:graphicFrame>
        <p:nvGraphicFramePr>
          <p:cNvPr id="320" name="Table 3"/>
          <p:cNvGraphicFramePr/>
          <p:nvPr/>
        </p:nvGraphicFramePr>
        <p:xfrm>
          <a:off x="539640" y="2060640"/>
          <a:ext cx="4752000" cy="5486400"/>
        </p:xfrm>
        <a:graphic>
          <a:graphicData uri="http://schemas.openxmlformats.org/drawingml/2006/table">
            <a:tbl>
              <a:tblPr/>
              <a:tblGrid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</a:tblGrid>
              <a:tr h="37368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A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R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N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D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C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Q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E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G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H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I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…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</a:tr>
              <a:tr h="373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strike="noStrike" spc="-1">
                          <a:solidFill>
                            <a:srgbClr val="FF0000"/>
                          </a:solidFill>
                          <a:latin typeface="Arial Unicode MS"/>
                        </a:rPr>
                        <a:t>A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</a:tr>
              <a:tr h="373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strike="noStrike" spc="-1">
                          <a:solidFill>
                            <a:srgbClr val="FF0000"/>
                          </a:solidFill>
                          <a:latin typeface="Arial Unicode MS"/>
                        </a:rPr>
                        <a:t>R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</a:tr>
              <a:tr h="373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strike="noStrike" spc="-1">
                          <a:solidFill>
                            <a:srgbClr val="FF0000"/>
                          </a:solidFill>
                          <a:latin typeface="Arial Unicode MS"/>
                        </a:rPr>
                        <a:t>N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</a:tr>
              <a:tr h="373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strike="noStrike" spc="-1">
                          <a:solidFill>
                            <a:srgbClr val="FF0000"/>
                          </a:solidFill>
                          <a:latin typeface="Arial Unicode MS"/>
                        </a:rPr>
                        <a:t>D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</a:tr>
              <a:tr h="373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strike="noStrike" spc="-1">
                          <a:solidFill>
                            <a:srgbClr val="FF0000"/>
                          </a:solidFill>
                          <a:latin typeface="Arial Unicode MS"/>
                        </a:rPr>
                        <a:t>C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</a:tr>
              <a:tr h="373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strike="noStrike" spc="-1">
                          <a:solidFill>
                            <a:srgbClr val="FF0000"/>
                          </a:solidFill>
                          <a:latin typeface="Arial Unicode MS"/>
                        </a:rPr>
                        <a:t>Q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</a:tr>
              <a:tr h="373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strike="noStrike" spc="-1">
                          <a:solidFill>
                            <a:srgbClr val="FF0000"/>
                          </a:solidFill>
                          <a:latin typeface="Arial Unicode MS"/>
                        </a:rPr>
                        <a:t>E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</a:tr>
              <a:tr h="373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strike="noStrike" spc="-1">
                          <a:solidFill>
                            <a:srgbClr val="FF0000"/>
                          </a:solidFill>
                          <a:latin typeface="Arial Unicode MS"/>
                        </a:rPr>
                        <a:t>G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</a:tr>
              <a:tr h="373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strike="noStrike" spc="-1">
                          <a:solidFill>
                            <a:srgbClr val="FF0000"/>
                          </a:solidFill>
                          <a:latin typeface="Arial Unicode MS"/>
                        </a:rPr>
                        <a:t>H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</a:tr>
              <a:tr h="373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strike="noStrike" spc="-1">
                          <a:solidFill>
                            <a:srgbClr val="FF0000"/>
                          </a:solidFill>
                          <a:latin typeface="Arial Unicode MS"/>
                        </a:rPr>
                        <a:t>I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</a:tr>
              <a:tr h="373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strike="noStrike" spc="-1">
                          <a:solidFill>
                            <a:srgbClr val="FF0000"/>
                          </a:solidFill>
                          <a:latin typeface="Arial Unicode MS"/>
                        </a:rPr>
                        <a:t>…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</a:tr>
            </a:tbl>
          </a:graphicData>
        </a:graphic>
      </p:graphicFrame>
      <p:sp>
        <p:nvSpPr>
          <p:cNvPr id="321" name="CustomShape 4"/>
          <p:cNvSpPr/>
          <p:nvPr/>
        </p:nvSpPr>
        <p:spPr>
          <a:xfrm>
            <a:off x="5219640" y="765000"/>
            <a:ext cx="1223640" cy="934560"/>
          </a:xfrm>
          <a:prstGeom prst="rect">
            <a:avLst/>
          </a:prstGeom>
          <a:noFill/>
          <a:ln w="38160">
            <a:solidFill>
              <a:srgbClr val="92D05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2" name="CustomShape 5"/>
          <p:cNvSpPr/>
          <p:nvPr/>
        </p:nvSpPr>
        <p:spPr>
          <a:xfrm>
            <a:off x="5669280" y="4581000"/>
            <a:ext cx="3334320" cy="191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Штраф за продолжение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маленький, т.к. делеция 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нескольких кодонов 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может произойти как 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одно событие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323" name="TextShape 6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>
            <a:noAutofit/>
          </a:bodyPr>
          <a:lstStyle/>
          <a:p>
            <a:pPr algn="r">
              <a:lnSpc>
                <a:spcPct val="100000"/>
              </a:lnSpc>
            </a:pPr>
            <a:fld id="{C80E0CB3-8E69-4E8E-B741-A0ABCCF5B4F9}" type="slidenum">
              <a:rPr lang="ru-RU" sz="1400" b="0" strike="noStrike" spc="-1">
                <a:solidFill>
                  <a:srgbClr val="61698B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14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4" name="Table 1"/>
          <p:cNvGraphicFramePr/>
          <p:nvPr/>
        </p:nvGraphicFramePr>
        <p:xfrm>
          <a:off x="1763640" y="260280"/>
          <a:ext cx="7128360" cy="8412480"/>
        </p:xfrm>
        <a:graphic>
          <a:graphicData uri="http://schemas.openxmlformats.org/drawingml/2006/table">
            <a:tbl>
              <a:tblPr/>
              <a:tblGrid>
                <a:gridCol w="283680"/>
                <a:gridCol w="283680"/>
                <a:gridCol w="283680"/>
                <a:gridCol w="283680"/>
                <a:gridCol w="283680"/>
                <a:gridCol w="283680"/>
                <a:gridCol w="283680"/>
                <a:gridCol w="283680"/>
                <a:gridCol w="283680"/>
                <a:gridCol w="283680"/>
                <a:gridCol w="283680"/>
                <a:gridCol w="283680"/>
                <a:gridCol w="283680"/>
                <a:gridCol w="283680"/>
                <a:gridCol w="283680"/>
                <a:gridCol w="283680"/>
                <a:gridCol w="283680"/>
                <a:gridCol w="283680"/>
                <a:gridCol w="318600"/>
                <a:gridCol w="283680"/>
                <a:gridCol w="283680"/>
                <a:gridCol w="283680"/>
                <a:gridCol w="283680"/>
                <a:gridCol w="283680"/>
                <a:gridCol w="285120"/>
              </a:tblGrid>
              <a:tr h="24192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Q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L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W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Z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</a:tr>
              <a:tr h="241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strike="noStrike" spc="-1">
                          <a:solidFill>
                            <a:srgbClr val="000000"/>
                          </a:solidFill>
                          <a:latin typeface="Arial Unicode MS"/>
                        </a:rPr>
                        <a:t>A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</a:tr>
              <a:tr h="241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strike="noStrike" spc="-1">
                          <a:solidFill>
                            <a:srgbClr val="000000"/>
                          </a:solidFill>
                          <a:latin typeface="Arial Unicode MS"/>
                        </a:rPr>
                        <a:t>R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</a:tr>
              <a:tr h="241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strike="noStrike" spc="-1">
                          <a:solidFill>
                            <a:srgbClr val="000000"/>
                          </a:solidFill>
                          <a:latin typeface="Arial Unicode MS"/>
                        </a:rPr>
                        <a:t>N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</a:tr>
              <a:tr h="241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strike="noStrike" spc="-1">
                          <a:solidFill>
                            <a:srgbClr val="000000"/>
                          </a:solidFill>
                          <a:latin typeface="Arial Unicode MS"/>
                        </a:rPr>
                        <a:t>D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</a:tr>
              <a:tr h="241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strike="noStrike" spc="-1">
                          <a:solidFill>
                            <a:srgbClr val="000000"/>
                          </a:solidFill>
                          <a:latin typeface="Arial Unicode MS"/>
                        </a:rPr>
                        <a:t>C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</a:tr>
              <a:tr h="241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strike="noStrike" spc="-1">
                          <a:solidFill>
                            <a:srgbClr val="000000"/>
                          </a:solidFill>
                          <a:latin typeface="Arial Unicode MS"/>
                        </a:rPr>
                        <a:t>Q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</a:tr>
              <a:tr h="241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strike="noStrike" spc="-1">
                          <a:solidFill>
                            <a:srgbClr val="000000"/>
                          </a:solidFill>
                          <a:latin typeface="Arial Unicode MS"/>
                        </a:rPr>
                        <a:t>E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</a:tr>
              <a:tr h="241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strike="noStrike" spc="-1">
                          <a:solidFill>
                            <a:srgbClr val="000000"/>
                          </a:solidFill>
                          <a:latin typeface="Arial Unicode MS"/>
                        </a:rPr>
                        <a:t>G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</a:tr>
              <a:tr h="241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strike="noStrike" spc="-1">
                          <a:solidFill>
                            <a:srgbClr val="000000"/>
                          </a:solidFill>
                          <a:latin typeface="Arial Unicode MS"/>
                        </a:rPr>
                        <a:t>H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</a:tr>
              <a:tr h="241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strike="noStrike" spc="-1">
                          <a:solidFill>
                            <a:srgbClr val="000000"/>
                          </a:solidFill>
                          <a:latin typeface="Arial Unicode MS"/>
                        </a:rPr>
                        <a:t>I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</a:tr>
              <a:tr h="241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strike="noStrike" spc="-1">
                          <a:solidFill>
                            <a:srgbClr val="000000"/>
                          </a:solidFill>
                          <a:latin typeface="Arial Unicode MS"/>
                        </a:rPr>
                        <a:t>L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</a:tr>
              <a:tr h="241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strike="noStrike" spc="-1">
                          <a:solidFill>
                            <a:srgbClr val="000000"/>
                          </a:solidFill>
                          <a:latin typeface="Arial Unicode MS"/>
                        </a:rPr>
                        <a:t>K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</a:tr>
              <a:tr h="241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strike="noStrike" spc="-1">
                          <a:solidFill>
                            <a:srgbClr val="000000"/>
                          </a:solidFill>
                          <a:latin typeface="Arial Unicode MS"/>
                        </a:rPr>
                        <a:t>M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</a:tr>
              <a:tr h="241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strike="noStrike" spc="-1">
                          <a:solidFill>
                            <a:srgbClr val="000000"/>
                          </a:solidFill>
                          <a:latin typeface="Arial Unicode MS"/>
                        </a:rPr>
                        <a:t>F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</a:tr>
              <a:tr h="241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strike="noStrike" spc="-1">
                          <a:solidFill>
                            <a:srgbClr val="000000"/>
                          </a:solidFill>
                          <a:latin typeface="Arial Unicode MS"/>
                        </a:rPr>
                        <a:t>P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</a:tr>
              <a:tr h="241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strike="noStrike" spc="-1">
                          <a:solidFill>
                            <a:srgbClr val="000000"/>
                          </a:solidFill>
                          <a:latin typeface="Arial Unicode MS"/>
                        </a:rPr>
                        <a:t>S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</a:tr>
              <a:tr h="241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strike="noStrike" spc="-1">
                          <a:solidFill>
                            <a:srgbClr val="000000"/>
                          </a:solidFill>
                          <a:latin typeface="Arial Unicode MS"/>
                        </a:rPr>
                        <a:t>T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</a:tr>
              <a:tr h="241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strike="noStrike" spc="-1">
                          <a:solidFill>
                            <a:srgbClr val="000000"/>
                          </a:solidFill>
                          <a:latin typeface="Arial Unicode MS"/>
                        </a:rPr>
                        <a:t>W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</a:tr>
              <a:tr h="241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strike="noStrike" spc="-1">
                          <a:solidFill>
                            <a:srgbClr val="000000"/>
                          </a:solidFill>
                          <a:latin typeface="Arial Unicode MS"/>
                        </a:rPr>
                        <a:t>Y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</a:tr>
              <a:tr h="241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strike="noStrike" spc="-1">
                          <a:solidFill>
                            <a:srgbClr val="000000"/>
                          </a:solidFill>
                          <a:latin typeface="Arial Unicode MS"/>
                        </a:rPr>
                        <a:t>V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</a:tr>
              <a:tr h="241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strike="noStrike" spc="-1">
                          <a:solidFill>
                            <a:srgbClr val="000000"/>
                          </a:solidFill>
                          <a:latin typeface="Arial Unicode MS"/>
                        </a:rPr>
                        <a:t>B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</a:tr>
              <a:tr h="241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strike="noStrike" spc="-1">
                          <a:solidFill>
                            <a:srgbClr val="000000"/>
                          </a:solidFill>
                          <a:latin typeface="Arial Unicode MS"/>
                        </a:rPr>
                        <a:t>Z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</a:tr>
              <a:tr h="241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strike="noStrike" spc="-1">
                          <a:solidFill>
                            <a:srgbClr val="000000"/>
                          </a:solidFill>
                          <a:latin typeface="Arial Unicode MS"/>
                        </a:rPr>
                        <a:t>X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</a:tr>
              <a:tr h="242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Arial Unicode MS"/>
                        </a:rPr>
                        <a:t>*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</a:tr>
            </a:tbl>
          </a:graphicData>
        </a:graphic>
      </p:graphicFrame>
      <p:sp>
        <p:nvSpPr>
          <p:cNvPr id="325" name="CustomShape 2"/>
          <p:cNvSpPr/>
          <p:nvPr/>
        </p:nvSpPr>
        <p:spPr>
          <a:xfrm>
            <a:off x="10800" y="115920"/>
            <a:ext cx="1753920" cy="821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Матрица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BLOSUM62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326" name="TextShape 3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>
            <a:noAutofit/>
          </a:bodyPr>
          <a:lstStyle/>
          <a:p>
            <a:pPr algn="r">
              <a:lnSpc>
                <a:spcPct val="100000"/>
              </a:lnSpc>
            </a:pPr>
            <a:fld id="{526D11A7-BD6D-4F73-BA79-F968CB5E80D3}" type="slidenum">
              <a:rPr lang="ru-RU" sz="1400" b="0" strike="noStrike" spc="-1">
                <a:solidFill>
                  <a:srgbClr val="61698B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15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TextShape 1"/>
          <p:cNvSpPr txBox="1"/>
          <p:nvPr/>
        </p:nvSpPr>
        <p:spPr>
          <a:xfrm>
            <a:off x="684360" y="115920"/>
            <a:ext cx="7768800" cy="11394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506D2D"/>
                </a:solidFill>
                <a:latin typeface="Times New Roman"/>
                <a:ea typeface="Arial Unicode MS"/>
              </a:rPr>
              <a:t>Парное выравнивание</a:t>
            </a:r>
            <a:endParaRPr lang="en-GB" sz="4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28" name="TextShape 2"/>
          <p:cNvSpPr txBox="1"/>
          <p:nvPr/>
        </p:nvSpPr>
        <p:spPr>
          <a:xfrm>
            <a:off x="611280" y="1052640"/>
            <a:ext cx="8281800" cy="48240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Локальное </a:t>
            </a:r>
            <a:r>
              <a:rPr lang="en-US" sz="32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(</a:t>
            </a:r>
            <a:r>
              <a:rPr lang="ru-RU" sz="32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алгоритм </a:t>
            </a:r>
            <a:r>
              <a:rPr lang="en-US" sz="3200" b="0" i="1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Smith</a:t>
            </a:r>
            <a:r>
              <a:rPr lang="ru-RU" sz="3200" b="0" i="1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 – </a:t>
            </a:r>
            <a:r>
              <a:rPr lang="en-US" sz="3200" b="0" i="1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Waterman</a:t>
            </a:r>
            <a:r>
              <a:rPr lang="ru-RU" sz="32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)</a:t>
            </a:r>
            <a:r>
              <a:rPr lang="en-US" sz="32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 </a:t>
            </a:r>
            <a:r>
              <a:rPr lang="ru-RU" sz="32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– находит наиболее сходные участки двух последовательностей.</a:t>
            </a:r>
            <a:r>
              <a:t/>
            </a:r>
            <a:br/>
            <a:r>
              <a:rPr lang="en-US" sz="3200" b="0" strike="noStrike" spc="-1">
                <a:solidFill>
                  <a:srgbClr val="61698B"/>
                </a:solidFill>
                <a:latin typeface="Times New Roman"/>
              </a:rPr>
              <a:t> </a:t>
            </a:r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Глобальное (</a:t>
            </a:r>
            <a:r>
              <a:rPr lang="en-US" sz="3200" b="0" i="1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Needleman</a:t>
            </a:r>
            <a:r>
              <a:rPr lang="ru-RU" sz="3200" b="0" i="1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 – </a:t>
            </a:r>
            <a:r>
              <a:rPr lang="en-US" sz="3200" b="0" i="1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Wunsch</a:t>
            </a:r>
            <a:r>
              <a:rPr lang="ru-RU" sz="32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) – по всей длине последовательностей: </a:t>
            </a:r>
            <a:r>
              <a:rPr lang="ru-RU" sz="3200" b="0" strike="noStrike" spc="-1">
                <a:solidFill>
                  <a:srgbClr val="FF0000"/>
                </a:solidFill>
                <a:latin typeface="Times New Roman"/>
                <a:ea typeface="Arial Unicode MS"/>
              </a:rPr>
              <a:t>пригодно только для последовательностей, гомологичных по всей длине!</a:t>
            </a:r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329" name="TextShape 3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>
            <a:noAutofit/>
          </a:bodyPr>
          <a:lstStyle/>
          <a:p>
            <a:pPr algn="r">
              <a:lnSpc>
                <a:spcPct val="100000"/>
              </a:lnSpc>
            </a:pPr>
            <a:fld id="{AF76375A-C674-4BFA-9BE2-5C16371D3832}" type="slidenum">
              <a:rPr lang="ru-RU" sz="1400" b="0" strike="noStrike" spc="-1">
                <a:solidFill>
                  <a:srgbClr val="61698B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16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CustomShape 1"/>
          <p:cNvSpPr/>
          <p:nvPr/>
        </p:nvSpPr>
        <p:spPr>
          <a:xfrm>
            <a:off x="0" y="0"/>
            <a:ext cx="8892720" cy="1142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strike="noStrike" spc="-1">
                <a:solidFill>
                  <a:srgbClr val="506D2D"/>
                </a:solidFill>
                <a:latin typeface="Times New Roman"/>
                <a:ea typeface="Arial Unicode MS"/>
              </a:rPr>
              <a:t>Выравнивание последовательностей</a:t>
            </a:r>
            <a:endParaRPr lang="ru-RU" sz="4000" b="0" strike="noStrike" spc="-1">
              <a:latin typeface="Arial"/>
            </a:endParaRPr>
          </a:p>
        </p:txBody>
      </p:sp>
      <p:sp>
        <p:nvSpPr>
          <p:cNvPr id="331" name="CustomShape 2"/>
          <p:cNvSpPr/>
          <p:nvPr/>
        </p:nvSpPr>
        <p:spPr>
          <a:xfrm>
            <a:off x="685800" y="1981080"/>
            <a:ext cx="7772040" cy="41144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32" name="Picture 3"/>
          <p:cNvPicPr/>
          <p:nvPr/>
        </p:nvPicPr>
        <p:blipFill>
          <a:blip r:embed="rId3" cstate="print"/>
          <a:stretch/>
        </p:blipFill>
        <p:spPr>
          <a:xfrm>
            <a:off x="214200" y="1000080"/>
            <a:ext cx="8596080" cy="3269880"/>
          </a:xfrm>
          <a:prstGeom prst="rect">
            <a:avLst/>
          </a:prstGeom>
          <a:ln w="9360">
            <a:noFill/>
          </a:ln>
        </p:spPr>
      </p:pic>
      <p:sp>
        <p:nvSpPr>
          <p:cNvPr id="333" name="CustomShape 3"/>
          <p:cNvSpPr/>
          <p:nvPr/>
        </p:nvSpPr>
        <p:spPr>
          <a:xfrm>
            <a:off x="500040" y="4500720"/>
            <a:ext cx="2428560" cy="609120"/>
          </a:xfrm>
          <a:prstGeom prst="borderCallout1">
            <a:avLst>
              <a:gd name="adj1" fmla="val 18519"/>
              <a:gd name="adj2" fmla="val -2912"/>
              <a:gd name="adj3" fmla="val -92491"/>
              <a:gd name="adj4" fmla="val -6931"/>
            </a:avLst>
          </a:prstGeom>
          <a:solidFill>
            <a:srgbClr val="E6E6B2"/>
          </a:solidFill>
          <a:ln w="9360">
            <a:solidFill>
              <a:srgbClr val="61698B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Название последовательности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34" name="CustomShape 4"/>
          <p:cNvSpPr/>
          <p:nvPr/>
        </p:nvSpPr>
        <p:spPr>
          <a:xfrm>
            <a:off x="6300720" y="907920"/>
            <a:ext cx="2617560" cy="609120"/>
          </a:xfrm>
          <a:prstGeom prst="borderCallout1">
            <a:avLst>
              <a:gd name="adj1" fmla="val 18519"/>
              <a:gd name="adj2" fmla="val -2912"/>
              <a:gd name="adj3" fmla="val 53648"/>
              <a:gd name="adj4" fmla="val -18921"/>
            </a:avLst>
          </a:prstGeom>
          <a:solidFill>
            <a:srgbClr val="E6E6B2"/>
          </a:solidFill>
          <a:ln w="9360">
            <a:solidFill>
              <a:srgbClr val="61698B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Номер столбца выравнивания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35" name="CustomShape 5"/>
          <p:cNvSpPr/>
          <p:nvPr/>
        </p:nvSpPr>
        <p:spPr>
          <a:xfrm>
            <a:off x="4000680" y="5929200"/>
            <a:ext cx="4285800" cy="713880"/>
          </a:xfrm>
          <a:prstGeom prst="borderCallout1">
            <a:avLst>
              <a:gd name="adj1" fmla="val 18519"/>
              <a:gd name="adj2" fmla="val 101611"/>
              <a:gd name="adj3" fmla="val -278208"/>
              <a:gd name="adj4" fmla="val 105912"/>
            </a:avLst>
          </a:prstGeom>
          <a:solidFill>
            <a:srgbClr val="E6E6B2"/>
          </a:solidFill>
          <a:ln w="9360">
            <a:solidFill>
              <a:srgbClr val="61698B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Номер последнего в строке остатка ИЗ ЭТОЙ ПОСЛЕДОВАТЕЛЬНОСТИ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36" name="CustomShape 6"/>
          <p:cNvSpPr/>
          <p:nvPr/>
        </p:nvSpPr>
        <p:spPr>
          <a:xfrm>
            <a:off x="500040" y="5572080"/>
            <a:ext cx="2617560" cy="609120"/>
          </a:xfrm>
          <a:prstGeom prst="borderCallout1">
            <a:avLst>
              <a:gd name="adj1" fmla="val 18519"/>
              <a:gd name="adj2" fmla="val 102912"/>
              <a:gd name="adj3" fmla="val -227463"/>
              <a:gd name="adj4" fmla="val 201208"/>
            </a:avLst>
          </a:prstGeom>
          <a:solidFill>
            <a:srgbClr val="E6E6B2"/>
          </a:solidFill>
          <a:ln w="9360">
            <a:solidFill>
              <a:srgbClr val="61698B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Консервативный остаток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37" name="CustomShape 7"/>
          <p:cNvSpPr/>
          <p:nvPr/>
        </p:nvSpPr>
        <p:spPr>
          <a:xfrm>
            <a:off x="4500720" y="5072040"/>
            <a:ext cx="3077640" cy="609120"/>
          </a:xfrm>
          <a:prstGeom prst="borderCallout1">
            <a:avLst>
              <a:gd name="adj1" fmla="val -3310"/>
              <a:gd name="adj2" fmla="val 59991"/>
              <a:gd name="adj3" fmla="val -132046"/>
              <a:gd name="adj4" fmla="val 67130"/>
            </a:avLst>
          </a:prstGeom>
          <a:solidFill>
            <a:srgbClr val="E6E6B2"/>
          </a:solidFill>
          <a:ln w="9360">
            <a:solidFill>
              <a:srgbClr val="61698B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Функционально консервативная  позиция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38" name="TextShape 8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>
            <a:noAutofit/>
          </a:bodyPr>
          <a:lstStyle/>
          <a:p>
            <a:pPr algn="r">
              <a:lnSpc>
                <a:spcPct val="100000"/>
              </a:lnSpc>
            </a:pPr>
            <a:fld id="{75E876D2-E0FB-4B69-983A-EF80E2550A44}" type="slidenum">
              <a:rPr lang="ru-RU" sz="1400" b="0" strike="noStrike" spc="-1">
                <a:solidFill>
                  <a:srgbClr val="61698B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17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2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7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CustomShape 1"/>
          <p:cNvSpPr/>
          <p:nvPr/>
        </p:nvSpPr>
        <p:spPr>
          <a:xfrm>
            <a:off x="395280" y="0"/>
            <a:ext cx="7768800" cy="1139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0" strike="noStrike" spc="-1">
                <a:solidFill>
                  <a:srgbClr val="506D2D"/>
                </a:solidFill>
                <a:latin typeface="Times New Roman"/>
                <a:ea typeface="Arial Unicode MS"/>
              </a:rPr>
              <a:t>Множественное выравнивание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340" name="CustomShape 2"/>
          <p:cNvSpPr/>
          <p:nvPr/>
        </p:nvSpPr>
        <p:spPr>
          <a:xfrm>
            <a:off x="468360" y="981000"/>
            <a:ext cx="8135640" cy="5229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Как правило, глобальное; программы</a:t>
            </a:r>
            <a:endParaRPr lang="ru-RU" sz="2800" b="0" strike="noStrike" spc="-1">
              <a:latin typeface="Arial"/>
            </a:endParaRPr>
          </a:p>
          <a:p>
            <a:pPr marL="1085760" lvl="1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Muscle</a:t>
            </a:r>
            <a:endParaRPr lang="ru-RU" sz="2800" b="0" strike="noStrike" spc="-1">
              <a:latin typeface="Arial"/>
            </a:endParaRPr>
          </a:p>
          <a:p>
            <a:pPr marL="1085760" lvl="1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MAFFT</a:t>
            </a:r>
            <a:endParaRPr lang="ru-RU" sz="2800" b="0" strike="noStrike" spc="-1">
              <a:latin typeface="Arial"/>
            </a:endParaRPr>
          </a:p>
          <a:p>
            <a:pPr marL="1085760" lvl="1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Clustal Omega</a:t>
            </a:r>
            <a:endParaRPr lang="ru-RU" sz="2800" b="0" strike="noStrike" spc="-1">
              <a:latin typeface="Arial"/>
            </a:endParaRPr>
          </a:p>
          <a:p>
            <a:pPr marL="1085760" lvl="1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T-coffee</a:t>
            </a:r>
            <a:endParaRPr lang="ru-RU" sz="2800" b="0" strike="noStrike" spc="-1">
              <a:latin typeface="Arial"/>
            </a:endParaRPr>
          </a:p>
          <a:p>
            <a:pPr marL="1085760" lvl="1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….</a:t>
            </a:r>
            <a:endParaRPr lang="ru-RU" sz="28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Локальное – находит лучшие т.н. </a:t>
            </a:r>
            <a:r>
              <a:rPr lang="en-US" sz="28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“</a:t>
            </a:r>
            <a:r>
              <a:rPr lang="ru-RU" sz="28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мотивы</a:t>
            </a:r>
            <a:r>
              <a:rPr lang="en-US" sz="28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”</a:t>
            </a:r>
            <a:r>
              <a:rPr lang="ru-RU" sz="28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 – короткие похожие участки</a:t>
            </a:r>
            <a:endParaRPr lang="ru-RU" sz="2800" b="0" strike="noStrike" spc="-1">
              <a:latin typeface="Arial"/>
            </a:endParaRPr>
          </a:p>
          <a:p>
            <a:pPr marL="1085760" lvl="1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MEME</a:t>
            </a:r>
            <a:endParaRPr lang="ru-RU" sz="2800" b="0" strike="noStrike" spc="-1">
              <a:latin typeface="Arial"/>
            </a:endParaRPr>
          </a:p>
          <a:p>
            <a:pPr marL="1085760" lvl="1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….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341" name="TextShape 3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>
            <a:noAutofit/>
          </a:bodyPr>
          <a:lstStyle/>
          <a:p>
            <a:pPr algn="r">
              <a:lnSpc>
                <a:spcPct val="100000"/>
              </a:lnSpc>
            </a:pPr>
            <a:fld id="{4B0BE799-367E-4477-86A7-C8ED3C0EF4E9}" type="slidenum">
              <a:rPr lang="ru-RU" sz="1400" b="0" strike="noStrike" spc="-1">
                <a:solidFill>
                  <a:srgbClr val="61698B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18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TextShape 1"/>
          <p:cNvSpPr txBox="1"/>
          <p:nvPr/>
        </p:nvSpPr>
        <p:spPr>
          <a:xfrm>
            <a:off x="611280" y="0"/>
            <a:ext cx="7768800" cy="62028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0" strike="noStrike" spc="-1">
                <a:solidFill>
                  <a:srgbClr val="506D2D"/>
                </a:solidFill>
                <a:latin typeface="Times New Roman"/>
                <a:ea typeface="Arial Unicode MS"/>
              </a:rPr>
              <a:t>Примеры</a:t>
            </a:r>
            <a:r>
              <a:rPr lang="en-US" sz="3600" b="0" strike="noStrike" spc="-1">
                <a:solidFill>
                  <a:srgbClr val="506D2D"/>
                </a:solidFill>
                <a:latin typeface="Times New Roman"/>
                <a:ea typeface="Arial Unicode MS"/>
              </a:rPr>
              <a:t> </a:t>
            </a:r>
            <a:r>
              <a:rPr lang="ru-RU" sz="3600" b="0" strike="noStrike" spc="-1">
                <a:solidFill>
                  <a:srgbClr val="506D2D"/>
                </a:solidFill>
                <a:latin typeface="Times New Roman"/>
                <a:ea typeface="Arial Unicode MS"/>
              </a:rPr>
              <a:t>выравниваний</a:t>
            </a:r>
            <a:endParaRPr lang="en-GB" sz="3600" b="0" strike="noStrike" spc="-1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641" name="Рисунок 2" descr="RdRP_selected.pct"/>
          <p:cNvPicPr/>
          <p:nvPr/>
        </p:nvPicPr>
        <p:blipFill>
          <a:blip r:embed="rId2" cstate="print"/>
          <a:stretch/>
        </p:blipFill>
        <p:spPr>
          <a:xfrm>
            <a:off x="0" y="1052640"/>
            <a:ext cx="9143640" cy="2722320"/>
          </a:xfrm>
          <a:prstGeom prst="rect">
            <a:avLst/>
          </a:prstGeom>
          <a:ln w="9360">
            <a:noFill/>
          </a:ln>
        </p:spPr>
      </p:pic>
      <p:sp>
        <p:nvSpPr>
          <p:cNvPr id="642" name="CustomShape 2"/>
          <p:cNvSpPr/>
          <p:nvPr/>
        </p:nvSpPr>
        <p:spPr>
          <a:xfrm>
            <a:off x="217800" y="692640"/>
            <a:ext cx="675720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РНК-зависимые РНК полимеразы пикорнавирусов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643" name="Рисунок 6" descr="AE008917_3.pct"/>
          <p:cNvPicPr/>
          <p:nvPr/>
        </p:nvPicPr>
        <p:blipFill>
          <a:blip r:embed="rId3" cstate="print"/>
          <a:stretch/>
        </p:blipFill>
        <p:spPr>
          <a:xfrm>
            <a:off x="0" y="4077000"/>
            <a:ext cx="9143640" cy="2238120"/>
          </a:xfrm>
          <a:prstGeom prst="rect">
            <a:avLst/>
          </a:prstGeom>
          <a:ln w="9360">
            <a:noFill/>
          </a:ln>
        </p:spPr>
      </p:pic>
      <p:sp>
        <p:nvSpPr>
          <p:cNvPr id="644" name="CustomShape 3"/>
          <p:cNvSpPr/>
          <p:nvPr/>
        </p:nvSpPr>
        <p:spPr>
          <a:xfrm>
            <a:off x="128880" y="3717000"/>
            <a:ext cx="415728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Arial Unicode MS"/>
              </a:rPr>
              <a:t>Два фрагмента ДНК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imes New Roman"/>
                <a:ea typeface="Arial Unicode MS"/>
              </a:rPr>
              <a:t>бруцеллы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645" name="TextShape 4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>
            <a:noAutofit/>
          </a:bodyPr>
          <a:lstStyle/>
          <a:p>
            <a:pPr algn="r">
              <a:lnSpc>
                <a:spcPct val="100000"/>
              </a:lnSpc>
            </a:pPr>
            <a:fld id="{BD9B3BB9-8A83-4229-B48B-50CF21E3ED2D}" type="slidenum">
              <a:rPr lang="ru-RU" sz="1400" b="0" strike="noStrike" spc="-1">
                <a:solidFill>
                  <a:srgbClr val="61698B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19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extShape 1"/>
          <p:cNvSpPr txBox="1"/>
          <p:nvPr/>
        </p:nvSpPr>
        <p:spPr>
          <a:xfrm>
            <a:off x="683640" y="0"/>
            <a:ext cx="7768800" cy="69228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506D2D"/>
                </a:solidFill>
                <a:latin typeface="Times New Roman"/>
                <a:ea typeface="Arial Unicode MS"/>
              </a:rPr>
              <a:t>Так выглядит </a:t>
            </a:r>
            <a:r>
              <a:rPr lang="ru-RU" sz="2800" b="0" strike="noStrike" spc="-1" dirty="0" smtClean="0">
                <a:solidFill>
                  <a:srgbClr val="506D2D"/>
                </a:solidFill>
                <a:latin typeface="Times New Roman"/>
                <a:ea typeface="Arial Unicode MS"/>
              </a:rPr>
              <a:t>выравнивание</a:t>
            </a:r>
            <a:endParaRPr lang="en-GB" sz="2800" b="0" strike="noStrike" spc="-1" dirty="0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256" name="Рисунок 5" descr="aln1.png"/>
          <p:cNvPicPr/>
          <p:nvPr/>
        </p:nvPicPr>
        <p:blipFill>
          <a:blip r:embed="rId3" cstate="print"/>
          <a:srcRect b="42648"/>
          <a:stretch/>
        </p:blipFill>
        <p:spPr>
          <a:xfrm>
            <a:off x="251640" y="620640"/>
            <a:ext cx="8604000" cy="5145840"/>
          </a:xfrm>
          <a:prstGeom prst="rect">
            <a:avLst/>
          </a:prstGeom>
          <a:ln>
            <a:noFill/>
          </a:ln>
        </p:spPr>
      </p:pic>
      <p:sp>
        <p:nvSpPr>
          <p:cNvPr id="257" name="CustomShape 2"/>
          <p:cNvSpPr/>
          <p:nvPr/>
        </p:nvSpPr>
        <p:spPr>
          <a:xfrm>
            <a:off x="35640" y="5661360"/>
            <a:ext cx="8928720" cy="7064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Arial Unicode MS"/>
              </a:rPr>
              <a:t>Ради выравниваний потрачены огромные деньги на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imes New Roman"/>
                <a:ea typeface="Arial Unicode MS"/>
              </a:rPr>
              <a:t>секвенирование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Arial Unicode MS"/>
              </a:rPr>
              <a:t> </a:t>
            </a:r>
            <a:r>
              <a:rPr lang="ru-RU" sz="2000" spc="-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миллиардов 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последовательностей.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258" name="TextShape 3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>
            <a:noAutofit/>
          </a:bodyPr>
          <a:lstStyle/>
          <a:p>
            <a:pPr algn="r">
              <a:lnSpc>
                <a:spcPct val="100000"/>
              </a:lnSpc>
            </a:pPr>
            <a:fld id="{E0E5F66C-36C2-4E89-8915-AA12A23BAEB3}" type="slidenum">
              <a:rPr lang="ru-RU" sz="1400" b="0" strike="noStrike" spc="-1">
                <a:solidFill>
                  <a:srgbClr val="61698B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2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CustomShape 1"/>
          <p:cNvSpPr/>
          <p:nvPr/>
        </p:nvSpPr>
        <p:spPr>
          <a:xfrm>
            <a:off x="143640" y="260640"/>
            <a:ext cx="8856720" cy="1142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0" strike="noStrike" spc="-1">
                <a:solidFill>
                  <a:srgbClr val="506D2D"/>
                </a:solidFill>
                <a:latin typeface="Times New Roman"/>
                <a:ea typeface="Arial Unicode MS"/>
              </a:rPr>
              <a:t>Пример: выравнивание </a:t>
            </a:r>
            <a:r>
              <a:rPr lang="en-US" sz="3600" b="0" strike="noStrike" spc="-1">
                <a:solidFill>
                  <a:srgbClr val="506D2D"/>
                </a:solidFill>
                <a:latin typeface="Times New Roman"/>
                <a:ea typeface="Arial Unicode MS"/>
              </a:rPr>
              <a:t>POU-</a:t>
            </a:r>
            <a:r>
              <a:rPr lang="ru-RU" sz="3600" b="0" strike="noStrike" spc="-1">
                <a:solidFill>
                  <a:srgbClr val="506D2D"/>
                </a:solidFill>
                <a:latin typeface="Times New Roman"/>
                <a:ea typeface="Arial Unicode MS"/>
              </a:rPr>
              <a:t>белков. Блоки достоверного выравнивания. Домены.</a:t>
            </a:r>
            <a:endParaRPr lang="ru-RU" sz="3600" b="0" strike="noStrike" spc="-1">
              <a:latin typeface="Arial"/>
            </a:endParaRPr>
          </a:p>
        </p:txBody>
      </p:sp>
      <p:pic>
        <p:nvPicPr>
          <p:cNvPr id="343" name="Picture 2"/>
          <p:cNvPicPr/>
          <p:nvPr/>
        </p:nvPicPr>
        <p:blipFill>
          <a:blip r:embed="rId3" cstate="print"/>
          <a:stretch/>
        </p:blipFill>
        <p:spPr>
          <a:xfrm>
            <a:off x="251640" y="1556640"/>
            <a:ext cx="8506800" cy="5040360"/>
          </a:xfrm>
          <a:prstGeom prst="rect">
            <a:avLst/>
          </a:prstGeom>
          <a:ln w="9360">
            <a:noFill/>
          </a:ln>
        </p:spPr>
      </p:pic>
      <p:sp>
        <p:nvSpPr>
          <p:cNvPr id="344" name="TextShape 2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>
            <a:noAutofit/>
          </a:bodyPr>
          <a:lstStyle/>
          <a:p>
            <a:pPr algn="r">
              <a:lnSpc>
                <a:spcPct val="100000"/>
              </a:lnSpc>
            </a:pPr>
            <a:fld id="{F2138267-8261-45B4-86A3-DD48DA85AAEA}" type="slidenum">
              <a:rPr lang="ru-RU" sz="1400" b="0" strike="noStrike" spc="-1">
                <a:solidFill>
                  <a:srgbClr val="61698B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20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CustomShape 1"/>
          <p:cNvSpPr/>
          <p:nvPr/>
        </p:nvSpPr>
        <p:spPr>
          <a:xfrm>
            <a:off x="685800" y="152280"/>
            <a:ext cx="7772040" cy="755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0" strike="noStrike" spc="-1">
                <a:solidFill>
                  <a:srgbClr val="506D2D"/>
                </a:solidFill>
                <a:latin typeface="Times New Roman"/>
                <a:ea typeface="Arial Unicode MS"/>
              </a:rPr>
              <a:t>Продолжение </a:t>
            </a:r>
            <a:endParaRPr lang="ru-RU" sz="3600" b="0" strike="noStrike" spc="-1">
              <a:latin typeface="Arial"/>
            </a:endParaRPr>
          </a:p>
        </p:txBody>
      </p:sp>
      <p:pic>
        <p:nvPicPr>
          <p:cNvPr id="346" name="Picture 2"/>
          <p:cNvPicPr/>
          <p:nvPr/>
        </p:nvPicPr>
        <p:blipFill>
          <a:blip r:embed="rId3" cstate="print"/>
          <a:stretch/>
        </p:blipFill>
        <p:spPr>
          <a:xfrm>
            <a:off x="179280" y="907920"/>
            <a:ext cx="8762760" cy="4895640"/>
          </a:xfrm>
          <a:prstGeom prst="rect">
            <a:avLst/>
          </a:prstGeom>
          <a:ln w="9360">
            <a:noFill/>
          </a:ln>
        </p:spPr>
      </p:pic>
      <p:sp>
        <p:nvSpPr>
          <p:cNvPr id="347" name="CustomShape 2"/>
          <p:cNvSpPr/>
          <p:nvPr/>
        </p:nvSpPr>
        <p:spPr>
          <a:xfrm>
            <a:off x="212760" y="5805360"/>
            <a:ext cx="8843400" cy="79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300" b="0" strike="noStrike" spc="-1">
                <a:solidFill>
                  <a:srgbClr val="FF0000"/>
                </a:solidFill>
                <a:latin typeface="Times New Roman"/>
                <a:ea typeface="Arial Unicode MS"/>
              </a:rPr>
              <a:t>Биологически осмысленное выравнивание может быть в одной части</a:t>
            </a:r>
            <a:endParaRPr lang="ru-RU" sz="2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300" b="0" strike="noStrike" spc="-1">
                <a:solidFill>
                  <a:srgbClr val="FF0000"/>
                </a:solidFill>
                <a:latin typeface="Times New Roman"/>
                <a:ea typeface="Arial Unicode MS"/>
              </a:rPr>
              <a:t>выданного программой выравнивания и не быть – в другой!</a:t>
            </a:r>
            <a:endParaRPr lang="ru-RU" sz="2300" b="0" strike="noStrike" spc="-1">
              <a:latin typeface="Arial"/>
            </a:endParaRPr>
          </a:p>
        </p:txBody>
      </p:sp>
      <p:sp>
        <p:nvSpPr>
          <p:cNvPr id="348" name="TextShape 3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>
            <a:noAutofit/>
          </a:bodyPr>
          <a:lstStyle/>
          <a:p>
            <a:pPr algn="r">
              <a:lnSpc>
                <a:spcPct val="100000"/>
              </a:lnSpc>
            </a:pPr>
            <a:fld id="{2A1D746A-2E31-4F21-A404-F761674FCF8F}" type="slidenum">
              <a:rPr lang="ru-RU" sz="1400" b="0" strike="noStrike" spc="-1">
                <a:solidFill>
                  <a:srgbClr val="61698B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21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CustomShape 1"/>
          <p:cNvSpPr/>
          <p:nvPr/>
        </p:nvSpPr>
        <p:spPr>
          <a:xfrm>
            <a:off x="395280" y="0"/>
            <a:ext cx="7768800" cy="1139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0" strike="noStrike" spc="-1">
                <a:solidFill>
                  <a:srgbClr val="506D2D"/>
                </a:solidFill>
                <a:latin typeface="Times New Roman"/>
                <a:ea typeface="Arial Unicode MS"/>
              </a:rPr>
              <a:t>Множественное выравнивание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350" name="CustomShape 2"/>
          <p:cNvSpPr/>
          <p:nvPr/>
        </p:nvSpPr>
        <p:spPr>
          <a:xfrm>
            <a:off x="468360" y="981000"/>
            <a:ext cx="8135640" cy="5229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Программа </a:t>
            </a:r>
            <a:r>
              <a:rPr lang="en-US" sz="28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JalView </a:t>
            </a:r>
            <a:r>
              <a:rPr lang="en-US" sz="2800" b="0" strike="noStrike" spc="-1">
                <a:solidFill>
                  <a:srgbClr val="FF0000"/>
                </a:solidFill>
                <a:latin typeface="Times New Roman"/>
                <a:ea typeface="Arial Unicode MS"/>
              </a:rPr>
              <a:t>http://www.jalview.org/ </a:t>
            </a:r>
            <a:r>
              <a:rPr lang="ru-RU" sz="28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позволяет визуализировать выравнивание. Она же может послать ваши последовательности на один из серверов, делающих выравнивания.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351" name="Picture 3"/>
          <p:cNvPicPr/>
          <p:nvPr/>
        </p:nvPicPr>
        <p:blipFill>
          <a:blip r:embed="rId2" cstate="print"/>
          <a:stretch/>
        </p:blipFill>
        <p:spPr>
          <a:xfrm>
            <a:off x="826920" y="2924280"/>
            <a:ext cx="7689600" cy="3862080"/>
          </a:xfrm>
          <a:prstGeom prst="rect">
            <a:avLst/>
          </a:prstGeom>
          <a:ln w="9360">
            <a:noFill/>
          </a:ln>
        </p:spPr>
      </p:pic>
      <p:sp>
        <p:nvSpPr>
          <p:cNvPr id="352" name="TextShape 3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>
            <a:noAutofit/>
          </a:bodyPr>
          <a:lstStyle/>
          <a:p>
            <a:pPr algn="r">
              <a:lnSpc>
                <a:spcPct val="100000"/>
              </a:lnSpc>
            </a:pPr>
            <a:fld id="{D653829C-2C62-472C-B167-C5DFCFDEFFDC}" type="slidenum">
              <a:rPr lang="ru-RU" sz="1400" b="0" strike="noStrike" spc="-1">
                <a:solidFill>
                  <a:srgbClr val="61698B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22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TextShape 1"/>
          <p:cNvSpPr txBox="1"/>
          <p:nvPr/>
        </p:nvSpPr>
        <p:spPr>
          <a:xfrm>
            <a:off x="682560" y="4406760"/>
            <a:ext cx="7772040" cy="136188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4000" b="1" strike="noStrike" cap="all" spc="-1">
                <a:solidFill>
                  <a:srgbClr val="506D2D"/>
                </a:solidFill>
                <a:latin typeface="Times New Roman"/>
                <a:ea typeface="Arial Unicode MS"/>
              </a:rPr>
              <a:t>Глобальные перестройки геномов</a:t>
            </a:r>
            <a:endParaRPr lang="en-GB" sz="40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54" name="TextShape 2"/>
          <p:cNvSpPr txBox="1"/>
          <p:nvPr/>
        </p:nvSpPr>
        <p:spPr>
          <a:xfrm>
            <a:off x="722160" y="3213000"/>
            <a:ext cx="7772040" cy="11934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>
            <a:noAutofit/>
          </a:bodyPr>
          <a:lstStyle/>
          <a:p>
            <a:pPr>
              <a:lnSpc>
                <a:spcPct val="100000"/>
              </a:lnSpc>
              <a:spcBef>
                <a:spcPts val="799"/>
              </a:spcBef>
            </a:pPr>
            <a:r>
              <a:rPr lang="ru-RU" sz="24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Кроме точечных изменений редко, но происходят крупные перестройки ДНК (или РНК – для РНК вирусов) </a:t>
            </a:r>
            <a:endParaRPr lang="en-GB" sz="24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355" name="TextShape 3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>
            <a:noAutofit/>
          </a:bodyPr>
          <a:lstStyle/>
          <a:p>
            <a:pPr algn="r">
              <a:lnSpc>
                <a:spcPct val="100000"/>
              </a:lnSpc>
            </a:pPr>
            <a:fld id="{DA3742AF-17AF-44A6-A0D1-F0B2506410BE}" type="slidenum">
              <a:rPr lang="ru-RU" sz="1400" b="0" strike="noStrike" spc="-1">
                <a:solidFill>
                  <a:srgbClr val="61698B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23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356" name="CustomShape 4"/>
          <p:cNvSpPr/>
          <p:nvPr/>
        </p:nvSpPr>
        <p:spPr>
          <a:xfrm>
            <a:off x="3002400" y="2583000"/>
            <a:ext cx="27889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222222"/>
                </a:solidFill>
                <a:latin typeface="Arial"/>
                <a:ea typeface="Arial Unicode MS"/>
              </a:rPr>
              <a:t>Ad memorandum</a:t>
            </a:r>
            <a:r>
              <a:rPr lang="ru-RU" sz="2400" b="1" strike="noStrike" spc="-1">
                <a:solidFill>
                  <a:srgbClr val="222222"/>
                </a:solidFill>
                <a:latin typeface="Arial"/>
                <a:ea typeface="Arial Unicode MS"/>
              </a:rPr>
              <a:t>: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CustomShape 1"/>
          <p:cNvSpPr/>
          <p:nvPr/>
        </p:nvSpPr>
        <p:spPr>
          <a:xfrm>
            <a:off x="4090680" y="6462720"/>
            <a:ext cx="4065480" cy="27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pt-BR" sz="1050" b="0" strike="noStrike" spc="-1">
                <a:solidFill>
                  <a:srgbClr val="002060"/>
                </a:solidFill>
                <a:latin typeface="Palatino"/>
              </a:rPr>
              <a:t>André de Carvalho - ICMC/USP</a:t>
            </a:r>
            <a:endParaRPr lang="ru-RU" sz="1050" b="0" strike="noStrike" spc="-1">
              <a:latin typeface="Arial"/>
            </a:endParaRPr>
          </a:p>
        </p:txBody>
      </p:sp>
      <p:sp>
        <p:nvSpPr>
          <p:cNvPr id="358" name="CustomShape 2"/>
          <p:cNvSpPr/>
          <p:nvPr/>
        </p:nvSpPr>
        <p:spPr>
          <a:xfrm>
            <a:off x="1382760" y="392760"/>
            <a:ext cx="6378480" cy="856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4000" b="0" strike="noStrike" spc="-1">
                <a:solidFill>
                  <a:srgbClr val="00664D"/>
                </a:solidFill>
                <a:latin typeface="Times New Roman"/>
                <a:ea typeface="ＭＳ Ｐゴシック"/>
              </a:rPr>
              <a:t>Крупные перестройки ДНК</a:t>
            </a:r>
            <a:endParaRPr lang="ru-RU" sz="4000" b="0" strike="noStrike" spc="-1">
              <a:latin typeface="Arial"/>
            </a:endParaRPr>
          </a:p>
        </p:txBody>
      </p:sp>
      <p:grpSp>
        <p:nvGrpSpPr>
          <p:cNvPr id="359" name="Group 3"/>
          <p:cNvGrpSpPr/>
          <p:nvPr/>
        </p:nvGrpSpPr>
        <p:grpSpPr>
          <a:xfrm>
            <a:off x="964440" y="2290320"/>
            <a:ext cx="7214760" cy="2272680"/>
            <a:chOff x="964440" y="2290320"/>
            <a:chExt cx="7214760" cy="2272680"/>
          </a:xfrm>
        </p:grpSpPr>
        <p:sp>
          <p:nvSpPr>
            <p:cNvPr id="360" name="CustomShape 4"/>
            <p:cNvSpPr/>
            <p:nvPr/>
          </p:nvSpPr>
          <p:spPr>
            <a:xfrm>
              <a:off x="1266840" y="4167720"/>
              <a:ext cx="6912360" cy="3952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2000" b="0" strike="noStrike" spc="-1">
                  <a:solidFill>
                    <a:srgbClr val="002060"/>
                  </a:solidFill>
                  <a:latin typeface="Palatino"/>
                  <a:ea typeface="ＭＳ Ｐゴシック"/>
                </a:rPr>
                <a:t>Инверсия</a:t>
              </a:r>
              <a:r>
                <a:rPr lang="en-US" sz="2000" b="0" strike="noStrike" spc="-1">
                  <a:solidFill>
                    <a:srgbClr val="002060"/>
                  </a:solidFill>
                  <a:latin typeface="Palatino"/>
                  <a:ea typeface="ＭＳ Ｐゴシック"/>
                </a:rPr>
                <a:t>		</a:t>
              </a:r>
              <a:r>
                <a:rPr lang="ru-RU" sz="2000" b="0" strike="noStrike" spc="-1">
                  <a:solidFill>
                    <a:srgbClr val="002060"/>
                  </a:solidFill>
                  <a:latin typeface="Palatino"/>
                  <a:ea typeface="ＭＳ Ｐゴシック"/>
                </a:rPr>
                <a:t>     Дупликация   Делеция</a:t>
              </a:r>
              <a:r>
                <a:rPr lang="en-US" sz="2000" b="0" strike="noStrike" spc="-1">
                  <a:solidFill>
                    <a:srgbClr val="002060"/>
                  </a:solidFill>
                  <a:latin typeface="Palatino"/>
                  <a:ea typeface="ＭＳ Ｐゴシック"/>
                </a:rPr>
                <a:t>             </a:t>
              </a:r>
              <a:endParaRPr lang="ru-RU" sz="2000" b="0" strike="noStrike" spc="-1">
                <a:latin typeface="Arial"/>
              </a:endParaRPr>
            </a:p>
          </p:txBody>
        </p:sp>
        <p:sp>
          <p:nvSpPr>
            <p:cNvPr id="361" name="CustomShape 5"/>
            <p:cNvSpPr/>
            <p:nvPr/>
          </p:nvSpPr>
          <p:spPr>
            <a:xfrm>
              <a:off x="1449000" y="3219840"/>
              <a:ext cx="1232280" cy="331560"/>
            </a:xfrm>
            <a:prstGeom prst="rect">
              <a:avLst/>
            </a:prstGeom>
            <a:solidFill>
              <a:schemeClr val="accent1"/>
            </a:solidFill>
            <a:ln w="9360">
              <a:solidFill>
                <a:schemeClr val="tx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200" b="0" strike="noStrike" spc="-1">
                  <a:solidFill>
                    <a:srgbClr val="FFFFFF"/>
                  </a:solidFill>
                  <a:latin typeface="Arial"/>
                  <a:ea typeface="ＭＳ Ｐゴシック"/>
                </a:rPr>
                <a:t>CCAAAAAGT</a:t>
              </a:r>
              <a:endParaRPr lang="ru-RU" sz="1200" b="0" strike="noStrike" spc="-1">
                <a:latin typeface="Arial"/>
              </a:endParaRPr>
            </a:p>
          </p:txBody>
        </p:sp>
        <p:sp>
          <p:nvSpPr>
            <p:cNvPr id="362" name="CustomShape 6"/>
            <p:cNvSpPr/>
            <p:nvPr/>
          </p:nvSpPr>
          <p:spPr>
            <a:xfrm>
              <a:off x="964440" y="3225240"/>
              <a:ext cx="472320" cy="331560"/>
            </a:xfrm>
            <a:prstGeom prst="rect">
              <a:avLst/>
            </a:prstGeom>
            <a:solidFill>
              <a:srgbClr val="0000FF"/>
            </a:solidFill>
            <a:ln w="9360">
              <a:solidFill>
                <a:schemeClr val="tx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200" b="0" strike="noStrike" spc="-1">
                  <a:solidFill>
                    <a:srgbClr val="FFFFFF"/>
                  </a:solidFill>
                  <a:latin typeface="Arial"/>
                  <a:ea typeface="ＭＳ Ｐゴシック"/>
                </a:rPr>
                <a:t>GAC</a:t>
              </a:r>
              <a:endParaRPr lang="ru-RU" sz="1200" b="0" strike="noStrike" spc="-1">
                <a:latin typeface="Arial"/>
              </a:endParaRPr>
            </a:p>
          </p:txBody>
        </p:sp>
        <p:sp>
          <p:nvSpPr>
            <p:cNvPr id="363" name="CustomShape 7"/>
            <p:cNvSpPr/>
            <p:nvPr/>
          </p:nvSpPr>
          <p:spPr>
            <a:xfrm>
              <a:off x="1437120" y="2290320"/>
              <a:ext cx="1217520" cy="331560"/>
            </a:xfrm>
            <a:prstGeom prst="rect">
              <a:avLst/>
            </a:prstGeom>
            <a:solidFill>
              <a:schemeClr val="accent1"/>
            </a:solidFill>
            <a:ln w="9360">
              <a:solidFill>
                <a:schemeClr val="tx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200" b="0" strike="noStrike" spc="-1">
                  <a:solidFill>
                    <a:srgbClr val="FFFFFF"/>
                  </a:solidFill>
                  <a:latin typeface="Arial"/>
                  <a:ea typeface="ＭＳ Ｐゴシック"/>
                </a:rPr>
                <a:t>ACTTTTTGG</a:t>
              </a:r>
              <a:endParaRPr lang="ru-RU" sz="1200" b="0" strike="noStrike" spc="-1">
                <a:latin typeface="Arial"/>
              </a:endParaRPr>
            </a:p>
          </p:txBody>
        </p:sp>
        <p:sp>
          <p:nvSpPr>
            <p:cNvPr id="364" name="CustomShape 8"/>
            <p:cNvSpPr/>
            <p:nvPr/>
          </p:nvSpPr>
          <p:spPr>
            <a:xfrm>
              <a:off x="3127680" y="2290320"/>
              <a:ext cx="810720" cy="331560"/>
            </a:xfrm>
            <a:prstGeom prst="rect">
              <a:avLst/>
            </a:prstGeom>
            <a:solidFill>
              <a:srgbClr val="FF0000"/>
            </a:solidFill>
            <a:ln w="9360">
              <a:solidFill>
                <a:schemeClr val="tx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200" b="0" strike="noStrike" spc="-1">
                  <a:solidFill>
                    <a:srgbClr val="FFFFFF"/>
                  </a:solidFill>
                  <a:latin typeface="Arial"/>
                  <a:ea typeface="ＭＳ Ｐゴシック"/>
                </a:rPr>
                <a:t>TATATA</a:t>
              </a:r>
              <a:endParaRPr lang="ru-RU" sz="1200" b="0" strike="noStrike" spc="-1">
                <a:latin typeface="Arial"/>
              </a:endParaRPr>
            </a:p>
          </p:txBody>
        </p:sp>
        <p:sp>
          <p:nvSpPr>
            <p:cNvPr id="365" name="CustomShape 9"/>
            <p:cNvSpPr/>
            <p:nvPr/>
          </p:nvSpPr>
          <p:spPr>
            <a:xfrm>
              <a:off x="3938400" y="2290320"/>
              <a:ext cx="746640" cy="331560"/>
            </a:xfrm>
            <a:prstGeom prst="rect">
              <a:avLst/>
            </a:prstGeom>
            <a:solidFill>
              <a:srgbClr val="008000"/>
            </a:solidFill>
            <a:ln w="9360">
              <a:solidFill>
                <a:schemeClr val="tx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200" b="0" strike="noStrike" spc="-1">
                  <a:solidFill>
                    <a:srgbClr val="FFFFFF"/>
                  </a:solidFill>
                  <a:latin typeface="Arial"/>
                  <a:ea typeface="ＭＳ Ｐゴシック"/>
                </a:rPr>
                <a:t>CATGT</a:t>
              </a:r>
              <a:endParaRPr lang="ru-RU" sz="1200" b="0" strike="noStrike" spc="-1">
                <a:latin typeface="Arial"/>
              </a:endParaRPr>
            </a:p>
          </p:txBody>
        </p:sp>
        <p:sp>
          <p:nvSpPr>
            <p:cNvPr id="366" name="CustomShape 10"/>
            <p:cNvSpPr/>
            <p:nvPr/>
          </p:nvSpPr>
          <p:spPr>
            <a:xfrm>
              <a:off x="4685400" y="2290320"/>
              <a:ext cx="980640" cy="33156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chemeClr val="tx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200" b="0" strike="noStrike" spc="-1">
                  <a:solidFill>
                    <a:srgbClr val="002060"/>
                  </a:solidFill>
                  <a:latin typeface="Arial"/>
                  <a:ea typeface="ＭＳ Ｐゴシック"/>
                </a:rPr>
                <a:t>AAATAAT</a:t>
              </a:r>
              <a:endParaRPr lang="ru-RU" sz="1200" b="0" strike="noStrike" spc="-1">
                <a:latin typeface="Arial"/>
              </a:endParaRPr>
            </a:p>
          </p:txBody>
        </p:sp>
        <p:sp>
          <p:nvSpPr>
            <p:cNvPr id="367" name="CustomShape 11"/>
            <p:cNvSpPr/>
            <p:nvPr/>
          </p:nvSpPr>
          <p:spPr>
            <a:xfrm>
              <a:off x="5666040" y="2290320"/>
              <a:ext cx="336600" cy="331560"/>
            </a:xfrm>
            <a:prstGeom prst="rect">
              <a:avLst/>
            </a:prstGeom>
            <a:solidFill>
              <a:srgbClr val="0000FF"/>
            </a:solidFill>
            <a:ln w="9360">
              <a:solidFill>
                <a:schemeClr val="tx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200" b="0" strike="noStrike" spc="-1">
                  <a:solidFill>
                    <a:srgbClr val="FFFFFF"/>
                  </a:solidFill>
                  <a:latin typeface="Arial"/>
                  <a:ea typeface="ＭＳ Ｐゴシック"/>
                </a:rPr>
                <a:t>CG</a:t>
              </a:r>
              <a:endParaRPr lang="ru-RU" sz="1200" b="0" strike="noStrike" spc="-1">
                <a:latin typeface="Arial"/>
              </a:endParaRPr>
            </a:p>
          </p:txBody>
        </p:sp>
        <p:sp>
          <p:nvSpPr>
            <p:cNvPr id="368" name="CustomShape 12"/>
            <p:cNvSpPr/>
            <p:nvPr/>
          </p:nvSpPr>
          <p:spPr>
            <a:xfrm>
              <a:off x="6003000" y="2290320"/>
              <a:ext cx="1217520" cy="331560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chemeClr val="tx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200" b="0" strike="noStrike" spc="-1">
                  <a:solidFill>
                    <a:srgbClr val="FFFFFF"/>
                  </a:solidFill>
                  <a:latin typeface="Arial"/>
                  <a:ea typeface="ＭＳ Ｐゴシック"/>
                </a:rPr>
                <a:t>AACCCCCG</a:t>
              </a:r>
              <a:endParaRPr lang="ru-RU" sz="1200" b="0" strike="noStrike" spc="-1">
                <a:latin typeface="Arial"/>
              </a:endParaRPr>
            </a:p>
          </p:txBody>
        </p:sp>
        <p:sp>
          <p:nvSpPr>
            <p:cNvPr id="369" name="CustomShape 13"/>
            <p:cNvSpPr/>
            <p:nvPr/>
          </p:nvSpPr>
          <p:spPr>
            <a:xfrm>
              <a:off x="964440" y="2290320"/>
              <a:ext cx="472320" cy="331560"/>
            </a:xfrm>
            <a:prstGeom prst="rect">
              <a:avLst/>
            </a:prstGeom>
            <a:solidFill>
              <a:srgbClr val="0000FF"/>
            </a:solidFill>
            <a:ln w="9360">
              <a:solidFill>
                <a:schemeClr val="tx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200" b="0" strike="noStrike" spc="-1">
                  <a:solidFill>
                    <a:srgbClr val="FFFFFF"/>
                  </a:solidFill>
                  <a:latin typeface="Arial"/>
                  <a:ea typeface="ＭＳ Ｐゴシック"/>
                </a:rPr>
                <a:t>GAC</a:t>
              </a:r>
              <a:endParaRPr lang="ru-RU" sz="1200" b="0" strike="noStrike" spc="-1">
                <a:latin typeface="Arial"/>
              </a:endParaRPr>
            </a:p>
          </p:txBody>
        </p:sp>
        <p:sp>
          <p:nvSpPr>
            <p:cNvPr id="370" name="CustomShape 14"/>
            <p:cNvSpPr/>
            <p:nvPr/>
          </p:nvSpPr>
          <p:spPr>
            <a:xfrm>
              <a:off x="2655000" y="2290320"/>
              <a:ext cx="472320" cy="331560"/>
            </a:xfrm>
            <a:prstGeom prst="rect">
              <a:avLst/>
            </a:prstGeom>
            <a:solidFill>
              <a:schemeClr val="accent2"/>
            </a:solidFill>
            <a:ln w="9360">
              <a:solidFill>
                <a:schemeClr val="tx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200" b="0" strike="noStrike" spc="-1">
                  <a:solidFill>
                    <a:srgbClr val="FFFFFF"/>
                  </a:solidFill>
                  <a:latin typeface="Arial"/>
                  <a:ea typeface="ＭＳ Ｐゴシック"/>
                </a:rPr>
                <a:t>GGG</a:t>
              </a:r>
              <a:endParaRPr lang="ru-RU" sz="1200" b="0" strike="noStrike" spc="-1">
                <a:latin typeface="Arial"/>
              </a:endParaRPr>
            </a:p>
          </p:txBody>
        </p:sp>
        <p:sp>
          <p:nvSpPr>
            <p:cNvPr id="371" name="CustomShape 15"/>
            <p:cNvSpPr/>
            <p:nvPr/>
          </p:nvSpPr>
          <p:spPr>
            <a:xfrm>
              <a:off x="5417280" y="3213000"/>
              <a:ext cx="950760" cy="33156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chemeClr val="tx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200" b="0" strike="noStrike" spc="-1">
                  <a:solidFill>
                    <a:srgbClr val="002060"/>
                  </a:solidFill>
                  <a:latin typeface="Arial"/>
                  <a:ea typeface="ＭＳ Ｐゴシック"/>
                </a:rPr>
                <a:t>AAATAAT</a:t>
              </a:r>
              <a:endParaRPr lang="ru-RU" sz="1200" b="0" strike="noStrike" spc="-1">
                <a:latin typeface="Arial"/>
              </a:endParaRPr>
            </a:p>
          </p:txBody>
        </p:sp>
        <p:sp>
          <p:nvSpPr>
            <p:cNvPr id="372" name="CustomShape 16"/>
            <p:cNvSpPr/>
            <p:nvPr/>
          </p:nvSpPr>
          <p:spPr>
            <a:xfrm>
              <a:off x="6351120" y="3219840"/>
              <a:ext cx="1099800" cy="331560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chemeClr val="tx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200" b="0" strike="noStrike" spc="-1">
                  <a:solidFill>
                    <a:srgbClr val="FFFFFF"/>
                  </a:solidFill>
                  <a:latin typeface="Arial"/>
                  <a:ea typeface="ＭＳ Ｐゴシック"/>
                </a:rPr>
                <a:t>AACCCCG</a:t>
              </a:r>
              <a:endParaRPr lang="ru-RU" sz="1200" b="0" strike="noStrike" spc="-1">
                <a:latin typeface="Arial"/>
              </a:endParaRPr>
            </a:p>
          </p:txBody>
        </p:sp>
        <p:sp>
          <p:nvSpPr>
            <p:cNvPr id="373" name="CustomShape 17"/>
            <p:cNvSpPr/>
            <p:nvPr/>
          </p:nvSpPr>
          <p:spPr>
            <a:xfrm>
              <a:off x="4701600" y="3219840"/>
              <a:ext cx="715320" cy="331560"/>
            </a:xfrm>
            <a:prstGeom prst="rect">
              <a:avLst/>
            </a:prstGeom>
            <a:solidFill>
              <a:srgbClr val="008000"/>
            </a:solidFill>
            <a:ln w="9360">
              <a:solidFill>
                <a:schemeClr val="tx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200" b="0" strike="noStrike" spc="-1">
                  <a:solidFill>
                    <a:srgbClr val="FFFFFF"/>
                  </a:solidFill>
                  <a:latin typeface="Arial"/>
                  <a:ea typeface="ＭＳ Ｐゴシック"/>
                </a:rPr>
                <a:t>CATGT</a:t>
              </a:r>
              <a:endParaRPr lang="ru-RU" sz="1200" b="0" strike="noStrike" spc="-1">
                <a:latin typeface="Arial"/>
              </a:endParaRPr>
            </a:p>
          </p:txBody>
        </p:sp>
        <p:sp>
          <p:nvSpPr>
            <p:cNvPr id="374" name="CustomShape 18"/>
            <p:cNvSpPr/>
            <p:nvPr/>
          </p:nvSpPr>
          <p:spPr>
            <a:xfrm>
              <a:off x="4232160" y="3219840"/>
              <a:ext cx="472320" cy="331560"/>
            </a:xfrm>
            <a:prstGeom prst="rect">
              <a:avLst/>
            </a:prstGeom>
            <a:solidFill>
              <a:schemeClr val="accent2"/>
            </a:solidFill>
            <a:ln w="9360">
              <a:solidFill>
                <a:schemeClr val="tx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200" b="0" strike="noStrike" spc="-1">
                  <a:solidFill>
                    <a:srgbClr val="FFFFFF"/>
                  </a:solidFill>
                  <a:latin typeface="Arial"/>
                  <a:ea typeface="ＭＳ Ｐゴシック"/>
                </a:rPr>
                <a:t>GGG</a:t>
              </a:r>
              <a:endParaRPr lang="ru-RU" sz="1200" b="0" strike="noStrike" spc="-1">
                <a:latin typeface="Arial"/>
              </a:endParaRPr>
            </a:p>
          </p:txBody>
        </p:sp>
        <p:sp>
          <p:nvSpPr>
            <p:cNvPr id="375" name="Line 19"/>
            <p:cNvSpPr/>
            <p:nvPr/>
          </p:nvSpPr>
          <p:spPr>
            <a:xfrm flipV="1">
              <a:off x="4401720" y="3495240"/>
              <a:ext cx="501120" cy="703080"/>
            </a:xfrm>
            <a:prstGeom prst="line">
              <a:avLst/>
            </a:prstGeom>
            <a:ln w="9360">
              <a:solidFill>
                <a:schemeClr val="tx1"/>
              </a:solidFill>
              <a:miter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6" name="Line 20"/>
            <p:cNvSpPr/>
            <p:nvPr/>
          </p:nvSpPr>
          <p:spPr>
            <a:xfrm flipV="1">
              <a:off x="5337360" y="2622240"/>
              <a:ext cx="463320" cy="1576080"/>
            </a:xfrm>
            <a:prstGeom prst="line">
              <a:avLst/>
            </a:prstGeom>
            <a:ln w="9360">
              <a:solidFill>
                <a:schemeClr val="tx1"/>
              </a:solidFill>
              <a:miter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7" name="Line 21"/>
            <p:cNvSpPr/>
            <p:nvPr/>
          </p:nvSpPr>
          <p:spPr>
            <a:xfrm>
              <a:off x="2944080" y="2705400"/>
              <a:ext cx="1471320" cy="466200"/>
            </a:xfrm>
            <a:prstGeom prst="line">
              <a:avLst/>
            </a:prstGeom>
            <a:ln w="9360">
              <a:solidFill>
                <a:schemeClr val="tx1"/>
              </a:solidFill>
              <a:miter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8" name="Line 22"/>
            <p:cNvSpPr/>
            <p:nvPr/>
          </p:nvSpPr>
          <p:spPr>
            <a:xfrm flipH="1" flipV="1">
              <a:off x="3925440" y="3528720"/>
              <a:ext cx="330480" cy="653400"/>
            </a:xfrm>
            <a:prstGeom prst="line">
              <a:avLst/>
            </a:prstGeom>
            <a:ln w="9360">
              <a:solidFill>
                <a:schemeClr val="tx1"/>
              </a:solidFill>
              <a:miter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9" name="CustomShape 23"/>
            <p:cNvSpPr/>
            <p:nvPr/>
          </p:nvSpPr>
          <p:spPr>
            <a:xfrm>
              <a:off x="2698200" y="3225240"/>
              <a:ext cx="810720" cy="331560"/>
            </a:xfrm>
            <a:prstGeom prst="rect">
              <a:avLst/>
            </a:prstGeom>
            <a:solidFill>
              <a:srgbClr val="FF0000"/>
            </a:solidFill>
            <a:ln w="9360">
              <a:solidFill>
                <a:schemeClr val="tx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200" b="0" strike="noStrike" spc="-1">
                  <a:solidFill>
                    <a:srgbClr val="FFFFFF"/>
                  </a:solidFill>
                  <a:latin typeface="Arial"/>
                  <a:ea typeface="ＭＳ Ｐゴシック"/>
                </a:rPr>
                <a:t>TATATA</a:t>
              </a:r>
              <a:endParaRPr lang="ru-RU" sz="1200" b="0" strike="noStrike" spc="-1">
                <a:latin typeface="Arial"/>
              </a:endParaRPr>
            </a:p>
          </p:txBody>
        </p:sp>
        <p:sp>
          <p:nvSpPr>
            <p:cNvPr id="380" name="CustomShape 24"/>
            <p:cNvSpPr/>
            <p:nvPr/>
          </p:nvSpPr>
          <p:spPr>
            <a:xfrm>
              <a:off x="3509280" y="3225240"/>
              <a:ext cx="746640" cy="331560"/>
            </a:xfrm>
            <a:prstGeom prst="rect">
              <a:avLst/>
            </a:prstGeom>
            <a:solidFill>
              <a:srgbClr val="008000"/>
            </a:solidFill>
            <a:ln w="9360">
              <a:solidFill>
                <a:schemeClr val="tx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200" b="0" strike="noStrike" spc="-1">
                  <a:solidFill>
                    <a:srgbClr val="FFFFFF"/>
                  </a:solidFill>
                  <a:latin typeface="Arial"/>
                  <a:ea typeface="ＭＳ Ｐゴシック"/>
                </a:rPr>
                <a:t>CATGT</a:t>
              </a:r>
              <a:endParaRPr lang="ru-RU" sz="1200" b="0" strike="noStrike" spc="-1">
                <a:latin typeface="Arial"/>
              </a:endParaRPr>
            </a:p>
          </p:txBody>
        </p:sp>
        <p:sp>
          <p:nvSpPr>
            <p:cNvPr id="381" name="Line 25"/>
            <p:cNvSpPr/>
            <p:nvPr/>
          </p:nvSpPr>
          <p:spPr>
            <a:xfrm flipV="1">
              <a:off x="1889640" y="3608640"/>
              <a:ext cx="140760" cy="673920"/>
            </a:xfrm>
            <a:prstGeom prst="line">
              <a:avLst/>
            </a:prstGeom>
            <a:ln w="9360">
              <a:solidFill>
                <a:schemeClr val="tx1"/>
              </a:solidFill>
              <a:miter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82" name="CustomShape 26"/>
          <p:cNvSpPr/>
          <p:nvPr/>
        </p:nvSpPr>
        <p:spPr>
          <a:xfrm>
            <a:off x="1675800" y="2727000"/>
            <a:ext cx="18421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2060"/>
                </a:solidFill>
                <a:latin typeface="Times New Roman"/>
                <a:ea typeface="Arial Unicode MS"/>
              </a:rPr>
              <a:t>Транслокация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383" name="CustomShape 27"/>
          <p:cNvSpPr/>
          <p:nvPr/>
        </p:nvSpPr>
        <p:spPr>
          <a:xfrm>
            <a:off x="467640" y="5192280"/>
            <a:ext cx="8064360" cy="82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2060"/>
                </a:solidFill>
                <a:latin typeface="Times New Roman"/>
                <a:ea typeface="Arial Unicode MS"/>
              </a:rPr>
              <a:t>Участки могут состоять из сотен, тысяч и миллионов пар нуклеотидов 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CustomShape 1"/>
          <p:cNvSpPr/>
          <p:nvPr/>
        </p:nvSpPr>
        <p:spPr>
          <a:xfrm>
            <a:off x="421200" y="332640"/>
            <a:ext cx="8291880" cy="1187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600" b="0" strike="noStrike" spc="-1">
                <a:solidFill>
                  <a:srgbClr val="506D2D"/>
                </a:solidFill>
                <a:latin typeface="Times New Roman"/>
                <a:ea typeface="Arial Unicode MS"/>
              </a:rPr>
              <a:t>Карта локального сходства позволяет</a:t>
            </a:r>
            <a:endParaRPr lang="ru-RU" sz="3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600" b="0" strike="noStrike" spc="-1">
                <a:solidFill>
                  <a:srgbClr val="506D2D"/>
                </a:solidFill>
                <a:latin typeface="Times New Roman"/>
                <a:ea typeface="Arial Unicode MS"/>
              </a:rPr>
              <a:t>описывать крупные перестройки геномов</a:t>
            </a:r>
            <a:endParaRPr lang="ru-RU" sz="3600" b="0" strike="noStrike" spc="-1">
              <a:latin typeface="Arial"/>
            </a:endParaRPr>
          </a:p>
        </p:txBody>
      </p:sp>
      <p:pic>
        <p:nvPicPr>
          <p:cNvPr id="385" name="Picture 2" descr="http://blast.ncbi.nlm.nih.gov/hitmatrix/hit_matrix.cgi?rid=HJ50S6BE113&amp;width=600&amp;height=300"/>
          <p:cNvPicPr/>
          <p:nvPr/>
        </p:nvPicPr>
        <p:blipFill>
          <a:blip r:embed="rId2" cstate="print"/>
          <a:stretch/>
        </p:blipFill>
        <p:spPr>
          <a:xfrm>
            <a:off x="897840" y="1700640"/>
            <a:ext cx="7344360" cy="3672000"/>
          </a:xfrm>
          <a:prstGeom prst="rect">
            <a:avLst/>
          </a:prstGeom>
          <a:ln w="9360">
            <a:noFill/>
          </a:ln>
        </p:spPr>
      </p:pic>
      <p:sp>
        <p:nvSpPr>
          <p:cNvPr id="386" name="CustomShape 2"/>
          <p:cNvSpPr/>
          <p:nvPr/>
        </p:nvSpPr>
        <p:spPr>
          <a:xfrm>
            <a:off x="1259640" y="5445360"/>
            <a:ext cx="31680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последовательность 1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87" name="CustomShape 3"/>
          <p:cNvSpPr/>
          <p:nvPr/>
        </p:nvSpPr>
        <p:spPr>
          <a:xfrm rot="16200000">
            <a:off x="-1005840" y="3390840"/>
            <a:ext cx="31680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последовательность  2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88" name="TextShape 4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>
            <a:noAutofit/>
          </a:bodyPr>
          <a:lstStyle/>
          <a:p>
            <a:pPr algn="r">
              <a:lnSpc>
                <a:spcPct val="100000"/>
              </a:lnSpc>
            </a:pPr>
            <a:fld id="{A275373A-8837-4587-8BD9-D7C310DDDFDD}" type="slidenum">
              <a:rPr lang="ru-RU" sz="1400" b="0" strike="noStrike" spc="-1">
                <a:solidFill>
                  <a:srgbClr val="61698B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25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TextShape 1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>
            <a:noAutofit/>
          </a:bodyPr>
          <a:lstStyle/>
          <a:p>
            <a:pPr algn="r">
              <a:lnSpc>
                <a:spcPct val="100000"/>
              </a:lnSpc>
            </a:pPr>
            <a:fld id="{9EC88D8A-844E-4564-9D9D-33A9DC6B9F93}" type="slidenum">
              <a:rPr lang="ru-RU" sz="1400" b="0" strike="noStrike" spc="-1">
                <a:solidFill>
                  <a:srgbClr val="61698B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26</a:t>
            </a:fld>
            <a:endParaRPr lang="ru-RU" sz="1400" b="0" strike="noStrike" spc="-1">
              <a:latin typeface="Times New Roman"/>
            </a:endParaRPr>
          </a:p>
        </p:txBody>
      </p:sp>
      <p:pic>
        <p:nvPicPr>
          <p:cNvPr id="390" name="Picture 2" descr="http://kodomo.fbb.msu.ru/~lady_mari/hit_matrix.png"/>
          <p:cNvPicPr/>
          <p:nvPr/>
        </p:nvPicPr>
        <p:blipFill>
          <a:blip r:embed="rId2" cstate="print"/>
          <a:stretch/>
        </p:blipFill>
        <p:spPr>
          <a:xfrm>
            <a:off x="323640" y="1484640"/>
            <a:ext cx="8352720" cy="4176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TextShape 1"/>
          <p:cNvSpPr txBox="1"/>
          <p:nvPr/>
        </p:nvSpPr>
        <p:spPr>
          <a:xfrm>
            <a:off x="413280" y="126000"/>
            <a:ext cx="8229240" cy="69624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600" b="0" strike="noStrike" spc="-1">
                <a:solidFill>
                  <a:srgbClr val="506D2D"/>
                </a:solidFill>
                <a:latin typeface="Times New Roman"/>
                <a:ea typeface="Arial Unicode MS"/>
              </a:rPr>
              <a:t>Карта сходства 2х последовательностей</a:t>
            </a:r>
            <a:endParaRPr lang="en-GB" sz="3600" b="0" strike="noStrike" spc="-1">
              <a:solidFill>
                <a:srgbClr val="FFFFFF"/>
              </a:solidFill>
              <a:latin typeface="Times New Roman"/>
            </a:endParaRPr>
          </a:p>
        </p:txBody>
      </p:sp>
      <p:graphicFrame>
        <p:nvGraphicFramePr>
          <p:cNvPr id="392" name="Table 2"/>
          <p:cNvGraphicFramePr/>
          <p:nvPr/>
        </p:nvGraphicFramePr>
        <p:xfrm>
          <a:off x="451800" y="855720"/>
          <a:ext cx="8229600" cy="5608080"/>
        </p:xfrm>
        <a:graphic>
          <a:graphicData uri="http://schemas.openxmlformats.org/drawingml/2006/table">
            <a:tbl>
              <a:tblPr/>
              <a:tblGrid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</a:tblGrid>
              <a:tr h="518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C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DF3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*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*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18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C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DF3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*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*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18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T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DF3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*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*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*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18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A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D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*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*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18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G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DF3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*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*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18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C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DF3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*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*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18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T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DF3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*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*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*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18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T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DF3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*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*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*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18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A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D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*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*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9446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D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A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D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T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D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T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D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G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D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C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D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G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D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A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D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T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D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C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DF3EA"/>
                    </a:solidFill>
                  </a:tcPr>
                </a:tc>
              </a:tr>
            </a:tbl>
          </a:graphicData>
        </a:graphic>
      </p:graphicFrame>
      <p:sp>
        <p:nvSpPr>
          <p:cNvPr id="393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>
            <a:noAutofit/>
          </a:bodyPr>
          <a:lstStyle/>
          <a:p>
            <a:pPr algn="r">
              <a:lnSpc>
                <a:spcPct val="100000"/>
              </a:lnSpc>
            </a:pPr>
            <a:fld id="{382A2D20-D125-41AB-8971-0D9509F5B7DE}" type="slidenum">
              <a:rPr lang="ru-RU" sz="1400" b="0" strike="noStrike" spc="-1">
                <a:solidFill>
                  <a:srgbClr val="61698B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27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394" name="Line 4"/>
          <p:cNvSpPr/>
          <p:nvPr/>
        </p:nvSpPr>
        <p:spPr>
          <a:xfrm flipV="1">
            <a:off x="1768320" y="4696200"/>
            <a:ext cx="691200" cy="499320"/>
          </a:xfrm>
          <a:prstGeom prst="line">
            <a:avLst/>
          </a:prstGeom>
          <a:ln w="50760">
            <a:solidFill>
              <a:srgbClr val="00C79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5" name="Line 5"/>
          <p:cNvSpPr/>
          <p:nvPr/>
        </p:nvSpPr>
        <p:spPr>
          <a:xfrm flipV="1">
            <a:off x="2574720" y="4196880"/>
            <a:ext cx="653040" cy="433440"/>
          </a:xfrm>
          <a:prstGeom prst="line">
            <a:avLst/>
          </a:prstGeom>
          <a:ln w="50760">
            <a:solidFill>
              <a:srgbClr val="00C79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6" name="Line 6"/>
          <p:cNvSpPr/>
          <p:nvPr/>
        </p:nvSpPr>
        <p:spPr>
          <a:xfrm flipV="1">
            <a:off x="5070960" y="3160080"/>
            <a:ext cx="653040" cy="433440"/>
          </a:xfrm>
          <a:prstGeom prst="line">
            <a:avLst/>
          </a:prstGeom>
          <a:ln w="50760">
            <a:solidFill>
              <a:srgbClr val="00C79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7" name="Line 7"/>
          <p:cNvSpPr/>
          <p:nvPr/>
        </p:nvSpPr>
        <p:spPr>
          <a:xfrm flipV="1">
            <a:off x="5877720" y="2660760"/>
            <a:ext cx="652680" cy="433440"/>
          </a:xfrm>
          <a:prstGeom prst="line">
            <a:avLst/>
          </a:prstGeom>
          <a:ln w="50760">
            <a:solidFill>
              <a:srgbClr val="00C79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8" name="Line 8"/>
          <p:cNvSpPr/>
          <p:nvPr/>
        </p:nvSpPr>
        <p:spPr>
          <a:xfrm flipV="1">
            <a:off x="6684120" y="2161440"/>
            <a:ext cx="653040" cy="433440"/>
          </a:xfrm>
          <a:prstGeom prst="line">
            <a:avLst/>
          </a:prstGeom>
          <a:ln w="50760">
            <a:solidFill>
              <a:srgbClr val="00C79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9" name="Line 9"/>
          <p:cNvSpPr/>
          <p:nvPr/>
        </p:nvSpPr>
        <p:spPr>
          <a:xfrm flipV="1">
            <a:off x="7490520" y="1662120"/>
            <a:ext cx="653040" cy="433440"/>
          </a:xfrm>
          <a:prstGeom prst="line">
            <a:avLst/>
          </a:prstGeom>
          <a:ln w="50760">
            <a:solidFill>
              <a:srgbClr val="00C79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0" name="Line 10"/>
          <p:cNvSpPr/>
          <p:nvPr/>
        </p:nvSpPr>
        <p:spPr>
          <a:xfrm flipV="1">
            <a:off x="1768320" y="2122920"/>
            <a:ext cx="652680" cy="433440"/>
          </a:xfrm>
          <a:prstGeom prst="line">
            <a:avLst/>
          </a:prstGeom>
          <a:ln w="50760">
            <a:solidFill>
              <a:srgbClr val="00C79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1" name="Line 11"/>
          <p:cNvSpPr/>
          <p:nvPr/>
        </p:nvSpPr>
        <p:spPr>
          <a:xfrm flipV="1">
            <a:off x="6684120" y="4734720"/>
            <a:ext cx="653040" cy="433440"/>
          </a:xfrm>
          <a:prstGeom prst="line">
            <a:avLst/>
          </a:prstGeom>
          <a:ln w="50760">
            <a:solidFill>
              <a:srgbClr val="00C79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2" name="CustomShape 12"/>
          <p:cNvSpPr/>
          <p:nvPr/>
        </p:nvSpPr>
        <p:spPr>
          <a:xfrm>
            <a:off x="462600" y="6309360"/>
            <a:ext cx="80647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rgbClr val="FF0000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3" name="CustomShape 13"/>
          <p:cNvSpPr/>
          <p:nvPr/>
        </p:nvSpPr>
        <p:spPr>
          <a:xfrm flipV="1">
            <a:off x="616320" y="816840"/>
            <a:ext cx="360" cy="5414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rgbClr val="FF0000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4" name="Line 14"/>
          <p:cNvSpPr/>
          <p:nvPr/>
        </p:nvSpPr>
        <p:spPr>
          <a:xfrm flipV="1">
            <a:off x="7529040" y="3659400"/>
            <a:ext cx="652680" cy="433440"/>
          </a:xfrm>
          <a:prstGeom prst="line">
            <a:avLst/>
          </a:prstGeom>
          <a:ln w="50760">
            <a:solidFill>
              <a:srgbClr val="00C79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5" name="Line 15"/>
          <p:cNvSpPr/>
          <p:nvPr/>
        </p:nvSpPr>
        <p:spPr>
          <a:xfrm flipV="1">
            <a:off x="3419640" y="3697560"/>
            <a:ext cx="1459440" cy="395280"/>
          </a:xfrm>
          <a:prstGeom prst="line">
            <a:avLst/>
          </a:prstGeom>
          <a:ln w="22320">
            <a:solidFill>
              <a:srgbClr val="00C795"/>
            </a:solidFill>
            <a:prstDash val="sysDot"/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TextShape 1"/>
          <p:cNvSpPr txBox="1"/>
          <p:nvPr/>
        </p:nvSpPr>
        <p:spPr>
          <a:xfrm>
            <a:off x="413280" y="126000"/>
            <a:ext cx="8344440" cy="80604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ctr">
            <a:normAutofit fontScale="67500"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506D2D"/>
                </a:solidFill>
                <a:latin typeface="Times New Roman"/>
                <a:ea typeface="Arial Unicode MS"/>
              </a:rPr>
              <a:t>Карта сходства 2х последовательностей </a:t>
            </a:r>
            <a:r>
              <a:t/>
            </a:r>
            <a:br/>
            <a:r>
              <a:rPr lang="ru-RU" sz="3100" b="0" strike="noStrike" spc="-1">
                <a:solidFill>
                  <a:srgbClr val="506D2D"/>
                </a:solidFill>
                <a:latin typeface="Times New Roman"/>
                <a:ea typeface="Arial Unicode MS"/>
              </a:rPr>
              <a:t>с учетом комплементарной цепочки</a:t>
            </a:r>
            <a:endParaRPr lang="en-GB" sz="3100" b="0" strike="noStrike" spc="-1">
              <a:solidFill>
                <a:srgbClr val="FFFFFF"/>
              </a:solidFill>
              <a:latin typeface="Times New Roman"/>
            </a:endParaRPr>
          </a:p>
        </p:txBody>
      </p:sp>
      <p:graphicFrame>
        <p:nvGraphicFramePr>
          <p:cNvPr id="407" name="Table 2"/>
          <p:cNvGraphicFramePr/>
          <p:nvPr/>
        </p:nvGraphicFramePr>
        <p:xfrm>
          <a:off x="535680" y="1086120"/>
          <a:ext cx="8267760" cy="5606640"/>
        </p:xfrm>
        <a:graphic>
          <a:graphicData uri="http://schemas.openxmlformats.org/drawingml/2006/table">
            <a:tbl>
              <a:tblPr/>
              <a:tblGrid>
                <a:gridCol w="751320"/>
                <a:gridCol w="751320"/>
                <a:gridCol w="751320"/>
                <a:gridCol w="751320"/>
                <a:gridCol w="751320"/>
                <a:gridCol w="751320"/>
                <a:gridCol w="751320"/>
                <a:gridCol w="751320"/>
                <a:gridCol w="751320"/>
                <a:gridCol w="751320"/>
                <a:gridCol w="754560"/>
              </a:tblGrid>
              <a:tr h="521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G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D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C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DF3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+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+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21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T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D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A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D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+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+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+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21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G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D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C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DF3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+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+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21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C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D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G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DF3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+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+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21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G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D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C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DF3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+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+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21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A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D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T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D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+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+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21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T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D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A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D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+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+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+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21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C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D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G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DF3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+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+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21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T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D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A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D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+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+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+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91188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DF3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D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A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D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T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D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T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D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G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D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C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D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G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D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A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D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T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D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C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DF3EA"/>
                    </a:solidFill>
                  </a:tcPr>
                </a:tc>
              </a:tr>
            </a:tbl>
          </a:graphicData>
        </a:graphic>
      </p:graphicFrame>
      <p:sp>
        <p:nvSpPr>
          <p:cNvPr id="408" name="TextShape 3"/>
          <p:cNvSpPr txBox="1"/>
          <p:nvPr/>
        </p:nvSpPr>
        <p:spPr>
          <a:xfrm>
            <a:off x="7010280" y="6492960"/>
            <a:ext cx="2133360" cy="36468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>
            <a:noAutofit/>
          </a:bodyPr>
          <a:lstStyle/>
          <a:p>
            <a:pPr algn="r">
              <a:lnSpc>
                <a:spcPct val="100000"/>
              </a:lnSpc>
            </a:pPr>
            <a:fld id="{CE209313-5950-441B-B45E-6E7EE98474CF}" type="slidenum">
              <a:rPr lang="ru-RU" sz="1400" b="0" strike="noStrike" spc="-1">
                <a:solidFill>
                  <a:srgbClr val="61698B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28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409" name="Line 4"/>
          <p:cNvSpPr/>
          <p:nvPr/>
        </p:nvSpPr>
        <p:spPr>
          <a:xfrm>
            <a:off x="3992040" y="1875600"/>
            <a:ext cx="614520" cy="422280"/>
          </a:xfrm>
          <a:prstGeom prst="line">
            <a:avLst/>
          </a:prstGeom>
          <a:ln w="50760">
            <a:solidFill>
              <a:srgbClr val="00C79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0" name="Line 5"/>
          <p:cNvSpPr/>
          <p:nvPr/>
        </p:nvSpPr>
        <p:spPr>
          <a:xfrm>
            <a:off x="4721760" y="2374920"/>
            <a:ext cx="614520" cy="422280"/>
          </a:xfrm>
          <a:prstGeom prst="line">
            <a:avLst/>
          </a:prstGeom>
          <a:ln w="50760">
            <a:solidFill>
              <a:srgbClr val="00C79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1" name="Line 6"/>
          <p:cNvSpPr/>
          <p:nvPr/>
        </p:nvSpPr>
        <p:spPr>
          <a:xfrm>
            <a:off x="5566680" y="2912400"/>
            <a:ext cx="614520" cy="422640"/>
          </a:xfrm>
          <a:prstGeom prst="line">
            <a:avLst/>
          </a:prstGeom>
          <a:ln w="50760">
            <a:solidFill>
              <a:srgbClr val="00C79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2" name="Line 7"/>
          <p:cNvSpPr/>
          <p:nvPr/>
        </p:nvSpPr>
        <p:spPr>
          <a:xfrm>
            <a:off x="6257880" y="3450240"/>
            <a:ext cx="614520" cy="422280"/>
          </a:xfrm>
          <a:prstGeom prst="line">
            <a:avLst/>
          </a:prstGeom>
          <a:ln w="50760">
            <a:solidFill>
              <a:srgbClr val="00C79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3" name="Line 8"/>
          <p:cNvSpPr/>
          <p:nvPr/>
        </p:nvSpPr>
        <p:spPr>
          <a:xfrm>
            <a:off x="7026120" y="3949560"/>
            <a:ext cx="614520" cy="422280"/>
          </a:xfrm>
          <a:prstGeom prst="line">
            <a:avLst/>
          </a:prstGeom>
          <a:ln w="50760">
            <a:solidFill>
              <a:srgbClr val="00C79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4" name="Line 9"/>
          <p:cNvSpPr/>
          <p:nvPr/>
        </p:nvSpPr>
        <p:spPr>
          <a:xfrm>
            <a:off x="7755840" y="4410360"/>
            <a:ext cx="614520" cy="422280"/>
          </a:xfrm>
          <a:prstGeom prst="line">
            <a:avLst/>
          </a:prstGeom>
          <a:ln w="50760">
            <a:solidFill>
              <a:srgbClr val="00C79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5" name="Line 10"/>
          <p:cNvSpPr/>
          <p:nvPr/>
        </p:nvSpPr>
        <p:spPr>
          <a:xfrm>
            <a:off x="2455920" y="3949560"/>
            <a:ext cx="614520" cy="422280"/>
          </a:xfrm>
          <a:prstGeom prst="line">
            <a:avLst/>
          </a:prstGeom>
          <a:ln w="50760">
            <a:solidFill>
              <a:srgbClr val="00C79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6" name="CustomShape 11"/>
          <p:cNvSpPr/>
          <p:nvPr/>
        </p:nvSpPr>
        <p:spPr>
          <a:xfrm>
            <a:off x="577800" y="6386040"/>
            <a:ext cx="8291520" cy="20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rgbClr val="FF0000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7" name="CustomShape 12"/>
          <p:cNvSpPr/>
          <p:nvPr/>
        </p:nvSpPr>
        <p:spPr>
          <a:xfrm flipV="1">
            <a:off x="1495800" y="816840"/>
            <a:ext cx="360" cy="5414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rgbClr val="FF0000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8" name="CustomShape 13"/>
          <p:cNvSpPr/>
          <p:nvPr/>
        </p:nvSpPr>
        <p:spPr>
          <a:xfrm>
            <a:off x="766080" y="1069200"/>
            <a:ext cx="36720" cy="5299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rgbClr val="FF0000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9" name="Line 14"/>
          <p:cNvSpPr/>
          <p:nvPr/>
        </p:nvSpPr>
        <p:spPr>
          <a:xfrm>
            <a:off x="1035000" y="1261080"/>
            <a:ext cx="460800" cy="0"/>
          </a:xfrm>
          <a:prstGeom prst="line">
            <a:avLst/>
          </a:prstGeom>
          <a:ln w="50760">
            <a:solidFill>
              <a:schemeClr val="tx1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0" name="Line 15"/>
          <p:cNvSpPr/>
          <p:nvPr/>
        </p:nvSpPr>
        <p:spPr>
          <a:xfrm>
            <a:off x="1035000" y="1721880"/>
            <a:ext cx="460800" cy="0"/>
          </a:xfrm>
          <a:prstGeom prst="line">
            <a:avLst/>
          </a:prstGeom>
          <a:ln w="50760">
            <a:solidFill>
              <a:schemeClr val="tx1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1" name="Line 16"/>
          <p:cNvSpPr/>
          <p:nvPr/>
        </p:nvSpPr>
        <p:spPr>
          <a:xfrm>
            <a:off x="996480" y="2297880"/>
            <a:ext cx="460800" cy="0"/>
          </a:xfrm>
          <a:prstGeom prst="line">
            <a:avLst/>
          </a:prstGeom>
          <a:ln w="50760">
            <a:solidFill>
              <a:schemeClr val="tx1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2" name="Line 17"/>
          <p:cNvSpPr/>
          <p:nvPr/>
        </p:nvSpPr>
        <p:spPr>
          <a:xfrm>
            <a:off x="996480" y="2835720"/>
            <a:ext cx="460800" cy="0"/>
          </a:xfrm>
          <a:prstGeom prst="line">
            <a:avLst/>
          </a:prstGeom>
          <a:ln w="50760">
            <a:solidFill>
              <a:schemeClr val="tx1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3" name="Line 18"/>
          <p:cNvSpPr/>
          <p:nvPr/>
        </p:nvSpPr>
        <p:spPr>
          <a:xfrm>
            <a:off x="996480" y="3335040"/>
            <a:ext cx="460800" cy="0"/>
          </a:xfrm>
          <a:prstGeom prst="line">
            <a:avLst/>
          </a:prstGeom>
          <a:ln w="50760">
            <a:solidFill>
              <a:schemeClr val="tx1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4" name="Line 19"/>
          <p:cNvSpPr/>
          <p:nvPr/>
        </p:nvSpPr>
        <p:spPr>
          <a:xfrm>
            <a:off x="1073160" y="3834360"/>
            <a:ext cx="461160" cy="0"/>
          </a:xfrm>
          <a:prstGeom prst="line">
            <a:avLst/>
          </a:prstGeom>
          <a:ln w="50760">
            <a:solidFill>
              <a:schemeClr val="tx1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5" name="Line 20"/>
          <p:cNvSpPr/>
          <p:nvPr/>
        </p:nvSpPr>
        <p:spPr>
          <a:xfrm>
            <a:off x="1035000" y="4448520"/>
            <a:ext cx="460800" cy="0"/>
          </a:xfrm>
          <a:prstGeom prst="line">
            <a:avLst/>
          </a:prstGeom>
          <a:ln w="50760">
            <a:solidFill>
              <a:schemeClr val="tx1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6" name="Line 21"/>
          <p:cNvSpPr/>
          <p:nvPr/>
        </p:nvSpPr>
        <p:spPr>
          <a:xfrm>
            <a:off x="996480" y="4947840"/>
            <a:ext cx="460800" cy="0"/>
          </a:xfrm>
          <a:prstGeom prst="line">
            <a:avLst/>
          </a:prstGeom>
          <a:ln w="50760">
            <a:solidFill>
              <a:schemeClr val="tx1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7" name="Line 22"/>
          <p:cNvSpPr/>
          <p:nvPr/>
        </p:nvSpPr>
        <p:spPr>
          <a:xfrm>
            <a:off x="957960" y="5447160"/>
            <a:ext cx="461160" cy="0"/>
          </a:xfrm>
          <a:prstGeom prst="line">
            <a:avLst/>
          </a:prstGeom>
          <a:ln w="50760">
            <a:solidFill>
              <a:schemeClr val="tx1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TextShape 1"/>
          <p:cNvSpPr txBox="1"/>
          <p:nvPr/>
        </p:nvSpPr>
        <p:spPr>
          <a:xfrm>
            <a:off x="715680" y="341640"/>
            <a:ext cx="7886520" cy="58788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ctr">
            <a:normAutofit fontScale="65500"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3000" b="0" strike="noStrike" spc="-1">
                <a:solidFill>
                  <a:srgbClr val="002060"/>
                </a:solidFill>
                <a:latin typeface="Times New Roman"/>
                <a:ea typeface="Arial Unicode MS"/>
              </a:rPr>
              <a:t>Крупные эволюционные события на карте локального сходства.  </a:t>
            </a:r>
            <a:r>
              <a:rPr lang="ru-RU" sz="2029" b="0" strike="noStrike" spc="-1">
                <a:solidFill>
                  <a:srgbClr val="002060"/>
                </a:solidFill>
                <a:latin typeface="Times New Roman"/>
                <a:ea typeface="Arial Unicode MS"/>
              </a:rPr>
              <a:t>На примере </a:t>
            </a:r>
            <a:r>
              <a:rPr lang="en-US" sz="2029" b="0" strike="noStrike" spc="-1">
                <a:solidFill>
                  <a:srgbClr val="002060"/>
                </a:solidFill>
                <a:latin typeface="Times New Roman"/>
                <a:ea typeface="Arial Unicode MS"/>
              </a:rPr>
              <a:t>2</a:t>
            </a:r>
            <a:r>
              <a:rPr lang="ru-RU" sz="2029" b="0" strike="noStrike" spc="-1">
                <a:solidFill>
                  <a:srgbClr val="002060"/>
                </a:solidFill>
                <a:latin typeface="Times New Roman"/>
                <a:ea typeface="Arial Unicode MS"/>
              </a:rPr>
              <a:t>х бактериальных хромосом</a:t>
            </a:r>
            <a:endParaRPr lang="en-GB" sz="2029" b="0" strike="noStrike" spc="-1">
              <a:solidFill>
                <a:srgbClr val="FFFFFF"/>
              </a:solidFill>
              <a:latin typeface="Times New Roman"/>
            </a:endParaRPr>
          </a:p>
        </p:txBody>
      </p:sp>
      <p:grpSp>
        <p:nvGrpSpPr>
          <p:cNvPr id="429" name="Group 2"/>
          <p:cNvGrpSpPr/>
          <p:nvPr/>
        </p:nvGrpSpPr>
        <p:grpSpPr>
          <a:xfrm>
            <a:off x="4284000" y="1684440"/>
            <a:ext cx="2380320" cy="2235600"/>
            <a:chOff x="4284000" y="1684440"/>
            <a:chExt cx="2380320" cy="2235600"/>
          </a:xfrm>
        </p:grpSpPr>
        <p:sp>
          <p:nvSpPr>
            <p:cNvPr id="430" name="CustomShape 3"/>
            <p:cNvSpPr/>
            <p:nvPr/>
          </p:nvSpPr>
          <p:spPr>
            <a:xfrm>
              <a:off x="4612320" y="3555360"/>
              <a:ext cx="35100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1" strike="noStrike" spc="-1">
                  <a:solidFill>
                    <a:srgbClr val="002060"/>
                  </a:solidFill>
                  <a:latin typeface="Times New Roman"/>
                  <a:ea typeface="Arial Unicode MS"/>
                </a:rPr>
                <a:t>A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431" name="CustomShape 4"/>
            <p:cNvSpPr/>
            <p:nvPr/>
          </p:nvSpPr>
          <p:spPr>
            <a:xfrm>
              <a:off x="5319000" y="3538440"/>
              <a:ext cx="33804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1" strike="noStrike" spc="-1">
                  <a:solidFill>
                    <a:srgbClr val="002060"/>
                  </a:solidFill>
                  <a:latin typeface="Times New Roman"/>
                  <a:ea typeface="Arial Unicode MS"/>
                </a:rPr>
                <a:t>B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432" name="CustomShape 5"/>
            <p:cNvSpPr/>
            <p:nvPr/>
          </p:nvSpPr>
          <p:spPr>
            <a:xfrm>
              <a:off x="6053400" y="3521520"/>
              <a:ext cx="35100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1" strike="noStrike" spc="-1">
                  <a:solidFill>
                    <a:srgbClr val="002060"/>
                  </a:solidFill>
                  <a:latin typeface="Times New Roman"/>
                  <a:ea typeface="Arial Unicode MS"/>
                </a:rPr>
                <a:t>C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433" name="CustomShape 6"/>
            <p:cNvSpPr/>
            <p:nvPr/>
          </p:nvSpPr>
          <p:spPr>
            <a:xfrm>
              <a:off x="4308480" y="2447640"/>
              <a:ext cx="40716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1" strike="noStrike" spc="-1">
                  <a:solidFill>
                    <a:srgbClr val="002060"/>
                  </a:solidFill>
                  <a:latin typeface="Times New Roman"/>
                  <a:ea typeface="Arial Unicode MS"/>
                </a:rPr>
                <a:t>B</a:t>
              </a:r>
              <a:r>
                <a:rPr lang="en-US" sz="1800" b="1" strike="noStrike" spc="-1" baseline="30000">
                  <a:solidFill>
                    <a:srgbClr val="002060"/>
                  </a:solidFill>
                  <a:latin typeface="Times New Roman"/>
                  <a:ea typeface="Arial Unicode MS"/>
                </a:rPr>
                <a:t>c</a:t>
              </a:r>
              <a:endParaRPr lang="ru-RU" sz="1800" b="0" strike="noStrike" spc="-1">
                <a:latin typeface="Arial"/>
              </a:endParaRPr>
            </a:p>
          </p:txBody>
        </p:sp>
        <p:grpSp>
          <p:nvGrpSpPr>
            <p:cNvPr id="434" name="Group 7"/>
            <p:cNvGrpSpPr/>
            <p:nvPr/>
          </p:nvGrpSpPr>
          <p:grpSpPr>
            <a:xfrm>
              <a:off x="4284000" y="1684440"/>
              <a:ext cx="2380320" cy="1781640"/>
              <a:chOff x="4284000" y="1684440"/>
              <a:chExt cx="2380320" cy="1781640"/>
            </a:xfrm>
          </p:grpSpPr>
          <p:grpSp>
            <p:nvGrpSpPr>
              <p:cNvPr id="435" name="Group 8"/>
              <p:cNvGrpSpPr/>
              <p:nvPr/>
            </p:nvGrpSpPr>
            <p:grpSpPr>
              <a:xfrm>
                <a:off x="4715280" y="1684440"/>
                <a:ext cx="1929240" cy="1683720"/>
                <a:chOff x="4715280" y="1684440"/>
                <a:chExt cx="1929240" cy="1683720"/>
              </a:xfrm>
            </p:grpSpPr>
            <p:sp>
              <p:nvSpPr>
                <p:cNvPr id="436" name="Line 9"/>
                <p:cNvSpPr/>
                <p:nvPr/>
              </p:nvSpPr>
              <p:spPr>
                <a:xfrm>
                  <a:off x="5190480" y="2100240"/>
                  <a:ext cx="957600" cy="831240"/>
                </a:xfrm>
                <a:prstGeom prst="line">
                  <a:avLst/>
                </a:prstGeom>
                <a:ln w="12600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437" name="Line 10"/>
                <p:cNvSpPr/>
                <p:nvPr/>
              </p:nvSpPr>
              <p:spPr>
                <a:xfrm flipV="1">
                  <a:off x="4718520" y="2971440"/>
                  <a:ext cx="462600" cy="374040"/>
                </a:xfrm>
                <a:prstGeom prst="line">
                  <a:avLst/>
                </a:prstGeom>
                <a:ln w="12600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grpSp>
              <p:nvGrpSpPr>
                <p:cNvPr id="438" name="Group 11"/>
                <p:cNvGrpSpPr/>
                <p:nvPr/>
              </p:nvGrpSpPr>
              <p:grpSpPr>
                <a:xfrm>
                  <a:off x="4715280" y="1684440"/>
                  <a:ext cx="1929240" cy="1683720"/>
                  <a:chOff x="4715280" y="1684440"/>
                  <a:chExt cx="1929240" cy="1683720"/>
                </a:xfrm>
              </p:grpSpPr>
              <p:sp>
                <p:nvSpPr>
                  <p:cNvPr id="439" name="Line 12"/>
                  <p:cNvSpPr/>
                  <p:nvPr/>
                </p:nvSpPr>
                <p:spPr>
                  <a:xfrm>
                    <a:off x="4715280" y="2123640"/>
                    <a:ext cx="1914840" cy="1440"/>
                  </a:xfrm>
                  <a:prstGeom prst="line">
                    <a:avLst/>
                  </a:prstGeom>
                  <a:ln w="6480">
                    <a:solidFill>
                      <a:schemeClr val="accent2">
                        <a:lumMod val="75000"/>
                      </a:schemeClr>
                    </a:solidFill>
                    <a:prstDash val="sysDot"/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</p:sp>
              <p:sp>
                <p:nvSpPr>
                  <p:cNvPr id="440" name="Line 13"/>
                  <p:cNvSpPr/>
                  <p:nvPr/>
                </p:nvSpPr>
                <p:spPr>
                  <a:xfrm flipH="1">
                    <a:off x="5207040" y="1684440"/>
                    <a:ext cx="720" cy="1683720"/>
                  </a:xfrm>
                  <a:prstGeom prst="line">
                    <a:avLst/>
                  </a:prstGeom>
                  <a:ln w="6480">
                    <a:solidFill>
                      <a:schemeClr val="accent2">
                        <a:lumMod val="75000"/>
                      </a:schemeClr>
                    </a:solidFill>
                    <a:prstDash val="sysDot"/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</p:sp>
              <p:sp>
                <p:nvSpPr>
                  <p:cNvPr id="441" name="Line 14"/>
                  <p:cNvSpPr/>
                  <p:nvPr/>
                </p:nvSpPr>
                <p:spPr>
                  <a:xfrm flipH="1">
                    <a:off x="5656320" y="1684440"/>
                    <a:ext cx="720" cy="1683720"/>
                  </a:xfrm>
                  <a:prstGeom prst="line">
                    <a:avLst/>
                  </a:prstGeom>
                  <a:ln w="6480">
                    <a:solidFill>
                      <a:schemeClr val="accent2">
                        <a:lumMod val="75000"/>
                      </a:schemeClr>
                    </a:solidFill>
                    <a:prstDash val="sysDot"/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</p:sp>
              <p:sp>
                <p:nvSpPr>
                  <p:cNvPr id="442" name="CustomShape 15"/>
                  <p:cNvSpPr/>
                  <p:nvPr/>
                </p:nvSpPr>
                <p:spPr>
                  <a:xfrm>
                    <a:off x="4715640" y="1684800"/>
                    <a:ext cx="1915920" cy="1682640"/>
                  </a:xfrm>
                  <a:prstGeom prst="rect">
                    <a:avLst/>
                  </a:prstGeom>
                  <a:noFill/>
                  <a:ln w="38160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</p:sp>
              <p:sp>
                <p:nvSpPr>
                  <p:cNvPr id="443" name="Line 16"/>
                  <p:cNvSpPr/>
                  <p:nvPr/>
                </p:nvSpPr>
                <p:spPr>
                  <a:xfrm flipH="1">
                    <a:off x="6160680" y="1684440"/>
                    <a:ext cx="1080" cy="1683720"/>
                  </a:xfrm>
                  <a:prstGeom prst="line">
                    <a:avLst/>
                  </a:prstGeom>
                  <a:ln w="6480">
                    <a:solidFill>
                      <a:schemeClr val="accent2">
                        <a:lumMod val="75000"/>
                      </a:schemeClr>
                    </a:solidFill>
                    <a:prstDash val="sysDot"/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</p:sp>
              <p:sp>
                <p:nvSpPr>
                  <p:cNvPr id="444" name="Line 17"/>
                  <p:cNvSpPr/>
                  <p:nvPr/>
                </p:nvSpPr>
                <p:spPr>
                  <a:xfrm>
                    <a:off x="4728240" y="2939040"/>
                    <a:ext cx="1916280" cy="1440"/>
                  </a:xfrm>
                  <a:prstGeom prst="line">
                    <a:avLst/>
                  </a:prstGeom>
                  <a:ln w="6480">
                    <a:solidFill>
                      <a:schemeClr val="accent2">
                        <a:lumMod val="75000"/>
                      </a:schemeClr>
                    </a:solidFill>
                    <a:prstDash val="sysDot"/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</p:sp>
              <p:sp>
                <p:nvSpPr>
                  <p:cNvPr id="445" name="Line 18"/>
                  <p:cNvSpPr/>
                  <p:nvPr/>
                </p:nvSpPr>
                <p:spPr>
                  <a:xfrm>
                    <a:off x="4715280" y="2538000"/>
                    <a:ext cx="1916280" cy="1440"/>
                  </a:xfrm>
                  <a:prstGeom prst="line">
                    <a:avLst/>
                  </a:prstGeom>
                  <a:ln w="6480">
                    <a:solidFill>
                      <a:schemeClr val="accent2">
                        <a:lumMod val="75000"/>
                      </a:schemeClr>
                    </a:solidFill>
                    <a:prstDash val="sysDot"/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</p:sp>
            </p:grpSp>
            <p:sp>
              <p:nvSpPr>
                <p:cNvPr id="446" name="Line 19"/>
                <p:cNvSpPr/>
                <p:nvPr/>
              </p:nvSpPr>
              <p:spPr>
                <a:xfrm flipV="1">
                  <a:off x="6158520" y="1689120"/>
                  <a:ext cx="464760" cy="434520"/>
                </a:xfrm>
                <a:prstGeom prst="line">
                  <a:avLst/>
                </a:prstGeom>
                <a:ln w="12600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</p:grpSp>
          <p:sp>
            <p:nvSpPr>
              <p:cNvPr id="447" name="CustomShape 20"/>
              <p:cNvSpPr/>
              <p:nvPr/>
            </p:nvSpPr>
            <p:spPr>
              <a:xfrm>
                <a:off x="4364640" y="1743120"/>
                <a:ext cx="351000" cy="3646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800" b="1" strike="noStrike" spc="-1">
                    <a:solidFill>
                      <a:srgbClr val="002060"/>
                    </a:solidFill>
                    <a:latin typeface="Times New Roman"/>
                    <a:ea typeface="Arial Unicode MS"/>
                  </a:rPr>
                  <a:t>C</a:t>
                </a:r>
                <a:endParaRPr lang="ru-RU" sz="1800" b="0" strike="noStrike" spc="-1">
                  <a:latin typeface="Arial"/>
                </a:endParaRPr>
              </a:p>
            </p:txBody>
          </p:sp>
          <p:sp>
            <p:nvSpPr>
              <p:cNvPr id="448" name="CustomShape 21"/>
              <p:cNvSpPr/>
              <p:nvPr/>
            </p:nvSpPr>
            <p:spPr>
              <a:xfrm flipV="1">
                <a:off x="4685040" y="1734120"/>
                <a:ext cx="3960" cy="15822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60480">
                <a:solidFill>
                  <a:srgbClr val="00B050"/>
                </a:solidFill>
                <a:round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449" name="CustomShape 22"/>
              <p:cNvSpPr/>
              <p:nvPr/>
            </p:nvSpPr>
            <p:spPr>
              <a:xfrm>
                <a:off x="4284000" y="2975400"/>
                <a:ext cx="351000" cy="3646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800" b="1" strike="noStrike" spc="-1">
                    <a:solidFill>
                      <a:srgbClr val="002060"/>
                    </a:solidFill>
                    <a:latin typeface="Times New Roman"/>
                    <a:ea typeface="Arial Unicode MS"/>
                  </a:rPr>
                  <a:t>A</a:t>
                </a:r>
                <a:endParaRPr lang="ru-RU" sz="1800" b="0" strike="noStrike" spc="-1">
                  <a:latin typeface="Arial"/>
                </a:endParaRPr>
              </a:p>
            </p:txBody>
          </p:sp>
          <p:sp>
            <p:nvSpPr>
              <p:cNvPr id="450" name="CustomShape 23"/>
              <p:cNvSpPr/>
              <p:nvPr/>
            </p:nvSpPr>
            <p:spPr>
              <a:xfrm flipV="1">
                <a:off x="4725360" y="3443400"/>
                <a:ext cx="1938960" cy="219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60480">
                <a:solidFill>
                  <a:srgbClr val="00B050"/>
                </a:solidFill>
                <a:round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</p:grpSp>
      <p:grpSp>
        <p:nvGrpSpPr>
          <p:cNvPr id="451" name="Group 24"/>
          <p:cNvGrpSpPr/>
          <p:nvPr/>
        </p:nvGrpSpPr>
        <p:grpSpPr>
          <a:xfrm>
            <a:off x="899640" y="1515600"/>
            <a:ext cx="1761840" cy="2226600"/>
            <a:chOff x="899640" y="1515600"/>
            <a:chExt cx="1761840" cy="2226600"/>
          </a:xfrm>
        </p:grpSpPr>
        <p:grpSp>
          <p:nvGrpSpPr>
            <p:cNvPr id="452" name="Group 25"/>
            <p:cNvGrpSpPr/>
            <p:nvPr/>
          </p:nvGrpSpPr>
          <p:grpSpPr>
            <a:xfrm>
              <a:off x="1188000" y="1531440"/>
              <a:ext cx="1414440" cy="1866240"/>
              <a:chOff x="1188000" y="1531440"/>
              <a:chExt cx="1414440" cy="1866240"/>
            </a:xfrm>
          </p:grpSpPr>
          <p:sp>
            <p:nvSpPr>
              <p:cNvPr id="453" name="Line 26"/>
              <p:cNvSpPr/>
              <p:nvPr/>
            </p:nvSpPr>
            <p:spPr>
              <a:xfrm flipV="1">
                <a:off x="1216800" y="2433600"/>
                <a:ext cx="902160" cy="878760"/>
              </a:xfrm>
              <a:prstGeom prst="line">
                <a:avLst/>
              </a:prstGeom>
              <a:ln w="12600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grpSp>
            <p:nvGrpSpPr>
              <p:cNvPr id="454" name="Group 27"/>
              <p:cNvGrpSpPr/>
              <p:nvPr/>
            </p:nvGrpSpPr>
            <p:grpSpPr>
              <a:xfrm>
                <a:off x="1188000" y="1531440"/>
                <a:ext cx="1414440" cy="1866240"/>
                <a:chOff x="1188000" y="1531440"/>
                <a:chExt cx="1414440" cy="1866240"/>
              </a:xfrm>
            </p:grpSpPr>
            <p:sp>
              <p:nvSpPr>
                <p:cNvPr id="455" name="Line 28"/>
                <p:cNvSpPr/>
                <p:nvPr/>
              </p:nvSpPr>
              <p:spPr>
                <a:xfrm>
                  <a:off x="1216800" y="2035800"/>
                  <a:ext cx="1385640" cy="10080"/>
                </a:xfrm>
                <a:prstGeom prst="line">
                  <a:avLst/>
                </a:prstGeom>
                <a:ln w="6480">
                  <a:solidFill>
                    <a:schemeClr val="accent2">
                      <a:lumMod val="7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456" name="Line 29"/>
                <p:cNvSpPr/>
                <p:nvPr/>
              </p:nvSpPr>
              <p:spPr>
                <a:xfrm flipH="1">
                  <a:off x="1677240" y="1576440"/>
                  <a:ext cx="720" cy="1760400"/>
                </a:xfrm>
                <a:prstGeom prst="line">
                  <a:avLst/>
                </a:prstGeom>
                <a:ln w="6480">
                  <a:solidFill>
                    <a:schemeClr val="accent2">
                      <a:lumMod val="7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457" name="Line 30"/>
                <p:cNvSpPr/>
                <p:nvPr/>
              </p:nvSpPr>
              <p:spPr>
                <a:xfrm flipH="1">
                  <a:off x="2098080" y="1576440"/>
                  <a:ext cx="720" cy="1760400"/>
                </a:xfrm>
                <a:prstGeom prst="line">
                  <a:avLst/>
                </a:prstGeom>
                <a:ln w="6480">
                  <a:solidFill>
                    <a:schemeClr val="accent2">
                      <a:lumMod val="7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458" name="CustomShape 31"/>
                <p:cNvSpPr/>
                <p:nvPr/>
              </p:nvSpPr>
              <p:spPr>
                <a:xfrm>
                  <a:off x="1217160" y="1531440"/>
                  <a:ext cx="1357200" cy="1759320"/>
                </a:xfrm>
                <a:prstGeom prst="rect">
                  <a:avLst/>
                </a:prstGeom>
                <a:noFill/>
                <a:ln w="38160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459" name="Line 32"/>
                <p:cNvSpPr/>
                <p:nvPr/>
              </p:nvSpPr>
              <p:spPr>
                <a:xfrm flipH="1">
                  <a:off x="2553840" y="1637280"/>
                  <a:ext cx="720" cy="1760400"/>
                </a:xfrm>
                <a:prstGeom prst="line">
                  <a:avLst/>
                </a:prstGeom>
                <a:ln w="6480">
                  <a:solidFill>
                    <a:schemeClr val="accent2">
                      <a:lumMod val="7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460" name="Line 33"/>
                <p:cNvSpPr/>
                <p:nvPr/>
              </p:nvSpPr>
              <p:spPr>
                <a:xfrm flipV="1">
                  <a:off x="1216800" y="2893680"/>
                  <a:ext cx="1357560" cy="11880"/>
                </a:xfrm>
                <a:prstGeom prst="line">
                  <a:avLst/>
                </a:prstGeom>
                <a:ln w="6480">
                  <a:solidFill>
                    <a:schemeClr val="accent2">
                      <a:lumMod val="7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461" name="Line 34"/>
                <p:cNvSpPr/>
                <p:nvPr/>
              </p:nvSpPr>
              <p:spPr>
                <a:xfrm>
                  <a:off x="1188000" y="2393280"/>
                  <a:ext cx="1386360" cy="18000"/>
                </a:xfrm>
                <a:prstGeom prst="line">
                  <a:avLst/>
                </a:prstGeom>
                <a:ln w="6480">
                  <a:solidFill>
                    <a:schemeClr val="accent2">
                      <a:lumMod val="7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</p:grpSp>
          <p:sp>
            <p:nvSpPr>
              <p:cNvPr id="462" name="Line 35"/>
              <p:cNvSpPr/>
              <p:nvPr/>
            </p:nvSpPr>
            <p:spPr>
              <a:xfrm flipV="1">
                <a:off x="2111040" y="1594080"/>
                <a:ext cx="433080" cy="390960"/>
              </a:xfrm>
              <a:prstGeom prst="line">
                <a:avLst/>
              </a:prstGeom>
              <a:ln w="12600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463" name="CustomShape 36"/>
            <p:cNvSpPr/>
            <p:nvPr/>
          </p:nvSpPr>
          <p:spPr>
            <a:xfrm>
              <a:off x="2185560" y="3377520"/>
              <a:ext cx="34632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1" strike="noStrike" spc="-1">
                  <a:solidFill>
                    <a:srgbClr val="002060"/>
                  </a:solidFill>
                  <a:latin typeface="Times New Roman"/>
                  <a:ea typeface="Arial Unicode MS"/>
                </a:rPr>
                <a:t>B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464" name="CustomShape 37"/>
            <p:cNvSpPr/>
            <p:nvPr/>
          </p:nvSpPr>
          <p:spPr>
            <a:xfrm>
              <a:off x="1556280" y="3371040"/>
              <a:ext cx="35928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1" strike="noStrike" spc="-1">
                  <a:solidFill>
                    <a:srgbClr val="002060"/>
                  </a:solidFill>
                  <a:latin typeface="Times New Roman"/>
                  <a:ea typeface="Arial Unicode MS"/>
                </a:rPr>
                <a:t>A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465" name="CustomShape 38"/>
            <p:cNvSpPr/>
            <p:nvPr/>
          </p:nvSpPr>
          <p:spPr>
            <a:xfrm>
              <a:off x="899640" y="2571840"/>
              <a:ext cx="35928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1" strike="noStrike" spc="-1">
                  <a:solidFill>
                    <a:srgbClr val="002060"/>
                  </a:solidFill>
                  <a:latin typeface="Times New Roman"/>
                  <a:ea typeface="Arial Unicode MS"/>
                </a:rPr>
                <a:t>A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466" name="CustomShape 39"/>
            <p:cNvSpPr/>
            <p:nvPr/>
          </p:nvSpPr>
          <p:spPr>
            <a:xfrm>
              <a:off x="904320" y="1698480"/>
              <a:ext cx="34632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1" strike="noStrike" spc="-1">
                  <a:solidFill>
                    <a:srgbClr val="002060"/>
                  </a:solidFill>
                  <a:latin typeface="Times New Roman"/>
                  <a:ea typeface="Arial Unicode MS"/>
                </a:rPr>
                <a:t>B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467" name="CustomShape 40"/>
            <p:cNvSpPr/>
            <p:nvPr/>
          </p:nvSpPr>
          <p:spPr>
            <a:xfrm flipH="1">
              <a:off x="1216800" y="1515600"/>
              <a:ext cx="360" cy="622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60480">
              <a:solidFill>
                <a:srgbClr val="00B050"/>
              </a:solidFill>
              <a:round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68" name="CustomShape 41"/>
            <p:cNvSpPr/>
            <p:nvPr/>
          </p:nvSpPr>
          <p:spPr>
            <a:xfrm flipV="1">
              <a:off x="1208160" y="3375000"/>
              <a:ext cx="1453320" cy="14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60480">
              <a:solidFill>
                <a:srgbClr val="00B050"/>
              </a:solidFill>
              <a:round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69" name="CustomShape 42"/>
            <p:cNvSpPr/>
            <p:nvPr/>
          </p:nvSpPr>
          <p:spPr>
            <a:xfrm>
              <a:off x="908280" y="2080080"/>
              <a:ext cx="35928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800" b="1" strike="noStrike" spc="-1">
                  <a:solidFill>
                    <a:srgbClr val="002060"/>
                  </a:solidFill>
                  <a:latin typeface="Times New Roman"/>
                  <a:ea typeface="Arial Unicode MS"/>
                </a:rPr>
                <a:t>С</a:t>
              </a:r>
              <a:endParaRPr lang="ru-RU" sz="1800" b="0" strike="noStrike" spc="-1">
                <a:latin typeface="Arial"/>
              </a:endParaRPr>
            </a:p>
          </p:txBody>
        </p:sp>
      </p:grpSp>
      <p:sp>
        <p:nvSpPr>
          <p:cNvPr id="470" name="CustomShape 43"/>
          <p:cNvSpPr/>
          <p:nvPr/>
        </p:nvSpPr>
        <p:spPr>
          <a:xfrm>
            <a:off x="1277280" y="3974760"/>
            <a:ext cx="128304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2060"/>
                </a:solidFill>
                <a:latin typeface="Times New Roman"/>
                <a:ea typeface="Arial Unicode MS"/>
              </a:rPr>
              <a:t>Делеция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471" name="CustomShape 44"/>
          <p:cNvSpPr/>
          <p:nvPr/>
        </p:nvSpPr>
        <p:spPr>
          <a:xfrm>
            <a:off x="4860360" y="3956400"/>
            <a:ext cx="143244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2060"/>
                </a:solidFill>
                <a:latin typeface="Times New Roman"/>
                <a:ea typeface="Arial Unicode MS"/>
              </a:rPr>
              <a:t>Инверсия</a:t>
            </a:r>
            <a:endParaRPr lang="ru-RU" sz="2400" b="0" strike="noStrike" spc="-1">
              <a:latin typeface="Arial"/>
            </a:endParaRPr>
          </a:p>
        </p:txBody>
      </p:sp>
      <p:grpSp>
        <p:nvGrpSpPr>
          <p:cNvPr id="472" name="Group 45"/>
          <p:cNvGrpSpPr/>
          <p:nvPr/>
        </p:nvGrpSpPr>
        <p:grpSpPr>
          <a:xfrm>
            <a:off x="3060000" y="4333320"/>
            <a:ext cx="2083320" cy="2302200"/>
            <a:chOff x="3060000" y="4333320"/>
            <a:chExt cx="2083320" cy="2302200"/>
          </a:xfrm>
        </p:grpSpPr>
        <p:sp>
          <p:nvSpPr>
            <p:cNvPr id="473" name="CustomShape 46"/>
            <p:cNvSpPr/>
            <p:nvPr/>
          </p:nvSpPr>
          <p:spPr>
            <a:xfrm>
              <a:off x="3214080" y="4333320"/>
              <a:ext cx="382320" cy="4561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400" b="1" strike="noStrike" spc="-1">
                  <a:solidFill>
                    <a:srgbClr val="000000"/>
                  </a:solidFill>
                  <a:latin typeface="Times New Roman"/>
                </a:rPr>
                <a:t>B</a:t>
              </a:r>
              <a:endParaRPr lang="ru-RU" sz="2400" b="0" strike="noStrike" spc="-1">
                <a:latin typeface="Arial"/>
              </a:endParaRPr>
            </a:p>
          </p:txBody>
        </p:sp>
        <p:sp>
          <p:nvSpPr>
            <p:cNvPr id="474" name="CustomShape 47"/>
            <p:cNvSpPr/>
            <p:nvPr/>
          </p:nvSpPr>
          <p:spPr>
            <a:xfrm>
              <a:off x="4182120" y="6179400"/>
              <a:ext cx="399240" cy="4561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400" b="1" strike="noStrike" spc="-1">
                  <a:solidFill>
                    <a:srgbClr val="000000"/>
                  </a:solidFill>
                  <a:latin typeface="Times New Roman"/>
                </a:rPr>
                <a:t>A</a:t>
              </a:r>
              <a:endParaRPr lang="ru-RU" sz="2400" b="0" strike="noStrike" spc="-1">
                <a:latin typeface="Arial"/>
              </a:endParaRPr>
            </a:p>
          </p:txBody>
        </p:sp>
        <p:sp>
          <p:nvSpPr>
            <p:cNvPr id="475" name="CustomShape 48"/>
            <p:cNvSpPr/>
            <p:nvPr/>
          </p:nvSpPr>
          <p:spPr>
            <a:xfrm>
              <a:off x="3060000" y="4680360"/>
              <a:ext cx="1771200" cy="1613520"/>
            </a:xfrm>
            <a:prstGeom prst="ellipse">
              <a:avLst/>
            </a:prstGeom>
            <a:noFill/>
            <a:ln w="6336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76" name="CustomShape 49"/>
            <p:cNvSpPr/>
            <p:nvPr/>
          </p:nvSpPr>
          <p:spPr>
            <a:xfrm>
              <a:off x="3582720" y="5979600"/>
              <a:ext cx="357840" cy="5169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800" b="0" strike="noStrike" spc="-1">
                  <a:solidFill>
                    <a:srgbClr val="FF0000"/>
                  </a:solidFill>
                  <a:latin typeface="Times New Roman"/>
                </a:rPr>
                <a:t>x</a:t>
              </a:r>
              <a:endParaRPr lang="ru-RU" sz="2800" b="0" strike="noStrike" spc="-1">
                <a:latin typeface="Arial"/>
              </a:endParaRPr>
            </a:p>
          </p:txBody>
        </p:sp>
        <p:sp>
          <p:nvSpPr>
            <p:cNvPr id="477" name="CustomShape 50"/>
            <p:cNvSpPr/>
            <p:nvPr/>
          </p:nvSpPr>
          <p:spPr>
            <a:xfrm rot="19017000">
              <a:off x="4449960" y="5619240"/>
              <a:ext cx="621360" cy="4561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400" b="0" strike="noStrike" spc="-1">
                  <a:solidFill>
                    <a:srgbClr val="FF0000"/>
                  </a:solidFill>
                  <a:latin typeface="Times New Roman"/>
                </a:rPr>
                <a:t>|</a:t>
              </a:r>
              <a:endParaRPr lang="ru-RU" sz="2400" b="0" strike="noStrike" spc="-1">
                <a:latin typeface="Arial"/>
              </a:endParaRPr>
            </a:p>
          </p:txBody>
        </p:sp>
        <p:sp>
          <p:nvSpPr>
            <p:cNvPr id="478" name="CustomShape 51"/>
            <p:cNvSpPr/>
            <p:nvPr/>
          </p:nvSpPr>
          <p:spPr>
            <a:xfrm>
              <a:off x="3430440" y="4511160"/>
              <a:ext cx="1582200" cy="1707480"/>
            </a:xfrm>
            <a:prstGeom prst="arc">
              <a:avLst>
                <a:gd name="adj1" fmla="val 16200000"/>
                <a:gd name="adj2" fmla="val 20045245"/>
              </a:avLst>
            </a:prstGeom>
            <a:noFill/>
            <a:ln w="38160">
              <a:solidFill>
                <a:srgbClr val="00C795"/>
              </a:solidFill>
              <a:round/>
              <a:head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extShape 1"/>
          <p:cNvSpPr txBox="1"/>
          <p:nvPr/>
        </p:nvSpPr>
        <p:spPr>
          <a:xfrm>
            <a:off x="683640" y="188640"/>
            <a:ext cx="7768800" cy="11394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506D2D"/>
                </a:solidFill>
                <a:latin typeface="Times New Roman"/>
                <a:ea typeface="Arial Unicode MS"/>
              </a:rPr>
              <a:t>Пример из интернета: </a:t>
            </a:r>
            <a:r>
              <a:rPr lang="ru-RU" sz="2800" b="0" strike="noStrike" spc="-1" dirty="0" smtClean="0">
                <a:solidFill>
                  <a:srgbClr val="506D2D"/>
                </a:solidFill>
                <a:latin typeface="Times New Roman"/>
                <a:ea typeface="Arial Unicode MS"/>
              </a:rPr>
              <a:t>выравнивание </a:t>
            </a:r>
            <a:r>
              <a:rPr lang="ru-RU" sz="2800" b="0" strike="noStrike" spc="-1" dirty="0">
                <a:solidFill>
                  <a:srgbClr val="506D2D"/>
                </a:solidFill>
                <a:latin typeface="Times New Roman"/>
                <a:ea typeface="Arial Unicode MS"/>
              </a:rPr>
              <a:t>в жизни </a:t>
            </a:r>
            <a:r>
              <a:rPr lang="ru-RU" sz="2400" b="0" strike="noStrike" spc="-1" dirty="0">
                <a:solidFill>
                  <a:srgbClr val="506D2D"/>
                </a:solidFill>
                <a:latin typeface="Times New Roman"/>
                <a:ea typeface="Arial Unicode MS"/>
              </a:rPr>
              <a:t>(спецслужб?)</a:t>
            </a:r>
            <a:endParaRPr lang="en-GB" sz="2400" b="0" strike="noStrike" spc="-1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60" name="CustomShape 2"/>
          <p:cNvSpPr/>
          <p:nvPr/>
        </p:nvSpPr>
        <p:spPr>
          <a:xfrm>
            <a:off x="467640" y="1591200"/>
            <a:ext cx="8352720" cy="41535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strike="noStrike" spc="-1" dirty="0">
                <a:solidFill>
                  <a:srgbClr val="262699"/>
                </a:solidFill>
                <a:latin typeface="Courier New"/>
                <a:ea typeface="Arial Unicode MS"/>
              </a:rPr>
              <a:t>Text1: 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Courier New"/>
                <a:ea typeface="Arial Unicode MS"/>
              </a:rPr>
              <a:t>The 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  <a:ea typeface="Arial Unicode MS"/>
              </a:rPr>
              <a:t>caller </a:t>
            </a:r>
            <a:r>
              <a:rPr lang="en-US" sz="2400" b="1" strike="noStrike" spc="-1" dirty="0" err="1" smtClean="0">
                <a:solidFill>
                  <a:srgbClr val="A6A6A6"/>
                </a:solidFill>
                <a:latin typeface="Courier New"/>
                <a:ea typeface="Arial Unicode MS"/>
              </a:rPr>
              <a:t>ident</a:t>
            </a:r>
            <a:r>
              <a:rPr lang="ru-RU" sz="2400" b="1" spc="-1" dirty="0" smtClean="0">
                <a:solidFill>
                  <a:srgbClr val="A6A6A6"/>
                </a:solidFill>
                <a:latin typeface="Courier New"/>
                <a:ea typeface="Arial Unicode MS"/>
              </a:rPr>
              <a:t>--</a:t>
            </a:r>
            <a:r>
              <a:rPr lang="en-US" sz="2400" b="1" strike="noStrike" spc="-1" dirty="0" err="1" smtClean="0">
                <a:solidFill>
                  <a:srgbClr val="A6A6A6"/>
                </a:solidFill>
                <a:latin typeface="Courier New"/>
                <a:ea typeface="Arial Unicode MS"/>
              </a:rPr>
              <a:t>ified</a:t>
            </a:r>
            <a:r>
              <a:rPr lang="en-US" sz="2400" b="1" strike="noStrike" spc="-1" dirty="0" smtClean="0">
                <a:solidFill>
                  <a:srgbClr val="262699"/>
                </a:solidFill>
                <a:latin typeface="Courier New"/>
                <a:ea typeface="Arial Unicode MS"/>
              </a:rPr>
              <a:t> 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  <a:ea typeface="Arial Unicode MS"/>
              </a:rPr>
              <a:t>the 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Courier New"/>
                <a:ea typeface="Arial Unicode MS"/>
              </a:rPr>
              <a:t>bomber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1" strike="noStrike" spc="-1" dirty="0">
                <a:solidFill>
                  <a:srgbClr val="262699"/>
                </a:solidFill>
                <a:latin typeface="Courier New"/>
                <a:ea typeface="Arial Unicode MS"/>
              </a:rPr>
              <a:t>Text2: 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Courier New"/>
                <a:ea typeface="Arial Unicode MS"/>
              </a:rPr>
              <a:t>The 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  <a:ea typeface="Arial Unicode MS"/>
              </a:rPr>
              <a:t>caller </a:t>
            </a:r>
            <a:r>
              <a:rPr lang="en-US" sz="2400" b="1" strike="noStrike" spc="-1" dirty="0">
                <a:solidFill>
                  <a:srgbClr val="A6A6A6"/>
                </a:solidFill>
                <a:latin typeface="Courier New"/>
                <a:ea typeface="Arial Unicode MS"/>
              </a:rPr>
              <a:t>---</a:t>
            </a:r>
            <a:r>
              <a:rPr lang="en-US" sz="2400" b="1" strike="noStrike" spc="-1" dirty="0" smtClean="0">
                <a:solidFill>
                  <a:srgbClr val="A6A6A6"/>
                </a:solidFill>
                <a:latin typeface="Courier New"/>
                <a:ea typeface="Arial Unicode MS"/>
              </a:rPr>
              <a:t>n-am-</a:t>
            </a:r>
            <a:r>
              <a:rPr lang="ru-RU" sz="2400" b="1" strike="noStrike" spc="-1" dirty="0" smtClean="0">
                <a:solidFill>
                  <a:srgbClr val="A6A6A6"/>
                </a:solidFill>
                <a:latin typeface="Courier New"/>
                <a:ea typeface="Arial Unicode MS"/>
              </a:rPr>
              <a:t>--</a:t>
            </a:r>
            <a:r>
              <a:rPr lang="en-US" sz="2400" b="1" strike="noStrike" spc="-1" dirty="0" err="1" smtClean="0">
                <a:solidFill>
                  <a:srgbClr val="A6A6A6"/>
                </a:solidFill>
                <a:latin typeface="Courier New"/>
                <a:ea typeface="Arial Unicode MS"/>
              </a:rPr>
              <a:t>ed</a:t>
            </a:r>
            <a:r>
              <a:rPr lang="en-US" sz="2400" b="1" strike="noStrike" spc="-1" dirty="0" smtClean="0">
                <a:solidFill>
                  <a:srgbClr val="A6A6A6"/>
                </a:solidFill>
                <a:latin typeface="Courier New"/>
                <a:ea typeface="Arial Unicode MS"/>
              </a:rPr>
              <a:t> 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  <a:ea typeface="Arial Unicode MS"/>
              </a:rPr>
              <a:t>the 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Courier New"/>
                <a:ea typeface="Arial Unicode MS"/>
              </a:rPr>
              <a:t>bomber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1" strike="noStrike" spc="-1" dirty="0">
                <a:solidFill>
                  <a:srgbClr val="262699"/>
                </a:solidFill>
                <a:latin typeface="Courier New"/>
                <a:ea typeface="Arial Unicode MS"/>
              </a:rPr>
              <a:t>Text1: 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Courier New"/>
                <a:ea typeface="Arial Unicode MS"/>
              </a:rPr>
              <a:t>as </a:t>
            </a:r>
            <a:r>
              <a:rPr lang="en-US" sz="2400" b="1" strike="noStrike" spc="-1" dirty="0" smtClean="0">
                <a:solidFill>
                  <a:srgbClr val="262699"/>
                </a:solidFill>
                <a:latin typeface="Courier New"/>
                <a:ea typeface="Arial Unicode MS"/>
              </a:rPr>
              <a:t>-----------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  <a:ea typeface="Arial Unicode MS"/>
              </a:rPr>
              <a:t>Yussef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  <a:ea typeface="Arial Unicode MS"/>
              </a:rPr>
              <a:t> Attala</a:t>
            </a:r>
            <a:r>
              <a:rPr lang="en-US" sz="2400" b="1" strike="noStrike" spc="-1" dirty="0">
                <a:solidFill>
                  <a:srgbClr val="262699"/>
                </a:solidFill>
                <a:latin typeface="Courier New"/>
                <a:ea typeface="Arial Unicode MS"/>
              </a:rPr>
              <a:t>, </a:t>
            </a:r>
            <a:r>
              <a:rPr lang="en-US" sz="2400" b="1" strike="noStrike" spc="-1" dirty="0">
                <a:solidFill>
                  <a:srgbClr val="A6A6A6"/>
                </a:solidFill>
                <a:latin typeface="Courier New"/>
                <a:ea typeface="Arial Unicode MS"/>
              </a:rPr>
              <a:t>20</a:t>
            </a:r>
            <a:r>
              <a:rPr lang="en-US" sz="2400" b="1" strike="noStrike" spc="-1" dirty="0">
                <a:solidFill>
                  <a:srgbClr val="262699"/>
                </a:solidFill>
                <a:latin typeface="Courier New"/>
                <a:ea typeface="Arial Unicode MS"/>
              </a:rPr>
              <a:t>, 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1" strike="noStrike" spc="-1" dirty="0">
                <a:solidFill>
                  <a:srgbClr val="262699"/>
                </a:solidFill>
                <a:latin typeface="Courier New"/>
                <a:ea typeface="Arial Unicode MS"/>
              </a:rPr>
              <a:t>Text2: 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Courier New"/>
                <a:ea typeface="Arial Unicode MS"/>
              </a:rPr>
              <a:t>as</a:t>
            </a:r>
            <a:r>
              <a:rPr lang="en-US" sz="2400" b="1" strike="noStrike" spc="-1" dirty="0" smtClean="0">
                <a:solidFill>
                  <a:srgbClr val="262699"/>
                </a:solidFill>
                <a:latin typeface="Courier New"/>
                <a:ea typeface="Arial Unicode MS"/>
              </a:rPr>
              <a:t> </a:t>
            </a:r>
            <a:r>
              <a:rPr lang="en-US" sz="2400" b="1" strike="noStrike" spc="-1" dirty="0">
                <a:solidFill>
                  <a:srgbClr val="A6A6A6"/>
                </a:solidFill>
                <a:latin typeface="Courier New"/>
                <a:ea typeface="Arial Unicode MS"/>
              </a:rPr>
              <a:t>20-year old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  <a:ea typeface="Arial Unicode MS"/>
              </a:rPr>
              <a:t>Yussef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  <a:ea typeface="Arial Unicode MS"/>
              </a:rPr>
              <a:t> Attala</a:t>
            </a:r>
            <a:r>
              <a:rPr lang="en-US" sz="2400" b="1" strike="noStrike" spc="-1" dirty="0">
                <a:solidFill>
                  <a:srgbClr val="262699"/>
                </a:solidFill>
                <a:latin typeface="Courier New"/>
                <a:ea typeface="Arial Unicode MS"/>
              </a:rPr>
              <a:t>- ---</a:t>
            </a:r>
            <a:r>
              <a:rPr lang="en-US" sz="2400" b="1" strike="noStrike" spc="-1" dirty="0">
                <a:solidFill>
                  <a:srgbClr val="FF0000"/>
                </a:solidFill>
                <a:latin typeface="Courier New"/>
                <a:ea typeface="Arial Unicode MS"/>
              </a:rPr>
              <a:t> 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1" strike="noStrike" spc="-1" dirty="0">
                <a:solidFill>
                  <a:srgbClr val="262699"/>
                </a:solidFill>
                <a:latin typeface="Courier New"/>
                <a:ea typeface="Arial Unicode MS"/>
              </a:rPr>
              <a:t>Text1:  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  <a:ea typeface="Arial Unicode MS"/>
              </a:rPr>
              <a:t>from the Balata refugee camp near 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1" strike="noStrike" spc="-1" dirty="0">
                <a:solidFill>
                  <a:srgbClr val="262699"/>
                </a:solidFill>
                <a:latin typeface="Courier New"/>
                <a:ea typeface="Arial Unicode MS"/>
              </a:rPr>
              <a:t>Text2:  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  <a:ea typeface="Arial Unicode MS"/>
              </a:rPr>
              <a:t>from the Balata refugee camp near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1" strike="noStrike" spc="-1" dirty="0">
                <a:solidFill>
                  <a:srgbClr val="262699"/>
                </a:solidFill>
                <a:latin typeface="Courier New"/>
                <a:ea typeface="Arial Unicode MS"/>
              </a:rPr>
              <a:t>Text1:  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  <a:ea typeface="Arial Unicode MS"/>
              </a:rPr>
              <a:t>Nablus</a:t>
            </a:r>
            <a:r>
              <a:rPr lang="en-US" sz="2400" b="1" strike="noStrike" spc="-1" dirty="0">
                <a:solidFill>
                  <a:srgbClr val="262699"/>
                </a:solidFill>
                <a:latin typeface="Courier New"/>
                <a:ea typeface="Arial Unicode MS"/>
              </a:rPr>
              <a:t> 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1" strike="noStrike" spc="-1" dirty="0">
                <a:solidFill>
                  <a:srgbClr val="262699"/>
                </a:solidFill>
                <a:latin typeface="Courier New"/>
                <a:ea typeface="Arial Unicode MS"/>
              </a:rPr>
              <a:t>Text2:  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  <a:ea typeface="Arial Unicode MS"/>
              </a:rPr>
              <a:t>Nablus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261" name="CustomShape 3"/>
          <p:cNvSpPr/>
          <p:nvPr/>
        </p:nvSpPr>
        <p:spPr>
          <a:xfrm>
            <a:off x="4752000" y="6402960"/>
            <a:ext cx="418320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Проверка дипломов с помощью Антиплагиата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62" name="TextShape 4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>
            <a:noAutofit/>
          </a:bodyPr>
          <a:lstStyle/>
          <a:p>
            <a:pPr algn="r">
              <a:lnSpc>
                <a:spcPct val="100000"/>
              </a:lnSpc>
            </a:pPr>
            <a:fld id="{468F1FEB-2524-4055-93FF-0224B8994BAC}" type="slidenum">
              <a:rPr lang="ru-RU" sz="1400" b="0" strike="noStrike" spc="-1">
                <a:solidFill>
                  <a:srgbClr val="61698B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3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263" name="CustomShape 5"/>
          <p:cNvSpPr/>
          <p:nvPr/>
        </p:nvSpPr>
        <p:spPr>
          <a:xfrm>
            <a:off x="6372360" y="4815000"/>
            <a:ext cx="2448000" cy="727920"/>
          </a:xfrm>
          <a:prstGeom prst="borderCallout1">
            <a:avLst>
              <a:gd name="adj1" fmla="val -358"/>
              <a:gd name="adj2" fmla="val 1004"/>
              <a:gd name="adj3" fmla="val -338945"/>
              <a:gd name="adj4" fmla="val -72398"/>
            </a:avLst>
          </a:prstGeom>
          <a:noFill/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Бессмысленное выравнивание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264" name="CustomShape 6"/>
          <p:cNvSpPr/>
          <p:nvPr/>
        </p:nvSpPr>
        <p:spPr>
          <a:xfrm>
            <a:off x="186120" y="5713920"/>
            <a:ext cx="7666920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FF0000"/>
                </a:solidFill>
                <a:latin typeface="Times New Roman"/>
                <a:ea typeface="Arial Unicode MS"/>
              </a:rPr>
              <a:t>В выравнивании есть содержательные колонки и </a:t>
            </a:r>
            <a:r>
              <a:t/>
            </a:r>
            <a:br/>
            <a:r>
              <a:rPr lang="ru-RU" sz="2800" b="0" strike="noStrike" spc="-1">
                <a:solidFill>
                  <a:srgbClr val="FF0000"/>
                </a:solidFill>
                <a:latin typeface="Times New Roman"/>
                <a:ea typeface="Arial Unicode MS"/>
              </a:rPr>
              <a:t>бессмысленные</a:t>
            </a: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TextShape 1"/>
          <p:cNvSpPr txBox="1"/>
          <p:nvPr/>
        </p:nvSpPr>
        <p:spPr>
          <a:xfrm>
            <a:off x="685800" y="609480"/>
            <a:ext cx="7768800" cy="11394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ctr">
            <a:normAutofit fontScale="79500"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506D2D"/>
                </a:solidFill>
                <a:latin typeface="Times New Roman"/>
                <a:ea typeface="Arial Unicode MS"/>
              </a:rPr>
              <a:t>Карта локального сходства геномов</a:t>
            </a:r>
            <a:r>
              <a:t/>
            </a:r>
            <a:br/>
            <a:r>
              <a:rPr lang="en-US" sz="4400" b="0" i="1" strike="noStrike" spc="-1">
                <a:solidFill>
                  <a:srgbClr val="506D2D"/>
                </a:solidFill>
                <a:latin typeface="Times New Roman"/>
                <a:ea typeface="Arial Unicode MS"/>
              </a:rPr>
              <a:t> M.capricolum</a:t>
            </a:r>
            <a:r>
              <a:rPr lang="en-US" sz="4400" b="0" strike="noStrike" spc="-1">
                <a:solidFill>
                  <a:srgbClr val="506D2D"/>
                </a:solidFill>
                <a:latin typeface="Times New Roman"/>
                <a:ea typeface="Arial Unicode MS"/>
              </a:rPr>
              <a:t> </a:t>
            </a:r>
            <a:r>
              <a:rPr lang="ru-RU" sz="4400" b="0" strike="noStrike" spc="-1">
                <a:solidFill>
                  <a:srgbClr val="506D2D"/>
                </a:solidFill>
                <a:latin typeface="Times New Roman"/>
                <a:ea typeface="Arial Unicode MS"/>
              </a:rPr>
              <a:t>и </a:t>
            </a:r>
            <a:r>
              <a:rPr lang="en-US" sz="4400" b="0" i="1" strike="noStrike" spc="-1">
                <a:solidFill>
                  <a:srgbClr val="506D2D"/>
                </a:solidFill>
                <a:latin typeface="Times New Roman"/>
                <a:ea typeface="Arial Unicode MS"/>
              </a:rPr>
              <a:t>M.mycoides</a:t>
            </a:r>
            <a:r>
              <a:rPr lang="ru-RU" sz="4400" b="0" strike="noStrike" spc="-1">
                <a:solidFill>
                  <a:srgbClr val="506D2D"/>
                </a:solidFill>
                <a:latin typeface="Times New Roman"/>
                <a:ea typeface="Arial Unicode MS"/>
              </a:rPr>
              <a:t> </a:t>
            </a:r>
            <a:endParaRPr lang="en-GB" sz="4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80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>
            <a:noAutofit/>
          </a:bodyPr>
          <a:lstStyle/>
          <a:p>
            <a:pPr algn="r">
              <a:lnSpc>
                <a:spcPct val="100000"/>
              </a:lnSpc>
            </a:pPr>
            <a:fld id="{5614AD8D-C300-4929-A801-56463ABE9A77}" type="slidenum">
              <a:rPr lang="ru-RU" sz="1400" b="0" strike="noStrike" spc="-1">
                <a:solidFill>
                  <a:srgbClr val="61698B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30</a:t>
            </a:fld>
            <a:endParaRPr lang="ru-RU" sz="1400" b="0" strike="noStrike" spc="-1">
              <a:latin typeface="Times New Roman"/>
            </a:endParaRPr>
          </a:p>
        </p:txBody>
      </p:sp>
      <p:grpSp>
        <p:nvGrpSpPr>
          <p:cNvPr id="481" name="Group 3"/>
          <p:cNvGrpSpPr/>
          <p:nvPr/>
        </p:nvGrpSpPr>
        <p:grpSpPr>
          <a:xfrm>
            <a:off x="232560" y="1777680"/>
            <a:ext cx="8640360" cy="4626360"/>
            <a:chOff x="232560" y="1777680"/>
            <a:chExt cx="8640360" cy="4626360"/>
          </a:xfrm>
        </p:grpSpPr>
        <p:pic>
          <p:nvPicPr>
            <p:cNvPr id="482" name="Picture 2" descr="http://blast.ncbi.nlm.nih.gov/hitmatrix/hit_matrix.cgi?rid=1E0S2346114&amp;width=600&amp;height=300"/>
            <p:cNvPicPr/>
            <p:nvPr/>
          </p:nvPicPr>
          <p:blipFill>
            <a:blip r:embed="rId2" cstate="print"/>
            <a:stretch/>
          </p:blipFill>
          <p:spPr>
            <a:xfrm>
              <a:off x="731520" y="1777680"/>
              <a:ext cx="8141400" cy="4070520"/>
            </a:xfrm>
            <a:prstGeom prst="rect">
              <a:avLst/>
            </a:prstGeom>
            <a:ln w="38160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</p:pic>
        <p:sp>
          <p:nvSpPr>
            <p:cNvPr id="483" name="CustomShape 4"/>
            <p:cNvSpPr/>
            <p:nvPr/>
          </p:nvSpPr>
          <p:spPr>
            <a:xfrm rot="20127600">
              <a:off x="6235560" y="2386440"/>
              <a:ext cx="1523880" cy="329760"/>
            </a:xfrm>
            <a:prstGeom prst="ellipse">
              <a:avLst/>
            </a:prstGeom>
            <a:noFill/>
            <a:ln>
              <a:solidFill>
                <a:srgbClr val="C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84" name="CustomShape 5"/>
            <p:cNvSpPr/>
            <p:nvPr/>
          </p:nvSpPr>
          <p:spPr>
            <a:xfrm rot="1622400">
              <a:off x="3718440" y="3134520"/>
              <a:ext cx="2338920" cy="355680"/>
            </a:xfrm>
            <a:prstGeom prst="ellipse">
              <a:avLst/>
            </a:prstGeom>
            <a:noFill/>
            <a:ln>
              <a:solidFill>
                <a:srgbClr val="C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85" name="CustomShape 6"/>
            <p:cNvSpPr/>
            <p:nvPr/>
          </p:nvSpPr>
          <p:spPr>
            <a:xfrm rot="19980600">
              <a:off x="1968120" y="4259160"/>
              <a:ext cx="2367000" cy="384480"/>
            </a:xfrm>
            <a:prstGeom prst="ellipse">
              <a:avLst/>
            </a:prstGeom>
            <a:noFill/>
            <a:ln>
              <a:solidFill>
                <a:srgbClr val="C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86" name="CustomShape 7"/>
            <p:cNvSpPr/>
            <p:nvPr/>
          </p:nvSpPr>
          <p:spPr>
            <a:xfrm>
              <a:off x="2695680" y="5887080"/>
              <a:ext cx="3466800" cy="5169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800" b="0" strike="noStrike" spc="-1">
                  <a:solidFill>
                    <a:srgbClr val="002060"/>
                  </a:solidFill>
                  <a:latin typeface="Times New Roman"/>
                  <a:ea typeface="Arial Unicode MS"/>
                </a:rPr>
                <a:t>Mycoplasma mycoides</a:t>
              </a:r>
              <a:endParaRPr lang="ru-RU" sz="2800" b="0" strike="noStrike" spc="-1">
                <a:latin typeface="Arial"/>
              </a:endParaRPr>
            </a:p>
          </p:txBody>
        </p:sp>
        <p:sp>
          <p:nvSpPr>
            <p:cNvPr id="487" name="CustomShape 8"/>
            <p:cNvSpPr/>
            <p:nvPr/>
          </p:nvSpPr>
          <p:spPr>
            <a:xfrm rot="16200000">
              <a:off x="-1360080" y="3382200"/>
              <a:ext cx="3702600" cy="516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800" b="0" strike="noStrike" spc="-1">
                  <a:solidFill>
                    <a:srgbClr val="002060"/>
                  </a:solidFill>
                  <a:latin typeface="Times New Roman"/>
                  <a:ea typeface="Arial Unicode MS"/>
                </a:rPr>
                <a:t>Mycoplasma capricolum</a:t>
              </a:r>
              <a:endParaRPr lang="ru-RU" sz="2800" b="0" strike="noStrike" spc="-1">
                <a:latin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TextShape 1"/>
          <p:cNvSpPr txBox="1"/>
          <p:nvPr/>
        </p:nvSpPr>
        <p:spPr>
          <a:xfrm>
            <a:off x="108000" y="189000"/>
            <a:ext cx="8927640" cy="11520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0" strike="noStrike" spc="-1">
                <a:solidFill>
                  <a:srgbClr val="506D2D"/>
                </a:solidFill>
                <a:latin typeface="Times New Roman"/>
                <a:ea typeface="Arial Unicode MS"/>
              </a:rPr>
              <a:t>Pfam –</a:t>
            </a:r>
            <a:r>
              <a:rPr lang="ru-RU" sz="4000" b="0" strike="noStrike" spc="-1">
                <a:solidFill>
                  <a:srgbClr val="506D2D"/>
                </a:solidFill>
                <a:latin typeface="Times New Roman"/>
                <a:ea typeface="Arial Unicode MS"/>
              </a:rPr>
              <a:t>одна из популярных БД семейств доменов белков и их выравниваний</a:t>
            </a:r>
            <a:endParaRPr lang="en-GB" sz="4000" b="0" strike="noStrike" spc="-1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489" name="Рисунок 2" descr="Pfam.jpg"/>
          <p:cNvPicPr/>
          <p:nvPr/>
        </p:nvPicPr>
        <p:blipFill>
          <a:blip r:embed="rId2" cstate="print"/>
          <a:stretch/>
        </p:blipFill>
        <p:spPr>
          <a:xfrm>
            <a:off x="415800" y="1341360"/>
            <a:ext cx="8332560" cy="5516280"/>
          </a:xfrm>
          <a:prstGeom prst="rect">
            <a:avLst/>
          </a:prstGeom>
          <a:ln w="9360">
            <a:noFill/>
          </a:ln>
        </p:spPr>
      </p:pic>
      <p:sp>
        <p:nvSpPr>
          <p:cNvPr id="490" name="TextShape 2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>
            <a:noAutofit/>
          </a:bodyPr>
          <a:lstStyle/>
          <a:p>
            <a:pPr algn="r">
              <a:lnSpc>
                <a:spcPct val="100000"/>
              </a:lnSpc>
            </a:pPr>
            <a:fld id="{8BD1E3D8-3A56-4560-9719-48C84145741E}" type="slidenum">
              <a:rPr lang="ru-RU" sz="1400" b="0" strike="noStrike" spc="-1">
                <a:solidFill>
                  <a:srgbClr val="61698B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31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CustomShape 1"/>
          <p:cNvSpPr/>
          <p:nvPr/>
        </p:nvSpPr>
        <p:spPr>
          <a:xfrm>
            <a:off x="528480" y="1895760"/>
            <a:ext cx="8229240" cy="84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002060"/>
                </a:solidFill>
                <a:latin typeface="Times New Roman"/>
                <a:ea typeface="Arial Unicode MS"/>
              </a:rPr>
              <a:t>Примеры доменных архитектур 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с гомеодоменом </a:t>
            </a:r>
            <a:r>
              <a:t/>
            </a:r>
            <a:br/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(зеленый)</a:t>
            </a:r>
            <a:r>
              <a:rPr lang="ru-RU" sz="2400" b="0" strike="noStrike" spc="-1">
                <a:solidFill>
                  <a:srgbClr val="002060"/>
                </a:solidFill>
                <a:latin typeface="Times New Roman"/>
                <a:ea typeface="Arial Unicode MS"/>
              </a:rPr>
              <a:t> </a:t>
            </a:r>
            <a:endParaRPr lang="ru-RU" sz="2400" b="0" strike="noStrike" spc="-1">
              <a:latin typeface="Arial"/>
            </a:endParaRPr>
          </a:p>
        </p:txBody>
      </p:sp>
      <p:grpSp>
        <p:nvGrpSpPr>
          <p:cNvPr id="492" name="Group 2"/>
          <p:cNvGrpSpPr/>
          <p:nvPr/>
        </p:nvGrpSpPr>
        <p:grpSpPr>
          <a:xfrm>
            <a:off x="755640" y="2997000"/>
            <a:ext cx="7209000" cy="2235240"/>
            <a:chOff x="755640" y="2997000"/>
            <a:chExt cx="7209000" cy="2235240"/>
          </a:xfrm>
        </p:grpSpPr>
        <p:pic>
          <p:nvPicPr>
            <p:cNvPr id="493" name="Picture 3076" descr="F:\Common\Education\FBB\Year_02\Term_6\Lectures\3Dcomparison\3Dclassification\PAX_homeo.png"/>
            <p:cNvPicPr/>
            <p:nvPr/>
          </p:nvPicPr>
          <p:blipFill>
            <a:blip r:embed="rId2" cstate="print"/>
            <a:stretch/>
          </p:blipFill>
          <p:spPr>
            <a:xfrm>
              <a:off x="1631880" y="2997000"/>
              <a:ext cx="4010040" cy="426240"/>
            </a:xfrm>
            <a:prstGeom prst="rect">
              <a:avLst/>
            </a:prstGeom>
            <a:ln w="9360">
              <a:noFill/>
            </a:ln>
          </p:spPr>
        </p:pic>
        <p:pic>
          <p:nvPicPr>
            <p:cNvPr id="494" name="Picture 3077" descr="F:\Common\Education\FBB\Year_02\Term_6\Lectures\3Dcomparison\3Dclassification\Lim_lim_homeo.png"/>
            <p:cNvPicPr/>
            <p:nvPr/>
          </p:nvPicPr>
          <p:blipFill>
            <a:blip r:embed="rId3" cstate="print"/>
            <a:stretch/>
          </p:blipFill>
          <p:spPr>
            <a:xfrm>
              <a:off x="1632240" y="3525480"/>
              <a:ext cx="3992400" cy="426240"/>
            </a:xfrm>
            <a:prstGeom prst="rect">
              <a:avLst/>
            </a:prstGeom>
            <a:ln w="9360">
              <a:noFill/>
            </a:ln>
          </p:spPr>
        </p:pic>
        <p:pic>
          <p:nvPicPr>
            <p:cNvPr id="495" name="Picture 3081" descr="F:\Common\Education\FBB\Year_02\Term_6\Lectures\3Dcomparison\3Dclassification\homeo_homeo.png"/>
            <p:cNvPicPr/>
            <p:nvPr/>
          </p:nvPicPr>
          <p:blipFill>
            <a:blip r:embed="rId4" cstate="print"/>
            <a:stretch/>
          </p:blipFill>
          <p:spPr>
            <a:xfrm>
              <a:off x="755640" y="4211280"/>
              <a:ext cx="7209000" cy="426240"/>
            </a:xfrm>
            <a:prstGeom prst="rect">
              <a:avLst/>
            </a:prstGeom>
            <a:ln w="9360">
              <a:noFill/>
            </a:ln>
          </p:spPr>
        </p:pic>
        <p:pic>
          <p:nvPicPr>
            <p:cNvPr id="496" name="Picture 3082" descr="F:\Common\Education\FBB\Year_02\Term_6\Lectures\3Dcomparison\3Dclassification\PBX_homeo.png"/>
            <p:cNvPicPr/>
            <p:nvPr/>
          </p:nvPicPr>
          <p:blipFill>
            <a:blip r:embed="rId5" cstate="print"/>
            <a:stretch/>
          </p:blipFill>
          <p:spPr>
            <a:xfrm>
              <a:off x="1704960" y="4854240"/>
              <a:ext cx="3736800" cy="37800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497" name="CustomShape 3"/>
            <p:cNvSpPr/>
            <p:nvPr/>
          </p:nvSpPr>
          <p:spPr>
            <a:xfrm>
              <a:off x="5798880" y="2998440"/>
              <a:ext cx="1608840" cy="4561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2400" b="0" strike="noStrike" spc="-1">
                  <a:solidFill>
                    <a:srgbClr val="000000"/>
                  </a:solidFill>
                  <a:latin typeface="Times New Roman"/>
                  <a:ea typeface="Arial Unicode MS"/>
                </a:rPr>
                <a:t>608 белков</a:t>
              </a:r>
              <a:endParaRPr lang="ru-RU" sz="2400" b="0" strike="noStrike" spc="-1">
                <a:latin typeface="Arial"/>
              </a:endParaRPr>
            </a:p>
          </p:txBody>
        </p:sp>
        <p:sp>
          <p:nvSpPr>
            <p:cNvPr id="498" name="CustomShape 4"/>
            <p:cNvSpPr/>
            <p:nvPr/>
          </p:nvSpPr>
          <p:spPr>
            <a:xfrm>
              <a:off x="5914080" y="3497760"/>
              <a:ext cx="1610280" cy="4561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2400" b="0" strike="noStrike" spc="-1">
                  <a:solidFill>
                    <a:srgbClr val="000000"/>
                  </a:solidFill>
                  <a:latin typeface="Times New Roman"/>
                  <a:ea typeface="Arial Unicode MS"/>
                </a:rPr>
                <a:t>1254 белка</a:t>
              </a:r>
              <a:endParaRPr lang="ru-RU" sz="2400" b="0" strike="noStrike" spc="-1">
                <a:latin typeface="Arial"/>
              </a:endParaRPr>
            </a:p>
          </p:txBody>
        </p:sp>
      </p:grpSp>
      <p:sp>
        <p:nvSpPr>
          <p:cNvPr id="499" name="TextShape 5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>
            <a:noAutofit/>
          </a:bodyPr>
          <a:lstStyle/>
          <a:p>
            <a:pPr algn="r">
              <a:lnSpc>
                <a:spcPct val="100000"/>
              </a:lnSpc>
            </a:pPr>
            <a:fld id="{CD230324-533D-4DC6-B09F-40FB0CF6ACF3}" type="slidenum">
              <a:rPr lang="ru-RU" sz="1400" b="0" strike="noStrike" spc="-1">
                <a:solidFill>
                  <a:srgbClr val="61698B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32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500" name="CustomShape 6"/>
          <p:cNvSpPr/>
          <p:nvPr/>
        </p:nvSpPr>
        <p:spPr>
          <a:xfrm>
            <a:off x="528480" y="112680"/>
            <a:ext cx="8229240" cy="954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0" strike="noStrike" spc="-1">
                <a:solidFill>
                  <a:srgbClr val="506D2D"/>
                </a:solidFill>
                <a:latin typeface="Times New Roman"/>
                <a:ea typeface="Arial Unicode MS"/>
              </a:rPr>
              <a:t>Крупные перестройки встречаются и в последовательностях белков</a:t>
            </a: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CustomShape 1"/>
          <p:cNvSpPr/>
          <p:nvPr/>
        </p:nvSpPr>
        <p:spPr>
          <a:xfrm>
            <a:off x="467640" y="2349000"/>
            <a:ext cx="7772040" cy="791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506D2D"/>
                </a:solidFill>
                <a:latin typeface="Times New Roman"/>
                <a:ea typeface="Arial Unicode MS"/>
              </a:rPr>
              <a:t>Молекулярная филогения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502" name="TextShape 2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>
            <a:noAutofit/>
          </a:bodyPr>
          <a:lstStyle/>
          <a:p>
            <a:pPr algn="r">
              <a:lnSpc>
                <a:spcPct val="100000"/>
              </a:lnSpc>
            </a:pPr>
            <a:fld id="{920A7DBB-FB20-4DF4-9D15-4D69DC30BFDE}" type="slidenum">
              <a:rPr lang="ru-RU" sz="1400" b="0" strike="noStrike" spc="-1">
                <a:solidFill>
                  <a:srgbClr val="61698B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33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TextShape 1"/>
          <p:cNvSpPr txBox="1"/>
          <p:nvPr/>
        </p:nvSpPr>
        <p:spPr>
          <a:xfrm>
            <a:off x="395640" y="188640"/>
            <a:ext cx="8424720" cy="11394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506D2D"/>
                </a:solidFill>
                <a:latin typeface="Times New Roman"/>
                <a:ea typeface="Arial Unicode MS"/>
              </a:rPr>
              <a:t>Филогенетическое дерево видов</a:t>
            </a:r>
            <a:endParaRPr lang="en-GB" sz="4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04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5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06" name="Picture 5"/>
          <p:cNvPicPr/>
          <p:nvPr/>
        </p:nvPicPr>
        <p:blipFill>
          <a:blip r:embed="rId2" cstate="print"/>
          <a:stretch/>
        </p:blipFill>
        <p:spPr>
          <a:xfrm>
            <a:off x="1475640" y="1340640"/>
            <a:ext cx="5976360" cy="5130720"/>
          </a:xfrm>
          <a:prstGeom prst="rect">
            <a:avLst/>
          </a:prstGeom>
          <a:ln w="9360">
            <a:noFill/>
          </a:ln>
        </p:spPr>
      </p:pic>
      <p:sp>
        <p:nvSpPr>
          <p:cNvPr id="507" name="CustomShape 4"/>
          <p:cNvSpPr/>
          <p:nvPr/>
        </p:nvSpPr>
        <p:spPr>
          <a:xfrm>
            <a:off x="4284000" y="3429000"/>
            <a:ext cx="1151640" cy="575640"/>
          </a:xfrm>
          <a:prstGeom prst="ellipse">
            <a:avLst/>
          </a:prstGeom>
          <a:solidFill>
            <a:schemeClr val="bg1">
              <a:lumMod val="85000"/>
              <a:alpha val="2000"/>
            </a:schemeClr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8" name="TextShape 5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>
            <a:noAutofit/>
          </a:bodyPr>
          <a:lstStyle/>
          <a:p>
            <a:pPr algn="r">
              <a:lnSpc>
                <a:spcPct val="100000"/>
              </a:lnSpc>
            </a:pPr>
            <a:fld id="{6FC5D69C-DF66-4924-9496-91EF03D9B751}" type="slidenum">
              <a:rPr lang="ru-RU" sz="1400" b="0" strike="noStrike" spc="-1">
                <a:solidFill>
                  <a:srgbClr val="61698B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34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509" name="CustomShape 6"/>
          <p:cNvSpPr/>
          <p:nvPr/>
        </p:nvSpPr>
        <p:spPr>
          <a:xfrm>
            <a:off x="2123280" y="1989000"/>
            <a:ext cx="5040360" cy="4176000"/>
          </a:xfrm>
          <a:prstGeom prst="rect">
            <a:avLst/>
          </a:prstGeom>
          <a:solidFill>
            <a:schemeClr val="bg1">
              <a:lumMod val="65000"/>
              <a:alpha val="81000"/>
            </a:schemeClr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TextShape 1"/>
          <p:cNvSpPr txBox="1"/>
          <p:nvPr/>
        </p:nvSpPr>
        <p:spPr>
          <a:xfrm>
            <a:off x="683640" y="188640"/>
            <a:ext cx="7768800" cy="136764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506D2D"/>
                </a:solidFill>
                <a:latin typeface="Times New Roman"/>
                <a:ea typeface="Arial Unicode MS"/>
              </a:rPr>
              <a:t>Филогенетическое дерево последовательностей  энолаз</a:t>
            </a:r>
            <a:r>
              <a:rPr lang="en-US" sz="2800" b="0" strike="noStrike" spc="-1">
                <a:solidFill>
                  <a:srgbClr val="506D2D"/>
                </a:solidFill>
                <a:latin typeface="Times New Roman"/>
                <a:ea typeface="Arial Unicode MS"/>
              </a:rPr>
              <a:t> </a:t>
            </a:r>
            <a:r>
              <a:rPr lang="ru-RU" sz="2800" b="0" strike="noStrike" spc="-1">
                <a:solidFill>
                  <a:srgbClr val="506D2D"/>
                </a:solidFill>
                <a:latin typeface="Times New Roman"/>
                <a:ea typeface="Arial Unicode MS"/>
              </a:rPr>
              <a:t>из фирмикут</a:t>
            </a:r>
            <a:endParaRPr lang="en-GB" sz="28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11" name="TextShape 2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>
            <a:noAutofit/>
          </a:bodyPr>
          <a:lstStyle/>
          <a:p>
            <a:pPr algn="r">
              <a:lnSpc>
                <a:spcPct val="100000"/>
              </a:lnSpc>
            </a:pPr>
            <a:fld id="{6AD87D0E-CDD6-4F29-89CD-976324C8310B}" type="slidenum">
              <a:rPr lang="ru-RU" sz="1400" b="0" strike="noStrike" spc="-1">
                <a:solidFill>
                  <a:srgbClr val="61698B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35</a:t>
            </a:fld>
            <a:endParaRPr lang="ru-RU" sz="1400" b="0" strike="noStrike" spc="-1">
              <a:latin typeface="Times New Roman"/>
            </a:endParaRPr>
          </a:p>
        </p:txBody>
      </p:sp>
      <p:pic>
        <p:nvPicPr>
          <p:cNvPr id="512" name="Picture 2" descr="http://kodomo.fbb.msu.ru/~evgevg/term4/outtre.png"/>
          <p:cNvPicPr/>
          <p:nvPr/>
        </p:nvPicPr>
        <p:blipFill>
          <a:blip r:embed="rId3" cstate="print"/>
          <a:stretch/>
        </p:blipFill>
        <p:spPr>
          <a:xfrm>
            <a:off x="1883160" y="1628640"/>
            <a:ext cx="5352840" cy="4536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" name="Picture 1"/>
          <p:cNvPicPr/>
          <p:nvPr/>
        </p:nvPicPr>
        <p:blipFill>
          <a:blip r:embed="rId3" cstate="print"/>
          <a:srcRect t="6551" b="8342"/>
          <a:stretch/>
        </p:blipFill>
        <p:spPr>
          <a:xfrm>
            <a:off x="2563920" y="3348000"/>
            <a:ext cx="3042720" cy="3352320"/>
          </a:xfrm>
          <a:prstGeom prst="rect">
            <a:avLst/>
          </a:prstGeom>
          <a:ln w="9360">
            <a:noFill/>
          </a:ln>
        </p:spPr>
      </p:pic>
      <p:sp>
        <p:nvSpPr>
          <p:cNvPr id="514" name="CustomShape 1"/>
          <p:cNvSpPr/>
          <p:nvPr/>
        </p:nvSpPr>
        <p:spPr>
          <a:xfrm>
            <a:off x="0" y="0"/>
            <a:ext cx="9143640" cy="685440"/>
          </a:xfrm>
          <a:prstGeom prst="rect">
            <a:avLst/>
          </a:prstGeom>
          <a:solidFill>
            <a:srgbClr val="003A1C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FFFFCC"/>
                </a:solidFill>
                <a:latin typeface="Times New Roman"/>
                <a:ea typeface="Arial Unicode MS"/>
              </a:rPr>
              <a:t>Описание структуры дерева (терминология)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515" name="CustomShape 2"/>
          <p:cNvSpPr/>
          <p:nvPr/>
        </p:nvSpPr>
        <p:spPr>
          <a:xfrm>
            <a:off x="152280" y="685800"/>
            <a:ext cx="8991360" cy="2288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marL="216000" indent="-216000">
              <a:lnSpc>
                <a:spcPct val="100000"/>
              </a:lnSpc>
              <a:buClr>
                <a:srgbClr val="003A1C"/>
              </a:buClr>
              <a:buFont typeface="Times New Roman"/>
              <a:buChar char="•"/>
            </a:pPr>
            <a:r>
              <a:rPr lang="ru-RU" sz="1800" b="1" u="sng" strike="noStrike" spc="-1">
                <a:solidFill>
                  <a:srgbClr val="003A1C"/>
                </a:solidFill>
                <a:uFillTx/>
                <a:latin typeface="Times New Roman"/>
                <a:ea typeface="Arial Unicode MS"/>
              </a:rPr>
              <a:t> Узел (node)</a:t>
            </a:r>
            <a:r>
              <a:rPr lang="ru-RU" sz="1800" b="0" strike="noStrike" spc="-1">
                <a:solidFill>
                  <a:srgbClr val="003A1C"/>
                </a:solidFill>
                <a:latin typeface="Times New Roman"/>
                <a:ea typeface="Arial Unicode MS"/>
              </a:rPr>
              <a:t>      —  точка разделения предковой последовательности (вида,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3A1C"/>
                </a:solidFill>
                <a:latin typeface="Times New Roman"/>
                <a:ea typeface="Arial Unicode MS"/>
              </a:rPr>
              <a:t>                                   популяции) на  две независимо эволюционирующие. Соответствует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3A1C"/>
                </a:solidFill>
                <a:latin typeface="Times New Roman"/>
                <a:ea typeface="Arial Unicode MS"/>
              </a:rPr>
              <a:t>                                   внутренней вершине графа, изображающего эволюцию.</a:t>
            </a:r>
            <a:endParaRPr lang="ru-RU" sz="18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3A1C"/>
              </a:buClr>
              <a:buFont typeface="Times New Roman"/>
              <a:buChar char="•"/>
            </a:pPr>
            <a:r>
              <a:rPr lang="en-US" sz="1800" b="0" strike="noStrike" spc="-1">
                <a:solidFill>
                  <a:srgbClr val="003A1C"/>
                </a:solidFill>
                <a:latin typeface="Times New Roman"/>
                <a:ea typeface="Arial Unicode MS"/>
              </a:rPr>
              <a:t> </a:t>
            </a:r>
            <a:r>
              <a:rPr lang="ru-RU" sz="1800" b="1" u="sng" strike="noStrike" spc="-1">
                <a:solidFill>
                  <a:srgbClr val="003A1C"/>
                </a:solidFill>
                <a:uFillTx/>
                <a:latin typeface="Times New Roman"/>
                <a:ea typeface="Arial Unicode MS"/>
              </a:rPr>
              <a:t>Лист (</a:t>
            </a:r>
            <a:r>
              <a:rPr lang="en-US" sz="1800" b="1" u="sng" strike="noStrike" spc="-1">
                <a:solidFill>
                  <a:srgbClr val="003A1C"/>
                </a:solidFill>
                <a:uFillTx/>
                <a:latin typeface="Times New Roman"/>
                <a:ea typeface="Arial Unicode MS"/>
              </a:rPr>
              <a:t>leaf)</a:t>
            </a:r>
            <a:r>
              <a:rPr lang="ru-RU" sz="1800" b="1" strike="noStrike" spc="-1">
                <a:solidFill>
                  <a:srgbClr val="003A1C"/>
                </a:solidFill>
                <a:latin typeface="Times New Roman"/>
                <a:ea typeface="Arial Unicode MS"/>
              </a:rPr>
              <a:t>        </a:t>
            </a:r>
            <a:r>
              <a:rPr lang="ru-RU" sz="1800" b="0" strike="noStrike" spc="-1">
                <a:solidFill>
                  <a:srgbClr val="003A1C"/>
                </a:solidFill>
                <a:latin typeface="Times New Roman"/>
                <a:ea typeface="Arial Unicode MS"/>
              </a:rPr>
              <a:t>— реальный (современный) объект; внешняя вершина графа.</a:t>
            </a:r>
            <a:r>
              <a:rPr lang="en-US" sz="1800" b="0" strike="noStrike" spc="-1">
                <a:solidFill>
                  <a:srgbClr val="003A1C"/>
                </a:solidFill>
                <a:latin typeface="Times New Roman"/>
                <a:ea typeface="Arial Unicode MS"/>
              </a:rPr>
              <a:t>  </a:t>
            </a:r>
            <a:r>
              <a:rPr lang="ru-RU" sz="1800" b="0" strike="noStrike" spc="-1">
                <a:solidFill>
                  <a:srgbClr val="003A1C"/>
                </a:solidFill>
                <a:latin typeface="Times New Roman"/>
                <a:ea typeface="Arial Unicode MS"/>
              </a:rPr>
              <a:t>               </a:t>
            </a:r>
            <a:endParaRPr lang="ru-RU" sz="18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3A1C"/>
              </a:buClr>
              <a:buFont typeface="Times New Roman"/>
              <a:buChar char="•"/>
            </a:pPr>
            <a:r>
              <a:rPr lang="ru-RU" sz="1800" b="0" strike="noStrike" spc="-1">
                <a:solidFill>
                  <a:srgbClr val="003A1C"/>
                </a:solidFill>
                <a:latin typeface="Times New Roman"/>
                <a:ea typeface="Arial Unicode MS"/>
              </a:rPr>
              <a:t> </a:t>
            </a:r>
            <a:r>
              <a:rPr lang="ru-RU" sz="1800" b="1" u="sng" strike="noStrike" spc="-1">
                <a:solidFill>
                  <a:srgbClr val="003A1C"/>
                </a:solidFill>
                <a:uFillTx/>
                <a:latin typeface="Times New Roman"/>
                <a:ea typeface="Arial Unicode MS"/>
              </a:rPr>
              <a:t>Ветвь (branch)</a:t>
            </a:r>
            <a:r>
              <a:rPr lang="ru-RU" sz="1800" b="0" strike="noStrike" spc="-1">
                <a:solidFill>
                  <a:srgbClr val="003A1C"/>
                </a:solidFill>
                <a:latin typeface="Times New Roman"/>
                <a:ea typeface="Arial Unicode MS"/>
              </a:rPr>
              <a:t> — связь между узлами или между узлом и листом; ребро графа.</a:t>
            </a:r>
            <a:endParaRPr lang="ru-RU" sz="18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3A1C"/>
              </a:buClr>
              <a:buFont typeface="Times New Roman"/>
              <a:buChar char="•"/>
            </a:pPr>
            <a:r>
              <a:rPr lang="ru-RU" sz="1800" b="0" strike="noStrike" spc="-1">
                <a:solidFill>
                  <a:srgbClr val="003A1C"/>
                </a:solidFill>
                <a:latin typeface="Times New Roman"/>
                <a:ea typeface="Arial Unicode MS"/>
              </a:rPr>
              <a:t> </a:t>
            </a:r>
            <a:r>
              <a:rPr lang="ru-RU" sz="1800" b="1" u="sng" strike="noStrike" spc="-1">
                <a:solidFill>
                  <a:srgbClr val="003A1C"/>
                </a:solidFill>
                <a:uFillTx/>
                <a:latin typeface="Times New Roman"/>
                <a:ea typeface="Arial Unicode MS"/>
              </a:rPr>
              <a:t>Корень (</a:t>
            </a:r>
            <a:r>
              <a:rPr lang="en-US" sz="1800" b="1" u="sng" strike="noStrike" spc="-1">
                <a:solidFill>
                  <a:srgbClr val="003A1C"/>
                </a:solidFill>
                <a:uFillTx/>
                <a:latin typeface="Times New Roman"/>
                <a:ea typeface="Arial Unicode MS"/>
              </a:rPr>
              <a:t>root)</a:t>
            </a:r>
            <a:r>
              <a:rPr lang="ru-RU" sz="1800" b="0" strike="noStrike" spc="-1">
                <a:solidFill>
                  <a:srgbClr val="003A1C"/>
                </a:solidFill>
                <a:latin typeface="Times New Roman"/>
                <a:ea typeface="Arial Unicode MS"/>
              </a:rPr>
              <a:t>   — гипотетический общий предок.</a:t>
            </a:r>
            <a:endParaRPr lang="ru-RU" sz="18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Times New Roman"/>
              <a:buChar char="•"/>
            </a:pPr>
            <a:r>
              <a:rPr lang="en-US" sz="1800" b="1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 </a:t>
            </a:r>
            <a:r>
              <a:rPr lang="ru-RU" sz="1800" b="1" u="sng" strike="noStrike" spc="-1">
                <a:solidFill>
                  <a:srgbClr val="003A1C"/>
                </a:solidFill>
                <a:uFillTx/>
                <a:latin typeface="Times New Roman"/>
                <a:ea typeface="Arial Unicode MS"/>
              </a:rPr>
              <a:t>Кла́да</a:t>
            </a:r>
            <a:r>
              <a:rPr lang="en-US" sz="1800" b="1" strike="noStrike" spc="-1">
                <a:solidFill>
                  <a:srgbClr val="003A1C"/>
                </a:solidFill>
                <a:latin typeface="Times New Roman"/>
                <a:ea typeface="Arial Unicode MS"/>
              </a:rPr>
              <a:t> </a:t>
            </a:r>
            <a:r>
              <a:rPr lang="ru-RU" sz="1800" b="1" strike="noStrike" spc="-1">
                <a:solidFill>
                  <a:srgbClr val="003A1C"/>
                </a:solidFill>
                <a:latin typeface="Times New Roman"/>
                <a:ea typeface="Arial Unicode MS"/>
              </a:rPr>
              <a:t>               </a:t>
            </a:r>
            <a:r>
              <a:rPr lang="ru-RU" sz="1800" b="0" strike="noStrike" spc="-1">
                <a:solidFill>
                  <a:srgbClr val="003A1C"/>
                </a:solidFill>
                <a:latin typeface="Times New Roman"/>
                <a:ea typeface="Arial Unicode MS"/>
              </a:rPr>
              <a:t>— группа организмов, которые являются потомками единственного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3A1C"/>
                </a:solidFill>
                <a:latin typeface="Times New Roman"/>
                <a:ea typeface="Arial Unicode MS"/>
              </a:rPr>
              <a:t>                                  общего предка и всех потомков этого предка.</a:t>
            </a:r>
            <a:r>
              <a:rPr lang="ru-RU" sz="18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516" name="CustomShape 3"/>
          <p:cNvSpPr/>
          <p:nvPr/>
        </p:nvSpPr>
        <p:spPr>
          <a:xfrm>
            <a:off x="3741840" y="4419720"/>
            <a:ext cx="1523520" cy="990360"/>
          </a:xfrm>
          <a:prstGeom prst="ellipse">
            <a:avLst/>
          </a:prstGeom>
          <a:solidFill>
            <a:srgbClr val="FFFFE7">
              <a:alpha val="30000"/>
            </a:srgbClr>
          </a:solidFill>
          <a:ln w="19080">
            <a:solidFill>
              <a:srgbClr val="000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7" name="CustomShape 4"/>
          <p:cNvSpPr/>
          <p:nvPr/>
        </p:nvSpPr>
        <p:spPr>
          <a:xfrm>
            <a:off x="2286000" y="5867280"/>
            <a:ext cx="456840" cy="15192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00008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8" name="CustomShape 5"/>
          <p:cNvSpPr/>
          <p:nvPr/>
        </p:nvSpPr>
        <p:spPr>
          <a:xfrm>
            <a:off x="1359000" y="5735520"/>
            <a:ext cx="1142640" cy="364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Корень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519" name="CustomShape 6"/>
          <p:cNvSpPr/>
          <p:nvPr/>
        </p:nvSpPr>
        <p:spPr>
          <a:xfrm>
            <a:off x="6053040" y="4314960"/>
            <a:ext cx="914040" cy="364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Клада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520" name="Line 7"/>
          <p:cNvSpPr/>
          <p:nvPr/>
        </p:nvSpPr>
        <p:spPr>
          <a:xfrm flipH="1">
            <a:off x="5256000" y="4572000"/>
            <a:ext cx="846000" cy="228600"/>
          </a:xfrm>
          <a:prstGeom prst="line">
            <a:avLst/>
          </a:prstGeom>
          <a:ln w="93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1" name="CustomShape 8"/>
          <p:cNvSpPr/>
          <p:nvPr/>
        </p:nvSpPr>
        <p:spPr>
          <a:xfrm>
            <a:off x="5462640" y="5727600"/>
            <a:ext cx="914040" cy="364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Лист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522" name="Line 9"/>
          <p:cNvSpPr/>
          <p:nvPr/>
        </p:nvSpPr>
        <p:spPr>
          <a:xfrm flipH="1">
            <a:off x="4462200" y="5943600"/>
            <a:ext cx="1025640" cy="71280"/>
          </a:xfrm>
          <a:prstGeom prst="line">
            <a:avLst/>
          </a:prstGeom>
          <a:ln w="93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3" name="CustomShape 10"/>
          <p:cNvSpPr/>
          <p:nvPr/>
        </p:nvSpPr>
        <p:spPr>
          <a:xfrm>
            <a:off x="1600200" y="3736800"/>
            <a:ext cx="1142640" cy="364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Ветвь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524" name="Line 11"/>
          <p:cNvSpPr/>
          <p:nvPr/>
        </p:nvSpPr>
        <p:spPr>
          <a:xfrm>
            <a:off x="2322360" y="3993840"/>
            <a:ext cx="685800" cy="228600"/>
          </a:xfrm>
          <a:prstGeom prst="line">
            <a:avLst/>
          </a:prstGeom>
          <a:ln w="93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5" name="CustomShape 12"/>
          <p:cNvSpPr/>
          <p:nvPr/>
        </p:nvSpPr>
        <p:spPr>
          <a:xfrm>
            <a:off x="2286000" y="3213000"/>
            <a:ext cx="914040" cy="364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Узел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526" name="Line 13"/>
          <p:cNvSpPr/>
          <p:nvPr/>
        </p:nvSpPr>
        <p:spPr>
          <a:xfrm>
            <a:off x="2887560" y="3487680"/>
            <a:ext cx="685800" cy="685800"/>
          </a:xfrm>
          <a:prstGeom prst="line">
            <a:avLst/>
          </a:prstGeom>
          <a:ln w="93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7" name="TextShape 14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>
            <a:noAutofit/>
          </a:bodyPr>
          <a:lstStyle/>
          <a:p>
            <a:pPr algn="r">
              <a:lnSpc>
                <a:spcPct val="100000"/>
              </a:lnSpc>
            </a:pPr>
            <a:fld id="{981204F6-D9BD-4279-8C39-49E2C85A6A6A}" type="slidenum">
              <a:rPr lang="ru-RU" sz="1400" b="0" strike="noStrike" spc="-1">
                <a:solidFill>
                  <a:srgbClr val="61698B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36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TextShape 1"/>
          <p:cNvSpPr txBox="1"/>
          <p:nvPr/>
        </p:nvSpPr>
        <p:spPr>
          <a:xfrm>
            <a:off x="6588360" y="623736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>
            <a:noAutofit/>
          </a:bodyPr>
          <a:lstStyle/>
          <a:p>
            <a:pPr algn="r">
              <a:lnSpc>
                <a:spcPct val="100000"/>
              </a:lnSpc>
            </a:pPr>
            <a:fld id="{90A53F7D-C019-4C27-AABC-3C88BF0F0DC9}" type="slidenum">
              <a:rPr lang="ru-RU" sz="1400" b="0" strike="noStrike" spc="-1">
                <a:solidFill>
                  <a:srgbClr val="61698B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37</a:t>
            </a:fld>
            <a:endParaRPr lang="ru-RU" sz="1400" b="0" strike="noStrike" spc="-1">
              <a:latin typeface="Times New Roman"/>
            </a:endParaRPr>
          </a:p>
        </p:txBody>
      </p:sp>
      <p:pic>
        <p:nvPicPr>
          <p:cNvPr id="529" name="Рисунок 3"/>
          <p:cNvPicPr/>
          <p:nvPr/>
        </p:nvPicPr>
        <p:blipFill>
          <a:blip r:embed="rId2" cstate="print"/>
          <a:stretch/>
        </p:blipFill>
        <p:spPr>
          <a:xfrm>
            <a:off x="107640" y="0"/>
            <a:ext cx="5174280" cy="6857640"/>
          </a:xfrm>
          <a:prstGeom prst="rect">
            <a:avLst/>
          </a:prstGeom>
          <a:ln>
            <a:noFill/>
          </a:ln>
        </p:spPr>
      </p:pic>
      <p:sp>
        <p:nvSpPr>
          <p:cNvPr id="530" name="CustomShape 2"/>
          <p:cNvSpPr/>
          <p:nvPr/>
        </p:nvSpPr>
        <p:spPr>
          <a:xfrm>
            <a:off x="5148000" y="1772640"/>
            <a:ext cx="3995640" cy="301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002060"/>
                </a:solidFill>
                <a:latin typeface="Times New Roman"/>
                <a:ea typeface="Arial Unicode MS"/>
              </a:rPr>
              <a:t>Входные данные для построения филогенетического дерева – выравнивание последовательностей</a:t>
            </a: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CustomShape 1"/>
          <p:cNvSpPr/>
          <p:nvPr/>
        </p:nvSpPr>
        <p:spPr>
          <a:xfrm>
            <a:off x="914400" y="457200"/>
            <a:ext cx="7772040" cy="639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Схема алгоримов построения деревьев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532" name="CustomShape 2"/>
          <p:cNvSpPr/>
          <p:nvPr/>
        </p:nvSpPr>
        <p:spPr>
          <a:xfrm>
            <a:off x="457200" y="2057400"/>
            <a:ext cx="2458080" cy="455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Выравнивание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533" name="Line 3"/>
          <p:cNvSpPr/>
          <p:nvPr/>
        </p:nvSpPr>
        <p:spPr>
          <a:xfrm>
            <a:off x="2971800" y="2286000"/>
            <a:ext cx="914400" cy="1440"/>
          </a:xfrm>
          <a:prstGeom prst="line">
            <a:avLst/>
          </a:prstGeom>
          <a:ln w="93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4" name="CustomShape 4"/>
          <p:cNvSpPr/>
          <p:nvPr/>
        </p:nvSpPr>
        <p:spPr>
          <a:xfrm>
            <a:off x="4114800" y="1828800"/>
            <a:ext cx="4114440" cy="821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Матрица расстояний между последовательностями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535" name="Line 5"/>
          <p:cNvSpPr/>
          <p:nvPr/>
        </p:nvSpPr>
        <p:spPr>
          <a:xfrm>
            <a:off x="5715000" y="2971800"/>
            <a:ext cx="1440" cy="1600200"/>
          </a:xfrm>
          <a:prstGeom prst="line">
            <a:avLst/>
          </a:prstGeom>
          <a:ln w="93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6" name="CustomShape 6"/>
          <p:cNvSpPr/>
          <p:nvPr/>
        </p:nvSpPr>
        <p:spPr>
          <a:xfrm>
            <a:off x="5029200" y="4800600"/>
            <a:ext cx="1371240" cy="455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Дерево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537" name="Line 7"/>
          <p:cNvSpPr/>
          <p:nvPr/>
        </p:nvSpPr>
        <p:spPr>
          <a:xfrm>
            <a:off x="2514600" y="2743200"/>
            <a:ext cx="2514600" cy="2057400"/>
          </a:xfrm>
          <a:prstGeom prst="line">
            <a:avLst/>
          </a:prstGeom>
          <a:ln w="93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8" name="CustomShape 8"/>
          <p:cNvSpPr/>
          <p:nvPr/>
        </p:nvSpPr>
        <p:spPr>
          <a:xfrm>
            <a:off x="1828800" y="3429000"/>
            <a:ext cx="2285640" cy="1004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символьно-ориентированные методы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539" name="CustomShape 9"/>
          <p:cNvSpPr/>
          <p:nvPr/>
        </p:nvSpPr>
        <p:spPr>
          <a:xfrm>
            <a:off x="5715000" y="3186000"/>
            <a:ext cx="2514240" cy="699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Neighbor-Joining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, Fitch, </a:t>
            </a: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FastME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540" name="TextShape 10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>
            <a:noAutofit/>
          </a:bodyPr>
          <a:lstStyle/>
          <a:p>
            <a:pPr algn="r">
              <a:lnSpc>
                <a:spcPct val="100000"/>
              </a:lnSpc>
            </a:pPr>
            <a:fld id="{99700CEA-A989-482F-B2FF-0F52EF1D6A81}" type="slidenum">
              <a:rPr lang="ru-RU" sz="1400" b="0" strike="noStrike" spc="-1">
                <a:solidFill>
                  <a:srgbClr val="61698B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38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TextShape 1"/>
          <p:cNvSpPr txBox="1"/>
          <p:nvPr/>
        </p:nvSpPr>
        <p:spPr>
          <a:xfrm>
            <a:off x="424800" y="53280"/>
            <a:ext cx="8227800" cy="1062360"/>
          </a:xfrm>
          <a:prstGeom prst="rect">
            <a:avLst/>
          </a:prstGeom>
          <a:noFill/>
          <a:ln w="9360">
            <a:noFill/>
          </a:ln>
        </p:spPr>
        <p:txBody>
          <a:bodyPr lIns="90000" tIns="35280" rIns="90000" bIns="46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506D2D"/>
                </a:solidFill>
                <a:latin typeface="Times New Roman"/>
                <a:ea typeface="Arial Unicode MS"/>
              </a:rPr>
              <a:t>Матрица расстояний</a:t>
            </a:r>
            <a:endParaRPr lang="en-GB" sz="4400" b="0" strike="noStrike" spc="-1">
              <a:solidFill>
                <a:srgbClr val="FFFFFF"/>
              </a:solidFill>
              <a:latin typeface="Times New Roman"/>
            </a:endParaRPr>
          </a:p>
        </p:txBody>
      </p:sp>
      <p:graphicFrame>
        <p:nvGraphicFramePr>
          <p:cNvPr id="542" name="Table 2"/>
          <p:cNvGraphicFramePr/>
          <p:nvPr/>
        </p:nvGraphicFramePr>
        <p:xfrm>
          <a:off x="2155680" y="1167840"/>
          <a:ext cx="4603680" cy="4079520"/>
        </p:xfrm>
        <a:graphic>
          <a:graphicData uri="http://schemas.openxmlformats.org/drawingml/2006/table">
            <a:tbl>
              <a:tblPr/>
              <a:tblGrid>
                <a:gridCol w="920160"/>
                <a:gridCol w="920160"/>
                <a:gridCol w="921600"/>
                <a:gridCol w="920160"/>
                <a:gridCol w="921600"/>
              </a:tblGrid>
              <a:tr h="8150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2400" marR="32400">
                    <a:lnL w="3600">
                      <a:solidFill>
                        <a:srgbClr val="000000"/>
                      </a:solidFill>
                    </a:lnL>
                    <a:lnR w="3600">
                      <a:solidFill>
                        <a:srgbClr val="000000"/>
                      </a:solidFill>
                    </a:lnR>
                    <a:lnT w="3600">
                      <a:solidFill>
                        <a:srgbClr val="000000"/>
                      </a:solidFill>
                    </a:lnT>
                    <a:lnB w="36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</a:pPr>
                      <a:r>
                        <a:rPr lang="en-US" sz="1600" b="0" strike="noStrike" spc="-1">
                          <a:solidFill>
                            <a:srgbClr val="000000"/>
                          </a:solidFill>
                          <a:latin typeface="Arial"/>
                          <a:ea typeface="MS Gothic"/>
                        </a:rPr>
                        <a:t>MUSDO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32400" marR="32400">
                    <a:lnL w="3600">
                      <a:solidFill>
                        <a:srgbClr val="000000"/>
                      </a:solidFill>
                    </a:lnL>
                    <a:lnR w="3600">
                      <a:solidFill>
                        <a:srgbClr val="000000"/>
                      </a:solidFill>
                    </a:lnR>
                    <a:lnT w="3600">
                      <a:solidFill>
                        <a:srgbClr val="000000"/>
                      </a:solidFill>
                    </a:lnT>
                    <a:lnB w="36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</a:pPr>
                      <a:r>
                        <a:rPr lang="en-US" sz="1600" b="0" strike="noStrike" spc="-1">
                          <a:solidFill>
                            <a:srgbClr val="000000"/>
                          </a:solidFill>
                          <a:latin typeface="Arial"/>
                          <a:ea typeface="MS Gothic"/>
                        </a:rPr>
                        <a:t>CHICK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32400" marR="32400">
                    <a:lnL w="3600">
                      <a:solidFill>
                        <a:srgbClr val="000000"/>
                      </a:solidFill>
                    </a:lnL>
                    <a:lnR w="3600">
                      <a:solidFill>
                        <a:srgbClr val="000000"/>
                      </a:solidFill>
                    </a:lnR>
                    <a:lnT w="3600">
                      <a:solidFill>
                        <a:srgbClr val="000000"/>
                      </a:solidFill>
                    </a:lnT>
                    <a:lnB w="36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</a:pPr>
                      <a:r>
                        <a:rPr lang="en-US" sz="1600" b="0" strike="noStrike" spc="-1">
                          <a:solidFill>
                            <a:srgbClr val="000000"/>
                          </a:solidFill>
                          <a:latin typeface="Arial"/>
                          <a:ea typeface="MS Gothic"/>
                        </a:rPr>
                        <a:t>BOVIN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32400" marR="32400">
                    <a:lnL w="3600">
                      <a:solidFill>
                        <a:srgbClr val="000000"/>
                      </a:solidFill>
                    </a:lnL>
                    <a:lnR w="3600">
                      <a:solidFill>
                        <a:srgbClr val="000000"/>
                      </a:solidFill>
                    </a:lnR>
                    <a:lnT w="3600">
                      <a:solidFill>
                        <a:srgbClr val="000000"/>
                      </a:solidFill>
                    </a:lnT>
                    <a:lnB w="36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</a:pPr>
                      <a:r>
                        <a:rPr lang="en-US" sz="1600" b="0" strike="noStrike" spc="-1">
                          <a:solidFill>
                            <a:srgbClr val="000000"/>
                          </a:solidFill>
                          <a:latin typeface="Arial"/>
                          <a:ea typeface="MS Gothic"/>
                        </a:rPr>
                        <a:t>HUMAN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32400" marR="32400">
                    <a:lnL w="3600">
                      <a:solidFill>
                        <a:srgbClr val="000000"/>
                      </a:solidFill>
                    </a:lnL>
                    <a:lnR w="3600">
                      <a:solidFill>
                        <a:srgbClr val="000000"/>
                      </a:solidFill>
                    </a:lnR>
                    <a:lnT w="3600">
                      <a:solidFill>
                        <a:srgbClr val="000000"/>
                      </a:solidFill>
                    </a:lnT>
                    <a:lnB w="36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815040"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</a:pPr>
                      <a:r>
                        <a:rPr lang="en-US" sz="1600" b="0" strike="noStrike" spc="-1">
                          <a:solidFill>
                            <a:srgbClr val="000000"/>
                          </a:solidFill>
                          <a:latin typeface="Arial"/>
                          <a:ea typeface="MS Gothic"/>
                        </a:rPr>
                        <a:t>MUSDO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32400" marR="32400">
                    <a:lnL w="3600">
                      <a:solidFill>
                        <a:srgbClr val="000000"/>
                      </a:solidFill>
                    </a:lnL>
                    <a:lnR w="3600">
                      <a:solidFill>
                        <a:srgbClr val="000000"/>
                      </a:solidFill>
                    </a:lnR>
                    <a:lnT w="3600">
                      <a:solidFill>
                        <a:srgbClr val="000000"/>
                      </a:solidFill>
                    </a:lnT>
                    <a:lnB w="36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Arial"/>
                          <a:ea typeface="MS Gothic"/>
                        </a:rPr>
                        <a:t>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32400" marR="32400">
                    <a:lnL w="3600">
                      <a:solidFill>
                        <a:srgbClr val="000000"/>
                      </a:solidFill>
                    </a:lnL>
                    <a:lnR w="3600">
                      <a:solidFill>
                        <a:srgbClr val="000000"/>
                      </a:solidFill>
                    </a:lnR>
                    <a:lnT w="3600">
                      <a:solidFill>
                        <a:srgbClr val="000000"/>
                      </a:solidFill>
                    </a:lnT>
                    <a:lnB w="36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</a:pPr>
                      <a:r>
                        <a:rPr lang="en-US" sz="1600" b="0" strike="noStrike" spc="-1">
                          <a:solidFill>
                            <a:srgbClr val="000000"/>
                          </a:solidFill>
                          <a:latin typeface="Arial"/>
                          <a:ea typeface="MS Gothic"/>
                        </a:rPr>
                        <a:t>9.5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32400" marR="32400">
                    <a:lnL w="3600">
                      <a:solidFill>
                        <a:srgbClr val="000000"/>
                      </a:solidFill>
                    </a:lnL>
                    <a:lnR w="3600">
                      <a:solidFill>
                        <a:srgbClr val="000000"/>
                      </a:solidFill>
                    </a:lnR>
                    <a:lnT w="3600">
                      <a:solidFill>
                        <a:srgbClr val="000000"/>
                      </a:solidFill>
                    </a:lnT>
                    <a:lnB w="36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</a:pPr>
                      <a:r>
                        <a:rPr lang="en-US" sz="1600" b="0" strike="noStrike" spc="-1">
                          <a:solidFill>
                            <a:srgbClr val="000000"/>
                          </a:solidFill>
                          <a:latin typeface="Arial"/>
                          <a:ea typeface="MS Gothic"/>
                        </a:rPr>
                        <a:t>8.9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32400" marR="32400">
                    <a:lnL w="3600">
                      <a:solidFill>
                        <a:srgbClr val="000000"/>
                      </a:solidFill>
                    </a:lnL>
                    <a:lnR w="3600">
                      <a:solidFill>
                        <a:srgbClr val="000000"/>
                      </a:solidFill>
                    </a:lnR>
                    <a:lnT w="3600">
                      <a:solidFill>
                        <a:srgbClr val="000000"/>
                      </a:solidFill>
                    </a:lnT>
                    <a:lnB w="36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</a:pPr>
                      <a:r>
                        <a:rPr lang="en-US" sz="1600" b="0" strike="noStrike" spc="-1">
                          <a:solidFill>
                            <a:srgbClr val="000000"/>
                          </a:solidFill>
                          <a:latin typeface="Arial"/>
                          <a:ea typeface="MS Gothic"/>
                        </a:rPr>
                        <a:t>9.2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32400" marR="32400">
                    <a:lnL w="3600">
                      <a:solidFill>
                        <a:srgbClr val="000000"/>
                      </a:solidFill>
                    </a:lnL>
                    <a:lnR w="3600">
                      <a:solidFill>
                        <a:srgbClr val="000000"/>
                      </a:solidFill>
                    </a:lnR>
                    <a:lnT w="3600">
                      <a:solidFill>
                        <a:srgbClr val="000000"/>
                      </a:solidFill>
                    </a:lnT>
                    <a:lnB w="36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815040"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</a:pPr>
                      <a:r>
                        <a:rPr lang="en-US" sz="1600" b="0" strike="noStrike" spc="-1">
                          <a:solidFill>
                            <a:srgbClr val="000000"/>
                          </a:solidFill>
                          <a:latin typeface="Arial"/>
                          <a:ea typeface="MS Gothic"/>
                        </a:rPr>
                        <a:t>CHICK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32400" marR="32400">
                    <a:lnL w="3600">
                      <a:solidFill>
                        <a:srgbClr val="000000"/>
                      </a:solidFill>
                    </a:lnL>
                    <a:lnR w="3600">
                      <a:solidFill>
                        <a:srgbClr val="000000"/>
                      </a:solidFill>
                    </a:lnR>
                    <a:lnT w="3600">
                      <a:solidFill>
                        <a:srgbClr val="000000"/>
                      </a:solidFill>
                    </a:lnT>
                    <a:lnB w="36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</a:pPr>
                      <a:r>
                        <a:rPr lang="en-US" sz="1600" b="0" strike="noStrike" spc="-1">
                          <a:solidFill>
                            <a:srgbClr val="000000"/>
                          </a:solidFill>
                          <a:latin typeface="Arial"/>
                          <a:ea typeface="MS Gothic"/>
                        </a:rPr>
                        <a:t>9.5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32400" marR="32400">
                    <a:lnL w="3600">
                      <a:solidFill>
                        <a:srgbClr val="000000"/>
                      </a:solidFill>
                    </a:lnL>
                    <a:lnR w="3600">
                      <a:solidFill>
                        <a:srgbClr val="000000"/>
                      </a:solidFill>
                    </a:lnR>
                    <a:lnT w="3600">
                      <a:solidFill>
                        <a:srgbClr val="000000"/>
                      </a:solidFill>
                    </a:lnT>
                    <a:lnB w="36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Arial"/>
                          <a:ea typeface="MS Gothic"/>
                        </a:rPr>
                        <a:t>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32400" marR="32400">
                    <a:lnL w="3600">
                      <a:solidFill>
                        <a:srgbClr val="000000"/>
                      </a:solidFill>
                    </a:lnL>
                    <a:lnR w="3600">
                      <a:solidFill>
                        <a:srgbClr val="000000"/>
                      </a:solidFill>
                    </a:lnR>
                    <a:lnT w="3600">
                      <a:solidFill>
                        <a:srgbClr val="000000"/>
                      </a:solidFill>
                    </a:lnT>
                    <a:lnB w="36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</a:pPr>
                      <a:r>
                        <a:rPr lang="en-US" sz="1600" b="0" strike="noStrike" spc="-1">
                          <a:solidFill>
                            <a:srgbClr val="000000"/>
                          </a:solidFill>
                          <a:latin typeface="Arial"/>
                          <a:ea typeface="MS Gothic"/>
                        </a:rPr>
                        <a:t>3.4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32400" marR="32400">
                    <a:lnL w="3600">
                      <a:solidFill>
                        <a:srgbClr val="000000"/>
                      </a:solidFill>
                    </a:lnL>
                    <a:lnR w="3600">
                      <a:solidFill>
                        <a:srgbClr val="000000"/>
                      </a:solidFill>
                    </a:lnR>
                    <a:lnT w="3600">
                      <a:solidFill>
                        <a:srgbClr val="000000"/>
                      </a:solidFill>
                    </a:lnT>
                    <a:lnB w="36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</a:pPr>
                      <a:r>
                        <a:rPr lang="en-US" sz="1600" b="0" strike="noStrike" spc="-1">
                          <a:solidFill>
                            <a:srgbClr val="000000"/>
                          </a:solidFill>
                          <a:latin typeface="Arial"/>
                          <a:ea typeface="MS Gothic"/>
                        </a:rPr>
                        <a:t>2.8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32400" marR="32400">
                    <a:lnL w="3600">
                      <a:solidFill>
                        <a:srgbClr val="000000"/>
                      </a:solidFill>
                    </a:lnL>
                    <a:lnR w="3600">
                      <a:solidFill>
                        <a:srgbClr val="000000"/>
                      </a:solidFill>
                    </a:lnR>
                    <a:lnT w="3600">
                      <a:solidFill>
                        <a:srgbClr val="000000"/>
                      </a:solidFill>
                    </a:lnT>
                    <a:lnB w="36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815040"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</a:pPr>
                      <a:r>
                        <a:rPr lang="en-US" sz="1600" b="0" strike="noStrike" spc="-1">
                          <a:solidFill>
                            <a:srgbClr val="000000"/>
                          </a:solidFill>
                          <a:latin typeface="Arial"/>
                          <a:ea typeface="MS Gothic"/>
                        </a:rPr>
                        <a:t>BOVIN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32400" marR="32400">
                    <a:lnL w="3600">
                      <a:solidFill>
                        <a:srgbClr val="000000"/>
                      </a:solidFill>
                    </a:lnL>
                    <a:lnR w="3600">
                      <a:solidFill>
                        <a:srgbClr val="000000"/>
                      </a:solidFill>
                    </a:lnR>
                    <a:lnT w="3600">
                      <a:solidFill>
                        <a:srgbClr val="000000"/>
                      </a:solidFill>
                    </a:lnT>
                    <a:lnB w="36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</a:pPr>
                      <a:r>
                        <a:rPr lang="en-US" sz="1600" b="0" strike="noStrike" spc="-1">
                          <a:solidFill>
                            <a:srgbClr val="000000"/>
                          </a:solidFill>
                          <a:latin typeface="Arial"/>
                          <a:ea typeface="MS Gothic"/>
                        </a:rPr>
                        <a:t>8.9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32400" marR="32400">
                    <a:lnL w="3600">
                      <a:solidFill>
                        <a:srgbClr val="000000"/>
                      </a:solidFill>
                    </a:lnL>
                    <a:lnR w="3600">
                      <a:solidFill>
                        <a:srgbClr val="000000"/>
                      </a:solidFill>
                    </a:lnR>
                    <a:lnT w="3600">
                      <a:solidFill>
                        <a:srgbClr val="000000"/>
                      </a:solidFill>
                    </a:lnT>
                    <a:lnB w="36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</a:pPr>
                      <a:r>
                        <a:rPr lang="en-US" sz="1600" b="0" strike="noStrike" spc="-1">
                          <a:solidFill>
                            <a:srgbClr val="000000"/>
                          </a:solidFill>
                          <a:latin typeface="Arial"/>
                          <a:ea typeface="MS Gothic"/>
                        </a:rPr>
                        <a:t>3.4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32400" marR="32400">
                    <a:lnL w="3600">
                      <a:solidFill>
                        <a:srgbClr val="000000"/>
                      </a:solidFill>
                    </a:lnL>
                    <a:lnR w="3600">
                      <a:solidFill>
                        <a:srgbClr val="000000"/>
                      </a:solidFill>
                    </a:lnR>
                    <a:lnT w="3600">
                      <a:solidFill>
                        <a:srgbClr val="000000"/>
                      </a:solidFill>
                    </a:lnT>
                    <a:lnB w="36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Arial"/>
                          <a:ea typeface="MS Gothic"/>
                        </a:rPr>
                        <a:t>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32400" marR="32400">
                    <a:lnL w="3600">
                      <a:solidFill>
                        <a:srgbClr val="000000"/>
                      </a:solidFill>
                    </a:lnL>
                    <a:lnR w="3600">
                      <a:solidFill>
                        <a:srgbClr val="000000"/>
                      </a:solidFill>
                    </a:lnR>
                    <a:lnT w="3600">
                      <a:solidFill>
                        <a:srgbClr val="000000"/>
                      </a:solidFill>
                    </a:lnT>
                    <a:lnB w="36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</a:pPr>
                      <a:r>
                        <a:rPr lang="en-US" sz="1600" b="0" strike="noStrike" spc="-1">
                          <a:solidFill>
                            <a:srgbClr val="000000"/>
                          </a:solidFill>
                          <a:latin typeface="Arial"/>
                          <a:ea typeface="MS Gothic"/>
                        </a:rPr>
                        <a:t>1.7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32400" marR="32400">
                    <a:lnL w="3600">
                      <a:solidFill>
                        <a:srgbClr val="000000"/>
                      </a:solidFill>
                    </a:lnL>
                    <a:lnR w="3600">
                      <a:solidFill>
                        <a:srgbClr val="000000"/>
                      </a:solidFill>
                    </a:lnR>
                    <a:lnT w="3600">
                      <a:solidFill>
                        <a:srgbClr val="000000"/>
                      </a:solidFill>
                    </a:lnT>
                    <a:lnB w="36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819360"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</a:pPr>
                      <a:r>
                        <a:rPr lang="en-US" sz="1600" b="0" strike="noStrike" spc="-1">
                          <a:solidFill>
                            <a:srgbClr val="000000"/>
                          </a:solidFill>
                          <a:latin typeface="Arial"/>
                          <a:ea typeface="MS Gothic"/>
                        </a:rPr>
                        <a:t>HUMAN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32400" marR="32400">
                    <a:lnL w="3600">
                      <a:solidFill>
                        <a:srgbClr val="000000"/>
                      </a:solidFill>
                    </a:lnL>
                    <a:lnR w="3600">
                      <a:solidFill>
                        <a:srgbClr val="000000"/>
                      </a:solidFill>
                    </a:lnR>
                    <a:lnT w="3600">
                      <a:solidFill>
                        <a:srgbClr val="000000"/>
                      </a:solidFill>
                    </a:lnT>
                    <a:lnB w="36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</a:pPr>
                      <a:r>
                        <a:rPr lang="en-US" sz="1600" b="0" strike="noStrike" spc="-1">
                          <a:solidFill>
                            <a:srgbClr val="000000"/>
                          </a:solidFill>
                          <a:latin typeface="Arial"/>
                          <a:ea typeface="MS Gothic"/>
                        </a:rPr>
                        <a:t>9.2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32400" marR="32400">
                    <a:lnL w="3600">
                      <a:solidFill>
                        <a:srgbClr val="000000"/>
                      </a:solidFill>
                    </a:lnL>
                    <a:lnR w="3600">
                      <a:solidFill>
                        <a:srgbClr val="000000"/>
                      </a:solidFill>
                    </a:lnR>
                    <a:lnT w="3600">
                      <a:solidFill>
                        <a:srgbClr val="000000"/>
                      </a:solidFill>
                    </a:lnT>
                    <a:lnB w="36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</a:pPr>
                      <a:r>
                        <a:rPr lang="en-US" sz="1600" b="0" strike="noStrike" spc="-1">
                          <a:solidFill>
                            <a:srgbClr val="000000"/>
                          </a:solidFill>
                          <a:latin typeface="Arial"/>
                          <a:ea typeface="MS Gothic"/>
                        </a:rPr>
                        <a:t>2.8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32400" marR="32400">
                    <a:lnL w="3600">
                      <a:solidFill>
                        <a:srgbClr val="000000"/>
                      </a:solidFill>
                    </a:lnL>
                    <a:lnR w="3600">
                      <a:solidFill>
                        <a:srgbClr val="000000"/>
                      </a:solidFill>
                    </a:lnR>
                    <a:lnT w="3600">
                      <a:solidFill>
                        <a:srgbClr val="000000"/>
                      </a:solidFill>
                    </a:lnT>
                    <a:lnB w="36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</a:pPr>
                      <a:r>
                        <a:rPr lang="en-US" sz="1600" b="0" strike="noStrike" spc="-1">
                          <a:solidFill>
                            <a:srgbClr val="000000"/>
                          </a:solidFill>
                          <a:latin typeface="Arial"/>
                          <a:ea typeface="MS Gothic"/>
                        </a:rPr>
                        <a:t>1.7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32400" marR="32400">
                    <a:lnL w="3600">
                      <a:solidFill>
                        <a:srgbClr val="000000"/>
                      </a:solidFill>
                    </a:lnL>
                    <a:lnR w="3600">
                      <a:solidFill>
                        <a:srgbClr val="000000"/>
                      </a:solidFill>
                    </a:lnR>
                    <a:lnT w="3600">
                      <a:solidFill>
                        <a:srgbClr val="000000"/>
                      </a:solidFill>
                    </a:lnT>
                    <a:lnB w="36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Arial"/>
                          <a:ea typeface="MS Gothic"/>
                        </a:rPr>
                        <a:t>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32400" marR="32400">
                    <a:lnL w="3600">
                      <a:solidFill>
                        <a:srgbClr val="000000"/>
                      </a:solidFill>
                    </a:lnL>
                    <a:lnR w="3600">
                      <a:solidFill>
                        <a:srgbClr val="000000"/>
                      </a:solidFill>
                    </a:lnR>
                    <a:lnT w="3600">
                      <a:solidFill>
                        <a:srgbClr val="000000"/>
                      </a:solidFill>
                    </a:lnT>
                    <a:lnB w="360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43" name="TextShape 3"/>
          <p:cNvSpPr txBox="1"/>
          <p:nvPr/>
        </p:nvSpPr>
        <p:spPr>
          <a:xfrm>
            <a:off x="6556320" y="6247440"/>
            <a:ext cx="2127960" cy="470520"/>
          </a:xfrm>
          <a:prstGeom prst="rect">
            <a:avLst/>
          </a:prstGeom>
          <a:noFill/>
          <a:ln w="9360">
            <a:noFill/>
          </a:ln>
        </p:spPr>
        <p:txBody>
          <a:bodyPr lIns="82800" tIns="41400" rIns="82800" bIns="41400">
            <a:noAutofit/>
          </a:bodyPr>
          <a:lstStyle/>
          <a:p>
            <a:pPr algn="r">
              <a:lnSpc>
                <a:spcPct val="100000"/>
              </a:lnSpc>
            </a:pPr>
            <a:fld id="{D892D6EB-2AB7-4D7F-B337-9643397E60E5}" type="slidenum">
              <a:rPr lang="ru-RU" sz="1400" b="0" strike="noStrike" spc="-1">
                <a:solidFill>
                  <a:srgbClr val="61698B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39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extShape 1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>
            <a:noAutofit/>
          </a:bodyPr>
          <a:lstStyle/>
          <a:p>
            <a:pPr algn="r">
              <a:lnSpc>
                <a:spcPct val="100000"/>
              </a:lnSpc>
            </a:pPr>
            <a:fld id="{27CDEB72-8515-444D-923B-C70463151B04}" type="slidenum">
              <a:rPr lang="ru-RU" sz="1400" b="0" strike="noStrike" spc="-1">
                <a:solidFill>
                  <a:srgbClr val="61698B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4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266" name="TextShape 2"/>
          <p:cNvSpPr txBox="1"/>
          <p:nvPr/>
        </p:nvSpPr>
        <p:spPr>
          <a:xfrm>
            <a:off x="4212000" y="1052640"/>
            <a:ext cx="4752720" cy="149976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799"/>
              </a:spcBef>
            </a:pPr>
            <a:r>
              <a:rPr lang="ru-RU" sz="24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При репликации ДНК большинство нуклеотидов потомка </a:t>
            </a:r>
            <a:r>
              <a:rPr lang="en-US" sz="24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“</a:t>
            </a:r>
            <a:r>
              <a:rPr lang="ru-RU" sz="24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знают</a:t>
            </a:r>
            <a:r>
              <a:rPr lang="en-US" sz="24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” </a:t>
            </a:r>
            <a:r>
              <a:rPr lang="ru-RU" sz="24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своего предка в геноме родителя</a:t>
            </a:r>
            <a:endParaRPr lang="en-GB" sz="2400" b="0" strike="noStrike" spc="-1">
              <a:solidFill>
                <a:srgbClr val="61698B"/>
              </a:solidFill>
              <a:latin typeface="Times New Roman"/>
            </a:endParaRPr>
          </a:p>
        </p:txBody>
      </p:sp>
      <p:grpSp>
        <p:nvGrpSpPr>
          <p:cNvPr id="267" name="Group 3"/>
          <p:cNvGrpSpPr/>
          <p:nvPr/>
        </p:nvGrpSpPr>
        <p:grpSpPr>
          <a:xfrm>
            <a:off x="323640" y="407160"/>
            <a:ext cx="3742920" cy="2733480"/>
            <a:chOff x="323640" y="407160"/>
            <a:chExt cx="3742920" cy="2733480"/>
          </a:xfrm>
        </p:grpSpPr>
        <p:pic>
          <p:nvPicPr>
            <p:cNvPr id="268" name="Picture 4" descr="Image result for ÑÐµÐ¿Ð»Ð¸ÐºÐ°ÑÐ¸Ñ  Ð±Ð°ÐºÑÐµÑÐ¸Ð°Ð»ÑÐ½Ð¾Ð¹ ÐÐÐ"/>
            <p:cNvPicPr/>
            <p:nvPr/>
          </p:nvPicPr>
          <p:blipFill>
            <a:blip r:embed="rId2" cstate="print"/>
            <a:stretch/>
          </p:blipFill>
          <p:spPr>
            <a:xfrm>
              <a:off x="323640" y="407160"/>
              <a:ext cx="3742920" cy="2733480"/>
            </a:xfrm>
            <a:prstGeom prst="rect">
              <a:avLst/>
            </a:prstGeom>
            <a:ln>
              <a:noFill/>
            </a:ln>
          </p:spPr>
        </p:pic>
        <p:sp>
          <p:nvSpPr>
            <p:cNvPr id="269" name="CustomShape 4"/>
            <p:cNvSpPr/>
            <p:nvPr/>
          </p:nvSpPr>
          <p:spPr>
            <a:xfrm>
              <a:off x="1475640" y="1703520"/>
              <a:ext cx="71928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solidFill>
              <a:srgbClr val="00B8FF"/>
            </a:solidFill>
            <a:ln w="9360">
              <a:solidFill>
                <a:schemeClr val="tx1"/>
              </a:solidFill>
              <a:round/>
              <a:headEnd type="triangle" w="sm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0" name="CustomShape 5"/>
            <p:cNvSpPr/>
            <p:nvPr/>
          </p:nvSpPr>
          <p:spPr>
            <a:xfrm>
              <a:off x="1163520" y="995040"/>
              <a:ext cx="671400" cy="118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solidFill>
              <a:srgbClr val="00B8FF"/>
            </a:solidFill>
            <a:ln w="9360">
              <a:solidFill>
                <a:schemeClr val="tx1"/>
              </a:solidFill>
              <a:round/>
              <a:headEnd type="triangle" w="sm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1" name="CustomShape 6"/>
            <p:cNvSpPr/>
            <p:nvPr/>
          </p:nvSpPr>
          <p:spPr>
            <a:xfrm>
              <a:off x="1547640" y="1847520"/>
              <a:ext cx="906840" cy="82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solidFill>
              <a:srgbClr val="00B8FF"/>
            </a:solidFill>
            <a:ln w="9360">
              <a:solidFill>
                <a:schemeClr val="tx1"/>
              </a:solidFill>
              <a:round/>
              <a:headEnd type="triangle" w="sm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2" name="CustomShape 7"/>
            <p:cNvSpPr/>
            <p:nvPr/>
          </p:nvSpPr>
          <p:spPr>
            <a:xfrm>
              <a:off x="323640" y="407160"/>
              <a:ext cx="2664000" cy="432000"/>
            </a:xfrm>
            <a:prstGeom prst="rect">
              <a:avLst/>
            </a:prstGeom>
            <a:solidFill>
              <a:schemeClr val="bg1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73" name="CustomShape 8"/>
          <p:cNvSpPr/>
          <p:nvPr/>
        </p:nvSpPr>
        <p:spPr>
          <a:xfrm>
            <a:off x="107640" y="3252960"/>
            <a:ext cx="8950680" cy="338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Иногда из-за ошибок репликации ДНК (или после деления клетки) в ДНК новой клетки появляются небольшие локальные изменения по сравнению с ДНК родительской клетки. </a:t>
            </a:r>
            <a:r>
              <a:t/>
            </a:r>
            <a:br/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При замене нуклеотида на другой можно указать какой именно нуклеотид родителя изменился! 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FF0000"/>
                </a:solidFill>
                <a:latin typeface="Times New Roman"/>
                <a:ea typeface="Arial Unicode MS"/>
              </a:rPr>
              <a:t>Гомологичные нуклеотиды </a:t>
            </a:r>
            <a:r>
              <a:rPr lang="ru-RU" sz="24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двух потомков – те, которые произошли от того же самого нуклеотида общего предка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274" name="TextShape 9"/>
          <p:cNvSpPr txBox="1"/>
          <p:nvPr/>
        </p:nvSpPr>
        <p:spPr>
          <a:xfrm>
            <a:off x="691200" y="-60480"/>
            <a:ext cx="7768800" cy="82476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506D2D"/>
                </a:solidFill>
                <a:latin typeface="Times New Roman"/>
                <a:ea typeface="Arial Unicode MS"/>
              </a:rPr>
              <a:t>Гомология нуклеотидов ДНК</a:t>
            </a:r>
            <a:endParaRPr lang="en-GB" sz="4400" b="0" strike="noStrike" spc="-1">
              <a:solidFill>
                <a:srgbClr val="FFFFFF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TextShape 1"/>
          <p:cNvSpPr txBox="1"/>
          <p:nvPr/>
        </p:nvSpPr>
        <p:spPr>
          <a:xfrm>
            <a:off x="424800" y="53280"/>
            <a:ext cx="8227800" cy="1062360"/>
          </a:xfrm>
          <a:prstGeom prst="rect">
            <a:avLst/>
          </a:prstGeom>
          <a:noFill/>
          <a:ln w="9360">
            <a:noFill/>
          </a:ln>
        </p:spPr>
        <p:txBody>
          <a:bodyPr lIns="90000" tIns="35280" rIns="90000" bIns="46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506D2D"/>
                </a:solidFill>
                <a:latin typeface="Times New Roman"/>
                <a:ea typeface="Arial Unicode MS"/>
              </a:rPr>
              <a:t>Матрица расстояний</a:t>
            </a:r>
            <a:endParaRPr lang="en-GB" sz="4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45" name="TextShape 2"/>
          <p:cNvSpPr txBox="1"/>
          <p:nvPr/>
        </p:nvSpPr>
        <p:spPr>
          <a:xfrm>
            <a:off x="6556320" y="6247440"/>
            <a:ext cx="2127960" cy="470520"/>
          </a:xfrm>
          <a:prstGeom prst="rect">
            <a:avLst/>
          </a:prstGeom>
          <a:noFill/>
          <a:ln w="9360">
            <a:noFill/>
          </a:ln>
        </p:spPr>
        <p:txBody>
          <a:bodyPr lIns="82800" tIns="41400" rIns="82800" bIns="41400">
            <a:noAutofit/>
          </a:bodyPr>
          <a:lstStyle/>
          <a:p>
            <a:pPr algn="r">
              <a:lnSpc>
                <a:spcPct val="100000"/>
              </a:lnSpc>
            </a:pPr>
            <a:fld id="{CE47498C-F401-431E-902B-024190D6696D}" type="slidenum">
              <a:rPr lang="ru-RU" sz="1400" b="0" strike="noStrike" spc="-1">
                <a:solidFill>
                  <a:srgbClr val="61698B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40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546" name="CustomShape 3"/>
          <p:cNvSpPr/>
          <p:nvPr/>
        </p:nvSpPr>
        <p:spPr>
          <a:xfrm>
            <a:off x="0" y="1845000"/>
            <a:ext cx="9143640" cy="1793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000000"/>
                </a:solidFill>
                <a:latin typeface="Courier New"/>
                <a:ea typeface="Arial Unicode MS"/>
              </a:rPr>
              <a:t> 6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000000"/>
                </a:solidFill>
                <a:latin typeface="Courier New"/>
                <a:ea typeface="Arial Unicode MS"/>
              </a:rPr>
              <a:t>ENO_CLOTE/  0.000000  0.422314  0.412416  0.703889  0.374250  0.356587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000000"/>
                </a:solidFill>
                <a:latin typeface="Courier New"/>
                <a:ea typeface="Arial Unicode MS"/>
              </a:rPr>
              <a:t>ENO_FINM2/  0.422314  0.000000  0.397118  0.748527  0.345432  0.328530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000000"/>
                </a:solidFill>
                <a:latin typeface="Courier New"/>
                <a:ea typeface="Arial Unicode MS"/>
              </a:rPr>
              <a:t>ENO_ENTFA/  0.412416  0.397118  0.000000  0.756866  0.240851  0.271009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000000"/>
                </a:solidFill>
                <a:latin typeface="Courier New"/>
                <a:ea typeface="Arial Unicode MS"/>
              </a:rPr>
              <a:t>ENO_LACAC/  0.703889  0.748527  0.756866  0.000000  0.732893  0.710658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000000"/>
                </a:solidFill>
                <a:latin typeface="Courier New"/>
                <a:ea typeface="Arial Unicode MS"/>
              </a:rPr>
              <a:t>ENO_LISMO/  0.374250  0.345432  0.240851  0.732893  0.000000  0.212414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000000"/>
                </a:solidFill>
                <a:latin typeface="Courier New"/>
                <a:ea typeface="Arial Unicode MS"/>
              </a:rPr>
              <a:t>ENO_BACSU/  0.356587  0.328530  0.271009  0.710658  0.212414  0.000000</a:t>
            </a: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TextShape 1"/>
          <p:cNvSpPr txBox="1"/>
          <p:nvPr/>
        </p:nvSpPr>
        <p:spPr>
          <a:xfrm>
            <a:off x="683640" y="188640"/>
            <a:ext cx="7768800" cy="50292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506D2D"/>
                </a:solidFill>
                <a:latin typeface="Times New Roman"/>
                <a:ea typeface="Arial Unicode MS"/>
              </a:rPr>
              <a:t>Расстояние между листьями на дереве</a:t>
            </a:r>
            <a:endParaRPr lang="en-GB" sz="28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48" name="TextShape 2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>
            <a:noAutofit/>
          </a:bodyPr>
          <a:lstStyle/>
          <a:p>
            <a:pPr algn="r">
              <a:lnSpc>
                <a:spcPct val="100000"/>
              </a:lnSpc>
            </a:pPr>
            <a:fld id="{FCD6351A-3120-4277-8C29-E8E5B58BD4D3}" type="slidenum">
              <a:rPr lang="ru-RU" sz="1400" b="0" strike="noStrike" spc="-1">
                <a:solidFill>
                  <a:srgbClr val="61698B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41</a:t>
            </a:fld>
            <a:endParaRPr lang="ru-RU" sz="1400" b="0" strike="noStrike" spc="-1">
              <a:latin typeface="Times New Roman"/>
            </a:endParaRPr>
          </a:p>
        </p:txBody>
      </p:sp>
      <p:pic>
        <p:nvPicPr>
          <p:cNvPr id="549" name="Picture 2" descr="http://kodomo.fbb.msu.ru/~evgevg/term4/outtre.png"/>
          <p:cNvPicPr/>
          <p:nvPr/>
        </p:nvPicPr>
        <p:blipFill>
          <a:blip r:embed="rId2" cstate="print"/>
          <a:stretch/>
        </p:blipFill>
        <p:spPr>
          <a:xfrm>
            <a:off x="1891800" y="764640"/>
            <a:ext cx="5352840" cy="4536000"/>
          </a:xfrm>
          <a:prstGeom prst="rect">
            <a:avLst/>
          </a:prstGeom>
          <a:ln>
            <a:noFill/>
          </a:ln>
        </p:spPr>
      </p:pic>
      <p:sp>
        <p:nvSpPr>
          <p:cNvPr id="550" name="CustomShape 3"/>
          <p:cNvSpPr/>
          <p:nvPr/>
        </p:nvSpPr>
        <p:spPr>
          <a:xfrm>
            <a:off x="323640" y="5389200"/>
            <a:ext cx="792036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Задача алгоритма – построить такое дерево, чтобы расстояния между листьями на дереве было примерно таким же, как в матрице расстояний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CustomShape 1"/>
          <p:cNvSpPr/>
          <p:nvPr/>
        </p:nvSpPr>
        <p:spPr>
          <a:xfrm>
            <a:off x="304920" y="5295960"/>
            <a:ext cx="8229240" cy="1371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506D2D"/>
                </a:solidFill>
                <a:latin typeface="Times New Roman"/>
                <a:ea typeface="Arial Unicode MS"/>
              </a:rPr>
              <a:t>Когда хотят отразить разное число мутаций, произошедших на пути от общего предка, получается что-то вроде такого.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552" name="Line 2"/>
          <p:cNvSpPr/>
          <p:nvPr/>
        </p:nvSpPr>
        <p:spPr>
          <a:xfrm flipH="1">
            <a:off x="988920" y="1904760"/>
            <a:ext cx="689040" cy="2667240"/>
          </a:xfrm>
          <a:prstGeom prst="line">
            <a:avLst/>
          </a:prstGeom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3" name="Line 3"/>
          <p:cNvSpPr/>
          <p:nvPr/>
        </p:nvSpPr>
        <p:spPr>
          <a:xfrm>
            <a:off x="1676160" y="1904760"/>
            <a:ext cx="990720" cy="2438640"/>
          </a:xfrm>
          <a:prstGeom prst="line">
            <a:avLst/>
          </a:prstGeom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4" name="CustomShape 4"/>
          <p:cNvSpPr/>
          <p:nvPr/>
        </p:nvSpPr>
        <p:spPr>
          <a:xfrm>
            <a:off x="228600" y="4952880"/>
            <a:ext cx="837720" cy="336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Human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555" name="CustomShape 5"/>
          <p:cNvSpPr/>
          <p:nvPr/>
        </p:nvSpPr>
        <p:spPr>
          <a:xfrm>
            <a:off x="2362320" y="4419720"/>
            <a:ext cx="1523520" cy="336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Chicken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556" name="Line 6"/>
          <p:cNvSpPr/>
          <p:nvPr/>
        </p:nvSpPr>
        <p:spPr>
          <a:xfrm>
            <a:off x="1371600" y="3124080"/>
            <a:ext cx="304560" cy="1828800"/>
          </a:xfrm>
          <a:prstGeom prst="line">
            <a:avLst/>
          </a:prstGeom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7" name="CustomShape 7"/>
          <p:cNvSpPr/>
          <p:nvPr/>
        </p:nvSpPr>
        <p:spPr>
          <a:xfrm>
            <a:off x="1371600" y="4952880"/>
            <a:ext cx="1142640" cy="336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Mouse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558" name="Line 8"/>
          <p:cNvSpPr/>
          <p:nvPr/>
        </p:nvSpPr>
        <p:spPr>
          <a:xfrm>
            <a:off x="4800600" y="2133360"/>
            <a:ext cx="1440" cy="2057400"/>
          </a:xfrm>
          <a:prstGeom prst="line">
            <a:avLst/>
          </a:prstGeom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9" name="Line 9"/>
          <p:cNvSpPr/>
          <p:nvPr/>
        </p:nvSpPr>
        <p:spPr>
          <a:xfrm>
            <a:off x="4800600" y="2133360"/>
            <a:ext cx="1523880" cy="1800"/>
          </a:xfrm>
          <a:prstGeom prst="line">
            <a:avLst/>
          </a:prstGeom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0" name="Line 10"/>
          <p:cNvSpPr/>
          <p:nvPr/>
        </p:nvSpPr>
        <p:spPr>
          <a:xfrm>
            <a:off x="4800600" y="4190760"/>
            <a:ext cx="685800" cy="1800"/>
          </a:xfrm>
          <a:prstGeom prst="line">
            <a:avLst/>
          </a:prstGeom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1" name="Line 11"/>
          <p:cNvSpPr/>
          <p:nvPr/>
        </p:nvSpPr>
        <p:spPr>
          <a:xfrm>
            <a:off x="5486400" y="3504960"/>
            <a:ext cx="1440" cy="1295640"/>
          </a:xfrm>
          <a:prstGeom prst="line">
            <a:avLst/>
          </a:prstGeom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2" name="Line 12"/>
          <p:cNvSpPr/>
          <p:nvPr/>
        </p:nvSpPr>
        <p:spPr>
          <a:xfrm>
            <a:off x="5486400" y="3504960"/>
            <a:ext cx="1600200" cy="1800"/>
          </a:xfrm>
          <a:prstGeom prst="line">
            <a:avLst/>
          </a:prstGeom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3" name="Line 13"/>
          <p:cNvSpPr/>
          <p:nvPr/>
        </p:nvSpPr>
        <p:spPr>
          <a:xfrm>
            <a:off x="5486400" y="4800600"/>
            <a:ext cx="1218960" cy="1440"/>
          </a:xfrm>
          <a:prstGeom prst="line">
            <a:avLst/>
          </a:prstGeom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4" name="CustomShape 14"/>
          <p:cNvSpPr/>
          <p:nvPr/>
        </p:nvSpPr>
        <p:spPr>
          <a:xfrm>
            <a:off x="6705720" y="4572000"/>
            <a:ext cx="837720" cy="336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Human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565" name="CustomShape 15"/>
          <p:cNvSpPr/>
          <p:nvPr/>
        </p:nvSpPr>
        <p:spPr>
          <a:xfrm>
            <a:off x="7086600" y="3319560"/>
            <a:ext cx="1142640" cy="336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Mouse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566" name="CustomShape 16"/>
          <p:cNvSpPr/>
          <p:nvPr/>
        </p:nvSpPr>
        <p:spPr>
          <a:xfrm>
            <a:off x="6324480" y="1905120"/>
            <a:ext cx="1523520" cy="336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Chicken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567" name="CustomShape 17"/>
          <p:cNvSpPr/>
          <p:nvPr/>
        </p:nvSpPr>
        <p:spPr>
          <a:xfrm>
            <a:off x="533520" y="228600"/>
            <a:ext cx="8229240" cy="1068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«Молекулярные часы»: всегда идут, но иногда неточно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568" name="TextShape 18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>
            <a:noAutofit/>
          </a:bodyPr>
          <a:lstStyle/>
          <a:p>
            <a:pPr algn="r">
              <a:lnSpc>
                <a:spcPct val="100000"/>
              </a:lnSpc>
            </a:pPr>
            <a:fld id="{72E57713-8D53-4EB6-8658-2536BE377514}" type="slidenum">
              <a:rPr lang="ru-RU" sz="1400" b="0" strike="noStrike" spc="-1">
                <a:solidFill>
                  <a:srgbClr val="61698B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42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CustomShape 1"/>
          <p:cNvSpPr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506D2D"/>
                </a:solidFill>
                <a:latin typeface="Times New Roman"/>
                <a:ea typeface="Arial Unicode MS"/>
              </a:rPr>
              <a:t>Небинарное дерево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570" name="Line 2"/>
          <p:cNvSpPr/>
          <p:nvPr/>
        </p:nvSpPr>
        <p:spPr>
          <a:xfrm flipH="1">
            <a:off x="607680" y="1371600"/>
            <a:ext cx="1070280" cy="2666880"/>
          </a:xfrm>
          <a:prstGeom prst="line">
            <a:avLst/>
          </a:prstGeom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1" name="Line 3"/>
          <p:cNvSpPr/>
          <p:nvPr/>
        </p:nvSpPr>
        <p:spPr>
          <a:xfrm>
            <a:off x="1676160" y="1371600"/>
            <a:ext cx="1371600" cy="2666880"/>
          </a:xfrm>
          <a:prstGeom prst="line">
            <a:avLst/>
          </a:prstGeom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2" name="CustomShape 4"/>
          <p:cNvSpPr/>
          <p:nvPr/>
        </p:nvSpPr>
        <p:spPr>
          <a:xfrm>
            <a:off x="76320" y="3962520"/>
            <a:ext cx="837720" cy="336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Human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573" name="CustomShape 5"/>
          <p:cNvSpPr/>
          <p:nvPr/>
        </p:nvSpPr>
        <p:spPr>
          <a:xfrm>
            <a:off x="2895480" y="3962520"/>
            <a:ext cx="1523520" cy="336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Chicken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574" name="Line 6"/>
          <p:cNvSpPr/>
          <p:nvPr/>
        </p:nvSpPr>
        <p:spPr>
          <a:xfrm>
            <a:off x="1218960" y="2514600"/>
            <a:ext cx="533520" cy="1523880"/>
          </a:xfrm>
          <a:prstGeom prst="line">
            <a:avLst/>
          </a:prstGeom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5" name="CustomShape 7"/>
          <p:cNvSpPr/>
          <p:nvPr/>
        </p:nvSpPr>
        <p:spPr>
          <a:xfrm>
            <a:off x="1523880" y="3962520"/>
            <a:ext cx="1142640" cy="336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Mouse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576" name="Line 8"/>
          <p:cNvSpPr/>
          <p:nvPr/>
        </p:nvSpPr>
        <p:spPr>
          <a:xfrm>
            <a:off x="4800600" y="1600200"/>
            <a:ext cx="1440" cy="2057400"/>
          </a:xfrm>
          <a:prstGeom prst="line">
            <a:avLst/>
          </a:prstGeom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7" name="Line 9"/>
          <p:cNvSpPr/>
          <p:nvPr/>
        </p:nvSpPr>
        <p:spPr>
          <a:xfrm>
            <a:off x="4800600" y="1600200"/>
            <a:ext cx="1981080" cy="1440"/>
          </a:xfrm>
          <a:prstGeom prst="line">
            <a:avLst/>
          </a:prstGeom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8" name="Line 10"/>
          <p:cNvSpPr/>
          <p:nvPr/>
        </p:nvSpPr>
        <p:spPr>
          <a:xfrm>
            <a:off x="4800600" y="3657600"/>
            <a:ext cx="685800" cy="1440"/>
          </a:xfrm>
          <a:prstGeom prst="line">
            <a:avLst/>
          </a:prstGeom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9" name="Line 11"/>
          <p:cNvSpPr/>
          <p:nvPr/>
        </p:nvSpPr>
        <p:spPr>
          <a:xfrm>
            <a:off x="5486400" y="2971800"/>
            <a:ext cx="1440" cy="1295280"/>
          </a:xfrm>
          <a:prstGeom prst="line">
            <a:avLst/>
          </a:prstGeom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0" name="Line 12"/>
          <p:cNvSpPr/>
          <p:nvPr/>
        </p:nvSpPr>
        <p:spPr>
          <a:xfrm>
            <a:off x="5486400" y="2971800"/>
            <a:ext cx="1218960" cy="1440"/>
          </a:xfrm>
          <a:prstGeom prst="line">
            <a:avLst/>
          </a:prstGeom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1" name="Line 13"/>
          <p:cNvSpPr/>
          <p:nvPr/>
        </p:nvSpPr>
        <p:spPr>
          <a:xfrm>
            <a:off x="5486400" y="4267080"/>
            <a:ext cx="1218960" cy="1440"/>
          </a:xfrm>
          <a:prstGeom prst="line">
            <a:avLst/>
          </a:prstGeom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2" name="CustomShape 14"/>
          <p:cNvSpPr/>
          <p:nvPr/>
        </p:nvSpPr>
        <p:spPr>
          <a:xfrm>
            <a:off x="6705720" y="4038480"/>
            <a:ext cx="837720" cy="336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Human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583" name="CustomShape 15"/>
          <p:cNvSpPr/>
          <p:nvPr/>
        </p:nvSpPr>
        <p:spPr>
          <a:xfrm>
            <a:off x="6705720" y="2743200"/>
            <a:ext cx="1142640" cy="336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Mouse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584" name="CustomShape 16"/>
          <p:cNvSpPr/>
          <p:nvPr/>
        </p:nvSpPr>
        <p:spPr>
          <a:xfrm>
            <a:off x="6781680" y="1371600"/>
            <a:ext cx="1523520" cy="336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Chicken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585" name="Line 17"/>
          <p:cNvSpPr/>
          <p:nvPr/>
        </p:nvSpPr>
        <p:spPr>
          <a:xfrm>
            <a:off x="1218960" y="2514600"/>
            <a:ext cx="1800" cy="1523880"/>
          </a:xfrm>
          <a:prstGeom prst="line">
            <a:avLst/>
          </a:prstGeom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6" name="CustomShape 18"/>
          <p:cNvSpPr/>
          <p:nvPr/>
        </p:nvSpPr>
        <p:spPr>
          <a:xfrm>
            <a:off x="914400" y="3962520"/>
            <a:ext cx="609120" cy="336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Dog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587" name="Line 19"/>
          <p:cNvSpPr/>
          <p:nvPr/>
        </p:nvSpPr>
        <p:spPr>
          <a:xfrm>
            <a:off x="5486400" y="3581280"/>
            <a:ext cx="1218960" cy="1440"/>
          </a:xfrm>
          <a:prstGeom prst="line">
            <a:avLst/>
          </a:prstGeom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8" name="CustomShape 20"/>
          <p:cNvSpPr/>
          <p:nvPr/>
        </p:nvSpPr>
        <p:spPr>
          <a:xfrm>
            <a:off x="6781680" y="3352680"/>
            <a:ext cx="609120" cy="336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Dog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589" name="TextShape 21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>
            <a:noAutofit/>
          </a:bodyPr>
          <a:lstStyle/>
          <a:p>
            <a:pPr algn="r">
              <a:lnSpc>
                <a:spcPct val="100000"/>
              </a:lnSpc>
            </a:pPr>
            <a:fld id="{119EB46A-7A98-4F35-902F-3A5F8F41B429}" type="slidenum">
              <a:rPr lang="ru-RU" sz="1400" b="0" strike="noStrike" spc="-1">
                <a:solidFill>
                  <a:srgbClr val="61698B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43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CustomShape 1"/>
          <p:cNvSpPr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506D2D"/>
                </a:solidFill>
                <a:latin typeface="Times New Roman"/>
                <a:ea typeface="Arial Unicode MS"/>
              </a:rPr>
              <a:t>Неукоренённое дерево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591" name="CustomShape 2"/>
          <p:cNvSpPr/>
          <p:nvPr/>
        </p:nvSpPr>
        <p:spPr>
          <a:xfrm>
            <a:off x="1981080" y="1828800"/>
            <a:ext cx="837720" cy="336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Human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592" name="Line 3"/>
          <p:cNvSpPr/>
          <p:nvPr/>
        </p:nvSpPr>
        <p:spPr>
          <a:xfrm flipV="1">
            <a:off x="4190760" y="2817720"/>
            <a:ext cx="1371600" cy="536400"/>
          </a:xfrm>
          <a:prstGeom prst="line">
            <a:avLst/>
          </a:prstGeom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3" name="CustomShape 4"/>
          <p:cNvSpPr/>
          <p:nvPr/>
        </p:nvSpPr>
        <p:spPr>
          <a:xfrm>
            <a:off x="5867280" y="2057400"/>
            <a:ext cx="1142640" cy="336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Mouse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594" name="Line 5"/>
          <p:cNvSpPr/>
          <p:nvPr/>
        </p:nvSpPr>
        <p:spPr>
          <a:xfrm>
            <a:off x="4190760" y="3352680"/>
            <a:ext cx="1800" cy="990720"/>
          </a:xfrm>
          <a:prstGeom prst="line">
            <a:avLst/>
          </a:prstGeom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5" name="CustomShape 6"/>
          <p:cNvSpPr/>
          <p:nvPr/>
        </p:nvSpPr>
        <p:spPr>
          <a:xfrm>
            <a:off x="3429000" y="5105520"/>
            <a:ext cx="609120" cy="336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Dog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596" name="Line 7"/>
          <p:cNvSpPr/>
          <p:nvPr/>
        </p:nvSpPr>
        <p:spPr>
          <a:xfrm flipH="1" flipV="1">
            <a:off x="3274920" y="2360520"/>
            <a:ext cx="917640" cy="993600"/>
          </a:xfrm>
          <a:prstGeom prst="line">
            <a:avLst/>
          </a:prstGeom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7" name="Line 8"/>
          <p:cNvSpPr/>
          <p:nvPr/>
        </p:nvSpPr>
        <p:spPr>
          <a:xfrm flipH="1">
            <a:off x="3732120" y="4343400"/>
            <a:ext cx="460440" cy="761760"/>
          </a:xfrm>
          <a:prstGeom prst="line">
            <a:avLst/>
          </a:prstGeom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8" name="Line 9"/>
          <p:cNvSpPr/>
          <p:nvPr/>
        </p:nvSpPr>
        <p:spPr>
          <a:xfrm>
            <a:off x="4190760" y="4343400"/>
            <a:ext cx="304920" cy="685800"/>
          </a:xfrm>
          <a:prstGeom prst="line">
            <a:avLst/>
          </a:prstGeom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9" name="CustomShape 10"/>
          <p:cNvSpPr/>
          <p:nvPr/>
        </p:nvSpPr>
        <p:spPr>
          <a:xfrm>
            <a:off x="4419720" y="5029200"/>
            <a:ext cx="609120" cy="336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Cat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600" name="Line 11"/>
          <p:cNvSpPr/>
          <p:nvPr/>
        </p:nvSpPr>
        <p:spPr>
          <a:xfrm flipV="1">
            <a:off x="5562360" y="2436480"/>
            <a:ext cx="381240" cy="384480"/>
          </a:xfrm>
          <a:prstGeom prst="line">
            <a:avLst/>
          </a:prstGeom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1" name="Line 12"/>
          <p:cNvSpPr/>
          <p:nvPr/>
        </p:nvSpPr>
        <p:spPr>
          <a:xfrm>
            <a:off x="5562360" y="2819160"/>
            <a:ext cx="609840" cy="76320"/>
          </a:xfrm>
          <a:prstGeom prst="line">
            <a:avLst/>
          </a:prstGeom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2" name="CustomShape 13"/>
          <p:cNvSpPr/>
          <p:nvPr/>
        </p:nvSpPr>
        <p:spPr>
          <a:xfrm>
            <a:off x="6172200" y="2743200"/>
            <a:ext cx="609120" cy="336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Rat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603" name="Line 14"/>
          <p:cNvSpPr/>
          <p:nvPr/>
        </p:nvSpPr>
        <p:spPr>
          <a:xfrm flipH="1" flipV="1">
            <a:off x="2512800" y="2131920"/>
            <a:ext cx="765360" cy="231840"/>
          </a:xfrm>
          <a:prstGeom prst="line">
            <a:avLst/>
          </a:prstGeom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4" name="Line 15"/>
          <p:cNvSpPr/>
          <p:nvPr/>
        </p:nvSpPr>
        <p:spPr>
          <a:xfrm flipH="1" flipV="1">
            <a:off x="3122280" y="1750680"/>
            <a:ext cx="155880" cy="613080"/>
          </a:xfrm>
          <a:prstGeom prst="line">
            <a:avLst/>
          </a:prstGeom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5" name="CustomShape 16"/>
          <p:cNvSpPr/>
          <p:nvPr/>
        </p:nvSpPr>
        <p:spPr>
          <a:xfrm>
            <a:off x="2743200" y="1447920"/>
            <a:ext cx="914040" cy="336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Monkey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606" name="TextShape 17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>
            <a:noAutofit/>
          </a:bodyPr>
          <a:lstStyle/>
          <a:p>
            <a:pPr algn="r">
              <a:lnSpc>
                <a:spcPct val="100000"/>
              </a:lnSpc>
            </a:pPr>
            <a:fld id="{4A80DE24-168E-4E68-8EAD-810D3104BC11}" type="slidenum">
              <a:rPr lang="ru-RU" sz="1400" b="0" strike="noStrike" spc="-1">
                <a:solidFill>
                  <a:srgbClr val="61698B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44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7" name="Picture 2"/>
          <p:cNvPicPr/>
          <p:nvPr/>
        </p:nvPicPr>
        <p:blipFill>
          <a:blip r:embed="rId2" cstate="print"/>
          <a:stretch/>
        </p:blipFill>
        <p:spPr>
          <a:xfrm>
            <a:off x="189000" y="981000"/>
            <a:ext cx="8765640" cy="4895640"/>
          </a:xfrm>
          <a:prstGeom prst="rect">
            <a:avLst/>
          </a:prstGeom>
          <a:ln w="9360">
            <a:noFill/>
          </a:ln>
        </p:spPr>
      </p:pic>
      <p:sp>
        <p:nvSpPr>
          <p:cNvPr id="608" name="CustomShape 1"/>
          <p:cNvSpPr/>
          <p:nvPr/>
        </p:nvSpPr>
        <p:spPr>
          <a:xfrm>
            <a:off x="712800" y="260280"/>
            <a:ext cx="7810200" cy="577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Может быть укоренено многими способами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609" name="TextShape 2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>
            <a:noAutofit/>
          </a:bodyPr>
          <a:lstStyle/>
          <a:p>
            <a:pPr algn="r">
              <a:lnSpc>
                <a:spcPct val="100000"/>
              </a:lnSpc>
            </a:pPr>
            <a:fld id="{052D3214-534E-4F5D-AB14-8F990C19E528}" type="slidenum">
              <a:rPr lang="ru-RU" sz="1400" b="0" strike="noStrike" spc="-1">
                <a:solidFill>
                  <a:srgbClr val="61698B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45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CustomShape 1"/>
          <p:cNvSpPr/>
          <p:nvPr/>
        </p:nvSpPr>
        <p:spPr>
          <a:xfrm>
            <a:off x="0" y="0"/>
            <a:ext cx="9143640" cy="685440"/>
          </a:xfrm>
          <a:prstGeom prst="rect">
            <a:avLst/>
          </a:prstGeom>
          <a:solidFill>
            <a:srgbClr val="003A1C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FFFFCC"/>
                </a:solidFill>
                <a:latin typeface="Times New Roman"/>
                <a:ea typeface="Arial Unicode MS"/>
              </a:rPr>
              <a:t>Скобочная формула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611" name="CustomShape 2"/>
          <p:cNvSpPr/>
          <p:nvPr/>
        </p:nvSpPr>
        <p:spPr>
          <a:xfrm>
            <a:off x="152280" y="4876920"/>
            <a:ext cx="8991360" cy="1144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3300"/>
                </a:solidFill>
                <a:latin typeface="Times New Roman"/>
                <a:ea typeface="Arial Unicode MS"/>
              </a:rPr>
              <a:t> </a:t>
            </a:r>
            <a:r>
              <a:rPr lang="ru-RU" sz="1500" b="1" strike="noStrike" spc="-1">
                <a:solidFill>
                  <a:srgbClr val="003300"/>
                </a:solidFill>
                <a:latin typeface="Times New Roman"/>
                <a:ea typeface="Arial Unicode MS"/>
              </a:rPr>
              <a:t>Newick Standard:</a:t>
            </a:r>
            <a:endParaRPr lang="ru-RU" sz="15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ru-RU" sz="1500" b="1" strike="noStrike" spc="-1">
                <a:solidFill>
                  <a:srgbClr val="003300"/>
                </a:solidFill>
                <a:latin typeface="Times New Roman"/>
                <a:ea typeface="Arial Unicode MS"/>
              </a:rPr>
              <a:t> </a:t>
            </a:r>
            <a:r>
              <a:rPr lang="en-US" sz="1500" b="1" strike="noStrike" spc="-1">
                <a:solidFill>
                  <a:srgbClr val="003300"/>
                </a:solidFill>
                <a:latin typeface="Times New Roman"/>
                <a:ea typeface="Arial Unicode MS"/>
              </a:rPr>
              <a:t>((((VICFA:3, BRANA:3):3, MARPO:6):2, PROWI:8):7, ((MOUSE:3, HUMAN:3):3, CAEEL:6):9);</a:t>
            </a:r>
            <a:endParaRPr lang="ru-RU" sz="15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ru-RU" sz="1500" b="1" strike="noStrike" spc="-1">
                <a:solidFill>
                  <a:srgbClr val="008000"/>
                </a:solidFill>
                <a:latin typeface="Arial"/>
                <a:ea typeface="Arial Unicode MS"/>
              </a:rPr>
              <a:t> </a:t>
            </a:r>
            <a:endParaRPr lang="ru-RU" sz="1500" b="0" strike="noStrike" spc="-1">
              <a:latin typeface="Arial"/>
            </a:endParaRPr>
          </a:p>
        </p:txBody>
      </p:sp>
      <p:pic>
        <p:nvPicPr>
          <p:cNvPr id="612" name="Picture 3"/>
          <p:cNvPicPr/>
          <p:nvPr/>
        </p:nvPicPr>
        <p:blipFill>
          <a:blip r:embed="rId3" cstate="print"/>
          <a:srcRect b="7798"/>
          <a:stretch/>
        </p:blipFill>
        <p:spPr>
          <a:xfrm>
            <a:off x="457200" y="762120"/>
            <a:ext cx="3352320" cy="3998520"/>
          </a:xfrm>
          <a:prstGeom prst="rect">
            <a:avLst/>
          </a:prstGeom>
          <a:ln w="9360">
            <a:noFill/>
          </a:ln>
        </p:spPr>
      </p:pic>
      <p:sp>
        <p:nvSpPr>
          <p:cNvPr id="613" name="CustomShape 3"/>
          <p:cNvSpPr/>
          <p:nvPr/>
        </p:nvSpPr>
        <p:spPr>
          <a:xfrm>
            <a:off x="304920" y="5851440"/>
            <a:ext cx="8381520" cy="824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1" strike="noStrike" spc="-1">
                <a:solidFill>
                  <a:srgbClr val="008000"/>
                </a:solidFill>
                <a:latin typeface="Arial"/>
                <a:ea typeface="Arial Unicode MS"/>
              </a:rPr>
              <a:t>«</a:t>
            </a:r>
            <a:r>
              <a:rPr lang="en-US" sz="1200" b="1" strike="noStrike" spc="-1">
                <a:solidFill>
                  <a:srgbClr val="008000"/>
                </a:solidFill>
                <a:latin typeface="Arial"/>
                <a:ea typeface="Arial Unicode MS"/>
              </a:rPr>
              <a:t>The reason for the name is that the second and final session of the committee met at Newick's restaurant in Dover, and we enjoyed the meal of lobsters</a:t>
            </a:r>
            <a:r>
              <a:rPr lang="ru-RU" sz="1200" b="1" strike="noStrike" spc="-1">
                <a:solidFill>
                  <a:srgbClr val="008000"/>
                </a:solidFill>
                <a:latin typeface="Arial"/>
                <a:ea typeface="Arial Unicode MS"/>
              </a:rPr>
              <a:t>.</a:t>
            </a:r>
            <a:r>
              <a:rPr lang="ru-RU" sz="1200" b="0" strike="noStrike" spc="-1">
                <a:solidFill>
                  <a:srgbClr val="008000"/>
                </a:solidFill>
                <a:latin typeface="Arial"/>
                <a:ea typeface="Arial Unicode MS"/>
              </a:rPr>
              <a:t>»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8000"/>
                </a:solidFill>
                <a:latin typeface="Arial"/>
                <a:ea typeface="Arial Unicode MS"/>
              </a:rPr>
              <a:t>  					Joseph Felsenstein, </a:t>
            </a:r>
            <a:r>
              <a:rPr lang="ru-RU" sz="1200" b="0" u="sng" strike="noStrike" spc="-1">
                <a:solidFill>
                  <a:srgbClr val="CCCCFF"/>
                </a:solidFill>
                <a:uFillTx/>
                <a:latin typeface="Arial"/>
                <a:ea typeface="Arial Unicode MS"/>
                <a:hlinkClick r:id="rId4"/>
              </a:rPr>
              <a:t>http://evolution.genetics.washington.edu/phylip/newicktree.html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</p:txBody>
      </p:sp>
      <p:sp>
        <p:nvSpPr>
          <p:cNvPr id="614" name="TextShape 4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>
            <a:noAutofit/>
          </a:bodyPr>
          <a:lstStyle/>
          <a:p>
            <a:pPr algn="r">
              <a:lnSpc>
                <a:spcPct val="100000"/>
              </a:lnSpc>
            </a:pPr>
            <a:fld id="{5F57E9F8-1251-4026-BB8B-EE2AA9D9CB6E}" type="slidenum">
              <a:rPr lang="ru-RU" sz="1400" b="0" strike="noStrike" spc="-1">
                <a:solidFill>
                  <a:srgbClr val="61698B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46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CustomShape 1"/>
          <p:cNvSpPr/>
          <p:nvPr/>
        </p:nvSpPr>
        <p:spPr>
          <a:xfrm>
            <a:off x="0" y="0"/>
            <a:ext cx="9143640" cy="685440"/>
          </a:xfrm>
          <a:prstGeom prst="rect">
            <a:avLst/>
          </a:prstGeom>
          <a:solidFill>
            <a:srgbClr val="003A1C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FFFFCC"/>
                </a:solidFill>
                <a:latin typeface="Times New Roman"/>
                <a:ea typeface="Arial Unicode MS"/>
              </a:rPr>
              <a:t>Топология дерева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616" name="CustomShape 2"/>
          <p:cNvSpPr/>
          <p:nvPr/>
        </p:nvSpPr>
        <p:spPr>
          <a:xfrm>
            <a:off x="228600" y="5105520"/>
            <a:ext cx="8610120" cy="1752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17" name="Picture 3"/>
          <p:cNvPicPr/>
          <p:nvPr/>
        </p:nvPicPr>
        <p:blipFill>
          <a:blip r:embed="rId3" cstate="print"/>
          <a:srcRect b="7695"/>
          <a:stretch/>
        </p:blipFill>
        <p:spPr>
          <a:xfrm>
            <a:off x="304920" y="838080"/>
            <a:ext cx="3904920" cy="4665240"/>
          </a:xfrm>
          <a:prstGeom prst="rect">
            <a:avLst/>
          </a:prstGeom>
          <a:ln w="9360">
            <a:noFill/>
          </a:ln>
        </p:spPr>
      </p:pic>
      <p:pic>
        <p:nvPicPr>
          <p:cNvPr id="618" name="Picture 4"/>
          <p:cNvPicPr/>
          <p:nvPr/>
        </p:nvPicPr>
        <p:blipFill>
          <a:blip r:embed="rId4" cstate="print"/>
          <a:srcRect b="7802"/>
          <a:stretch/>
        </p:blipFill>
        <p:spPr>
          <a:xfrm>
            <a:off x="5029200" y="838080"/>
            <a:ext cx="3846240" cy="4587480"/>
          </a:xfrm>
          <a:prstGeom prst="rect">
            <a:avLst/>
          </a:prstGeom>
          <a:ln w="9360">
            <a:noFill/>
          </a:ln>
        </p:spPr>
      </p:pic>
      <p:sp>
        <p:nvSpPr>
          <p:cNvPr id="619" name="CustomShape 3"/>
          <p:cNvSpPr/>
          <p:nvPr/>
        </p:nvSpPr>
        <p:spPr>
          <a:xfrm>
            <a:off x="4114800" y="3276720"/>
            <a:ext cx="914040" cy="456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6000" b="0" strike="noStrike" spc="-1">
                <a:solidFill>
                  <a:srgbClr val="003A1C"/>
                </a:solidFill>
                <a:latin typeface="Times New Roman"/>
                <a:ea typeface="Arial Unicode MS"/>
              </a:rPr>
              <a:t>=</a:t>
            </a:r>
            <a:endParaRPr lang="ru-RU" sz="6000" b="0" strike="noStrike" spc="-1">
              <a:latin typeface="Arial"/>
            </a:endParaRPr>
          </a:p>
        </p:txBody>
      </p:sp>
      <p:sp>
        <p:nvSpPr>
          <p:cNvPr id="620" name="TextShape 4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>
            <a:noAutofit/>
          </a:bodyPr>
          <a:lstStyle/>
          <a:p>
            <a:pPr algn="r">
              <a:lnSpc>
                <a:spcPct val="100000"/>
              </a:lnSpc>
            </a:pPr>
            <a:fld id="{1A99C997-1A1E-4D07-BFB9-922C4613778B}" type="slidenum">
              <a:rPr lang="ru-RU" sz="1400" b="0" strike="noStrike" spc="-1">
                <a:solidFill>
                  <a:srgbClr val="61698B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47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CustomShape 1"/>
          <p:cNvSpPr/>
          <p:nvPr/>
        </p:nvSpPr>
        <p:spPr>
          <a:xfrm>
            <a:off x="667440" y="332640"/>
            <a:ext cx="7808760" cy="1145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528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strike="noStrike" spc="-1">
                <a:solidFill>
                  <a:srgbClr val="333333"/>
                </a:solidFill>
                <a:latin typeface="Times New Roman"/>
                <a:ea typeface="Arial Unicode MS"/>
              </a:rPr>
              <a:t>Можно ли проверить достоверность дерева? </a:t>
            </a:r>
            <a:r>
              <a:t/>
            </a:r>
            <a:br/>
            <a:r>
              <a:rPr lang="ru-RU" sz="4000" b="1" strike="noStrike" spc="-1">
                <a:solidFill>
                  <a:srgbClr val="333333"/>
                </a:solidFill>
                <a:latin typeface="Times New Roman"/>
                <a:ea typeface="Arial Unicode MS"/>
              </a:rPr>
              <a:t>Бутстрэп-анализ</a:t>
            </a:r>
            <a:r>
              <a:t/>
            </a:r>
            <a:br/>
            <a:r>
              <a:rPr lang="ru-RU" sz="2500" b="1" strike="noStrike" spc="-1">
                <a:solidFill>
                  <a:srgbClr val="333333"/>
                </a:solidFill>
                <a:latin typeface="Times New Roman"/>
                <a:ea typeface="Arial Unicode MS"/>
              </a:rPr>
              <a:t>(пример результата)</a:t>
            </a:r>
            <a:endParaRPr lang="ru-RU" sz="2500" b="0" strike="noStrike" spc="-1">
              <a:latin typeface="Arial"/>
            </a:endParaRPr>
          </a:p>
        </p:txBody>
      </p:sp>
      <p:sp>
        <p:nvSpPr>
          <p:cNvPr id="622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9360">
            <a:noFill/>
          </a:ln>
        </p:spPr>
        <p:txBody>
          <a:bodyPr lIns="82800" tIns="41400" rIns="82800" bIns="41400">
            <a:noAutofit/>
          </a:bodyPr>
          <a:lstStyle/>
          <a:p>
            <a:pPr algn="r">
              <a:lnSpc>
                <a:spcPct val="100000"/>
              </a:lnSpc>
            </a:pPr>
            <a:fld id="{3A9A5BBD-0201-408D-8E92-560ACA3B7A76}" type="slidenum">
              <a:rPr lang="ru-RU" sz="1400" b="0" strike="noStrike" spc="-1">
                <a:solidFill>
                  <a:srgbClr val="61698B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48</a:t>
            </a:fld>
            <a:endParaRPr lang="ru-RU" sz="1400" b="0" strike="noStrike" spc="-1">
              <a:latin typeface="Times New Roman"/>
            </a:endParaRPr>
          </a:p>
        </p:txBody>
      </p:sp>
      <p:pic>
        <p:nvPicPr>
          <p:cNvPr id="623" name="Рисунок 1"/>
          <p:cNvPicPr/>
          <p:nvPr/>
        </p:nvPicPr>
        <p:blipFill>
          <a:blip r:embed="rId3" cstate="print"/>
          <a:stretch/>
        </p:blipFill>
        <p:spPr>
          <a:xfrm>
            <a:off x="1382040" y="2028960"/>
            <a:ext cx="6285960" cy="4784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CustomShape 1"/>
          <p:cNvSpPr/>
          <p:nvPr/>
        </p:nvSpPr>
        <p:spPr>
          <a:xfrm>
            <a:off x="228600" y="152280"/>
            <a:ext cx="8686440" cy="1142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0" strike="noStrike" spc="-1">
                <a:solidFill>
                  <a:srgbClr val="506D2D"/>
                </a:solidFill>
                <a:latin typeface="Times New Roman"/>
                <a:ea typeface="Arial Unicode MS"/>
              </a:rPr>
              <a:t>Эволюция видов и эволюция белков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625" name="CustomShape 2"/>
          <p:cNvSpPr/>
          <p:nvPr/>
        </p:nvSpPr>
        <p:spPr>
          <a:xfrm>
            <a:off x="457200" y="236520"/>
            <a:ext cx="8152920" cy="6311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Когда виды разделяются, то разделяются пути эволюции всех их белков…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В результате большинству белков одного вида соответствует </a:t>
            </a: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ортолог 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в другом виде.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Но:</a:t>
            </a:r>
            <a:endParaRPr lang="ru-RU" sz="2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Times New Roman"/>
              <a:buAutoNum type="arabicParenR"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Бывают дупликации белков без разделения видов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: два родственных белка существуют в одном геноме и эволюционируют (почти) независимо – такие белки называются </a:t>
            </a: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паралогами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.</a:t>
            </a:r>
            <a:endParaRPr lang="ru-RU" sz="18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Times New Roman"/>
              <a:buAutoNum type="arabicParenR"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Бывают потери генов. 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Если в двух видах потерялись по одному белку из пары паралогов, то может получиться, что общий предок белков, которые выглядят как ортологи, «жил» существенно раньше, чем общий предок видов.</a:t>
            </a:r>
            <a:endParaRPr lang="ru-RU" sz="18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Times New Roman"/>
              <a:buAutoNum type="arabicParenR"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Бывает, что два белка объединяются в один многодоменный, и наоборот.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Поэтому правильнее говорить об эволюции белковых доменов.</a:t>
            </a:r>
            <a:r>
              <a:t/>
            </a:r>
            <a:br/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626" name="TextShape 3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>
            <a:noAutofit/>
          </a:bodyPr>
          <a:lstStyle/>
          <a:p>
            <a:pPr algn="r">
              <a:lnSpc>
                <a:spcPct val="100000"/>
              </a:lnSpc>
            </a:pPr>
            <a:fld id="{E53F912F-C6FC-4B16-BF8C-997E8338BEA5}" type="slidenum">
              <a:rPr lang="ru-RU" sz="1400" b="0" strike="noStrike" spc="-1">
                <a:solidFill>
                  <a:srgbClr val="61698B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49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TextShape 1"/>
          <p:cNvSpPr txBox="1"/>
          <p:nvPr/>
        </p:nvSpPr>
        <p:spPr>
          <a:xfrm>
            <a:off x="179640" y="4587120"/>
            <a:ext cx="8856720" cy="136188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cap="all" spc="-1">
                <a:solidFill>
                  <a:srgbClr val="506D2D"/>
                </a:solidFill>
                <a:latin typeface="Times New Roman"/>
                <a:ea typeface="Arial Unicode MS"/>
              </a:rPr>
              <a:t>Локальную эволюцию последовательности </a:t>
            </a:r>
            <a:r>
              <a:t/>
            </a:r>
            <a:br/>
            <a:r>
              <a:rPr lang="ru-RU" sz="2400" b="1" strike="noStrike" cap="all" spc="-1">
                <a:solidFill>
                  <a:srgbClr val="506D2D"/>
                </a:solidFill>
                <a:latin typeface="Times New Roman"/>
                <a:ea typeface="Arial Unicode MS"/>
              </a:rPr>
              <a:t>можно отобразить выравниванием </a:t>
            </a:r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76" name="TextShape 2"/>
          <p:cNvSpPr txBox="1"/>
          <p:nvPr/>
        </p:nvSpPr>
        <p:spPr>
          <a:xfrm>
            <a:off x="179640" y="3501000"/>
            <a:ext cx="8424720" cy="85176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>
            <a:noAutofit/>
          </a:bodyPr>
          <a:lstStyle/>
          <a:p>
            <a:pPr>
              <a:lnSpc>
                <a:spcPct val="100000"/>
              </a:lnSpc>
              <a:spcBef>
                <a:spcPts val="799"/>
              </a:spcBef>
            </a:pPr>
            <a:r>
              <a:rPr lang="ru-RU" sz="2400" b="0" strike="noStrike" spc="-1">
                <a:solidFill>
                  <a:srgbClr val="FF0000"/>
                </a:solidFill>
                <a:latin typeface="Times New Roman"/>
                <a:ea typeface="Arial Unicode MS"/>
              </a:rPr>
              <a:t>Гомологичные нуклеотиды разных последовательностей располагают в одной колонке выравнивания</a:t>
            </a:r>
            <a:endParaRPr lang="en-GB" sz="24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277" name="TextShape 3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>
            <a:noAutofit/>
          </a:bodyPr>
          <a:lstStyle/>
          <a:p>
            <a:pPr algn="r">
              <a:lnSpc>
                <a:spcPct val="100000"/>
              </a:lnSpc>
            </a:pPr>
            <a:fld id="{7AEFFD6E-DF4E-4C35-8C6C-CC9BB735D2FF}" type="slidenum">
              <a:rPr lang="ru-RU" sz="1400" b="0" strike="noStrike" spc="-1">
                <a:solidFill>
                  <a:srgbClr val="61698B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5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TextShape 1"/>
          <p:cNvSpPr txBox="1"/>
          <p:nvPr/>
        </p:nvSpPr>
        <p:spPr>
          <a:xfrm>
            <a:off x="685800" y="609480"/>
            <a:ext cx="7768800" cy="11394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506D2D"/>
                </a:solidFill>
                <a:latin typeface="Times New Roman"/>
                <a:ea typeface="Arial Unicode MS"/>
              </a:rPr>
              <a:t>Ортологи и паралоги. Пример.</a:t>
            </a:r>
            <a:endParaRPr lang="en-GB" sz="4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28" name="TextShape 2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>
            <a:noAutofit/>
          </a:bodyPr>
          <a:lstStyle/>
          <a:p>
            <a:pPr algn="r">
              <a:lnSpc>
                <a:spcPct val="100000"/>
              </a:lnSpc>
            </a:pPr>
            <a:fld id="{5F88FFEC-04CD-4741-9D2E-74A17FEAC4C9}" type="slidenum">
              <a:rPr lang="ru-RU" sz="1400" b="0" strike="noStrike" spc="-1">
                <a:solidFill>
                  <a:srgbClr val="61698B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50</a:t>
            </a:fld>
            <a:endParaRPr lang="ru-RU" sz="1400" b="0" strike="noStrike" spc="-1">
              <a:latin typeface="Times New Roman"/>
            </a:endParaRPr>
          </a:p>
        </p:txBody>
      </p:sp>
      <p:grpSp>
        <p:nvGrpSpPr>
          <p:cNvPr id="629" name="Group 3"/>
          <p:cNvGrpSpPr/>
          <p:nvPr/>
        </p:nvGrpSpPr>
        <p:grpSpPr>
          <a:xfrm>
            <a:off x="1979640" y="1989000"/>
            <a:ext cx="4680360" cy="4333680"/>
            <a:chOff x="1979640" y="1989000"/>
            <a:chExt cx="4680360" cy="4333680"/>
          </a:xfrm>
        </p:grpSpPr>
        <p:pic>
          <p:nvPicPr>
            <p:cNvPr id="630" name="Picture 3"/>
            <p:cNvPicPr/>
            <p:nvPr/>
          </p:nvPicPr>
          <p:blipFill>
            <a:blip r:embed="rId2" cstate="print"/>
            <a:stretch/>
          </p:blipFill>
          <p:spPr>
            <a:xfrm>
              <a:off x="2005200" y="1989000"/>
              <a:ext cx="4654800" cy="433368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631" name="Line 4"/>
            <p:cNvSpPr/>
            <p:nvPr/>
          </p:nvSpPr>
          <p:spPr>
            <a:xfrm>
              <a:off x="2286360" y="2507040"/>
              <a:ext cx="0" cy="2781720"/>
            </a:xfrm>
            <a:prstGeom prst="line">
              <a:avLst/>
            </a:prstGeom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2" name="Line 5"/>
            <p:cNvSpPr/>
            <p:nvPr/>
          </p:nvSpPr>
          <p:spPr>
            <a:xfrm>
              <a:off x="1979640" y="3846600"/>
              <a:ext cx="306720" cy="0"/>
            </a:xfrm>
            <a:prstGeom prst="line">
              <a:avLst/>
            </a:prstGeom>
            <a:ln w="936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3" name="CustomShape 6"/>
            <p:cNvSpPr/>
            <p:nvPr/>
          </p:nvSpPr>
          <p:spPr>
            <a:xfrm>
              <a:off x="1979640" y="2507400"/>
              <a:ext cx="306720" cy="399600"/>
            </a:xfrm>
            <a:prstGeom prst="rect">
              <a:avLst/>
            </a:prstGeom>
            <a:solidFill>
              <a:schemeClr val="bg1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4" name="CustomShape 7"/>
            <p:cNvSpPr/>
            <p:nvPr/>
          </p:nvSpPr>
          <p:spPr>
            <a:xfrm>
              <a:off x="1979640" y="5186160"/>
              <a:ext cx="306720" cy="399600"/>
            </a:xfrm>
            <a:prstGeom prst="rect">
              <a:avLst/>
            </a:prstGeom>
            <a:solidFill>
              <a:schemeClr val="bg1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TextShape 1"/>
          <p:cNvSpPr txBox="1"/>
          <p:nvPr/>
        </p:nvSpPr>
        <p:spPr>
          <a:xfrm>
            <a:off x="685800" y="609480"/>
            <a:ext cx="7768800" cy="11394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506D2D"/>
                </a:solidFill>
                <a:latin typeface="Times New Roman"/>
                <a:ea typeface="Arial Unicode MS"/>
              </a:rPr>
              <a:t>Программы реконструкции деревьев</a:t>
            </a:r>
            <a:endParaRPr lang="en-GB" sz="4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36" name="CustomShape 2"/>
          <p:cNvSpPr/>
          <p:nvPr/>
        </p:nvSpPr>
        <p:spPr>
          <a:xfrm>
            <a:off x="539640" y="2061000"/>
            <a:ext cx="7632360" cy="3929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Arial Unicode MS"/>
              </a:rPr>
              <a:t>Много алгоритмов реализовано в  пакете 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Arial Unicode MS"/>
              </a:rPr>
              <a:t>PHYLIP.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Arial Unicode MS"/>
              </a:rPr>
              <a:t>Его можно скачать: </a:t>
            </a:r>
            <a:r>
              <a:rPr lang="pl-PL" sz="1800" b="0" u="sng" strike="noStrike" spc="-1" dirty="0">
                <a:solidFill>
                  <a:srgbClr val="7030A0"/>
                </a:solidFill>
                <a:uFillTx/>
                <a:latin typeface="Times New Roman"/>
                <a:ea typeface="Arial Unicode MS"/>
              </a:rPr>
              <a:t>http://evolution.genetics.washington.edu/phylip.html</a:t>
            </a:r>
            <a:r>
              <a:rPr lang="ru-RU" sz="1800" b="0" strike="noStrike" spc="-1" dirty="0">
                <a:solidFill>
                  <a:srgbClr val="7030A0"/>
                </a:solidFill>
                <a:latin typeface="Times New Roman"/>
                <a:ea typeface="Arial Unicode MS"/>
              </a:rPr>
              <a:t> </a:t>
            </a:r>
            <a:r>
              <a:rPr dirty="0"/>
              <a:t/>
            </a:r>
            <a:br>
              <a:rPr dirty="0"/>
            </a:b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Arial Unicode MS"/>
              </a:rPr>
              <a:t>и установить на своём компьютере. Интерфейс «старомодный»!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 dirty="0" err="1">
                <a:solidFill>
                  <a:srgbClr val="000000"/>
                </a:solidFill>
                <a:latin typeface="Times New Roman"/>
                <a:ea typeface="Arial Unicode MS"/>
              </a:rPr>
              <a:t>Веб-интерфейс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Arial Unicode MS"/>
              </a:rPr>
              <a:t> к нескольким программам (Франция):</a:t>
            </a:r>
            <a:r>
              <a:rPr dirty="0"/>
              <a:t/>
            </a:r>
            <a:br>
              <a:rPr dirty="0"/>
            </a:br>
            <a:r>
              <a:rPr lang="ru-RU" sz="2400" b="0" strike="noStrike" spc="-1" dirty="0">
                <a:latin typeface="Times New Roman"/>
                <a:ea typeface="Arial Unicode MS"/>
              </a:rPr>
              <a:t> http://www.phylogeny.fr/phylogeny.cgi 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Arial Unicode MS"/>
              </a:rPr>
              <a:t>(старая версия)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Arial Unicode MS"/>
              </a:rPr>
              <a:t> https://ngphylogeny.fr/ (новая версия)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Arial Unicode MS"/>
              </a:rPr>
              <a:t>Для «непрофессионалов» достаточно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Arial Unicode MS"/>
              </a:rPr>
              <a:t>JalView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Arial Unicode MS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Arial Unicode MS"/>
              </a:rPr>
              <a:t>для построения деревьев и программы 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Arial Unicode MS"/>
              </a:rPr>
              <a:t>MEGA </a:t>
            </a:r>
            <a:r>
              <a:rPr lang="en-US" sz="2400" b="0" strike="noStrike" spc="-1" dirty="0">
                <a:solidFill>
                  <a:srgbClr val="C00000"/>
                </a:solidFill>
                <a:latin typeface="Times New Roman"/>
                <a:ea typeface="Arial Unicode MS"/>
              </a:rPr>
              <a:t>https://www.megasoftware.net/</a:t>
            </a:r>
            <a:r>
              <a:rPr lang="en-US" sz="2400" b="0" u="sng" strike="noStrike" spc="-1" dirty="0">
                <a:solidFill>
                  <a:srgbClr val="CCCCFF"/>
                </a:solidFill>
                <a:uFillTx/>
                <a:latin typeface="Times New Roman"/>
                <a:ea typeface="Arial Unicode MS"/>
                <a:hlinkClick r:id="rId2"/>
              </a:rPr>
              <a:t>/</a:t>
            </a:r>
            <a:r>
              <a:rPr lang="ru-RU" sz="2400" b="0" strike="noStrike" spc="-1" dirty="0">
                <a:solidFill>
                  <a:srgbClr val="FF0000"/>
                </a:solidFill>
                <a:latin typeface="Times New Roman"/>
                <a:ea typeface="Arial Unicode MS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Arial Unicode MS"/>
              </a:rPr>
              <a:t>для их изображения.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637" name="TextShape 3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>
            <a:noAutofit/>
          </a:bodyPr>
          <a:lstStyle/>
          <a:p>
            <a:pPr algn="r">
              <a:lnSpc>
                <a:spcPct val="100000"/>
              </a:lnSpc>
            </a:pPr>
            <a:fld id="{8FE4BF74-66CC-46A9-BAF8-7FA59AD0BDD5}" type="slidenum">
              <a:rPr lang="ru-RU" sz="1400" b="0" strike="noStrike" spc="-1">
                <a:solidFill>
                  <a:srgbClr val="61698B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51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TextShape 1"/>
          <p:cNvSpPr txBox="1"/>
          <p:nvPr/>
        </p:nvSpPr>
        <p:spPr>
          <a:xfrm>
            <a:off x="611640" y="2853000"/>
            <a:ext cx="7768800" cy="11394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506D2D"/>
                </a:solidFill>
                <a:latin typeface="Times New Roman"/>
                <a:ea typeface="Arial Unicode MS"/>
              </a:rPr>
              <a:t>КОНЕЦ</a:t>
            </a:r>
            <a:endParaRPr lang="en-GB" sz="4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39" name="TextShape 2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>
            <a:noAutofit/>
          </a:bodyPr>
          <a:lstStyle/>
          <a:p>
            <a:pPr algn="r">
              <a:lnSpc>
                <a:spcPct val="100000"/>
              </a:lnSpc>
            </a:pPr>
            <a:fld id="{89A5025D-D197-4CFF-A90B-9AA9ECD9475C}" type="slidenum">
              <a:rPr lang="ru-RU" sz="1400" b="0" strike="noStrike" spc="-1">
                <a:solidFill>
                  <a:srgbClr val="61698B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52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TextShape 1"/>
          <p:cNvSpPr txBox="1"/>
          <p:nvPr/>
        </p:nvSpPr>
        <p:spPr>
          <a:xfrm>
            <a:off x="0" y="126000"/>
            <a:ext cx="9065160" cy="99828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506D2D"/>
                </a:solidFill>
                <a:latin typeface="Times New Roman"/>
                <a:ea typeface="Arial Unicode MS"/>
              </a:rPr>
              <a:t>Правильное выравнивание последовательностей ДНК живущих сегодня организмов</a:t>
            </a:r>
            <a:endParaRPr lang="en-GB" sz="28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79" name="TextShape 2"/>
          <p:cNvSpPr txBox="1"/>
          <p:nvPr/>
        </p:nvSpPr>
        <p:spPr>
          <a:xfrm>
            <a:off x="2440080" y="1700640"/>
            <a:ext cx="6548400" cy="470412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>
            <a:normAutofit/>
          </a:bodyPr>
          <a:lstStyle/>
          <a:p>
            <a:pPr marL="457200" indent="-456840">
              <a:lnSpc>
                <a:spcPct val="100000"/>
              </a:lnSpc>
              <a:spcBef>
                <a:spcPts val="799"/>
              </a:spcBef>
            </a:pPr>
            <a:r>
              <a:rPr lang="en-US" sz="2400" b="0" strike="noStrike" spc="-1">
                <a:solidFill>
                  <a:srgbClr val="61698B"/>
                </a:solidFill>
                <a:latin typeface="Courier New"/>
                <a:ea typeface="Arial Unicode MS"/>
              </a:rPr>
              <a:t>1. </a:t>
            </a:r>
            <a:r>
              <a:rPr lang="en-US" sz="2400" b="1" strike="noStrike" spc="-1">
                <a:solidFill>
                  <a:srgbClr val="61698B"/>
                </a:solidFill>
                <a:latin typeface="Courier New"/>
                <a:ea typeface="Arial Unicode MS"/>
              </a:rPr>
              <a:t>TAT--GC</a:t>
            </a:r>
            <a:r>
              <a:rPr lang="en-US" sz="2400" b="0" strike="noStrike" spc="-1">
                <a:solidFill>
                  <a:srgbClr val="61698B"/>
                </a:solidFill>
                <a:latin typeface="Courier New"/>
                <a:ea typeface="Arial Unicode MS"/>
              </a:rPr>
              <a:t>GAAT</a:t>
            </a:r>
            <a:r>
              <a:rPr lang="en-US" sz="2400" b="1" strike="noStrike" spc="-1">
                <a:solidFill>
                  <a:srgbClr val="61698B"/>
                </a:solidFill>
                <a:latin typeface="Courier New"/>
                <a:ea typeface="Arial Unicode MS"/>
              </a:rPr>
              <a:t>-GC</a:t>
            </a:r>
            <a:r>
              <a:rPr lang="en-US" sz="2400" b="0" strike="noStrike" spc="-1">
                <a:solidFill>
                  <a:srgbClr val="61698B"/>
                </a:solidFill>
                <a:latin typeface="Courier New"/>
                <a:ea typeface="Arial Unicode MS"/>
              </a:rPr>
              <a:t>C</a:t>
            </a:r>
            <a:r>
              <a:rPr lang="en-US" sz="2400" b="1" strike="noStrike" spc="-1">
                <a:solidFill>
                  <a:srgbClr val="61698B"/>
                </a:solidFill>
                <a:latin typeface="Courier New"/>
                <a:ea typeface="Arial Unicode MS"/>
              </a:rPr>
              <a:t>C</a:t>
            </a:r>
            <a:r>
              <a:rPr lang="en-US" sz="2400" b="0" strike="noStrike" spc="-1">
                <a:solidFill>
                  <a:srgbClr val="61698B"/>
                </a:solidFill>
                <a:latin typeface="Courier New"/>
                <a:ea typeface="Arial Unicode MS"/>
              </a:rPr>
              <a:t>T</a:t>
            </a:r>
            <a:r>
              <a:rPr lang="en-US" sz="2400" b="1" strike="noStrike" spc="-1">
                <a:solidFill>
                  <a:srgbClr val="61698B"/>
                </a:solidFill>
                <a:latin typeface="Courier New"/>
                <a:ea typeface="Arial Unicode MS"/>
              </a:rPr>
              <a:t>GAA</a:t>
            </a:r>
            <a:r>
              <a:rPr lang="en-US" sz="2400" b="0" strike="noStrike" spc="-1">
                <a:solidFill>
                  <a:srgbClr val="61698B"/>
                </a:solidFill>
                <a:latin typeface="Courier New"/>
                <a:ea typeface="Arial Unicode MS"/>
              </a:rPr>
              <a:t> </a:t>
            </a:r>
            <a:endParaRPr lang="en-GB" sz="2400" b="0" strike="noStrike" spc="-1">
              <a:solidFill>
                <a:srgbClr val="61698B"/>
              </a:solidFill>
              <a:latin typeface="Times New Roman"/>
            </a:endParaRPr>
          </a:p>
          <a:p>
            <a:pPr marL="457200" indent="-456840">
              <a:lnSpc>
                <a:spcPct val="100000"/>
              </a:lnSpc>
              <a:spcBef>
                <a:spcPts val="799"/>
              </a:spcBef>
            </a:pPr>
            <a:r>
              <a:rPr lang="en-US" sz="2400" b="0" strike="noStrike" spc="-1">
                <a:solidFill>
                  <a:srgbClr val="61698B"/>
                </a:solidFill>
                <a:latin typeface="Courier New"/>
                <a:ea typeface="Arial Unicode MS"/>
              </a:rPr>
              <a:t>2. </a:t>
            </a:r>
            <a:r>
              <a:rPr lang="en-US" sz="2400" b="1" strike="noStrike" spc="-1">
                <a:solidFill>
                  <a:srgbClr val="61698B"/>
                </a:solidFill>
                <a:latin typeface="Courier New"/>
                <a:ea typeface="Arial Unicode MS"/>
              </a:rPr>
              <a:t>TAT--GC</a:t>
            </a:r>
            <a:r>
              <a:rPr lang="en-US" sz="2400" b="1" strike="noStrike" spc="-1">
                <a:solidFill>
                  <a:srgbClr val="FF0000"/>
                </a:solidFill>
                <a:latin typeface="Courier New"/>
                <a:ea typeface="Arial Unicode MS"/>
              </a:rPr>
              <a:t>A</a:t>
            </a:r>
            <a:r>
              <a:rPr lang="en-US" sz="2400" b="0" strike="noStrike" spc="-1">
                <a:solidFill>
                  <a:srgbClr val="61698B"/>
                </a:solidFill>
                <a:latin typeface="Courier New"/>
                <a:ea typeface="Arial Unicode MS"/>
              </a:rPr>
              <a:t>AAT</a:t>
            </a:r>
            <a:r>
              <a:rPr lang="en-US" sz="2400" b="1" strike="noStrike" spc="-1">
                <a:solidFill>
                  <a:srgbClr val="61698B"/>
                </a:solidFill>
                <a:latin typeface="Courier New"/>
                <a:ea typeface="Arial Unicode MS"/>
              </a:rPr>
              <a:t>-GC</a:t>
            </a:r>
            <a:r>
              <a:rPr lang="en-US" sz="2400" b="0" strike="noStrike" spc="-1">
                <a:solidFill>
                  <a:srgbClr val="61698B"/>
                </a:solidFill>
                <a:latin typeface="Courier New"/>
                <a:ea typeface="Arial Unicode MS"/>
              </a:rPr>
              <a:t>C</a:t>
            </a:r>
            <a:r>
              <a:rPr lang="en-US" sz="2400" b="1" strike="noStrike" spc="-1">
                <a:solidFill>
                  <a:srgbClr val="61698B"/>
                </a:solidFill>
                <a:latin typeface="Courier New"/>
                <a:ea typeface="Arial Unicode MS"/>
              </a:rPr>
              <a:t>C</a:t>
            </a:r>
            <a:r>
              <a:rPr lang="en-US" sz="2400" b="0" strike="noStrike" spc="-1">
                <a:solidFill>
                  <a:srgbClr val="61698B"/>
                </a:solidFill>
                <a:latin typeface="Courier New"/>
                <a:ea typeface="Arial Unicode MS"/>
              </a:rPr>
              <a:t>T</a:t>
            </a:r>
            <a:r>
              <a:rPr lang="en-US" sz="2400" b="1" strike="noStrike" spc="-1">
                <a:solidFill>
                  <a:srgbClr val="61698B"/>
                </a:solidFill>
                <a:latin typeface="Courier New"/>
                <a:ea typeface="Arial Unicode MS"/>
              </a:rPr>
              <a:t>GAA</a:t>
            </a:r>
            <a:r>
              <a:rPr lang="ru-RU" sz="2400" b="0" strike="noStrike" spc="-1">
                <a:solidFill>
                  <a:srgbClr val="61698B"/>
                </a:solidFill>
                <a:latin typeface="Courier New"/>
                <a:ea typeface="Arial Unicode MS"/>
              </a:rPr>
              <a:t> </a:t>
            </a:r>
            <a:r>
              <a:rPr lang="ru-RU" sz="20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замена</a:t>
            </a:r>
            <a:endParaRPr lang="en-GB" sz="2000" b="0" strike="noStrike" spc="-1">
              <a:solidFill>
                <a:srgbClr val="61698B"/>
              </a:solidFill>
              <a:latin typeface="Times New Roman"/>
            </a:endParaRPr>
          </a:p>
          <a:p>
            <a:pPr marL="457200" indent="-456840">
              <a:lnSpc>
                <a:spcPct val="100000"/>
              </a:lnSpc>
              <a:spcBef>
                <a:spcPts val="799"/>
              </a:spcBef>
            </a:pPr>
            <a:r>
              <a:rPr lang="en-US" sz="2400" b="0" strike="noStrike" spc="-1">
                <a:solidFill>
                  <a:srgbClr val="61698B"/>
                </a:solidFill>
                <a:latin typeface="Courier New"/>
                <a:ea typeface="Arial Unicode MS"/>
              </a:rPr>
              <a:t>3. </a:t>
            </a:r>
            <a:r>
              <a:rPr lang="en-US" sz="2400" b="1" strike="noStrike" spc="-1">
                <a:solidFill>
                  <a:srgbClr val="61698B"/>
                </a:solidFill>
                <a:latin typeface="Courier New"/>
                <a:ea typeface="Arial Unicode MS"/>
              </a:rPr>
              <a:t>TAT--GCA</a:t>
            </a:r>
            <a:r>
              <a:rPr lang="en-US" sz="2400" b="0" strike="noStrike" spc="-1">
                <a:solidFill>
                  <a:srgbClr val="61698B"/>
                </a:solidFill>
                <a:latin typeface="Courier New"/>
                <a:ea typeface="Arial Unicode MS"/>
              </a:rPr>
              <a:t>AAT</a:t>
            </a:r>
            <a:r>
              <a:rPr lang="en-US" sz="2400" b="1" strike="noStrike" spc="-1">
                <a:solidFill>
                  <a:srgbClr val="61698B"/>
                </a:solidFill>
                <a:latin typeface="Courier New"/>
                <a:ea typeface="Arial Unicode MS"/>
              </a:rPr>
              <a:t>-GC</a:t>
            </a:r>
            <a:r>
              <a:rPr lang="en-US" sz="2400" b="1" strike="noStrike" spc="-1">
                <a:solidFill>
                  <a:srgbClr val="FF0000"/>
                </a:solidFill>
                <a:latin typeface="Courier New"/>
                <a:ea typeface="Arial Unicode MS"/>
              </a:rPr>
              <a:t>T</a:t>
            </a:r>
            <a:r>
              <a:rPr lang="en-US" sz="2400" b="1" strike="noStrike" spc="-1">
                <a:solidFill>
                  <a:srgbClr val="61698B"/>
                </a:solidFill>
                <a:latin typeface="Courier New"/>
                <a:ea typeface="Arial Unicode MS"/>
              </a:rPr>
              <a:t>C</a:t>
            </a:r>
            <a:r>
              <a:rPr lang="en-US" sz="2400" b="0" strike="noStrike" spc="-1">
                <a:solidFill>
                  <a:srgbClr val="61698B"/>
                </a:solidFill>
                <a:latin typeface="Courier New"/>
                <a:ea typeface="Arial Unicode MS"/>
              </a:rPr>
              <a:t>T</a:t>
            </a:r>
            <a:r>
              <a:rPr lang="en-US" sz="2400" b="1" strike="noStrike" spc="-1">
                <a:solidFill>
                  <a:srgbClr val="61698B"/>
                </a:solidFill>
                <a:latin typeface="Courier New"/>
                <a:ea typeface="Arial Unicode MS"/>
              </a:rPr>
              <a:t>GAA</a:t>
            </a:r>
            <a:r>
              <a:rPr lang="ru-RU" sz="2400" b="0" strike="noStrike" spc="-1">
                <a:solidFill>
                  <a:srgbClr val="61698B"/>
                </a:solidFill>
                <a:latin typeface="Courier New"/>
                <a:ea typeface="Arial Unicode MS"/>
              </a:rPr>
              <a:t> </a:t>
            </a:r>
            <a:r>
              <a:rPr lang="ru-RU" sz="20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замена</a:t>
            </a:r>
            <a:r>
              <a:rPr lang="ru-RU" sz="24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 </a:t>
            </a:r>
            <a:endParaRPr lang="en-GB" sz="2400" b="0" strike="noStrike" spc="-1">
              <a:solidFill>
                <a:srgbClr val="61698B"/>
              </a:solidFill>
              <a:latin typeface="Times New Roman"/>
            </a:endParaRPr>
          </a:p>
          <a:p>
            <a:pPr marL="457200" indent="-456840">
              <a:lnSpc>
                <a:spcPct val="100000"/>
              </a:lnSpc>
              <a:spcBef>
                <a:spcPts val="799"/>
              </a:spcBef>
            </a:pPr>
            <a:r>
              <a:rPr lang="en-US" sz="2400" b="0" strike="noStrike" spc="-1">
                <a:solidFill>
                  <a:srgbClr val="61698B"/>
                </a:solidFill>
                <a:latin typeface="Courier New"/>
                <a:ea typeface="Arial Unicode MS"/>
              </a:rPr>
              <a:t>4. </a:t>
            </a:r>
            <a:r>
              <a:rPr lang="en-US" sz="2400" b="1" strike="noStrike" spc="-1">
                <a:solidFill>
                  <a:srgbClr val="61698B"/>
                </a:solidFill>
                <a:latin typeface="Courier New"/>
                <a:ea typeface="Arial Unicode MS"/>
              </a:rPr>
              <a:t>TAT--GCA</a:t>
            </a:r>
            <a:r>
              <a:rPr lang="en-US" sz="2400" b="0" strike="noStrike" spc="-1">
                <a:solidFill>
                  <a:srgbClr val="61698B"/>
                </a:solidFill>
                <a:latin typeface="Courier New"/>
                <a:ea typeface="Arial Unicode MS"/>
              </a:rPr>
              <a:t>AAT</a:t>
            </a:r>
            <a:r>
              <a:rPr lang="en-US" sz="2400" b="1" strike="noStrike" spc="-1">
                <a:solidFill>
                  <a:srgbClr val="FF0000"/>
                </a:solidFill>
                <a:latin typeface="Courier New"/>
                <a:ea typeface="Arial Unicode MS"/>
              </a:rPr>
              <a:t>C</a:t>
            </a:r>
            <a:r>
              <a:rPr lang="en-US" sz="2400" b="1" strike="noStrike" spc="-1">
                <a:solidFill>
                  <a:srgbClr val="61698B"/>
                </a:solidFill>
                <a:latin typeface="Courier New"/>
                <a:ea typeface="Arial Unicode MS"/>
              </a:rPr>
              <a:t>GCTC</a:t>
            </a:r>
            <a:r>
              <a:rPr lang="en-US" sz="2400" b="1" strike="noStrike" spc="-1">
                <a:solidFill>
                  <a:srgbClr val="FF0000"/>
                </a:solidFill>
                <a:latin typeface="Courier New"/>
                <a:ea typeface="Arial Unicode MS"/>
              </a:rPr>
              <a:t>G</a:t>
            </a:r>
            <a:r>
              <a:rPr lang="en-US" sz="2400" b="1" strike="noStrike" spc="-1">
                <a:solidFill>
                  <a:srgbClr val="61698B"/>
                </a:solidFill>
                <a:latin typeface="Courier New"/>
                <a:ea typeface="Arial Unicode MS"/>
              </a:rPr>
              <a:t>GAA</a:t>
            </a:r>
            <a:r>
              <a:rPr lang="ru-RU" sz="24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   </a:t>
            </a:r>
            <a:r>
              <a:rPr lang="ru-RU" sz="20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вставка и замена</a:t>
            </a:r>
            <a:endParaRPr lang="en-GB" sz="2000" b="0" strike="noStrike" spc="-1">
              <a:solidFill>
                <a:srgbClr val="61698B"/>
              </a:solidFill>
              <a:latin typeface="Times New Roman"/>
            </a:endParaRPr>
          </a:p>
          <a:p>
            <a:pPr marL="457200" indent="-456840">
              <a:lnSpc>
                <a:spcPct val="100000"/>
              </a:lnSpc>
              <a:spcBef>
                <a:spcPts val="799"/>
              </a:spcBef>
            </a:pPr>
            <a:r>
              <a:rPr lang="en-US" sz="2400" b="0" strike="noStrike" spc="-1">
                <a:solidFill>
                  <a:srgbClr val="61698B"/>
                </a:solidFill>
                <a:latin typeface="Courier New"/>
                <a:ea typeface="Arial Unicode MS"/>
              </a:rPr>
              <a:t>5. </a:t>
            </a:r>
            <a:r>
              <a:rPr lang="en-US" sz="2400" b="1" strike="noStrike" spc="-1">
                <a:solidFill>
                  <a:srgbClr val="61698B"/>
                </a:solidFill>
                <a:latin typeface="Courier New"/>
                <a:ea typeface="Arial Unicode MS"/>
              </a:rPr>
              <a:t>TAT--GCA</a:t>
            </a:r>
            <a:r>
              <a:rPr lang="en-US" sz="2400" b="0" strike="noStrike" spc="-1">
                <a:solidFill>
                  <a:srgbClr val="61698B"/>
                </a:solidFill>
                <a:latin typeface="Courier New"/>
                <a:ea typeface="Arial Unicode MS"/>
              </a:rPr>
              <a:t>AA</a:t>
            </a:r>
            <a:r>
              <a:rPr lang="en-US" sz="2400" b="1" strike="noStrike" spc="-1">
                <a:solidFill>
                  <a:srgbClr val="FF0000"/>
                </a:solidFill>
                <a:latin typeface="Courier New"/>
                <a:ea typeface="Arial Unicode MS"/>
              </a:rPr>
              <a:t>G</a:t>
            </a:r>
            <a:r>
              <a:rPr lang="en-US" sz="2400" b="1" strike="noStrike" spc="-1">
                <a:solidFill>
                  <a:srgbClr val="61698B"/>
                </a:solidFill>
                <a:latin typeface="Courier New"/>
                <a:ea typeface="Arial Unicode MS"/>
              </a:rPr>
              <a:t>CGCTCGGAA</a:t>
            </a:r>
            <a:r>
              <a:rPr lang="ru-RU" sz="2400" b="0" strike="noStrike" spc="-1">
                <a:solidFill>
                  <a:srgbClr val="61698B"/>
                </a:solidFill>
                <a:latin typeface="Courier New"/>
                <a:ea typeface="Arial Unicode MS"/>
              </a:rPr>
              <a:t> </a:t>
            </a:r>
            <a:r>
              <a:rPr lang="ru-RU" sz="20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замена</a:t>
            </a:r>
            <a:endParaRPr lang="en-GB" sz="2000" b="0" strike="noStrike" spc="-1">
              <a:solidFill>
                <a:srgbClr val="61698B"/>
              </a:solidFill>
              <a:latin typeface="Times New Roman"/>
            </a:endParaRPr>
          </a:p>
          <a:p>
            <a:pPr marL="457200" indent="-456840">
              <a:lnSpc>
                <a:spcPct val="100000"/>
              </a:lnSpc>
              <a:spcBef>
                <a:spcPts val="799"/>
              </a:spcBef>
            </a:pPr>
            <a:r>
              <a:rPr lang="en-US" sz="2400" b="0" strike="noStrike" spc="-1">
                <a:solidFill>
                  <a:srgbClr val="61698B"/>
                </a:solidFill>
                <a:latin typeface="Courier New"/>
                <a:ea typeface="Arial Unicode MS"/>
              </a:rPr>
              <a:t>6. </a:t>
            </a:r>
            <a:r>
              <a:rPr lang="en-US" sz="2400" b="1" strike="noStrike" spc="-1">
                <a:solidFill>
                  <a:srgbClr val="61698B"/>
                </a:solidFill>
                <a:latin typeface="Courier New"/>
                <a:ea typeface="Arial Unicode MS"/>
              </a:rPr>
              <a:t>TAT--GCA</a:t>
            </a:r>
            <a:r>
              <a:rPr lang="en-US" sz="2400" b="0" strike="noStrike" spc="-1">
                <a:solidFill>
                  <a:srgbClr val="61698B"/>
                </a:solidFill>
                <a:latin typeface="Courier New"/>
                <a:ea typeface="Arial Unicode MS"/>
              </a:rPr>
              <a:t>AA</a:t>
            </a:r>
            <a:r>
              <a:rPr lang="en-US" sz="2400" b="1" strike="noStrike" spc="-1">
                <a:solidFill>
                  <a:srgbClr val="FF0000"/>
                </a:solidFill>
                <a:latin typeface="Courier New"/>
                <a:ea typeface="Arial Unicode MS"/>
              </a:rPr>
              <a:t>-</a:t>
            </a:r>
            <a:r>
              <a:rPr lang="en-US" sz="2400" b="1" strike="noStrike" spc="-1">
                <a:solidFill>
                  <a:srgbClr val="61698B"/>
                </a:solidFill>
                <a:latin typeface="Courier New"/>
                <a:ea typeface="Arial Unicode MS"/>
              </a:rPr>
              <a:t>CGCTCGGAA</a:t>
            </a:r>
            <a:r>
              <a:rPr lang="ru-RU" sz="24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   </a:t>
            </a:r>
            <a:r>
              <a:rPr lang="ru-RU" sz="20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делеция</a:t>
            </a:r>
            <a:endParaRPr lang="en-GB" sz="2000" b="0" strike="noStrike" spc="-1">
              <a:solidFill>
                <a:srgbClr val="61698B"/>
              </a:solidFill>
              <a:latin typeface="Times New Roman"/>
            </a:endParaRPr>
          </a:p>
          <a:p>
            <a:pPr marL="457200" indent="-456840">
              <a:lnSpc>
                <a:spcPct val="100000"/>
              </a:lnSpc>
              <a:spcBef>
                <a:spcPts val="799"/>
              </a:spcBef>
            </a:pPr>
            <a:r>
              <a:rPr lang="en-US" sz="2400" b="0" strike="noStrike" spc="-1">
                <a:solidFill>
                  <a:srgbClr val="61698B"/>
                </a:solidFill>
                <a:latin typeface="Courier New"/>
                <a:ea typeface="Arial Unicode MS"/>
              </a:rPr>
              <a:t>…. ……………………………………………………</a:t>
            </a:r>
            <a:endParaRPr lang="en-GB" sz="2400" b="0" strike="noStrike" spc="-1">
              <a:solidFill>
                <a:srgbClr val="61698B"/>
              </a:solidFill>
              <a:latin typeface="Times New Roman"/>
            </a:endParaRPr>
          </a:p>
          <a:p>
            <a:pPr marL="457200" indent="-456840">
              <a:lnSpc>
                <a:spcPct val="100000"/>
              </a:lnSpc>
              <a:spcBef>
                <a:spcPts val="799"/>
              </a:spcBef>
            </a:pPr>
            <a:r>
              <a:rPr lang="en-US" sz="2400" b="0" strike="noStrike" spc="-1">
                <a:solidFill>
                  <a:srgbClr val="61698B"/>
                </a:solidFill>
                <a:latin typeface="Courier New"/>
                <a:ea typeface="Arial Unicode MS"/>
              </a:rPr>
              <a:t>a. </a:t>
            </a:r>
            <a:r>
              <a:rPr lang="en-US" sz="2400" b="1" strike="noStrike" spc="-1">
                <a:solidFill>
                  <a:srgbClr val="61698B"/>
                </a:solidFill>
                <a:latin typeface="Courier New"/>
                <a:ea typeface="Arial Unicode MS"/>
              </a:rPr>
              <a:t>TAT--GCA</a:t>
            </a:r>
            <a:r>
              <a:rPr lang="en-US" sz="2400" b="1" strike="noStrike" spc="-1">
                <a:solidFill>
                  <a:srgbClr val="FF0000"/>
                </a:solidFill>
                <a:latin typeface="Courier New"/>
                <a:ea typeface="Arial Unicode MS"/>
              </a:rPr>
              <a:t>T</a:t>
            </a:r>
            <a:r>
              <a:rPr lang="en-US" sz="2400" b="0" strike="noStrike" spc="-1">
                <a:solidFill>
                  <a:srgbClr val="61698B"/>
                </a:solidFill>
                <a:latin typeface="Courier New"/>
                <a:ea typeface="Arial Unicode MS"/>
              </a:rPr>
              <a:t>A</a:t>
            </a:r>
            <a:r>
              <a:rPr lang="en-US" sz="2400" b="1" strike="noStrike" spc="-1">
                <a:solidFill>
                  <a:srgbClr val="61698B"/>
                </a:solidFill>
                <a:latin typeface="Courier New"/>
                <a:ea typeface="Arial Unicode MS"/>
              </a:rPr>
              <a:t>-CGC</a:t>
            </a:r>
            <a:r>
              <a:rPr lang="ru-RU" sz="2400" b="1" strike="noStrike" spc="-1">
                <a:solidFill>
                  <a:srgbClr val="FF0000"/>
                </a:solidFill>
                <a:latin typeface="Courier New"/>
                <a:ea typeface="Arial Unicode MS"/>
              </a:rPr>
              <a:t>---</a:t>
            </a:r>
            <a:r>
              <a:rPr lang="en-US" sz="2400" b="1" strike="noStrike" spc="-1">
                <a:solidFill>
                  <a:srgbClr val="61698B"/>
                </a:solidFill>
                <a:latin typeface="Courier New"/>
                <a:ea typeface="Arial Unicode MS"/>
              </a:rPr>
              <a:t>GAA</a:t>
            </a:r>
            <a:r>
              <a:rPr lang="ru-RU" sz="2400" b="0" strike="noStrike" spc="-1">
                <a:solidFill>
                  <a:srgbClr val="61698B"/>
                </a:solidFill>
                <a:latin typeface="Courier New"/>
                <a:ea typeface="Arial Unicode MS"/>
              </a:rPr>
              <a:t> </a:t>
            </a:r>
            <a:r>
              <a:rPr lang="ru-RU" sz="20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дел</a:t>
            </a:r>
            <a:r>
              <a:rPr lang="en-US" sz="20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.</a:t>
            </a:r>
            <a:r>
              <a:rPr lang="ru-RU" sz="20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 3</a:t>
            </a:r>
            <a:r>
              <a:rPr lang="en-US" sz="20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, </a:t>
            </a:r>
            <a:r>
              <a:rPr lang="ru-RU" sz="20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зам.1.</a:t>
            </a:r>
            <a:endParaRPr lang="en-GB" sz="2000" b="0" strike="noStrike" spc="-1">
              <a:solidFill>
                <a:srgbClr val="61698B"/>
              </a:solidFill>
              <a:latin typeface="Times New Roman"/>
            </a:endParaRPr>
          </a:p>
          <a:p>
            <a:pPr marL="457200" indent="-456840">
              <a:lnSpc>
                <a:spcPct val="100000"/>
              </a:lnSpc>
              <a:spcBef>
                <a:spcPts val="799"/>
              </a:spcBef>
            </a:pPr>
            <a:r>
              <a:rPr lang="en-US" sz="2400" b="0" strike="noStrike" spc="-1">
                <a:solidFill>
                  <a:srgbClr val="61698B"/>
                </a:solidFill>
                <a:latin typeface="Courier New"/>
                <a:ea typeface="Arial Unicode MS"/>
              </a:rPr>
              <a:t>b. </a:t>
            </a:r>
            <a:r>
              <a:rPr lang="en-US" sz="2400" b="1" strike="noStrike" spc="-1">
                <a:solidFill>
                  <a:srgbClr val="61698B"/>
                </a:solidFill>
                <a:latin typeface="Courier New"/>
                <a:ea typeface="Arial Unicode MS"/>
              </a:rPr>
              <a:t>TAT</a:t>
            </a:r>
            <a:r>
              <a:rPr lang="en-US" sz="2400" b="0" strike="noStrike" spc="-1">
                <a:solidFill>
                  <a:srgbClr val="FF0000"/>
                </a:solidFill>
                <a:latin typeface="Courier New"/>
                <a:ea typeface="Arial Unicode MS"/>
              </a:rPr>
              <a:t>AT</a:t>
            </a:r>
            <a:r>
              <a:rPr lang="en-US" sz="2400" b="1" strike="noStrike" spc="-1">
                <a:solidFill>
                  <a:srgbClr val="61698B"/>
                </a:solidFill>
                <a:latin typeface="Courier New"/>
                <a:ea typeface="Arial Unicode MS"/>
              </a:rPr>
              <a:t>GCA</a:t>
            </a:r>
            <a:r>
              <a:rPr lang="en-US" sz="2400" b="0" strike="noStrike" spc="-1">
                <a:solidFill>
                  <a:srgbClr val="61698B"/>
                </a:solidFill>
                <a:latin typeface="Courier New"/>
                <a:ea typeface="Arial Unicode MS"/>
              </a:rPr>
              <a:t>AAG</a:t>
            </a:r>
            <a:r>
              <a:rPr lang="en-US" sz="2400" b="1" strike="noStrike" spc="-1">
                <a:solidFill>
                  <a:srgbClr val="61698B"/>
                </a:solidFill>
                <a:latin typeface="Courier New"/>
                <a:ea typeface="Arial Unicode MS"/>
              </a:rPr>
              <a:t>CGCTCGGAA</a:t>
            </a:r>
            <a:r>
              <a:rPr lang="ru-RU" sz="2400" b="0" strike="noStrike" spc="-1">
                <a:solidFill>
                  <a:srgbClr val="61698B"/>
                </a:solidFill>
                <a:latin typeface="Courier New"/>
                <a:ea typeface="Arial Unicode MS"/>
              </a:rPr>
              <a:t> </a:t>
            </a:r>
            <a:r>
              <a:rPr lang="ru-RU" sz="20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вставка 2 п.н.</a:t>
            </a:r>
            <a:endParaRPr lang="en-GB" sz="2000" b="0" strike="noStrike" spc="-1">
              <a:solidFill>
                <a:srgbClr val="61698B"/>
              </a:solidFill>
              <a:latin typeface="Times New Roman"/>
            </a:endParaRPr>
          </a:p>
          <a:p>
            <a:pPr marL="457200" indent="-456840">
              <a:lnSpc>
                <a:spcPct val="100000"/>
              </a:lnSpc>
              <a:spcBef>
                <a:spcPts val="799"/>
              </a:spcBef>
            </a:pPr>
            <a:r>
              <a:rPr lang="en-US" sz="2400" b="0" strike="noStrike" spc="-1">
                <a:solidFill>
                  <a:srgbClr val="61698B"/>
                </a:solidFill>
                <a:latin typeface="Courier New"/>
                <a:ea typeface="Arial Unicode MS"/>
              </a:rPr>
              <a:t>c. </a:t>
            </a:r>
            <a:r>
              <a:rPr lang="en-US" sz="2400" b="1" strike="noStrike" spc="-1">
                <a:solidFill>
                  <a:srgbClr val="61698B"/>
                </a:solidFill>
                <a:latin typeface="Courier New"/>
                <a:ea typeface="Arial Unicode MS"/>
              </a:rPr>
              <a:t>TAT--GCA</a:t>
            </a:r>
            <a:r>
              <a:rPr lang="en-US" sz="2400" b="0" strike="noStrike" spc="-1">
                <a:solidFill>
                  <a:srgbClr val="61698B"/>
                </a:solidFill>
                <a:latin typeface="Courier New"/>
                <a:ea typeface="Arial Unicode MS"/>
              </a:rPr>
              <a:t>AA</a:t>
            </a:r>
            <a:r>
              <a:rPr lang="en-US" sz="2400" b="1" strike="noStrike" spc="-1">
                <a:solidFill>
                  <a:srgbClr val="61698B"/>
                </a:solidFill>
                <a:latin typeface="Courier New"/>
                <a:ea typeface="Arial Unicode MS"/>
              </a:rPr>
              <a:t>-</a:t>
            </a:r>
            <a:r>
              <a:rPr lang="en-US" sz="2400" b="1" strike="noStrike" spc="-1">
                <a:solidFill>
                  <a:srgbClr val="FF0000"/>
                </a:solidFill>
                <a:latin typeface="Courier New"/>
                <a:ea typeface="Arial Unicode MS"/>
              </a:rPr>
              <a:t>-</a:t>
            </a:r>
            <a:r>
              <a:rPr lang="en-US" sz="2400" b="1" strike="noStrike" spc="-1">
                <a:solidFill>
                  <a:srgbClr val="61698B"/>
                </a:solidFill>
                <a:latin typeface="Courier New"/>
                <a:ea typeface="Arial Unicode MS"/>
              </a:rPr>
              <a:t>GC</a:t>
            </a:r>
            <a:r>
              <a:rPr lang="en-US" sz="2400" b="1" strike="noStrike" spc="-1">
                <a:solidFill>
                  <a:srgbClr val="FF0000"/>
                </a:solidFill>
                <a:latin typeface="Courier New"/>
                <a:ea typeface="Arial Unicode MS"/>
              </a:rPr>
              <a:t>G</a:t>
            </a:r>
            <a:r>
              <a:rPr lang="en-US" sz="2400" b="1" strike="noStrike" spc="-1">
                <a:solidFill>
                  <a:srgbClr val="61698B"/>
                </a:solidFill>
                <a:latin typeface="Courier New"/>
                <a:ea typeface="Arial Unicode MS"/>
              </a:rPr>
              <a:t>C</a:t>
            </a:r>
            <a:r>
              <a:rPr lang="en-US" sz="2400" b="1" strike="noStrike" spc="-1">
                <a:solidFill>
                  <a:srgbClr val="FF0000"/>
                </a:solidFill>
                <a:latin typeface="Courier New"/>
                <a:ea typeface="Arial Unicode MS"/>
              </a:rPr>
              <a:t>T</a:t>
            </a:r>
            <a:r>
              <a:rPr lang="en-US" sz="2400" b="1" strike="noStrike" spc="-1">
                <a:solidFill>
                  <a:srgbClr val="61698B"/>
                </a:solidFill>
                <a:latin typeface="Courier New"/>
                <a:ea typeface="Arial Unicode MS"/>
              </a:rPr>
              <a:t>GAA</a:t>
            </a:r>
            <a:r>
              <a:rPr lang="en-US" sz="2400" b="0" strike="noStrike" spc="-1">
                <a:solidFill>
                  <a:srgbClr val="61698B"/>
                </a:solidFill>
                <a:latin typeface="Courier New"/>
                <a:ea typeface="Arial Unicode MS"/>
              </a:rPr>
              <a:t> </a:t>
            </a:r>
            <a:r>
              <a:rPr lang="ru-RU" sz="20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дел</a:t>
            </a:r>
            <a:r>
              <a:rPr lang="en-US" sz="20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.</a:t>
            </a:r>
            <a:r>
              <a:rPr lang="ru-RU" sz="20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 1</a:t>
            </a:r>
            <a:r>
              <a:rPr lang="en-US" sz="20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, </a:t>
            </a:r>
            <a:r>
              <a:rPr lang="ru-RU" sz="20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зам.</a:t>
            </a:r>
            <a:r>
              <a:rPr lang="en-US" sz="20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 2</a:t>
            </a:r>
            <a:endParaRPr lang="en-GB" sz="20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280" name="CustomShape 3"/>
          <p:cNvSpPr/>
          <p:nvPr/>
        </p:nvSpPr>
        <p:spPr>
          <a:xfrm>
            <a:off x="366120" y="1124640"/>
            <a:ext cx="856404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Гомологичные нуклеотиды ставим друг под другом 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281" name="CustomShape 4"/>
          <p:cNvSpPr/>
          <p:nvPr/>
        </p:nvSpPr>
        <p:spPr>
          <a:xfrm>
            <a:off x="362880" y="1700640"/>
            <a:ext cx="2048760" cy="466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25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ПРЕДОК</a:t>
            </a:r>
            <a:endParaRPr lang="ru-RU" sz="2400" b="0" strike="noStrike" spc="-1">
              <a:latin typeface="Arial"/>
            </a:endParaRPr>
          </a:p>
          <a:p>
            <a:pPr algn="r">
              <a:lnSpc>
                <a:spcPct val="125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сын</a:t>
            </a:r>
            <a:endParaRPr lang="ru-RU" sz="2400" b="0" strike="noStrike" spc="-1">
              <a:latin typeface="Arial"/>
            </a:endParaRPr>
          </a:p>
          <a:p>
            <a:pPr algn="r">
              <a:lnSpc>
                <a:spcPct val="125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внук</a:t>
            </a:r>
            <a:endParaRPr lang="ru-RU" sz="2400" b="0" strike="noStrike" spc="-1">
              <a:latin typeface="Arial"/>
            </a:endParaRPr>
          </a:p>
          <a:p>
            <a:pPr algn="r">
              <a:lnSpc>
                <a:spcPct val="125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правнук</a:t>
            </a:r>
            <a:endParaRPr lang="ru-RU" sz="2400" b="0" strike="noStrike" spc="-1">
              <a:latin typeface="Arial"/>
            </a:endParaRPr>
          </a:p>
          <a:p>
            <a:pPr algn="r">
              <a:lnSpc>
                <a:spcPct val="125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праправнук-1</a:t>
            </a:r>
            <a:endParaRPr lang="ru-RU" sz="2400" b="0" strike="noStrike" spc="-1">
              <a:latin typeface="Arial"/>
            </a:endParaRPr>
          </a:p>
          <a:p>
            <a:pPr algn="r">
              <a:lnSpc>
                <a:spcPct val="125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праправнук-2</a:t>
            </a:r>
            <a:endParaRPr lang="ru-RU" sz="2400" b="0" strike="noStrike" spc="-1">
              <a:latin typeface="Arial"/>
            </a:endParaRPr>
          </a:p>
          <a:p>
            <a:pPr algn="r">
              <a:lnSpc>
                <a:spcPct val="125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………</a:t>
            </a:r>
            <a:endParaRPr lang="ru-RU" sz="2400" b="0" strike="noStrike" spc="-1">
              <a:latin typeface="Arial"/>
            </a:endParaRPr>
          </a:p>
          <a:p>
            <a:pPr algn="r">
              <a:lnSpc>
                <a:spcPct val="125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живет сегодня</a:t>
            </a:r>
            <a:endParaRPr lang="ru-RU" sz="2400" b="0" strike="noStrike" spc="-1">
              <a:latin typeface="Arial"/>
            </a:endParaRPr>
          </a:p>
          <a:p>
            <a:pPr algn="r">
              <a:lnSpc>
                <a:spcPct val="125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живет сегодня</a:t>
            </a:r>
            <a:endParaRPr lang="ru-RU" sz="2400" b="0" strike="noStrike" spc="-1">
              <a:latin typeface="Arial"/>
            </a:endParaRPr>
          </a:p>
          <a:p>
            <a:pPr algn="r">
              <a:lnSpc>
                <a:spcPct val="125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живет сегодня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282" name="CustomShape 5"/>
          <p:cNvSpPr/>
          <p:nvPr/>
        </p:nvSpPr>
        <p:spPr>
          <a:xfrm>
            <a:off x="683640" y="3357000"/>
            <a:ext cx="215640" cy="2664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>
              <a:alpha val="32000"/>
            </a:srgbClr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3" name="CustomShape 6"/>
          <p:cNvSpPr/>
          <p:nvPr/>
        </p:nvSpPr>
        <p:spPr>
          <a:xfrm>
            <a:off x="1619640" y="4365000"/>
            <a:ext cx="215640" cy="7916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>
              <a:alpha val="32000"/>
            </a:srgbClr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4" name="CustomShape 7"/>
          <p:cNvSpPr/>
          <p:nvPr/>
        </p:nvSpPr>
        <p:spPr>
          <a:xfrm>
            <a:off x="1187640" y="3933000"/>
            <a:ext cx="143640" cy="1656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>
              <a:alpha val="32000"/>
            </a:srgbClr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5" name="TextShape 8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>
            <a:noAutofit/>
          </a:bodyPr>
          <a:lstStyle/>
          <a:p>
            <a:pPr algn="r">
              <a:lnSpc>
                <a:spcPct val="100000"/>
              </a:lnSpc>
            </a:pPr>
            <a:fld id="{9E739F64-FCD7-405F-879D-F6BE0B1A2619}" type="slidenum">
              <a:rPr lang="ru-RU" sz="1400" b="0" strike="noStrike" spc="-1">
                <a:solidFill>
                  <a:srgbClr val="61698B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6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286" name="CustomShape 9"/>
          <p:cNvSpPr/>
          <p:nvPr/>
        </p:nvSpPr>
        <p:spPr>
          <a:xfrm>
            <a:off x="0" y="5013000"/>
            <a:ext cx="539280" cy="1367640"/>
          </a:xfrm>
          <a:prstGeom prst="leftBrace">
            <a:avLst>
              <a:gd name="adj1" fmla="val 8333"/>
              <a:gd name="adj2" fmla="val 50000"/>
            </a:avLst>
          </a:prstGeom>
          <a:noFill/>
          <a:ln w="507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2000"/>
                                        <p:tgtEl>
                                          <p:spTgt spid="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2000"/>
                                        <p:tgtEl>
                                          <p:spTgt spid="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2000"/>
                                        <p:tgtEl>
                                          <p:spTgt spid="2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2000"/>
                                        <p:tgtEl>
                                          <p:spTgt spid="2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2" dur="2000"/>
                                        <p:tgtEl>
                                          <p:spTgt spid="2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7" dur="2000"/>
                                        <p:tgtEl>
                                          <p:spTgt spid="2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2" dur="2000"/>
                                        <p:tgtEl>
                                          <p:spTgt spid="2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7" dur="2000"/>
                                        <p:tgtEl>
                                          <p:spTgt spid="2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2" dur="2000"/>
                                        <p:tgtEl>
                                          <p:spTgt spid="2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extShape 1"/>
          <p:cNvSpPr txBox="1"/>
          <p:nvPr/>
        </p:nvSpPr>
        <p:spPr>
          <a:xfrm>
            <a:off x="413640" y="404640"/>
            <a:ext cx="8316720" cy="86364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0" strike="noStrike" spc="-1">
                <a:solidFill>
                  <a:srgbClr val="506D2D"/>
                </a:solidFill>
                <a:latin typeface="Times New Roman"/>
                <a:ea typeface="Arial Unicode MS"/>
              </a:rPr>
              <a:t>Задача построения правильного выравнивания сложна и неоднозначно решается</a:t>
            </a:r>
            <a:endParaRPr lang="en-GB" sz="32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88" name="TextShape 2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>
            <a:noAutofit/>
          </a:bodyPr>
          <a:lstStyle/>
          <a:p>
            <a:pPr algn="r">
              <a:lnSpc>
                <a:spcPct val="100000"/>
              </a:lnSpc>
            </a:pPr>
            <a:fld id="{ABDF08C8-65A3-4F89-B414-8FF25EC6CB3C}" type="slidenum">
              <a:rPr lang="ru-RU" sz="1400" b="0" strike="noStrike" spc="-1">
                <a:solidFill>
                  <a:srgbClr val="61698B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7</a:t>
            </a:fld>
            <a:endParaRPr lang="ru-RU" sz="1400" b="0" strike="noStrike" spc="-1">
              <a:latin typeface="Times New Roman"/>
            </a:endParaRPr>
          </a:p>
        </p:txBody>
      </p:sp>
      <p:grpSp>
        <p:nvGrpSpPr>
          <p:cNvPr id="289" name="Group 3"/>
          <p:cNvGrpSpPr/>
          <p:nvPr/>
        </p:nvGrpSpPr>
        <p:grpSpPr>
          <a:xfrm>
            <a:off x="1259640" y="2709000"/>
            <a:ext cx="6548400" cy="2304000"/>
            <a:chOff x="1259640" y="2709000"/>
            <a:chExt cx="6548400" cy="2304000"/>
          </a:xfrm>
        </p:grpSpPr>
        <p:sp>
          <p:nvSpPr>
            <p:cNvPr id="290" name="CustomShape 4"/>
            <p:cNvSpPr/>
            <p:nvPr/>
          </p:nvSpPr>
          <p:spPr>
            <a:xfrm>
              <a:off x="1259640" y="2709000"/>
              <a:ext cx="6548400" cy="2016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rmAutofit/>
            </a:bodyPr>
            <a:lstStyle/>
            <a:p>
              <a:pPr marL="457200" indent="-456840">
                <a:lnSpc>
                  <a:spcPct val="100000"/>
                </a:lnSpc>
                <a:spcBef>
                  <a:spcPts val="799"/>
                </a:spcBef>
              </a:pPr>
              <a:r>
                <a:rPr lang="en-US" sz="3200" b="0" strike="noStrike" spc="-1">
                  <a:solidFill>
                    <a:srgbClr val="61698B"/>
                  </a:solidFill>
                  <a:latin typeface="Courier New"/>
                  <a:ea typeface="Arial Unicode MS"/>
                </a:rPr>
                <a:t>a. </a:t>
              </a:r>
              <a:r>
                <a:rPr lang="en-US" sz="3200" b="1" strike="noStrike" spc="-1">
                  <a:solidFill>
                    <a:srgbClr val="61698B"/>
                  </a:solidFill>
                  <a:latin typeface="Courier New"/>
                  <a:ea typeface="Arial Unicode MS"/>
                </a:rPr>
                <a:t>TAT--GCA</a:t>
              </a:r>
              <a:r>
                <a:rPr lang="en-US" sz="3200" b="1" strike="noStrike" spc="-1">
                  <a:solidFill>
                    <a:srgbClr val="FF0000"/>
                  </a:solidFill>
                  <a:latin typeface="Courier New"/>
                  <a:ea typeface="Arial Unicode MS"/>
                </a:rPr>
                <a:t>T</a:t>
              </a:r>
              <a:r>
                <a:rPr lang="en-US" sz="3200" b="0" strike="noStrike" spc="-1">
                  <a:solidFill>
                    <a:srgbClr val="61698B"/>
                  </a:solidFill>
                  <a:latin typeface="Courier New"/>
                  <a:ea typeface="Arial Unicode MS"/>
                </a:rPr>
                <a:t>A</a:t>
              </a:r>
              <a:r>
                <a:rPr lang="en-US" sz="3200" b="1" strike="noStrike" spc="-1">
                  <a:solidFill>
                    <a:srgbClr val="61698B"/>
                  </a:solidFill>
                  <a:latin typeface="Courier New"/>
                  <a:ea typeface="Arial Unicode MS"/>
                </a:rPr>
                <a:t>-CGC</a:t>
              </a:r>
              <a:r>
                <a:rPr lang="ru-RU" sz="3200" b="1" strike="noStrike" spc="-1">
                  <a:solidFill>
                    <a:srgbClr val="FF0000"/>
                  </a:solidFill>
                  <a:latin typeface="Courier New"/>
                  <a:ea typeface="Arial Unicode MS"/>
                </a:rPr>
                <a:t>---</a:t>
              </a:r>
              <a:r>
                <a:rPr lang="en-US" sz="3200" b="1" strike="noStrike" spc="-1">
                  <a:solidFill>
                    <a:srgbClr val="61698B"/>
                  </a:solidFill>
                  <a:latin typeface="Courier New"/>
                  <a:ea typeface="Arial Unicode MS"/>
                </a:rPr>
                <a:t>GAA</a:t>
              </a:r>
              <a:endParaRPr lang="ru-RU" sz="3200" b="0" strike="noStrike" spc="-1">
                <a:latin typeface="Arial"/>
              </a:endParaRPr>
            </a:p>
            <a:p>
              <a:pPr marL="457200" indent="-456840">
                <a:lnSpc>
                  <a:spcPct val="100000"/>
                </a:lnSpc>
                <a:spcBef>
                  <a:spcPts val="799"/>
                </a:spcBef>
              </a:pPr>
              <a:r>
                <a:rPr lang="en-US" sz="3200" b="0" strike="noStrike" spc="-1">
                  <a:solidFill>
                    <a:srgbClr val="61698B"/>
                  </a:solidFill>
                  <a:latin typeface="Courier New"/>
                  <a:ea typeface="Arial Unicode MS"/>
                </a:rPr>
                <a:t>b. </a:t>
              </a:r>
              <a:r>
                <a:rPr lang="en-US" sz="3200" b="1" strike="noStrike" spc="-1">
                  <a:solidFill>
                    <a:srgbClr val="61698B"/>
                  </a:solidFill>
                  <a:latin typeface="Courier New"/>
                  <a:ea typeface="Arial Unicode MS"/>
                </a:rPr>
                <a:t>TAT</a:t>
              </a:r>
              <a:r>
                <a:rPr lang="en-US" sz="3200" b="0" strike="noStrike" spc="-1">
                  <a:solidFill>
                    <a:srgbClr val="FF0000"/>
                  </a:solidFill>
                  <a:latin typeface="Courier New"/>
                  <a:ea typeface="Arial Unicode MS"/>
                </a:rPr>
                <a:t>AT</a:t>
              </a:r>
              <a:r>
                <a:rPr lang="en-US" sz="3200" b="1" strike="noStrike" spc="-1">
                  <a:solidFill>
                    <a:srgbClr val="61698B"/>
                  </a:solidFill>
                  <a:latin typeface="Courier New"/>
                  <a:ea typeface="Arial Unicode MS"/>
                </a:rPr>
                <a:t>GCA</a:t>
              </a:r>
              <a:r>
                <a:rPr lang="en-US" sz="3200" b="0" strike="noStrike" spc="-1">
                  <a:solidFill>
                    <a:srgbClr val="61698B"/>
                  </a:solidFill>
                  <a:latin typeface="Courier New"/>
                  <a:ea typeface="Arial Unicode MS"/>
                </a:rPr>
                <a:t>AAG</a:t>
              </a:r>
              <a:r>
                <a:rPr lang="en-US" sz="3200" b="1" strike="noStrike" spc="-1">
                  <a:solidFill>
                    <a:srgbClr val="61698B"/>
                  </a:solidFill>
                  <a:latin typeface="Courier New"/>
                  <a:ea typeface="Arial Unicode MS"/>
                </a:rPr>
                <a:t>CGCTCGGAA</a:t>
              </a:r>
              <a:endParaRPr lang="ru-RU" sz="3200" b="0" strike="noStrike" spc="-1">
                <a:latin typeface="Arial"/>
              </a:endParaRPr>
            </a:p>
            <a:p>
              <a:pPr marL="457200" indent="-456840">
                <a:lnSpc>
                  <a:spcPct val="100000"/>
                </a:lnSpc>
                <a:spcBef>
                  <a:spcPts val="799"/>
                </a:spcBef>
              </a:pPr>
              <a:r>
                <a:rPr lang="en-US" sz="3200" b="0" strike="noStrike" spc="-1">
                  <a:solidFill>
                    <a:srgbClr val="61698B"/>
                  </a:solidFill>
                  <a:latin typeface="Courier New"/>
                  <a:ea typeface="Arial Unicode MS"/>
                </a:rPr>
                <a:t>c. </a:t>
              </a:r>
              <a:r>
                <a:rPr lang="en-US" sz="3200" b="1" strike="noStrike" spc="-1">
                  <a:solidFill>
                    <a:srgbClr val="61698B"/>
                  </a:solidFill>
                  <a:latin typeface="Courier New"/>
                  <a:ea typeface="Arial Unicode MS"/>
                </a:rPr>
                <a:t>TAT--GCA</a:t>
              </a:r>
              <a:r>
                <a:rPr lang="en-US" sz="3200" b="0" strike="noStrike" spc="-1">
                  <a:solidFill>
                    <a:srgbClr val="61698B"/>
                  </a:solidFill>
                  <a:latin typeface="Courier New"/>
                  <a:ea typeface="Arial Unicode MS"/>
                </a:rPr>
                <a:t>AA</a:t>
              </a:r>
              <a:r>
                <a:rPr lang="en-US" sz="3200" b="1" strike="noStrike" spc="-1">
                  <a:solidFill>
                    <a:srgbClr val="61698B"/>
                  </a:solidFill>
                  <a:latin typeface="Courier New"/>
                  <a:ea typeface="Arial Unicode MS"/>
                </a:rPr>
                <a:t>-</a:t>
              </a:r>
              <a:r>
                <a:rPr lang="en-US" sz="3200" b="1" strike="noStrike" spc="-1">
                  <a:solidFill>
                    <a:srgbClr val="FF0000"/>
                  </a:solidFill>
                  <a:latin typeface="Courier New"/>
                  <a:ea typeface="Arial Unicode MS"/>
                </a:rPr>
                <a:t>-</a:t>
              </a:r>
              <a:r>
                <a:rPr lang="en-US" sz="3200" b="1" strike="noStrike" spc="-1">
                  <a:solidFill>
                    <a:srgbClr val="61698B"/>
                  </a:solidFill>
                  <a:latin typeface="Courier New"/>
                  <a:ea typeface="Arial Unicode MS"/>
                </a:rPr>
                <a:t>GC</a:t>
              </a:r>
              <a:r>
                <a:rPr lang="en-US" sz="3200" b="1" strike="noStrike" spc="-1">
                  <a:solidFill>
                    <a:srgbClr val="FF0000"/>
                  </a:solidFill>
                  <a:latin typeface="Courier New"/>
                  <a:ea typeface="Arial Unicode MS"/>
                </a:rPr>
                <a:t>G</a:t>
              </a:r>
              <a:r>
                <a:rPr lang="en-US" sz="3200" b="1" strike="noStrike" spc="-1">
                  <a:solidFill>
                    <a:srgbClr val="61698B"/>
                  </a:solidFill>
                  <a:latin typeface="Courier New"/>
                  <a:ea typeface="Arial Unicode MS"/>
                </a:rPr>
                <a:t>C</a:t>
              </a:r>
              <a:r>
                <a:rPr lang="en-US" sz="3200" b="1" strike="noStrike" spc="-1">
                  <a:solidFill>
                    <a:srgbClr val="FF0000"/>
                  </a:solidFill>
                  <a:latin typeface="Courier New"/>
                  <a:ea typeface="Arial Unicode MS"/>
                </a:rPr>
                <a:t>T</a:t>
              </a:r>
              <a:r>
                <a:rPr lang="en-US" sz="3200" b="1" strike="noStrike" spc="-1">
                  <a:solidFill>
                    <a:srgbClr val="61698B"/>
                  </a:solidFill>
                  <a:latin typeface="Courier New"/>
                  <a:ea typeface="Arial Unicode MS"/>
                </a:rPr>
                <a:t>GAA</a:t>
              </a:r>
              <a:endParaRPr lang="ru-RU" sz="3200" b="0" strike="noStrike" spc="-1">
                <a:latin typeface="Arial"/>
              </a:endParaRPr>
            </a:p>
          </p:txBody>
        </p:sp>
        <p:sp>
          <p:nvSpPr>
            <p:cNvPr id="291" name="CustomShape 5"/>
            <p:cNvSpPr/>
            <p:nvPr/>
          </p:nvSpPr>
          <p:spPr>
            <a:xfrm rot="16200000">
              <a:off x="5292000" y="4077360"/>
              <a:ext cx="647640" cy="1223640"/>
            </a:xfrm>
            <a:prstGeom prst="leftBrace">
              <a:avLst>
                <a:gd name="adj1" fmla="val 8333"/>
                <a:gd name="adj2" fmla="val 51037"/>
              </a:avLst>
            </a:prstGeom>
            <a:noFill/>
            <a:ln w="1908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2" name="CustomShape 6"/>
            <p:cNvSpPr/>
            <p:nvPr/>
          </p:nvSpPr>
          <p:spPr>
            <a:xfrm flipH="1">
              <a:off x="4571280" y="4509000"/>
              <a:ext cx="43164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solidFill>
              <a:srgbClr val="00B8FF"/>
            </a:solidFill>
            <a:ln w="9360">
              <a:solidFill>
                <a:schemeClr val="tx1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93" name="CustomShape 7"/>
          <p:cNvSpPr/>
          <p:nvPr/>
        </p:nvSpPr>
        <p:spPr>
          <a:xfrm>
            <a:off x="1423800" y="2237040"/>
            <a:ext cx="608184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Вот правильное выравнивание с пред. слайда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294" name="CustomShape 8"/>
          <p:cNvSpPr/>
          <p:nvPr/>
        </p:nvSpPr>
        <p:spPr>
          <a:xfrm>
            <a:off x="969840" y="4936320"/>
            <a:ext cx="7203600" cy="82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Программа выравнивания ориентируется на сходство.</a:t>
            </a:r>
            <a:r>
              <a:t/>
            </a:r>
            <a:br/>
            <a:r>
              <a:rPr lang="ru-RU" sz="24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Сдвиг даст больше совпадений </a:t>
            </a:r>
            <a:r>
              <a:rPr lang="en-US" sz="24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b. </a:t>
            </a:r>
            <a:r>
              <a:rPr lang="ru-RU" sz="24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и </a:t>
            </a:r>
            <a:r>
              <a:rPr lang="en-US" sz="24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c.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295" name="CustomShape 9"/>
          <p:cNvSpPr/>
          <p:nvPr/>
        </p:nvSpPr>
        <p:spPr>
          <a:xfrm>
            <a:off x="413640" y="5775480"/>
            <a:ext cx="81907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FF0000"/>
                </a:solidFill>
                <a:latin typeface="Times New Roman"/>
                <a:ea typeface="Arial Unicode MS"/>
              </a:rPr>
              <a:t>ПРОГРАММЫ ВЫРАВНИВАНИЯ МОГУТ ОШИБАТЬСЯ</a:t>
            </a:r>
            <a:r>
              <a:rPr lang="en-US" sz="2400" b="0" strike="noStrike" spc="-1">
                <a:solidFill>
                  <a:srgbClr val="FF0000"/>
                </a:solidFill>
                <a:latin typeface="Times New Roman"/>
                <a:ea typeface="Arial Unicode MS"/>
              </a:rPr>
              <a:t>!</a:t>
            </a:r>
            <a:r>
              <a:rPr lang="ru-RU" sz="2400" b="0" strike="noStrike" spc="-1">
                <a:solidFill>
                  <a:srgbClr val="FF0000"/>
                </a:solidFill>
                <a:latin typeface="Times New Roman"/>
                <a:ea typeface="Arial Unicode MS"/>
              </a:rPr>
              <a:t> 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TextShape 1"/>
          <p:cNvSpPr txBox="1"/>
          <p:nvPr/>
        </p:nvSpPr>
        <p:spPr>
          <a:xfrm>
            <a:off x="716760" y="2084760"/>
            <a:ext cx="7772040" cy="146952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ctr">
            <a:normAutofit fontScale="71000"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506D2D"/>
                </a:solidFill>
                <a:latin typeface="Times New Roman"/>
                <a:ea typeface="Arial Unicode MS"/>
              </a:rPr>
              <a:t>Эволюция последовательности белка – следствие эволюции кодирующей последовательности </a:t>
            </a:r>
            <a:endParaRPr lang="en-GB" sz="4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97" name="TextShape 2"/>
          <p:cNvSpPr txBox="1"/>
          <p:nvPr/>
        </p:nvSpPr>
        <p:spPr>
          <a:xfrm>
            <a:off x="385920" y="4197240"/>
            <a:ext cx="8410320" cy="226548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>
            <a:normAutofit fontScale="73500" lnSpcReduction="10000"/>
          </a:bodyPr>
          <a:lstStyle/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lang="ru-RU" sz="32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Последовательности большинства белков находится под стабилизирующим отбором – против изменений.</a:t>
            </a:r>
            <a:endParaRPr lang="ru-RU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99"/>
              </a:spcBef>
            </a:pPr>
            <a:endParaRPr lang="ru-RU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lang="ru-RU" sz="32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Потому, что изменения последовательности влияют на свойства белка, пространственную структуру и биологические функции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298" name="TextShape 3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>
            <a:noAutofit/>
          </a:bodyPr>
          <a:lstStyle/>
          <a:p>
            <a:pPr algn="r">
              <a:lnSpc>
                <a:spcPct val="100000"/>
              </a:lnSpc>
            </a:pPr>
            <a:fld id="{E63A3312-292A-4F8A-8302-580B71858466}" type="slidenum">
              <a:rPr lang="ru-RU" sz="1400" b="0" strike="noStrike" spc="-1">
                <a:solidFill>
                  <a:srgbClr val="61698B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8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TextShape 1"/>
          <p:cNvSpPr txBox="1"/>
          <p:nvPr/>
        </p:nvSpPr>
        <p:spPr>
          <a:xfrm>
            <a:off x="323640" y="116640"/>
            <a:ext cx="8568720" cy="71964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0" strike="noStrike" spc="-1">
                <a:solidFill>
                  <a:srgbClr val="506D2D"/>
                </a:solidFill>
                <a:latin typeface="Times New Roman"/>
                <a:ea typeface="Arial Unicode MS"/>
              </a:rPr>
              <a:t>Выравнивание белков</a:t>
            </a:r>
            <a:endParaRPr lang="en-GB" sz="32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00" name="TextShape 2"/>
          <p:cNvSpPr txBox="1"/>
          <p:nvPr/>
        </p:nvSpPr>
        <p:spPr>
          <a:xfrm>
            <a:off x="323640" y="764640"/>
            <a:ext cx="8496720" cy="593748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sng" strike="noStrike" spc="-1">
                <a:solidFill>
                  <a:srgbClr val="61698B"/>
                </a:solidFill>
                <a:uFillTx/>
                <a:latin typeface="Times New Roman"/>
                <a:ea typeface="Arial Unicode MS"/>
              </a:rPr>
              <a:t>Теория:</a:t>
            </a:r>
            <a:r>
              <a:rPr lang="ru-RU" sz="24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 аминокислотные остатки белков гомологичны, если их кодоны гомологичны. В выравнивании гомологичные остатки располагают друг под другом</a:t>
            </a:r>
            <a:endParaRPr lang="en-GB" sz="2400" b="0" strike="noStrike" spc="-1">
              <a:solidFill>
                <a:srgbClr val="61698B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sng" strike="noStrike" spc="-1">
                <a:solidFill>
                  <a:srgbClr val="61698B"/>
                </a:solidFill>
                <a:uFillTx/>
                <a:latin typeface="Times New Roman"/>
                <a:ea typeface="Arial Unicode MS"/>
              </a:rPr>
              <a:t>Практика:</a:t>
            </a:r>
            <a:r>
              <a:rPr lang="ru-RU" sz="24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 гомологичность белков, участков и отдельных остатков выводят из выравнивания, построенного программой на основе сходства букв</a:t>
            </a:r>
            <a:r>
              <a:t/>
            </a:r>
            <a:br/>
            <a:r>
              <a:rPr lang="ru-RU" sz="2400" b="0" strike="noStrike" spc="-1">
                <a:solidFill>
                  <a:srgbClr val="61698B"/>
                </a:solidFill>
                <a:latin typeface="Times New Roman"/>
              </a:rPr>
              <a:t> </a:t>
            </a:r>
            <a:endParaRPr lang="en-GB" sz="2400" b="0" strike="noStrike" spc="-1">
              <a:solidFill>
                <a:srgbClr val="61698B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Выравнивать последовательности генов или белков? </a:t>
            </a:r>
            <a:r>
              <a:rPr lang="ru-RU" sz="2400" b="0" strike="noStrike" spc="-1">
                <a:solidFill>
                  <a:srgbClr val="FF0000"/>
                </a:solidFill>
                <a:latin typeface="Times New Roman"/>
                <a:ea typeface="Arial Unicode MS"/>
              </a:rPr>
              <a:t>БЕЛКОВ</a:t>
            </a:r>
            <a:r>
              <a:rPr lang="en-US" sz="2400" b="0" strike="noStrike" spc="-1">
                <a:solidFill>
                  <a:srgbClr val="FF0000"/>
                </a:solidFill>
                <a:latin typeface="Times New Roman"/>
                <a:ea typeface="Arial Unicode MS"/>
              </a:rPr>
              <a:t>:</a:t>
            </a:r>
            <a:endParaRPr lang="en-GB" sz="2400" b="0" strike="noStrike" spc="-1">
              <a:solidFill>
                <a:srgbClr val="61698B"/>
              </a:solidFill>
              <a:latin typeface="Times New Roman"/>
            </a:endParaRPr>
          </a:p>
          <a:p>
            <a:pPr marL="743040" lvl="1" indent="-28548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в нуклеотидном выравнивании программа может нарушить кодонную структуру</a:t>
            </a:r>
            <a:endParaRPr lang="en-GB" sz="2400" b="0" strike="noStrike" spc="-1">
              <a:solidFill>
                <a:srgbClr val="61698B"/>
              </a:solidFill>
              <a:latin typeface="Times New Roman"/>
            </a:endParaRPr>
          </a:p>
          <a:p>
            <a:pPr marL="743040" lvl="1" indent="-28548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в нуклеотидном выравнивании больше мутаций, чем в белковом, из-за синонимичных замен</a:t>
            </a:r>
            <a:endParaRPr lang="en-GB" sz="2400" b="0" strike="noStrike" spc="-1">
              <a:solidFill>
                <a:srgbClr val="61698B"/>
              </a:solidFill>
              <a:latin typeface="Times New Roman"/>
            </a:endParaRPr>
          </a:p>
          <a:p>
            <a:pPr marL="743040" lvl="1" indent="-28548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белковое выравнивание учитывает сходство свойств аминокислот</a:t>
            </a:r>
            <a:endParaRPr lang="en-GB" sz="24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301" name="TextShape 3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>
            <a:noAutofit/>
          </a:bodyPr>
          <a:lstStyle/>
          <a:p>
            <a:pPr algn="r">
              <a:lnSpc>
                <a:spcPct val="100000"/>
              </a:lnSpc>
            </a:pPr>
            <a:fld id="{5C752600-3410-4C7E-85A2-7BE5191AE2CF}" type="slidenum">
              <a:rPr lang="ru-RU" sz="1400" b="0" strike="noStrike" spc="-1">
                <a:solidFill>
                  <a:srgbClr val="61698B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9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2561</TotalTime>
  <Words>3180</Words>
  <Application>Microsoft Office PowerPoint</Application>
  <PresentationFormat>Экран (4:3)</PresentationFormat>
  <Paragraphs>1248</Paragraphs>
  <Slides>52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52</vt:i4>
      </vt:variant>
    </vt:vector>
  </HeadingPairs>
  <TitlesOfParts>
    <vt:vector size="58" baseType="lpstr">
      <vt:lpstr>Office Theme</vt:lpstr>
      <vt:lpstr>Office Theme</vt:lpstr>
      <vt:lpstr>Office Theme</vt:lpstr>
      <vt:lpstr>Office Theme</vt:lpstr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Выравнивание последовательностей белков</dc:title>
  <dc:subject/>
  <dc:creator>aba</dc:creator>
  <dc:description/>
  <cp:lastModifiedBy>Spirin</cp:lastModifiedBy>
  <cp:revision>205</cp:revision>
  <cp:lastPrinted>1601-01-01T00:00:00Z</cp:lastPrinted>
  <dcterms:created xsi:type="dcterms:W3CDTF">1601-01-01T00:00:00Z</dcterms:created>
  <dcterms:modified xsi:type="dcterms:W3CDTF">2021-09-15T15:05:00Z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26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52</vt:i4>
  </property>
</Properties>
</file>