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перемещения страницы щёлкните мышью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1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62B93EE-BB88-4281-AB42-0371704D7B1E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B2585DD-6580-41EB-9C80-79D3B4DD495A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pPr>
                <a:lnSpc>
                  <a:spcPct val="100000"/>
                </a:lnSpc>
              </a:pPr>
              <a:t>14</a:t>
            </a:fld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8F9F8C6-7D43-4157-8735-732CD8A0B69A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68800" cy="4111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DD43BD04-A4A8-4942-BC26-37DC536932EF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7F605F49-197E-4476-B065-5CEC0FF5240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775C9093-3541-4751-AB7C-7387A9CB64F6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lang="en-GB" sz="4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lang="en-GB" sz="20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34F19D8B-4FBD-43F6-9130-069CB1D5F846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83640" y="213300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BLAST – </a:t>
            </a: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программа поиска в БД последовательностей, похожих на данную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51640" y="692640"/>
            <a:ext cx="8568720" cy="49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Пусть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S —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вес выравнивания находки и входной последовательности.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E –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это математическое ожидание числа СЛУЧАЙНЫХ находок  с весом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X ≥ S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в банке того же размера.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Формула для вычисления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: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 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E = N/ 2</a:t>
            </a:r>
            <a:r>
              <a:rPr lang="en-US" sz="2400" b="1" strike="noStrike" spc="-1" baseline="30000">
                <a:solidFill>
                  <a:srgbClr val="000000"/>
                </a:solidFill>
                <a:latin typeface="Times New Roman"/>
                <a:ea typeface="Arial Unicode MS"/>
              </a:rPr>
              <a:t>S</a:t>
            </a:r>
            <a:r>
              <a:rPr lang="en-US" sz="2800" b="0" strike="noStrike" spc="-1">
                <a:solidFill>
                  <a:srgbClr val="506D2D"/>
                </a:solidFill>
                <a:latin typeface="Symbol"/>
                <a:ea typeface="Arial Unicode MS"/>
              </a:rPr>
              <a:t></a:t>
            </a:r>
            <a:r>
              <a:rPr lang="ru-RU" sz="20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, ее запоминать не обязательно.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Здесь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N = 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·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m,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где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n –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длина входной последовательности, 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m –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суммарная длина последовательностей в области поиска.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S</a:t>
            </a:r>
            <a:r>
              <a:rPr lang="en-US" sz="2800" b="0" strike="noStrike" spc="-1">
                <a:solidFill>
                  <a:srgbClr val="506D2D"/>
                </a:solidFill>
                <a:latin typeface="Symbol"/>
                <a:ea typeface="Arial Unicode MS"/>
              </a:rPr>
              <a:t>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–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нормализованный вес, или вес в битах, вычисляется из обычного веса и неких констант по формуле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755640" y="44640"/>
            <a:ext cx="776880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E-value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80" name="Picture 2"/>
          <p:cNvPicPr/>
          <p:nvPr/>
        </p:nvPicPr>
        <p:blipFill>
          <a:blip r:embed="rId2" cstate="print"/>
          <a:stretch/>
        </p:blipFill>
        <p:spPr>
          <a:xfrm>
            <a:off x="6264000" y="5341680"/>
            <a:ext cx="2485800" cy="1066320"/>
          </a:xfrm>
          <a:prstGeom prst="rect">
            <a:avLst/>
          </a:prstGeom>
          <a:ln w="9360">
            <a:noFill/>
          </a:ln>
        </p:spPr>
      </p:pic>
      <p:sp>
        <p:nvSpPr>
          <p:cNvPr id="28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8F649D82-81BA-4636-A34D-FB8A7F5B8482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51640" y="1568880"/>
            <a:ext cx="856872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Находка с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E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= 5 значит, что в списке находок примерно пять находок такого или лучшего качества могли появится случайно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Находка с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E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= 0.1 значит, что находка такого качества  появляется в выдаче случайно в среднем один раз на десять запусков программы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Находка с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E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= 0.0001 значит, что находку такого качества  невозможно получить случайно с уровнем достоверности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p = 1/10000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755640" y="333080"/>
            <a:ext cx="776880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506D2D"/>
                </a:solidFill>
                <a:latin typeface="Times New Roman"/>
                <a:ea typeface="Arial Unicode MS"/>
              </a:rPr>
              <a:t>E-value </a:t>
            </a:r>
            <a:r>
              <a:rPr lang="en-US" sz="4400" spc="-1" dirty="0" smtClean="0">
                <a:solidFill>
                  <a:srgbClr val="506D2D"/>
                </a:solidFill>
                <a:latin typeface="Times New Roman"/>
                <a:ea typeface="Arial Unicode MS"/>
              </a:rPr>
              <a:t>“</a:t>
            </a:r>
            <a:r>
              <a:rPr lang="ru-RU" sz="4400" b="0" strike="noStrike" spc="-1" dirty="0" smtClean="0">
                <a:solidFill>
                  <a:srgbClr val="506D2D"/>
                </a:solidFill>
                <a:latin typeface="Times New Roman"/>
                <a:ea typeface="Arial Unicode MS"/>
              </a:rPr>
              <a:t>для чайников</a:t>
            </a:r>
            <a:r>
              <a:rPr lang="en-US" sz="4400" b="0" strike="noStrike" spc="-1" dirty="0" smtClean="0">
                <a:solidFill>
                  <a:srgbClr val="506D2D"/>
                </a:solidFill>
                <a:latin typeface="Times New Roman"/>
                <a:ea typeface="Arial Unicode MS"/>
              </a:rPr>
              <a:t>”</a:t>
            </a:r>
            <a:endParaRPr lang="en-GB" sz="44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F0B19FF9-0872-47D1-A06C-AC90E6525BC4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95640" y="260640"/>
            <a:ext cx="5849640" cy="52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Участок малой сложности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323640" y="836640"/>
            <a:ext cx="7632360" cy="155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Ищем: белок </a:t>
            </a: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P02929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Если отключить </a:t>
            </a: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“Compositional adjustments” 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и фильтр, то одной из находок будет: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87" name="Picture 3"/>
          <p:cNvPicPr/>
          <p:nvPr/>
        </p:nvPicPr>
        <p:blipFill>
          <a:blip r:embed="rId2" cstate="print"/>
          <a:stretch/>
        </p:blipFill>
        <p:spPr>
          <a:xfrm>
            <a:off x="323640" y="2637000"/>
            <a:ext cx="7632360" cy="2376000"/>
          </a:xfrm>
          <a:prstGeom prst="rect">
            <a:avLst/>
          </a:prstGeom>
          <a:ln w="9360"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4284000" y="4293000"/>
            <a:ext cx="4320720" cy="91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Lucida Sans Unicode"/>
                <a:ea typeface="Arial Unicode MS"/>
              </a:rPr>
              <a:t>в исходном белке имеется участок, содержащий очень много пролина и глутаминовой кислоты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611640" y="5373360"/>
            <a:ext cx="6659280" cy="119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Данное выравнивание </a:t>
            </a:r>
            <a:r>
              <a:rPr lang="ru-RU" sz="2400" b="1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не свидетельствует о гомологии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, несмотря на хорошее значение </a:t>
            </a: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E-value (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10</a:t>
            </a:r>
            <a:r>
              <a:rPr lang="ru-RU" sz="2400" b="0" strike="noStrike" spc="-1" baseline="30000">
                <a:solidFill>
                  <a:srgbClr val="000000"/>
                </a:solidFill>
                <a:latin typeface="Lucida Sans Unicode"/>
                <a:ea typeface="Arial Unicode MS"/>
              </a:rPr>
              <a:t>-9</a:t>
            </a: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0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3DF2018C-CA6B-49D7-9959-622A6BA54A81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577800" y="16452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Длина слова </a:t>
            </a:r>
            <a:r>
              <a:rPr lang="en-US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W</a:t>
            </a:r>
            <a:r>
              <a:rPr lang="ru-RU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существенно влияет на результат </a:t>
            </a:r>
            <a:r>
              <a:rPr lang="en-US" sz="3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endParaRPr lang="en-GB" sz="3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01A8B5B-0AC1-496D-9986-5A1831084505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611640" y="1989000"/>
            <a:ext cx="820368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BLAST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быстро находит банковские последовательности, в которых есть слово длины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W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совпадающее (в случае белков очень похожее) с каким-то словом длины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W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во входной последовательности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это делается для ускорения программы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lang="ru-RU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 Начиная с этого слова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BLAST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начинает продолжать  выравнивание в две стороны</a:t>
            </a:r>
            <a:endParaRPr lang="ru-RU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Сначала продолжается без гэпов.</a:t>
            </a:r>
            <a:endParaRPr lang="ru-RU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Затем полученные выравнивания объединяются с гэпами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8229240" cy="7729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Роль длины слова. Мой эксперимент</a:t>
            </a:r>
            <a:endParaRPr lang="en-GB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7200" y="1047960"/>
            <a:ext cx="8229240" cy="55792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rmAutofit fontScale="84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Вход: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последовательность из  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466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 остатков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NCBI BLAST (https://blast.ncbi.nlm.nih.gov/)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Область поиска: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Swissprot, 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белки из бактерии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32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Параметры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(кроме 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wordsize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по умолчанию. </a:t>
            </a:r>
            <a:r>
              <a:rPr lang="en-US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E=10</a:t>
            </a:r>
            <a:r>
              <a:rPr lang="ru-RU" sz="32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en-US" sz="32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W = 6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Найдено </a:t>
            </a:r>
            <a:r>
              <a:rPr lang="en-US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16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последовательностей, в них </a:t>
            </a:r>
            <a:r>
              <a:rPr lang="en-US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18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находок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en-US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8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из них 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E &lt; 0.001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Время работы сервиса 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NCBI – </a:t>
            </a:r>
            <a:r>
              <a:rPr lang="ru-RU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менее одной минуты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en-US" sz="32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W = 2</a:t>
            </a:r>
            <a:endParaRPr lang="en-GB" sz="32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Найдено </a:t>
            </a:r>
            <a:r>
              <a:rPr lang="en-US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69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последовательностей, в них </a:t>
            </a:r>
            <a:r>
              <a:rPr lang="ru-RU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75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находок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en-US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12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находок с 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E &lt; 0.001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lang="ru-RU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Время работы сервиса </a:t>
            </a: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NCBI – </a:t>
            </a:r>
            <a:r>
              <a:rPr lang="ru-RU" sz="2800" b="1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около 35 мин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9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9970E50B-35E9-40C7-B951-AD48E9F2404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95640" y="0"/>
            <a:ext cx="813672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Выбор варианта нуклеотидного </a:t>
            </a:r>
            <a:r>
              <a:rPr lang="en-US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BLAST </a:t>
            </a:r>
            <a:r>
              <a:t/>
            </a:r>
            <a:br/>
            <a:r>
              <a:rPr lang="en-US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(</a:t>
            </a: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по умолчанию стоит </a:t>
            </a:r>
            <a:r>
              <a:rPr lang="en-US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megablast)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98" name="Picture 2"/>
          <p:cNvPicPr/>
          <p:nvPr/>
        </p:nvPicPr>
        <p:blipFill>
          <a:blip r:embed="rId2" cstate="print"/>
          <a:stretch/>
        </p:blipFill>
        <p:spPr>
          <a:xfrm>
            <a:off x="467640" y="980640"/>
            <a:ext cx="8194320" cy="5779800"/>
          </a:xfrm>
          <a:prstGeom prst="rect">
            <a:avLst/>
          </a:prstGeom>
          <a:ln w="9360"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1404360" y="4653360"/>
            <a:ext cx="3671640" cy="122364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F15EC8DA-0B5C-4ADA-8F70-B2CB43C36745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79280" y="1052640"/>
            <a:ext cx="8660880" cy="5447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2"/>
          <p:cNvSpPr/>
          <p:nvPr/>
        </p:nvSpPr>
        <p:spPr>
          <a:xfrm>
            <a:off x="179280" y="220680"/>
            <a:ext cx="8097480" cy="83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Три вида blastn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303" name="Table 3"/>
          <p:cNvGraphicFramePr/>
          <p:nvPr/>
        </p:nvGraphicFramePr>
        <p:xfrm>
          <a:off x="468360" y="1413000"/>
          <a:ext cx="8219880" cy="4441320"/>
        </p:xfrm>
        <a:graphic>
          <a:graphicData uri="http://schemas.openxmlformats.org/drawingml/2006/table">
            <a:tbl>
              <a:tblPr/>
              <a:tblGrid>
                <a:gridCol w="2979720"/>
                <a:gridCol w="2330280"/>
                <a:gridCol w="2909880"/>
              </a:tblGrid>
              <a:tr h="92844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Программа</a:t>
                      </a:r>
                      <a:endParaRPr lang="ru-RU" sz="2800" b="0" strike="noStrike" spc="-1" dirty="0">
                        <a:latin typeface="Arial"/>
                      </a:endParaRPr>
                    </a:p>
                  </a:txBody>
                  <a:tcPr marL="90000" marR="9000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en-US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Wordsize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 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Цели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B3B3B3"/>
                    </a:solidFill>
                  </a:tcPr>
                </a:tc>
              </a:tr>
              <a:tr h="92844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megablast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28 </a:t>
                      </a:r>
                      <a:r>
                        <a:rPr lang="ru-RU" sz="2800" b="0" strike="noStrike" spc="-1" dirty="0" err="1" smtClean="0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нк</a:t>
                      </a:r>
                      <a:endParaRPr lang="ru-RU" sz="2800" b="0" strike="noStrike" spc="-1" dirty="0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Очень близкие гомологи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</a:tr>
              <a:tr h="160956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BFBFBF"/>
                          </a:solidFill>
                          <a:latin typeface="Arial"/>
                          <a:ea typeface="WenQuanYi Micro Hei"/>
                        </a:rPr>
                        <a:t>discontiguous megablast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BFBFBF"/>
                          </a:solidFill>
                          <a:latin typeface="Arial"/>
                          <a:ea typeface="WenQuanYi Micro Hei"/>
                        </a:rPr>
                        <a:t>11 нк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BFBFBF"/>
                          </a:solidFill>
                          <a:latin typeface="Arial"/>
                          <a:ea typeface="WenQuanYi Micro Hei"/>
                        </a:rPr>
                        <a:t>Близкие гомологи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E6E6E6"/>
                    </a:solidFill>
                  </a:tcPr>
                </a:tc>
              </a:tr>
              <a:tr h="97488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blastn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11 нк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Любые гомологи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04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2046DC87-44F3-4B11-8528-DE60FCDC37F8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611640" y="404640"/>
            <a:ext cx="8316720" cy="5486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Что выдает </a:t>
            </a:r>
            <a:r>
              <a:rPr lang="en-US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BLAST?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36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Список последовательностей, сходных с входной последовательностью (см. слайд 3)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Выравнивания входной последовательности с каждой найденной (локальное)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Разные удобности для просмотра и скачивания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200" b="0" strike="noStrike" spc="-1"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E828712A-1239-4537-A4B5-923D4DE924D8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17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95640" y="188640"/>
            <a:ext cx="72007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Список находок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308" name="Рисунок 3"/>
          <p:cNvPicPr/>
          <p:nvPr/>
        </p:nvPicPr>
        <p:blipFill>
          <a:blip r:embed="rId2" cstate="print"/>
          <a:srcRect l="4895" t="13692" r="4468" b="1722"/>
          <a:stretch/>
        </p:blipFill>
        <p:spPr>
          <a:xfrm>
            <a:off x="124200" y="836640"/>
            <a:ext cx="9019440" cy="5898960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>
            <a:off x="7452360" y="1124640"/>
            <a:ext cx="36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7884360" y="1124640"/>
            <a:ext cx="36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4"/>
          <p:cNvSpPr/>
          <p:nvPr/>
        </p:nvSpPr>
        <p:spPr>
          <a:xfrm>
            <a:off x="8388360" y="1124640"/>
            <a:ext cx="36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5"/>
          <p:cNvSpPr/>
          <p:nvPr/>
        </p:nvSpPr>
        <p:spPr>
          <a:xfrm>
            <a:off x="6156000" y="1124640"/>
            <a:ext cx="36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"/>
          <p:cNvSpPr/>
          <p:nvPr/>
        </p:nvSpPr>
        <p:spPr>
          <a:xfrm>
            <a:off x="6516360" y="1124640"/>
            <a:ext cx="36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7"/>
          <p:cNvSpPr/>
          <p:nvPr/>
        </p:nvSpPr>
        <p:spPr>
          <a:xfrm>
            <a:off x="6948360" y="1124640"/>
            <a:ext cx="36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8"/>
          <p:cNvSpPr/>
          <p:nvPr/>
        </p:nvSpPr>
        <p:spPr>
          <a:xfrm>
            <a:off x="3564000" y="1124640"/>
            <a:ext cx="36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TextShape 9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600CE574-D2CB-485F-9347-245C9F558F86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18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35440" y="1826280"/>
            <a:ext cx="8821440" cy="331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3800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Length=129 </a:t>
            </a:r>
            <a:r>
              <a:rPr lang="ru-RU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Number of matches=1  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Score = 78.6 bits (192), Expect = 9e-15, Method: Compositional matrix adjust. 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Identities = 34/73 (47%), Positives = 50/73 (68%), Gaps = 0/73 (0%) 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Query 17 YRLEEVQKHNNSQSTWIIVHHRIYDITKFLDEHPGGEEVLREQAGGDATENFEDVGHSTD 76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       </a:t>
            </a: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Y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</a:t>
            </a: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EEV +H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    </a:t>
            </a: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W+I++ ++Y+I+ ++DEHPGGEEV+ + AG DATE F+D+GHS + 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Sbjct 11 YTHEEVAQHTTHDDLWVILNGKVYNISNYIDEHPGGEEVILDCAGTDATEAFDDIGHSDE 70 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Query 77 ARALSETFIIGEL 89 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        </a:t>
            </a: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A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</a:t>
            </a: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+ E </a:t>
            </a:r>
            <a:r>
              <a:rPr lang="en-US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  </a:t>
            </a: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IG L </a:t>
            </a:r>
            <a:endParaRPr lang="ru-RU" sz="1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Courier New"/>
                <a:ea typeface="Arial Unicode MS"/>
              </a:rPr>
              <a:t>Sbjct 71 AHEILEKLYIGNL 83 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318" name="Group 2"/>
          <p:cNvGrpSpPr/>
          <p:nvPr/>
        </p:nvGrpSpPr>
        <p:grpSpPr>
          <a:xfrm>
            <a:off x="216000" y="489960"/>
            <a:ext cx="8660160" cy="1315440"/>
            <a:chOff x="216000" y="489960"/>
            <a:chExt cx="8660160" cy="1315440"/>
          </a:xfrm>
        </p:grpSpPr>
        <p:pic>
          <p:nvPicPr>
            <p:cNvPr id="319" name="Picture 3"/>
            <p:cNvPicPr/>
            <p:nvPr/>
          </p:nvPicPr>
          <p:blipFill>
            <a:blip r:embed="rId2" cstate="print"/>
            <a:stretch/>
          </p:blipFill>
          <p:spPr>
            <a:xfrm>
              <a:off x="291600" y="619920"/>
              <a:ext cx="8584560" cy="11854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20" name="CustomShape 3"/>
            <p:cNvSpPr/>
            <p:nvPr/>
          </p:nvSpPr>
          <p:spPr>
            <a:xfrm>
              <a:off x="216000" y="489960"/>
              <a:ext cx="8584560" cy="1185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1" name="CustomShape 4"/>
          <p:cNvSpPr/>
          <p:nvPr/>
        </p:nvSpPr>
        <p:spPr>
          <a:xfrm>
            <a:off x="1613880" y="2174040"/>
            <a:ext cx="168120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Вес в битах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3611520" y="2212200"/>
            <a:ext cx="58500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Вес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4859640" y="2186640"/>
            <a:ext cx="117000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E-value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649080" y="4993560"/>
            <a:ext cx="247752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Число совпадений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3541320" y="5031720"/>
            <a:ext cx="268884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Длина выравнивания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6" name="CustomShape 9"/>
          <p:cNvSpPr/>
          <p:nvPr/>
        </p:nvSpPr>
        <p:spPr>
          <a:xfrm>
            <a:off x="2768760" y="1470960"/>
            <a:ext cx="327384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Длина найденного белка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7" name="CustomShape 10"/>
          <p:cNvSpPr/>
          <p:nvPr/>
        </p:nvSpPr>
        <p:spPr>
          <a:xfrm rot="10800000" flipV="1">
            <a:off x="4344480" y="2372400"/>
            <a:ext cx="515160" cy="33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1"/>
          <p:cNvSpPr/>
          <p:nvPr/>
        </p:nvSpPr>
        <p:spPr>
          <a:xfrm rot="10800000" flipV="1">
            <a:off x="1106640" y="2441160"/>
            <a:ext cx="667800" cy="30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 rot="10800000" flipV="1">
            <a:off x="1373400" y="1640880"/>
            <a:ext cx="1401120" cy="26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3"/>
          <p:cNvSpPr/>
          <p:nvPr/>
        </p:nvSpPr>
        <p:spPr>
          <a:xfrm rot="10800000" flipV="1">
            <a:off x="2706840" y="2403000"/>
            <a:ext cx="990000" cy="30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4"/>
          <p:cNvSpPr/>
          <p:nvPr/>
        </p:nvSpPr>
        <p:spPr>
          <a:xfrm rot="16200000" flipV="1">
            <a:off x="2068920" y="3402720"/>
            <a:ext cx="1901160" cy="1431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 rot="5400000" flipH="1" flipV="1">
            <a:off x="699480" y="3917160"/>
            <a:ext cx="1922040" cy="42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3810960" y="4307760"/>
            <a:ext cx="2477520" cy="64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Число сходных 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“</a:t>
            </a: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букв</a:t>
            </a:r>
            <a:r>
              <a:rPr lang="en-US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”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 rot="16200000" flipV="1">
            <a:off x="4098960" y="3718080"/>
            <a:ext cx="1253160" cy="15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5868360" y="4307760"/>
            <a:ext cx="2477520" cy="64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Число символов гэпа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 rot="5400000" flipH="1" flipV="1">
            <a:off x="5969880" y="3695760"/>
            <a:ext cx="12776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TextShape 20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148392B4-89FB-42DA-81D6-C4D4670932A7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3640" y="332640"/>
            <a:ext cx="7768800" cy="5868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Зачем нужен </a:t>
            </a:r>
            <a:r>
              <a:rPr lang="en-US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?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395640" y="1124640"/>
            <a:ext cx="8352720" cy="50403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Секвенировали геном вируса. Что за вирус, какому семейству принадлежит?</a:t>
            </a: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Какие белки закодированы в геноме? Известны ли они, встречались ли в других вирусах?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Имеем последовательность одного из белков</a:t>
            </a: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 Какова его функция, хотя бы предположительно?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Насколько распространен это белок, в каких семействах вирусов, а может быть, и среди бактерий или эукариот? Как шла эволюция этого белка?</a:t>
            </a:r>
            <a:r>
              <a:t/>
            </a:r>
            <a:br/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Для этого надо постараться найти все его гомологи.</a:t>
            </a:r>
            <a:endParaRPr lang="en-GB" sz="24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CC4668E6-91F7-4F2B-BB8C-990E2E6C1C2D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83640" y="249300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КОНЕЦ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5118C72E-C5EE-4406-8FCA-744E85B2A555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20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67640" y="1628640"/>
            <a:ext cx="84247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сравнивает входную последовательность с последовательностями в банке данных, ищет сходные участки и оценивает статистическую значимость  находок.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1E088135-F847-4252-A14B-206360271CF4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21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7200" y="128520"/>
            <a:ext cx="822600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Вес в битах </a:t>
            </a:r>
            <a:r>
              <a:rPr lang="en-US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S</a:t>
            </a:r>
            <a:r>
              <a:rPr lang="en-US" sz="4400" b="0" strike="noStrike" spc="-1">
                <a:solidFill>
                  <a:srgbClr val="506D2D"/>
                </a:solidFill>
                <a:latin typeface="Symbol"/>
                <a:ea typeface="Arial Unicode MS"/>
              </a:rPr>
              <a:t>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43" name="Picture 2"/>
          <p:cNvPicPr/>
          <p:nvPr/>
        </p:nvPicPr>
        <p:blipFill>
          <a:blip r:embed="rId2" cstate="print"/>
          <a:stretch/>
        </p:blipFill>
        <p:spPr>
          <a:xfrm>
            <a:off x="3348000" y="1196640"/>
            <a:ext cx="2485800" cy="1066320"/>
          </a:xfrm>
          <a:prstGeom prst="rect">
            <a:avLst/>
          </a:prstGeom>
          <a:ln w="9360">
            <a:noFill/>
          </a:ln>
        </p:spPr>
      </p:pic>
      <p:sp>
        <p:nvSpPr>
          <p:cNvPr id="344" name="CustomShape 2"/>
          <p:cNvSpPr/>
          <p:nvPr/>
        </p:nvSpPr>
        <p:spPr>
          <a:xfrm>
            <a:off x="899640" y="2228760"/>
            <a:ext cx="7344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S –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обычный вес,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λ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и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K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– коэффициенты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зависящие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от  системы весов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395640" y="3429000"/>
            <a:ext cx="828072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Вес в битах отражает объём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перебора,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необходимый для получения случайно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ОДНОГО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выравнивания такого качества.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Согласно теории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Arial Unicode MS"/>
              </a:rPr>
              <a:t>Карлина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–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Arial Unicode MS"/>
              </a:rPr>
              <a:t>Альтшуля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, если  вес в битах равен 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то это значит, что надо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перебрать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r>
            <a:r>
              <a:rPr lang="ru-RU" sz="2400" b="1" strike="noStrike" spc="-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r>
            <a:r>
              <a:rPr lang="ru-RU" sz="2400" b="0" strike="noStrike" spc="-1" baseline="30000" dirty="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пар случайных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фрагментов,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чтобы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Arial Unicode MS"/>
              </a:rPr>
              <a:t>п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o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лучить  случайно их выравнивание с  таким весом в битах.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46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E78B4F9A-2654-4DC1-A872-6A88293AD581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22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23640" y="116640"/>
            <a:ext cx="8712720" cy="935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&gt;WP_015027971 TdeIII family type II restriction endonuclease [Emticicia oligotrophica]</a:t>
            </a:r>
            <a:r>
              <a:t/>
            </a:r>
            <a:br/>
            <a:r>
              <a:rPr lang="en-US" sz="1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MTQQQIQQVETVLRNSLRHKFQNYNPEPAVMPFHTRLLGQDRMALFSFIHSLNTNFGTSIFEPVAKALALSTFASAESQQ</a:t>
            </a:r>
            <a:r>
              <a:t/>
            </a:r>
            <a:br/>
            <a:r>
              <a:rPr lang="en-US" sz="1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TAGNQISSEAHRVIQNIMDGLAVATSSPNKIEEINAIRVVCQTGEMKTVKPTKVDVKLVGHDGTIYLFDIKTAKPNAGGF</a:t>
            </a:r>
            <a:r>
              <a:t/>
            </a:r>
            <a:br/>
            <a:r>
              <a:rPr lang="en-US" sz="1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KEFKRTLLEWVATTLAANPTANVQTIIAIPYNPYEPQPYNRWTMRGMLDLDNELKVAAEFWDFLGGQGAYTDLLDIFERI</a:t>
            </a:r>
            <a:r>
              <a:t/>
            </a:r>
            <a:br/>
            <a:r>
              <a:rPr lang="en-US" sz="12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GLELRPEIDAYFARYNRQ</a:t>
            </a:r>
            <a:endParaRPr lang="en-GB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043640" y="1268640"/>
            <a:ext cx="340200" cy="863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1548000" y="1340640"/>
            <a:ext cx="1311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BLASTP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8" name="Picture 3"/>
          <p:cNvPicPr/>
          <p:nvPr/>
        </p:nvPicPr>
        <p:blipFill>
          <a:blip r:embed="rId2" cstate="print"/>
          <a:srcRect r="19116" b="27844"/>
          <a:stretch/>
        </p:blipFill>
        <p:spPr>
          <a:xfrm>
            <a:off x="3420000" y="1268640"/>
            <a:ext cx="5484960" cy="6526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19" name="CustomShape 4"/>
          <p:cNvSpPr/>
          <p:nvPr/>
        </p:nvSpPr>
        <p:spPr>
          <a:xfrm>
            <a:off x="7236360" y="908640"/>
            <a:ext cx="1595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Где искать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6588360" y="0"/>
            <a:ext cx="1595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Что искать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1" name="TextShape 6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CE8FBF58-F7C4-4FF1-9970-B806C0CB19D7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6588360" y="2277000"/>
            <a:ext cx="2448000" cy="410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На что смотреть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5. </a:t>
            </a:r>
            <a:r>
              <a:rPr lang="en-US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E-value</a:t>
            </a:r>
            <a:r>
              <a:rPr lang="ru-RU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r>
              <a:t/>
            </a:r>
            <a:br/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достоверность находки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4. </a:t>
            </a:r>
            <a:r>
              <a:rPr lang="en-US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Coverage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Какая часть входной последовательности похожа на находку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6. </a:t>
            </a:r>
            <a:r>
              <a:rPr lang="en-US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Identity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Процент одинаковых остатков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1</a:t>
            </a:r>
            <a:r>
              <a:rPr lang="ru-RU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.</a:t>
            </a:r>
            <a:r>
              <a:rPr lang="en-US" sz="1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 Description</a:t>
            </a:r>
            <a:r>
              <a:t/>
            </a:r>
            <a:br/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 название находки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7. </a:t>
            </a:r>
            <a:r>
              <a:rPr lang="en-US" sz="1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Accession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Код находки в БД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23" name="Group 8"/>
          <p:cNvGrpSpPr/>
          <p:nvPr/>
        </p:nvGrpSpPr>
        <p:grpSpPr>
          <a:xfrm>
            <a:off x="20880" y="2102760"/>
            <a:ext cx="6591960" cy="4106520"/>
            <a:chOff x="20880" y="2102760"/>
            <a:chExt cx="6591960" cy="4106520"/>
          </a:xfrm>
        </p:grpSpPr>
        <p:grpSp>
          <p:nvGrpSpPr>
            <p:cNvPr id="224" name="Group 9"/>
            <p:cNvGrpSpPr/>
            <p:nvPr/>
          </p:nvGrpSpPr>
          <p:grpSpPr>
            <a:xfrm>
              <a:off x="20880" y="2102760"/>
              <a:ext cx="6591960" cy="4106520"/>
              <a:chOff x="20880" y="2102760"/>
              <a:chExt cx="6591960" cy="4106520"/>
            </a:xfrm>
          </p:grpSpPr>
          <p:pic>
            <p:nvPicPr>
              <p:cNvPr id="225" name="Picture 2"/>
              <p:cNvPicPr/>
              <p:nvPr/>
            </p:nvPicPr>
            <p:blipFill>
              <a:blip r:embed="rId3" cstate="print"/>
              <a:stretch/>
            </p:blipFill>
            <p:spPr>
              <a:xfrm>
                <a:off x="20880" y="2102760"/>
                <a:ext cx="6591960" cy="410652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26" name="CustomShape 10"/>
              <p:cNvSpPr/>
              <p:nvPr/>
            </p:nvSpPr>
            <p:spPr>
              <a:xfrm>
                <a:off x="2817360" y="2166840"/>
                <a:ext cx="2016000" cy="395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2000" b="0" strike="noStrike" spc="-1">
                    <a:solidFill>
                      <a:srgbClr val="FF0000"/>
                    </a:solidFill>
                    <a:latin typeface="Times New Roman"/>
                    <a:ea typeface="Arial Unicode MS"/>
                  </a:rPr>
                  <a:t>Список находок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  <p:sp>
          <p:nvSpPr>
            <p:cNvPr id="227" name="CustomShape 11"/>
            <p:cNvSpPr/>
            <p:nvPr/>
          </p:nvSpPr>
          <p:spPr>
            <a:xfrm>
              <a:off x="47293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FF0000"/>
                  </a:solidFill>
                  <a:latin typeface="Times New Roman"/>
                  <a:ea typeface="Arial Unicode MS"/>
                </a:rPr>
                <a:t>4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28" name="CustomShape 12"/>
            <p:cNvSpPr/>
            <p:nvPr/>
          </p:nvSpPr>
          <p:spPr>
            <a:xfrm>
              <a:off x="4429080" y="260964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FF0000"/>
                  </a:solidFill>
                  <a:latin typeface="Times New Roman"/>
                  <a:ea typeface="Arial Unicode MS"/>
                </a:rPr>
                <a:t>3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29" name="CustomShape 13"/>
            <p:cNvSpPr/>
            <p:nvPr/>
          </p:nvSpPr>
          <p:spPr>
            <a:xfrm>
              <a:off x="414108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FF0000"/>
                  </a:solidFill>
                  <a:latin typeface="Times New Roman"/>
                  <a:ea typeface="Arial Unicode MS"/>
                </a:rPr>
                <a:t>2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30" name="CustomShape 14"/>
            <p:cNvSpPr/>
            <p:nvPr/>
          </p:nvSpPr>
          <p:spPr>
            <a:xfrm>
              <a:off x="138456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FF0000"/>
                  </a:solidFill>
                  <a:latin typeface="Times New Roman"/>
                  <a:ea typeface="Arial Unicode MS"/>
                </a:rPr>
                <a:t>1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31" name="CustomShape 15"/>
            <p:cNvSpPr/>
            <p:nvPr/>
          </p:nvSpPr>
          <p:spPr>
            <a:xfrm>
              <a:off x="53863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FF0000"/>
                  </a:solidFill>
                  <a:latin typeface="Times New Roman"/>
                  <a:ea typeface="Arial Unicode MS"/>
                </a:rPr>
                <a:t>6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32" name="CustomShape 16"/>
            <p:cNvSpPr/>
            <p:nvPr/>
          </p:nvSpPr>
          <p:spPr>
            <a:xfrm>
              <a:off x="58669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FF0000"/>
                  </a:solidFill>
                  <a:latin typeface="Times New Roman"/>
                  <a:ea typeface="Arial Unicode MS"/>
                </a:rPr>
                <a:t>7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33" name="CustomShape 17"/>
            <p:cNvSpPr/>
            <p:nvPr/>
          </p:nvSpPr>
          <p:spPr>
            <a:xfrm>
              <a:off x="51001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FF0000"/>
                  </a:solidFill>
                  <a:latin typeface="Times New Roman"/>
                  <a:ea typeface="Arial Unicode MS"/>
                </a:rPr>
                <a:t>5</a:t>
              </a:r>
              <a:endParaRPr lang="ru-RU" sz="14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1"/>
          <p:cNvPicPr/>
          <p:nvPr/>
        </p:nvPicPr>
        <p:blipFill>
          <a:blip r:embed="rId2" cstate="print"/>
          <a:srcRect l="2009" t="21354" r="33312" b="28491"/>
          <a:stretch/>
        </p:blipFill>
        <p:spPr>
          <a:xfrm>
            <a:off x="251640" y="1124640"/>
            <a:ext cx="8486280" cy="396000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323640" y="116640"/>
            <a:ext cx="72007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Варианты </a:t>
            </a:r>
            <a:r>
              <a:rPr lang="en-US" sz="36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07640" y="5406480"/>
            <a:ext cx="88567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Три последних варианта нужны потому, что сходство белков информативнее сходства из генов! (см. презентацию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Alignment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)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D23F0431-0076-4C6A-AC7A-72FDBB7A498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On-line blast </a:t>
            </a:r>
            <a:r>
              <a:rPr lang="ru-RU" sz="32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в </a:t>
            </a:r>
            <a:r>
              <a:rPr lang="en-US" sz="3200" b="1" strike="noStrike" cap="all" spc="-1">
                <a:solidFill>
                  <a:srgbClr val="506D2D"/>
                </a:solidFill>
                <a:latin typeface="Times New Roman"/>
                <a:ea typeface="Arial Unicode MS"/>
              </a:rPr>
              <a:t>NCBI</a:t>
            </a:r>
            <a:endParaRPr lang="en-GB" sz="3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28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https://blast.ncbi.nlm.nih.gov</a:t>
            </a:r>
            <a:endParaRPr lang="en-GB" sz="2800" b="0" strike="noStrike" spc="-1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B9D614EA-4D09-49A2-A3BE-D4F9E02446B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Выбор варианта</a:t>
            </a:r>
            <a:endParaRPr lang="en-GB" sz="44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42" name="Picture 2"/>
          <p:cNvPicPr/>
          <p:nvPr/>
        </p:nvPicPr>
        <p:blipFill>
          <a:blip r:embed="rId2" cstate="print"/>
          <a:stretch/>
        </p:blipFill>
        <p:spPr>
          <a:xfrm>
            <a:off x="539640" y="1917000"/>
            <a:ext cx="8068680" cy="4320360"/>
          </a:xfrm>
          <a:prstGeom prst="rect">
            <a:avLst/>
          </a:prstGeom>
          <a:ln w="9360">
            <a:noFill/>
          </a:ln>
        </p:spPr>
      </p:pic>
      <p:sp>
        <p:nvSpPr>
          <p:cNvPr id="243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50BBF477-574E-4988-8AE0-C357C97F52E2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250920" y="321840"/>
            <a:ext cx="8892720" cy="45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Интерфейс ввода данных </a:t>
            </a:r>
            <a:r>
              <a:rPr lang="en-US" sz="2400" b="0" strike="noStrike" spc="-1">
                <a:solidFill>
                  <a:srgbClr val="000000"/>
                </a:solidFill>
                <a:latin typeface="Lucida Sans Unicode"/>
                <a:ea typeface="Arial Unicode MS"/>
              </a:rPr>
              <a:t>http://blast.ncbi.nlm.nih.gov/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245" name="Group 2"/>
          <p:cNvGrpSpPr/>
          <p:nvPr/>
        </p:nvGrpSpPr>
        <p:grpSpPr>
          <a:xfrm>
            <a:off x="323640" y="904320"/>
            <a:ext cx="8484840" cy="5953320"/>
            <a:chOff x="323640" y="904320"/>
            <a:chExt cx="8484840" cy="5953320"/>
          </a:xfrm>
        </p:grpSpPr>
        <p:pic>
          <p:nvPicPr>
            <p:cNvPr id="246" name="Picture 1"/>
            <p:cNvPicPr/>
            <p:nvPr/>
          </p:nvPicPr>
          <p:blipFill>
            <a:blip r:embed="rId2" cstate="print"/>
            <a:stretch/>
          </p:blipFill>
          <p:spPr>
            <a:xfrm>
              <a:off x="323640" y="904320"/>
              <a:ext cx="8484840" cy="59533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7" name="CustomShape 3"/>
            <p:cNvSpPr/>
            <p:nvPr/>
          </p:nvSpPr>
          <p:spPr>
            <a:xfrm>
              <a:off x="4060800" y="2285640"/>
              <a:ext cx="400320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вводим последовательность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48" name="CustomShape 4"/>
            <p:cNvSpPr/>
            <p:nvPr/>
          </p:nvSpPr>
          <p:spPr>
            <a:xfrm>
              <a:off x="5148000" y="3088800"/>
              <a:ext cx="243648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база данных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49" name="CustomShape 5"/>
            <p:cNvSpPr/>
            <p:nvPr/>
          </p:nvSpPr>
          <p:spPr>
            <a:xfrm>
              <a:off x="4212000" y="4690440"/>
              <a:ext cx="444384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таксон (если надо ограничить)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50" name="CustomShape 6"/>
            <p:cNvSpPr/>
            <p:nvPr/>
          </p:nvSpPr>
          <p:spPr>
            <a:xfrm rot="16200000" flipV="1">
              <a:off x="3697920" y="4718880"/>
              <a:ext cx="4320" cy="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7"/>
            <p:cNvSpPr/>
            <p:nvPr/>
          </p:nvSpPr>
          <p:spPr>
            <a:xfrm>
              <a:off x="1331640" y="5272920"/>
              <a:ext cx="1863000" cy="216000"/>
            </a:xfrm>
            <a:prstGeom prst="ellipse">
              <a:avLst/>
            </a:prstGeom>
            <a:noFill/>
            <a:ln w="2232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8"/>
            <p:cNvSpPr/>
            <p:nvPr/>
          </p:nvSpPr>
          <p:spPr>
            <a:xfrm>
              <a:off x="4068000" y="5418720"/>
              <a:ext cx="4160880" cy="7038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дополнительные параметры (нужны)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53" name="CustomShape 9"/>
            <p:cNvSpPr/>
            <p:nvPr/>
          </p:nvSpPr>
          <p:spPr>
            <a:xfrm rot="10800000">
              <a:off x="2232000" y="2375640"/>
              <a:ext cx="1828800" cy="144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54" name="Picture 12"/>
            <p:cNvPicPr/>
            <p:nvPr/>
          </p:nvPicPr>
          <p:blipFill>
            <a:blip r:embed="rId3" cstate="print"/>
            <a:stretch/>
          </p:blipFill>
          <p:spPr>
            <a:xfrm>
              <a:off x="6154560" y="3412080"/>
              <a:ext cx="2294280" cy="10285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55" name="CustomShape 10"/>
            <p:cNvSpPr/>
            <p:nvPr/>
          </p:nvSpPr>
          <p:spPr>
            <a:xfrm flipH="1" flipV="1">
              <a:off x="2626560" y="4107240"/>
              <a:ext cx="194292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11"/>
            <p:cNvSpPr/>
            <p:nvPr/>
          </p:nvSpPr>
          <p:spPr>
            <a:xfrm flipH="1">
              <a:off x="3132000" y="3292200"/>
              <a:ext cx="2016000" cy="524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12"/>
            <p:cNvSpPr/>
            <p:nvPr/>
          </p:nvSpPr>
          <p:spPr>
            <a:xfrm flipH="1">
              <a:off x="1547640" y="5782680"/>
              <a:ext cx="2592000" cy="888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8" name="TextShape 1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B4119C70-16BB-4579-8C16-1C7DD45996F1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1"/>
          <p:cNvGrpSpPr/>
          <p:nvPr/>
        </p:nvGrpSpPr>
        <p:grpSpPr>
          <a:xfrm>
            <a:off x="251640" y="620640"/>
            <a:ext cx="8712720" cy="5817600"/>
            <a:chOff x="251640" y="620640"/>
            <a:chExt cx="8712720" cy="5817600"/>
          </a:xfrm>
        </p:grpSpPr>
        <p:pic>
          <p:nvPicPr>
            <p:cNvPr id="260" name="Picture 1"/>
            <p:cNvPicPr/>
            <p:nvPr/>
          </p:nvPicPr>
          <p:blipFill>
            <a:blip r:embed="rId2" cstate="print"/>
            <a:stretch/>
          </p:blipFill>
          <p:spPr>
            <a:xfrm>
              <a:off x="251640" y="1196640"/>
              <a:ext cx="8712720" cy="52416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61" name="CustomShape 2"/>
            <p:cNvSpPr/>
            <p:nvPr/>
          </p:nvSpPr>
          <p:spPr>
            <a:xfrm>
              <a:off x="738360" y="692280"/>
              <a:ext cx="404928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000000"/>
                  </a:solidFill>
                  <a:latin typeface="Lucida Sans Unicode"/>
                  <a:ea typeface="Arial Unicode MS"/>
                </a:rPr>
                <a:t>Дополнительные параметры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62" name="CustomShape 3"/>
            <p:cNvSpPr/>
            <p:nvPr/>
          </p:nvSpPr>
          <p:spPr>
            <a:xfrm>
              <a:off x="5064120" y="620640"/>
              <a:ext cx="235512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максимальный размер выдачи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63" name="CustomShape 4"/>
            <p:cNvSpPr/>
            <p:nvPr/>
          </p:nvSpPr>
          <p:spPr>
            <a:xfrm flipH="1">
              <a:off x="2195280" y="952560"/>
              <a:ext cx="2772000" cy="657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5"/>
            <p:cNvSpPr/>
            <p:nvPr/>
          </p:nvSpPr>
          <p:spPr>
            <a:xfrm>
              <a:off x="5064120" y="2144880"/>
              <a:ext cx="2355120" cy="3981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порог на </a:t>
              </a:r>
              <a:r>
                <a:rPr lang="en-US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E-value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65" name="CustomShape 6"/>
            <p:cNvSpPr/>
            <p:nvPr/>
          </p:nvSpPr>
          <p:spPr>
            <a:xfrm rot="10800000" flipV="1">
              <a:off x="2599200" y="2439000"/>
              <a:ext cx="2565720" cy="229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7"/>
            <p:cNvSpPr/>
            <p:nvPr/>
          </p:nvSpPr>
          <p:spPr>
            <a:xfrm>
              <a:off x="4860000" y="3429000"/>
              <a:ext cx="235656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параметры выравнивания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67" name="CustomShape 8"/>
            <p:cNvSpPr/>
            <p:nvPr/>
          </p:nvSpPr>
          <p:spPr>
            <a:xfrm flipH="1">
              <a:off x="3276000" y="3861000"/>
              <a:ext cx="1656000" cy="591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9"/>
            <p:cNvSpPr/>
            <p:nvPr/>
          </p:nvSpPr>
          <p:spPr>
            <a:xfrm flipH="1">
              <a:off x="2411640" y="3645000"/>
              <a:ext cx="252000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10"/>
            <p:cNvSpPr/>
            <p:nvPr/>
          </p:nvSpPr>
          <p:spPr>
            <a:xfrm>
              <a:off x="4993920" y="4305240"/>
              <a:ext cx="325620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борьба с «участками малой сложности»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70" name="CustomShape 11"/>
            <p:cNvSpPr/>
            <p:nvPr/>
          </p:nvSpPr>
          <p:spPr>
            <a:xfrm rot="10800000" flipV="1">
              <a:off x="4285440" y="4496040"/>
              <a:ext cx="659520" cy="143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12"/>
            <p:cNvSpPr/>
            <p:nvPr/>
          </p:nvSpPr>
          <p:spPr>
            <a:xfrm>
              <a:off x="5148000" y="2637000"/>
              <a:ext cx="3816000" cy="7038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FF0000"/>
                  </a:solidFill>
                  <a:latin typeface="Lucida Sans Unicode"/>
                  <a:ea typeface="Arial Unicode MS"/>
                </a:rPr>
                <a:t>длина слова-зародыша выравнивания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72" name="CustomShape 13"/>
            <p:cNvSpPr/>
            <p:nvPr/>
          </p:nvSpPr>
          <p:spPr>
            <a:xfrm flipH="1">
              <a:off x="1835640" y="2853000"/>
              <a:ext cx="3312000" cy="143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3" name="TextShape 1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054E2FA-84EB-45A7-8525-D73508B57C49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57200" y="344520"/>
            <a:ext cx="8290800" cy="92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Для каждой находки указывается </a:t>
            </a:r>
            <a:r>
              <a:rPr lang="en-US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E-value</a:t>
            </a:r>
            <a:r>
              <a:rPr lang="ru-RU" sz="2800" b="0" strike="noStrike" spc="-1">
                <a:solidFill>
                  <a:srgbClr val="506D2D"/>
                </a:solidFill>
                <a:latin typeface="Times New Roman"/>
                <a:ea typeface="Arial Unicode MS"/>
              </a:rPr>
              <a:t> – показатель достоверности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251640" y="1628640"/>
            <a:ext cx="8640720" cy="2664000"/>
          </a:xfrm>
          <a:prstGeom prst="rect">
            <a:avLst/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E-value ≤ 0.00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0</a:t>
            </a: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1 – 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можно считать достоверным результатом (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последовательности, наверное, гомологичны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en-US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E-value ≥ 1 – 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можно считать недостоверным результатом (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последовательности, скорее всего, негомологичны</a:t>
            </a:r>
            <a:r>
              <a:rPr lang="ru-RU" sz="2400" b="0" strike="noStrike" spc="-1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Но это не закон. Возможны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Arial Unicode MS"/>
              </a:rPr>
              <a:t>исключения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251640" y="4581000"/>
            <a:ext cx="864072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E-value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зависит от веса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S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веса выравнивания входной последовательности и находки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чем больше вес, тем меньше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E-value)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 и размера области поиска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N 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чем меньше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N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, тем меньше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E-value)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7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4F50FCC-5CF5-486D-8A98-3DB5AA3F9DFE}" type="slidenum">
              <a:rPr lang="ru-RU" sz="1400" b="0" strike="noStrike" spc="-1">
                <a:solidFill>
                  <a:srgbClr val="6169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842</Words>
  <Application>Microsoft Office PowerPoint</Application>
  <PresentationFormat>Экран (4:3)</PresentationFormat>
  <Paragraphs>171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subject/>
  <dc:creator>aba</dc:creator>
  <dc:description/>
  <cp:lastModifiedBy>Spirin</cp:lastModifiedBy>
  <cp:revision>130</cp:revision>
  <cp:lastPrinted>1601-01-01T00:00:00Z</cp:lastPrinted>
  <dcterms:created xsi:type="dcterms:W3CDTF">1601-01-01T00:00:00Z</dcterms:created>
  <dcterms:modified xsi:type="dcterms:W3CDTF">2021-09-15T15:08:33Z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