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6" r:id="rId4"/>
    <p:sldId id="265" r:id="rId5"/>
    <p:sldId id="267" r:id="rId6"/>
    <p:sldId id="261" r:id="rId7"/>
    <p:sldId id="259" r:id="rId8"/>
    <p:sldId id="260" r:id="rId9"/>
    <p:sldId id="262" r:id="rId10"/>
    <p:sldId id="264" r:id="rId11"/>
    <p:sldId id="263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1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34252-A53D-4D1A-B44D-78FD65C96F7F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F74C0-2D89-4BB4-A4BA-877DB721F69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860D64-66C3-4EB4-8D0A-9DB78D790A8F}" type="slidenum">
              <a:rPr lang="ru-RU"/>
              <a:pPr/>
              <a:t>7</a:t>
            </a:fld>
            <a:endParaRPr lang="ru-RU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Эволюция многократно использует удачные варианты последовательностей.</a:t>
            </a:r>
          </a:p>
          <a:p>
            <a:r>
              <a:rPr lang="ru-RU"/>
              <a:t>Приведены примеры перемешивания и дупликации доменов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02568F-3E70-42A1-98BC-736C4DF71B8E}" type="slidenum">
              <a:rPr lang="ru-RU"/>
              <a:pPr/>
              <a:t>10</a:t>
            </a:fld>
            <a:endParaRPr lang="ru-RU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26C8-D495-4AE0-ADFB-B42C8EF2C815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9ABBB-EA24-47B1-BEA8-B8CDF7427F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26C8-D495-4AE0-ADFB-B42C8EF2C815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9ABBB-EA24-47B1-BEA8-B8CDF7427F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26C8-D495-4AE0-ADFB-B42C8EF2C815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9ABBB-EA24-47B1-BEA8-B8CDF7427F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26C8-D495-4AE0-ADFB-B42C8EF2C815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9ABBB-EA24-47B1-BEA8-B8CDF7427F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26C8-D495-4AE0-ADFB-B42C8EF2C815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9ABBB-EA24-47B1-BEA8-B8CDF7427F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26C8-D495-4AE0-ADFB-B42C8EF2C815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9ABBB-EA24-47B1-BEA8-B8CDF7427F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26C8-D495-4AE0-ADFB-B42C8EF2C815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9ABBB-EA24-47B1-BEA8-B8CDF7427F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26C8-D495-4AE0-ADFB-B42C8EF2C815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9ABBB-EA24-47B1-BEA8-B8CDF7427F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26C8-D495-4AE0-ADFB-B42C8EF2C815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9ABBB-EA24-47B1-BEA8-B8CDF7427F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26C8-D495-4AE0-ADFB-B42C8EF2C815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9ABBB-EA24-47B1-BEA8-B8CDF7427F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026C8-D495-4AE0-ADFB-B42C8EF2C815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9ABBB-EA24-47B1-BEA8-B8CDF7427F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026C8-D495-4AE0-ADFB-B42C8EF2C815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9ABBB-EA24-47B1-BEA8-B8CDF7427FA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____Microsoft_Office_Word_97_-_20032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Выравнивания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Школа </a:t>
            </a:r>
            <a:r>
              <a:rPr lang="ru-RU" dirty="0" err="1" smtClean="0"/>
              <a:t>биоинформатики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весна 2014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ru-RU" sz="2800" dirty="0"/>
              <a:t>Основные понятия науки о выравниваниях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 err="1"/>
              <a:t>Гэп</a:t>
            </a:r>
            <a:r>
              <a:rPr lang="ru-RU" sz="2000" dirty="0"/>
              <a:t> (пробел) – несовпадение в последовательностях, обусловленное или вставкой </a:t>
            </a:r>
            <a:r>
              <a:rPr lang="ru-RU" sz="2000" dirty="0" err="1"/>
              <a:t>а.о</a:t>
            </a:r>
            <a:r>
              <a:rPr lang="ru-RU" sz="2000" dirty="0"/>
              <a:t>. в одной последовательности или </a:t>
            </a:r>
            <a:r>
              <a:rPr lang="ru-RU" sz="2000" dirty="0" err="1"/>
              <a:t>делецией</a:t>
            </a:r>
            <a:r>
              <a:rPr lang="ru-RU" sz="2000" dirty="0"/>
              <a:t> в другой.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dirty="0"/>
          </a:p>
          <a:p>
            <a:pPr>
              <a:lnSpc>
                <a:spcPct val="80000"/>
              </a:lnSpc>
            </a:pPr>
            <a:r>
              <a:rPr lang="ru-RU" sz="2000" dirty="0" err="1"/>
              <a:t>Гэп</a:t>
            </a:r>
            <a:r>
              <a:rPr lang="ru-RU" sz="2000" dirty="0"/>
              <a:t> (пропуск) – непрерывная последовательность пробелов.</a:t>
            </a:r>
          </a:p>
          <a:p>
            <a:pPr>
              <a:lnSpc>
                <a:spcPct val="80000"/>
              </a:lnSpc>
            </a:pPr>
            <a:endParaRPr lang="ru-RU" sz="2000" dirty="0"/>
          </a:p>
          <a:p>
            <a:pPr>
              <a:lnSpc>
                <a:spcPct val="80000"/>
              </a:lnSpc>
            </a:pPr>
            <a:r>
              <a:rPr lang="ru-RU" sz="2000" dirty="0"/>
              <a:t>Простой штраф за пропуск – сумма штрафов за каждый пробел. </a:t>
            </a:r>
            <a:r>
              <a:rPr lang="ru-RU" sz="2000" b="1" dirty="0"/>
              <a:t>Аффинный штраф </a:t>
            </a:r>
            <a:r>
              <a:rPr lang="ru-RU" sz="2000" dirty="0"/>
              <a:t>подразумевает большой штраф за открытие пропуска и минимальный за его удлинение на каждый следующий пробел</a:t>
            </a:r>
            <a:r>
              <a:rPr lang="ru-RU" sz="2000" dirty="0" smtClean="0"/>
              <a:t>.</a:t>
            </a:r>
            <a:endParaRPr lang="ru-RU" sz="2000" dirty="0"/>
          </a:p>
          <a:p>
            <a:pPr>
              <a:lnSpc>
                <a:spcPct val="80000"/>
              </a:lnSpc>
            </a:pPr>
            <a:r>
              <a:rPr lang="ru-RU" sz="2000" dirty="0"/>
              <a:t>Вес выравнивания – вычисляется как сумма весов колонок: сумма весов совпадений и замен, а также штрафов за пропуски.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dirty="0"/>
          </a:p>
          <a:p>
            <a:pPr>
              <a:lnSpc>
                <a:spcPct val="80000"/>
              </a:lnSpc>
            </a:pPr>
            <a:r>
              <a:rPr lang="ru-RU" sz="2000" dirty="0"/>
              <a:t>Для определения весов совпадений и замен используют матрицы замен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457200" y="1219200"/>
            <a:ext cx="83058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 b="1" dirty="0" smtClean="0">
                <a:latin typeface="Courier New" pitchFamily="49" charset="0"/>
              </a:rPr>
              <a:t>A  </a:t>
            </a:r>
            <a:r>
              <a:rPr lang="ru-RU" sz="1400" b="1" dirty="0">
                <a:latin typeface="Courier New" pitchFamily="49" charset="0"/>
              </a:rPr>
              <a:t>R  N  D  C  Q  E  G  H  I  L  K  M  F  P  S  T  W  Y  V  B  Z  X  *  </a:t>
            </a:r>
          </a:p>
          <a:p>
            <a:r>
              <a:rPr lang="ru-RU" sz="1400" b="1" dirty="0">
                <a:latin typeface="Courier New" pitchFamily="49" charset="0"/>
              </a:rPr>
              <a:t>A  4 -1 -2 -2  0 -1 -1  0 -2 -1 -1 -1 -1 -2 -1  1  0 -3 -2  0 -2 -1  0 -4 </a:t>
            </a:r>
          </a:p>
          <a:p>
            <a:r>
              <a:rPr lang="ru-RU" sz="1400" b="1" dirty="0">
                <a:latin typeface="Courier New" pitchFamily="49" charset="0"/>
              </a:rPr>
              <a:t>R -1  5  0 -2 -3  1  0 -2  0 -3 -2  2 -1 -3 -2 -1 -1 -3 -2 -3 -1  0 -1 -4 </a:t>
            </a:r>
          </a:p>
          <a:p>
            <a:r>
              <a:rPr lang="ru-RU" sz="1400" b="1" dirty="0">
                <a:latin typeface="Courier New" pitchFamily="49" charset="0"/>
              </a:rPr>
              <a:t>N -2  0  6  1 -3  0  0  0  1 -3 -3  0 -2 -3 -2  1  0 -4 -2 -3  3  0 -1 -4 </a:t>
            </a:r>
          </a:p>
          <a:p>
            <a:r>
              <a:rPr lang="ru-RU" sz="1400" b="1" dirty="0">
                <a:latin typeface="Courier New" pitchFamily="49" charset="0"/>
              </a:rPr>
              <a:t>D -2 -2  1  6 -3  0  2 -1 -1 -3 -4 -1 -3 -3 -1  0 -1 -4 -3 -3  4  1 -1 -4 </a:t>
            </a:r>
          </a:p>
          <a:p>
            <a:r>
              <a:rPr lang="ru-RU" sz="1400" b="1" dirty="0">
                <a:latin typeface="Courier New" pitchFamily="49" charset="0"/>
              </a:rPr>
              <a:t>C  0 -3 -3 -3  9 -3 -4 -3 -3 -1 -1 -3 -1 -2 -3 -1 -1 -2 -2 -1 -3 -3 -2 -4 </a:t>
            </a:r>
          </a:p>
          <a:p>
            <a:r>
              <a:rPr lang="ru-RU" sz="1400" b="1" dirty="0">
                <a:latin typeface="Courier New" pitchFamily="49" charset="0"/>
              </a:rPr>
              <a:t>Q -1  1  0  0 -3  5  2 -2  0 -3 -2  1  0 -3 -1  0 -1 -2 -1 -2  0  3 -1 -4 </a:t>
            </a:r>
          </a:p>
          <a:p>
            <a:r>
              <a:rPr lang="ru-RU" sz="1400" b="1" dirty="0">
                <a:latin typeface="Courier New" pitchFamily="49" charset="0"/>
              </a:rPr>
              <a:t>E -1  0  0  2 -4  2  5 -2  0 -3 -3  1 -2 -3 -1  0 -1 -3 -2 -2  1  4 -1 -4 </a:t>
            </a:r>
          </a:p>
          <a:p>
            <a:r>
              <a:rPr lang="ru-RU" sz="1400" b="1" dirty="0">
                <a:latin typeface="Courier New" pitchFamily="49" charset="0"/>
              </a:rPr>
              <a:t>G  0 -2  0 -1 -3 -2 -2  6 -2 -4 -4 -2 -3 -3 -2  0 -2 -2 -3 -3 -1 -2 -1 -4 </a:t>
            </a:r>
          </a:p>
          <a:p>
            <a:r>
              <a:rPr lang="ru-RU" sz="1400" b="1" dirty="0">
                <a:latin typeface="Courier New" pitchFamily="49" charset="0"/>
              </a:rPr>
              <a:t>H -2  0  1 -1 -3  0  0 -2  8 -3 -3 -1 -2 -1 -2 -1 -2 -2  2 -3  0  0 -1 -4 </a:t>
            </a:r>
          </a:p>
          <a:p>
            <a:r>
              <a:rPr lang="ru-RU" sz="1400" b="1" dirty="0">
                <a:latin typeface="Courier New" pitchFamily="49" charset="0"/>
              </a:rPr>
              <a:t>I -1 -3 -3 -3 -1 -3 -3 -4 -3  4  2 -3  1  0 -3 -2 -1 -3 -1  3 -3 -3 -1 -4 </a:t>
            </a:r>
          </a:p>
          <a:p>
            <a:r>
              <a:rPr lang="ru-RU" sz="1400" b="1" dirty="0">
                <a:latin typeface="Courier New" pitchFamily="49" charset="0"/>
              </a:rPr>
              <a:t>L -1 -2 -3 -4 -1 -2 -3 -4 -3  2  4 -2  2  0 -3 -2 -1 -2 -1  1 -4 -3 -1 -4 </a:t>
            </a:r>
          </a:p>
          <a:p>
            <a:r>
              <a:rPr lang="ru-RU" sz="1400" b="1" dirty="0">
                <a:latin typeface="Courier New" pitchFamily="49" charset="0"/>
              </a:rPr>
              <a:t>K -1  2  0 -1 -3  1  1 -2 -1 -3 -2  5 -1 -3 -1  0 -1 -3 -2 -2  0  1 -1 -4 </a:t>
            </a:r>
          </a:p>
          <a:p>
            <a:r>
              <a:rPr lang="ru-RU" sz="1400" b="1" dirty="0">
                <a:latin typeface="Courier New" pitchFamily="49" charset="0"/>
              </a:rPr>
              <a:t>M -1 -1 -2 -3 -1  0 -2 -3 -2  1  2 -1  5  0 -2 -1 -1 -1 -1  1 -3 -1 -1 -4 </a:t>
            </a:r>
          </a:p>
          <a:p>
            <a:r>
              <a:rPr lang="ru-RU" sz="1400" b="1" dirty="0">
                <a:latin typeface="Courier New" pitchFamily="49" charset="0"/>
              </a:rPr>
              <a:t>F -2 -3 -3 -3 -2 -3 -3 -3 -1  0  0 -3  0  6 -4 -2 -2  1  3 -1 -3 -3 -1 -4 </a:t>
            </a:r>
          </a:p>
          <a:p>
            <a:r>
              <a:rPr lang="ru-RU" sz="1400" b="1" dirty="0">
                <a:latin typeface="Courier New" pitchFamily="49" charset="0"/>
              </a:rPr>
              <a:t>P -1 -2 -2 -1 -3 -1 -1 -2 -2 -3 -3 -1 -2 -4  7 -1 -1 -4 -3 -2 -2 -1 -2 -4 </a:t>
            </a:r>
          </a:p>
          <a:p>
            <a:r>
              <a:rPr lang="ru-RU" sz="1400" b="1" dirty="0">
                <a:latin typeface="Courier New" pitchFamily="49" charset="0"/>
              </a:rPr>
              <a:t>S  1 -1  1  0 -1  0  0  0 -1 -2 -2  0 -1 -2 -1  4  1 -3 -2 -2  0  0  0 -4 </a:t>
            </a:r>
          </a:p>
          <a:p>
            <a:r>
              <a:rPr lang="ru-RU" sz="1400" b="1" dirty="0">
                <a:latin typeface="Courier New" pitchFamily="49" charset="0"/>
              </a:rPr>
              <a:t>T  0 -1  0 -1 -1 -1 -1 -2 -2 -1 -1 -1 -1 -2 -1  1  5 -2 -2  0 -1 -1  0 -4 </a:t>
            </a:r>
          </a:p>
          <a:p>
            <a:r>
              <a:rPr lang="ru-RU" sz="1400" b="1" dirty="0">
                <a:latin typeface="Courier New" pitchFamily="49" charset="0"/>
              </a:rPr>
              <a:t>W -3 -3 -4 -4 -2 -2 -3 -2 -2 -3 -2 -3 -1  1 -4 -3 -2 11  2 -3 -4 -3 -2 -4 </a:t>
            </a:r>
          </a:p>
          <a:p>
            <a:r>
              <a:rPr lang="ru-RU" sz="1400" b="1" dirty="0">
                <a:latin typeface="Courier New" pitchFamily="49" charset="0"/>
              </a:rPr>
              <a:t>Y -2 -2 -2 -3 -2 -1 -2 -3  2 -1 -1 -2 -1  3 -3 -2 -2  2  7 -1 -3 -2 -1 -4 </a:t>
            </a:r>
          </a:p>
          <a:p>
            <a:r>
              <a:rPr lang="ru-RU" sz="1400" b="1" dirty="0">
                <a:latin typeface="Courier New" pitchFamily="49" charset="0"/>
              </a:rPr>
              <a:t>V  0 -3 -3 -3 -1 -2 -2 -3 -3  3  1 -2  1 -1 -2 -2  0 -3 -1  4 -3 -2 -1 -4 </a:t>
            </a:r>
          </a:p>
          <a:p>
            <a:r>
              <a:rPr lang="ru-RU" sz="1400" b="1" dirty="0">
                <a:latin typeface="Courier New" pitchFamily="49" charset="0"/>
              </a:rPr>
              <a:t>B -2 -1  3  4 -3  0  1 -1  0 -3 -4  0 -3 -3 -2  0 -1 -4 -3 -3  4  0 -1 -4 </a:t>
            </a:r>
          </a:p>
          <a:p>
            <a:r>
              <a:rPr lang="ru-RU" sz="1400" b="1" dirty="0">
                <a:latin typeface="Courier New" pitchFamily="49" charset="0"/>
              </a:rPr>
              <a:t>Z -1  0  0  1 -3  3  4 -2  0 -3 -3  1 -1 -3 -1  0 -1 -3 -2 -2  0  4 -1 -4 </a:t>
            </a:r>
          </a:p>
          <a:p>
            <a:r>
              <a:rPr lang="ru-RU" sz="1400" b="1" dirty="0">
                <a:latin typeface="Courier New" pitchFamily="49" charset="0"/>
              </a:rPr>
              <a:t>X  0 -1 -1 -1 -2 -1 -1 -1 -1 -1 -1 -1 -1 -1 -2  0  0 -2 -1 -1 -1 -1 -1 -4 </a:t>
            </a:r>
          </a:p>
          <a:p>
            <a:r>
              <a:rPr lang="ru-RU" sz="1400" b="1" dirty="0">
                <a:latin typeface="Courier New" pitchFamily="49" charset="0"/>
              </a:rPr>
              <a:t>* -4 -4 -4 -4 -4 -4 -4 -4 -4 -4 -4 -4 -4 -4 -4 -4 -4 -4 -4 -4 -4 -4 -4  1 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ru-RU" sz="2800" dirty="0" smtClean="0"/>
              <a:t>Матрица замен </a:t>
            </a:r>
            <a:r>
              <a:rPr lang="en-US" sz="2800" dirty="0" smtClean="0"/>
              <a:t>BLOSUM62</a:t>
            </a: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250825" y="0"/>
            <a:ext cx="0" cy="6858000"/>
          </a:xfrm>
          <a:prstGeom prst="line">
            <a:avLst/>
          </a:prstGeom>
          <a:noFill/>
          <a:ln w="12700">
            <a:solidFill>
              <a:srgbClr val="99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0" y="6597650"/>
            <a:ext cx="8964613" cy="0"/>
          </a:xfrm>
          <a:prstGeom prst="line">
            <a:avLst/>
          </a:prstGeom>
          <a:noFill/>
          <a:ln w="15875">
            <a:solidFill>
              <a:srgbClr val="99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68313" y="0"/>
            <a:ext cx="8461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ru-RU" sz="4000" b="1">
                <a:solidFill>
                  <a:srgbClr val="990033"/>
                </a:solidFill>
              </a:rPr>
              <a:t>  </a:t>
            </a:r>
            <a:endParaRPr lang="en-US" sz="3600" b="1">
              <a:solidFill>
                <a:srgbClr val="990033"/>
              </a:solidFill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835150" y="188913"/>
            <a:ext cx="48958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600" b="1">
                <a:solidFill>
                  <a:srgbClr val="990033"/>
                </a:solidFill>
              </a:rPr>
              <a:t>Змей-Горыныч биоинформатики</a:t>
            </a:r>
            <a:endParaRPr lang="en-US" sz="2600" b="1">
              <a:solidFill>
                <a:srgbClr val="990033"/>
              </a:solidFill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3779838" y="1052513"/>
            <a:ext cx="5364162" cy="5205412"/>
            <a:chOff x="0" y="527"/>
            <a:chExt cx="3579" cy="2916"/>
          </a:xfrm>
        </p:grpSpPr>
        <p:pic>
          <p:nvPicPr>
            <p:cNvPr id="19485" name="Picture 2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67" y="709"/>
              <a:ext cx="3012" cy="27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9486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975" y="527"/>
              <a:ext cx="1272" cy="66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Биология</a:t>
              </a:r>
            </a:p>
          </p:txBody>
        </p:sp>
        <p:sp>
          <p:nvSpPr>
            <p:cNvPr id="19487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2064" y="1026"/>
              <a:ext cx="1043" cy="544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"/>
                  <a:cs typeface="Arial"/>
                </a:rPr>
                <a:t>Математика</a:t>
              </a:r>
            </a:p>
          </p:txBody>
        </p:sp>
        <p:sp>
          <p:nvSpPr>
            <p:cNvPr id="19488" name="WordArt 32"/>
            <p:cNvSpPr>
              <a:spLocks noChangeArrowheads="1" noChangeShapeType="1" noTextEdit="1"/>
            </p:cNvSpPr>
            <p:nvPr/>
          </p:nvSpPr>
          <p:spPr bwMode="auto">
            <a:xfrm rot="-1943776">
              <a:off x="0" y="1661"/>
              <a:ext cx="1530" cy="282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957038"/>
                </a:avLst>
              </a:prstTxWarp>
            </a:bodyPr>
            <a:lstStyle/>
            <a:p>
              <a:pPr algn="ctr"/>
              <a:r>
                <a:rPr lang="ru-RU" sz="3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33CCCC"/>
                  </a:solidFill>
                  <a:latin typeface="Arial"/>
                  <a:cs typeface="Arial"/>
                </a:rPr>
                <a:t>Программирование</a:t>
              </a:r>
            </a:p>
          </p:txBody>
        </p:sp>
      </p:grpSp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250825" y="838201"/>
            <a:ext cx="4030663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b="1" dirty="0">
                <a:solidFill>
                  <a:srgbClr val="990033"/>
                </a:solidFill>
              </a:rPr>
              <a:t>Биологическая задача </a:t>
            </a:r>
            <a:r>
              <a:rPr lang="ru-RU" sz="1600" b="1" dirty="0">
                <a:solidFill>
                  <a:srgbClr val="990033"/>
                </a:solidFill>
                <a:sym typeface="Symbol" pitchFamily="18" charset="2"/>
              </a:rPr>
              <a:t></a:t>
            </a:r>
          </a:p>
          <a:p>
            <a:r>
              <a:rPr lang="ru-RU" sz="1600" b="1" dirty="0">
                <a:solidFill>
                  <a:srgbClr val="990033"/>
                </a:solidFill>
              </a:rPr>
              <a:t>поставить друг под другом </a:t>
            </a:r>
          </a:p>
          <a:p>
            <a:r>
              <a:rPr lang="ru-RU" sz="1600" b="1" dirty="0">
                <a:solidFill>
                  <a:srgbClr val="990033"/>
                </a:solidFill>
              </a:rPr>
              <a:t>гомологичные позиции</a:t>
            </a:r>
          </a:p>
          <a:p>
            <a:endParaRPr lang="ru-RU" sz="1600" b="1" dirty="0">
              <a:solidFill>
                <a:srgbClr val="990033"/>
              </a:solidFill>
            </a:endParaRPr>
          </a:p>
          <a:p>
            <a:r>
              <a:rPr lang="ru-RU" sz="1600" b="1" dirty="0">
                <a:solidFill>
                  <a:srgbClr val="990033"/>
                </a:solidFill>
              </a:rPr>
              <a:t>Математическая задача </a:t>
            </a:r>
            <a:r>
              <a:rPr lang="en-US" sz="1600" b="1" dirty="0" smtClean="0">
                <a:solidFill>
                  <a:srgbClr val="990033"/>
                </a:solidFill>
              </a:rPr>
              <a:t>(</a:t>
            </a:r>
            <a:r>
              <a:rPr lang="ru-RU" sz="1600" b="1" dirty="0" smtClean="0">
                <a:solidFill>
                  <a:srgbClr val="990033"/>
                </a:solidFill>
              </a:rPr>
              <a:t>формализация) </a:t>
            </a:r>
            <a:r>
              <a:rPr lang="ru-RU" sz="1600" b="1" dirty="0" smtClean="0">
                <a:solidFill>
                  <a:srgbClr val="990033"/>
                </a:solidFill>
                <a:sym typeface="Symbol" pitchFamily="18" charset="2"/>
              </a:rPr>
              <a:t> </a:t>
            </a:r>
            <a:endParaRPr lang="ru-RU" sz="1600" b="1" dirty="0">
              <a:solidFill>
                <a:srgbClr val="990033"/>
              </a:solidFill>
              <a:sym typeface="Symbol" pitchFamily="18" charset="2"/>
            </a:endParaRPr>
          </a:p>
          <a:p>
            <a:r>
              <a:rPr lang="ru-RU" sz="1600" b="1" dirty="0">
                <a:solidFill>
                  <a:srgbClr val="990033"/>
                </a:solidFill>
                <a:sym typeface="Symbol" pitchFamily="18" charset="2"/>
              </a:rPr>
              <a:t>найти способ количественного</a:t>
            </a:r>
          </a:p>
          <a:p>
            <a:r>
              <a:rPr lang="ru-RU" sz="1600" b="1" dirty="0">
                <a:solidFill>
                  <a:srgbClr val="990033"/>
                </a:solidFill>
                <a:sym typeface="Symbol" pitchFamily="18" charset="2"/>
              </a:rPr>
              <a:t>сравнения качества </a:t>
            </a:r>
          </a:p>
          <a:p>
            <a:r>
              <a:rPr lang="ru-RU" sz="1600" b="1" dirty="0">
                <a:solidFill>
                  <a:srgbClr val="990033"/>
                </a:solidFill>
                <a:sym typeface="Symbol" pitchFamily="18" charset="2"/>
              </a:rPr>
              <a:t>выравниваний.</a:t>
            </a:r>
          </a:p>
          <a:p>
            <a:endParaRPr lang="ru-RU" sz="1600" b="1" dirty="0">
              <a:solidFill>
                <a:srgbClr val="990033"/>
              </a:solidFill>
              <a:sym typeface="Symbol" pitchFamily="18" charset="2"/>
            </a:endParaRPr>
          </a:p>
          <a:p>
            <a:r>
              <a:rPr lang="ru-RU" sz="1600" b="1" dirty="0">
                <a:solidFill>
                  <a:srgbClr val="990033"/>
                </a:solidFill>
                <a:sym typeface="Symbol" pitchFamily="18" charset="2"/>
              </a:rPr>
              <a:t>Программирование </a:t>
            </a:r>
            <a:r>
              <a:rPr lang="ru-RU" sz="1600" b="1" dirty="0">
                <a:solidFill>
                  <a:srgbClr val="990033"/>
                </a:solidFill>
              </a:rPr>
              <a:t> </a:t>
            </a:r>
            <a:r>
              <a:rPr lang="ru-RU" sz="1600" b="1" dirty="0">
                <a:solidFill>
                  <a:srgbClr val="990033"/>
                </a:solidFill>
                <a:sym typeface="Symbol" pitchFamily="18" charset="2"/>
              </a:rPr>
              <a:t> создание </a:t>
            </a:r>
          </a:p>
          <a:p>
            <a:r>
              <a:rPr lang="ru-RU" sz="1600" b="1" dirty="0">
                <a:solidFill>
                  <a:srgbClr val="990033"/>
                </a:solidFill>
                <a:sym typeface="Symbol" pitchFamily="18" charset="2"/>
              </a:rPr>
              <a:t>эффективного алгоритма и</a:t>
            </a:r>
          </a:p>
          <a:p>
            <a:r>
              <a:rPr lang="ru-RU" sz="1600" b="1" dirty="0">
                <a:solidFill>
                  <a:srgbClr val="990033"/>
                </a:solidFill>
                <a:sym typeface="Symbol" pitchFamily="18" charset="2"/>
              </a:rPr>
              <a:t> его </a:t>
            </a:r>
            <a:r>
              <a:rPr lang="ru-RU" sz="1600" b="1" dirty="0" smtClean="0">
                <a:solidFill>
                  <a:srgbClr val="990033"/>
                </a:solidFill>
                <a:sym typeface="Symbol" pitchFamily="18" charset="2"/>
              </a:rPr>
              <a:t>реализация</a:t>
            </a:r>
            <a:endParaRPr lang="en-US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ru-RU" smtClean="0"/>
              <a:t>Точечные замены в гене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85800" y="1143000"/>
            <a:ext cx="8229600" cy="55626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kern="0" spc="300" dirty="0">
                <a:latin typeface="Courier New" pitchFamily="49" charset="0"/>
                <a:cs typeface="Courier New" pitchFamily="49" charset="0"/>
              </a:rPr>
              <a:t> … AATCCGTCAAGTCTA…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spc="3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kern="0" spc="300" dirty="0">
                <a:latin typeface="Courier New" pitchFamily="49" charset="0"/>
                <a:cs typeface="Courier New" pitchFamily="49" charset="0"/>
              </a:rPr>
              <a:t>…   </a:t>
            </a:r>
            <a:r>
              <a:rPr lang="en-US" sz="1600" b="1" kern="0" spc="300" dirty="0" err="1">
                <a:latin typeface="Courier New" pitchFamily="49" charset="0"/>
                <a:cs typeface="Courier New" pitchFamily="49" charset="0"/>
              </a:rPr>
              <a:t>Asn</a:t>
            </a:r>
            <a:r>
              <a:rPr lang="en-US" sz="1600" b="1" kern="0" spc="300" dirty="0">
                <a:latin typeface="Courier New" pitchFamily="49" charset="0"/>
                <a:cs typeface="Courier New" pitchFamily="49" charset="0"/>
              </a:rPr>
              <a:t>   Pro  Ser  </a:t>
            </a:r>
            <a:r>
              <a:rPr lang="en-US" sz="1600" b="1" kern="0" spc="300" dirty="0" err="1">
                <a:latin typeface="Courier New" pitchFamily="49" charset="0"/>
                <a:cs typeface="Courier New" pitchFamily="49" charset="0"/>
              </a:rPr>
              <a:t>Ser</a:t>
            </a:r>
            <a:r>
              <a:rPr lang="en-US" sz="1600" b="1" kern="0" spc="3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kern="0" spc="300" dirty="0" err="1">
                <a:latin typeface="Courier New" pitchFamily="49" charset="0"/>
                <a:cs typeface="Courier New" pitchFamily="49" charset="0"/>
              </a:rPr>
              <a:t>Leu</a:t>
            </a:r>
            <a:r>
              <a:rPr lang="en-US" sz="1600" b="1" kern="0" spc="300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1600" kern="0" spc="300" dirty="0"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spc="3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1) “</a:t>
            </a:r>
            <a:r>
              <a:rPr lang="ru-RU" sz="1600" kern="0" spc="3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молчащая</a:t>
            </a:r>
            <a:r>
              <a:rPr lang="en-US" sz="1600" kern="0" spc="3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”</a:t>
            </a:r>
            <a:r>
              <a:rPr lang="ru-RU" sz="1600" kern="0" spc="3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(синонимическая)мутация</a:t>
            </a:r>
            <a:endParaRPr lang="en-US" sz="1600" kern="0" spc="300" dirty="0">
              <a:solidFill>
                <a:srgbClr val="000000"/>
              </a:solidFill>
              <a:latin typeface="+mn-lt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kern="0" spc="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… AATCCGTC</a:t>
            </a:r>
            <a:r>
              <a:rPr lang="en-US" sz="3200" kern="0" spc="3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3200" kern="0" spc="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AGTCTA…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b="1" kern="0" spc="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…  </a:t>
            </a:r>
            <a:r>
              <a:rPr lang="en-US" sz="1600" b="1" kern="0" spc="3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Asn</a:t>
            </a:r>
            <a:r>
              <a:rPr lang="en-US" sz="1600" b="1" kern="0" spc="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Pro  Ser  </a:t>
            </a:r>
            <a:r>
              <a:rPr lang="en-US" sz="1600" b="1" kern="0" spc="3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Ser</a:t>
            </a:r>
            <a:r>
              <a:rPr lang="en-US" sz="1600" b="1" kern="0" spc="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kern="0" spc="3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Leu</a:t>
            </a:r>
            <a:r>
              <a:rPr lang="en-US" sz="1600" b="1" kern="0" spc="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…</a:t>
            </a:r>
            <a:endParaRPr lang="ru-RU" sz="1600" b="1" kern="0" spc="3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1600" kern="0" spc="300" dirty="0"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spc="300" dirty="0">
                <a:latin typeface="+mn-lt"/>
                <a:cs typeface="Courier New" pitchFamily="49" charset="0"/>
              </a:rPr>
              <a:t>2) </a:t>
            </a:r>
            <a:r>
              <a:rPr lang="ru-RU" sz="1600" kern="0" spc="300" dirty="0">
                <a:latin typeface="+mn-lt"/>
                <a:cs typeface="Courier New" pitchFamily="49" charset="0"/>
              </a:rPr>
              <a:t>замена остатка на близкий по свойствам</a:t>
            </a:r>
            <a:endParaRPr lang="en-US" sz="1600" kern="0" spc="300" dirty="0">
              <a:latin typeface="+mn-lt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kern="0" spc="300" dirty="0">
                <a:latin typeface="Courier New" pitchFamily="49" charset="0"/>
                <a:cs typeface="Courier New" pitchFamily="49" charset="0"/>
              </a:rPr>
              <a:t> … AATCCG</a:t>
            </a:r>
            <a:r>
              <a:rPr lang="en-US" sz="3200" kern="0" spc="3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3200" kern="0" spc="300" dirty="0">
                <a:latin typeface="Courier New" pitchFamily="49" charset="0"/>
                <a:cs typeface="Courier New" pitchFamily="49" charset="0"/>
              </a:rPr>
              <a:t>CAAGTCTA…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spc="3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kern="0" spc="300" dirty="0">
                <a:latin typeface="Courier New" pitchFamily="49" charset="0"/>
                <a:cs typeface="Courier New" pitchFamily="49" charset="0"/>
              </a:rPr>
              <a:t>…   </a:t>
            </a:r>
            <a:r>
              <a:rPr lang="en-US" sz="1600" b="1" kern="0" spc="300" dirty="0" err="1">
                <a:latin typeface="Courier New" pitchFamily="49" charset="0"/>
                <a:cs typeface="Courier New" pitchFamily="49" charset="0"/>
              </a:rPr>
              <a:t>Asn</a:t>
            </a:r>
            <a:r>
              <a:rPr lang="en-US" sz="1600" b="1" kern="0" spc="300" dirty="0">
                <a:latin typeface="Courier New" pitchFamily="49" charset="0"/>
                <a:cs typeface="Courier New" pitchFamily="49" charset="0"/>
              </a:rPr>
              <a:t>   Pro  </a:t>
            </a:r>
            <a:r>
              <a:rPr lang="en-US" sz="1600" b="1" kern="0" spc="3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</a:t>
            </a:r>
            <a:r>
              <a:rPr lang="en-US" sz="1600" b="1" kern="0" spc="300" dirty="0">
                <a:latin typeface="Courier New" pitchFamily="49" charset="0"/>
                <a:cs typeface="Courier New" pitchFamily="49" charset="0"/>
              </a:rPr>
              <a:t>  Ser  </a:t>
            </a:r>
            <a:r>
              <a:rPr lang="en-US" sz="1600" b="1" kern="0" spc="300" dirty="0" err="1">
                <a:latin typeface="Courier New" pitchFamily="49" charset="0"/>
                <a:cs typeface="Courier New" pitchFamily="49" charset="0"/>
              </a:rPr>
              <a:t>Leu</a:t>
            </a:r>
            <a:r>
              <a:rPr lang="en-US" sz="1600" b="1" kern="0" spc="300" dirty="0">
                <a:latin typeface="Courier New" pitchFamily="49" charset="0"/>
                <a:cs typeface="Courier New" pitchFamily="49" charset="0"/>
              </a:rPr>
              <a:t>  …</a:t>
            </a:r>
            <a:endParaRPr lang="ru-RU" sz="1600" b="1" kern="0" spc="300" dirty="0"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1600" kern="0" spc="3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spc="3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3)</a:t>
            </a:r>
            <a:r>
              <a:rPr lang="ru-RU" sz="1600" kern="0" spc="3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 замена остатка на остаток с иными свойствами</a:t>
            </a:r>
            <a:endParaRPr lang="en-US" sz="1600" kern="0" spc="300" dirty="0">
              <a:solidFill>
                <a:srgbClr val="000000"/>
              </a:solidFill>
              <a:latin typeface="+mn-lt"/>
              <a:cs typeface="Courier New" pitchFamily="49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3200" kern="0" spc="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… AATCCGTC</a:t>
            </a:r>
            <a:r>
              <a:rPr lang="en-US" sz="3200" kern="0" spc="300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3200" kern="0" spc="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AG</a:t>
            </a:r>
            <a:r>
              <a:rPr lang="en-US" sz="3200" kern="0" spc="3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3200" kern="0" spc="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CTA…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b="1" kern="0" spc="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…  </a:t>
            </a:r>
            <a:r>
              <a:rPr lang="en-US" sz="1600" b="1" kern="0" spc="3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Asn</a:t>
            </a:r>
            <a:r>
              <a:rPr lang="en-US" sz="1600" b="1" kern="0" spc="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Pro  Ser  </a:t>
            </a:r>
            <a:r>
              <a:rPr lang="en-US" sz="1600" b="1" kern="0" spc="3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1600" b="1" kern="0" spc="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kern="0" spc="3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Leu</a:t>
            </a:r>
            <a:r>
              <a:rPr lang="en-US" sz="1600" b="1" kern="0" spc="3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…</a:t>
            </a:r>
            <a:endParaRPr lang="ru-RU" sz="1600" kern="0" spc="3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Правая круглая скобка 4"/>
          <p:cNvSpPr/>
          <p:nvPr/>
        </p:nvSpPr>
        <p:spPr>
          <a:xfrm rot="5400000">
            <a:off x="1974850" y="1225550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авая круглая скобка 5"/>
          <p:cNvSpPr/>
          <p:nvPr/>
        </p:nvSpPr>
        <p:spPr>
          <a:xfrm rot="5400000">
            <a:off x="2828925" y="1225550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авая круглая скобка 6"/>
          <p:cNvSpPr/>
          <p:nvPr/>
        </p:nvSpPr>
        <p:spPr>
          <a:xfrm rot="5400000">
            <a:off x="3682206" y="1224757"/>
            <a:ext cx="73025" cy="82391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авая круглая скобка 7"/>
          <p:cNvSpPr/>
          <p:nvPr/>
        </p:nvSpPr>
        <p:spPr>
          <a:xfrm rot="5400000">
            <a:off x="4535488" y="1225550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авая круглая скобка 8"/>
          <p:cNvSpPr/>
          <p:nvPr/>
        </p:nvSpPr>
        <p:spPr>
          <a:xfrm rot="5400000">
            <a:off x="5388769" y="1224756"/>
            <a:ext cx="73025" cy="823913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авая круглая скобка 9"/>
          <p:cNvSpPr/>
          <p:nvPr/>
        </p:nvSpPr>
        <p:spPr>
          <a:xfrm rot="5400000">
            <a:off x="1974850" y="2676525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авая круглая скобка 10"/>
          <p:cNvSpPr/>
          <p:nvPr/>
        </p:nvSpPr>
        <p:spPr>
          <a:xfrm rot="5400000">
            <a:off x="2828925" y="2676525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авая круглая скобка 11"/>
          <p:cNvSpPr/>
          <p:nvPr/>
        </p:nvSpPr>
        <p:spPr>
          <a:xfrm rot="5400000">
            <a:off x="3682206" y="2675732"/>
            <a:ext cx="73025" cy="82391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авая круглая скобка 12"/>
          <p:cNvSpPr/>
          <p:nvPr/>
        </p:nvSpPr>
        <p:spPr>
          <a:xfrm rot="5400000">
            <a:off x="4535488" y="2676525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авая круглая скобка 13"/>
          <p:cNvSpPr/>
          <p:nvPr/>
        </p:nvSpPr>
        <p:spPr>
          <a:xfrm rot="5400000">
            <a:off x="5388769" y="2675731"/>
            <a:ext cx="73025" cy="823913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авая круглая скобка 14"/>
          <p:cNvSpPr/>
          <p:nvPr/>
        </p:nvSpPr>
        <p:spPr>
          <a:xfrm rot="5400000">
            <a:off x="1974850" y="4127500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авая круглая скобка 15"/>
          <p:cNvSpPr/>
          <p:nvPr/>
        </p:nvSpPr>
        <p:spPr>
          <a:xfrm rot="5400000">
            <a:off x="2828925" y="4127500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Правая круглая скобка 16"/>
          <p:cNvSpPr/>
          <p:nvPr/>
        </p:nvSpPr>
        <p:spPr>
          <a:xfrm rot="5400000">
            <a:off x="3682206" y="4126707"/>
            <a:ext cx="73025" cy="82391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Правая круглая скобка 17"/>
          <p:cNvSpPr/>
          <p:nvPr/>
        </p:nvSpPr>
        <p:spPr>
          <a:xfrm rot="5400000">
            <a:off x="4535488" y="4127500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Правая круглая скобка 18"/>
          <p:cNvSpPr/>
          <p:nvPr/>
        </p:nvSpPr>
        <p:spPr>
          <a:xfrm rot="5400000">
            <a:off x="5388769" y="4126706"/>
            <a:ext cx="73025" cy="823913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Правая круглая скобка 19"/>
          <p:cNvSpPr/>
          <p:nvPr/>
        </p:nvSpPr>
        <p:spPr>
          <a:xfrm rot="5400000">
            <a:off x="1974850" y="5578475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Правая круглая скобка 20"/>
          <p:cNvSpPr/>
          <p:nvPr/>
        </p:nvSpPr>
        <p:spPr>
          <a:xfrm rot="5400000">
            <a:off x="2828925" y="5578475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Правая круглая скобка 21"/>
          <p:cNvSpPr/>
          <p:nvPr/>
        </p:nvSpPr>
        <p:spPr>
          <a:xfrm rot="5400000">
            <a:off x="3682206" y="5577682"/>
            <a:ext cx="73025" cy="82391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Правая круглая скобка 22"/>
          <p:cNvSpPr/>
          <p:nvPr/>
        </p:nvSpPr>
        <p:spPr>
          <a:xfrm rot="5400000">
            <a:off x="4535488" y="5578475"/>
            <a:ext cx="73025" cy="8223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Правая круглая скобка 23"/>
          <p:cNvSpPr/>
          <p:nvPr/>
        </p:nvSpPr>
        <p:spPr>
          <a:xfrm rot="5400000">
            <a:off x="5388769" y="5577681"/>
            <a:ext cx="73025" cy="823913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20" name="Номер слайда 2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DAAD0D-AE5C-4427-BC3F-F3AB07A153F8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ru-RU" smtClean="0"/>
              <a:t>История белка</a:t>
            </a:r>
          </a:p>
        </p:txBody>
      </p:sp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228600" y="1295400"/>
            <a:ext cx="8229600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cs typeface="Arial" charset="0"/>
              </a:rPr>
              <a:t>Приближённая картина: один белок – это конкретный белок в конкретный момент времени у конкретного вида живых организмов.</a:t>
            </a:r>
          </a:p>
          <a:p>
            <a:endParaRPr lang="ru-RU" dirty="0">
              <a:cs typeface="Arial" charset="0"/>
            </a:endParaRPr>
          </a:p>
          <a:p>
            <a:r>
              <a:rPr lang="ru-RU" dirty="0">
                <a:cs typeface="Arial" charset="0"/>
              </a:rPr>
              <a:t>Можно (теоретически) проследить историю данного белка  во времени.</a:t>
            </a:r>
          </a:p>
          <a:p>
            <a:r>
              <a:rPr lang="ru-RU" dirty="0">
                <a:cs typeface="Arial" charset="0"/>
              </a:rPr>
              <a:t>С течением времени последовательность белка меняется. Это и называется </a:t>
            </a:r>
            <a:r>
              <a:rPr lang="ru-RU" b="1" dirty="0">
                <a:cs typeface="Arial" charset="0"/>
              </a:rPr>
              <a:t>эволюцией</a:t>
            </a:r>
            <a:r>
              <a:rPr lang="ru-RU" dirty="0">
                <a:cs typeface="Arial" charset="0"/>
              </a:rPr>
              <a:t> белка.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228600" y="31242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2800" kern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При разделении вида на два все белки этих видов начинают  эволюционировать независимо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609600" y="5486400"/>
            <a:ext cx="5867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0" name="TextBox 12"/>
          <p:cNvSpPr txBox="1">
            <a:spLocks noChangeArrowheads="1"/>
          </p:cNvSpPr>
          <p:nvPr/>
        </p:nvSpPr>
        <p:spPr bwMode="auto">
          <a:xfrm>
            <a:off x="6629400" y="5257800"/>
            <a:ext cx="2057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cs typeface="Arial" charset="0"/>
              </a:rPr>
              <a:t>время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762000" y="6400800"/>
            <a:ext cx="1676400" cy="1588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2438400" y="5943600"/>
            <a:ext cx="1752600" cy="457200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4191000" y="5791200"/>
            <a:ext cx="2133600" cy="152400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438400" y="6400800"/>
            <a:ext cx="3886200" cy="152400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191000" y="5943600"/>
            <a:ext cx="2133600" cy="228600"/>
          </a:xfrm>
          <a:prstGeom prst="line">
            <a:avLst/>
          </a:prstGeom>
          <a:ln w="158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6" name="TextBox 23"/>
          <p:cNvSpPr txBox="1">
            <a:spLocks noChangeArrowheads="1"/>
          </p:cNvSpPr>
          <p:nvPr/>
        </p:nvSpPr>
        <p:spPr bwMode="auto">
          <a:xfrm>
            <a:off x="6629400" y="5943600"/>
            <a:ext cx="2057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cs typeface="Arial" charset="0"/>
              </a:rPr>
              <a:t>белок</a:t>
            </a:r>
          </a:p>
        </p:txBody>
      </p:sp>
      <p:sp>
        <p:nvSpPr>
          <p:cNvPr id="11277" name="TextBox 24"/>
          <p:cNvSpPr txBox="1">
            <a:spLocks noChangeArrowheads="1"/>
          </p:cNvSpPr>
          <p:nvPr/>
        </p:nvSpPr>
        <p:spPr bwMode="auto">
          <a:xfrm>
            <a:off x="304800" y="4303713"/>
            <a:ext cx="82296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cs typeface="Arial" charset="0"/>
              </a:rPr>
              <a:t>Кроме того, нередко случается дупликация гена в геноме; после дупликации соответствующие белки также эволюционируют независимо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Последовательности двух белков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sz="1800" smtClean="0">
                <a:latin typeface="Courier New" pitchFamily="49" charset="0"/>
                <a:cs typeface="Courier New" pitchFamily="49" charset="0"/>
              </a:rPr>
              <a:t>&gt;CYB5_CHICK P00174 Cytochrome b5</a:t>
            </a:r>
          </a:p>
          <a:p>
            <a:pPr eaLnBrk="1" hangingPunct="1">
              <a:buFontTx/>
              <a:buNone/>
            </a:pPr>
            <a:r>
              <a:rPr lang="pl-PL" sz="1800" smtClean="0">
                <a:latin typeface="Courier New" pitchFamily="49" charset="0"/>
                <a:cs typeface="Courier New" pitchFamily="49" charset="0"/>
              </a:rPr>
              <a:t>MVGSSEAGGEAWRGRYYRLEEVQKHNNSQSTWIIVHHRIYDITKFLDEHPGGEEVLREQA</a:t>
            </a:r>
          </a:p>
          <a:p>
            <a:pPr eaLnBrk="1" hangingPunct="1">
              <a:buFontTx/>
              <a:buNone/>
            </a:pPr>
            <a:r>
              <a:rPr lang="pl-PL" sz="1800" smtClean="0">
                <a:latin typeface="Courier New" pitchFamily="49" charset="0"/>
                <a:cs typeface="Courier New" pitchFamily="49" charset="0"/>
              </a:rPr>
              <a:t>GGDATENFEDVGHSTDARALSETFIIGELHPDDRPKLQKPAETLITTVQSNSSSWSNWVI</a:t>
            </a:r>
          </a:p>
          <a:p>
            <a:pPr eaLnBrk="1" hangingPunct="1">
              <a:buFontTx/>
              <a:buNone/>
            </a:pPr>
            <a:r>
              <a:rPr lang="pl-PL" sz="1800" smtClean="0">
                <a:latin typeface="Courier New" pitchFamily="49" charset="0"/>
                <a:cs typeface="Courier New" pitchFamily="49" charset="0"/>
              </a:rPr>
              <a:t>PAIAAIIVALMYRSYMSE</a:t>
            </a:r>
            <a:endParaRPr lang="ru-RU" sz="180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endParaRPr lang="ru-RU" sz="180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pl-PL" sz="1800" smtClean="0">
                <a:latin typeface="Courier New" pitchFamily="49" charset="0"/>
                <a:cs typeface="Courier New" pitchFamily="49" charset="0"/>
              </a:rPr>
              <a:t>&gt;CYB5_HUMAN P00167 Cytochrome b5</a:t>
            </a:r>
          </a:p>
          <a:p>
            <a:pPr eaLnBrk="1" hangingPunct="1">
              <a:buFontTx/>
              <a:buNone/>
            </a:pPr>
            <a:r>
              <a:rPr lang="pl-PL" sz="1800" smtClean="0">
                <a:latin typeface="Courier New" pitchFamily="49" charset="0"/>
                <a:cs typeface="Courier New" pitchFamily="49" charset="0"/>
              </a:rPr>
              <a:t>MAEQSDEAVKYYTLEEIQKHNHSKSTWLILHHKVYDLTKFLEEHPGGEEVLREQAGGDAT</a:t>
            </a:r>
          </a:p>
          <a:p>
            <a:pPr eaLnBrk="1" hangingPunct="1">
              <a:buFontTx/>
              <a:buNone/>
            </a:pPr>
            <a:r>
              <a:rPr lang="pl-PL" sz="1800" smtClean="0">
                <a:latin typeface="Courier New" pitchFamily="49" charset="0"/>
                <a:cs typeface="Courier New" pitchFamily="49" charset="0"/>
              </a:rPr>
              <a:t>ENFEDVGHSTDAREMSKTFIIGELHPDDRPKLNKPPETLITTIDSSSSWWTNWVIPAISA</a:t>
            </a:r>
          </a:p>
          <a:p>
            <a:pPr eaLnBrk="1" hangingPunct="1">
              <a:buFontTx/>
              <a:buNone/>
            </a:pPr>
            <a:r>
              <a:rPr lang="pl-PL" sz="1800" smtClean="0">
                <a:latin typeface="Courier New" pitchFamily="49" charset="0"/>
                <a:cs typeface="Courier New" pitchFamily="49" charset="0"/>
              </a:rPr>
              <a:t>VAVALMYRLYMAED</a:t>
            </a:r>
          </a:p>
          <a:p>
            <a:pPr eaLnBrk="1" hangingPunct="1">
              <a:buFontTx/>
              <a:buNone/>
            </a:pPr>
            <a:endParaRPr lang="pl-PL" sz="180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Выравнивание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0292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2000" dirty="0" smtClean="0"/>
          </a:p>
          <a:p>
            <a:pPr eaLnBrk="1" hangingPunct="1">
              <a:buFontTx/>
              <a:buNone/>
            </a:pPr>
            <a:r>
              <a:rPr lang="ru-RU" sz="2000" dirty="0" smtClean="0"/>
              <a:t>Мы видим лишь закрепившиеся мутации.</a:t>
            </a:r>
          </a:p>
          <a:p>
            <a:pPr eaLnBrk="1" hangingPunct="1">
              <a:buFontTx/>
              <a:buNone/>
            </a:pPr>
            <a:r>
              <a:rPr lang="ru-RU" sz="2000" dirty="0" smtClean="0"/>
              <a:t>А шанс закрепиться есть лишь у безвредных мутаций…</a:t>
            </a:r>
          </a:p>
          <a:p>
            <a:pPr eaLnBrk="1" hangingPunct="1">
              <a:buFontTx/>
              <a:buNone/>
            </a:pPr>
            <a:endParaRPr lang="ru-RU" sz="2000" dirty="0" smtClean="0"/>
          </a:p>
          <a:p>
            <a:pPr eaLnBrk="1" hangingPunct="1">
              <a:buFontTx/>
              <a:buNone/>
            </a:pPr>
            <a:endParaRPr lang="ru-RU" sz="2000" dirty="0" smtClean="0"/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CYB5_CHICK         1 MVGSSEAGGEAWRGRYYRLEEVQKHNNSQSTWIIVHHRIYDITKFLDEHP     50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                        .:|...||  .:||.|||:||||:|:|||:|:||::||:||||:|||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CYB5_HUMAN         1 ---MAEQSDEA--VKYYTLEEIQKHNHSKSTWLILHHKVYDLTKFLEEHP     45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pl-PL" sz="1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CYB5_CHICK        51 GGEEVLREQAGGDATENFEDVGHSTDARALSETFIIGELHPDDRPKLQKP    100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                     ||||||||||||||||||||||||||||.:|:|||||||||||||||.||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CYB5_HUMAN        46 GGEEVLREQAGGDATENFEDVGHSTDAREMSKTFIIGELHPDDRPKLNKP     95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pl-PL" sz="14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CYB5_CHICK       101 AETLITTVQSNSSSWSNWVIPAIAAIIVALMYRSYMSE-    138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                     .||||||:.|:||.|:|||||||:|:.||||||.||:|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CYB5_HUMAN        96 PETLITTIDSSSSWWTNWVIPAISAVAVALMYRLYMAED    134</a:t>
            </a:r>
          </a:p>
          <a:p>
            <a:pPr eaLnBrk="1" hangingPunct="1">
              <a:buFontTx/>
              <a:buNone/>
            </a:pPr>
            <a:endParaRPr lang="ru-RU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458200" cy="4419600"/>
          </a:xfrm>
          <a:noFill/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b="1" dirty="0"/>
              <a:t>   Гомологичные последовательности – </a:t>
            </a:r>
            <a:r>
              <a:rPr lang="ru-RU" sz="2400" b="1" dirty="0" err="1"/>
              <a:t>последовательности</a:t>
            </a:r>
            <a:r>
              <a:rPr lang="ru-RU" sz="2400" b="1" dirty="0"/>
              <a:t>, имеющие общее происхождение (общего предка).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/>
              <a:t>  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ru-RU" sz="2400" b="1" dirty="0"/>
              <a:t>Признаки </a:t>
            </a:r>
            <a:r>
              <a:rPr lang="ru-RU" sz="2400" b="1" dirty="0" err="1"/>
              <a:t>гомологичности</a:t>
            </a:r>
            <a:r>
              <a:rPr lang="ru-RU" sz="2400" b="1" dirty="0"/>
              <a:t> белков</a:t>
            </a:r>
          </a:p>
          <a:p>
            <a:pPr lvl="2">
              <a:lnSpc>
                <a:spcPct val="90000"/>
              </a:lnSpc>
            </a:pPr>
            <a:r>
              <a:rPr lang="ru-RU" b="1" dirty="0"/>
              <a:t>сходная 3</a:t>
            </a:r>
            <a:r>
              <a:rPr lang="en-US" b="1" dirty="0"/>
              <a:t>D</a:t>
            </a:r>
            <a:r>
              <a:rPr lang="ru-RU" b="1" dirty="0"/>
              <a:t>-структура </a:t>
            </a:r>
          </a:p>
          <a:p>
            <a:pPr lvl="2">
              <a:lnSpc>
                <a:spcPct val="90000"/>
              </a:lnSpc>
            </a:pPr>
            <a:r>
              <a:rPr lang="ru-RU" b="1" dirty="0"/>
              <a:t>в той или иной степени похожая аминокислотная последовательность </a:t>
            </a:r>
          </a:p>
          <a:p>
            <a:pPr lvl="2">
              <a:lnSpc>
                <a:spcPct val="90000"/>
              </a:lnSpc>
            </a:pPr>
            <a:r>
              <a:rPr lang="ru-RU" b="1" dirty="0"/>
              <a:t>разные другие соображения</a:t>
            </a:r>
            <a:r>
              <a:rPr lang="ru-RU" b="1" dirty="0" smtClean="0"/>
              <a:t>…</a:t>
            </a:r>
          </a:p>
          <a:p>
            <a:pPr lvl="2">
              <a:lnSpc>
                <a:spcPct val="90000"/>
              </a:lnSpc>
              <a:buNone/>
            </a:pPr>
            <a:endParaRPr lang="ru-RU" b="1" dirty="0"/>
          </a:p>
          <a:p>
            <a:pPr marL="0" lvl="2">
              <a:lnSpc>
                <a:spcPct val="90000"/>
              </a:lnSpc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У гомологичных белков имеются гомологичные пары остатков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Гомология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533400" y="1066800"/>
            <a:ext cx="7696200" cy="5375275"/>
            <a:chOff x="336" y="812"/>
            <a:chExt cx="4848" cy="3386"/>
          </a:xfrm>
        </p:grpSpPr>
        <p:pic>
          <p:nvPicPr>
            <p:cNvPr id="36866" name="Picture 2" descr="2D_bacter"/>
            <p:cNvPicPr>
              <a:picLocks noChangeAspect="1" noChangeArrowheads="1"/>
            </p:cNvPicPr>
            <p:nvPr/>
          </p:nvPicPr>
          <p:blipFill>
            <a:blip r:embed="rId3" cstate="print"/>
            <a:srcRect l="44444"/>
            <a:stretch>
              <a:fillRect/>
            </a:stretch>
          </p:blipFill>
          <p:spPr bwMode="auto">
            <a:xfrm>
              <a:off x="2520" y="1515"/>
              <a:ext cx="600" cy="203"/>
            </a:xfrm>
            <a:prstGeom prst="rect">
              <a:avLst/>
            </a:prstGeom>
            <a:noFill/>
          </p:spPr>
        </p:pic>
        <p:sp>
          <p:nvSpPr>
            <p:cNvPr id="36867" name="Rectangle 3"/>
            <p:cNvSpPr>
              <a:spLocks noChangeArrowheads="1"/>
            </p:cNvSpPr>
            <p:nvPr/>
          </p:nvSpPr>
          <p:spPr bwMode="auto">
            <a:xfrm>
              <a:off x="336" y="2160"/>
              <a:ext cx="4848" cy="15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/>
            <a:lstStyle/>
            <a:p>
              <a:pPr>
                <a:lnSpc>
                  <a:spcPct val="150000"/>
                </a:lnSpc>
              </a:pPr>
              <a:endParaRPr lang="ru-RU" sz="3600" b="1">
                <a:solidFill>
                  <a:srgbClr val="000066"/>
                </a:solidFill>
                <a:latin typeface="Times New Roman" pitchFamily="18" charset="0"/>
              </a:endParaRPr>
            </a:p>
            <a:p>
              <a:pPr lvl="2">
                <a:lnSpc>
                  <a:spcPct val="150000"/>
                </a:lnSpc>
                <a:buFontTx/>
                <a:buChar char="•"/>
              </a:pPr>
              <a:r>
                <a:rPr lang="ru-RU" sz="2800" b="1">
                  <a:solidFill>
                    <a:srgbClr val="000066"/>
                  </a:solidFill>
                  <a:latin typeface="Times New Roman" pitchFamily="18" charset="0"/>
                </a:rPr>
                <a:t> 25 белков</a:t>
              </a:r>
            </a:p>
            <a:p>
              <a:pPr lvl="2">
                <a:lnSpc>
                  <a:spcPct val="150000"/>
                </a:lnSpc>
                <a:buFontTx/>
                <a:buChar char="•"/>
              </a:pPr>
              <a:r>
                <a:rPr lang="ru-RU" sz="2800" b="1">
                  <a:solidFill>
                    <a:srgbClr val="000066"/>
                  </a:solidFill>
                  <a:latin typeface="Times New Roman" pitchFamily="18" charset="0"/>
                </a:rPr>
                <a:t> 9 белков</a:t>
              </a:r>
            </a:p>
            <a:p>
              <a:pPr lvl="2">
                <a:lnSpc>
                  <a:spcPct val="150000"/>
                </a:lnSpc>
                <a:buFontTx/>
                <a:buChar char="•"/>
              </a:pPr>
              <a:r>
                <a:rPr lang="ru-RU" sz="2800" b="1">
                  <a:solidFill>
                    <a:srgbClr val="000066"/>
                  </a:solidFill>
                  <a:latin typeface="Times New Roman" pitchFamily="18" charset="0"/>
                </a:rPr>
                <a:t> 2 белка</a:t>
              </a:r>
            </a:p>
            <a:p>
              <a:pPr lvl="2">
                <a:lnSpc>
                  <a:spcPct val="150000"/>
                </a:lnSpc>
                <a:buFontTx/>
                <a:buChar char="•"/>
              </a:pPr>
              <a:r>
                <a:rPr lang="ru-RU" sz="2800" b="1">
                  <a:solidFill>
                    <a:srgbClr val="000066"/>
                  </a:solidFill>
                  <a:latin typeface="Times New Roman" pitchFamily="18" charset="0"/>
                </a:rPr>
                <a:t> 12 белков</a:t>
              </a:r>
            </a:p>
          </p:txBody>
        </p:sp>
        <p:pic>
          <p:nvPicPr>
            <p:cNvPr id="36868" name="Picture 4" descr="2D_bact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08" y="3216"/>
              <a:ext cx="972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869" name="Picture 5" descr="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56" y="4032"/>
              <a:ext cx="2470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870" name="Picture 6" descr="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016" y="3600"/>
              <a:ext cx="2758" cy="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871" name="Picture 7" descr="3"/>
            <p:cNvPicPr>
              <a:picLocks noChangeAspect="1" noChangeArrowheads="1"/>
            </p:cNvPicPr>
            <p:nvPr/>
          </p:nvPicPr>
          <p:blipFill>
            <a:blip r:embed="rId5" cstate="print"/>
            <a:srcRect r="68674"/>
            <a:stretch>
              <a:fillRect/>
            </a:stretch>
          </p:blipFill>
          <p:spPr bwMode="auto">
            <a:xfrm>
              <a:off x="2400" y="2112"/>
              <a:ext cx="747" cy="182"/>
            </a:xfrm>
            <a:prstGeom prst="rect">
              <a:avLst/>
            </a:prstGeom>
            <a:noFill/>
          </p:spPr>
        </p:pic>
        <p:pic>
          <p:nvPicPr>
            <p:cNvPr id="36872" name="Picture 8" descr="Bacter_Folb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409" y="888"/>
              <a:ext cx="640" cy="168"/>
            </a:xfrm>
            <a:prstGeom prst="rect">
              <a:avLst/>
            </a:prstGeom>
            <a:noFill/>
          </p:spPr>
        </p:pic>
        <p:sp>
          <p:nvSpPr>
            <p:cNvPr id="36873" name="Rectangle 9"/>
            <p:cNvSpPr>
              <a:spLocks noChangeArrowheads="1"/>
            </p:cNvSpPr>
            <p:nvPr/>
          </p:nvSpPr>
          <p:spPr bwMode="auto">
            <a:xfrm>
              <a:off x="1342" y="812"/>
              <a:ext cx="52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600" b="1">
                  <a:solidFill>
                    <a:srgbClr val="003C2C"/>
                  </a:solidFill>
                  <a:latin typeface="Times New Roman" pitchFamily="18" charset="0"/>
                </a:rPr>
                <a:t>223 белка</a:t>
              </a:r>
            </a:p>
          </p:txBody>
        </p:sp>
        <p:sp>
          <p:nvSpPr>
            <p:cNvPr id="36874" name="Rectangle 10"/>
            <p:cNvSpPr>
              <a:spLocks noChangeArrowheads="1"/>
            </p:cNvSpPr>
            <p:nvPr/>
          </p:nvSpPr>
          <p:spPr bwMode="auto">
            <a:xfrm>
              <a:off x="1024" y="1402"/>
              <a:ext cx="108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3600" b="1">
                  <a:solidFill>
                    <a:srgbClr val="B00000"/>
                  </a:solidFill>
                  <a:latin typeface="Times New Roman" pitchFamily="18" charset="0"/>
                </a:rPr>
                <a:t>243 белка</a:t>
              </a:r>
            </a:p>
          </p:txBody>
        </p:sp>
        <p:sp>
          <p:nvSpPr>
            <p:cNvPr id="36875" name="Rectangle 11"/>
            <p:cNvSpPr>
              <a:spLocks noChangeArrowheads="1"/>
            </p:cNvSpPr>
            <p:nvPr/>
          </p:nvSpPr>
          <p:spPr bwMode="auto">
            <a:xfrm>
              <a:off x="1248" y="2016"/>
              <a:ext cx="52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 b="1">
                  <a:latin typeface="Times New Roman" pitchFamily="18" charset="0"/>
                </a:rPr>
                <a:t>507</a:t>
              </a:r>
              <a:r>
                <a:rPr lang="ru-RU" sz="3600" b="1">
                  <a:latin typeface="Times New Roman" pitchFamily="18" charset="0"/>
                </a:rPr>
                <a:t> белков</a:t>
              </a:r>
            </a:p>
          </p:txBody>
        </p:sp>
        <p:pic>
          <p:nvPicPr>
            <p:cNvPr id="36876" name="Picture 12" descr="4"/>
            <p:cNvPicPr>
              <a:picLocks noChangeAspect="1" noChangeArrowheads="1"/>
            </p:cNvPicPr>
            <p:nvPr/>
          </p:nvPicPr>
          <p:blipFill>
            <a:blip r:embed="rId4" cstate="print"/>
            <a:srcRect l="34979"/>
            <a:stretch>
              <a:fillRect/>
            </a:stretch>
          </p:blipFill>
          <p:spPr bwMode="auto">
            <a:xfrm>
              <a:off x="2208" y="2832"/>
              <a:ext cx="1606" cy="166"/>
            </a:xfrm>
            <a:prstGeom prst="rect">
              <a:avLst/>
            </a:prstGeom>
            <a:noFill/>
          </p:spPr>
        </p:pic>
        <p:sp>
          <p:nvSpPr>
            <p:cNvPr id="36877" name="Rectangle 13"/>
            <p:cNvSpPr>
              <a:spLocks noChangeArrowheads="1"/>
            </p:cNvSpPr>
            <p:nvPr/>
          </p:nvSpPr>
          <p:spPr bwMode="auto">
            <a:xfrm>
              <a:off x="3360" y="2064"/>
              <a:ext cx="10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>
                  <a:solidFill>
                    <a:srgbClr val="000066"/>
                  </a:solidFill>
                  <a:latin typeface="Times New Roman" pitchFamily="18" charset="0"/>
                </a:rPr>
                <a:t>ЕС 2.5.1.15</a:t>
              </a:r>
            </a:p>
          </p:txBody>
        </p:sp>
        <p:sp>
          <p:nvSpPr>
            <p:cNvPr id="36878" name="Rectangle 14"/>
            <p:cNvSpPr>
              <a:spLocks noChangeArrowheads="1"/>
            </p:cNvSpPr>
            <p:nvPr/>
          </p:nvSpPr>
          <p:spPr bwMode="auto">
            <a:xfrm>
              <a:off x="3312" y="864"/>
              <a:ext cx="10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>
                  <a:solidFill>
                    <a:srgbClr val="000066"/>
                  </a:solidFill>
                  <a:latin typeface="Times New Roman" pitchFamily="18" charset="0"/>
                </a:rPr>
                <a:t>ЕС 4.1.2.25</a:t>
              </a:r>
            </a:p>
          </p:txBody>
        </p:sp>
        <p:sp>
          <p:nvSpPr>
            <p:cNvPr id="36879" name="Rectangle 15"/>
            <p:cNvSpPr>
              <a:spLocks noChangeArrowheads="1"/>
            </p:cNvSpPr>
            <p:nvPr/>
          </p:nvSpPr>
          <p:spPr bwMode="auto">
            <a:xfrm>
              <a:off x="3383" y="1493"/>
              <a:ext cx="9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>
                  <a:solidFill>
                    <a:srgbClr val="000066"/>
                  </a:solidFill>
                  <a:latin typeface="Times New Roman" pitchFamily="18" charset="0"/>
                </a:rPr>
                <a:t>ЕС 2.7.6.3</a:t>
              </a:r>
            </a:p>
          </p:txBody>
        </p:sp>
      </p:grp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457200" y="228600"/>
            <a:ext cx="8229600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400" b="1">
                <a:solidFill>
                  <a:srgbClr val="000066"/>
                </a:solidFill>
                <a:latin typeface="Times New Roman" pitchFamily="18" charset="0"/>
              </a:rPr>
              <a:t>Перемешивание и дупликация «удачных» доменов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28600" y="0"/>
            <a:ext cx="8686800" cy="1143000"/>
          </a:xfrm>
        </p:spPr>
        <p:txBody>
          <a:bodyPr/>
          <a:lstStyle/>
          <a:p>
            <a:r>
              <a:rPr lang="ru-RU" sz="3200" dirty="0"/>
              <a:t>Выравнивание на основе сопоставления пространственных структур</a:t>
            </a:r>
          </a:p>
        </p:txBody>
      </p:sp>
      <p:pic>
        <p:nvPicPr>
          <p:cNvPr id="50179" name="Рисунок 2" descr="3Dali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371600"/>
            <a:ext cx="441960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0" name="TextBox 3"/>
          <p:cNvSpPr txBox="1">
            <a:spLocks noChangeArrowheads="1"/>
          </p:cNvSpPr>
          <p:nvPr/>
        </p:nvSpPr>
        <p:spPr bwMode="auto">
          <a:xfrm>
            <a:off x="3581400" y="5334000"/>
            <a:ext cx="434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Times New Roman" pitchFamily="18" charset="0"/>
              </a:rPr>
              <a:t>Этим </a:t>
            </a:r>
            <a:r>
              <a:rPr lang="en-US" dirty="0">
                <a:latin typeface="Times New Roman" pitchFamily="18" charset="0"/>
              </a:rPr>
              <a:t>Ca-</a:t>
            </a:r>
            <a:r>
              <a:rPr lang="ru-RU" dirty="0">
                <a:latin typeface="Times New Roman" pitchFamily="18" charset="0"/>
              </a:rPr>
              <a:t>атомам в «синей» структуре ничего не соответствует в «зелёной»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 flipH="1" flipV="1">
            <a:off x="4457700" y="4610100"/>
            <a:ext cx="990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4724400" y="4876800"/>
            <a:ext cx="533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4800600" y="4876800"/>
            <a:ext cx="990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87" name="TextBox 18"/>
          <p:cNvSpPr txBox="1">
            <a:spLocks noChangeArrowheads="1"/>
          </p:cNvSpPr>
          <p:nvPr/>
        </p:nvSpPr>
        <p:spPr bwMode="auto">
          <a:xfrm>
            <a:off x="228600" y="1447800"/>
            <a:ext cx="4572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Times New Roman" pitchFamily="18" charset="0"/>
              </a:rPr>
              <a:t>Большая часть остатков двух цепей соответствуют друг другу.</a:t>
            </a:r>
          </a:p>
          <a:p>
            <a:endParaRPr lang="ru-RU" sz="2400" dirty="0">
              <a:latin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</a:rPr>
              <a:t>Соответствие в данном случае определяется хорошим наложением структур в пространстве.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304800" y="2133600"/>
          <a:ext cx="8515350" cy="1028700"/>
        </p:xfrm>
        <a:graphic>
          <a:graphicData uri="http://schemas.openxmlformats.org/presentationml/2006/ole">
            <p:oleObj spid="_x0000_s1026" name="Документ" r:id="rId3" imgW="7475760" imgH="909720" progId="Word.Document.8">
              <p:embed/>
            </p:oleObj>
          </a:graphicData>
        </a:graphic>
      </p:graphicFrame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304800" y="4572000"/>
          <a:ext cx="8743950" cy="1676400"/>
        </p:xfrm>
        <a:graphic>
          <a:graphicData uri="http://schemas.openxmlformats.org/presentationml/2006/ole">
            <p:oleObj spid="_x0000_s1027" name="Документ" r:id="rId4" imgW="4756680" imgH="3486240" progId="Word.Document.8">
              <p:embed/>
            </p:oleObj>
          </a:graphicData>
        </a:graphic>
      </p:graphicFrame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6083300" y="3352800"/>
            <a:ext cx="30607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000" b="1">
                <a:solidFill>
                  <a:srgbClr val="990033"/>
                </a:solidFill>
                <a:latin typeface="Times New Roman" pitchFamily="18" charset="0"/>
              </a:rPr>
              <a:t>Гэп – пропуск в </a:t>
            </a:r>
          </a:p>
          <a:p>
            <a:pPr algn="ctr">
              <a:spcBef>
                <a:spcPct val="20000"/>
              </a:spcBef>
            </a:pPr>
            <a:r>
              <a:rPr lang="ru-RU" sz="2000" b="1">
                <a:solidFill>
                  <a:srgbClr val="990033"/>
                </a:solidFill>
                <a:latin typeface="Times New Roman" pitchFamily="18" charset="0"/>
              </a:rPr>
              <a:t>последовательности</a:t>
            </a:r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 flipH="1">
            <a:off x="6781800" y="4191000"/>
            <a:ext cx="228600" cy="990600"/>
          </a:xfrm>
          <a:prstGeom prst="line">
            <a:avLst/>
          </a:prstGeom>
          <a:noFill/>
          <a:ln w="15875">
            <a:solidFill>
              <a:srgbClr val="33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676400"/>
          </a:xfrm>
          <a:noFill/>
          <a:ln/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Задача </a:t>
            </a:r>
            <a:r>
              <a:rPr lang="ru-RU" sz="2800" b="1" dirty="0">
                <a:solidFill>
                  <a:srgbClr val="002060"/>
                </a:solidFill>
              </a:rPr>
              <a:t>выравнивания последовательностей</a:t>
            </a:r>
            <a:r>
              <a:rPr lang="ru-RU" sz="2800" dirty="0">
                <a:solidFill>
                  <a:srgbClr val="002060"/>
                </a:solidFill>
              </a:rPr>
              <a:t> часто сводится к задаче </a:t>
            </a:r>
            <a:r>
              <a:rPr lang="ru-RU" sz="2800" b="1" dirty="0">
                <a:solidFill>
                  <a:srgbClr val="002060"/>
                </a:solidFill>
              </a:rPr>
              <a:t>поиска сходства</a:t>
            </a:r>
            <a:r>
              <a:rPr lang="ru-RU" sz="2800" dirty="0">
                <a:solidFill>
                  <a:srgbClr val="002060"/>
                </a:solidFill>
              </a:rPr>
              <a:t>.</a:t>
            </a:r>
            <a:r>
              <a:rPr lang="ru-RU" sz="2800" b="1" dirty="0">
                <a:solidFill>
                  <a:srgbClr val="002060"/>
                </a:solidFill>
              </a:rPr>
              <a:t>  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3400" b="1" dirty="0">
                <a:solidFill>
                  <a:srgbClr val="002060"/>
                </a:solidFill>
              </a:rPr>
              <a:t>Сходство — не то же, что гомология</a:t>
            </a:r>
            <a:r>
              <a:rPr lang="ru-RU" sz="3600" b="1" dirty="0">
                <a:solidFill>
                  <a:srgbClr val="002060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1550</Words>
  <Application>Microsoft Office PowerPoint</Application>
  <PresentationFormat>Экран (4:3)</PresentationFormat>
  <Paragraphs>139</Paragraphs>
  <Slides>12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Microsoft Document</vt:lpstr>
      <vt:lpstr>Выравнивания</vt:lpstr>
      <vt:lpstr>Точечные замены в гене</vt:lpstr>
      <vt:lpstr>История белка</vt:lpstr>
      <vt:lpstr>Последовательности двух белков</vt:lpstr>
      <vt:lpstr>Выравнивание</vt:lpstr>
      <vt:lpstr>Гомология</vt:lpstr>
      <vt:lpstr>Слайд 7</vt:lpstr>
      <vt:lpstr>Выравнивание на основе сопоставления пространственных структур</vt:lpstr>
      <vt:lpstr>Задача выравнивания последовательностей часто сводится к задаче поиска сходства.   Сходство — не то же, что гомология!</vt:lpstr>
      <vt:lpstr>Основные понятия науки о выравниваниях</vt:lpstr>
      <vt:lpstr>Матрица замен BLOSUM62</vt:lpstr>
      <vt:lpstr>Слайд 12</vt:lpstr>
    </vt:vector>
  </TitlesOfParts>
  <Company>msu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Выравнивания</dc:title>
  <dc:creator>Spirin</dc:creator>
  <cp:lastModifiedBy>Spirin</cp:lastModifiedBy>
  <cp:revision>8</cp:revision>
  <dcterms:created xsi:type="dcterms:W3CDTF">2014-03-26T12:25:21Z</dcterms:created>
  <dcterms:modified xsi:type="dcterms:W3CDTF">2014-03-26T13:18:50Z</dcterms:modified>
</cp:coreProperties>
</file>