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58"/>
  </p:notesMasterIdLst>
  <p:sldIdLst>
    <p:sldId id="312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13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9" autoAdjust="0"/>
  </p:normalViewPr>
  <p:slideViewPr>
    <p:cSldViewPr>
      <p:cViewPr varScale="1">
        <p:scale>
          <a:sx n="99" d="100"/>
          <a:sy n="99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Click to edit the notes format</a:t>
            </a:r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&lt;header&gt;</a:t>
            </a:r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 sz="1400"/>
              <a:t>&lt;date/time&gt;</a:t>
            </a:r>
            <a:endParaRPr/>
          </a:p>
        </p:txBody>
      </p:sp>
      <p:sp>
        <p:nvSpPr>
          <p:cNvPr id="22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 sz="1400"/>
              <a:t>&lt;footer&gt;</a:t>
            </a:r>
            <a:endParaRPr/>
          </a:p>
        </p:txBody>
      </p:sp>
      <p:sp>
        <p:nvSpPr>
          <p:cNvPr id="22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1141B1E1-E191-4111-B1A1-1151C1D11121}" type="slidenum">
              <a:rPr lang="ru-RU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tIns="91440"/>
          <a:lstStyle/>
          <a:p>
            <a:fld id="{D1116151-5101-41D1-9191-A1410121A10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/>
              <a:t>11</a:t>
            </a:fld>
            <a:endParaRPr/>
          </a:p>
        </p:txBody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latin typeface="Times New Roman"/>
              </a:rPr>
              <a:t>Человек, мышь, нематода, садовый боб, рапс, маршанция, Prototheca wickerhamii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CustomShape 1"/>
          <p:cNvSpPr/>
          <p:nvPr/>
        </p:nvSpPr>
        <p:spPr>
          <a:xfrm>
            <a:off x="3880800" y="8686080"/>
            <a:ext cx="2975400" cy="4561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45000"/>
              <a:buFont typeface="StarSymbol"/>
              <a:buChar char=""/>
            </a:pPr>
            <a:fld id="{D1618181-4171-4121-B181-310141616181}" type="slidenum">
              <a:rPr lang="ru-RU" sz="1400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95000"/>
                </a:lnSpc>
                <a:buSzPct val="45000"/>
                <a:buFont typeface="StarSymbol"/>
                <a:buChar char=""/>
              </a:pPr>
              <a:t>44</a:t>
            </a:fld>
            <a:endParaRPr/>
          </a:p>
        </p:txBody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685080" y="4343040"/>
            <a:ext cx="5486760" cy="4038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ustomShape 1"/>
          <p:cNvSpPr/>
          <p:nvPr/>
        </p:nvSpPr>
        <p:spPr>
          <a:xfrm>
            <a:off x="1400400" y="915120"/>
            <a:ext cx="4055400" cy="3134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892" name="PlaceHolder 2"/>
          <p:cNvSpPr>
            <a:spLocks noGrp="1"/>
          </p:cNvSpPr>
          <p:nvPr>
            <p:ph type="body"/>
          </p:nvPr>
        </p:nvSpPr>
        <p:spPr>
          <a:xfrm>
            <a:off x="1046160" y="4352400"/>
            <a:ext cx="4771080" cy="347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3000"/>
              </a:lnSpc>
              <a:buSzPct val="45000"/>
              <a:buFont typeface="StarSymbol"/>
              <a:buChar char=""/>
            </a:pPr>
            <a:r>
              <a:rPr lang="en-GB" sz="1089">
                <a:latin typeface="Arial"/>
                <a:ea typeface="msgothic"/>
              </a:rPr>
              <a:t>Outline of the phylogenetic bootstrap procedure.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1"/>
          <p:cNvSpPr>
            <a:spLocks noGrp="1"/>
          </p:cNvSpPr>
          <p:nvPr>
            <p:ph type="body"/>
          </p:nvPr>
        </p:nvSpPr>
        <p:spPr>
          <a:xfrm>
            <a:off x="1059840" y="4349520"/>
            <a:ext cx="4741560" cy="3430800"/>
          </a:xfrm>
          <a:prstGeom prst="rect">
            <a:avLst/>
          </a:prstGeom>
        </p:spPr>
        <p:txBody>
          <a:bodyPr wrap="none" lIns="0" tIns="0" rIns="0" bIns="0" anchor="ctr" anchorCtr="1"/>
          <a:lstStyle/>
          <a:p>
            <a:pPr>
              <a:buFont typeface="StarSymbol"/>
              <a:buNone/>
            </a:pPr>
            <a:r>
              <a:rPr lang="ru-RU" sz="1089" dirty="0" err="1"/>
              <a:t>Бутстрэп</a:t>
            </a:r>
            <a:r>
              <a:rPr lang="ru-RU" sz="1089" dirty="0"/>
              <a:t> (англ. </a:t>
            </a:r>
            <a:r>
              <a:rPr lang="en-US" sz="1089" dirty="0"/>
              <a:t>bootstrap) – </a:t>
            </a:r>
            <a:r>
              <a:rPr lang="ru-RU" sz="1089" dirty="0"/>
              <a:t>буквально «петля на заднике ботинка» (облегчающая его надевание)</a:t>
            </a:r>
            <a:endParaRPr dirty="0"/>
          </a:p>
          <a:p>
            <a:pPr>
              <a:buFont typeface="StarSymbol"/>
              <a:buNone/>
            </a:pPr>
            <a:r>
              <a:rPr lang="ru-RU" sz="1089" dirty="0"/>
              <a:t>Метод расширенного большинства состоит в том, что сначала строится дерево из ветвей, встретившихся в большинстве исходных деревьев, а потом к нему добавляются ветви, не противоречащие уже имеющимся, начиная с наиболее «поддержанных».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5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SzPct val="45000"/>
              <a:buFont typeface="StarSymbol"/>
              <a:buChar char=""/>
            </a:pPr>
            <a:fld id="{61D1C1B1-C151-4191-9131-F1D1E17101E1}" type="slidenum">
              <a:rPr lang="en-US" sz="1200"/>
              <a:pPr algn="r">
                <a:buSzPct val="45000"/>
                <a:buFont typeface="StarSymbol"/>
                <a:buChar char=""/>
              </a:pPr>
              <a:t>50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tIns="91440"/>
          <a:lstStyle/>
          <a:p>
            <a:fld id="{71715101-9111-4181-81C1-6101C1B1A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/>
              <a:t>21</a:t>
            </a:fld>
            <a:endParaRPr/>
          </a:p>
        </p:txBody>
      </p:sp>
      <p:sp>
        <p:nvSpPr>
          <p:cNvPr id="872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037400"/>
          </a:xfrm>
          <a:prstGeom prst="rect">
            <a:avLst/>
          </a:prstGeom>
        </p:spPr>
        <p:txBody>
          <a:bodyPr wrap="none" tIns="91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tIns="91440"/>
          <a:lstStyle/>
          <a:p>
            <a:fld id="{91E14171-6161-41C1-A191-21F161915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/>
              <a:t>22</a:t>
            </a:fld>
            <a:endParaRPr/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tIns="91440"/>
          <a:lstStyle/>
          <a:p>
            <a:r>
              <a:rPr lang="ru-RU"/>
              <a:t>Человек, мышь, нематода, садовый боб, рапс, маршанция, Prototheca wickerhamii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tIns="91440"/>
          <a:lstStyle/>
          <a:p>
            <a:fld id="{91712151-6151-4151-91D1-5171E1B17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/>
              <a:t>23</a:t>
            </a:fld>
            <a:endParaRPr/>
          </a:p>
        </p:txBody>
      </p:sp>
      <p:sp>
        <p:nvSpPr>
          <p:cNvPr id="87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tIns="91440"/>
          <a:lstStyle/>
          <a:p>
            <a:r>
              <a:rPr lang="ru-RU"/>
              <a:t>Человек, мышь, нематода, садовый боб, рапс, маршанция, Prototheca wickerhamii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buFont typeface="StarSymbol"/>
              <a:buNone/>
            </a:pPr>
            <a:r>
              <a:rPr lang="ru-RU" sz="1200" dirty="0"/>
              <a:t>Каждая пара скобок, кроме внешней, отвечает узлу. Число после листа или закрывающей скобки означает длину ветви, идущей из данного листа или узла в вышестоящий узел или корень. </a:t>
            </a:r>
            <a:endParaRPr dirty="0"/>
          </a:p>
          <a:p>
            <a:pPr>
              <a:buFont typeface="StarSymbol"/>
              <a:buNone/>
            </a:pPr>
            <a:r>
              <a:rPr lang="ru-RU" sz="1200" dirty="0"/>
              <a:t>Чтобы записать скобочной формулой </a:t>
            </a:r>
            <a:r>
              <a:rPr lang="ru-RU" sz="1200" dirty="0" err="1"/>
              <a:t>неукоренённое</a:t>
            </a:r>
            <a:r>
              <a:rPr lang="ru-RU" sz="1200" dirty="0"/>
              <a:t> дерево, выбирают какое-нибудь его укоренение.</a:t>
            </a:r>
            <a:endParaRPr dirty="0"/>
          </a:p>
          <a:p>
            <a:pPr>
              <a:buFont typeface="StarSymbol"/>
              <a:buChar char=""/>
            </a:pPr>
            <a:endParaRPr dirty="0"/>
          </a:p>
        </p:txBody>
      </p:sp>
      <p:sp>
        <p:nvSpPr>
          <p:cNvPr id="880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SzPct val="45000"/>
              <a:buFont typeface="StarSymbol"/>
              <a:buChar char=""/>
            </a:pPr>
            <a:fld id="{618131A1-81B1-41F1-A161-115131712141}" type="slidenum">
              <a:rPr lang="en-US" sz="1200"/>
              <a:pPr algn="r">
                <a:buSzPct val="45000"/>
                <a:buFont typeface="StarSymbol"/>
                <a:buChar char=""/>
              </a:pPr>
              <a:t>28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CustomShape 1"/>
          <p:cNvSpPr/>
          <p:nvPr/>
        </p:nvSpPr>
        <p:spPr>
          <a:xfrm>
            <a:off x="3880800" y="8686080"/>
            <a:ext cx="2975400" cy="4561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45000"/>
              <a:buFont typeface="StarSymbol"/>
              <a:buChar char=""/>
            </a:pPr>
            <a:fld id="{C1D1B1C1-7171-41C1-B1E1-211191E131F1}" type="slidenum">
              <a:rPr lang="ru-RU" sz="1400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95000"/>
                </a:lnSpc>
                <a:buSzPct val="45000"/>
                <a:buFont typeface="StarSymbol"/>
                <a:buChar char=""/>
              </a:pPr>
              <a:t>39</a:t>
            </a:fld>
            <a:endParaRPr/>
          </a:p>
        </p:txBody>
      </p:sp>
      <p:sp>
        <p:nvSpPr>
          <p:cNvPr id="882" name="PlaceHolder 2"/>
          <p:cNvSpPr>
            <a:spLocks noGrp="1"/>
          </p:cNvSpPr>
          <p:nvPr>
            <p:ph type="body"/>
          </p:nvPr>
        </p:nvSpPr>
        <p:spPr>
          <a:xfrm>
            <a:off x="685080" y="4343040"/>
            <a:ext cx="5486760" cy="4038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3880800" y="8686080"/>
            <a:ext cx="2975400" cy="4561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45000"/>
              <a:buFont typeface="StarSymbol"/>
              <a:buChar char=""/>
            </a:pPr>
            <a:fld id="{C171B141-4101-4141-A181-C13101A111E1}" type="slidenum">
              <a:rPr lang="ru-RU" sz="1400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95000"/>
                </a:lnSpc>
                <a:buSzPct val="45000"/>
                <a:buFont typeface="StarSymbol"/>
                <a:buChar char=""/>
              </a:pPr>
              <a:t>40</a:t>
            </a:fld>
            <a:endParaRPr/>
          </a:p>
        </p:txBody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685080" y="4343040"/>
            <a:ext cx="5486760" cy="4038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body"/>
          </p:nvPr>
        </p:nvSpPr>
        <p:spPr>
          <a:xfrm>
            <a:off x="685080" y="434268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StarSymbol"/>
              <a:buNone/>
            </a:pPr>
            <a:r>
              <a:rPr lang="ru-RU" sz="1030" dirty="0"/>
              <a:t>Красным выделены общие внутренние ветви – их всего три (из семи).</a:t>
            </a:r>
            <a:endParaRPr dirty="0"/>
          </a:p>
        </p:txBody>
      </p:sp>
      <p:sp>
        <p:nvSpPr>
          <p:cNvPr id="886" name="CustomShape 2"/>
          <p:cNvSpPr/>
          <p:nvPr/>
        </p:nvSpPr>
        <p:spPr>
          <a:xfrm>
            <a:off x="3880800" y="8686080"/>
            <a:ext cx="2975400" cy="4561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45000"/>
              <a:buFont typeface="StarSymbol"/>
              <a:buChar char=""/>
            </a:pPr>
            <a:fld id="{9171D181-4161-4171-81E1-F1F191D14101}" type="slidenum">
              <a:rPr lang="ru-RU" sz="1400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95000"/>
                </a:lnSpc>
                <a:buSzPct val="45000"/>
                <a:buFont typeface="StarSymbol"/>
                <a:buChar char=""/>
              </a:pPr>
              <a:t>42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3880800" y="8686080"/>
            <a:ext cx="2975400" cy="4561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45000"/>
              <a:buFont typeface="StarSymbol"/>
              <a:buChar char=""/>
            </a:pPr>
            <a:fld id="{01A15121-F1B1-4151-8101-B161D131D191}" type="slidenum">
              <a:rPr lang="ru-RU" sz="1400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95000"/>
                </a:lnSpc>
                <a:buSzPct val="45000"/>
                <a:buFont typeface="StarSymbol"/>
                <a:buChar char=""/>
              </a:pPr>
              <a:t>43</a:t>
            </a:fld>
            <a:endParaRPr/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685080" y="4343040"/>
            <a:ext cx="5486760" cy="4037760"/>
          </a:xfrm>
          <a:prstGeom prst="rect">
            <a:avLst/>
          </a:prstGeom>
        </p:spPr>
        <p:txBody>
          <a:bodyPr wrap="none" lIns="0" tIns="0" rIns="0" bIns="0" anchor="ctr" anchorCtr="1"/>
          <a:lstStyle/>
          <a:p>
            <a:pPr>
              <a:buFont typeface="StarSymbol"/>
              <a:buNone/>
            </a:pPr>
            <a:r>
              <a:rPr lang="ru-RU" sz="1030" dirty="0" err="1"/>
              <a:t>Консенсусное</a:t>
            </a:r>
            <a:r>
              <a:rPr lang="ru-RU" sz="1030" dirty="0"/>
              <a:t> дерево строится по двум или более деревьям с одинаковыми множествами листьев. Оно содержит только те ветви, которые встретились во всех исходных деревьях.</a:t>
            </a:r>
            <a:endParaRPr dirty="0"/>
          </a:p>
          <a:p>
            <a:pPr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6800"/>
            <a:ext cx="8229240" cy="12387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Click to edit the title text formatОбразец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24.4.14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fld id="{31E14191-8161-4171-B161-E131D1618131}" type="slidenum">
              <a:rPr lang="ru-RU">
                <a:solidFill>
                  <a:srgbClr val="000000"/>
                </a:solidFill>
                <a:latin typeface="Calibri"/>
              </a:rPr>
              <a:pPr/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Click to edit the title text formatОбразец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24.4.14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/>
          <a:lstStyle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fld id="{71A1E161-9181-4131-B141-01F111A171E1}" type="slidenum">
              <a:rPr lang="ru-RU">
                <a:solidFill>
                  <a:srgbClr val="000000"/>
                </a:solidFill>
                <a:latin typeface="Calibri"/>
              </a:rPr>
              <a:pPr/>
              <a:t>‹#›</a:t>
            </a:fld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24.4.14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fld id="{511121B1-01C1-4121-A121-D1B161B1F151}" type="slidenum">
              <a:rPr lang="ru-RU">
                <a:solidFill>
                  <a:srgbClr val="000000"/>
                </a:solidFill>
                <a:latin typeface="Calibri"/>
              </a:rPr>
              <a:pPr/>
              <a:t>‹#›</a:t>
            </a:fld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Click to edit the title text format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Click to edit the title text formatОбразец заголовка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tIns="9144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Ninth Outline LevelОбразец текста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buSzPct val="75000"/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24.4.14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/>
          <a:lstStyle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fld id="{91011181-5161-4101-8171-2151E1C1F161}" type="slidenum">
              <a:rPr lang="ru-RU">
                <a:solidFill>
                  <a:srgbClr val="000000"/>
                </a:solidFill>
                <a:latin typeface="Calibri"/>
              </a:rPr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Click to edit the title text formatОбразец заголовка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tIns="9144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Ninth Outline LevelОбразец текста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buSzPct val="75000"/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/>
          <a:lstStyle/>
          <a:p>
            <a:endParaRPr/>
          </a:p>
        </p:txBody>
      </p:sp>
      <p:sp>
        <p:nvSpPr>
          <p:cNvPr id="15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tIns="91440"/>
          <a:lstStyle/>
          <a:p>
            <a:fld id="{2151A1D1-8111-4161-B1C1-1111413101A1}" type="slidenum">
              <a:rPr lang="ru-RU">
                <a:solidFill>
                  <a:srgbClr val="000000"/>
                </a:solidFill>
                <a:latin typeface="Calibri"/>
              </a:rPr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Click to edit the title text format</a:t>
            </a:r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Arial"/>
              <a:buChar char="•"/>
            </a:pPr>
            <a:r>
              <a:rPr lang="ru-RU"/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ru-RU"/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ru-RU"/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ru-RU"/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ru-RU"/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ru-RU"/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ru-RU"/>
              <a:t>Seventh Outline Level</a:t>
            </a:r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ru-RU"/>
              <a:t>&lt;date/time&gt;</a:t>
            </a:r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ru-RU"/>
              <a:t>&lt;footer&gt;</a:t>
            </a:r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fld id="{71212151-3171-4191-91E1-B1B1B151F1C1}" type="slidenum">
              <a:rPr lang="ru-RU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://evolution.genetics.washington.edu/phylip/newicktree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le:///H:\sas\Talks\IBG\%20http:\www.jalview.org\" TargetMode="External"/><Relationship Id="rId7" Type="http://schemas.openxmlformats.org/officeDocument/2006/relationships/hyperlink" Target="http://itol.embl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://bioweb2.pasteur.fr/" TargetMode="External"/><Relationship Id="rId5" Type="http://schemas.openxmlformats.org/officeDocument/2006/relationships/hyperlink" Target="http://evolution.genetics.washington.edu/phylip.html" TargetMode="External"/><Relationship Id="rId4" Type="http://schemas.openxmlformats.org/officeDocument/2006/relationships/hyperlink" Target="http://www.megasoftware.net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+mj-lt"/>
              </a:rPr>
              <a:t>Филогенетические деревья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304920" y="5410080"/>
            <a:ext cx="6629040" cy="1282320"/>
          </a:xfrm>
          <a:prstGeom prst="rect">
            <a:avLst/>
          </a:prstGeom>
        </p:spPr>
        <p:txBody>
          <a:bodyPr tIns="91440"/>
          <a:lstStyle/>
          <a:p>
            <a:r>
              <a:rPr lang="ru-RU" sz="2400">
                <a:solidFill>
                  <a:srgbClr val="000000"/>
                </a:solidFill>
                <a:latin typeface="Arial"/>
              </a:rPr>
              <a:t>Когда хотят отразить разное число мутаций, произошедших на пути от общего предка, 
получается что-то вроде такого.</a:t>
            </a:r>
            <a:endParaRPr/>
          </a:p>
        </p:txBody>
      </p:sp>
      <p:sp>
        <p:nvSpPr>
          <p:cNvPr id="329" name="Line 2"/>
          <p:cNvSpPr/>
          <p:nvPr/>
        </p:nvSpPr>
        <p:spPr>
          <a:xfrm flipH="1">
            <a:off x="990360" y="1904760"/>
            <a:ext cx="685800" cy="26672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0" name="Line 3"/>
          <p:cNvSpPr/>
          <p:nvPr/>
        </p:nvSpPr>
        <p:spPr>
          <a:xfrm>
            <a:off x="1676160" y="1904760"/>
            <a:ext cx="990720" cy="2438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1" name="CustomShape 4"/>
          <p:cNvSpPr/>
          <p:nvPr/>
        </p:nvSpPr>
        <p:spPr>
          <a:xfrm>
            <a:off x="336600" y="4520880"/>
            <a:ext cx="8377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Human</a:t>
            </a:r>
            <a:endParaRPr/>
          </a:p>
        </p:txBody>
      </p:sp>
      <p:sp>
        <p:nvSpPr>
          <p:cNvPr id="332" name="CustomShape 5"/>
          <p:cNvSpPr/>
          <p:nvPr/>
        </p:nvSpPr>
        <p:spPr>
          <a:xfrm>
            <a:off x="2362680" y="4419720"/>
            <a:ext cx="15235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Arial"/>
              </a:rPr>
              <a:t>Chicken</a:t>
            </a:r>
            <a:endParaRPr/>
          </a:p>
        </p:txBody>
      </p:sp>
      <p:sp>
        <p:nvSpPr>
          <p:cNvPr id="333" name="Line 6"/>
          <p:cNvSpPr/>
          <p:nvPr/>
        </p:nvSpPr>
        <p:spPr>
          <a:xfrm>
            <a:off x="1371240" y="3124080"/>
            <a:ext cx="304920" cy="18288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4" name="CustomShape 7"/>
          <p:cNvSpPr/>
          <p:nvPr/>
        </p:nvSpPr>
        <p:spPr>
          <a:xfrm>
            <a:off x="1371600" y="4952880"/>
            <a:ext cx="114264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Mouse</a:t>
            </a:r>
            <a:endParaRPr/>
          </a:p>
        </p:txBody>
      </p:sp>
      <p:sp>
        <p:nvSpPr>
          <p:cNvPr id="335" name="Line 8"/>
          <p:cNvSpPr/>
          <p:nvPr/>
        </p:nvSpPr>
        <p:spPr>
          <a:xfrm>
            <a:off x="4800600" y="2133720"/>
            <a:ext cx="0" cy="20574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6" name="Line 9"/>
          <p:cNvSpPr/>
          <p:nvPr/>
        </p:nvSpPr>
        <p:spPr>
          <a:xfrm>
            <a:off x="4800600" y="2133360"/>
            <a:ext cx="152388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7" name="Line 10"/>
          <p:cNvSpPr/>
          <p:nvPr/>
        </p:nvSpPr>
        <p:spPr>
          <a:xfrm>
            <a:off x="4800600" y="4190760"/>
            <a:ext cx="68580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8" name="Line 11"/>
          <p:cNvSpPr/>
          <p:nvPr/>
        </p:nvSpPr>
        <p:spPr>
          <a:xfrm>
            <a:off x="5486400" y="3505320"/>
            <a:ext cx="0" cy="1295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9" name="Line 12"/>
          <p:cNvSpPr/>
          <p:nvPr/>
        </p:nvSpPr>
        <p:spPr>
          <a:xfrm>
            <a:off x="5486400" y="3504960"/>
            <a:ext cx="160020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40" name="Line 13"/>
          <p:cNvSpPr/>
          <p:nvPr/>
        </p:nvSpPr>
        <p:spPr>
          <a:xfrm>
            <a:off x="5486400" y="4800600"/>
            <a:ext cx="121896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41" name="CustomShape 14"/>
          <p:cNvSpPr/>
          <p:nvPr/>
        </p:nvSpPr>
        <p:spPr>
          <a:xfrm>
            <a:off x="6705720" y="4572000"/>
            <a:ext cx="8377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Human</a:t>
            </a:r>
            <a:endParaRPr/>
          </a:p>
        </p:txBody>
      </p:sp>
      <p:sp>
        <p:nvSpPr>
          <p:cNvPr id="342" name="CustomShape 15"/>
          <p:cNvSpPr/>
          <p:nvPr/>
        </p:nvSpPr>
        <p:spPr>
          <a:xfrm>
            <a:off x="7086600" y="3319560"/>
            <a:ext cx="114264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Mouse</a:t>
            </a:r>
            <a:endParaRPr/>
          </a:p>
        </p:txBody>
      </p:sp>
      <p:sp>
        <p:nvSpPr>
          <p:cNvPr id="343" name="CustomShape 16"/>
          <p:cNvSpPr/>
          <p:nvPr/>
        </p:nvSpPr>
        <p:spPr>
          <a:xfrm>
            <a:off x="533520" y="228600"/>
            <a:ext cx="8229240" cy="1112400"/>
          </a:xfrm>
          <a:prstGeom prst="rect">
            <a:avLst/>
          </a:prstGeom>
        </p:spPr>
        <p:txBody>
          <a:bodyPr tIns="91440"/>
          <a:lstStyle/>
          <a:p>
            <a:r>
              <a:rPr lang="ru-RU" sz="3200">
                <a:solidFill>
                  <a:srgbClr val="000000"/>
                </a:solidFill>
                <a:latin typeface="Calibri"/>
              </a:rPr>
              <a:t>«Молекулярные часы»: всегда идут, но иногда неточно</a:t>
            </a:r>
            <a:endParaRPr/>
          </a:p>
        </p:txBody>
      </p:sp>
      <p:sp>
        <p:nvSpPr>
          <p:cNvPr id="344" name="CustomShape 17"/>
          <p:cNvSpPr/>
          <p:nvPr/>
        </p:nvSpPr>
        <p:spPr>
          <a:xfrm>
            <a:off x="6322680" y="1899720"/>
            <a:ext cx="15235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Arial"/>
              </a:rPr>
              <a:t>Chicken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3352680"/>
            <a:ext cx="3042720" cy="3352320"/>
          </a:xfrm>
          <a:prstGeom prst="rect">
            <a:avLst/>
          </a:prstGeom>
        </p:spPr>
      </p:pic>
      <p:sp>
        <p:nvSpPr>
          <p:cNvPr id="346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003A1C"/>
          </a:solidFill>
        </p:spPr>
        <p:txBody>
          <a:bodyPr tIns="91440" anchor="ctr"/>
          <a:lstStyle/>
          <a:p>
            <a:pPr algn="ctr"/>
            <a:r>
              <a:rPr lang="ru-RU" sz="3200" b="1">
                <a:solidFill>
                  <a:srgbClr val="FFFFCC"/>
                </a:solidFill>
                <a:latin typeface="Times New Roman"/>
              </a:rPr>
              <a:t>Филогенетическое дерево (терминология)</a:t>
            </a:r>
            <a:endParaRPr/>
          </a:p>
        </p:txBody>
      </p:sp>
      <p:sp>
        <p:nvSpPr>
          <p:cNvPr id="347" name="CustomShape 2"/>
          <p:cNvSpPr/>
          <p:nvPr/>
        </p:nvSpPr>
        <p:spPr>
          <a:xfrm>
            <a:off x="152280" y="685800"/>
            <a:ext cx="8991360" cy="1783440"/>
          </a:xfrm>
          <a:prstGeom prst="rect">
            <a:avLst/>
          </a:prstGeom>
        </p:spPr>
        <p:txBody>
          <a:bodyPr tIns="91440"/>
          <a:lstStyle/>
          <a:p>
            <a:pPr>
              <a:buSzPct val="45000"/>
            </a:pPr>
            <a:r>
              <a:rPr lang="ru-RU" b="1" u="sng" dirty="0" smtClean="0">
                <a:solidFill>
                  <a:srgbClr val="003A1C"/>
                </a:solidFill>
                <a:latin typeface="Times New Roman"/>
              </a:rPr>
              <a:t>Узел </a:t>
            </a:r>
            <a:r>
              <a:rPr lang="ru-RU" b="1" u="sng" dirty="0">
                <a:solidFill>
                  <a:srgbClr val="003A1C"/>
                </a:solidFill>
                <a:latin typeface="Times New Roman"/>
              </a:rPr>
              <a:t>(</a:t>
            </a:r>
            <a:r>
              <a:rPr lang="ru-RU" b="1" u="sng" dirty="0" err="1">
                <a:solidFill>
                  <a:srgbClr val="003A1C"/>
                </a:solidFill>
                <a:latin typeface="Times New Roman"/>
              </a:rPr>
              <a:t>node</a:t>
            </a:r>
            <a:r>
              <a:rPr lang="ru-RU" b="1" u="sng" dirty="0">
                <a:solidFill>
                  <a:srgbClr val="003A1C"/>
                </a:solidFill>
                <a:latin typeface="Times New Roman"/>
              </a:rPr>
              <a:t>)</a:t>
            </a:r>
            <a:r>
              <a:rPr lang="ru-RU" dirty="0">
                <a:solidFill>
                  <a:srgbClr val="003A1C"/>
                </a:solidFill>
                <a:latin typeface="Times New Roman"/>
              </a:rPr>
              <a:t>        —  точка разделения предковой последовательности. Соответствует </a:t>
            </a:r>
            <a:endParaRPr dirty="0"/>
          </a:p>
          <a:p>
            <a:r>
              <a:rPr lang="ru-RU" dirty="0">
                <a:solidFill>
                  <a:srgbClr val="003A1C"/>
                </a:solidFill>
                <a:latin typeface="Times New Roman"/>
              </a:rPr>
              <a:t>                                   внутренней вершине графа, изображающего эволюцию.</a:t>
            </a:r>
            <a:endParaRPr dirty="0"/>
          </a:p>
          <a:p>
            <a:pPr>
              <a:buSzPct val="45000"/>
            </a:pPr>
            <a:r>
              <a:rPr lang="ru-RU" b="1" u="sng" dirty="0" smtClean="0">
                <a:solidFill>
                  <a:srgbClr val="003A1C"/>
                </a:solidFill>
                <a:latin typeface="Times New Roman"/>
              </a:rPr>
              <a:t>Лист </a:t>
            </a:r>
            <a:r>
              <a:rPr lang="ru-RU" b="1" u="sng" dirty="0">
                <a:solidFill>
                  <a:srgbClr val="003A1C"/>
                </a:solidFill>
                <a:latin typeface="Times New Roman"/>
              </a:rPr>
              <a:t>(</a:t>
            </a:r>
            <a:r>
              <a:rPr lang="ru-RU" b="1" u="sng" dirty="0" err="1">
                <a:solidFill>
                  <a:srgbClr val="003A1C"/>
                </a:solidFill>
                <a:latin typeface="Times New Roman"/>
              </a:rPr>
              <a:t>leaf</a:t>
            </a:r>
            <a:r>
              <a:rPr lang="ru-RU" b="1" u="sng" dirty="0">
                <a:solidFill>
                  <a:srgbClr val="003A1C"/>
                </a:solidFill>
                <a:latin typeface="Times New Roman"/>
              </a:rPr>
              <a:t>) </a:t>
            </a:r>
            <a:r>
              <a:rPr lang="ru-RU" b="1" dirty="0">
                <a:solidFill>
                  <a:srgbClr val="003A1C"/>
                </a:solidFill>
                <a:latin typeface="Times New Roman"/>
              </a:rPr>
              <a:t>     </a:t>
            </a:r>
            <a:r>
              <a:rPr lang="ru-RU" dirty="0">
                <a:solidFill>
                  <a:srgbClr val="003A1C"/>
                </a:solidFill>
                <a:latin typeface="Times New Roman"/>
              </a:rPr>
              <a:t>—  реальный (современный) объект; внешняя вершина графа.</a:t>
            </a:r>
            <a:endParaRPr dirty="0"/>
          </a:p>
          <a:p>
            <a:pPr>
              <a:buSzPct val="45000"/>
            </a:pPr>
            <a:r>
              <a:rPr lang="ru-RU" b="1" u="sng" dirty="0" smtClean="0">
                <a:solidFill>
                  <a:srgbClr val="003A1C"/>
                </a:solidFill>
                <a:latin typeface="Times New Roman"/>
              </a:rPr>
              <a:t>Ветвь </a:t>
            </a:r>
            <a:r>
              <a:rPr lang="ru-RU" b="1" u="sng" dirty="0">
                <a:solidFill>
                  <a:srgbClr val="003A1C"/>
                </a:solidFill>
                <a:latin typeface="Times New Roman"/>
              </a:rPr>
              <a:t>(</a:t>
            </a:r>
            <a:r>
              <a:rPr lang="ru-RU" b="1" u="sng" dirty="0" err="1">
                <a:solidFill>
                  <a:srgbClr val="003A1C"/>
                </a:solidFill>
                <a:latin typeface="Times New Roman"/>
              </a:rPr>
              <a:t>branch</a:t>
            </a:r>
            <a:r>
              <a:rPr lang="ru-RU" b="1" u="sng" dirty="0">
                <a:solidFill>
                  <a:srgbClr val="003A1C"/>
                </a:solidFill>
                <a:latin typeface="Times New Roman"/>
              </a:rPr>
              <a:t>)</a:t>
            </a:r>
            <a:r>
              <a:rPr lang="ru-RU" dirty="0">
                <a:solidFill>
                  <a:srgbClr val="003A1C"/>
                </a:solidFill>
                <a:latin typeface="Times New Roman"/>
              </a:rPr>
              <a:t> — связь между узлами или между узлом и листом; ребро графа.</a:t>
            </a:r>
            <a:endParaRPr dirty="0"/>
          </a:p>
          <a:p>
            <a:pPr>
              <a:buSzPct val="45000"/>
            </a:pPr>
            <a:r>
              <a:rPr lang="ru-RU" b="1" u="sng" dirty="0" smtClean="0">
                <a:solidFill>
                  <a:srgbClr val="003A1C"/>
                </a:solidFill>
                <a:latin typeface="Times New Roman"/>
              </a:rPr>
              <a:t>Корень </a:t>
            </a:r>
            <a:r>
              <a:rPr lang="ru-RU" b="1" u="sng" dirty="0">
                <a:solidFill>
                  <a:srgbClr val="003A1C"/>
                </a:solidFill>
                <a:latin typeface="Times New Roman"/>
              </a:rPr>
              <a:t>(</a:t>
            </a:r>
            <a:r>
              <a:rPr lang="ru-RU" b="1" u="sng" dirty="0" err="1">
                <a:solidFill>
                  <a:srgbClr val="003A1C"/>
                </a:solidFill>
                <a:latin typeface="Times New Roman"/>
              </a:rPr>
              <a:t>root</a:t>
            </a:r>
            <a:r>
              <a:rPr lang="ru-RU" b="1" u="sng" dirty="0">
                <a:solidFill>
                  <a:srgbClr val="003A1C"/>
                </a:solidFill>
                <a:latin typeface="Times New Roman"/>
              </a:rPr>
              <a:t>)</a:t>
            </a:r>
            <a:r>
              <a:rPr lang="ru-RU" dirty="0">
                <a:solidFill>
                  <a:srgbClr val="003A1C"/>
                </a:solidFill>
                <a:latin typeface="Times New Roman"/>
              </a:rPr>
              <a:t>   — гипотетический общий предок всех рассматриваемых объектов.</a:t>
            </a:r>
            <a:endParaRPr dirty="0"/>
          </a:p>
          <a:p>
            <a:pPr>
              <a:buSzPct val="45000"/>
            </a:pPr>
            <a:r>
              <a:rPr lang="ru-RU" b="1" u="sng" dirty="0" err="1" smtClean="0">
                <a:solidFill>
                  <a:srgbClr val="003A1C"/>
                </a:solidFill>
                <a:latin typeface="Times New Roman"/>
              </a:rPr>
              <a:t>Кла́да</a:t>
            </a:r>
            <a:r>
              <a:rPr lang="ru-RU" b="1" dirty="0" smtClean="0">
                <a:solidFill>
                  <a:srgbClr val="003A1C"/>
                </a:solidFill>
                <a:latin typeface="Times New Roman"/>
              </a:rPr>
              <a:t> </a:t>
            </a:r>
            <a:r>
              <a:rPr lang="ru-RU" b="1" dirty="0">
                <a:solidFill>
                  <a:srgbClr val="003A1C"/>
                </a:solidFill>
                <a:latin typeface="Times New Roman"/>
              </a:rPr>
              <a:t>(</a:t>
            </a:r>
            <a:r>
              <a:rPr lang="ru-RU" b="1" dirty="0" err="1">
                <a:solidFill>
                  <a:srgbClr val="003A1C"/>
                </a:solidFill>
                <a:latin typeface="Times New Roman"/>
              </a:rPr>
              <a:t>clade</a:t>
            </a:r>
            <a:r>
              <a:rPr lang="ru-RU" b="1" dirty="0">
                <a:solidFill>
                  <a:srgbClr val="003A1C"/>
                </a:solidFill>
                <a:latin typeface="Times New Roman"/>
              </a:rPr>
              <a:t>)   </a:t>
            </a:r>
            <a:r>
              <a:rPr lang="ru-RU" dirty="0">
                <a:solidFill>
                  <a:srgbClr val="003A1C"/>
                </a:solidFill>
                <a:latin typeface="Times New Roman"/>
              </a:rPr>
              <a:t>— группа всех потомков некоторого ранее существовавшего объекта.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endParaRPr dirty="0"/>
          </a:p>
        </p:txBody>
      </p:sp>
      <p:sp>
        <p:nvSpPr>
          <p:cNvPr id="348" name="CustomShape 3"/>
          <p:cNvSpPr/>
          <p:nvPr/>
        </p:nvSpPr>
        <p:spPr>
          <a:xfrm>
            <a:off x="3886200" y="4419720"/>
            <a:ext cx="1523520" cy="990360"/>
          </a:xfrm>
          <a:prstGeom prst="ellipse">
            <a:avLst/>
          </a:prstGeom>
          <a:solidFill>
            <a:srgbClr val="FFFFE7">
              <a:alpha val="28000"/>
            </a:srgbClr>
          </a:solidFill>
          <a:ln w="19080">
            <a:solidFill>
              <a:srgbClr val="000080"/>
            </a:solidFill>
            <a:round/>
          </a:ln>
        </p:spPr>
      </p:sp>
      <p:sp>
        <p:nvSpPr>
          <p:cNvPr id="351" name="CustomShape 6"/>
          <p:cNvSpPr/>
          <p:nvPr/>
        </p:nvSpPr>
        <p:spPr>
          <a:xfrm>
            <a:off x="5678280" y="5687280"/>
            <a:ext cx="623880" cy="3808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1600">
                <a:solidFill>
                  <a:srgbClr val="333333"/>
                </a:solidFill>
                <a:latin typeface="Arial"/>
              </a:rPr>
              <a:t>Лист</a:t>
            </a:r>
            <a:endParaRPr/>
          </a:p>
        </p:txBody>
      </p:sp>
      <p:sp>
        <p:nvSpPr>
          <p:cNvPr id="352" name="CustomShape 7"/>
          <p:cNvSpPr/>
          <p:nvPr/>
        </p:nvSpPr>
        <p:spPr>
          <a:xfrm>
            <a:off x="2520720" y="3357000"/>
            <a:ext cx="618120" cy="3808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1600">
                <a:solidFill>
                  <a:srgbClr val="333333"/>
                </a:solidFill>
                <a:latin typeface="Arial"/>
              </a:rPr>
              <a:t>Узел</a:t>
            </a:r>
            <a:endParaRPr/>
          </a:p>
        </p:txBody>
      </p:sp>
      <p:sp>
        <p:nvSpPr>
          <p:cNvPr id="353" name="CustomShape 8"/>
          <p:cNvSpPr/>
          <p:nvPr/>
        </p:nvSpPr>
        <p:spPr>
          <a:xfrm>
            <a:off x="3074760" y="4724280"/>
            <a:ext cx="732240" cy="3808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1600">
                <a:solidFill>
                  <a:srgbClr val="333333"/>
                </a:solidFill>
                <a:latin typeface="Arial"/>
              </a:rPr>
              <a:t>Ветвь</a:t>
            </a:r>
            <a:endParaRPr/>
          </a:p>
        </p:txBody>
      </p:sp>
      <p:sp>
        <p:nvSpPr>
          <p:cNvPr id="354" name="CustomShape 9"/>
          <p:cNvSpPr/>
          <p:nvPr/>
        </p:nvSpPr>
        <p:spPr>
          <a:xfrm>
            <a:off x="1413000" y="5611320"/>
            <a:ext cx="855720" cy="3808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1600">
                <a:solidFill>
                  <a:srgbClr val="333333"/>
                </a:solidFill>
                <a:latin typeface="Arial"/>
              </a:rPr>
              <a:t>Корень</a:t>
            </a:r>
            <a:endParaRPr/>
          </a:p>
        </p:txBody>
      </p:sp>
      <p:sp>
        <p:nvSpPr>
          <p:cNvPr id="355" name="CustomShape 10"/>
          <p:cNvSpPr/>
          <p:nvPr/>
        </p:nvSpPr>
        <p:spPr>
          <a:xfrm>
            <a:off x="5414400" y="4572000"/>
            <a:ext cx="764280" cy="3808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1600">
                <a:solidFill>
                  <a:srgbClr val="333333"/>
                </a:solidFill>
                <a:latin typeface="Arial"/>
              </a:rPr>
              <a:t>Клада</a:t>
            </a:r>
            <a:endParaRPr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048000" y="36576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286000" y="57912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334000" y="5562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429000" y="4419720"/>
            <a:ext cx="11880" cy="380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Длины ветвей дерева</a:t>
            </a:r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533520" y="1752480"/>
            <a:ext cx="7619760" cy="3094560"/>
          </a:xfrm>
          <a:prstGeom prst="rect">
            <a:avLst/>
          </a:prstGeom>
        </p:spPr>
        <p:txBody>
          <a:bodyPr tIns="91440"/>
          <a:lstStyle/>
          <a:p>
            <a:r>
              <a:rPr lang="ru-RU" sz="2400">
                <a:solidFill>
                  <a:srgbClr val="000000"/>
                </a:solidFill>
                <a:latin typeface="Calibri"/>
              </a:rPr>
              <a:t>Каждая точка дерева – некоторая последовательность, существовавшая в некоторый момент времени (в прошлом, если эта точка – не лист).</a:t>
            </a:r>
            <a:endParaRPr/>
          </a:p>
          <a:p>
            <a:endParaRPr/>
          </a:p>
          <a:p>
            <a:r>
              <a:rPr lang="ru-RU" sz="2400">
                <a:solidFill>
                  <a:srgbClr val="000000"/>
                </a:solidFill>
                <a:latin typeface="Calibri"/>
              </a:rPr>
              <a:t>Длины ветвей могут иметь двоякий смысл: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Calibri"/>
              </a:rPr>
              <a:t> 1) интервал времени между моментами существования двух последовательностей;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Calibri"/>
              </a:rPr>
              <a:t>2) число мутаций, случившихся на пути от одной последовательности до другой.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Небинарное дерево</a:t>
            </a:r>
            <a:endParaRPr/>
          </a:p>
        </p:txBody>
      </p:sp>
      <p:sp>
        <p:nvSpPr>
          <p:cNvPr id="362" name="Line 2"/>
          <p:cNvSpPr/>
          <p:nvPr/>
        </p:nvSpPr>
        <p:spPr>
          <a:xfrm flipH="1">
            <a:off x="609480" y="1371240"/>
            <a:ext cx="1066680" cy="26672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63" name="Line 3"/>
          <p:cNvSpPr/>
          <p:nvPr/>
        </p:nvSpPr>
        <p:spPr>
          <a:xfrm>
            <a:off x="1676160" y="1371600"/>
            <a:ext cx="1371600" cy="2666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64" name="CustomShape 4"/>
          <p:cNvSpPr/>
          <p:nvPr/>
        </p:nvSpPr>
        <p:spPr>
          <a:xfrm>
            <a:off x="76320" y="3962520"/>
            <a:ext cx="8377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Human</a:t>
            </a:r>
            <a:endParaRPr/>
          </a:p>
        </p:txBody>
      </p:sp>
      <p:sp>
        <p:nvSpPr>
          <p:cNvPr id="365" name="CustomShape 5"/>
          <p:cNvSpPr/>
          <p:nvPr/>
        </p:nvSpPr>
        <p:spPr>
          <a:xfrm>
            <a:off x="2895480" y="3962520"/>
            <a:ext cx="15235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Chicken</a:t>
            </a:r>
            <a:endParaRPr/>
          </a:p>
        </p:txBody>
      </p:sp>
      <p:sp>
        <p:nvSpPr>
          <p:cNvPr id="366" name="Line 6"/>
          <p:cNvSpPr/>
          <p:nvPr/>
        </p:nvSpPr>
        <p:spPr>
          <a:xfrm>
            <a:off x="1218960" y="2514600"/>
            <a:ext cx="533520" cy="1523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67" name="CustomShape 7"/>
          <p:cNvSpPr/>
          <p:nvPr/>
        </p:nvSpPr>
        <p:spPr>
          <a:xfrm>
            <a:off x="1523880" y="3962520"/>
            <a:ext cx="114264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Mouse</a:t>
            </a:r>
            <a:endParaRPr/>
          </a:p>
        </p:txBody>
      </p:sp>
      <p:sp>
        <p:nvSpPr>
          <p:cNvPr id="368" name="Line 8"/>
          <p:cNvSpPr/>
          <p:nvPr/>
        </p:nvSpPr>
        <p:spPr>
          <a:xfrm>
            <a:off x="4800600" y="1600200"/>
            <a:ext cx="0" cy="20574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69" name="Line 9"/>
          <p:cNvSpPr/>
          <p:nvPr/>
        </p:nvSpPr>
        <p:spPr>
          <a:xfrm>
            <a:off x="4800600" y="1600200"/>
            <a:ext cx="198108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70" name="Line 10"/>
          <p:cNvSpPr/>
          <p:nvPr/>
        </p:nvSpPr>
        <p:spPr>
          <a:xfrm>
            <a:off x="4800600" y="3657600"/>
            <a:ext cx="68580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71" name="Line 11"/>
          <p:cNvSpPr/>
          <p:nvPr/>
        </p:nvSpPr>
        <p:spPr>
          <a:xfrm>
            <a:off x="5486400" y="2971800"/>
            <a:ext cx="0" cy="1295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72" name="Line 12"/>
          <p:cNvSpPr/>
          <p:nvPr/>
        </p:nvSpPr>
        <p:spPr>
          <a:xfrm>
            <a:off x="5486400" y="2971800"/>
            <a:ext cx="121896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73" name="Line 13"/>
          <p:cNvSpPr/>
          <p:nvPr/>
        </p:nvSpPr>
        <p:spPr>
          <a:xfrm>
            <a:off x="5486400" y="4267080"/>
            <a:ext cx="121896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74" name="CustomShape 14"/>
          <p:cNvSpPr/>
          <p:nvPr/>
        </p:nvSpPr>
        <p:spPr>
          <a:xfrm>
            <a:off x="6705720" y="4038480"/>
            <a:ext cx="8377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Human</a:t>
            </a:r>
            <a:endParaRPr/>
          </a:p>
        </p:txBody>
      </p:sp>
      <p:sp>
        <p:nvSpPr>
          <p:cNvPr id="375" name="CustomShape 15"/>
          <p:cNvSpPr/>
          <p:nvPr/>
        </p:nvSpPr>
        <p:spPr>
          <a:xfrm>
            <a:off x="6705720" y="2743200"/>
            <a:ext cx="114264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Mouse</a:t>
            </a:r>
            <a:endParaRPr/>
          </a:p>
        </p:txBody>
      </p:sp>
      <p:sp>
        <p:nvSpPr>
          <p:cNvPr id="376" name="CustomShape 16"/>
          <p:cNvSpPr/>
          <p:nvPr/>
        </p:nvSpPr>
        <p:spPr>
          <a:xfrm>
            <a:off x="6781680" y="1371600"/>
            <a:ext cx="15235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Chicken</a:t>
            </a:r>
            <a:endParaRPr/>
          </a:p>
        </p:txBody>
      </p:sp>
      <p:sp>
        <p:nvSpPr>
          <p:cNvPr id="377" name="Line 17"/>
          <p:cNvSpPr/>
          <p:nvPr/>
        </p:nvSpPr>
        <p:spPr>
          <a:xfrm>
            <a:off x="1219320" y="2514600"/>
            <a:ext cx="0" cy="1523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78" name="CustomShape 18"/>
          <p:cNvSpPr/>
          <p:nvPr/>
        </p:nvSpPr>
        <p:spPr>
          <a:xfrm>
            <a:off x="914400" y="3962520"/>
            <a:ext cx="6091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Dog</a:t>
            </a:r>
            <a:endParaRPr/>
          </a:p>
        </p:txBody>
      </p:sp>
      <p:sp>
        <p:nvSpPr>
          <p:cNvPr id="379" name="Line 19"/>
          <p:cNvSpPr/>
          <p:nvPr/>
        </p:nvSpPr>
        <p:spPr>
          <a:xfrm>
            <a:off x="5486400" y="3581280"/>
            <a:ext cx="121896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80" name="CustomShape 20"/>
          <p:cNvSpPr/>
          <p:nvPr/>
        </p:nvSpPr>
        <p:spPr>
          <a:xfrm>
            <a:off x="6781680" y="3352680"/>
            <a:ext cx="6091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Dog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962520" y="1219320"/>
            <a:ext cx="4952520" cy="540972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</a:ln>
        </p:spPr>
      </p:sp>
      <p:sp>
        <p:nvSpPr>
          <p:cNvPr id="382" name="TextShape 2"/>
          <p:cNvSpPr txBox="1"/>
          <p:nvPr/>
        </p:nvSpPr>
        <p:spPr>
          <a:xfrm>
            <a:off x="0" y="152400"/>
            <a:ext cx="9143640" cy="1371600"/>
          </a:xfrm>
          <a:prstGeom prst="rect">
            <a:avLst/>
          </a:prstGeom>
        </p:spPr>
        <p:txBody>
          <a:bodyPr tIns="0" bIns="0"/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/>
              </a:rPr>
              <a:t>Небинарное</a:t>
            </a:r>
            <a:r>
              <a:rPr lang="ru-RU" sz="3200" b="1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/>
              </a:rPr>
              <a:t>дерево следует понимать как 
 множество возможных «разрешений»</a:t>
            </a:r>
            <a:r>
              <a:rPr lang="ru-RU" sz="3200" b="1" dirty="0">
                <a:solidFill>
                  <a:srgbClr val="FFFFCC"/>
                </a:solidFill>
                <a:latin typeface="Times New Roman"/>
              </a:rPr>
              <a:t>
</a:t>
            </a:r>
            <a:endParaRPr dirty="0"/>
          </a:p>
        </p:txBody>
      </p:sp>
      <p:sp>
        <p:nvSpPr>
          <p:cNvPr id="383" name="CustomShape 3"/>
          <p:cNvSpPr/>
          <p:nvPr/>
        </p:nvSpPr>
        <p:spPr>
          <a:xfrm>
            <a:off x="4876920" y="5622120"/>
            <a:ext cx="3123720" cy="609120"/>
          </a:xfrm>
          <a:prstGeom prst="rect">
            <a:avLst/>
          </a:prstGeom>
        </p:spPr>
      </p:sp>
      <p:sp>
        <p:nvSpPr>
          <p:cNvPr id="384" name="CustomShape 4"/>
          <p:cNvSpPr/>
          <p:nvPr/>
        </p:nvSpPr>
        <p:spPr>
          <a:xfrm>
            <a:off x="3048120" y="3581280"/>
            <a:ext cx="914040" cy="456840"/>
          </a:xfrm>
          <a:prstGeom prst="rect">
            <a:avLst/>
          </a:prstGeom>
        </p:spPr>
        <p:txBody>
          <a:bodyPr wrap="none" tIns="91440" anchor="ctr"/>
          <a:lstStyle/>
          <a:p>
            <a:pPr algn="ctr"/>
            <a:r>
              <a:rPr lang="ru-RU" sz="6000">
                <a:solidFill>
                  <a:srgbClr val="003A1C"/>
                </a:solidFill>
                <a:latin typeface="Calibri"/>
              </a:rPr>
              <a:t>=</a:t>
            </a:r>
            <a:endParaRPr/>
          </a:p>
        </p:txBody>
      </p:sp>
      <p:sp>
        <p:nvSpPr>
          <p:cNvPr id="385" name="CustomShape 5"/>
          <p:cNvSpPr/>
          <p:nvPr/>
        </p:nvSpPr>
        <p:spPr>
          <a:xfrm>
            <a:off x="6019920" y="3183480"/>
            <a:ext cx="914040" cy="456840"/>
          </a:xfrm>
          <a:prstGeom prst="rect">
            <a:avLst/>
          </a:prstGeom>
        </p:spPr>
      </p:sp>
      <p:sp>
        <p:nvSpPr>
          <p:cNvPr id="386" name="CustomShape 6"/>
          <p:cNvSpPr/>
          <p:nvPr/>
        </p:nvSpPr>
        <p:spPr>
          <a:xfrm>
            <a:off x="5181480" y="5698080"/>
            <a:ext cx="2514240" cy="533160"/>
          </a:xfrm>
          <a:prstGeom prst="rect">
            <a:avLst/>
          </a:prstGeom>
        </p:spPr>
        <p:txBody>
          <a:bodyPr wrap="none" tIns="91440" anchor="ctr"/>
          <a:lstStyle/>
          <a:p>
            <a:pPr algn="ctr"/>
            <a:r>
              <a:rPr lang="ru-RU" sz="2000">
                <a:solidFill>
                  <a:srgbClr val="003A1C"/>
                </a:solidFill>
                <a:latin typeface="Calibri"/>
              </a:rPr>
              <a:t>… и еще 43 варианта</a:t>
            </a:r>
            <a:endParaRPr/>
          </a:p>
        </p:txBody>
      </p:sp>
      <p:sp>
        <p:nvSpPr>
          <p:cNvPr id="387" name="Line 7"/>
          <p:cNvSpPr/>
          <p:nvPr/>
        </p:nvSpPr>
        <p:spPr>
          <a:xfrm>
            <a:off x="362160" y="4484160"/>
            <a:ext cx="7027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88" name="Line 8"/>
          <p:cNvSpPr/>
          <p:nvPr/>
        </p:nvSpPr>
        <p:spPr>
          <a:xfrm flipV="1">
            <a:off x="1070280" y="3710520"/>
            <a:ext cx="0" cy="7916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89" name="Line 9"/>
          <p:cNvSpPr/>
          <p:nvPr/>
        </p:nvSpPr>
        <p:spPr>
          <a:xfrm>
            <a:off x="1064880" y="3699000"/>
            <a:ext cx="15354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90" name="Line 10"/>
          <p:cNvSpPr/>
          <p:nvPr/>
        </p:nvSpPr>
        <p:spPr>
          <a:xfrm flipV="1">
            <a:off x="1069920" y="4502160"/>
            <a:ext cx="0" cy="4586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91" name="Line 11"/>
          <p:cNvSpPr/>
          <p:nvPr/>
        </p:nvSpPr>
        <p:spPr>
          <a:xfrm>
            <a:off x="1069920" y="4739760"/>
            <a:ext cx="9662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92" name="Line 12"/>
          <p:cNvSpPr/>
          <p:nvPr/>
        </p:nvSpPr>
        <p:spPr>
          <a:xfrm>
            <a:off x="1069920" y="4960800"/>
            <a:ext cx="0" cy="3924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93" name="Line 13"/>
          <p:cNvSpPr/>
          <p:nvPr/>
        </p:nvSpPr>
        <p:spPr>
          <a:xfrm>
            <a:off x="1069920" y="5353200"/>
            <a:ext cx="9219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94" name="CustomShape 14"/>
          <p:cNvSpPr/>
          <p:nvPr/>
        </p:nvSpPr>
        <p:spPr>
          <a:xfrm>
            <a:off x="2541960" y="3394080"/>
            <a:ext cx="38628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C</a:t>
            </a:r>
            <a:endParaRPr/>
          </a:p>
        </p:txBody>
      </p:sp>
      <p:sp>
        <p:nvSpPr>
          <p:cNvPr id="395" name="CustomShape 15"/>
          <p:cNvSpPr/>
          <p:nvPr/>
        </p:nvSpPr>
        <p:spPr>
          <a:xfrm>
            <a:off x="1991160" y="4502160"/>
            <a:ext cx="40320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D</a:t>
            </a:r>
            <a:endParaRPr/>
          </a:p>
        </p:txBody>
      </p:sp>
      <p:sp>
        <p:nvSpPr>
          <p:cNvPr id="396" name="CustomShape 16"/>
          <p:cNvSpPr/>
          <p:nvPr/>
        </p:nvSpPr>
        <p:spPr>
          <a:xfrm>
            <a:off x="1912680" y="5115960"/>
            <a:ext cx="36936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E</a:t>
            </a:r>
            <a:endParaRPr/>
          </a:p>
        </p:txBody>
      </p:sp>
      <p:sp>
        <p:nvSpPr>
          <p:cNvPr id="397" name="Line 17"/>
          <p:cNvSpPr/>
          <p:nvPr/>
        </p:nvSpPr>
        <p:spPr>
          <a:xfrm>
            <a:off x="1069920" y="4185360"/>
            <a:ext cx="9219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98" name="CustomShape 18"/>
          <p:cNvSpPr/>
          <p:nvPr/>
        </p:nvSpPr>
        <p:spPr>
          <a:xfrm>
            <a:off x="1912680" y="3948120"/>
            <a:ext cx="35280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F</a:t>
            </a:r>
            <a:endParaRPr/>
          </a:p>
        </p:txBody>
      </p:sp>
      <p:sp>
        <p:nvSpPr>
          <p:cNvPr id="399" name="Line 19"/>
          <p:cNvSpPr/>
          <p:nvPr/>
        </p:nvSpPr>
        <p:spPr>
          <a:xfrm flipV="1">
            <a:off x="363600" y="2206080"/>
            <a:ext cx="0" cy="22960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00" name="Line 20"/>
          <p:cNvSpPr/>
          <p:nvPr/>
        </p:nvSpPr>
        <p:spPr>
          <a:xfrm>
            <a:off x="363600" y="2206080"/>
            <a:ext cx="22953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01" name="Line 21"/>
          <p:cNvSpPr/>
          <p:nvPr/>
        </p:nvSpPr>
        <p:spPr>
          <a:xfrm>
            <a:off x="363600" y="2839680"/>
            <a:ext cx="21776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02" name="CustomShape 22"/>
          <p:cNvSpPr/>
          <p:nvPr/>
        </p:nvSpPr>
        <p:spPr>
          <a:xfrm>
            <a:off x="2659680" y="1932480"/>
            <a:ext cx="40320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A</a:t>
            </a:r>
            <a:endParaRPr/>
          </a:p>
        </p:txBody>
      </p:sp>
      <p:sp>
        <p:nvSpPr>
          <p:cNvPr id="403" name="CustomShape 23"/>
          <p:cNvSpPr/>
          <p:nvPr/>
        </p:nvSpPr>
        <p:spPr>
          <a:xfrm>
            <a:off x="2541960" y="2602080"/>
            <a:ext cx="38628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B</a:t>
            </a:r>
            <a:endParaRPr/>
          </a:p>
        </p:txBody>
      </p:sp>
      <p:sp>
        <p:nvSpPr>
          <p:cNvPr id="404" name="Line 24"/>
          <p:cNvSpPr/>
          <p:nvPr/>
        </p:nvSpPr>
        <p:spPr>
          <a:xfrm>
            <a:off x="304560" y="3393720"/>
            <a:ext cx="5904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405" name="CustomShape 25"/>
          <p:cNvSpPr/>
          <p:nvPr/>
        </p:nvSpPr>
        <p:spPr>
          <a:xfrm>
            <a:off x="5840640" y="196452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A</a:t>
            </a:r>
            <a:endParaRPr/>
          </a:p>
        </p:txBody>
      </p:sp>
      <p:sp>
        <p:nvSpPr>
          <p:cNvPr id="406" name="Line 26"/>
          <p:cNvSpPr/>
          <p:nvPr/>
        </p:nvSpPr>
        <p:spPr>
          <a:xfrm>
            <a:off x="4776840" y="3695760"/>
            <a:ext cx="2955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07" name="Line 27"/>
          <p:cNvSpPr/>
          <p:nvPr/>
        </p:nvSpPr>
        <p:spPr>
          <a:xfrm flipV="1">
            <a:off x="5064840" y="3355200"/>
            <a:ext cx="0" cy="38412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08" name="Line 28"/>
          <p:cNvSpPr/>
          <p:nvPr/>
        </p:nvSpPr>
        <p:spPr>
          <a:xfrm>
            <a:off x="5064840" y="3739320"/>
            <a:ext cx="0" cy="3189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09" name="Line 29"/>
          <p:cNvSpPr/>
          <p:nvPr/>
        </p:nvSpPr>
        <p:spPr>
          <a:xfrm flipV="1">
            <a:off x="5147280" y="3834360"/>
            <a:ext cx="0" cy="22392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10" name="Line 30"/>
          <p:cNvSpPr/>
          <p:nvPr/>
        </p:nvSpPr>
        <p:spPr>
          <a:xfrm>
            <a:off x="5147280" y="3834360"/>
            <a:ext cx="5482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11" name="Line 31"/>
          <p:cNvSpPr/>
          <p:nvPr/>
        </p:nvSpPr>
        <p:spPr>
          <a:xfrm>
            <a:off x="5147280" y="4058280"/>
            <a:ext cx="0" cy="1918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12" name="Line 32"/>
          <p:cNvSpPr/>
          <p:nvPr/>
        </p:nvSpPr>
        <p:spPr>
          <a:xfrm>
            <a:off x="5147280" y="4250160"/>
            <a:ext cx="5230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13" name="CustomShape 33"/>
          <p:cNvSpPr/>
          <p:nvPr/>
        </p:nvSpPr>
        <p:spPr>
          <a:xfrm>
            <a:off x="5650560" y="4042440"/>
            <a:ext cx="3391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E</a:t>
            </a:r>
            <a:endParaRPr/>
          </a:p>
        </p:txBody>
      </p:sp>
      <p:sp>
        <p:nvSpPr>
          <p:cNvPr id="414" name="CustomShape 34"/>
          <p:cNvSpPr/>
          <p:nvPr/>
        </p:nvSpPr>
        <p:spPr>
          <a:xfrm>
            <a:off x="5629680" y="362700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D</a:t>
            </a:r>
            <a:endParaRPr/>
          </a:p>
        </p:txBody>
      </p:sp>
      <p:sp>
        <p:nvSpPr>
          <p:cNvPr id="415" name="Line 35"/>
          <p:cNvSpPr/>
          <p:nvPr/>
        </p:nvSpPr>
        <p:spPr>
          <a:xfrm flipV="1">
            <a:off x="4776840" y="2449080"/>
            <a:ext cx="0" cy="12466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16" name="Line 36"/>
          <p:cNvSpPr/>
          <p:nvPr/>
        </p:nvSpPr>
        <p:spPr>
          <a:xfrm>
            <a:off x="4776840" y="2449080"/>
            <a:ext cx="1054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17" name="Line 37"/>
          <p:cNvSpPr/>
          <p:nvPr/>
        </p:nvSpPr>
        <p:spPr>
          <a:xfrm>
            <a:off x="4882320" y="2171880"/>
            <a:ext cx="0" cy="5544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18" name="Line 38"/>
          <p:cNvSpPr/>
          <p:nvPr/>
        </p:nvSpPr>
        <p:spPr>
          <a:xfrm>
            <a:off x="4882320" y="2171880"/>
            <a:ext cx="10022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19" name="Line 39"/>
          <p:cNvSpPr/>
          <p:nvPr/>
        </p:nvSpPr>
        <p:spPr>
          <a:xfrm>
            <a:off x="4882320" y="2726280"/>
            <a:ext cx="9493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20" name="CustomShape 40"/>
          <p:cNvSpPr/>
          <p:nvPr/>
        </p:nvSpPr>
        <p:spPr>
          <a:xfrm>
            <a:off x="5832720" y="251856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B</a:t>
            </a:r>
            <a:endParaRPr/>
          </a:p>
        </p:txBody>
      </p:sp>
      <p:sp>
        <p:nvSpPr>
          <p:cNvPr id="421" name="Line 41"/>
          <p:cNvSpPr/>
          <p:nvPr/>
        </p:nvSpPr>
        <p:spPr>
          <a:xfrm flipH="1">
            <a:off x="4724280" y="3072600"/>
            <a:ext cx="5256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422" name="Line 42"/>
          <p:cNvSpPr/>
          <p:nvPr/>
        </p:nvSpPr>
        <p:spPr>
          <a:xfrm>
            <a:off x="5146200" y="3072600"/>
            <a:ext cx="0" cy="5540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23" name="Line 43"/>
          <p:cNvSpPr/>
          <p:nvPr/>
        </p:nvSpPr>
        <p:spPr>
          <a:xfrm>
            <a:off x="5146200" y="3072600"/>
            <a:ext cx="5274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24" name="Line 44"/>
          <p:cNvSpPr/>
          <p:nvPr/>
        </p:nvSpPr>
        <p:spPr>
          <a:xfrm>
            <a:off x="5146200" y="3626640"/>
            <a:ext cx="4219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25" name="CustomShape 45"/>
          <p:cNvSpPr/>
          <p:nvPr/>
        </p:nvSpPr>
        <p:spPr>
          <a:xfrm>
            <a:off x="5673960" y="286488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C</a:t>
            </a:r>
            <a:endParaRPr/>
          </a:p>
        </p:txBody>
      </p:sp>
      <p:sp>
        <p:nvSpPr>
          <p:cNvPr id="426" name="CustomShape 46"/>
          <p:cNvSpPr/>
          <p:nvPr/>
        </p:nvSpPr>
        <p:spPr>
          <a:xfrm>
            <a:off x="5554800" y="3418920"/>
            <a:ext cx="32544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F</a:t>
            </a:r>
            <a:endParaRPr/>
          </a:p>
        </p:txBody>
      </p:sp>
      <p:sp>
        <p:nvSpPr>
          <p:cNvPr id="427" name="Line 47"/>
          <p:cNvSpPr/>
          <p:nvPr/>
        </p:nvSpPr>
        <p:spPr>
          <a:xfrm>
            <a:off x="5061600" y="4042440"/>
            <a:ext cx="846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28" name="Line 48"/>
          <p:cNvSpPr/>
          <p:nvPr/>
        </p:nvSpPr>
        <p:spPr>
          <a:xfrm>
            <a:off x="5061600" y="3349440"/>
            <a:ext cx="846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29" name="Line 49"/>
          <p:cNvSpPr/>
          <p:nvPr/>
        </p:nvSpPr>
        <p:spPr>
          <a:xfrm>
            <a:off x="6536880" y="3510720"/>
            <a:ext cx="11444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0" name="Line 50"/>
          <p:cNvSpPr/>
          <p:nvPr/>
        </p:nvSpPr>
        <p:spPr>
          <a:xfrm>
            <a:off x="6536880" y="3510720"/>
            <a:ext cx="0" cy="8740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1" name="Line 51"/>
          <p:cNvSpPr/>
          <p:nvPr/>
        </p:nvSpPr>
        <p:spPr>
          <a:xfrm>
            <a:off x="6536880" y="4384800"/>
            <a:ext cx="1206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2" name="Line 52"/>
          <p:cNvSpPr/>
          <p:nvPr/>
        </p:nvSpPr>
        <p:spPr>
          <a:xfrm>
            <a:off x="6657480" y="3918600"/>
            <a:ext cx="0" cy="69912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3" name="Line 53"/>
          <p:cNvSpPr/>
          <p:nvPr/>
        </p:nvSpPr>
        <p:spPr>
          <a:xfrm>
            <a:off x="6657480" y="3918600"/>
            <a:ext cx="10238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4" name="Line 54"/>
          <p:cNvSpPr/>
          <p:nvPr/>
        </p:nvSpPr>
        <p:spPr>
          <a:xfrm>
            <a:off x="7079040" y="4909320"/>
            <a:ext cx="601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5" name="Line 55"/>
          <p:cNvSpPr/>
          <p:nvPr/>
        </p:nvSpPr>
        <p:spPr>
          <a:xfrm flipV="1">
            <a:off x="7319880" y="4851000"/>
            <a:ext cx="0" cy="1882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6" name="Line 56"/>
          <p:cNvSpPr/>
          <p:nvPr/>
        </p:nvSpPr>
        <p:spPr>
          <a:xfrm>
            <a:off x="7319880" y="4851000"/>
            <a:ext cx="8002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7" name="Line 57"/>
          <p:cNvSpPr/>
          <p:nvPr/>
        </p:nvSpPr>
        <p:spPr>
          <a:xfrm>
            <a:off x="7319880" y="5039280"/>
            <a:ext cx="0" cy="1612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8" name="Line 58"/>
          <p:cNvSpPr/>
          <p:nvPr/>
        </p:nvSpPr>
        <p:spPr>
          <a:xfrm>
            <a:off x="7319880" y="5200560"/>
            <a:ext cx="7714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39" name="CustomShape 59"/>
          <p:cNvSpPr/>
          <p:nvPr/>
        </p:nvSpPr>
        <p:spPr>
          <a:xfrm>
            <a:off x="8053560" y="5013720"/>
            <a:ext cx="32544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F</a:t>
            </a:r>
            <a:endParaRPr/>
          </a:p>
        </p:txBody>
      </p:sp>
      <p:sp>
        <p:nvSpPr>
          <p:cNvPr id="440" name="CustomShape 60"/>
          <p:cNvSpPr/>
          <p:nvPr/>
        </p:nvSpPr>
        <p:spPr>
          <a:xfrm>
            <a:off x="8053560" y="466524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D</a:t>
            </a:r>
            <a:endParaRPr/>
          </a:p>
        </p:txBody>
      </p:sp>
      <p:sp>
        <p:nvSpPr>
          <p:cNvPr id="441" name="CustomShape 61"/>
          <p:cNvSpPr/>
          <p:nvPr/>
        </p:nvSpPr>
        <p:spPr>
          <a:xfrm>
            <a:off x="7642800" y="374400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B</a:t>
            </a:r>
            <a:endParaRPr/>
          </a:p>
        </p:txBody>
      </p:sp>
      <p:sp>
        <p:nvSpPr>
          <p:cNvPr id="442" name="Line 62"/>
          <p:cNvSpPr/>
          <p:nvPr/>
        </p:nvSpPr>
        <p:spPr>
          <a:xfrm flipH="1">
            <a:off x="6476760" y="3918600"/>
            <a:ext cx="6012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443" name="CustomShape 63"/>
          <p:cNvSpPr/>
          <p:nvPr/>
        </p:nvSpPr>
        <p:spPr>
          <a:xfrm>
            <a:off x="7631640" y="333612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A</a:t>
            </a:r>
            <a:endParaRPr/>
          </a:p>
        </p:txBody>
      </p:sp>
      <p:sp>
        <p:nvSpPr>
          <p:cNvPr id="444" name="Line 64"/>
          <p:cNvSpPr/>
          <p:nvPr/>
        </p:nvSpPr>
        <p:spPr>
          <a:xfrm>
            <a:off x="6657480" y="4617720"/>
            <a:ext cx="4215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45" name="Line 65"/>
          <p:cNvSpPr/>
          <p:nvPr/>
        </p:nvSpPr>
        <p:spPr>
          <a:xfrm>
            <a:off x="7079040" y="4617720"/>
            <a:ext cx="0" cy="2916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46" name="Line 66"/>
          <p:cNvSpPr/>
          <p:nvPr/>
        </p:nvSpPr>
        <p:spPr>
          <a:xfrm flipV="1">
            <a:off x="7079040" y="4209840"/>
            <a:ext cx="0" cy="4078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47" name="Line 67"/>
          <p:cNvSpPr/>
          <p:nvPr/>
        </p:nvSpPr>
        <p:spPr>
          <a:xfrm>
            <a:off x="7079040" y="4209840"/>
            <a:ext cx="10839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48" name="CustomShape 68"/>
          <p:cNvSpPr/>
          <p:nvPr/>
        </p:nvSpPr>
        <p:spPr>
          <a:xfrm>
            <a:off x="8103240" y="403416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C</a:t>
            </a:r>
            <a:endParaRPr/>
          </a:p>
        </p:txBody>
      </p:sp>
      <p:sp>
        <p:nvSpPr>
          <p:cNvPr id="449" name="Line 69"/>
          <p:cNvSpPr/>
          <p:nvPr/>
        </p:nvSpPr>
        <p:spPr>
          <a:xfrm>
            <a:off x="7139160" y="4501440"/>
            <a:ext cx="0" cy="5824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50" name="Line 70"/>
          <p:cNvSpPr/>
          <p:nvPr/>
        </p:nvSpPr>
        <p:spPr>
          <a:xfrm>
            <a:off x="7139160" y="4501440"/>
            <a:ext cx="9032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51" name="Line 71"/>
          <p:cNvSpPr/>
          <p:nvPr/>
        </p:nvSpPr>
        <p:spPr>
          <a:xfrm>
            <a:off x="7139160" y="5083920"/>
            <a:ext cx="1807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52" name="CustomShape 72"/>
          <p:cNvSpPr/>
          <p:nvPr/>
        </p:nvSpPr>
        <p:spPr>
          <a:xfrm>
            <a:off x="7982280" y="4326840"/>
            <a:ext cx="3391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E</a:t>
            </a:r>
            <a:endParaRPr/>
          </a:p>
        </p:txBody>
      </p:sp>
      <p:sp>
        <p:nvSpPr>
          <p:cNvPr id="453" name="CustomShape 73"/>
          <p:cNvSpPr/>
          <p:nvPr/>
        </p:nvSpPr>
        <p:spPr>
          <a:xfrm>
            <a:off x="152280" y="5638680"/>
            <a:ext cx="3733560" cy="96048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Термины «небинарное» и «неразрешённое» будем считать синонимами.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Неукоренённое дерево</a:t>
            </a:r>
            <a:endParaRPr/>
          </a:p>
        </p:txBody>
      </p:sp>
      <p:sp>
        <p:nvSpPr>
          <p:cNvPr id="455" name="CustomShape 2"/>
          <p:cNvSpPr/>
          <p:nvPr/>
        </p:nvSpPr>
        <p:spPr>
          <a:xfrm>
            <a:off x="1981080" y="1828800"/>
            <a:ext cx="8377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Human</a:t>
            </a:r>
            <a:endParaRPr/>
          </a:p>
        </p:txBody>
      </p:sp>
      <p:sp>
        <p:nvSpPr>
          <p:cNvPr id="456" name="Line 3"/>
          <p:cNvSpPr/>
          <p:nvPr/>
        </p:nvSpPr>
        <p:spPr>
          <a:xfrm flipV="1">
            <a:off x="4190760" y="2819160"/>
            <a:ext cx="1371600" cy="5335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57" name="CustomShape 4"/>
          <p:cNvSpPr/>
          <p:nvPr/>
        </p:nvSpPr>
        <p:spPr>
          <a:xfrm>
            <a:off x="5867280" y="2057400"/>
            <a:ext cx="114264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Mouse</a:t>
            </a:r>
            <a:endParaRPr/>
          </a:p>
        </p:txBody>
      </p:sp>
      <p:sp>
        <p:nvSpPr>
          <p:cNvPr id="458" name="Line 5"/>
          <p:cNvSpPr/>
          <p:nvPr/>
        </p:nvSpPr>
        <p:spPr>
          <a:xfrm>
            <a:off x="4191120" y="3352680"/>
            <a:ext cx="0" cy="9907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59" name="CustomShape 6"/>
          <p:cNvSpPr/>
          <p:nvPr/>
        </p:nvSpPr>
        <p:spPr>
          <a:xfrm>
            <a:off x="3429000" y="5105520"/>
            <a:ext cx="6091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Dog</a:t>
            </a:r>
            <a:endParaRPr/>
          </a:p>
        </p:txBody>
      </p:sp>
      <p:sp>
        <p:nvSpPr>
          <p:cNvPr id="460" name="Line 7"/>
          <p:cNvSpPr/>
          <p:nvPr/>
        </p:nvSpPr>
        <p:spPr>
          <a:xfrm flipH="1" flipV="1">
            <a:off x="3276360" y="2361960"/>
            <a:ext cx="914400" cy="9907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61" name="Line 8"/>
          <p:cNvSpPr/>
          <p:nvPr/>
        </p:nvSpPr>
        <p:spPr>
          <a:xfrm flipH="1">
            <a:off x="3733560" y="4343040"/>
            <a:ext cx="457200" cy="762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62" name="Line 9"/>
          <p:cNvSpPr/>
          <p:nvPr/>
        </p:nvSpPr>
        <p:spPr>
          <a:xfrm>
            <a:off x="4190760" y="4343400"/>
            <a:ext cx="304920" cy="6854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63" name="CustomShape 10"/>
          <p:cNvSpPr/>
          <p:nvPr/>
        </p:nvSpPr>
        <p:spPr>
          <a:xfrm>
            <a:off x="4419720" y="5029200"/>
            <a:ext cx="6091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Cat</a:t>
            </a:r>
            <a:endParaRPr/>
          </a:p>
        </p:txBody>
      </p:sp>
      <p:sp>
        <p:nvSpPr>
          <p:cNvPr id="464" name="Line 11"/>
          <p:cNvSpPr/>
          <p:nvPr/>
        </p:nvSpPr>
        <p:spPr>
          <a:xfrm flipV="1">
            <a:off x="5562360" y="2438280"/>
            <a:ext cx="380880" cy="380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65" name="Line 12"/>
          <p:cNvSpPr/>
          <p:nvPr/>
        </p:nvSpPr>
        <p:spPr>
          <a:xfrm>
            <a:off x="5562360" y="2819160"/>
            <a:ext cx="609840" cy="763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66" name="CustomShape 13"/>
          <p:cNvSpPr/>
          <p:nvPr/>
        </p:nvSpPr>
        <p:spPr>
          <a:xfrm>
            <a:off x="6172200" y="2743200"/>
            <a:ext cx="6091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Rat</a:t>
            </a:r>
            <a:endParaRPr/>
          </a:p>
        </p:txBody>
      </p:sp>
      <p:sp>
        <p:nvSpPr>
          <p:cNvPr id="467" name="Line 14"/>
          <p:cNvSpPr/>
          <p:nvPr/>
        </p:nvSpPr>
        <p:spPr>
          <a:xfrm flipH="1" flipV="1">
            <a:off x="2514240" y="2133360"/>
            <a:ext cx="762120" cy="2286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68" name="Line 15"/>
          <p:cNvSpPr/>
          <p:nvPr/>
        </p:nvSpPr>
        <p:spPr>
          <a:xfrm flipH="1" flipV="1">
            <a:off x="3124080" y="1752480"/>
            <a:ext cx="152280" cy="6094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69" name="CustomShape 16"/>
          <p:cNvSpPr/>
          <p:nvPr/>
        </p:nvSpPr>
        <p:spPr>
          <a:xfrm>
            <a:off x="2743200" y="1447920"/>
            <a:ext cx="91404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Monkey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3809880" y="1143000"/>
            <a:ext cx="5105160" cy="556236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</a:ln>
        </p:spPr>
      </p:sp>
      <p:sp>
        <p:nvSpPr>
          <p:cNvPr id="471" name="TextShape 2"/>
          <p:cNvSpPr txBox="1"/>
          <p:nvPr/>
        </p:nvSpPr>
        <p:spPr>
          <a:xfrm>
            <a:off x="152400" y="152400"/>
            <a:ext cx="8991240" cy="1524000"/>
          </a:xfrm>
          <a:prstGeom prst="rect">
            <a:avLst/>
          </a:prstGeom>
        </p:spPr>
        <p:txBody>
          <a:bodyPr tIns="0" bIns="0"/>
          <a:lstStyle/>
          <a:p>
            <a:r>
              <a:rPr lang="ru-RU" sz="2800" b="1" dirty="0" err="1" smtClean="0">
                <a:solidFill>
                  <a:schemeClr val="tx2"/>
                </a:solidFill>
                <a:latin typeface="Times New Roman"/>
              </a:rPr>
              <a:t>Неукоренённое</a:t>
            </a:r>
            <a:r>
              <a:rPr lang="ru-RU" sz="2800" b="1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/>
              </a:rPr>
              <a:t>дерево следует понимать как  
 множество возможных укоренений</a:t>
            </a:r>
            <a:r>
              <a:rPr lang="ru-RU" sz="3200" dirty="0">
                <a:solidFill>
                  <a:srgbClr val="FFFFCC"/>
                </a:solidFill>
                <a:latin typeface="Times New Roman"/>
              </a:rPr>
              <a:t>
</a:t>
            </a:r>
            <a:endParaRPr dirty="0"/>
          </a:p>
        </p:txBody>
      </p:sp>
      <p:sp>
        <p:nvSpPr>
          <p:cNvPr id="472" name="CustomShape 3"/>
          <p:cNvSpPr/>
          <p:nvPr/>
        </p:nvSpPr>
        <p:spPr>
          <a:xfrm>
            <a:off x="228600" y="5105520"/>
            <a:ext cx="8610120" cy="1752120"/>
          </a:xfrm>
          <a:prstGeom prst="rect">
            <a:avLst/>
          </a:prstGeom>
        </p:spPr>
      </p:sp>
      <p:sp>
        <p:nvSpPr>
          <p:cNvPr id="473" name="Line 4"/>
          <p:cNvSpPr/>
          <p:nvPr/>
        </p:nvSpPr>
        <p:spPr>
          <a:xfrm>
            <a:off x="380880" y="2327040"/>
            <a:ext cx="0" cy="13881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74" name="Line 5"/>
          <p:cNvSpPr/>
          <p:nvPr/>
        </p:nvSpPr>
        <p:spPr>
          <a:xfrm>
            <a:off x="380880" y="2327040"/>
            <a:ext cx="2498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75" name="Line 6"/>
          <p:cNvSpPr/>
          <p:nvPr/>
        </p:nvSpPr>
        <p:spPr>
          <a:xfrm>
            <a:off x="380880" y="3715200"/>
            <a:ext cx="1666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76" name="Line 7"/>
          <p:cNvSpPr/>
          <p:nvPr/>
        </p:nvSpPr>
        <p:spPr>
          <a:xfrm flipV="1">
            <a:off x="547560" y="3074760"/>
            <a:ext cx="0" cy="6404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77" name="Line 8"/>
          <p:cNvSpPr/>
          <p:nvPr/>
        </p:nvSpPr>
        <p:spPr>
          <a:xfrm>
            <a:off x="547560" y="3074760"/>
            <a:ext cx="2084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78" name="Line 9"/>
          <p:cNvSpPr/>
          <p:nvPr/>
        </p:nvSpPr>
        <p:spPr>
          <a:xfrm>
            <a:off x="547560" y="3715200"/>
            <a:ext cx="0" cy="5338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79" name="Line 10"/>
          <p:cNvSpPr/>
          <p:nvPr/>
        </p:nvSpPr>
        <p:spPr>
          <a:xfrm>
            <a:off x="547560" y="4249080"/>
            <a:ext cx="6667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0" name="Line 11"/>
          <p:cNvSpPr/>
          <p:nvPr/>
        </p:nvSpPr>
        <p:spPr>
          <a:xfrm flipV="1">
            <a:off x="1214280" y="3608640"/>
            <a:ext cx="0" cy="6404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1" name="Line 12"/>
          <p:cNvSpPr/>
          <p:nvPr/>
        </p:nvSpPr>
        <p:spPr>
          <a:xfrm>
            <a:off x="1214280" y="3608640"/>
            <a:ext cx="14583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2" name="Line 13"/>
          <p:cNvSpPr/>
          <p:nvPr/>
        </p:nvSpPr>
        <p:spPr>
          <a:xfrm>
            <a:off x="1214280" y="4249080"/>
            <a:ext cx="0" cy="5342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3" name="Line 14"/>
          <p:cNvSpPr/>
          <p:nvPr/>
        </p:nvSpPr>
        <p:spPr>
          <a:xfrm>
            <a:off x="1214280" y="4783320"/>
            <a:ext cx="4165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4" name="Line 15"/>
          <p:cNvSpPr/>
          <p:nvPr/>
        </p:nvSpPr>
        <p:spPr>
          <a:xfrm flipV="1">
            <a:off x="1630800" y="4409280"/>
            <a:ext cx="0" cy="3740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5" name="Line 16"/>
          <p:cNvSpPr/>
          <p:nvPr/>
        </p:nvSpPr>
        <p:spPr>
          <a:xfrm>
            <a:off x="1630800" y="4409280"/>
            <a:ext cx="9169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6" name="Line 17"/>
          <p:cNvSpPr/>
          <p:nvPr/>
        </p:nvSpPr>
        <p:spPr>
          <a:xfrm>
            <a:off x="1630800" y="4783320"/>
            <a:ext cx="0" cy="3200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7" name="Line 18"/>
          <p:cNvSpPr/>
          <p:nvPr/>
        </p:nvSpPr>
        <p:spPr>
          <a:xfrm>
            <a:off x="1630800" y="5103360"/>
            <a:ext cx="8751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88" name="CustomShape 19"/>
          <p:cNvSpPr/>
          <p:nvPr/>
        </p:nvSpPr>
        <p:spPr>
          <a:xfrm>
            <a:off x="549360" y="2133720"/>
            <a:ext cx="40320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A</a:t>
            </a:r>
            <a:endParaRPr/>
          </a:p>
        </p:txBody>
      </p:sp>
      <p:sp>
        <p:nvSpPr>
          <p:cNvPr id="489" name="CustomShape 20"/>
          <p:cNvSpPr/>
          <p:nvPr/>
        </p:nvSpPr>
        <p:spPr>
          <a:xfrm>
            <a:off x="716400" y="2844000"/>
            <a:ext cx="38628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B</a:t>
            </a:r>
            <a:endParaRPr/>
          </a:p>
        </p:txBody>
      </p:sp>
      <p:sp>
        <p:nvSpPr>
          <p:cNvPr id="490" name="CustomShape 21"/>
          <p:cNvSpPr/>
          <p:nvPr/>
        </p:nvSpPr>
        <p:spPr>
          <a:xfrm>
            <a:off x="2616840" y="3360240"/>
            <a:ext cx="38628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C</a:t>
            </a:r>
            <a:endParaRPr/>
          </a:p>
        </p:txBody>
      </p:sp>
      <p:sp>
        <p:nvSpPr>
          <p:cNvPr id="491" name="CustomShape 22"/>
          <p:cNvSpPr/>
          <p:nvPr/>
        </p:nvSpPr>
        <p:spPr>
          <a:xfrm>
            <a:off x="2507400" y="4201200"/>
            <a:ext cx="40320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D</a:t>
            </a:r>
            <a:endParaRPr/>
          </a:p>
        </p:txBody>
      </p:sp>
      <p:sp>
        <p:nvSpPr>
          <p:cNvPr id="492" name="CustomShape 23"/>
          <p:cNvSpPr/>
          <p:nvPr/>
        </p:nvSpPr>
        <p:spPr>
          <a:xfrm>
            <a:off x="2432160" y="4910040"/>
            <a:ext cx="36936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latin typeface="Times New Roman"/>
              </a:rPr>
              <a:t>E</a:t>
            </a:r>
            <a:endParaRPr/>
          </a:p>
        </p:txBody>
      </p:sp>
      <p:sp>
        <p:nvSpPr>
          <p:cNvPr id="493" name="CustomShape 24"/>
          <p:cNvSpPr/>
          <p:nvPr/>
        </p:nvSpPr>
        <p:spPr>
          <a:xfrm>
            <a:off x="5689800" y="339408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solidFill>
                  <a:srgbClr val="000000"/>
                </a:solidFill>
                <a:latin typeface="Times New Roman"/>
              </a:rPr>
              <a:t>C</a:t>
            </a:r>
            <a:endParaRPr/>
          </a:p>
        </p:txBody>
      </p:sp>
      <p:sp>
        <p:nvSpPr>
          <p:cNvPr id="494" name="Line 25"/>
          <p:cNvSpPr/>
          <p:nvPr/>
        </p:nvSpPr>
        <p:spPr>
          <a:xfrm>
            <a:off x="4321080" y="2809800"/>
            <a:ext cx="0" cy="8762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95" name="Line 26"/>
          <p:cNvSpPr/>
          <p:nvPr/>
        </p:nvSpPr>
        <p:spPr>
          <a:xfrm>
            <a:off x="4321080" y="2809800"/>
            <a:ext cx="1555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96" name="Line 27"/>
          <p:cNvSpPr/>
          <p:nvPr/>
        </p:nvSpPr>
        <p:spPr>
          <a:xfrm>
            <a:off x="4321080" y="3686040"/>
            <a:ext cx="1047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97" name="Line 28"/>
          <p:cNvSpPr/>
          <p:nvPr/>
        </p:nvSpPr>
        <p:spPr>
          <a:xfrm flipV="1">
            <a:off x="4425840" y="3281040"/>
            <a:ext cx="0" cy="4050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98" name="Line 29"/>
          <p:cNvSpPr/>
          <p:nvPr/>
        </p:nvSpPr>
        <p:spPr>
          <a:xfrm>
            <a:off x="4425840" y="3281040"/>
            <a:ext cx="1285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499" name="Line 30"/>
          <p:cNvSpPr/>
          <p:nvPr/>
        </p:nvSpPr>
        <p:spPr>
          <a:xfrm>
            <a:off x="4425840" y="3686040"/>
            <a:ext cx="0" cy="3380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0" name="Line 31"/>
          <p:cNvSpPr/>
          <p:nvPr/>
        </p:nvSpPr>
        <p:spPr>
          <a:xfrm>
            <a:off x="4425840" y="4024080"/>
            <a:ext cx="4125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1" name="Line 32"/>
          <p:cNvSpPr/>
          <p:nvPr/>
        </p:nvSpPr>
        <p:spPr>
          <a:xfrm flipV="1">
            <a:off x="4838400" y="3619440"/>
            <a:ext cx="0" cy="4046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2" name="Line 33"/>
          <p:cNvSpPr/>
          <p:nvPr/>
        </p:nvSpPr>
        <p:spPr>
          <a:xfrm>
            <a:off x="4838400" y="3619440"/>
            <a:ext cx="9050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3" name="Line 34"/>
          <p:cNvSpPr/>
          <p:nvPr/>
        </p:nvSpPr>
        <p:spPr>
          <a:xfrm>
            <a:off x="4838400" y="4024080"/>
            <a:ext cx="0" cy="3366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4" name="Line 35"/>
          <p:cNvSpPr/>
          <p:nvPr/>
        </p:nvSpPr>
        <p:spPr>
          <a:xfrm>
            <a:off x="4838400" y="4360680"/>
            <a:ext cx="2588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5" name="Line 36"/>
          <p:cNvSpPr/>
          <p:nvPr/>
        </p:nvSpPr>
        <p:spPr>
          <a:xfrm flipV="1">
            <a:off x="5097240" y="4125600"/>
            <a:ext cx="0" cy="2350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6" name="Line 37"/>
          <p:cNvSpPr/>
          <p:nvPr/>
        </p:nvSpPr>
        <p:spPr>
          <a:xfrm>
            <a:off x="5097240" y="4125600"/>
            <a:ext cx="5684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7" name="Line 38"/>
          <p:cNvSpPr/>
          <p:nvPr/>
        </p:nvSpPr>
        <p:spPr>
          <a:xfrm>
            <a:off x="5097240" y="4360680"/>
            <a:ext cx="0" cy="2030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8" name="Line 39"/>
          <p:cNvSpPr/>
          <p:nvPr/>
        </p:nvSpPr>
        <p:spPr>
          <a:xfrm>
            <a:off x="5097240" y="4563720"/>
            <a:ext cx="5428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9" name="Line 40"/>
          <p:cNvSpPr/>
          <p:nvPr/>
        </p:nvSpPr>
        <p:spPr>
          <a:xfrm flipH="1">
            <a:off x="4267080" y="3247920"/>
            <a:ext cx="5400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510" name="CustomShape 41"/>
          <p:cNvSpPr/>
          <p:nvPr/>
        </p:nvSpPr>
        <p:spPr>
          <a:xfrm>
            <a:off x="5633280" y="390672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solidFill>
                  <a:srgbClr val="000000"/>
                </a:solidFill>
                <a:latin typeface="Times New Roman"/>
              </a:rPr>
              <a:t>D</a:t>
            </a:r>
            <a:endParaRPr/>
          </a:p>
        </p:txBody>
      </p:sp>
      <p:sp>
        <p:nvSpPr>
          <p:cNvPr id="511" name="CustomShape 42"/>
          <p:cNvSpPr/>
          <p:nvPr/>
        </p:nvSpPr>
        <p:spPr>
          <a:xfrm>
            <a:off x="4505760" y="308916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solidFill>
                  <a:srgbClr val="000000"/>
                </a:solidFill>
                <a:latin typeface="Times New Roman"/>
              </a:rPr>
              <a:t>B</a:t>
            </a:r>
            <a:endParaRPr/>
          </a:p>
        </p:txBody>
      </p:sp>
      <p:sp>
        <p:nvSpPr>
          <p:cNvPr id="512" name="CustomShape 43"/>
          <p:cNvSpPr/>
          <p:nvPr/>
        </p:nvSpPr>
        <p:spPr>
          <a:xfrm>
            <a:off x="4430880" y="259092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solidFill>
                  <a:srgbClr val="000000"/>
                </a:solidFill>
                <a:latin typeface="Times New Roman"/>
              </a:rPr>
              <a:t>A</a:t>
            </a:r>
            <a:endParaRPr/>
          </a:p>
        </p:txBody>
      </p:sp>
      <p:sp>
        <p:nvSpPr>
          <p:cNvPr id="513" name="CustomShape 44"/>
          <p:cNvSpPr/>
          <p:nvPr/>
        </p:nvSpPr>
        <p:spPr>
          <a:xfrm>
            <a:off x="7897680" y="3388320"/>
            <a:ext cx="3391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E</a:t>
            </a:r>
            <a:endParaRPr/>
          </a:p>
        </p:txBody>
      </p:sp>
      <p:sp>
        <p:nvSpPr>
          <p:cNvPr id="514" name="CustomShape 45"/>
          <p:cNvSpPr/>
          <p:nvPr/>
        </p:nvSpPr>
        <p:spPr>
          <a:xfrm>
            <a:off x="7924680" y="182880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A</a:t>
            </a:r>
            <a:endParaRPr/>
          </a:p>
        </p:txBody>
      </p:sp>
      <p:sp>
        <p:nvSpPr>
          <p:cNvPr id="515" name="Line 46"/>
          <p:cNvSpPr/>
          <p:nvPr/>
        </p:nvSpPr>
        <p:spPr>
          <a:xfrm>
            <a:off x="6763680" y="3108960"/>
            <a:ext cx="3272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16" name="Line 47"/>
          <p:cNvSpPr/>
          <p:nvPr/>
        </p:nvSpPr>
        <p:spPr>
          <a:xfrm flipV="1">
            <a:off x="7082640" y="2853720"/>
            <a:ext cx="0" cy="2876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17" name="Line 48"/>
          <p:cNvSpPr/>
          <p:nvPr/>
        </p:nvSpPr>
        <p:spPr>
          <a:xfrm>
            <a:off x="7082640" y="2853720"/>
            <a:ext cx="9658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18" name="Line 49"/>
          <p:cNvSpPr/>
          <p:nvPr/>
        </p:nvSpPr>
        <p:spPr>
          <a:xfrm>
            <a:off x="7082640" y="3141360"/>
            <a:ext cx="0" cy="2394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19" name="Line 50"/>
          <p:cNvSpPr/>
          <p:nvPr/>
        </p:nvSpPr>
        <p:spPr>
          <a:xfrm>
            <a:off x="7082640" y="3380760"/>
            <a:ext cx="2761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20" name="Line 51"/>
          <p:cNvSpPr/>
          <p:nvPr/>
        </p:nvSpPr>
        <p:spPr>
          <a:xfrm flipV="1">
            <a:off x="7358760" y="3213000"/>
            <a:ext cx="0" cy="1677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21" name="Line 52"/>
          <p:cNvSpPr/>
          <p:nvPr/>
        </p:nvSpPr>
        <p:spPr>
          <a:xfrm>
            <a:off x="7358760" y="3213000"/>
            <a:ext cx="6069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22" name="Line 53"/>
          <p:cNvSpPr/>
          <p:nvPr/>
        </p:nvSpPr>
        <p:spPr>
          <a:xfrm>
            <a:off x="7358760" y="3380760"/>
            <a:ext cx="0" cy="1440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23" name="Line 54"/>
          <p:cNvSpPr/>
          <p:nvPr/>
        </p:nvSpPr>
        <p:spPr>
          <a:xfrm>
            <a:off x="7358760" y="3524760"/>
            <a:ext cx="57888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24" name="CustomShape 55"/>
          <p:cNvSpPr/>
          <p:nvPr/>
        </p:nvSpPr>
        <p:spPr>
          <a:xfrm>
            <a:off x="8012520" y="269352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C</a:t>
            </a:r>
            <a:endParaRPr/>
          </a:p>
        </p:txBody>
      </p:sp>
      <p:sp>
        <p:nvSpPr>
          <p:cNvPr id="525" name="CustomShape 56"/>
          <p:cNvSpPr/>
          <p:nvPr/>
        </p:nvSpPr>
        <p:spPr>
          <a:xfrm>
            <a:off x="7952400" y="305712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D</a:t>
            </a:r>
            <a:endParaRPr/>
          </a:p>
        </p:txBody>
      </p:sp>
      <p:sp>
        <p:nvSpPr>
          <p:cNvPr id="526" name="Line 57"/>
          <p:cNvSpPr/>
          <p:nvPr/>
        </p:nvSpPr>
        <p:spPr>
          <a:xfrm flipV="1">
            <a:off x="6763680" y="2174040"/>
            <a:ext cx="0" cy="93492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27" name="Line 58"/>
          <p:cNvSpPr/>
          <p:nvPr/>
        </p:nvSpPr>
        <p:spPr>
          <a:xfrm>
            <a:off x="6763680" y="2174040"/>
            <a:ext cx="9345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28" name="Line 59"/>
          <p:cNvSpPr/>
          <p:nvPr/>
        </p:nvSpPr>
        <p:spPr>
          <a:xfrm>
            <a:off x="7698240" y="1965960"/>
            <a:ext cx="0" cy="4158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29" name="Line 60"/>
          <p:cNvSpPr/>
          <p:nvPr/>
        </p:nvSpPr>
        <p:spPr>
          <a:xfrm>
            <a:off x="7698240" y="1965960"/>
            <a:ext cx="2919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30" name="Line 61"/>
          <p:cNvSpPr/>
          <p:nvPr/>
        </p:nvSpPr>
        <p:spPr>
          <a:xfrm>
            <a:off x="7698240" y="2381760"/>
            <a:ext cx="2919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31" name="CustomShape 62"/>
          <p:cNvSpPr/>
          <p:nvPr/>
        </p:nvSpPr>
        <p:spPr>
          <a:xfrm>
            <a:off x="7932240" y="222696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B</a:t>
            </a:r>
            <a:endParaRPr/>
          </a:p>
        </p:txBody>
      </p:sp>
      <p:sp>
        <p:nvSpPr>
          <p:cNvPr id="532" name="Line 63"/>
          <p:cNvSpPr/>
          <p:nvPr/>
        </p:nvSpPr>
        <p:spPr>
          <a:xfrm flipH="1">
            <a:off x="6705360" y="2641320"/>
            <a:ext cx="5832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533" name="Line 64"/>
          <p:cNvSpPr/>
          <p:nvPr/>
        </p:nvSpPr>
        <p:spPr>
          <a:xfrm>
            <a:off x="6620760" y="4151520"/>
            <a:ext cx="94752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34" name="Line 65"/>
          <p:cNvSpPr/>
          <p:nvPr/>
        </p:nvSpPr>
        <p:spPr>
          <a:xfrm>
            <a:off x="6620760" y="4151520"/>
            <a:ext cx="0" cy="94572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35" name="Line 66"/>
          <p:cNvSpPr/>
          <p:nvPr/>
        </p:nvSpPr>
        <p:spPr>
          <a:xfrm>
            <a:off x="6620760" y="5097240"/>
            <a:ext cx="13536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36" name="Line 67"/>
          <p:cNvSpPr/>
          <p:nvPr/>
        </p:nvSpPr>
        <p:spPr>
          <a:xfrm>
            <a:off x="6756120" y="4592880"/>
            <a:ext cx="0" cy="10720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37" name="Line 68"/>
          <p:cNvSpPr/>
          <p:nvPr/>
        </p:nvSpPr>
        <p:spPr>
          <a:xfrm>
            <a:off x="6756120" y="4592880"/>
            <a:ext cx="3384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38" name="Line 69"/>
          <p:cNvSpPr/>
          <p:nvPr/>
        </p:nvSpPr>
        <p:spPr>
          <a:xfrm>
            <a:off x="6756120" y="5664960"/>
            <a:ext cx="3200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39" name="Line 70"/>
          <p:cNvSpPr/>
          <p:nvPr/>
        </p:nvSpPr>
        <p:spPr>
          <a:xfrm flipV="1">
            <a:off x="7076160" y="5412600"/>
            <a:ext cx="0" cy="2037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40" name="Line 71"/>
          <p:cNvSpPr/>
          <p:nvPr/>
        </p:nvSpPr>
        <p:spPr>
          <a:xfrm>
            <a:off x="7076160" y="5412600"/>
            <a:ext cx="7038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41" name="Line 72"/>
          <p:cNvSpPr/>
          <p:nvPr/>
        </p:nvSpPr>
        <p:spPr>
          <a:xfrm>
            <a:off x="7076160" y="5616360"/>
            <a:ext cx="0" cy="1746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42" name="Line 73"/>
          <p:cNvSpPr/>
          <p:nvPr/>
        </p:nvSpPr>
        <p:spPr>
          <a:xfrm>
            <a:off x="7076160" y="5790960"/>
            <a:ext cx="6714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43" name="CustomShape 74"/>
          <p:cNvSpPr/>
          <p:nvPr/>
        </p:nvSpPr>
        <p:spPr>
          <a:xfrm>
            <a:off x="7826760" y="521064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D</a:t>
            </a:r>
            <a:endParaRPr/>
          </a:p>
        </p:txBody>
      </p:sp>
      <p:sp>
        <p:nvSpPr>
          <p:cNvPr id="544" name="Line 75"/>
          <p:cNvSpPr/>
          <p:nvPr/>
        </p:nvSpPr>
        <p:spPr>
          <a:xfrm>
            <a:off x="7094520" y="4390560"/>
            <a:ext cx="0" cy="504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45" name="Line 76"/>
          <p:cNvSpPr/>
          <p:nvPr/>
        </p:nvSpPr>
        <p:spPr>
          <a:xfrm>
            <a:off x="7094520" y="4390560"/>
            <a:ext cx="3384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46" name="Line 77"/>
          <p:cNvSpPr/>
          <p:nvPr/>
        </p:nvSpPr>
        <p:spPr>
          <a:xfrm>
            <a:off x="7094520" y="4894920"/>
            <a:ext cx="33840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47" name="CustomShape 78"/>
          <p:cNvSpPr/>
          <p:nvPr/>
        </p:nvSpPr>
        <p:spPr>
          <a:xfrm>
            <a:off x="7377120" y="4201560"/>
            <a:ext cx="3679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A</a:t>
            </a:r>
            <a:endParaRPr/>
          </a:p>
        </p:txBody>
      </p:sp>
      <p:sp>
        <p:nvSpPr>
          <p:cNvPr id="548" name="CustomShape 79"/>
          <p:cNvSpPr/>
          <p:nvPr/>
        </p:nvSpPr>
        <p:spPr>
          <a:xfrm>
            <a:off x="7367400" y="470592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B</a:t>
            </a:r>
            <a:endParaRPr/>
          </a:p>
        </p:txBody>
      </p:sp>
      <p:sp>
        <p:nvSpPr>
          <p:cNvPr id="549" name="Line 80"/>
          <p:cNvSpPr/>
          <p:nvPr/>
        </p:nvSpPr>
        <p:spPr>
          <a:xfrm flipH="1">
            <a:off x="6553080" y="4592880"/>
            <a:ext cx="6768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550" name="CustomShape 81"/>
          <p:cNvSpPr/>
          <p:nvPr/>
        </p:nvSpPr>
        <p:spPr>
          <a:xfrm>
            <a:off x="7501320" y="3962520"/>
            <a:ext cx="35280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latin typeface="Times New Roman"/>
              </a:rPr>
              <a:t>C</a:t>
            </a:r>
            <a:endParaRPr/>
          </a:p>
        </p:txBody>
      </p:sp>
      <p:sp>
        <p:nvSpPr>
          <p:cNvPr id="551" name="CustomShape 82"/>
          <p:cNvSpPr/>
          <p:nvPr/>
        </p:nvSpPr>
        <p:spPr>
          <a:xfrm>
            <a:off x="3048120" y="3733920"/>
            <a:ext cx="914040" cy="456840"/>
          </a:xfrm>
          <a:prstGeom prst="rect">
            <a:avLst/>
          </a:prstGeom>
        </p:spPr>
        <p:txBody>
          <a:bodyPr wrap="none" tIns="91440" anchor="ctr"/>
          <a:lstStyle/>
          <a:p>
            <a:pPr algn="ctr"/>
            <a:r>
              <a:rPr lang="ru-RU" sz="6000">
                <a:solidFill>
                  <a:srgbClr val="003A1C"/>
                </a:solidFill>
                <a:latin typeface="Calibri"/>
              </a:rPr>
              <a:t>=</a:t>
            </a:r>
            <a:endParaRPr/>
          </a:p>
        </p:txBody>
      </p:sp>
      <p:sp>
        <p:nvSpPr>
          <p:cNvPr id="552" name="CustomShape 83"/>
          <p:cNvSpPr/>
          <p:nvPr/>
        </p:nvSpPr>
        <p:spPr>
          <a:xfrm>
            <a:off x="5181480" y="5867280"/>
            <a:ext cx="2514240" cy="533160"/>
          </a:xfrm>
          <a:prstGeom prst="rect">
            <a:avLst/>
          </a:prstGeom>
        </p:spPr>
        <p:txBody>
          <a:bodyPr wrap="none" tIns="91440" anchor="ctr"/>
          <a:lstStyle/>
          <a:p>
            <a:pPr algn="ctr"/>
            <a:r>
              <a:rPr lang="ru-RU" sz="2000">
                <a:solidFill>
                  <a:srgbClr val="003A1C"/>
                </a:solidFill>
                <a:latin typeface="Calibri"/>
              </a:rPr>
              <a:t>Есть еще варианты?</a:t>
            </a:r>
            <a:endParaRPr/>
          </a:p>
        </p:txBody>
      </p:sp>
      <p:sp>
        <p:nvSpPr>
          <p:cNvPr id="553" name="CustomShape 84"/>
          <p:cNvSpPr/>
          <p:nvPr/>
        </p:nvSpPr>
        <p:spPr>
          <a:xfrm>
            <a:off x="5599080" y="4344840"/>
            <a:ext cx="3391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solidFill>
                  <a:srgbClr val="000000"/>
                </a:solidFill>
                <a:latin typeface="Times New Roman"/>
              </a:rPr>
              <a:t>E</a:t>
            </a:r>
            <a:endParaRPr/>
          </a:p>
        </p:txBody>
      </p:sp>
      <p:sp>
        <p:nvSpPr>
          <p:cNvPr id="554" name="CustomShape 85"/>
          <p:cNvSpPr/>
          <p:nvPr/>
        </p:nvSpPr>
        <p:spPr>
          <a:xfrm>
            <a:off x="7696080" y="5562720"/>
            <a:ext cx="339120" cy="4424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000">
                <a:solidFill>
                  <a:srgbClr val="000000"/>
                </a:solidFill>
                <a:latin typeface="Times New Roman"/>
              </a:rPr>
              <a:t>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extShape 1"/>
          <p:cNvSpPr txBox="1"/>
          <p:nvPr/>
        </p:nvSpPr>
        <p:spPr>
          <a:xfrm>
            <a:off x="457200" y="238680"/>
            <a:ext cx="8229240" cy="135648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/>
              </a:rPr>
              <a:t>Длины ветвей  и расстояния по дереву между листьями</a:t>
            </a:r>
            <a:endParaRPr/>
          </a:p>
        </p:txBody>
      </p:sp>
      <p:pic>
        <p:nvPicPr>
          <p:cNvPr id="556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498560" cy="5333760"/>
          </a:xfrm>
          <a:prstGeom prst="rect">
            <a:avLst/>
          </a:prstGeom>
        </p:spPr>
      </p:pic>
      <p:sp>
        <p:nvSpPr>
          <p:cNvPr id="557" name="CustomShape 2"/>
          <p:cNvSpPr/>
          <p:nvPr/>
        </p:nvSpPr>
        <p:spPr>
          <a:xfrm>
            <a:off x="3074760" y="2877360"/>
            <a:ext cx="29952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6</a:t>
            </a:r>
            <a:endParaRPr/>
          </a:p>
        </p:txBody>
      </p:sp>
      <p:sp>
        <p:nvSpPr>
          <p:cNvPr id="558" name="CustomShape 3"/>
          <p:cNvSpPr/>
          <p:nvPr/>
        </p:nvSpPr>
        <p:spPr>
          <a:xfrm>
            <a:off x="2911320" y="258252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10</a:t>
            </a:r>
            <a:endParaRPr/>
          </a:p>
        </p:txBody>
      </p:sp>
      <p:sp>
        <p:nvSpPr>
          <p:cNvPr id="559" name="CustomShape 4"/>
          <p:cNvSpPr/>
          <p:nvPr/>
        </p:nvSpPr>
        <p:spPr>
          <a:xfrm>
            <a:off x="2666880" y="281112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22</a:t>
            </a:r>
            <a:endParaRPr/>
          </a:p>
        </p:txBody>
      </p:sp>
      <p:sp>
        <p:nvSpPr>
          <p:cNvPr id="560" name="CustomShape 5"/>
          <p:cNvSpPr/>
          <p:nvPr/>
        </p:nvSpPr>
        <p:spPr>
          <a:xfrm>
            <a:off x="2265840" y="244752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16</a:t>
            </a:r>
            <a:endParaRPr/>
          </a:p>
        </p:txBody>
      </p:sp>
      <p:sp>
        <p:nvSpPr>
          <p:cNvPr id="561" name="CustomShape 6"/>
          <p:cNvSpPr/>
          <p:nvPr/>
        </p:nvSpPr>
        <p:spPr>
          <a:xfrm>
            <a:off x="2410200" y="2811120"/>
            <a:ext cx="29952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8</a:t>
            </a:r>
            <a:endParaRPr/>
          </a:p>
        </p:txBody>
      </p:sp>
      <p:sp>
        <p:nvSpPr>
          <p:cNvPr id="562" name="CustomShape 7"/>
          <p:cNvSpPr/>
          <p:nvPr/>
        </p:nvSpPr>
        <p:spPr>
          <a:xfrm>
            <a:off x="1779120" y="236220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47</a:t>
            </a:r>
            <a:endParaRPr/>
          </a:p>
        </p:txBody>
      </p:sp>
      <p:sp>
        <p:nvSpPr>
          <p:cNvPr id="563" name="CustomShape 8"/>
          <p:cNvSpPr/>
          <p:nvPr/>
        </p:nvSpPr>
        <p:spPr>
          <a:xfrm>
            <a:off x="1796040" y="324492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52</a:t>
            </a:r>
            <a:endParaRPr/>
          </a:p>
        </p:txBody>
      </p:sp>
      <p:sp>
        <p:nvSpPr>
          <p:cNvPr id="564" name="CustomShape 9"/>
          <p:cNvSpPr/>
          <p:nvPr/>
        </p:nvSpPr>
        <p:spPr>
          <a:xfrm>
            <a:off x="1065960" y="4498440"/>
            <a:ext cx="29952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8</a:t>
            </a:r>
            <a:endParaRPr/>
          </a:p>
        </p:txBody>
      </p:sp>
      <p:sp>
        <p:nvSpPr>
          <p:cNvPr id="565" name="CustomShape 10"/>
          <p:cNvSpPr/>
          <p:nvPr/>
        </p:nvSpPr>
        <p:spPr>
          <a:xfrm>
            <a:off x="990000" y="4193520"/>
            <a:ext cx="29952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6</a:t>
            </a:r>
            <a:endParaRPr/>
          </a:p>
        </p:txBody>
      </p:sp>
      <p:sp>
        <p:nvSpPr>
          <p:cNvPr id="566" name="CustomShape 11"/>
          <p:cNvSpPr/>
          <p:nvPr/>
        </p:nvSpPr>
        <p:spPr>
          <a:xfrm>
            <a:off x="1294200" y="390300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31</a:t>
            </a:r>
            <a:endParaRPr/>
          </a:p>
        </p:txBody>
      </p:sp>
      <p:sp>
        <p:nvSpPr>
          <p:cNvPr id="567" name="CustomShape 12"/>
          <p:cNvSpPr/>
          <p:nvPr/>
        </p:nvSpPr>
        <p:spPr>
          <a:xfrm>
            <a:off x="2329200" y="480336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92</a:t>
            </a:r>
            <a:endParaRPr/>
          </a:p>
        </p:txBody>
      </p:sp>
      <p:sp>
        <p:nvSpPr>
          <p:cNvPr id="568" name="CustomShape 13"/>
          <p:cNvSpPr/>
          <p:nvPr/>
        </p:nvSpPr>
        <p:spPr>
          <a:xfrm>
            <a:off x="5085360" y="2514600"/>
            <a:ext cx="344160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i="1">
                <a:solidFill>
                  <a:srgbClr val="000000"/>
                </a:solidFill>
                <a:latin typeface="Calibri"/>
              </a:rPr>
              <a:t>D</a:t>
            </a:r>
            <a:r>
              <a:rPr lang="ru-RU">
                <a:solidFill>
                  <a:srgbClr val="000000"/>
                </a:solidFill>
                <a:latin typeface="Calibri"/>
              </a:rPr>
              <a:t>(MOUSE, CAEEL) = 6+31+92 = 129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240"/>
            <a:ext cx="4498560" cy="5333760"/>
          </a:xfrm>
          <a:prstGeom prst="rect">
            <a:avLst/>
          </a:prstGeom>
        </p:spPr>
      </p:pic>
      <p:sp>
        <p:nvSpPr>
          <p:cNvPr id="570" name="CustomShape 1"/>
          <p:cNvSpPr/>
          <p:nvPr/>
        </p:nvSpPr>
        <p:spPr>
          <a:xfrm>
            <a:off x="3303960" y="2900760"/>
            <a:ext cx="29952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6</a:t>
            </a:r>
            <a:endParaRPr/>
          </a:p>
        </p:txBody>
      </p:sp>
      <p:sp>
        <p:nvSpPr>
          <p:cNvPr id="571" name="CustomShape 2"/>
          <p:cNvSpPr/>
          <p:nvPr/>
        </p:nvSpPr>
        <p:spPr>
          <a:xfrm>
            <a:off x="3104520" y="260592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10</a:t>
            </a:r>
            <a:endParaRPr/>
          </a:p>
        </p:txBody>
      </p:sp>
      <p:sp>
        <p:nvSpPr>
          <p:cNvPr id="572" name="CustomShape 3"/>
          <p:cNvSpPr/>
          <p:nvPr/>
        </p:nvSpPr>
        <p:spPr>
          <a:xfrm>
            <a:off x="2896080" y="283452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22</a:t>
            </a:r>
            <a:endParaRPr/>
          </a:p>
        </p:txBody>
      </p:sp>
      <p:sp>
        <p:nvSpPr>
          <p:cNvPr id="573" name="CustomShape 4"/>
          <p:cNvSpPr/>
          <p:nvPr/>
        </p:nvSpPr>
        <p:spPr>
          <a:xfrm>
            <a:off x="2495040" y="247092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16</a:t>
            </a:r>
            <a:endParaRPr/>
          </a:p>
        </p:txBody>
      </p:sp>
      <p:sp>
        <p:nvSpPr>
          <p:cNvPr id="574" name="CustomShape 5"/>
          <p:cNvSpPr/>
          <p:nvPr/>
        </p:nvSpPr>
        <p:spPr>
          <a:xfrm>
            <a:off x="2603400" y="2834520"/>
            <a:ext cx="29952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8</a:t>
            </a:r>
            <a:endParaRPr/>
          </a:p>
        </p:txBody>
      </p:sp>
      <p:sp>
        <p:nvSpPr>
          <p:cNvPr id="575" name="CustomShape 6"/>
          <p:cNvSpPr/>
          <p:nvPr/>
        </p:nvSpPr>
        <p:spPr>
          <a:xfrm>
            <a:off x="1612320" y="252960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47</a:t>
            </a:r>
            <a:endParaRPr/>
          </a:p>
        </p:txBody>
      </p:sp>
      <p:sp>
        <p:nvSpPr>
          <p:cNvPr id="576" name="CustomShape 7"/>
          <p:cNvSpPr/>
          <p:nvPr/>
        </p:nvSpPr>
        <p:spPr>
          <a:xfrm>
            <a:off x="1917240" y="352032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52</a:t>
            </a:r>
            <a:endParaRPr/>
          </a:p>
        </p:txBody>
      </p:sp>
      <p:sp>
        <p:nvSpPr>
          <p:cNvPr id="577" name="CustomShape 8"/>
          <p:cNvSpPr/>
          <p:nvPr/>
        </p:nvSpPr>
        <p:spPr>
          <a:xfrm>
            <a:off x="1331160" y="4485840"/>
            <a:ext cx="29952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8</a:t>
            </a:r>
            <a:endParaRPr/>
          </a:p>
        </p:txBody>
      </p:sp>
      <p:sp>
        <p:nvSpPr>
          <p:cNvPr id="578" name="CustomShape 9"/>
          <p:cNvSpPr/>
          <p:nvPr/>
        </p:nvSpPr>
        <p:spPr>
          <a:xfrm>
            <a:off x="1219200" y="4216920"/>
            <a:ext cx="29952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6</a:t>
            </a:r>
            <a:endParaRPr/>
          </a:p>
        </p:txBody>
      </p:sp>
      <p:sp>
        <p:nvSpPr>
          <p:cNvPr id="579" name="CustomShape 10"/>
          <p:cNvSpPr/>
          <p:nvPr/>
        </p:nvSpPr>
        <p:spPr>
          <a:xfrm>
            <a:off x="1559400" y="425040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31</a:t>
            </a:r>
            <a:endParaRPr/>
          </a:p>
        </p:txBody>
      </p:sp>
      <p:sp>
        <p:nvSpPr>
          <p:cNvPr id="580" name="CustomShape 11"/>
          <p:cNvSpPr/>
          <p:nvPr/>
        </p:nvSpPr>
        <p:spPr>
          <a:xfrm>
            <a:off x="2378400" y="5150760"/>
            <a:ext cx="41508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92</a:t>
            </a:r>
            <a:endParaRPr/>
          </a:p>
        </p:txBody>
      </p:sp>
      <p:sp>
        <p:nvSpPr>
          <p:cNvPr id="581" name="CustomShape 12"/>
          <p:cNvSpPr/>
          <p:nvPr/>
        </p:nvSpPr>
        <p:spPr>
          <a:xfrm>
            <a:off x="5085360" y="2514600"/>
            <a:ext cx="3441600" cy="41184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i="1">
                <a:solidFill>
                  <a:srgbClr val="000000"/>
                </a:solidFill>
                <a:latin typeface="Calibri"/>
              </a:rPr>
              <a:t>D</a:t>
            </a:r>
            <a:r>
              <a:rPr lang="ru-RU">
                <a:solidFill>
                  <a:srgbClr val="000000"/>
                </a:solidFill>
                <a:latin typeface="Calibri"/>
              </a:rPr>
              <a:t>(MOUSE, CAEEL) = 6+31+92 = 129</a:t>
            </a:r>
            <a:endParaRPr/>
          </a:p>
        </p:txBody>
      </p:sp>
      <p:sp>
        <p:nvSpPr>
          <p:cNvPr id="582" name="CustomShape 13"/>
          <p:cNvSpPr/>
          <p:nvPr/>
        </p:nvSpPr>
        <p:spPr>
          <a:xfrm>
            <a:off x="4632480" y="3089160"/>
            <a:ext cx="4511160" cy="96048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Дерево с заданными длинами ветвей порождает метрическое пространство, элементами которого являются листья</a:t>
            </a:r>
            <a:endParaRPr/>
          </a:p>
        </p:txBody>
      </p:sp>
      <p:sp>
        <p:nvSpPr>
          <p:cNvPr id="583" name="TextShape 14"/>
          <p:cNvSpPr txBox="1"/>
          <p:nvPr/>
        </p:nvSpPr>
        <p:spPr>
          <a:xfrm>
            <a:off x="457200" y="274680"/>
            <a:ext cx="8229240" cy="147816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Длины ветвей  и расстояния по дереву между листьями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Ультраметрические деревья</a:t>
            </a:r>
            <a:endParaRPr/>
          </a:p>
        </p:txBody>
      </p:sp>
      <p:sp>
        <p:nvSpPr>
          <p:cNvPr id="585" name="CustomShape 2"/>
          <p:cNvSpPr/>
          <p:nvPr/>
        </p:nvSpPr>
        <p:spPr>
          <a:xfrm>
            <a:off x="762120" y="1447920"/>
            <a:ext cx="7543440" cy="269784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Дерево называется ультраметрическим, если на нём есть точка, расстояния от которой до всех листьев одинаковы.</a:t>
            </a:r>
            <a:endParaRPr/>
          </a:p>
          <a:p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 этом случае множество листьев является ультраметрическим пространством: для любых трёх листьев </a:t>
            </a:r>
            <a:r>
              <a:rPr lang="ru-RU" i="1">
                <a:solidFill>
                  <a:srgbClr val="000000"/>
                </a:solidFill>
                <a:latin typeface="Calibri"/>
              </a:rPr>
              <a:t>a,b,c</a:t>
            </a:r>
            <a:r>
              <a:rPr lang="ru-RU">
                <a:solidFill>
                  <a:srgbClr val="000000"/>
                </a:solidFill>
                <a:latin typeface="Calibri"/>
              </a:rPr>
              <a:t>  верно
</a:t>
            </a:r>
            <a:r>
              <a:rPr lang="ru-RU" i="1">
                <a:solidFill>
                  <a:srgbClr val="000000"/>
                </a:solidFill>
                <a:latin typeface="Calibri"/>
              </a:rPr>
              <a:t>d</a:t>
            </a:r>
            <a:r>
              <a:rPr lang="ru-RU">
                <a:solidFill>
                  <a:srgbClr val="000000"/>
                </a:solidFill>
                <a:latin typeface="Calibri"/>
              </a:rPr>
              <a:t>(</a:t>
            </a:r>
            <a:r>
              <a:rPr lang="ru-RU" i="1">
                <a:solidFill>
                  <a:srgbClr val="000000"/>
                </a:solidFill>
                <a:latin typeface="Calibri"/>
              </a:rPr>
              <a:t>a</a:t>
            </a:r>
            <a:r>
              <a:rPr lang="ru-RU">
                <a:solidFill>
                  <a:srgbClr val="000000"/>
                </a:solidFill>
                <a:latin typeface="Calibri"/>
              </a:rPr>
              <a:t>,</a:t>
            </a:r>
            <a:r>
              <a:rPr lang="ru-RU" i="1">
                <a:solidFill>
                  <a:srgbClr val="000000"/>
                </a:solidFill>
                <a:latin typeface="Calibri"/>
              </a:rPr>
              <a:t>b</a:t>
            </a:r>
            <a:r>
              <a:rPr lang="ru-RU">
                <a:solidFill>
                  <a:srgbClr val="000000"/>
                </a:solidFill>
                <a:latin typeface="Calibri"/>
              </a:rPr>
              <a:t>) 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≤</a:t>
            </a:r>
            <a:r>
              <a:rPr lang="ru-RU">
                <a:solidFill>
                  <a:srgbClr val="000000"/>
                </a:solidFill>
                <a:latin typeface="Calibri"/>
              </a:rPr>
              <a:t> max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(</a:t>
            </a:r>
            <a:r>
              <a:rPr lang="ru-RU" i="1">
                <a:solidFill>
                  <a:srgbClr val="000000"/>
                </a:solidFill>
                <a:latin typeface="Calibri"/>
              </a:rPr>
              <a:t>d</a:t>
            </a:r>
            <a:r>
              <a:rPr lang="ru-RU">
                <a:solidFill>
                  <a:srgbClr val="000000"/>
                </a:solidFill>
                <a:latin typeface="Calibri"/>
              </a:rPr>
              <a:t>(</a:t>
            </a:r>
            <a:r>
              <a:rPr lang="ru-RU" i="1">
                <a:solidFill>
                  <a:srgbClr val="000000"/>
                </a:solidFill>
                <a:latin typeface="Calibri"/>
              </a:rPr>
              <a:t>a</a:t>
            </a:r>
            <a:r>
              <a:rPr lang="ru-RU">
                <a:solidFill>
                  <a:srgbClr val="000000"/>
                </a:solidFill>
                <a:latin typeface="Calibri"/>
              </a:rPr>
              <a:t>,</a:t>
            </a:r>
            <a:r>
              <a:rPr lang="ru-RU" i="1">
                <a:solidFill>
                  <a:srgbClr val="000000"/>
                </a:solidFill>
                <a:latin typeface="Calibri"/>
              </a:rPr>
              <a:t>c</a:t>
            </a:r>
            <a:r>
              <a:rPr lang="ru-RU">
                <a:solidFill>
                  <a:srgbClr val="000000"/>
                </a:solidFill>
                <a:latin typeface="Calibri"/>
              </a:rPr>
              <a:t>), </a:t>
            </a:r>
            <a:r>
              <a:rPr lang="ru-RU" i="1">
                <a:solidFill>
                  <a:srgbClr val="000000"/>
                </a:solidFill>
                <a:latin typeface="Calibri"/>
              </a:rPr>
              <a:t>d</a:t>
            </a:r>
            <a:r>
              <a:rPr lang="ru-RU">
                <a:solidFill>
                  <a:srgbClr val="000000"/>
                </a:solidFill>
                <a:latin typeface="Calibri"/>
              </a:rPr>
              <a:t>(</a:t>
            </a:r>
            <a:r>
              <a:rPr lang="ru-RU" i="1">
                <a:solidFill>
                  <a:srgbClr val="000000"/>
                </a:solidFill>
                <a:latin typeface="Calibri"/>
              </a:rPr>
              <a:t>b</a:t>
            </a:r>
            <a:r>
              <a:rPr lang="ru-RU">
                <a:solidFill>
                  <a:srgbClr val="000000"/>
                </a:solidFill>
                <a:latin typeface="Calibri"/>
              </a:rPr>
              <a:t>,</a:t>
            </a:r>
            <a:r>
              <a:rPr lang="ru-RU" i="1">
                <a:solidFill>
                  <a:srgbClr val="000000"/>
                </a:solidFill>
                <a:latin typeface="Calibri"/>
              </a:rPr>
              <a:t>c</a:t>
            </a:r>
            <a:r>
              <a:rPr lang="ru-RU">
                <a:solidFill>
                  <a:srgbClr val="000000"/>
                </a:solidFill>
                <a:latin typeface="Calibri"/>
              </a:rPr>
              <a:t>)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)</a:t>
            </a:r>
            <a:r>
              <a:rPr lang="ru-RU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Если все листья представляют </a:t>
            </a:r>
            <a:r>
              <a:rPr lang="ru-RU" b="1">
                <a:solidFill>
                  <a:srgbClr val="000000"/>
                </a:solidFill>
                <a:latin typeface="Calibri"/>
              </a:rPr>
              <a:t>современные</a:t>
            </a:r>
            <a:r>
              <a:rPr lang="ru-RU">
                <a:solidFill>
                  <a:srgbClr val="000000"/>
                </a:solidFill>
                <a:latin typeface="Calibri"/>
              </a:rPr>
              <a:t> последовательности, а длины ветвей имеют смысл </a:t>
            </a:r>
            <a:r>
              <a:rPr lang="ru-RU" b="1">
                <a:solidFill>
                  <a:srgbClr val="000000"/>
                </a:solidFill>
                <a:latin typeface="Calibri"/>
              </a:rPr>
              <a:t>времени</a:t>
            </a:r>
            <a:r>
              <a:rPr lang="ru-RU">
                <a:solidFill>
                  <a:srgbClr val="000000"/>
                </a:solidFill>
                <a:latin typeface="Calibri"/>
              </a:rPr>
              <a:t>, то дерево ультраметрическое.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Древо жизни</a:t>
            </a:r>
            <a:endParaRPr/>
          </a:p>
        </p:txBody>
      </p:sp>
      <p:pic>
        <p:nvPicPr>
          <p:cNvPr id="23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20" y="941760"/>
            <a:ext cx="4925880" cy="5915880"/>
          </a:xfrm>
          <a:prstGeom prst="rect">
            <a:avLst/>
          </a:prstGeom>
        </p:spPr>
      </p:pic>
      <p:sp>
        <p:nvSpPr>
          <p:cNvPr id="231" name="CustomShape 2"/>
          <p:cNvSpPr/>
          <p:nvPr/>
        </p:nvSpPr>
        <p:spPr>
          <a:xfrm>
            <a:off x="5334120" y="5706000"/>
            <a:ext cx="3657240" cy="96048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В наше время выяснять детали происхождения видов помогают последовательности ДНК и белков.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Молекулярные часы</a:t>
            </a:r>
            <a:endParaRPr/>
          </a:p>
        </p:txBody>
      </p:sp>
      <p:sp>
        <p:nvSpPr>
          <p:cNvPr id="587" name="CustomShape 2"/>
          <p:cNvSpPr/>
          <p:nvPr/>
        </p:nvSpPr>
        <p:spPr>
          <a:xfrm>
            <a:off x="533520" y="2133720"/>
            <a:ext cx="7543440" cy="233208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Arial"/>
              </a:rPr>
              <a:t>Гипотеза молекулярных часов: за одинаковое время происходит в среднем одинаковое число мутаций</a:t>
            </a:r>
            <a:endParaRPr/>
          </a:p>
          <a:p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Если гипотеза верна, то можно оценивать </a:t>
            </a:r>
            <a:r>
              <a:rPr lang="ru-RU" b="1">
                <a:solidFill>
                  <a:srgbClr val="000000"/>
                </a:solidFill>
                <a:latin typeface="Arial"/>
              </a:rPr>
              <a:t> эволюционное время </a:t>
            </a:r>
            <a:r>
              <a:rPr lang="ru-RU">
                <a:solidFill>
                  <a:srgbClr val="000000"/>
                </a:solidFill>
                <a:latin typeface="Arial"/>
              </a:rPr>
              <a:t> между современными последовательностями и на основании этих оценок строить </a:t>
            </a:r>
            <a:r>
              <a:rPr lang="ru-RU" b="1">
                <a:solidFill>
                  <a:srgbClr val="000000"/>
                </a:solidFill>
                <a:latin typeface="Arial"/>
              </a:rPr>
              <a:t>укоренённое ультраметрическое дерево.</a:t>
            </a:r>
            <a:endParaRPr/>
          </a:p>
          <a:p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Но гипотеза МЧ часто не выполняется.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TextShape 1"/>
          <p:cNvSpPr txBox="1"/>
          <p:nvPr/>
        </p:nvSpPr>
        <p:spPr>
          <a:xfrm>
            <a:off x="456480" y="0"/>
            <a:ext cx="8227800" cy="1062360"/>
          </a:xfrm>
          <a:prstGeom prst="rect">
            <a:avLst/>
          </a:prstGeom>
        </p:spPr>
        <p:txBody>
          <a:bodyPr tIns="3528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Расстояние как число мутаций</a:t>
            </a:r>
            <a:endParaRPr/>
          </a:p>
        </p:txBody>
      </p:sp>
      <p:sp>
        <p:nvSpPr>
          <p:cNvPr id="589" name="CustomShape 2"/>
          <p:cNvSpPr/>
          <p:nvPr/>
        </p:nvSpPr>
        <p:spPr>
          <a:xfrm>
            <a:off x="609480" y="914400"/>
            <a:ext cx="7825680" cy="3352320"/>
          </a:xfrm>
          <a:prstGeom prst="rect">
            <a:avLst/>
          </a:prstGeom>
        </p:spPr>
        <p:txBody>
          <a:bodyPr lIns="81720" tIns="55080" rIns="81720" bIns="40680"/>
          <a:lstStyle/>
          <a:p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Расстояние между последовательностями </a:t>
            </a:r>
            <a:r>
              <a:rPr lang="ru-RU" dirty="0" err="1">
                <a:solidFill>
                  <a:srgbClr val="000000"/>
                </a:solidFill>
                <a:latin typeface="Calibri"/>
                <a:ea typeface="MS Gothic"/>
              </a:rPr>
              <a:t>ультраметрично</a:t>
            </a:r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, если его понимать как эволюционное время...</a:t>
            </a:r>
            <a:endParaRPr dirty="0"/>
          </a:p>
          <a:p>
            <a:endParaRPr dirty="0"/>
          </a:p>
          <a:p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Но если неверно предположение о «молекулярных часах», то удобнее понимать расстояние как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MS Gothic"/>
              </a:rPr>
              <a:t>числ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MS Gothic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MS Gothic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произошедших мутаций. </a:t>
            </a:r>
            <a:r>
              <a:rPr lang="ru-RU" b="1" dirty="0">
                <a:solidFill>
                  <a:srgbClr val="000000"/>
                </a:solidFill>
                <a:latin typeface="Calibri"/>
                <a:ea typeface="MS Gothic"/>
              </a:rPr>
              <a:t>Такое расстояние не обязательно </a:t>
            </a:r>
            <a:r>
              <a:rPr lang="ru-RU" b="1" dirty="0" err="1">
                <a:solidFill>
                  <a:srgbClr val="000000"/>
                </a:solidFill>
                <a:latin typeface="Calibri"/>
                <a:ea typeface="MS Gothic"/>
              </a:rPr>
              <a:t>ультраметрично</a:t>
            </a:r>
            <a:r>
              <a:rPr lang="ru-RU" b="1" dirty="0">
                <a:solidFill>
                  <a:srgbClr val="000000"/>
                </a:solidFill>
                <a:latin typeface="Calibri"/>
                <a:ea typeface="MS Gothic"/>
              </a:rPr>
              <a:t>.</a:t>
            </a:r>
            <a:endParaRPr dirty="0"/>
          </a:p>
          <a:p>
            <a:endParaRPr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Для расстояний по дереву выполняется свойство, названное </a:t>
            </a:r>
            <a:r>
              <a:rPr lang="ru-RU" b="1" dirty="0">
                <a:solidFill>
                  <a:srgbClr val="000000"/>
                </a:solidFill>
                <a:latin typeface="Calibri"/>
                <a:ea typeface="MS Gothic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Calibri"/>
                <a:ea typeface="MS Gothic"/>
              </a:rPr>
              <a:t>аддитивность</a:t>
            </a:r>
            <a:r>
              <a:rPr lang="ru-RU" b="1" dirty="0">
                <a:solidFill>
                  <a:srgbClr val="000000"/>
                </a:solidFill>
                <a:latin typeface="Calibri"/>
                <a:ea typeface="MS Gothic"/>
              </a:rPr>
              <a:t>»:</a:t>
            </a:r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 для любых четырёх листьев A,B,C,D из трёх сумм 
1) </a:t>
            </a:r>
            <a:r>
              <a:rPr lang="ru-RU" i="1" dirty="0" err="1">
                <a:solidFill>
                  <a:srgbClr val="FF0000"/>
                </a:solidFill>
                <a:latin typeface="Calibri"/>
                <a:ea typeface="MS Gothic"/>
              </a:rPr>
              <a:t>d</a:t>
            </a:r>
            <a:r>
              <a:rPr lang="ru-RU" dirty="0">
                <a:solidFill>
                  <a:srgbClr val="FF0000"/>
                </a:solidFill>
                <a:latin typeface="Calibri"/>
                <a:ea typeface="MS Gothic"/>
              </a:rPr>
              <a:t>(A,B) + </a:t>
            </a:r>
            <a:r>
              <a:rPr lang="ru-RU" i="1" dirty="0" err="1">
                <a:solidFill>
                  <a:srgbClr val="FF0000"/>
                </a:solidFill>
                <a:latin typeface="Calibri"/>
                <a:ea typeface="MS Gothic"/>
              </a:rPr>
              <a:t>d</a:t>
            </a:r>
            <a:r>
              <a:rPr lang="ru-RU" dirty="0">
                <a:solidFill>
                  <a:srgbClr val="FF0000"/>
                </a:solidFill>
                <a:latin typeface="Calibri"/>
                <a:ea typeface="MS Gothic"/>
              </a:rPr>
              <a:t>(C,D)</a:t>
            </a:r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 2) </a:t>
            </a:r>
            <a:r>
              <a:rPr lang="ru-RU" i="1" dirty="0" err="1">
                <a:solidFill>
                  <a:srgbClr val="FF0000"/>
                </a:solidFill>
                <a:latin typeface="Calibri"/>
                <a:ea typeface="MS Gothic"/>
              </a:rPr>
              <a:t>d</a:t>
            </a:r>
            <a:r>
              <a:rPr lang="ru-RU" dirty="0">
                <a:solidFill>
                  <a:srgbClr val="FF0000"/>
                </a:solidFill>
                <a:latin typeface="Calibri"/>
                <a:ea typeface="MS Gothic"/>
              </a:rPr>
              <a:t>(A,C) + </a:t>
            </a:r>
            <a:r>
              <a:rPr lang="ru-RU" i="1" dirty="0" err="1">
                <a:solidFill>
                  <a:srgbClr val="FF0000"/>
                </a:solidFill>
                <a:latin typeface="Calibri"/>
                <a:ea typeface="MS Gothic"/>
              </a:rPr>
              <a:t>d</a:t>
            </a:r>
            <a:r>
              <a:rPr lang="ru-RU" dirty="0">
                <a:solidFill>
                  <a:srgbClr val="FF0000"/>
                </a:solidFill>
                <a:latin typeface="Calibri"/>
                <a:ea typeface="MS Gothic"/>
              </a:rPr>
              <a:t>(B,D)</a:t>
            </a:r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 3) </a:t>
            </a:r>
            <a:r>
              <a:rPr lang="ru-RU" i="1" dirty="0" err="1">
                <a:solidFill>
                  <a:srgbClr val="FF0000"/>
                </a:solidFill>
                <a:latin typeface="Calibri"/>
                <a:ea typeface="MS Gothic"/>
              </a:rPr>
              <a:t>d</a:t>
            </a:r>
            <a:r>
              <a:rPr lang="ru-RU" dirty="0">
                <a:solidFill>
                  <a:srgbClr val="FF0000"/>
                </a:solidFill>
                <a:latin typeface="Calibri"/>
                <a:ea typeface="MS Gothic"/>
              </a:rPr>
              <a:t>(A,D) + </a:t>
            </a:r>
            <a:r>
              <a:rPr lang="ru-RU" i="1" dirty="0" err="1">
                <a:solidFill>
                  <a:srgbClr val="FF0000"/>
                </a:solidFill>
                <a:latin typeface="Calibri"/>
                <a:ea typeface="MS Gothic"/>
              </a:rPr>
              <a:t>d</a:t>
            </a:r>
            <a:r>
              <a:rPr lang="ru-RU" dirty="0">
                <a:solidFill>
                  <a:srgbClr val="FF0000"/>
                </a:solidFill>
                <a:latin typeface="Calibri"/>
                <a:ea typeface="MS Gothic"/>
              </a:rPr>
              <a:t>(B,C)</a:t>
            </a:r>
            <a:endParaRPr dirty="0"/>
          </a:p>
          <a:p>
            <a:r>
              <a:rPr lang="ru-RU" dirty="0">
                <a:solidFill>
                  <a:srgbClr val="000000"/>
                </a:solidFill>
                <a:latin typeface="Calibri"/>
                <a:ea typeface="MS Gothic"/>
              </a:rPr>
              <a:t>две равны между собой и больше третьей.</a:t>
            </a:r>
            <a:endParaRPr dirty="0"/>
          </a:p>
        </p:txBody>
      </p:sp>
      <p:sp>
        <p:nvSpPr>
          <p:cNvPr id="590" name="Line 3"/>
          <p:cNvSpPr/>
          <p:nvPr/>
        </p:nvSpPr>
        <p:spPr>
          <a:xfrm>
            <a:off x="3039480" y="5329800"/>
            <a:ext cx="1878840" cy="108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591" name="Line 4"/>
          <p:cNvSpPr/>
          <p:nvPr/>
        </p:nvSpPr>
        <p:spPr>
          <a:xfrm flipV="1">
            <a:off x="4933080" y="4341600"/>
            <a:ext cx="886320" cy="98712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592" name="Line 5"/>
          <p:cNvSpPr/>
          <p:nvPr/>
        </p:nvSpPr>
        <p:spPr>
          <a:xfrm>
            <a:off x="4924800" y="5338080"/>
            <a:ext cx="745560" cy="81036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593" name="CustomShape 6"/>
          <p:cNvSpPr/>
          <p:nvPr/>
        </p:nvSpPr>
        <p:spPr>
          <a:xfrm>
            <a:off x="2026080" y="6192720"/>
            <a:ext cx="282600" cy="227520"/>
          </a:xfrm>
          <a:prstGeom prst="rect">
            <a:avLst/>
          </a:prstGeom>
        </p:spPr>
        <p:txBody>
          <a:bodyPr lIns="81720" tIns="55080" rIns="81720" bIns="40680"/>
          <a:lstStyle/>
          <a:p>
            <a:r>
              <a:rPr lang="ru-RU">
                <a:solidFill>
                  <a:srgbClr val="000000"/>
                </a:solidFill>
                <a:ea typeface="MS Gothic"/>
              </a:rPr>
              <a:t>B</a:t>
            </a:r>
            <a:endParaRPr/>
          </a:p>
        </p:txBody>
      </p:sp>
      <p:sp>
        <p:nvSpPr>
          <p:cNvPr id="594" name="CustomShape 7"/>
          <p:cNvSpPr/>
          <p:nvPr/>
        </p:nvSpPr>
        <p:spPr>
          <a:xfrm>
            <a:off x="2013840" y="4350960"/>
            <a:ext cx="282600" cy="1002600"/>
          </a:xfrm>
          <a:prstGeom prst="rect">
            <a:avLst/>
          </a:prstGeom>
        </p:spPr>
        <p:txBody>
          <a:bodyPr lIns="81720" tIns="55080" rIns="81720" bIns="40680"/>
          <a:lstStyle/>
          <a:p>
            <a:r>
              <a:rPr lang="ru-RU">
                <a:solidFill>
                  <a:srgbClr val="000000"/>
                </a:solidFill>
                <a:ea typeface="MS Gothic"/>
              </a:rPr>
              <a:t>A</a:t>
            </a:r>
            <a:endParaRPr/>
          </a:p>
        </p:txBody>
      </p:sp>
      <p:sp>
        <p:nvSpPr>
          <p:cNvPr id="595" name="CustomShape 8"/>
          <p:cNvSpPr/>
          <p:nvPr/>
        </p:nvSpPr>
        <p:spPr>
          <a:xfrm>
            <a:off x="5636160" y="6011640"/>
            <a:ext cx="282600" cy="227520"/>
          </a:xfrm>
          <a:prstGeom prst="rect">
            <a:avLst/>
          </a:prstGeom>
        </p:spPr>
        <p:txBody>
          <a:bodyPr lIns="81720" tIns="55080" rIns="81720" bIns="40680"/>
          <a:lstStyle/>
          <a:p>
            <a:r>
              <a:rPr lang="ru-RU">
                <a:solidFill>
                  <a:srgbClr val="000000"/>
                </a:solidFill>
                <a:ea typeface="MS Gothic"/>
              </a:rPr>
              <a:t>D</a:t>
            </a:r>
            <a:endParaRPr/>
          </a:p>
        </p:txBody>
      </p:sp>
      <p:sp>
        <p:nvSpPr>
          <p:cNvPr id="596" name="CustomShape 9"/>
          <p:cNvSpPr/>
          <p:nvPr/>
        </p:nvSpPr>
        <p:spPr>
          <a:xfrm>
            <a:off x="5814000" y="4114800"/>
            <a:ext cx="281880" cy="227520"/>
          </a:xfrm>
          <a:prstGeom prst="rect">
            <a:avLst/>
          </a:prstGeom>
        </p:spPr>
        <p:txBody>
          <a:bodyPr lIns="81720" tIns="55080" rIns="81720" bIns="40680"/>
          <a:lstStyle/>
          <a:p>
            <a:r>
              <a:rPr lang="ru-RU">
                <a:solidFill>
                  <a:srgbClr val="000000"/>
                </a:solidFill>
                <a:ea typeface="MS Gothic"/>
              </a:rPr>
              <a:t>C</a:t>
            </a:r>
            <a:endParaRPr/>
          </a:p>
        </p:txBody>
      </p:sp>
      <p:sp>
        <p:nvSpPr>
          <p:cNvPr id="597" name="Line 10"/>
          <p:cNvSpPr/>
          <p:nvPr/>
        </p:nvSpPr>
        <p:spPr>
          <a:xfrm>
            <a:off x="2285640" y="4518360"/>
            <a:ext cx="745560" cy="81036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598" name="Line 11"/>
          <p:cNvSpPr/>
          <p:nvPr/>
        </p:nvSpPr>
        <p:spPr>
          <a:xfrm flipV="1">
            <a:off x="2225160" y="5328720"/>
            <a:ext cx="815400" cy="88884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0" y="0"/>
            <a:ext cx="9143640" cy="6854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/>
              </a:rPr>
              <a:t>Топология дерева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228600" y="5105520"/>
            <a:ext cx="8610120" cy="1752120"/>
          </a:xfrm>
          <a:prstGeom prst="rect">
            <a:avLst/>
          </a:prstGeom>
        </p:spPr>
      </p:sp>
      <p:pic>
        <p:nvPicPr>
          <p:cNvPr id="601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920" y="838080"/>
            <a:ext cx="3904920" cy="4665240"/>
          </a:xfrm>
          <a:prstGeom prst="rect">
            <a:avLst/>
          </a:prstGeom>
        </p:spPr>
      </p:pic>
      <p:pic>
        <p:nvPicPr>
          <p:cNvPr id="602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838080"/>
            <a:ext cx="3846240" cy="4587480"/>
          </a:xfrm>
          <a:prstGeom prst="rect">
            <a:avLst/>
          </a:prstGeom>
        </p:spPr>
      </p:pic>
      <p:sp>
        <p:nvSpPr>
          <p:cNvPr id="603" name="CustomShape 3"/>
          <p:cNvSpPr/>
          <p:nvPr/>
        </p:nvSpPr>
        <p:spPr>
          <a:xfrm>
            <a:off x="4114800" y="3276720"/>
            <a:ext cx="914040" cy="456840"/>
          </a:xfrm>
          <a:prstGeom prst="rect">
            <a:avLst/>
          </a:prstGeom>
        </p:spPr>
        <p:txBody>
          <a:bodyPr wrap="none" tIns="91440" anchor="ctr"/>
          <a:lstStyle/>
          <a:p>
            <a:pPr algn="ctr"/>
            <a:r>
              <a:rPr lang="ru-RU" sz="6000">
                <a:solidFill>
                  <a:srgbClr val="003A1C"/>
                </a:solidFill>
                <a:latin typeface="Calibri"/>
              </a:rPr>
              <a:t>=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Shape 1"/>
          <p:cNvSpPr txBox="1"/>
          <p:nvPr/>
        </p:nvSpPr>
        <p:spPr>
          <a:xfrm>
            <a:off x="0" y="0"/>
            <a:ext cx="9143640" cy="6854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/>
              </a:rPr>
              <a:t>Топология дерева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228600" y="5105520"/>
            <a:ext cx="8610120" cy="1752120"/>
          </a:xfrm>
          <a:prstGeom prst="rect">
            <a:avLst/>
          </a:prstGeom>
        </p:spPr>
      </p:sp>
      <p:pic>
        <p:nvPicPr>
          <p:cNvPr id="60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1440" y="685800"/>
            <a:ext cx="3846240" cy="4587480"/>
          </a:xfrm>
          <a:prstGeom prst="rect">
            <a:avLst/>
          </a:prstGeom>
        </p:spPr>
      </p:pic>
      <p:sp>
        <p:nvSpPr>
          <p:cNvPr id="607" name="CustomShape 3"/>
          <p:cNvSpPr/>
          <p:nvPr/>
        </p:nvSpPr>
        <p:spPr>
          <a:xfrm>
            <a:off x="0" y="838080"/>
            <a:ext cx="4876560" cy="288072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Каждая ветвь разбивает множество листьев на два.</a:t>
            </a:r>
            <a:endParaRPr/>
          </a:p>
          <a:p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 каждом дереве есть </a:t>
            </a:r>
            <a:r>
              <a:rPr lang="ru-RU" b="1">
                <a:solidFill>
                  <a:srgbClr val="000000"/>
                </a:solidFill>
                <a:latin typeface="Calibri"/>
              </a:rPr>
              <a:t>тривиальные </a:t>
            </a:r>
            <a:r>
              <a:rPr lang="ru-RU">
                <a:solidFill>
                  <a:srgbClr val="000000"/>
                </a:solidFill>
                <a:latin typeface="Calibri"/>
              </a:rPr>
              <a:t>ветви (отделяющие один лист от всех остальных), они не зависят от топологии.</a:t>
            </a:r>
            <a:endParaRPr/>
          </a:p>
          <a:p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Топологию (неукоренённого) дерева можно однозначно записать набором нетривиальных разбиений. Например:</a:t>
            </a:r>
            <a:endParaRPr/>
          </a:p>
        </p:txBody>
      </p:sp>
      <p:sp>
        <p:nvSpPr>
          <p:cNvPr id="608" name="CustomShape 4"/>
          <p:cNvSpPr/>
          <p:nvPr/>
        </p:nvSpPr>
        <p:spPr>
          <a:xfrm>
            <a:off x="1600200" y="5638680"/>
            <a:ext cx="6171840" cy="974520"/>
          </a:xfrm>
          <a:prstGeom prst="rect">
            <a:avLst/>
          </a:prstGeom>
        </p:spPr>
        <p:txBody>
          <a:bodyPr tIns="91440"/>
          <a:lstStyle/>
          <a:p>
            <a:r>
              <a:rPr lang="ru-RU" sz="1100" b="1">
                <a:solidFill>
                  <a:srgbClr val="000000"/>
                </a:solidFill>
                <a:latin typeface="Courier New"/>
              </a:rPr>
              <a:t>HUMAN	MOUSE	CAEEL	VICFA	BRANA	MARPO	PROWI</a:t>
            </a:r>
            <a:endParaRPr/>
          </a:p>
          <a:p>
            <a:r>
              <a:rPr lang="ru-RU" sz="1100" b="1">
                <a:solidFill>
                  <a:srgbClr val="000000"/>
                </a:solidFill>
                <a:latin typeface="Courier New"/>
              </a:rPr>
              <a:t>+	+	-	-	-	-	-</a:t>
            </a:r>
            <a:endParaRPr/>
          </a:p>
          <a:p>
            <a:r>
              <a:rPr lang="ru-RU" sz="1100" b="1">
                <a:solidFill>
                  <a:srgbClr val="000000"/>
                </a:solidFill>
                <a:latin typeface="Courier New"/>
              </a:rPr>
              <a:t>+	+	+	-	-	-	-</a:t>
            </a:r>
            <a:endParaRPr/>
          </a:p>
          <a:p>
            <a:r>
              <a:rPr lang="ru-RU" sz="1100" b="1">
                <a:solidFill>
                  <a:srgbClr val="000000"/>
                </a:solidFill>
                <a:latin typeface="Courier New"/>
              </a:rPr>
              <a:t>+	+	+	-	-	-	+</a:t>
            </a:r>
            <a:endParaRPr/>
          </a:p>
          <a:p>
            <a:r>
              <a:rPr lang="ru-RU" sz="1100" b="1">
                <a:solidFill>
                  <a:srgbClr val="000000"/>
                </a:solidFill>
                <a:latin typeface="Courier New"/>
              </a:rPr>
              <a:t>+	+	+	-	-	+	+</a:t>
            </a:r>
            <a:endParaRPr/>
          </a:p>
        </p:txBody>
      </p:sp>
      <p:sp>
        <p:nvSpPr>
          <p:cNvPr id="609" name="CustomShape 5"/>
          <p:cNvSpPr/>
          <p:nvPr/>
        </p:nvSpPr>
        <p:spPr>
          <a:xfrm>
            <a:off x="0" y="3809880"/>
            <a:ext cx="5333760" cy="350640"/>
          </a:xfrm>
          <a:prstGeom prst="rect">
            <a:avLst/>
          </a:prstGeom>
        </p:spPr>
        <p:txBody>
          <a:bodyPr tIns="91440"/>
          <a:lstStyle/>
          <a:p>
            <a:r>
              <a:rPr lang="ru-RU" sz="1400">
                <a:solidFill>
                  <a:srgbClr val="000000"/>
                </a:solidFill>
                <a:latin typeface="Calibri"/>
              </a:rPr>
              <a:t>{</a:t>
            </a:r>
            <a:r>
              <a:rPr lang="ru-RU" sz="1400">
                <a:solidFill>
                  <a:srgbClr val="FF0000"/>
                </a:solidFill>
                <a:latin typeface="Calibri"/>
              </a:rPr>
              <a:t>HUMAN, MOUSE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} vs  {</a:t>
            </a:r>
            <a:r>
              <a:rPr lang="ru-RU" sz="1400">
                <a:solidFill>
                  <a:srgbClr val="0070C0"/>
                </a:solidFill>
                <a:latin typeface="Calibri"/>
              </a:rPr>
              <a:t>CAEEL,PROWI,MARPO,BRANA,VICFA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}</a:t>
            </a:r>
            <a:endParaRPr/>
          </a:p>
        </p:txBody>
      </p:sp>
      <p:sp>
        <p:nvSpPr>
          <p:cNvPr id="610" name="CustomShape 6"/>
          <p:cNvSpPr/>
          <p:nvPr/>
        </p:nvSpPr>
        <p:spPr>
          <a:xfrm>
            <a:off x="0" y="4419720"/>
            <a:ext cx="5333760" cy="350640"/>
          </a:xfrm>
          <a:prstGeom prst="rect">
            <a:avLst/>
          </a:prstGeom>
        </p:spPr>
        <p:txBody>
          <a:bodyPr tIns="91440"/>
          <a:lstStyle/>
          <a:p>
            <a:r>
              <a:rPr lang="ru-RU" sz="1400">
                <a:solidFill>
                  <a:srgbClr val="000000"/>
                </a:solidFill>
                <a:latin typeface="Calibri"/>
              </a:rPr>
              <a:t>{</a:t>
            </a:r>
            <a:r>
              <a:rPr lang="ru-RU" sz="1400">
                <a:solidFill>
                  <a:srgbClr val="FF0000"/>
                </a:solidFill>
                <a:latin typeface="Calibri"/>
              </a:rPr>
              <a:t>HUMAN,MOUSE, CAEEL,PROWI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} vs  {</a:t>
            </a:r>
            <a:r>
              <a:rPr lang="ru-RU" sz="1400">
                <a:solidFill>
                  <a:srgbClr val="0070C0"/>
                </a:solidFill>
                <a:latin typeface="Calibri"/>
              </a:rPr>
              <a:t>MARPO,BRANA,VICFA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}</a:t>
            </a:r>
            <a:endParaRPr/>
          </a:p>
        </p:txBody>
      </p:sp>
      <p:sp>
        <p:nvSpPr>
          <p:cNvPr id="611" name="CustomShape 7"/>
          <p:cNvSpPr/>
          <p:nvPr/>
        </p:nvSpPr>
        <p:spPr>
          <a:xfrm>
            <a:off x="0" y="4114800"/>
            <a:ext cx="5333760" cy="350640"/>
          </a:xfrm>
          <a:prstGeom prst="rect">
            <a:avLst/>
          </a:prstGeom>
        </p:spPr>
        <p:txBody>
          <a:bodyPr tIns="91440"/>
          <a:lstStyle/>
          <a:p>
            <a:r>
              <a:rPr lang="ru-RU" sz="1400">
                <a:solidFill>
                  <a:srgbClr val="000000"/>
                </a:solidFill>
                <a:latin typeface="Calibri"/>
              </a:rPr>
              <a:t>{</a:t>
            </a:r>
            <a:r>
              <a:rPr lang="ru-RU" sz="1400">
                <a:solidFill>
                  <a:srgbClr val="FF0000"/>
                </a:solidFill>
                <a:latin typeface="Calibri"/>
              </a:rPr>
              <a:t>HUMAN, MOUSE,CAEEL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} vs  {</a:t>
            </a:r>
            <a:r>
              <a:rPr lang="ru-RU" sz="1400">
                <a:solidFill>
                  <a:srgbClr val="0070C0"/>
                </a:solidFill>
                <a:latin typeface="Calibri"/>
              </a:rPr>
              <a:t>PROWI,MARPO,BRANA,VICFA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}</a:t>
            </a:r>
            <a:endParaRPr/>
          </a:p>
        </p:txBody>
      </p:sp>
      <p:sp>
        <p:nvSpPr>
          <p:cNvPr id="612" name="CustomShape 8"/>
          <p:cNvSpPr/>
          <p:nvPr/>
        </p:nvSpPr>
        <p:spPr>
          <a:xfrm>
            <a:off x="0" y="4724280"/>
            <a:ext cx="5333760" cy="350640"/>
          </a:xfrm>
          <a:prstGeom prst="rect">
            <a:avLst/>
          </a:prstGeom>
        </p:spPr>
        <p:txBody>
          <a:bodyPr tIns="91440"/>
          <a:lstStyle/>
          <a:p>
            <a:r>
              <a:rPr lang="ru-RU" sz="1400">
                <a:solidFill>
                  <a:srgbClr val="000000"/>
                </a:solidFill>
                <a:latin typeface="Calibri"/>
              </a:rPr>
              <a:t>{</a:t>
            </a:r>
            <a:r>
              <a:rPr lang="ru-RU" sz="1400">
                <a:solidFill>
                  <a:srgbClr val="FF0000"/>
                </a:solidFill>
                <a:latin typeface="Calibri"/>
              </a:rPr>
              <a:t>HUMAN,MOUSE,CAEEL,PROWI,MARPO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} vs  {</a:t>
            </a:r>
            <a:r>
              <a:rPr lang="ru-RU" sz="1400">
                <a:solidFill>
                  <a:srgbClr val="0070C0"/>
                </a:solidFill>
                <a:latin typeface="Calibri"/>
              </a:rPr>
              <a:t>BRANA,VICFA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685800" y="303120"/>
            <a:ext cx="8000640" cy="1783440"/>
          </a:xfrm>
          <a:prstGeom prst="rect">
            <a:avLst/>
          </a:prstGeom>
        </p:spPr>
        <p:txBody>
          <a:bodyPr tIns="9144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Представление топологии дерева разбиениями позволяет отождествлять ветви разных деревьев с одним и тем же множеством листьев.</a:t>
            </a:r>
            <a:endParaRPr/>
          </a:p>
          <a:p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 частности, если имеются две реконструкции эволюции по одним и тем же данным, то можно сказать, в каких ветвях они согласуются, а в каких – расходятся.</a:t>
            </a:r>
            <a:endParaRPr/>
          </a:p>
        </p:txBody>
      </p:sp>
      <p:pic>
        <p:nvPicPr>
          <p:cNvPr id="61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600" y="1632960"/>
            <a:ext cx="3755160" cy="5224680"/>
          </a:xfrm>
          <a:prstGeom prst="rect">
            <a:avLst/>
          </a:prstGeom>
        </p:spPr>
      </p:pic>
      <p:pic>
        <p:nvPicPr>
          <p:cNvPr id="615" name="Picture 3"/>
          <p:cNvPicPr/>
          <p:nvPr/>
        </p:nvPicPr>
        <p:blipFill>
          <a:blip r:embed="rId3" cstate="print"/>
          <a:srcRect l="11000" t="19945" r="39000" b="25263"/>
          <a:stretch>
            <a:fillRect/>
          </a:stretch>
        </p:blipFill>
        <p:spPr>
          <a:xfrm>
            <a:off x="5334000" y="2286000"/>
            <a:ext cx="2971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1"/>
          <p:cNvSpPr txBox="1"/>
          <p:nvPr/>
        </p:nvSpPr>
        <p:spPr>
          <a:xfrm>
            <a:off x="152280" y="274680"/>
            <a:ext cx="8686440" cy="129528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2200">
                <a:solidFill>
                  <a:srgbClr val="000000"/>
                </a:solidFill>
                <a:latin typeface="Arial"/>
              </a:rPr>
              <a:t>Исходный материал для реконструкции дерева: 
множественное выравнивание последовательностей белков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617" name="CustomShape 2"/>
          <p:cNvSpPr/>
          <p:nvPr/>
        </p:nvSpPr>
        <p:spPr>
          <a:xfrm>
            <a:off x="980280" y="3269880"/>
            <a:ext cx="6933960" cy="3304800"/>
          </a:xfrm>
          <a:prstGeom prst="rect">
            <a:avLst/>
          </a:prstGeom>
        </p:spPr>
        <p:txBody>
          <a:bodyPr tIns="91440"/>
          <a:lstStyle/>
          <a:p>
            <a:r>
              <a:rPr lang="ru-RU" sz="2000" b="1">
                <a:solidFill>
                  <a:srgbClr val="000000"/>
                </a:solidFill>
                <a:latin typeface="Arial"/>
              </a:rPr>
              <a:t>Методы реконструкции филогенетических деревьев: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 - символьно ориентированные: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	</a:t>
            </a:r>
            <a:r>
              <a:rPr lang="ru-RU" sz="1600">
                <a:solidFill>
                  <a:srgbClr val="000000"/>
                </a:solidFill>
                <a:latin typeface="Arial"/>
              </a:rPr>
              <a:t>* максимальной экономии (maximal parsimony)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Arial"/>
              </a:rPr>
              <a:t>	* наибольшего правдоподобия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 - использующие матрицу расстояний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	</a:t>
            </a:r>
            <a:r>
              <a:rPr lang="ru-RU" sz="1600">
                <a:solidFill>
                  <a:srgbClr val="000000"/>
                </a:solidFill>
                <a:latin typeface="Arial"/>
              </a:rPr>
              <a:t>* кластерные (UPGMA и др.)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Arial"/>
              </a:rPr>
              <a:t>	* Neighbor-joining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Arial"/>
              </a:rPr>
              <a:t>	* минимальной эволюции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Arial"/>
              </a:rPr>
              <a:t>	* наименьших квадратов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Arial"/>
              </a:rPr>
              <a:t>	* Фитча – Марголиаша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Arial"/>
              </a:rPr>
              <a:t>	* …</a:t>
            </a:r>
            <a:endParaRPr/>
          </a:p>
        </p:txBody>
      </p:sp>
      <p:sp>
        <p:nvSpPr>
          <p:cNvPr id="618" name="CustomShape 3"/>
          <p:cNvSpPr/>
          <p:nvPr/>
        </p:nvSpPr>
        <p:spPr>
          <a:xfrm>
            <a:off x="152280" y="1752480"/>
            <a:ext cx="8762760" cy="1416240"/>
          </a:xfrm>
          <a:prstGeom prst="rect">
            <a:avLst/>
          </a:prstGeom>
        </p:spPr>
        <p:txBody>
          <a:bodyPr tIns="91440"/>
          <a:lstStyle/>
          <a:p>
            <a:r>
              <a:rPr lang="ru-RU" sz="1400" b="1">
                <a:solidFill>
                  <a:srgbClr val="000000"/>
                </a:solidFill>
                <a:latin typeface="Courier New"/>
              </a:rPr>
              <a:t>CYB5_CHICK</a:t>
            </a:r>
            <a:r>
              <a:rPr lang="ru-RU" sz="1400">
                <a:solidFill>
                  <a:srgbClr val="000000"/>
                </a:solidFill>
                <a:latin typeface="Courier New"/>
              </a:rPr>
              <a:t>      MVGSSEAGGEAWRGRYYRLEEVQKHNNSQSTWIIVHHRIYDITKFLDEHPGGEEVLREQA</a:t>
            </a:r>
            <a:endParaRPr/>
          </a:p>
          <a:p>
            <a:r>
              <a:rPr lang="ru-RU" sz="1400" b="1">
                <a:solidFill>
                  <a:srgbClr val="000000"/>
                </a:solidFill>
                <a:latin typeface="Courier New"/>
              </a:rPr>
              <a:t>CYB5_HUMAN</a:t>
            </a:r>
            <a:r>
              <a:rPr lang="ru-RU" sz="1400">
                <a:solidFill>
                  <a:srgbClr val="000000"/>
                </a:solidFill>
                <a:latin typeface="Courier New"/>
              </a:rPr>
              <a:t>      ---MAEQSDEAV--KYYTLEEIQKHNHSKSTWLILHHKVYDLTKFLEEHPGGEEVLREQA</a:t>
            </a:r>
            <a:endParaRPr/>
          </a:p>
          <a:p>
            <a:r>
              <a:rPr lang="ru-RU" sz="1400" b="1">
                <a:solidFill>
                  <a:srgbClr val="000000"/>
                </a:solidFill>
                <a:latin typeface="Courier New"/>
              </a:rPr>
              <a:t>CYB5_HORSE</a:t>
            </a:r>
            <a:r>
              <a:rPr lang="ru-RU" sz="1400">
                <a:solidFill>
                  <a:srgbClr val="000000"/>
                </a:solidFill>
                <a:latin typeface="Courier New"/>
              </a:rPr>
              <a:t>      ---MAEQSDKAV--KYYTLEEIKKHNHSKSTWLILHHKVYDLTKFLEDHPGGEEVLREQA</a:t>
            </a:r>
            <a:endParaRPr/>
          </a:p>
          <a:p>
            <a:r>
              <a:rPr lang="ru-RU" sz="1400" b="1">
                <a:solidFill>
                  <a:srgbClr val="000000"/>
                </a:solidFill>
                <a:latin typeface="Courier New"/>
              </a:rPr>
              <a:t>CYB5_MUSDO</a:t>
            </a:r>
            <a:r>
              <a:rPr lang="ru-RU" sz="1400">
                <a:solidFill>
                  <a:srgbClr val="000000"/>
                </a:solidFill>
                <a:latin typeface="Courier New"/>
              </a:rPr>
              <a:t>      ------MSSEDV--KYFTRAEVAKNNTKDKNWFIIHNNVYDVTAFLNEHPGGEEVLIEQA</a:t>
            </a:r>
            <a:endParaRPr/>
          </a:p>
          <a:p>
            <a:r>
              <a:rPr lang="ru-RU" sz="1400" b="1">
                <a:solidFill>
                  <a:srgbClr val="000000"/>
                </a:solidFill>
                <a:latin typeface="Courier New"/>
              </a:rPr>
              <a:t>CYB5_DROME</a:t>
            </a:r>
            <a:r>
              <a:rPr lang="ru-RU" sz="1400">
                <a:solidFill>
                  <a:srgbClr val="000000"/>
                </a:solidFill>
                <a:latin typeface="Courier New"/>
              </a:rPr>
              <a:t>      ------MSSEET--KTFTRAEVAKHNTNKDTWLLIHNNIYDVTAFLNEHPGGEEVLIEQA</a:t>
            </a:r>
            <a:endParaRPr/>
          </a:p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672480" y="504000"/>
            <a:ext cx="7808760" cy="1145880"/>
          </a:xfrm>
          <a:prstGeom prst="rect">
            <a:avLst/>
          </a:prstGeom>
        </p:spPr>
        <p:txBody>
          <a:bodyPr tIns="28800"/>
          <a:lstStyle/>
          <a:p>
            <a:pPr algn="ctr"/>
            <a:r>
              <a:rPr lang="ru-RU" sz="3300">
                <a:solidFill>
                  <a:srgbClr val="000000"/>
                </a:solidFill>
                <a:latin typeface="Calibri"/>
              </a:rPr>
              <a:t>Схема реконструкции филогении по последовательностям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568800" y="1899720"/>
            <a:ext cx="2487960" cy="340920"/>
          </a:xfrm>
          <a:prstGeom prst="rect">
            <a:avLst/>
          </a:prstGeom>
        </p:spPr>
        <p:txBody>
          <a:bodyPr lIns="81720" tIns="56880" rIns="81720" bIns="4068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Последовательности</a:t>
            </a:r>
            <a:endParaRPr/>
          </a:p>
        </p:txBody>
      </p:sp>
      <p:sp>
        <p:nvSpPr>
          <p:cNvPr id="621" name="CustomShape 3"/>
          <p:cNvSpPr/>
          <p:nvPr/>
        </p:nvSpPr>
        <p:spPr>
          <a:xfrm>
            <a:off x="2073600" y="3349800"/>
            <a:ext cx="1865880" cy="340920"/>
          </a:xfrm>
          <a:prstGeom prst="rect">
            <a:avLst/>
          </a:prstGeom>
        </p:spPr>
        <p:txBody>
          <a:bodyPr lIns="81720" tIns="56880" rIns="81720" bIns="4068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Выравнивание</a:t>
            </a:r>
            <a:endParaRPr/>
          </a:p>
        </p:txBody>
      </p:sp>
      <p:sp>
        <p:nvSpPr>
          <p:cNvPr id="622" name="CustomShape 4"/>
          <p:cNvSpPr/>
          <p:nvPr/>
        </p:nvSpPr>
        <p:spPr>
          <a:xfrm>
            <a:off x="6220800" y="3732840"/>
            <a:ext cx="1451160" cy="598680"/>
          </a:xfrm>
          <a:prstGeom prst="rect">
            <a:avLst/>
          </a:prstGeom>
        </p:spPr>
        <p:txBody>
          <a:bodyPr lIns="81720" tIns="56880" rIns="81720" bIns="4068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Матрица расстояний</a:t>
            </a:r>
            <a:endParaRPr/>
          </a:p>
        </p:txBody>
      </p:sp>
      <p:sp>
        <p:nvSpPr>
          <p:cNvPr id="623" name="CustomShape 5"/>
          <p:cNvSpPr/>
          <p:nvPr/>
        </p:nvSpPr>
        <p:spPr>
          <a:xfrm>
            <a:off x="4288320" y="6045840"/>
            <a:ext cx="1036440" cy="340920"/>
          </a:xfrm>
          <a:prstGeom prst="rect">
            <a:avLst/>
          </a:prstGeom>
        </p:spPr>
        <p:txBody>
          <a:bodyPr lIns="81720" tIns="56880" rIns="81720" bIns="4068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Дерево</a:t>
            </a:r>
            <a:endParaRPr/>
          </a:p>
        </p:txBody>
      </p:sp>
      <p:sp>
        <p:nvSpPr>
          <p:cNvPr id="624" name="Line 6"/>
          <p:cNvSpPr/>
          <p:nvPr/>
        </p:nvSpPr>
        <p:spPr>
          <a:xfrm>
            <a:off x="1866240" y="2280960"/>
            <a:ext cx="1036800" cy="10368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625" name="Line 7"/>
          <p:cNvSpPr/>
          <p:nvPr/>
        </p:nvSpPr>
        <p:spPr>
          <a:xfrm>
            <a:off x="3733560" y="3581280"/>
            <a:ext cx="2421000" cy="3906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626" name="Line 8"/>
          <p:cNvSpPr/>
          <p:nvPr/>
        </p:nvSpPr>
        <p:spPr>
          <a:xfrm flipH="1">
            <a:off x="5116320" y="4386600"/>
            <a:ext cx="1247040" cy="16588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627" name="Line 9"/>
          <p:cNvSpPr/>
          <p:nvPr/>
        </p:nvSpPr>
        <p:spPr>
          <a:xfrm>
            <a:off x="3251520" y="3764520"/>
            <a:ext cx="1310400" cy="22492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628" name="CustomShape 10"/>
          <p:cNvSpPr/>
          <p:nvPr/>
        </p:nvSpPr>
        <p:spPr>
          <a:xfrm>
            <a:off x="2314080" y="2323080"/>
            <a:ext cx="4113720" cy="493560"/>
          </a:xfrm>
          <a:prstGeom prst="rect">
            <a:avLst/>
          </a:prstGeom>
        </p:spPr>
        <p:txBody>
          <a:bodyPr lIns="81720" tIns="53640" rIns="81720" bIns="40680"/>
          <a:lstStyle/>
          <a:p>
            <a:r>
              <a:rPr lang="ru-RU" sz="1500">
                <a:solidFill>
                  <a:srgbClr val="0047FF"/>
                </a:solidFill>
                <a:latin typeface="Calibri"/>
              </a:rPr>
              <a:t>Программы множественного выравнивания 
(Muscle, MAFFT, PROBCONS, ...)</a:t>
            </a:r>
            <a:endParaRPr/>
          </a:p>
        </p:txBody>
      </p:sp>
      <p:sp>
        <p:nvSpPr>
          <p:cNvPr id="629" name="CustomShape 11"/>
          <p:cNvSpPr/>
          <p:nvPr/>
        </p:nvSpPr>
        <p:spPr>
          <a:xfrm>
            <a:off x="4038480" y="3369600"/>
            <a:ext cx="4113720" cy="287640"/>
          </a:xfrm>
          <a:prstGeom prst="rect">
            <a:avLst/>
          </a:prstGeom>
        </p:spPr>
        <p:txBody>
          <a:bodyPr lIns="81720" tIns="53640" rIns="81720" bIns="40680"/>
          <a:lstStyle/>
          <a:p>
            <a:r>
              <a:rPr lang="ru-RU" sz="1500">
                <a:solidFill>
                  <a:srgbClr val="0047FF"/>
                </a:solidFill>
                <a:latin typeface="Calibri"/>
              </a:rPr>
              <a:t>Оценка эволюционных расстояний</a:t>
            </a:r>
            <a:endParaRPr/>
          </a:p>
        </p:txBody>
      </p:sp>
      <p:sp>
        <p:nvSpPr>
          <p:cNvPr id="630" name="CustomShape 12"/>
          <p:cNvSpPr/>
          <p:nvPr/>
        </p:nvSpPr>
        <p:spPr>
          <a:xfrm>
            <a:off x="4595040" y="4897800"/>
            <a:ext cx="4113720" cy="699480"/>
          </a:xfrm>
          <a:prstGeom prst="rect">
            <a:avLst/>
          </a:prstGeom>
        </p:spPr>
        <p:txBody>
          <a:bodyPr lIns="81720" tIns="53640" rIns="81720" bIns="40680"/>
          <a:lstStyle/>
          <a:p>
            <a:r>
              <a:rPr lang="ru-RU" sz="1500">
                <a:solidFill>
                  <a:srgbClr val="0047FF"/>
                </a:solidFill>
                <a:latin typeface="Calibri"/>
              </a:rPr>
              <a:t>Реконструкция филогении
(UPGMA, Neighbor-Joining, Minimal Evolution, Least Square, Fitch – Margoliash, ...)</a:t>
            </a:r>
            <a:endParaRPr/>
          </a:p>
        </p:txBody>
      </p:sp>
      <p:sp>
        <p:nvSpPr>
          <p:cNvPr id="631" name="CustomShape 13"/>
          <p:cNvSpPr/>
          <p:nvPr/>
        </p:nvSpPr>
        <p:spPr>
          <a:xfrm>
            <a:off x="447840" y="4483080"/>
            <a:ext cx="4113720" cy="493560"/>
          </a:xfrm>
          <a:prstGeom prst="rect">
            <a:avLst/>
          </a:prstGeom>
        </p:spPr>
        <p:txBody>
          <a:bodyPr lIns="81720" tIns="53640" rIns="81720" bIns="40680"/>
          <a:lstStyle/>
          <a:p>
            <a:r>
              <a:rPr lang="ru-RU" sz="1500">
                <a:solidFill>
                  <a:srgbClr val="0047FF"/>
                </a:solidFill>
                <a:latin typeface="Calibri"/>
              </a:rPr>
              <a:t>«Символьно-ориентированные» методы
(макс. экономия, наибольшее правдоподобие)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extShape 1"/>
          <p:cNvSpPr txBox="1"/>
          <p:nvPr/>
        </p:nvSpPr>
        <p:spPr>
          <a:xfrm>
            <a:off x="457200" y="274680"/>
            <a:ext cx="8229240" cy="147816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Расстояния можно оценивать разными способами</a:t>
            </a:r>
            <a:endParaRPr/>
          </a:p>
        </p:txBody>
      </p:sp>
      <p:sp>
        <p:nvSpPr>
          <p:cNvPr id="633" name="CustomShape 2"/>
          <p:cNvSpPr/>
          <p:nvPr/>
        </p:nvSpPr>
        <p:spPr>
          <a:xfrm>
            <a:off x="609480" y="2057400"/>
            <a:ext cx="7695720" cy="2851200"/>
          </a:xfrm>
          <a:prstGeom prst="rect">
            <a:avLst/>
          </a:prstGeom>
        </p:spPr>
        <p:txBody>
          <a:bodyPr tIns="91440"/>
          <a:lstStyle/>
          <a:p>
            <a:r>
              <a:rPr lang="ru-RU" sz="2000">
                <a:solidFill>
                  <a:srgbClr val="000000"/>
                </a:solidFill>
                <a:latin typeface="Arial"/>
              </a:rPr>
              <a:t>На входе практически всегда – множественное выравнивание последовательностей.</a:t>
            </a:r>
            <a:endParaRPr/>
          </a:p>
          <a:p>
            <a:endParaRPr/>
          </a:p>
          <a:p>
            <a:r>
              <a:rPr lang="ru-RU" sz="2000">
                <a:solidFill>
                  <a:srgbClr val="000000"/>
                </a:solidFill>
                <a:latin typeface="Arial"/>
              </a:rPr>
              <a:t>Самый простой способ – расстояние равно проценту различных букв.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Arial"/>
              </a:rPr>
              <a:t>Наиболее популярный ныне способ основан на принципе наибольшего правдоподобия (используется некоторая вероятностная модель точечных замен).</a:t>
            </a:r>
            <a:endParaRPr/>
          </a:p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FFFFCC"/>
                </a:solidFill>
                <a:latin typeface="Times New Roman"/>
              </a:rPr>
              <a:t>Скобочная формула (формат </a:t>
            </a:r>
            <a:r>
              <a:rPr lang="ru-RU" sz="3200" b="1" dirty="0" err="1">
                <a:solidFill>
                  <a:srgbClr val="FFFFCC"/>
                </a:solidFill>
                <a:latin typeface="Times New Roman"/>
              </a:rPr>
              <a:t>Newick</a:t>
            </a:r>
            <a:r>
              <a:rPr lang="ru-RU" sz="3200" b="1" dirty="0">
                <a:solidFill>
                  <a:srgbClr val="FFFFCC"/>
                </a:solidFill>
                <a:latin typeface="Times New Roman"/>
              </a:rPr>
              <a:t>)</a:t>
            </a:r>
            <a:endParaRPr dirty="0"/>
          </a:p>
        </p:txBody>
      </p:sp>
      <p:sp>
        <p:nvSpPr>
          <p:cNvPr id="637" name="CustomShape 2"/>
          <p:cNvSpPr/>
          <p:nvPr/>
        </p:nvSpPr>
        <p:spPr>
          <a:xfrm>
            <a:off x="152280" y="4876920"/>
            <a:ext cx="8991720" cy="11444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ru-RU" sz="1500" b="1" dirty="0" err="1" smtClean="0">
                <a:solidFill>
                  <a:srgbClr val="003300"/>
                </a:solidFill>
              </a:rPr>
              <a:t>Newick</a:t>
            </a:r>
            <a:r>
              <a:rPr lang="ru-RU" sz="1500" b="1" dirty="0" smtClean="0">
                <a:solidFill>
                  <a:srgbClr val="003300"/>
                </a:solidFill>
              </a:rPr>
              <a:t> </a:t>
            </a:r>
            <a:r>
              <a:rPr lang="ru-RU" sz="1500" b="1" dirty="0" err="1">
                <a:solidFill>
                  <a:srgbClr val="003300"/>
                </a:solidFill>
              </a:rPr>
              <a:t>Standard</a:t>
            </a:r>
            <a:r>
              <a:rPr lang="ru-RU" sz="1500" b="1" dirty="0">
                <a:solidFill>
                  <a:srgbClr val="003300"/>
                </a:solidFill>
              </a:rPr>
              <a:t>: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z="1500" b="1" dirty="0" smtClean="0">
                <a:solidFill>
                  <a:srgbClr val="003300"/>
                </a:solidFill>
              </a:rPr>
              <a:t>((((</a:t>
            </a:r>
            <a:r>
              <a:rPr lang="en-US" sz="1500" b="1" dirty="0">
                <a:solidFill>
                  <a:srgbClr val="003300"/>
                </a:solidFill>
              </a:rPr>
              <a:t>VICFA:3, BRANA:3):3, MARPO:6):2, PROWI:8):7, ((MOUSE:3, HUMAN:3):3, CAEEL:6):15);</a:t>
            </a:r>
            <a:endParaRPr dirty="0"/>
          </a:p>
          <a:p>
            <a:pPr lvl="2">
              <a:lnSpc>
                <a:spcPct val="150000"/>
              </a:lnSpc>
            </a:pPr>
            <a:endParaRPr dirty="0"/>
          </a:p>
        </p:txBody>
      </p:sp>
      <p:pic>
        <p:nvPicPr>
          <p:cNvPr id="638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762120"/>
            <a:ext cx="3352680" cy="3998880"/>
          </a:xfrm>
          <a:prstGeom prst="rect">
            <a:avLst/>
          </a:prstGeom>
        </p:spPr>
      </p:pic>
      <p:sp>
        <p:nvSpPr>
          <p:cNvPr id="639" name="CustomShape 3"/>
          <p:cNvSpPr/>
          <p:nvPr/>
        </p:nvSpPr>
        <p:spPr>
          <a:xfrm>
            <a:off x="152400" y="5638800"/>
            <a:ext cx="8381880" cy="10062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457200" lvl="2"/>
            <a:r>
              <a:rPr lang="ru-RU" sz="1200" b="1" dirty="0">
                <a:solidFill>
                  <a:srgbClr val="008000"/>
                </a:solidFill>
                <a:latin typeface="Arial"/>
              </a:rPr>
              <a:t>«</a:t>
            </a:r>
            <a:r>
              <a:rPr lang="en-US" sz="1200" b="1" dirty="0">
                <a:solidFill>
                  <a:srgbClr val="008000"/>
                </a:solidFill>
                <a:latin typeface="Arial"/>
              </a:rPr>
              <a:t>The reason for the name is that the second and final session of the committee met at </a:t>
            </a:r>
            <a:r>
              <a:rPr lang="en-US" sz="1200" b="1" dirty="0" err="1">
                <a:solidFill>
                  <a:srgbClr val="008000"/>
                </a:solidFill>
                <a:latin typeface="Arial"/>
              </a:rPr>
              <a:t>Newick's</a:t>
            </a:r>
            <a:r>
              <a:rPr lang="en-US" sz="1200" b="1" dirty="0">
                <a:solidFill>
                  <a:srgbClr val="008000"/>
                </a:solidFill>
                <a:latin typeface="Arial"/>
              </a:rPr>
              <a:t> restaurant in Dover, and we enjoyed the meal of lobsters</a:t>
            </a:r>
            <a:r>
              <a:rPr lang="ru-RU" sz="1200" b="1" dirty="0">
                <a:solidFill>
                  <a:srgbClr val="008000"/>
                </a:solidFill>
                <a:latin typeface="Arial"/>
              </a:rPr>
              <a:t>.</a:t>
            </a:r>
            <a:r>
              <a:rPr lang="ru-RU" sz="1200" dirty="0">
                <a:solidFill>
                  <a:srgbClr val="008000"/>
                </a:solidFill>
                <a:latin typeface="Arial"/>
              </a:rPr>
              <a:t>»</a:t>
            </a:r>
            <a:endParaRPr dirty="0"/>
          </a:p>
          <a:p>
            <a:pPr lvl="2">
              <a:lnSpc>
                <a:spcPct val="100000"/>
              </a:lnSpc>
            </a:pPr>
            <a:r>
              <a:rPr lang="ru-RU" sz="1200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8000"/>
                </a:solidFill>
                <a:latin typeface="Arial"/>
              </a:rPr>
              <a:t>Joseph</a:t>
            </a:r>
            <a:r>
              <a:rPr lang="ru-RU" sz="1200" dirty="0">
                <a:solidFill>
                  <a:srgbClr val="008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8000"/>
                </a:solidFill>
                <a:latin typeface="Arial"/>
              </a:rPr>
              <a:t>Felsenstein</a:t>
            </a:r>
            <a:r>
              <a:rPr lang="ru-RU" sz="1200" dirty="0">
                <a:solidFill>
                  <a:srgbClr val="008000"/>
                </a:solidFill>
                <a:latin typeface="Arial"/>
              </a:rPr>
              <a:t>, </a:t>
            </a:r>
            <a:r>
              <a:rPr lang="ru-RU" sz="1200" dirty="0">
                <a:solidFill>
                  <a:srgbClr val="009999"/>
                </a:solidFill>
                <a:latin typeface="Arial"/>
                <a:hlinkClick r:id="rId4"/>
              </a:rPr>
              <a:t>http://evolution.genetics.washington.edu/phylip/newicktree.html</a:t>
            </a:r>
            <a:endParaRPr dirty="0"/>
          </a:p>
          <a:p>
            <a:pPr>
              <a:buFont typeface="StarSymbol"/>
              <a:buChar char=""/>
            </a:pPr>
            <a:endParaRPr dirty="0"/>
          </a:p>
        </p:txBody>
      </p:sp>
      <p:sp>
        <p:nvSpPr>
          <p:cNvPr id="640" name="CustomShape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SzPct val="45000"/>
            </a:pPr>
            <a:fld id="{4171E111-3111-4191-A1B1-8191311121A1}" type="slidenum">
              <a:rPr lang="en-US" sz="1400"/>
              <a:pPr algn="r">
                <a:buSzPct val="45000"/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Shape 1"/>
          <p:cNvSpPr txBox="1"/>
          <p:nvPr/>
        </p:nvSpPr>
        <p:spPr>
          <a:xfrm>
            <a:off x="672120" y="62640"/>
            <a:ext cx="7809480" cy="106452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dirty="0"/>
              <a:t>Классификация методов</a:t>
            </a:r>
            <a:endParaRPr dirty="0"/>
          </a:p>
        </p:txBody>
      </p:sp>
      <p:sp>
        <p:nvSpPr>
          <p:cNvPr id="642" name="CustomShape 2"/>
          <p:cNvSpPr/>
          <p:nvPr/>
        </p:nvSpPr>
        <p:spPr>
          <a:xfrm>
            <a:off x="838200" y="5496840"/>
            <a:ext cx="7620000" cy="1175040"/>
          </a:xfrm>
          <a:prstGeom prst="rect">
            <a:avLst/>
          </a:prstGeom>
        </p:spPr>
        <p:txBody>
          <a:bodyPr lIns="90000" tIns="60840" rIns="90000" bIns="45000"/>
          <a:lstStyle/>
          <a:p>
            <a:pPr>
              <a:spcAft>
                <a:spcPts val="600"/>
              </a:spcAft>
              <a:buSzPct val="45000"/>
            </a:pPr>
            <a:r>
              <a:rPr lang="ru-RU" sz="1600" dirty="0">
                <a:solidFill>
                  <a:srgbClr val="000000"/>
                </a:solidFill>
              </a:rPr>
              <a:t>Методы, предполагающие молекулярные часы, строят укоренённые ультраметрические деревья.</a:t>
            </a:r>
            <a:endParaRPr dirty="0"/>
          </a:p>
          <a:p>
            <a:pPr>
              <a:spcAft>
                <a:spcPts val="600"/>
              </a:spcAft>
              <a:buSzPct val="45000"/>
            </a:pPr>
            <a:r>
              <a:rPr lang="ru-RU" sz="1600" dirty="0" smtClean="0">
                <a:solidFill>
                  <a:srgbClr val="000000"/>
                </a:solidFill>
              </a:rPr>
              <a:t>Методы</a:t>
            </a:r>
            <a:r>
              <a:rPr lang="ru-RU" sz="1600" dirty="0">
                <a:solidFill>
                  <a:srgbClr val="000000"/>
                </a:solidFill>
              </a:rPr>
              <a:t>, не предполагающие молекулярные часы, строят, как правило, </a:t>
            </a:r>
            <a:r>
              <a:rPr lang="ru-RU" sz="1600" dirty="0" err="1">
                <a:solidFill>
                  <a:srgbClr val="000000"/>
                </a:solidFill>
              </a:rPr>
              <a:t>неукоренённые</a:t>
            </a:r>
            <a:r>
              <a:rPr lang="ru-RU" sz="1600" dirty="0">
                <a:solidFill>
                  <a:srgbClr val="000000"/>
                </a:solidFill>
              </a:rPr>
              <a:t> деревья.</a:t>
            </a:r>
            <a:endParaRPr dirty="0"/>
          </a:p>
        </p:txBody>
      </p:sp>
      <p:graphicFrame>
        <p:nvGraphicFramePr>
          <p:cNvPr id="643" name="Table 3"/>
          <p:cNvGraphicFramePr/>
          <p:nvPr/>
        </p:nvGraphicFramePr>
        <p:xfrm>
          <a:off x="381000" y="1066800"/>
          <a:ext cx="8458200" cy="4246200"/>
        </p:xfrm>
        <a:graphic>
          <a:graphicData uri="http://schemas.openxmlformats.org/drawingml/2006/table">
            <a:tbl>
              <a:tblPr/>
              <a:tblGrid>
                <a:gridCol w="2139840"/>
                <a:gridCol w="1936080"/>
                <a:gridCol w="2037600"/>
                <a:gridCol w="2344680"/>
              </a:tblGrid>
              <a:tr h="775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</a:rPr>
                        <a:t>Название метода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Переборный / эвристический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Char char=""/>
                      </a:pPr>
                      <a:r>
                        <a:rPr lang="ru-RU" sz="1400">
                          <a:solidFill>
                            <a:srgbClr val="000000"/>
                          </a:solidFill>
                        </a:rPr>
                        <a:t>Предполагает молекулярные часы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Char char=""/>
                      </a:pPr>
                      <a:r>
                        <a:rPr lang="ru-RU" sz="1400">
                          <a:solidFill>
                            <a:srgbClr val="000000"/>
                          </a:solidFill>
                        </a:rPr>
                        <a:t>Символьно ориентированный</a:t>
                      </a:r>
                      <a:endParaRPr/>
                    </a:p>
                  </a:txBody>
                  <a:tcPr/>
                </a:tc>
              </a:tr>
              <a:tr h="42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</a:rPr>
                        <a:t>UPGMA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Эвристический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Да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Нет</a:t>
                      </a:r>
                      <a:endParaRPr dirty="0"/>
                    </a:p>
                  </a:txBody>
                  <a:tcPr/>
                </a:tc>
              </a:tr>
              <a:tr h="43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</a:rPr>
                        <a:t>Neighbor-Joining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Эвристический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Нет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Нет</a:t>
                      </a:r>
                      <a:endParaRPr dirty="0"/>
                    </a:p>
                  </a:txBody>
                  <a:tcPr/>
                </a:tc>
              </a:tr>
              <a:tr h="52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Наименьших квадратов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Переборный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Может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Нет</a:t>
                      </a:r>
                      <a:endParaRPr dirty="0"/>
                    </a:p>
                  </a:txBody>
                  <a:tcPr/>
                </a:tc>
              </a:tr>
              <a:tr h="43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</a:rPr>
                        <a:t>Фитча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 –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</a:rPr>
                        <a:t>Марголиаша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Переборный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Может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Нет</a:t>
                      </a:r>
                      <a:endParaRPr dirty="0"/>
                    </a:p>
                  </a:txBody>
                  <a:tcPr/>
                </a:tc>
              </a:tr>
              <a:tr h="52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Минимальной эволюции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Переборный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Может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Нет</a:t>
                      </a:r>
                      <a:endParaRPr dirty="0"/>
                    </a:p>
                  </a:txBody>
                  <a:tcPr/>
                </a:tc>
              </a:tr>
              <a:tr h="52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Максимальной экономии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Переборный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Нет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Да</a:t>
                      </a:r>
                      <a:endParaRPr dirty="0"/>
                    </a:p>
                  </a:txBody>
                  <a:tcPr/>
                </a:tc>
              </a:tr>
              <a:tr h="61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Наибольшего правдоподобия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Переборный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Может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StarSymbol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</a:rPr>
                        <a:t>Да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0880" y="0"/>
            <a:ext cx="8229240" cy="128232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/>
              </a:rPr>
              <a:t>Мутации (точечные замены) в гене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457200" y="783000"/>
            <a:ext cx="8229240" cy="5562360"/>
          </a:xfrm>
          <a:prstGeom prst="rect">
            <a:avLst/>
          </a:prstGeom>
        </p:spPr>
        <p:txBody>
          <a:bodyPr tIns="91440"/>
          <a:lstStyle/>
          <a:p>
            <a:r>
              <a:rPr lang="ru-RU" sz="3200" dirty="0">
                <a:solidFill>
                  <a:srgbClr val="000000"/>
                </a:solidFill>
                <a:latin typeface="Courier New"/>
              </a:rPr>
              <a:t> … AATCCGTCAAGTCTA…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… 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Asn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Pro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Ser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 smtClean="0">
                <a:solidFill>
                  <a:srgbClr val="000000"/>
                </a:solidFill>
                <a:latin typeface="Courier New"/>
              </a:rPr>
              <a:t>Ser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 smtClean="0">
                <a:solidFill>
                  <a:srgbClr val="000000"/>
                </a:solidFill>
                <a:latin typeface="Courier New"/>
              </a:rPr>
              <a:t>Leu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…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Calibri"/>
              </a:rPr>
              <a:t>1) “молчащая”(синонимическая)мутация</a:t>
            </a:r>
            <a:endParaRPr dirty="0"/>
          </a:p>
          <a:p>
            <a:r>
              <a:rPr lang="ru-RU" sz="3200" dirty="0">
                <a:solidFill>
                  <a:srgbClr val="000000"/>
                </a:solidFill>
                <a:latin typeface="Courier New"/>
              </a:rPr>
              <a:t> … AATCCGTC</a:t>
            </a:r>
            <a:r>
              <a:rPr lang="ru-RU" sz="3200" dirty="0">
                <a:solidFill>
                  <a:srgbClr val="FF0000"/>
                </a:solidFill>
                <a:latin typeface="Courier New"/>
              </a:rPr>
              <a:t>G</a:t>
            </a:r>
            <a:r>
              <a:rPr lang="ru-RU" sz="3200" dirty="0">
                <a:solidFill>
                  <a:srgbClr val="000000"/>
                </a:solidFill>
                <a:latin typeface="Courier New"/>
              </a:rPr>
              <a:t>AGTCTA…</a:t>
            </a:r>
            <a:endParaRPr dirty="0"/>
          </a:p>
          <a:p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…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Asn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Pro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 smtClean="0">
                <a:solidFill>
                  <a:srgbClr val="000000"/>
                </a:solidFill>
                <a:latin typeface="Courier New"/>
              </a:rPr>
              <a:t>Ser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 smtClean="0">
                <a:solidFill>
                  <a:srgbClr val="000000"/>
                </a:solidFill>
                <a:latin typeface="Courier New"/>
              </a:rPr>
              <a:t>Ser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 smtClean="0">
                <a:solidFill>
                  <a:srgbClr val="000000"/>
                </a:solidFill>
                <a:latin typeface="Courier New"/>
              </a:rPr>
              <a:t>Leu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…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Calibri"/>
              </a:rPr>
              <a:t>2) замена остатка на близкий по свойствам</a:t>
            </a:r>
            <a:endParaRPr dirty="0"/>
          </a:p>
          <a:p>
            <a:r>
              <a:rPr lang="ru-RU" sz="3200" dirty="0">
                <a:solidFill>
                  <a:srgbClr val="000000"/>
                </a:solidFill>
                <a:latin typeface="Courier New"/>
              </a:rPr>
              <a:t> … AATCCG</a:t>
            </a:r>
            <a:r>
              <a:rPr lang="ru-RU" sz="3200" dirty="0">
                <a:solidFill>
                  <a:srgbClr val="FF0000"/>
                </a:solidFill>
                <a:latin typeface="Courier New"/>
              </a:rPr>
              <a:t>A</a:t>
            </a:r>
            <a:r>
              <a:rPr lang="ru-RU" sz="3200" dirty="0">
                <a:solidFill>
                  <a:srgbClr val="000000"/>
                </a:solidFill>
                <a:latin typeface="Courier New"/>
              </a:rPr>
              <a:t>CAAGTCTA…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… 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Asn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Pro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>
                <a:solidFill>
                  <a:srgbClr val="FF0000"/>
                </a:solidFill>
                <a:latin typeface="Courier New"/>
              </a:rPr>
              <a:t>Thr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Ser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Leu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…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Calibri"/>
              </a:rPr>
              <a:t>3) замена остатка на остаток с иными свойствами</a:t>
            </a:r>
            <a:endParaRPr dirty="0"/>
          </a:p>
          <a:p>
            <a:r>
              <a:rPr lang="ru-RU" sz="3200" dirty="0">
                <a:solidFill>
                  <a:srgbClr val="000000"/>
                </a:solidFill>
                <a:latin typeface="Courier New"/>
              </a:rPr>
              <a:t> … AATCCGTCAAG</a:t>
            </a:r>
            <a:r>
              <a:rPr lang="ru-RU" sz="3200" dirty="0">
                <a:solidFill>
                  <a:srgbClr val="FF0000"/>
                </a:solidFill>
                <a:latin typeface="Courier New"/>
              </a:rPr>
              <a:t>A</a:t>
            </a:r>
            <a:r>
              <a:rPr lang="ru-RU" sz="3200" dirty="0">
                <a:solidFill>
                  <a:srgbClr val="000000"/>
                </a:solidFill>
                <a:latin typeface="Courier New"/>
              </a:rPr>
              <a:t>CTA…</a:t>
            </a:r>
            <a:endParaRPr dirty="0"/>
          </a:p>
          <a:p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 …  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Courier New"/>
              </a:rPr>
              <a:t>Asn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>
                <a:solidFill>
                  <a:srgbClr val="000000"/>
                </a:solidFill>
                <a:latin typeface="Courier New"/>
              </a:rPr>
              <a:t>Pro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Courier New"/>
              </a:rPr>
              <a:t>Ser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 smtClean="0">
                <a:solidFill>
                  <a:srgbClr val="FF0000"/>
                </a:solidFill>
                <a:latin typeface="Courier New"/>
              </a:rPr>
              <a:t>Arg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ru-RU" sz="1600" b="1" dirty="0" err="1" smtClean="0">
                <a:solidFill>
                  <a:srgbClr val="000000"/>
                </a:solidFill>
                <a:latin typeface="Courier New"/>
              </a:rPr>
              <a:t>Leu</a:t>
            </a:r>
            <a:r>
              <a:rPr lang="ru-RU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ru-RU" sz="1600" b="1" dirty="0">
                <a:solidFill>
                  <a:srgbClr val="000000"/>
                </a:solidFill>
                <a:latin typeface="Courier New"/>
              </a:rPr>
              <a:t>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Shape 1"/>
          <p:cNvSpPr txBox="1"/>
          <p:nvPr/>
        </p:nvSpPr>
        <p:spPr>
          <a:xfrm>
            <a:off x="609600" y="152400"/>
            <a:ext cx="7809480" cy="106452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sz="3200" dirty="0">
                <a:latin typeface="+mj-lt"/>
              </a:rPr>
              <a:t>Эвристические методы</a:t>
            </a:r>
            <a:endParaRPr sz="3200" dirty="0">
              <a:latin typeface="+mj-lt"/>
            </a:endParaRPr>
          </a:p>
        </p:txBody>
      </p:sp>
      <p:sp>
        <p:nvSpPr>
          <p:cNvPr id="645" name="TextShape 2"/>
          <p:cNvSpPr txBox="1"/>
          <p:nvPr/>
        </p:nvSpPr>
        <p:spPr>
          <a:xfrm>
            <a:off x="609600" y="1447800"/>
            <a:ext cx="7809480" cy="495300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ru-RU" sz="2400" dirty="0"/>
              <a:t>UPGMA = «</a:t>
            </a:r>
            <a:r>
              <a:rPr lang="ru-RU" sz="2400" dirty="0" err="1"/>
              <a:t>Unweighted</a:t>
            </a:r>
            <a:r>
              <a:rPr lang="ru-RU" sz="2400" dirty="0"/>
              <a:t> </a:t>
            </a:r>
            <a:r>
              <a:rPr lang="ru-RU" sz="2400" dirty="0" err="1"/>
              <a:t>pair</a:t>
            </a:r>
            <a:r>
              <a:rPr lang="ru-RU" sz="2400" dirty="0"/>
              <a:t> </a:t>
            </a:r>
            <a:r>
              <a:rPr lang="ru-RU" sz="2400" dirty="0" err="1"/>
              <a:t>group</a:t>
            </a:r>
            <a:r>
              <a:rPr lang="ru-RU" sz="2400" dirty="0"/>
              <a:t> </a:t>
            </a:r>
            <a:r>
              <a:rPr lang="ru-RU" sz="2400" dirty="0" err="1"/>
              <a:t>method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arithmetic</a:t>
            </a:r>
            <a:r>
              <a:rPr lang="ru-RU" sz="2400" dirty="0"/>
              <a:t> </a:t>
            </a:r>
            <a:r>
              <a:rPr lang="ru-RU" sz="2400" dirty="0" err="1" smtClean="0"/>
              <a:t>mean</a:t>
            </a:r>
            <a:r>
              <a:rPr lang="ru-RU" sz="2400" dirty="0" smtClean="0"/>
              <a:t>»</a:t>
            </a:r>
            <a:endParaRPr lang="ru-RU" dirty="0"/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Строит </a:t>
            </a:r>
            <a:r>
              <a:rPr lang="ru-RU" dirty="0">
                <a:latin typeface="Calibri" pitchFamily="34" charset="0"/>
              </a:rPr>
              <a:t>укоренённое ультраметрическое дерево
</a:t>
            </a:r>
            <a:r>
              <a:rPr lang="ru-RU" dirty="0" smtClean="0">
                <a:latin typeface="Calibri" pitchFamily="34" charset="0"/>
              </a:rPr>
              <a:t> Видимо</a:t>
            </a:r>
            <a:r>
              <a:rPr lang="ru-RU" dirty="0">
                <a:latin typeface="Calibri" pitchFamily="34" charset="0"/>
              </a:rPr>
              <a:t>, реально лучший из методов, предполагающих молекулярные часы</a:t>
            </a:r>
            <a:r>
              <a:rPr lang="ru-RU" dirty="0" smtClean="0">
                <a:latin typeface="Calibri" pitchFamily="34" charset="0"/>
              </a:rPr>
              <a:t>.</a:t>
            </a:r>
            <a:endParaRPr dirty="0">
              <a:latin typeface="Calibri" pitchFamily="34" charset="0"/>
            </a:endParaRPr>
          </a:p>
          <a:p>
            <a:pPr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ru-RU" sz="2400" dirty="0" err="1" smtClean="0"/>
              <a:t>Neighbor-Joining</a:t>
            </a:r>
            <a:endParaRPr lang="ru-RU" dirty="0"/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Строит </a:t>
            </a:r>
            <a:r>
              <a:rPr lang="ru-RU" b="1" dirty="0" err="1">
                <a:latin typeface="Calibri" pitchFamily="34" charset="0"/>
              </a:rPr>
              <a:t>неукоренённое</a:t>
            </a:r>
            <a:r>
              <a:rPr lang="ru-RU" b="1" dirty="0">
                <a:latin typeface="Calibri" pitchFamily="34" charset="0"/>
              </a:rPr>
              <a:t> дерево. </a:t>
            </a:r>
            <a:r>
              <a:rPr lang="ru-RU" dirty="0">
                <a:latin typeface="Calibri" pitchFamily="34" charset="0"/>
              </a:rPr>
              <a:t>Если и уступает некоторым переборным алгоритмам, то не сильно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Font typeface="StarSymbol"/>
              <a:buChar char=""/>
            </a:pPr>
            <a:endParaRPr dirty="0"/>
          </a:p>
          <a:p>
            <a:pPr>
              <a:lnSpc>
                <a:spcPct val="150000"/>
              </a:lnSpc>
            </a:pPr>
            <a:r>
              <a:rPr lang="ru-RU" sz="2400" dirty="0"/>
              <a:t>Оба метода принимают на вход матрицу расстояний.</a:t>
            </a:r>
            <a:r>
              <a:rPr lang="ru-RU" sz="2600" dirty="0"/>
              <a:t>
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Shape 1"/>
          <p:cNvSpPr txBox="1"/>
          <p:nvPr/>
        </p:nvSpPr>
        <p:spPr>
          <a:xfrm>
            <a:off x="685800" y="152280"/>
            <a:ext cx="7772040" cy="147816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Идея алгоритма neighbor-joining</a:t>
            </a:r>
            <a:endParaRPr/>
          </a:p>
        </p:txBody>
      </p:sp>
      <p:sp>
        <p:nvSpPr>
          <p:cNvPr id="647" name="Line 2"/>
          <p:cNvSpPr/>
          <p:nvPr/>
        </p:nvSpPr>
        <p:spPr>
          <a:xfrm flipV="1">
            <a:off x="4114800" y="1583280"/>
            <a:ext cx="75960" cy="15238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48" name="Line 3"/>
          <p:cNvSpPr/>
          <p:nvPr/>
        </p:nvSpPr>
        <p:spPr>
          <a:xfrm flipH="1" flipV="1">
            <a:off x="2666880" y="1735560"/>
            <a:ext cx="1447920" cy="13716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49" name="Line 4"/>
          <p:cNvSpPr/>
          <p:nvPr/>
        </p:nvSpPr>
        <p:spPr>
          <a:xfrm flipH="1" flipV="1">
            <a:off x="2666880" y="3031200"/>
            <a:ext cx="1447920" cy="759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50" name="Line 5"/>
          <p:cNvSpPr/>
          <p:nvPr/>
        </p:nvSpPr>
        <p:spPr>
          <a:xfrm flipH="1">
            <a:off x="2590560" y="3107160"/>
            <a:ext cx="1524240" cy="144792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51" name="Line 6"/>
          <p:cNvSpPr/>
          <p:nvPr/>
        </p:nvSpPr>
        <p:spPr>
          <a:xfrm flipH="1">
            <a:off x="3962160" y="3107160"/>
            <a:ext cx="152640" cy="10670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52" name="Line 7"/>
          <p:cNvSpPr/>
          <p:nvPr/>
        </p:nvSpPr>
        <p:spPr>
          <a:xfrm>
            <a:off x="4114800" y="3107160"/>
            <a:ext cx="685800" cy="12956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53" name="Line 8"/>
          <p:cNvSpPr/>
          <p:nvPr/>
        </p:nvSpPr>
        <p:spPr>
          <a:xfrm flipV="1">
            <a:off x="4114800" y="2954880"/>
            <a:ext cx="533160" cy="1522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54" name="Line 9"/>
          <p:cNvSpPr/>
          <p:nvPr/>
        </p:nvSpPr>
        <p:spPr>
          <a:xfrm flipV="1">
            <a:off x="4647960" y="2192760"/>
            <a:ext cx="685800" cy="76212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55" name="Line 10"/>
          <p:cNvSpPr/>
          <p:nvPr/>
        </p:nvSpPr>
        <p:spPr>
          <a:xfrm>
            <a:off x="4647960" y="2954880"/>
            <a:ext cx="1295640" cy="15228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656" name="CustomShape 11"/>
          <p:cNvSpPr/>
          <p:nvPr/>
        </p:nvSpPr>
        <p:spPr>
          <a:xfrm>
            <a:off x="609480" y="4724280"/>
            <a:ext cx="8076960" cy="20656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333333"/>
                </a:solidFill>
                <a:latin typeface="Arial"/>
              </a:rPr>
              <a:t>A и B — такая пара последовательностей, для которых минимальна величина 
(</a:t>
            </a:r>
            <a:r>
              <a:rPr lang="ru-RU" sz="1600" i="1">
                <a:solidFill>
                  <a:srgbClr val="333333"/>
                </a:solidFill>
                <a:latin typeface="Arial"/>
              </a:rPr>
              <a:t>n</a:t>
            </a:r>
            <a:r>
              <a:rPr lang="ru-RU" sz="1600">
                <a:solidFill>
                  <a:srgbClr val="333333"/>
                </a:solidFill>
                <a:latin typeface="Arial"/>
              </a:rPr>
              <a:t> – 2)</a:t>
            </a:r>
            <a:r>
              <a:rPr lang="ru-RU" sz="1600">
                <a:solidFill>
                  <a:srgbClr val="333333"/>
                </a:solidFill>
                <a:latin typeface="Arial"/>
                <a:ea typeface="Arial"/>
              </a:rPr>
              <a:t>ρ</a:t>
            </a:r>
            <a:r>
              <a:rPr lang="ru-RU" sz="1600">
                <a:solidFill>
                  <a:srgbClr val="333333"/>
                </a:solidFill>
                <a:latin typeface="Arial"/>
              </a:rPr>
              <a:t>(A, B) – </a:t>
            </a:r>
            <a:r>
              <a:rPr lang="ru-RU" sz="1600" i="1">
                <a:solidFill>
                  <a:srgbClr val="333333"/>
                </a:solidFill>
                <a:latin typeface="Arial"/>
              </a:rPr>
              <a:t>M</a:t>
            </a:r>
            <a:r>
              <a:rPr lang="ru-RU" sz="1600">
                <a:solidFill>
                  <a:srgbClr val="333333"/>
                </a:solidFill>
                <a:latin typeface="Arial"/>
              </a:rPr>
              <a:t>(A ,B), где </a:t>
            </a:r>
            <a:r>
              <a:rPr lang="ru-RU" sz="1600" i="1">
                <a:solidFill>
                  <a:srgbClr val="333333"/>
                </a:solidFill>
                <a:latin typeface="Arial"/>
              </a:rPr>
              <a:t>n</a:t>
            </a:r>
            <a:r>
              <a:rPr lang="ru-RU" sz="1600">
                <a:solidFill>
                  <a:srgbClr val="333333"/>
                </a:solidFill>
                <a:latin typeface="Arial"/>
              </a:rPr>
              <a:t> – число последовательностей, </a:t>
            </a:r>
            <a:r>
              <a:rPr lang="ru-RU" sz="1600">
                <a:solidFill>
                  <a:srgbClr val="333333"/>
                </a:solidFill>
                <a:latin typeface="Arial"/>
                <a:ea typeface="Arial"/>
              </a:rPr>
              <a:t>ρ</a:t>
            </a:r>
            <a:r>
              <a:rPr lang="ru-RU" sz="1600">
                <a:solidFill>
                  <a:srgbClr val="333333"/>
                </a:solidFill>
                <a:latin typeface="Arial"/>
              </a:rPr>
              <a:t> — расстояние из матрицы, а </a:t>
            </a:r>
            <a:r>
              <a:rPr lang="ru-RU" sz="1600" i="1">
                <a:solidFill>
                  <a:srgbClr val="333333"/>
                </a:solidFill>
                <a:latin typeface="Arial"/>
              </a:rPr>
              <a:t>M</a:t>
            </a:r>
            <a:r>
              <a:rPr lang="ru-RU" sz="1600">
                <a:solidFill>
                  <a:srgbClr val="333333"/>
                </a:solidFill>
                <a:latin typeface="Arial"/>
              </a:rPr>
              <a:t>(A ,B) = </a:t>
            </a:r>
            <a:r>
              <a:rPr lang="ru-RU" sz="2400">
                <a:solidFill>
                  <a:srgbClr val="333333"/>
                </a:solidFill>
                <a:latin typeface="Times New Roman"/>
              </a:rPr>
              <a:t>∑C(</a:t>
            </a:r>
            <a:r>
              <a:rPr lang="ru-RU" sz="1600">
                <a:solidFill>
                  <a:srgbClr val="333333"/>
                </a:solidFill>
                <a:latin typeface="Arial"/>
                <a:ea typeface="Arial"/>
              </a:rPr>
              <a:t>ρ</a:t>
            </a:r>
            <a:r>
              <a:rPr lang="ru-RU" sz="1600">
                <a:solidFill>
                  <a:srgbClr val="333333"/>
                </a:solidFill>
                <a:latin typeface="Arial"/>
              </a:rPr>
              <a:t>(A, C) + </a:t>
            </a:r>
            <a:r>
              <a:rPr lang="ru-RU" sz="1600">
                <a:solidFill>
                  <a:srgbClr val="333333"/>
                </a:solidFill>
                <a:latin typeface="Arial"/>
                <a:ea typeface="Arial"/>
              </a:rPr>
              <a:t>ρ</a:t>
            </a:r>
            <a:r>
              <a:rPr lang="ru-RU" sz="1600">
                <a:solidFill>
                  <a:srgbClr val="333333"/>
                </a:solidFill>
                <a:latin typeface="Arial"/>
              </a:rPr>
              <a:t>(B, C)</a:t>
            </a:r>
            <a:r>
              <a:rPr lang="ru-RU" sz="2400">
                <a:solidFill>
                  <a:srgbClr val="333333"/>
                </a:solidFill>
                <a:latin typeface="Arial"/>
              </a:rPr>
              <a:t>)</a:t>
            </a:r>
            <a:endParaRPr/>
          </a:p>
          <a:p>
            <a:endParaRPr/>
          </a:p>
          <a:p>
            <a:r>
              <a:rPr lang="ru-RU" sz="1600">
                <a:solidFill>
                  <a:srgbClr val="333333"/>
                </a:solidFill>
                <a:latin typeface="Arial"/>
              </a:rPr>
              <a:t>Такие «соседи» дальше рассматриваются как один лист. «Объединение соседей» продолжается, пока не останутся только три «листа».</a:t>
            </a:r>
            <a:endParaRPr/>
          </a:p>
          <a:p>
            <a:endParaRPr/>
          </a:p>
        </p:txBody>
      </p:sp>
      <p:sp>
        <p:nvSpPr>
          <p:cNvPr id="657" name="CustomShape 12"/>
          <p:cNvSpPr/>
          <p:nvPr/>
        </p:nvSpPr>
        <p:spPr>
          <a:xfrm>
            <a:off x="5274720" y="1780200"/>
            <a:ext cx="40320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solidFill>
                  <a:srgbClr val="333333"/>
                </a:solidFill>
                <a:latin typeface="Times New Roman"/>
              </a:rPr>
              <a:t>A</a:t>
            </a:r>
            <a:endParaRPr/>
          </a:p>
        </p:txBody>
      </p:sp>
      <p:sp>
        <p:nvSpPr>
          <p:cNvPr id="658" name="CustomShape 13"/>
          <p:cNvSpPr/>
          <p:nvPr/>
        </p:nvSpPr>
        <p:spPr>
          <a:xfrm>
            <a:off x="5903640" y="2806920"/>
            <a:ext cx="386280" cy="503280"/>
          </a:xfrm>
          <a:prstGeom prst="rect">
            <a:avLst/>
          </a:prstGeom>
        </p:spPr>
        <p:txBody>
          <a:bodyPr wrap="none" tIns="91440"/>
          <a:lstStyle/>
          <a:p>
            <a:r>
              <a:rPr lang="ru-RU" sz="2400">
                <a:solidFill>
                  <a:srgbClr val="333333"/>
                </a:solidFill>
                <a:latin typeface="Times New Roman"/>
              </a:rPr>
              <a:t>B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Свойства алгоритма NJ</a:t>
            </a:r>
            <a:endParaRPr/>
          </a:p>
        </p:txBody>
      </p:sp>
      <p:sp>
        <p:nvSpPr>
          <p:cNvPr id="660" name="CustomShape 2"/>
          <p:cNvSpPr/>
          <p:nvPr/>
        </p:nvSpPr>
        <p:spPr>
          <a:xfrm>
            <a:off x="685800" y="1523880"/>
            <a:ext cx="7848360" cy="2332080"/>
          </a:xfrm>
          <a:prstGeom prst="rect">
            <a:avLst/>
          </a:prstGeom>
        </p:spPr>
        <p:txBody>
          <a:bodyPr tIns="91440"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Время работы: 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O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ru-RU" baseline="30000" dirty="0">
                <a:solidFill>
                  <a:srgbClr val="000000"/>
                </a:solidFill>
                <a:latin typeface="Arial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 
Предложен очень близкий алгоритм с временем работы 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O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ru-RU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</a:t>
            </a:r>
            <a:endParaRPr dirty="0"/>
          </a:p>
          <a:p>
            <a:endParaRPr dirty="0"/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Если исходная матрица расстояний состояла из расстояний, вычисленных по некоторому дереву, то это дерево будет восстановлено.</a:t>
            </a:r>
            <a:endParaRPr dirty="0"/>
          </a:p>
          <a:p>
            <a:endParaRPr dirty="0"/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Показывает хорошие результаты на практике.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609480" y="304920"/>
            <a:ext cx="8152920" cy="2682720"/>
          </a:xfrm>
          <a:prstGeom prst="rect">
            <a:avLst/>
          </a:prstGeom>
        </p:spPr>
        <p:txBody>
          <a:bodyPr tIns="91440"/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Теорема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(K.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Atteson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1999)
Пусть заданы расстояния между набором объектов, которые отличаются от расстояний между теми же объектами, посчитанными по некоторому дереву, самое большее на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ε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Тогда если самая короткая ветвь дерева имеет длину больше 2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ε,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то алгоритм NJ восстановит дерево по заданному набору расстояний.</a:t>
            </a:r>
            <a:endParaRPr dirty="0"/>
          </a:p>
          <a:p>
            <a:endParaRPr dirty="0"/>
          </a:p>
          <a:p>
            <a:r>
              <a:rPr lang="ru-RU" i="1" dirty="0">
                <a:solidFill>
                  <a:srgbClr val="000000"/>
                </a:solidFill>
                <a:latin typeface="Arial"/>
              </a:rPr>
              <a:t>В этой науке данное утверждение формулируется так: </a:t>
            </a:r>
            <a:endParaRPr dirty="0"/>
          </a:p>
          <a:p>
            <a:r>
              <a:rPr lang="ru-RU" i="1" dirty="0">
                <a:solidFill>
                  <a:srgbClr val="000000"/>
                </a:solidFill>
                <a:latin typeface="Arial"/>
              </a:rPr>
              <a:t>“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Neighbor-joining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has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Vivaldi"/>
              </a:rPr>
              <a:t>l</a:t>
            </a:r>
            <a:r>
              <a:rPr lang="ru-RU" i="1" baseline="-25000" dirty="0">
                <a:solidFill>
                  <a:srgbClr val="000000"/>
                </a:solidFill>
                <a:latin typeface="Vivaldi"/>
              </a:rPr>
              <a:t>0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-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radius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1/2”</a:t>
            </a:r>
            <a:endParaRPr dirty="0"/>
          </a:p>
        </p:txBody>
      </p:sp>
      <p:sp>
        <p:nvSpPr>
          <p:cNvPr id="662" name="CustomShape 2"/>
          <p:cNvSpPr/>
          <p:nvPr/>
        </p:nvSpPr>
        <p:spPr>
          <a:xfrm>
            <a:off x="457200" y="4038480"/>
            <a:ext cx="8152920" cy="1859760"/>
          </a:xfrm>
          <a:prstGeom prst="rect">
            <a:avLst/>
          </a:prstGeom>
        </p:spPr>
        <p:txBody>
          <a:bodyPr tIns="91440"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В той же работе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Аттесона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была сформулирована следующая гипотеза.</a:t>
            </a:r>
            <a:endParaRPr dirty="0"/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Пусть расстояния отличаются от расстояний по некоторому дереву самое большее на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ε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Тогда алгоритм NJ восстановит все ветви этого дерева, чья длина больше 4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  <a:p>
            <a:endParaRPr dirty="0"/>
          </a:p>
          <a:p>
            <a:r>
              <a:rPr lang="ru-RU" i="1" dirty="0">
                <a:solidFill>
                  <a:srgbClr val="000000"/>
                </a:solidFill>
                <a:latin typeface="Arial"/>
              </a:rPr>
              <a:t>“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Neighbor-joining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has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edge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Vivaldi"/>
              </a:rPr>
              <a:t>l</a:t>
            </a:r>
            <a:r>
              <a:rPr lang="ru-RU" i="1" baseline="-25000" dirty="0">
                <a:solidFill>
                  <a:srgbClr val="000000"/>
                </a:solidFill>
                <a:latin typeface="Vivaldi"/>
              </a:rPr>
              <a:t>0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-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radius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1/4”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Shape 1"/>
          <p:cNvSpPr txBox="1"/>
          <p:nvPr/>
        </p:nvSpPr>
        <p:spPr>
          <a:xfrm>
            <a:off x="457200" y="274680"/>
            <a:ext cx="8229240" cy="128232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2000">
                <a:solidFill>
                  <a:srgbClr val="000000"/>
                </a:solidFill>
                <a:latin typeface="Arial"/>
              </a:rPr>
              <a:t>В работе Mihaescu et al. “Why neighbor-joining works?”(2006–2009 ) 
доказано </a:t>
            </a:r>
            <a:r>
              <a:rPr lang="ru-RU" sz="2000" b="1">
                <a:solidFill>
                  <a:srgbClr val="000000"/>
                </a:solidFill>
                <a:latin typeface="Arial"/>
              </a:rPr>
              <a:t>усиление</a:t>
            </a:r>
            <a:r>
              <a:rPr lang="ru-RU" sz="2000">
                <a:solidFill>
                  <a:srgbClr val="000000"/>
                </a:solidFill>
                <a:latin typeface="Arial"/>
              </a:rPr>
              <a:t> гипотезы Аттесона</a:t>
            </a:r>
            <a:endParaRPr/>
          </a:p>
        </p:txBody>
      </p:sp>
      <p:sp>
        <p:nvSpPr>
          <p:cNvPr id="664" name="CustomShape 2"/>
          <p:cNvSpPr/>
          <p:nvPr/>
        </p:nvSpPr>
        <p:spPr>
          <a:xfrm>
            <a:off x="685800" y="2057400"/>
            <a:ext cx="7314840" cy="3703680"/>
          </a:xfrm>
          <a:prstGeom prst="rect">
            <a:avLst/>
          </a:prstGeom>
        </p:spPr>
        <p:txBody>
          <a:bodyPr tIns="91440"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Пусть некоторая внутренняя ветвь дерева имеет длину 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L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 пусть A и B – части, на которые эта ветвь делит множество листьев.</a:t>
            </a:r>
            <a:endParaRPr dirty="0"/>
          </a:p>
          <a:p>
            <a:endParaRPr dirty="0"/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Предположим, что матрица расстояний между листьями такова, что: 
1) расстояния между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и 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b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a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sym typeface="Symbol"/>
              </a:rPr>
              <a:t>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 </a:t>
            </a:r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b</a:t>
            </a:r>
            <a:r>
              <a:rPr lang="ru-RU" dirty="0" smtClean="0">
                <a:solidFill>
                  <a:srgbClr val="000000"/>
                </a:solidFill>
                <a:sym typeface="Symbol"/>
              </a:rPr>
              <a:t> 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B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отличаются от расстояний по дереву меньше, чем на 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L /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4 ;
2) для всех прочих пар (внутри A и внутри B) расстояния не превосходят истинные больше, чем на 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L /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4 (могут быть как угодно малы).</a:t>
            </a:r>
            <a:endParaRPr dirty="0"/>
          </a:p>
          <a:p>
            <a:endParaRPr dirty="0"/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Тогда дерево, построенное алгоритмом NJ по такой матрице, будет содержать данную ветвь.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6320"/>
            <a:ext cx="9143640" cy="6324120"/>
          </a:xfrm>
          <a:prstGeom prst="rect">
            <a:avLst/>
          </a:prstGeom>
        </p:spPr>
      </p:pic>
      <p:sp>
        <p:nvSpPr>
          <p:cNvPr id="666" name="CustomShape 1"/>
          <p:cNvSpPr/>
          <p:nvPr/>
        </p:nvSpPr>
        <p:spPr>
          <a:xfrm>
            <a:off x="228600" y="6324480"/>
            <a:ext cx="8686440" cy="350640"/>
          </a:xfrm>
          <a:prstGeom prst="rect">
            <a:avLst/>
          </a:prstGeom>
        </p:spPr>
        <p:txBody>
          <a:bodyPr tIns="91440"/>
          <a:lstStyle/>
          <a:p>
            <a:r>
              <a:rPr lang="ru-RU" sz="1400">
                <a:solidFill>
                  <a:srgbClr val="000000"/>
                </a:solidFill>
                <a:latin typeface="Arial"/>
              </a:rPr>
              <a:t>Из статьи: Mihaescu, Levy, and Pachter «Why neighbor-joining works?»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extShape 1"/>
          <p:cNvSpPr txBox="1"/>
          <p:nvPr/>
        </p:nvSpPr>
        <p:spPr>
          <a:xfrm>
            <a:off x="457200" y="1524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 dirty="0">
                <a:latin typeface="Cambria"/>
              </a:rPr>
              <a:t>Переборные методы</a:t>
            </a:r>
            <a:endParaRPr dirty="0"/>
          </a:p>
        </p:txBody>
      </p:sp>
      <p:sp>
        <p:nvSpPr>
          <p:cNvPr id="668" name="TextShape 2"/>
          <p:cNvSpPr txBox="1"/>
          <p:nvPr/>
        </p:nvSpPr>
        <p:spPr>
          <a:xfrm>
            <a:off x="457200" y="1143000"/>
            <a:ext cx="8229240" cy="5257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8001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Calibri" pitchFamily="34" charset="0"/>
              </a:rPr>
              <a:t>Переборный метод предполагает наличие некоторого критерия качества дерева.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Критерий качества </a:t>
            </a:r>
            <a:r>
              <a:rPr lang="ru-RU" dirty="0" smtClean="0">
                <a:latin typeface="Calibri" pitchFamily="34" charset="0"/>
              </a:rPr>
              <a:t>— </a:t>
            </a:r>
            <a:r>
              <a:rPr lang="ru-RU" dirty="0" smtClean="0">
                <a:latin typeface="Calibri" pitchFamily="34" charset="0"/>
              </a:rPr>
              <a:t>это число, вычисляемое по исходным данным и любому дереву с заданным набором листьев.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Например, критерием качества может быть среднее квадратичное разностей между расстояниями по дереву и расстояниями из входных данных.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Кроме того, программа, реализующая переборный метод, должна включать алгоритм поиска дерева с хорошим качеством.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Названия переборных методов (максимальная экономия, минимальная эволюция, максимальное правдоподобие) — это на самом деле названия критериев качества.</a:t>
            </a:r>
            <a:r>
              <a:rPr lang="ru-RU" dirty="0" smtClean="0">
                <a:latin typeface="Calibri" pitchFamily="34" charset="0"/>
              </a:rPr>
              <a:t>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Алгоритмы поиска  для всех методов применяются практически одинаковые, хотя они могут в деталях различаться в разных реализациях.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extShape 1"/>
          <p:cNvSpPr txBox="1"/>
          <p:nvPr/>
        </p:nvSpPr>
        <p:spPr>
          <a:xfrm>
            <a:off x="692640" y="594360"/>
            <a:ext cx="7809480" cy="106452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sz="3200" dirty="0">
                <a:latin typeface="+mj-lt"/>
              </a:rPr>
              <a:t>Укоренение</a:t>
            </a:r>
            <a:endParaRPr sz="3200" dirty="0">
              <a:latin typeface="+mj-lt"/>
            </a:endParaRPr>
          </a:p>
        </p:txBody>
      </p:sp>
      <p:sp>
        <p:nvSpPr>
          <p:cNvPr id="670" name="TextShape 2"/>
          <p:cNvSpPr txBox="1"/>
          <p:nvPr/>
        </p:nvSpPr>
        <p:spPr>
          <a:xfrm>
            <a:off x="692640" y="1982520"/>
            <a:ext cx="3879360" cy="71280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SzPct val="45000"/>
              <a:buFont typeface="Wingdings" charset="2"/>
              <a:buChar char=""/>
            </a:pPr>
            <a:r>
              <a:rPr lang="ru-RU" dirty="0" smtClean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среднюю точку:</a:t>
            </a:r>
            <a:endParaRPr sz="2000" dirty="0"/>
          </a:p>
        </p:txBody>
      </p:sp>
      <p:pic>
        <p:nvPicPr>
          <p:cNvPr id="67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5280" y="2141280"/>
            <a:ext cx="3596040" cy="4079880"/>
          </a:xfrm>
          <a:prstGeom prst="rect">
            <a:avLst/>
          </a:prstGeom>
        </p:spPr>
      </p:pic>
      <p:sp>
        <p:nvSpPr>
          <p:cNvPr id="672" name="CustomShape 3"/>
          <p:cNvSpPr/>
          <p:nvPr/>
        </p:nvSpPr>
        <p:spPr>
          <a:xfrm>
            <a:off x="622080" y="2695680"/>
            <a:ext cx="3940200" cy="779040"/>
          </a:xfrm>
          <a:prstGeom prst="rect">
            <a:avLst/>
          </a:prstGeom>
        </p:spPr>
        <p:txBody>
          <a:bodyPr lIns="90000" tIns="60840" rIns="90000" bIns="45000"/>
          <a:lstStyle/>
          <a:p>
            <a:pPr>
              <a:buSzPct val="45000"/>
            </a:pPr>
            <a:r>
              <a:rPr lang="ru-RU" sz="1600" dirty="0">
                <a:solidFill>
                  <a:srgbClr val="000000"/>
                </a:solidFill>
              </a:rPr>
              <a:t>Находим на дереве самый длинный путь от листа к листу и за корень принимаем середину этого пути</a:t>
            </a:r>
            <a:endParaRPr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1419840" y="3898080"/>
            <a:ext cx="3014280" cy="2917440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/>
          </a:ln>
        </p:spPr>
      </p:sp>
      <p:sp>
        <p:nvSpPr>
          <p:cNvPr id="675" name="TextShape 3"/>
          <p:cNvSpPr txBox="1"/>
          <p:nvPr/>
        </p:nvSpPr>
        <p:spPr>
          <a:xfrm>
            <a:off x="692640" y="1700280"/>
            <a:ext cx="7809480" cy="82656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SzPct val="45000"/>
              <a:buFont typeface="Wingdings" charset="2"/>
              <a:buChar char=""/>
            </a:pPr>
            <a:r>
              <a:rPr lang="ru-RU" dirty="0" smtClean="0"/>
              <a:t> Используя </a:t>
            </a:r>
            <a:r>
              <a:rPr lang="ru-RU" dirty="0"/>
              <a:t>внешнюю </a:t>
            </a:r>
            <a:r>
              <a:rPr lang="ru-RU" dirty="0" smtClean="0"/>
              <a:t>группу («</a:t>
            </a:r>
            <a:r>
              <a:rPr lang="ru-RU" dirty="0" err="1"/>
              <a:t>аутгруппу</a:t>
            </a:r>
            <a:r>
              <a:rPr lang="ru-RU" dirty="0"/>
              <a:t>», </a:t>
            </a:r>
            <a:r>
              <a:rPr lang="ru-RU" dirty="0" err="1"/>
              <a:t>outgroup</a:t>
            </a:r>
            <a:r>
              <a:rPr lang="ru-RU" dirty="0" smtClean="0"/>
              <a:t>):</a:t>
            </a:r>
            <a:endParaRPr dirty="0"/>
          </a:p>
        </p:txBody>
      </p:sp>
      <p:pic>
        <p:nvPicPr>
          <p:cNvPr id="676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040" y="2687040"/>
            <a:ext cx="2628360" cy="3680640"/>
          </a:xfrm>
          <a:prstGeom prst="rect">
            <a:avLst/>
          </a:prstGeom>
        </p:spPr>
      </p:pic>
      <p:sp>
        <p:nvSpPr>
          <p:cNvPr id="677" name="CustomShape 4"/>
          <p:cNvSpPr/>
          <p:nvPr/>
        </p:nvSpPr>
        <p:spPr>
          <a:xfrm>
            <a:off x="5391360" y="2784960"/>
            <a:ext cx="3535560" cy="1473480"/>
          </a:xfrm>
          <a:prstGeom prst="rect">
            <a:avLst/>
          </a:prstGeom>
        </p:spPr>
        <p:txBody>
          <a:bodyPr lIns="90000" tIns="60840" rIns="90000" bIns="45000"/>
          <a:lstStyle/>
          <a:p>
            <a:pPr>
              <a:buSzPct val="45000"/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В данном случае укоренено дерево четырёх растений, для чего пришлось построить дерево с участием внешней группы — трёх животных (в синем круге)</a:t>
            </a:r>
            <a:endParaRPr sz="1600" dirty="0">
              <a:latin typeface="Calibri" pitchFamily="34" charset="0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692640" y="594360"/>
            <a:ext cx="7809480" cy="106452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sz="3200" dirty="0">
                <a:latin typeface="+mj-lt"/>
              </a:rPr>
              <a:t>Укоренение</a:t>
            </a:r>
            <a:endParaRPr sz="3200" dirty="0"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Shape 1"/>
          <p:cNvSpPr txBox="1"/>
          <p:nvPr/>
        </p:nvSpPr>
        <p:spPr>
          <a:xfrm>
            <a:off x="456120" y="313200"/>
            <a:ext cx="8228520" cy="106344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sz="2800" dirty="0">
                <a:latin typeface="+mj-lt"/>
              </a:rPr>
              <a:t>Сравнение деревьев</a:t>
            </a:r>
            <a:endParaRPr sz="2800" dirty="0">
              <a:latin typeface="+mj-lt"/>
            </a:endParaRPr>
          </a:p>
        </p:txBody>
      </p:sp>
      <p:sp>
        <p:nvSpPr>
          <p:cNvPr id="679" name="CustomShape 2"/>
          <p:cNvSpPr/>
          <p:nvPr/>
        </p:nvSpPr>
        <p:spPr>
          <a:xfrm>
            <a:off x="653760" y="1632960"/>
            <a:ext cx="7184520" cy="4767840"/>
          </a:xfrm>
          <a:prstGeom prst="rect">
            <a:avLst/>
          </a:prstGeom>
        </p:spPr>
        <p:txBody>
          <a:bodyPr lIns="90000" tIns="60840" rIns="90000" bIns="45000"/>
          <a:lstStyle/>
          <a:p>
            <a:pPr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ru-RU" sz="1639" dirty="0" smtClean="0">
                <a:solidFill>
                  <a:srgbClr val="000000"/>
                </a:solidFill>
              </a:rPr>
              <a:t> Программы </a:t>
            </a:r>
            <a:r>
              <a:rPr lang="ru-RU" sz="1639" dirty="0">
                <a:solidFill>
                  <a:srgbClr val="000000"/>
                </a:solidFill>
              </a:rPr>
              <a:t>реконструкции филогении так же ненадёжны, как и любые другие компьютерные программы предсказания биологических фактов.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ru-RU" sz="1639" dirty="0" smtClean="0">
                <a:solidFill>
                  <a:srgbClr val="000000"/>
                </a:solidFill>
              </a:rPr>
              <a:t> Поэтому </a:t>
            </a:r>
            <a:r>
              <a:rPr lang="ru-RU" sz="1639" dirty="0">
                <a:solidFill>
                  <a:srgbClr val="000000"/>
                </a:solidFill>
              </a:rPr>
              <a:t>(в частности) возможны различные варианты реконструкции по одним и тем же данным.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ru-RU" sz="1639" dirty="0" smtClean="0">
                <a:solidFill>
                  <a:srgbClr val="000000"/>
                </a:solidFill>
              </a:rPr>
              <a:t> Встаёт </a:t>
            </a:r>
            <a:r>
              <a:rPr lang="ru-RU" sz="1639" dirty="0">
                <a:solidFill>
                  <a:srgbClr val="000000"/>
                </a:solidFill>
              </a:rPr>
              <a:t>задача сравнения различных деревьев с одним и тем же множеством листьев.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ru-RU" sz="1639" dirty="0" smtClean="0">
                <a:solidFill>
                  <a:srgbClr val="000000"/>
                </a:solidFill>
              </a:rPr>
              <a:t> Та </a:t>
            </a:r>
            <a:r>
              <a:rPr lang="ru-RU" sz="1639" dirty="0">
                <a:solidFill>
                  <a:srgbClr val="000000"/>
                </a:solidFill>
              </a:rPr>
              <a:t>же задача возникает, например, при изучении горизонтальных переносов генов, рекомбинации вирусных геномов и т.п.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406400"/>
            <a:ext cx="86106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 txBox="1"/>
          <p:nvPr/>
        </p:nvSpPr>
        <p:spPr>
          <a:xfrm>
            <a:off x="456120" y="156600"/>
            <a:ext cx="8228520" cy="137988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dirty="0"/>
              <a:t>Ветвь дерева как разбиение множества листьев</a:t>
            </a:r>
            <a:endParaRPr dirty="0"/>
          </a:p>
        </p:txBody>
      </p:sp>
      <p:sp>
        <p:nvSpPr>
          <p:cNvPr id="681" name="Line 2"/>
          <p:cNvSpPr/>
          <p:nvPr/>
        </p:nvSpPr>
        <p:spPr>
          <a:xfrm>
            <a:off x="2253600" y="2416320"/>
            <a:ext cx="816840" cy="489600"/>
          </a:xfrm>
          <a:prstGeom prst="line">
            <a:avLst/>
          </a:prstGeom>
          <a:ln w="72000">
            <a:solidFill>
              <a:srgbClr val="000000"/>
            </a:solidFill>
            <a:miter/>
          </a:ln>
        </p:spPr>
      </p:sp>
      <p:sp>
        <p:nvSpPr>
          <p:cNvPr id="682" name="Line 3"/>
          <p:cNvSpPr/>
          <p:nvPr/>
        </p:nvSpPr>
        <p:spPr>
          <a:xfrm flipV="1">
            <a:off x="2089440" y="2904480"/>
            <a:ext cx="979200" cy="819720"/>
          </a:xfrm>
          <a:prstGeom prst="line">
            <a:avLst/>
          </a:prstGeom>
          <a:ln w="72000">
            <a:solidFill>
              <a:srgbClr val="000000"/>
            </a:solidFill>
            <a:miter/>
          </a:ln>
        </p:spPr>
      </p:sp>
      <p:sp>
        <p:nvSpPr>
          <p:cNvPr id="683" name="Line 4"/>
          <p:cNvSpPr/>
          <p:nvPr/>
        </p:nvSpPr>
        <p:spPr>
          <a:xfrm flipH="1" flipV="1">
            <a:off x="3067560" y="2905560"/>
            <a:ext cx="1146240" cy="165600"/>
          </a:xfrm>
          <a:prstGeom prst="line">
            <a:avLst/>
          </a:prstGeom>
          <a:ln w="72000">
            <a:solidFill>
              <a:srgbClr val="000000"/>
            </a:solidFill>
            <a:miter/>
          </a:ln>
        </p:spPr>
      </p:sp>
      <p:sp>
        <p:nvSpPr>
          <p:cNvPr id="684" name="Line 5"/>
          <p:cNvSpPr/>
          <p:nvPr/>
        </p:nvSpPr>
        <p:spPr>
          <a:xfrm flipH="1">
            <a:off x="4212000" y="1959840"/>
            <a:ext cx="982440" cy="1110240"/>
          </a:xfrm>
          <a:prstGeom prst="line">
            <a:avLst/>
          </a:prstGeom>
          <a:ln w="72000">
            <a:solidFill>
              <a:srgbClr val="000000"/>
            </a:solidFill>
            <a:miter/>
          </a:ln>
        </p:spPr>
      </p:sp>
      <p:sp>
        <p:nvSpPr>
          <p:cNvPr id="685" name="Line 6"/>
          <p:cNvSpPr/>
          <p:nvPr/>
        </p:nvSpPr>
        <p:spPr>
          <a:xfrm flipH="1" flipV="1">
            <a:off x="4212000" y="3067200"/>
            <a:ext cx="165960" cy="656640"/>
          </a:xfrm>
          <a:prstGeom prst="line">
            <a:avLst/>
          </a:prstGeom>
          <a:ln w="72000">
            <a:solidFill>
              <a:srgbClr val="000000"/>
            </a:solidFill>
            <a:miter/>
          </a:ln>
        </p:spPr>
      </p:sp>
      <p:sp>
        <p:nvSpPr>
          <p:cNvPr id="686" name="Line 7"/>
          <p:cNvSpPr/>
          <p:nvPr/>
        </p:nvSpPr>
        <p:spPr>
          <a:xfrm flipV="1">
            <a:off x="4049280" y="3720600"/>
            <a:ext cx="326880" cy="819360"/>
          </a:xfrm>
          <a:prstGeom prst="line">
            <a:avLst/>
          </a:prstGeom>
          <a:ln w="72000">
            <a:solidFill>
              <a:srgbClr val="000000"/>
            </a:solidFill>
            <a:miter/>
          </a:ln>
        </p:spPr>
      </p:sp>
      <p:sp>
        <p:nvSpPr>
          <p:cNvPr id="687" name="Line 8"/>
          <p:cNvSpPr/>
          <p:nvPr/>
        </p:nvSpPr>
        <p:spPr>
          <a:xfrm flipH="1" flipV="1">
            <a:off x="4373280" y="3720960"/>
            <a:ext cx="1146240" cy="329760"/>
          </a:xfrm>
          <a:prstGeom prst="line">
            <a:avLst/>
          </a:prstGeom>
          <a:ln w="72000">
            <a:solidFill>
              <a:srgbClr val="000000"/>
            </a:solidFill>
            <a:miter/>
          </a:ln>
        </p:spPr>
      </p:sp>
      <p:sp>
        <p:nvSpPr>
          <p:cNvPr id="688" name="CustomShape 9"/>
          <p:cNvSpPr/>
          <p:nvPr/>
        </p:nvSpPr>
        <p:spPr>
          <a:xfrm>
            <a:off x="1851840" y="2083680"/>
            <a:ext cx="326880" cy="364320"/>
          </a:xfrm>
          <a:prstGeom prst="rect">
            <a:avLst/>
          </a:prstGeom>
        </p:spPr>
        <p:txBody>
          <a:bodyPr lIns="90000" tIns="6444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200">
                <a:solidFill>
                  <a:srgbClr val="000000"/>
                </a:solidFill>
              </a:rPr>
              <a:t>A</a:t>
            </a:r>
            <a:endParaRPr/>
          </a:p>
        </p:txBody>
      </p:sp>
      <p:sp>
        <p:nvSpPr>
          <p:cNvPr id="689" name="CustomShape 10"/>
          <p:cNvSpPr/>
          <p:nvPr/>
        </p:nvSpPr>
        <p:spPr>
          <a:xfrm>
            <a:off x="1795680" y="3657600"/>
            <a:ext cx="326880" cy="363960"/>
          </a:xfrm>
          <a:prstGeom prst="rect">
            <a:avLst/>
          </a:prstGeom>
        </p:spPr>
        <p:txBody>
          <a:bodyPr lIns="90000" tIns="6444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200">
                <a:solidFill>
                  <a:srgbClr val="000000"/>
                </a:solidFill>
              </a:rPr>
              <a:t>C</a:t>
            </a:r>
            <a:endParaRPr/>
          </a:p>
        </p:txBody>
      </p:sp>
      <p:sp>
        <p:nvSpPr>
          <p:cNvPr id="690" name="CustomShape 11"/>
          <p:cNvSpPr/>
          <p:nvPr/>
        </p:nvSpPr>
        <p:spPr>
          <a:xfrm>
            <a:off x="5159520" y="1730520"/>
            <a:ext cx="326880" cy="364320"/>
          </a:xfrm>
          <a:prstGeom prst="rect">
            <a:avLst/>
          </a:prstGeom>
        </p:spPr>
        <p:txBody>
          <a:bodyPr lIns="90000" tIns="6444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200">
                <a:solidFill>
                  <a:srgbClr val="000000"/>
                </a:solidFill>
              </a:rPr>
              <a:t>B</a:t>
            </a:r>
            <a:endParaRPr/>
          </a:p>
        </p:txBody>
      </p:sp>
      <p:sp>
        <p:nvSpPr>
          <p:cNvPr id="691" name="CustomShape 12"/>
          <p:cNvSpPr/>
          <p:nvPr/>
        </p:nvSpPr>
        <p:spPr>
          <a:xfrm>
            <a:off x="3853440" y="4505760"/>
            <a:ext cx="358560" cy="364320"/>
          </a:xfrm>
          <a:prstGeom prst="rect">
            <a:avLst/>
          </a:prstGeom>
        </p:spPr>
        <p:txBody>
          <a:bodyPr lIns="90000" tIns="6444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200">
                <a:solidFill>
                  <a:srgbClr val="000000"/>
                </a:solidFill>
              </a:rPr>
              <a:t>D</a:t>
            </a:r>
            <a:endParaRPr/>
          </a:p>
        </p:txBody>
      </p:sp>
      <p:sp>
        <p:nvSpPr>
          <p:cNvPr id="692" name="CustomShape 13"/>
          <p:cNvSpPr/>
          <p:nvPr/>
        </p:nvSpPr>
        <p:spPr>
          <a:xfrm>
            <a:off x="5518080" y="3918240"/>
            <a:ext cx="326880" cy="364320"/>
          </a:xfrm>
          <a:prstGeom prst="rect">
            <a:avLst/>
          </a:prstGeom>
        </p:spPr>
        <p:txBody>
          <a:bodyPr lIns="90000" tIns="6444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200">
                <a:solidFill>
                  <a:srgbClr val="000000"/>
                </a:solidFill>
              </a:rPr>
              <a:t>E</a:t>
            </a:r>
            <a:endParaRPr/>
          </a:p>
        </p:txBody>
      </p:sp>
      <p:sp>
        <p:nvSpPr>
          <p:cNvPr id="693" name="CustomShape 14"/>
          <p:cNvSpPr/>
          <p:nvPr/>
        </p:nvSpPr>
        <p:spPr>
          <a:xfrm>
            <a:off x="947520" y="4898880"/>
            <a:ext cx="1959840" cy="313920"/>
          </a:xfrm>
          <a:prstGeom prst="rect">
            <a:avLst/>
          </a:prstGeom>
        </p:spPr>
        <p:txBody>
          <a:bodyPr lIns="90000" tIns="60840" rIns="90000" bIns="45000"/>
          <a:lstStyle/>
          <a:p>
            <a:pPr>
              <a:buSzPct val="45000"/>
            </a:pPr>
            <a:r>
              <a:rPr lang="ru-RU" sz="1639" dirty="0">
                <a:solidFill>
                  <a:srgbClr val="000000"/>
                </a:solidFill>
              </a:rPr>
              <a:t>{A,C} </a:t>
            </a:r>
            <a:r>
              <a:rPr lang="ru-RU" sz="1639" dirty="0" err="1">
                <a:solidFill>
                  <a:srgbClr val="000000"/>
                </a:solidFill>
              </a:rPr>
              <a:t>vs</a:t>
            </a:r>
            <a:r>
              <a:rPr lang="ru-RU" sz="1639" dirty="0">
                <a:solidFill>
                  <a:srgbClr val="000000"/>
                </a:solidFill>
              </a:rPr>
              <a:t> {B,D,E}</a:t>
            </a:r>
            <a:endParaRPr dirty="0"/>
          </a:p>
        </p:txBody>
      </p:sp>
      <p:sp>
        <p:nvSpPr>
          <p:cNvPr id="694" name="CustomShape 15"/>
          <p:cNvSpPr/>
          <p:nvPr/>
        </p:nvSpPr>
        <p:spPr>
          <a:xfrm>
            <a:off x="6172200" y="2612160"/>
            <a:ext cx="1960200" cy="314280"/>
          </a:xfrm>
          <a:prstGeom prst="rect">
            <a:avLst/>
          </a:prstGeom>
        </p:spPr>
        <p:txBody>
          <a:bodyPr lIns="90000" tIns="60840" rIns="90000" bIns="45000"/>
          <a:lstStyle/>
          <a:p>
            <a:pPr>
              <a:buSzPct val="45000"/>
            </a:pPr>
            <a:r>
              <a:rPr lang="ru-RU" sz="1639" dirty="0">
                <a:solidFill>
                  <a:srgbClr val="000000"/>
                </a:solidFill>
              </a:rPr>
              <a:t>{A,B,C} </a:t>
            </a:r>
            <a:r>
              <a:rPr lang="ru-RU" sz="1639" dirty="0" err="1">
                <a:solidFill>
                  <a:srgbClr val="000000"/>
                </a:solidFill>
              </a:rPr>
              <a:t>vs</a:t>
            </a:r>
            <a:r>
              <a:rPr lang="ru-RU" sz="1639" dirty="0">
                <a:solidFill>
                  <a:srgbClr val="000000"/>
                </a:solidFill>
              </a:rPr>
              <a:t> {D,E}</a:t>
            </a:r>
            <a:endParaRPr dirty="0"/>
          </a:p>
        </p:txBody>
      </p:sp>
      <p:sp>
        <p:nvSpPr>
          <p:cNvPr id="695" name="Line 16"/>
          <p:cNvSpPr/>
          <p:nvPr/>
        </p:nvSpPr>
        <p:spPr>
          <a:xfrm flipV="1">
            <a:off x="2253600" y="3100320"/>
            <a:ext cx="1143720" cy="16362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696" name="Line 17"/>
          <p:cNvSpPr/>
          <p:nvPr/>
        </p:nvSpPr>
        <p:spPr>
          <a:xfrm flipH="1">
            <a:off x="4374720" y="2776320"/>
            <a:ext cx="1798560" cy="4896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Line 1"/>
          <p:cNvSpPr/>
          <p:nvPr/>
        </p:nvSpPr>
        <p:spPr>
          <a:xfrm flipH="1">
            <a:off x="168480" y="1072800"/>
            <a:ext cx="338256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698" name="CustomShape 2"/>
          <p:cNvSpPr/>
          <p:nvPr/>
        </p:nvSpPr>
        <p:spPr>
          <a:xfrm>
            <a:off x="3578760" y="1023480"/>
            <a:ext cx="32832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/>
          </a:p>
        </p:txBody>
      </p:sp>
      <p:sp>
        <p:nvSpPr>
          <p:cNvPr id="699" name="Line 3"/>
          <p:cNvSpPr/>
          <p:nvPr/>
        </p:nvSpPr>
        <p:spPr>
          <a:xfrm flipH="1">
            <a:off x="543960" y="1689120"/>
            <a:ext cx="300672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00" name="CustomShape 4"/>
          <p:cNvSpPr/>
          <p:nvPr/>
        </p:nvSpPr>
        <p:spPr>
          <a:xfrm>
            <a:off x="3578760" y="1640160"/>
            <a:ext cx="32832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/>
          </a:p>
        </p:txBody>
      </p:sp>
      <p:sp>
        <p:nvSpPr>
          <p:cNvPr id="701" name="Line 5"/>
          <p:cNvSpPr/>
          <p:nvPr/>
        </p:nvSpPr>
        <p:spPr>
          <a:xfrm flipH="1">
            <a:off x="920160" y="2306880"/>
            <a:ext cx="263088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02" name="CustomShape 6"/>
          <p:cNvSpPr/>
          <p:nvPr/>
        </p:nvSpPr>
        <p:spPr>
          <a:xfrm>
            <a:off x="3579120" y="2259360"/>
            <a:ext cx="2750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/>
          </a:p>
        </p:txBody>
      </p:sp>
      <p:sp>
        <p:nvSpPr>
          <p:cNvPr id="703" name="Line 7"/>
          <p:cNvSpPr/>
          <p:nvPr/>
        </p:nvSpPr>
        <p:spPr>
          <a:xfrm flipH="1">
            <a:off x="1295640" y="2924640"/>
            <a:ext cx="225504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04" name="CustomShape 8"/>
          <p:cNvSpPr/>
          <p:nvPr/>
        </p:nvSpPr>
        <p:spPr>
          <a:xfrm>
            <a:off x="3577680" y="2874240"/>
            <a:ext cx="3236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/>
          </a:p>
        </p:txBody>
      </p:sp>
      <p:sp>
        <p:nvSpPr>
          <p:cNvPr id="705" name="Line 9"/>
          <p:cNvSpPr/>
          <p:nvPr/>
        </p:nvSpPr>
        <p:spPr>
          <a:xfrm flipH="1">
            <a:off x="1671840" y="3541320"/>
            <a:ext cx="187920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06" name="CustomShape 10"/>
          <p:cNvSpPr/>
          <p:nvPr/>
        </p:nvSpPr>
        <p:spPr>
          <a:xfrm>
            <a:off x="3579480" y="3492360"/>
            <a:ext cx="26136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/>
          </a:p>
        </p:txBody>
      </p:sp>
      <p:sp>
        <p:nvSpPr>
          <p:cNvPr id="707" name="Line 11"/>
          <p:cNvSpPr/>
          <p:nvPr/>
        </p:nvSpPr>
        <p:spPr>
          <a:xfrm flipH="1">
            <a:off x="3174840" y="4158720"/>
            <a:ext cx="37584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08" name="CustomShape 12"/>
          <p:cNvSpPr/>
          <p:nvPr/>
        </p:nvSpPr>
        <p:spPr>
          <a:xfrm>
            <a:off x="3585960" y="4109760"/>
            <a:ext cx="17280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/>
          </a:p>
        </p:txBody>
      </p:sp>
      <p:sp>
        <p:nvSpPr>
          <p:cNvPr id="709" name="Line 13"/>
          <p:cNvSpPr/>
          <p:nvPr/>
        </p:nvSpPr>
        <p:spPr>
          <a:xfrm flipH="1">
            <a:off x="3174840" y="477648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10" name="CustomShape 14"/>
          <p:cNvSpPr/>
          <p:nvPr/>
        </p:nvSpPr>
        <p:spPr>
          <a:xfrm>
            <a:off x="3578760" y="4727520"/>
            <a:ext cx="3236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/>
          </a:p>
        </p:txBody>
      </p:sp>
      <p:sp>
        <p:nvSpPr>
          <p:cNvPr id="711" name="Line 15"/>
          <p:cNvSpPr/>
          <p:nvPr/>
        </p:nvSpPr>
        <p:spPr>
          <a:xfrm flipH="1">
            <a:off x="2047680" y="4466880"/>
            <a:ext cx="112716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12" name="Line 16"/>
          <p:cNvSpPr/>
          <p:nvPr/>
        </p:nvSpPr>
        <p:spPr>
          <a:xfrm>
            <a:off x="3175200" y="4158720"/>
            <a:ext cx="1800" cy="6177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13" name="Line 17"/>
          <p:cNvSpPr/>
          <p:nvPr/>
        </p:nvSpPr>
        <p:spPr>
          <a:xfrm flipH="1">
            <a:off x="2799360" y="5392800"/>
            <a:ext cx="75132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14" name="CustomShape 18"/>
          <p:cNvSpPr/>
          <p:nvPr/>
        </p:nvSpPr>
        <p:spPr>
          <a:xfrm>
            <a:off x="3577320" y="5345640"/>
            <a:ext cx="31608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/>
          </a:p>
        </p:txBody>
      </p:sp>
      <p:sp>
        <p:nvSpPr>
          <p:cNvPr id="715" name="Line 19"/>
          <p:cNvSpPr/>
          <p:nvPr/>
        </p:nvSpPr>
        <p:spPr>
          <a:xfrm flipH="1">
            <a:off x="3174840" y="601236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16" name="CustomShape 20"/>
          <p:cNvSpPr/>
          <p:nvPr/>
        </p:nvSpPr>
        <p:spPr>
          <a:xfrm>
            <a:off x="3586320" y="5961600"/>
            <a:ext cx="15156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/>
          </a:p>
        </p:txBody>
      </p:sp>
      <p:sp>
        <p:nvSpPr>
          <p:cNvPr id="717" name="Line 21"/>
          <p:cNvSpPr/>
          <p:nvPr/>
        </p:nvSpPr>
        <p:spPr>
          <a:xfrm flipH="1">
            <a:off x="3174840" y="662724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18" name="CustomShape 22"/>
          <p:cNvSpPr/>
          <p:nvPr/>
        </p:nvSpPr>
        <p:spPr>
          <a:xfrm>
            <a:off x="3580200" y="6579720"/>
            <a:ext cx="2750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/>
          </a:p>
        </p:txBody>
      </p:sp>
      <p:sp>
        <p:nvSpPr>
          <p:cNvPr id="719" name="Line 23"/>
          <p:cNvSpPr/>
          <p:nvPr/>
        </p:nvSpPr>
        <p:spPr>
          <a:xfrm flipH="1">
            <a:off x="2799720" y="6319080"/>
            <a:ext cx="37548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0" name="Line 24"/>
          <p:cNvSpPr/>
          <p:nvPr/>
        </p:nvSpPr>
        <p:spPr>
          <a:xfrm>
            <a:off x="3175200" y="6012360"/>
            <a:ext cx="1800" cy="614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1" name="Line 25"/>
          <p:cNvSpPr/>
          <p:nvPr/>
        </p:nvSpPr>
        <p:spPr>
          <a:xfrm flipH="1">
            <a:off x="2047680" y="5855400"/>
            <a:ext cx="751680" cy="2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2" name="Line 26"/>
          <p:cNvSpPr/>
          <p:nvPr/>
        </p:nvSpPr>
        <p:spPr>
          <a:xfrm>
            <a:off x="2799720" y="5392800"/>
            <a:ext cx="1440" cy="9262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3" name="Line 27"/>
          <p:cNvSpPr/>
          <p:nvPr/>
        </p:nvSpPr>
        <p:spPr>
          <a:xfrm flipH="1">
            <a:off x="1671480" y="5160960"/>
            <a:ext cx="37584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4" name="Line 28"/>
          <p:cNvSpPr/>
          <p:nvPr/>
        </p:nvSpPr>
        <p:spPr>
          <a:xfrm>
            <a:off x="2047680" y="4466880"/>
            <a:ext cx="1440" cy="13881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5" name="Line 29"/>
          <p:cNvSpPr/>
          <p:nvPr/>
        </p:nvSpPr>
        <p:spPr>
          <a:xfrm flipH="1">
            <a:off x="1295640" y="4350600"/>
            <a:ext cx="375840" cy="2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6" name="Line 30"/>
          <p:cNvSpPr/>
          <p:nvPr/>
        </p:nvSpPr>
        <p:spPr>
          <a:xfrm>
            <a:off x="1671840" y="3541320"/>
            <a:ext cx="1440" cy="16196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7" name="Line 31"/>
          <p:cNvSpPr/>
          <p:nvPr/>
        </p:nvSpPr>
        <p:spPr>
          <a:xfrm flipH="1">
            <a:off x="919800" y="3636360"/>
            <a:ext cx="375840" cy="25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8" name="Line 32"/>
          <p:cNvSpPr/>
          <p:nvPr/>
        </p:nvSpPr>
        <p:spPr>
          <a:xfrm>
            <a:off x="1296000" y="2924640"/>
            <a:ext cx="1440" cy="14259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29" name="Line 33"/>
          <p:cNvSpPr/>
          <p:nvPr/>
        </p:nvSpPr>
        <p:spPr>
          <a:xfrm flipH="1">
            <a:off x="543960" y="297216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30" name="Line 34"/>
          <p:cNvSpPr/>
          <p:nvPr/>
        </p:nvSpPr>
        <p:spPr>
          <a:xfrm>
            <a:off x="920160" y="2306880"/>
            <a:ext cx="2880" cy="13294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31" name="Line 35"/>
          <p:cNvSpPr/>
          <p:nvPr/>
        </p:nvSpPr>
        <p:spPr>
          <a:xfrm flipH="1">
            <a:off x="168120" y="232992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32" name="Line 36"/>
          <p:cNvSpPr/>
          <p:nvPr/>
        </p:nvSpPr>
        <p:spPr>
          <a:xfrm>
            <a:off x="544320" y="1689120"/>
            <a:ext cx="1440" cy="12830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33" name="Line 37"/>
          <p:cNvSpPr/>
          <p:nvPr/>
        </p:nvSpPr>
        <p:spPr>
          <a:xfrm>
            <a:off x="168480" y="1072800"/>
            <a:ext cx="1440" cy="12571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34" name="Line 38"/>
          <p:cNvSpPr/>
          <p:nvPr/>
        </p:nvSpPr>
        <p:spPr>
          <a:xfrm flipH="1">
            <a:off x="6916320" y="1098720"/>
            <a:ext cx="10526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35" name="CustomShape 39"/>
          <p:cNvSpPr/>
          <p:nvPr/>
        </p:nvSpPr>
        <p:spPr>
          <a:xfrm>
            <a:off x="7998120" y="1049760"/>
            <a:ext cx="32832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/>
          </a:p>
        </p:txBody>
      </p:sp>
      <p:sp>
        <p:nvSpPr>
          <p:cNvPr id="736" name="Line 40"/>
          <p:cNvSpPr/>
          <p:nvPr/>
        </p:nvSpPr>
        <p:spPr>
          <a:xfrm flipH="1">
            <a:off x="6916320" y="1696320"/>
            <a:ext cx="10526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37" name="CustomShape 41"/>
          <p:cNvSpPr/>
          <p:nvPr/>
        </p:nvSpPr>
        <p:spPr>
          <a:xfrm>
            <a:off x="7998120" y="1647360"/>
            <a:ext cx="32832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/>
          </a:p>
        </p:txBody>
      </p:sp>
      <p:sp>
        <p:nvSpPr>
          <p:cNvPr id="738" name="Line 42"/>
          <p:cNvSpPr/>
          <p:nvPr/>
        </p:nvSpPr>
        <p:spPr>
          <a:xfrm flipH="1">
            <a:off x="4587480" y="1396440"/>
            <a:ext cx="232884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39" name="Line 43"/>
          <p:cNvSpPr/>
          <p:nvPr/>
        </p:nvSpPr>
        <p:spPr>
          <a:xfrm>
            <a:off x="6916680" y="1098720"/>
            <a:ext cx="1440" cy="5976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40" name="Line 44"/>
          <p:cNvSpPr/>
          <p:nvPr/>
        </p:nvSpPr>
        <p:spPr>
          <a:xfrm flipH="1">
            <a:off x="6875640" y="2296800"/>
            <a:ext cx="109296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41" name="CustomShape 45"/>
          <p:cNvSpPr/>
          <p:nvPr/>
        </p:nvSpPr>
        <p:spPr>
          <a:xfrm>
            <a:off x="7999560" y="2247840"/>
            <a:ext cx="2750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/>
          </a:p>
        </p:txBody>
      </p:sp>
      <p:sp>
        <p:nvSpPr>
          <p:cNvPr id="742" name="Line 46"/>
          <p:cNvSpPr/>
          <p:nvPr/>
        </p:nvSpPr>
        <p:spPr>
          <a:xfrm flipH="1">
            <a:off x="7363080" y="2895840"/>
            <a:ext cx="6062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43" name="CustomShape 47"/>
          <p:cNvSpPr/>
          <p:nvPr/>
        </p:nvSpPr>
        <p:spPr>
          <a:xfrm>
            <a:off x="8000280" y="2845440"/>
            <a:ext cx="2750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/>
          </a:p>
        </p:txBody>
      </p:sp>
      <p:sp>
        <p:nvSpPr>
          <p:cNvPr id="744" name="Line 48"/>
          <p:cNvSpPr/>
          <p:nvPr/>
        </p:nvSpPr>
        <p:spPr>
          <a:xfrm flipH="1">
            <a:off x="7577640" y="3494880"/>
            <a:ext cx="39312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45" name="CustomShape 49"/>
          <p:cNvSpPr/>
          <p:nvPr/>
        </p:nvSpPr>
        <p:spPr>
          <a:xfrm>
            <a:off x="7997400" y="3445920"/>
            <a:ext cx="3236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/>
          </a:p>
        </p:txBody>
      </p:sp>
      <p:sp>
        <p:nvSpPr>
          <p:cNvPr id="746" name="Line 50"/>
          <p:cNvSpPr/>
          <p:nvPr/>
        </p:nvSpPr>
        <p:spPr>
          <a:xfrm flipH="1">
            <a:off x="7630920" y="4093920"/>
            <a:ext cx="33840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47" name="CustomShape 51"/>
          <p:cNvSpPr/>
          <p:nvPr/>
        </p:nvSpPr>
        <p:spPr>
          <a:xfrm>
            <a:off x="7996680" y="4044960"/>
            <a:ext cx="31608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/>
          </a:p>
        </p:txBody>
      </p:sp>
      <p:sp>
        <p:nvSpPr>
          <p:cNvPr id="748" name="Line 52"/>
          <p:cNvSpPr/>
          <p:nvPr/>
        </p:nvSpPr>
        <p:spPr>
          <a:xfrm flipH="1">
            <a:off x="7630920" y="4692960"/>
            <a:ext cx="338400" cy="2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49" name="CustomShape 53"/>
          <p:cNvSpPr/>
          <p:nvPr/>
        </p:nvSpPr>
        <p:spPr>
          <a:xfrm>
            <a:off x="7999560" y="4644000"/>
            <a:ext cx="26136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/>
          </a:p>
        </p:txBody>
      </p:sp>
      <p:sp>
        <p:nvSpPr>
          <p:cNvPr id="750" name="Line 54"/>
          <p:cNvSpPr/>
          <p:nvPr/>
        </p:nvSpPr>
        <p:spPr>
          <a:xfrm flipH="1">
            <a:off x="7577280" y="4393440"/>
            <a:ext cx="5328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51" name="Line 55"/>
          <p:cNvSpPr/>
          <p:nvPr/>
        </p:nvSpPr>
        <p:spPr>
          <a:xfrm>
            <a:off x="7630920" y="4093920"/>
            <a:ext cx="1800" cy="5990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52" name="Line 56"/>
          <p:cNvSpPr/>
          <p:nvPr/>
        </p:nvSpPr>
        <p:spPr>
          <a:xfrm flipH="1">
            <a:off x="7543080" y="3942720"/>
            <a:ext cx="3456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53" name="Line 57"/>
          <p:cNvSpPr/>
          <p:nvPr/>
        </p:nvSpPr>
        <p:spPr>
          <a:xfrm>
            <a:off x="7577640" y="3494880"/>
            <a:ext cx="1440" cy="8985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54" name="Line 58"/>
          <p:cNvSpPr/>
          <p:nvPr/>
        </p:nvSpPr>
        <p:spPr>
          <a:xfrm flipH="1">
            <a:off x="7619400" y="5292360"/>
            <a:ext cx="35136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55" name="CustomShape 59"/>
          <p:cNvSpPr/>
          <p:nvPr/>
        </p:nvSpPr>
        <p:spPr>
          <a:xfrm>
            <a:off x="8005680" y="5243400"/>
            <a:ext cx="15156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/>
          </a:p>
        </p:txBody>
      </p:sp>
      <p:sp>
        <p:nvSpPr>
          <p:cNvPr id="756" name="Line 60"/>
          <p:cNvSpPr/>
          <p:nvPr/>
        </p:nvSpPr>
        <p:spPr>
          <a:xfrm flipH="1">
            <a:off x="7888680" y="5892840"/>
            <a:ext cx="824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57" name="CustomShape 61"/>
          <p:cNvSpPr/>
          <p:nvPr/>
        </p:nvSpPr>
        <p:spPr>
          <a:xfrm>
            <a:off x="7998120" y="5843880"/>
            <a:ext cx="3236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/>
          </a:p>
        </p:txBody>
      </p:sp>
      <p:sp>
        <p:nvSpPr>
          <p:cNvPr id="758" name="Line 62"/>
          <p:cNvSpPr/>
          <p:nvPr/>
        </p:nvSpPr>
        <p:spPr>
          <a:xfrm flipH="1">
            <a:off x="7888680" y="6490440"/>
            <a:ext cx="824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59" name="CustomShape 63"/>
          <p:cNvSpPr/>
          <p:nvPr/>
        </p:nvSpPr>
        <p:spPr>
          <a:xfrm>
            <a:off x="8005680" y="6441480"/>
            <a:ext cx="17280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/>
          </a:p>
        </p:txBody>
      </p:sp>
      <p:sp>
        <p:nvSpPr>
          <p:cNvPr id="760" name="Line 64"/>
          <p:cNvSpPr/>
          <p:nvPr/>
        </p:nvSpPr>
        <p:spPr>
          <a:xfrm flipH="1">
            <a:off x="7619400" y="6190560"/>
            <a:ext cx="26892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1" name="Line 65"/>
          <p:cNvSpPr/>
          <p:nvPr/>
        </p:nvSpPr>
        <p:spPr>
          <a:xfrm>
            <a:off x="7888680" y="5892840"/>
            <a:ext cx="1800" cy="5976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2" name="Line 66"/>
          <p:cNvSpPr/>
          <p:nvPr/>
        </p:nvSpPr>
        <p:spPr>
          <a:xfrm flipH="1">
            <a:off x="7543080" y="5741640"/>
            <a:ext cx="7632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3" name="Line 67"/>
          <p:cNvSpPr/>
          <p:nvPr/>
        </p:nvSpPr>
        <p:spPr>
          <a:xfrm>
            <a:off x="7619400" y="5292360"/>
            <a:ext cx="1440" cy="8985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4" name="Line 68"/>
          <p:cNvSpPr/>
          <p:nvPr/>
        </p:nvSpPr>
        <p:spPr>
          <a:xfrm flipH="1">
            <a:off x="7362720" y="4843080"/>
            <a:ext cx="18000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5" name="Line 69"/>
          <p:cNvSpPr/>
          <p:nvPr/>
        </p:nvSpPr>
        <p:spPr>
          <a:xfrm>
            <a:off x="7543080" y="3942720"/>
            <a:ext cx="1800" cy="17989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6" name="Line 70"/>
          <p:cNvSpPr/>
          <p:nvPr/>
        </p:nvSpPr>
        <p:spPr>
          <a:xfrm flipH="1">
            <a:off x="6875640" y="3868200"/>
            <a:ext cx="48708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7" name="Line 71"/>
          <p:cNvSpPr/>
          <p:nvPr/>
        </p:nvSpPr>
        <p:spPr>
          <a:xfrm>
            <a:off x="7363080" y="2895840"/>
            <a:ext cx="1440" cy="1946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8" name="Line 72"/>
          <p:cNvSpPr/>
          <p:nvPr/>
        </p:nvSpPr>
        <p:spPr>
          <a:xfrm flipH="1">
            <a:off x="4587480" y="3083040"/>
            <a:ext cx="228816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9" name="Line 73"/>
          <p:cNvSpPr/>
          <p:nvPr/>
        </p:nvSpPr>
        <p:spPr>
          <a:xfrm>
            <a:off x="6876000" y="2296800"/>
            <a:ext cx="1800" cy="15710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70" name="Line 74"/>
          <p:cNvSpPr/>
          <p:nvPr/>
        </p:nvSpPr>
        <p:spPr>
          <a:xfrm>
            <a:off x="4587840" y="1396440"/>
            <a:ext cx="1800" cy="16862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71" name="CustomShape 75"/>
          <p:cNvSpPr/>
          <p:nvPr/>
        </p:nvSpPr>
        <p:spPr>
          <a:xfrm>
            <a:off x="456480" y="-135360"/>
            <a:ext cx="8228520" cy="1144800"/>
          </a:xfrm>
          <a:prstGeom prst="rect">
            <a:avLst/>
          </a:prstGeom>
        </p:spPr>
        <p:txBody>
          <a:bodyPr lIns="0" tIns="38880" rIns="0" bIns="0" anchor="ctr"/>
          <a:lstStyle/>
          <a:p>
            <a:pPr lvl="1" algn="ctr">
              <a:buSzPct val="45000"/>
            </a:pPr>
            <a:r>
              <a:rPr lang="ru-RU" sz="3600" dirty="0">
                <a:solidFill>
                  <a:srgbClr val="000000"/>
                </a:solidFill>
              </a:rPr>
              <a:t>Что общего у этих двух деревьев?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Line 1"/>
          <p:cNvSpPr/>
          <p:nvPr/>
        </p:nvSpPr>
        <p:spPr>
          <a:xfrm flipH="1">
            <a:off x="168480" y="810720"/>
            <a:ext cx="338256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73" name="CustomShape 2"/>
          <p:cNvSpPr/>
          <p:nvPr/>
        </p:nvSpPr>
        <p:spPr>
          <a:xfrm>
            <a:off x="3578760" y="761760"/>
            <a:ext cx="32832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/>
          </a:p>
        </p:txBody>
      </p:sp>
      <p:sp>
        <p:nvSpPr>
          <p:cNvPr id="774" name="Line 3"/>
          <p:cNvSpPr/>
          <p:nvPr/>
        </p:nvSpPr>
        <p:spPr>
          <a:xfrm flipH="1">
            <a:off x="543960" y="1427040"/>
            <a:ext cx="300672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75" name="CustomShape 4"/>
          <p:cNvSpPr/>
          <p:nvPr/>
        </p:nvSpPr>
        <p:spPr>
          <a:xfrm>
            <a:off x="3578760" y="1378080"/>
            <a:ext cx="32832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/>
          </a:p>
        </p:txBody>
      </p:sp>
      <p:sp>
        <p:nvSpPr>
          <p:cNvPr id="776" name="Line 5"/>
          <p:cNvSpPr/>
          <p:nvPr/>
        </p:nvSpPr>
        <p:spPr>
          <a:xfrm flipH="1">
            <a:off x="920160" y="2044800"/>
            <a:ext cx="263088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77" name="CustomShape 6"/>
          <p:cNvSpPr/>
          <p:nvPr/>
        </p:nvSpPr>
        <p:spPr>
          <a:xfrm>
            <a:off x="3579120" y="1997280"/>
            <a:ext cx="2750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/>
          </a:p>
        </p:txBody>
      </p:sp>
      <p:sp>
        <p:nvSpPr>
          <p:cNvPr id="778" name="Line 7"/>
          <p:cNvSpPr/>
          <p:nvPr/>
        </p:nvSpPr>
        <p:spPr>
          <a:xfrm flipH="1">
            <a:off x="1295640" y="2662560"/>
            <a:ext cx="22550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79" name="CustomShape 8"/>
          <p:cNvSpPr/>
          <p:nvPr/>
        </p:nvSpPr>
        <p:spPr>
          <a:xfrm>
            <a:off x="3577680" y="2612160"/>
            <a:ext cx="3236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/>
          </a:p>
        </p:txBody>
      </p:sp>
      <p:sp>
        <p:nvSpPr>
          <p:cNvPr id="780" name="Line 9"/>
          <p:cNvSpPr/>
          <p:nvPr/>
        </p:nvSpPr>
        <p:spPr>
          <a:xfrm flipH="1">
            <a:off x="1671840" y="3278880"/>
            <a:ext cx="187920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81" name="CustomShape 10"/>
          <p:cNvSpPr/>
          <p:nvPr/>
        </p:nvSpPr>
        <p:spPr>
          <a:xfrm>
            <a:off x="3579480" y="3229920"/>
            <a:ext cx="26136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/>
          </a:p>
        </p:txBody>
      </p:sp>
      <p:sp>
        <p:nvSpPr>
          <p:cNvPr id="782" name="Line 11"/>
          <p:cNvSpPr/>
          <p:nvPr/>
        </p:nvSpPr>
        <p:spPr>
          <a:xfrm flipH="1">
            <a:off x="3174840" y="389700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83" name="CustomShape 12"/>
          <p:cNvSpPr/>
          <p:nvPr/>
        </p:nvSpPr>
        <p:spPr>
          <a:xfrm>
            <a:off x="3585960" y="3847680"/>
            <a:ext cx="17280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/>
          </a:p>
        </p:txBody>
      </p:sp>
      <p:sp>
        <p:nvSpPr>
          <p:cNvPr id="784" name="Line 13"/>
          <p:cNvSpPr/>
          <p:nvPr/>
        </p:nvSpPr>
        <p:spPr>
          <a:xfrm flipH="1">
            <a:off x="3174840" y="4514400"/>
            <a:ext cx="37584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85" name="CustomShape 14"/>
          <p:cNvSpPr/>
          <p:nvPr/>
        </p:nvSpPr>
        <p:spPr>
          <a:xfrm>
            <a:off x="3578760" y="4465800"/>
            <a:ext cx="3236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/>
          </a:p>
        </p:txBody>
      </p:sp>
      <p:sp>
        <p:nvSpPr>
          <p:cNvPr id="786" name="Line 15"/>
          <p:cNvSpPr/>
          <p:nvPr/>
        </p:nvSpPr>
        <p:spPr>
          <a:xfrm flipH="1">
            <a:off x="2047680" y="4204800"/>
            <a:ext cx="1127160" cy="1800"/>
          </a:xfrm>
          <a:prstGeom prst="line">
            <a:avLst/>
          </a:prstGeom>
          <a:ln w="22320">
            <a:solidFill>
              <a:srgbClr val="C00000"/>
            </a:solidFill>
            <a:miter/>
          </a:ln>
        </p:spPr>
      </p:sp>
      <p:sp>
        <p:nvSpPr>
          <p:cNvPr id="787" name="Line 16"/>
          <p:cNvSpPr/>
          <p:nvPr/>
        </p:nvSpPr>
        <p:spPr>
          <a:xfrm>
            <a:off x="3175200" y="3897000"/>
            <a:ext cx="1800" cy="6174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88" name="Line 17"/>
          <p:cNvSpPr/>
          <p:nvPr/>
        </p:nvSpPr>
        <p:spPr>
          <a:xfrm flipH="1">
            <a:off x="2799360" y="5131080"/>
            <a:ext cx="75132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89" name="CustomShape 18"/>
          <p:cNvSpPr/>
          <p:nvPr/>
        </p:nvSpPr>
        <p:spPr>
          <a:xfrm>
            <a:off x="3577320" y="5083200"/>
            <a:ext cx="31608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/>
          </a:p>
        </p:txBody>
      </p:sp>
      <p:sp>
        <p:nvSpPr>
          <p:cNvPr id="790" name="Line 19"/>
          <p:cNvSpPr/>
          <p:nvPr/>
        </p:nvSpPr>
        <p:spPr>
          <a:xfrm flipH="1">
            <a:off x="3174840" y="575028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91" name="CustomShape 20"/>
          <p:cNvSpPr/>
          <p:nvPr/>
        </p:nvSpPr>
        <p:spPr>
          <a:xfrm>
            <a:off x="3586320" y="5699880"/>
            <a:ext cx="15156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/>
          </a:p>
        </p:txBody>
      </p:sp>
      <p:sp>
        <p:nvSpPr>
          <p:cNvPr id="792" name="Line 21"/>
          <p:cNvSpPr/>
          <p:nvPr/>
        </p:nvSpPr>
        <p:spPr>
          <a:xfrm flipH="1">
            <a:off x="3174840" y="636516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93" name="CustomShape 22"/>
          <p:cNvSpPr/>
          <p:nvPr/>
        </p:nvSpPr>
        <p:spPr>
          <a:xfrm>
            <a:off x="3580200" y="6317280"/>
            <a:ext cx="2750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/>
          </a:p>
        </p:txBody>
      </p:sp>
      <p:sp>
        <p:nvSpPr>
          <p:cNvPr id="794" name="Line 23"/>
          <p:cNvSpPr/>
          <p:nvPr/>
        </p:nvSpPr>
        <p:spPr>
          <a:xfrm flipH="1">
            <a:off x="2799720" y="6056640"/>
            <a:ext cx="375480" cy="2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95" name="Line 24"/>
          <p:cNvSpPr/>
          <p:nvPr/>
        </p:nvSpPr>
        <p:spPr>
          <a:xfrm>
            <a:off x="3175200" y="5750280"/>
            <a:ext cx="1800" cy="614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96" name="Line 25"/>
          <p:cNvSpPr/>
          <p:nvPr/>
        </p:nvSpPr>
        <p:spPr>
          <a:xfrm flipH="1">
            <a:off x="2047680" y="5594760"/>
            <a:ext cx="75168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97" name="Line 26"/>
          <p:cNvSpPr/>
          <p:nvPr/>
        </p:nvSpPr>
        <p:spPr>
          <a:xfrm>
            <a:off x="2799720" y="5131080"/>
            <a:ext cx="1440" cy="9259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98" name="Line 27"/>
          <p:cNvSpPr/>
          <p:nvPr/>
        </p:nvSpPr>
        <p:spPr>
          <a:xfrm flipH="1">
            <a:off x="1671480" y="489924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99" name="Line 28"/>
          <p:cNvSpPr/>
          <p:nvPr/>
        </p:nvSpPr>
        <p:spPr>
          <a:xfrm>
            <a:off x="2047680" y="4204800"/>
            <a:ext cx="1440" cy="13899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00" name="Line 29"/>
          <p:cNvSpPr/>
          <p:nvPr/>
        </p:nvSpPr>
        <p:spPr>
          <a:xfrm flipH="1">
            <a:off x="1295640" y="4089960"/>
            <a:ext cx="3758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01" name="Line 30"/>
          <p:cNvSpPr/>
          <p:nvPr/>
        </p:nvSpPr>
        <p:spPr>
          <a:xfrm>
            <a:off x="1671840" y="3278880"/>
            <a:ext cx="1440" cy="1620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02" name="Line 31"/>
          <p:cNvSpPr/>
          <p:nvPr/>
        </p:nvSpPr>
        <p:spPr>
          <a:xfrm flipH="1">
            <a:off x="919800" y="3375360"/>
            <a:ext cx="375840" cy="1800"/>
          </a:xfrm>
          <a:prstGeom prst="line">
            <a:avLst/>
          </a:prstGeom>
          <a:ln w="22320">
            <a:solidFill>
              <a:srgbClr val="C00000"/>
            </a:solidFill>
            <a:miter/>
          </a:ln>
        </p:spPr>
      </p:sp>
      <p:sp>
        <p:nvSpPr>
          <p:cNvPr id="803" name="Line 32"/>
          <p:cNvSpPr/>
          <p:nvPr/>
        </p:nvSpPr>
        <p:spPr>
          <a:xfrm>
            <a:off x="1296000" y="2662560"/>
            <a:ext cx="1440" cy="14270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04" name="Line 33"/>
          <p:cNvSpPr/>
          <p:nvPr/>
        </p:nvSpPr>
        <p:spPr>
          <a:xfrm flipH="1">
            <a:off x="543960" y="2710080"/>
            <a:ext cx="375840" cy="1800"/>
          </a:xfrm>
          <a:prstGeom prst="line">
            <a:avLst/>
          </a:prstGeom>
          <a:ln w="22320">
            <a:solidFill>
              <a:srgbClr val="C00000"/>
            </a:solidFill>
            <a:miter/>
          </a:ln>
        </p:spPr>
      </p:sp>
      <p:sp>
        <p:nvSpPr>
          <p:cNvPr id="805" name="Line 34"/>
          <p:cNvSpPr/>
          <p:nvPr/>
        </p:nvSpPr>
        <p:spPr>
          <a:xfrm>
            <a:off x="920160" y="2044800"/>
            <a:ext cx="2880" cy="13305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06" name="Line 35"/>
          <p:cNvSpPr/>
          <p:nvPr/>
        </p:nvSpPr>
        <p:spPr>
          <a:xfrm flipH="1">
            <a:off x="168120" y="2067840"/>
            <a:ext cx="37584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07" name="Line 36"/>
          <p:cNvSpPr/>
          <p:nvPr/>
        </p:nvSpPr>
        <p:spPr>
          <a:xfrm>
            <a:off x="544320" y="1427040"/>
            <a:ext cx="1440" cy="12830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08" name="Line 37"/>
          <p:cNvSpPr/>
          <p:nvPr/>
        </p:nvSpPr>
        <p:spPr>
          <a:xfrm>
            <a:off x="168480" y="810720"/>
            <a:ext cx="1440" cy="12571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09" name="Line 38"/>
          <p:cNvSpPr/>
          <p:nvPr/>
        </p:nvSpPr>
        <p:spPr>
          <a:xfrm flipH="1">
            <a:off x="6916320" y="864000"/>
            <a:ext cx="10526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10" name="CustomShape 39"/>
          <p:cNvSpPr/>
          <p:nvPr/>
        </p:nvSpPr>
        <p:spPr>
          <a:xfrm>
            <a:off x="7998120" y="813240"/>
            <a:ext cx="32832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/>
          </a:p>
        </p:txBody>
      </p:sp>
      <p:sp>
        <p:nvSpPr>
          <p:cNvPr id="811" name="Line 40"/>
          <p:cNvSpPr/>
          <p:nvPr/>
        </p:nvSpPr>
        <p:spPr>
          <a:xfrm flipH="1">
            <a:off x="6916320" y="1461600"/>
            <a:ext cx="10526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12" name="CustomShape 41"/>
          <p:cNvSpPr/>
          <p:nvPr/>
        </p:nvSpPr>
        <p:spPr>
          <a:xfrm>
            <a:off x="7998120" y="1412640"/>
            <a:ext cx="32832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/>
          </a:p>
        </p:txBody>
      </p:sp>
      <p:sp>
        <p:nvSpPr>
          <p:cNvPr id="813" name="Line 42"/>
          <p:cNvSpPr/>
          <p:nvPr/>
        </p:nvSpPr>
        <p:spPr>
          <a:xfrm flipH="1">
            <a:off x="4587480" y="1162080"/>
            <a:ext cx="2328840" cy="1440"/>
          </a:xfrm>
          <a:prstGeom prst="line">
            <a:avLst/>
          </a:prstGeom>
          <a:ln w="22320">
            <a:solidFill>
              <a:srgbClr val="C00000"/>
            </a:solidFill>
            <a:miter/>
          </a:ln>
        </p:spPr>
      </p:sp>
      <p:sp>
        <p:nvSpPr>
          <p:cNvPr id="814" name="Line 43"/>
          <p:cNvSpPr/>
          <p:nvPr/>
        </p:nvSpPr>
        <p:spPr>
          <a:xfrm>
            <a:off x="6916680" y="864000"/>
            <a:ext cx="1440" cy="5976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15" name="Line 44"/>
          <p:cNvSpPr/>
          <p:nvPr/>
        </p:nvSpPr>
        <p:spPr>
          <a:xfrm flipH="1">
            <a:off x="6875640" y="2062080"/>
            <a:ext cx="109296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16" name="CustomShape 45"/>
          <p:cNvSpPr/>
          <p:nvPr/>
        </p:nvSpPr>
        <p:spPr>
          <a:xfrm>
            <a:off x="7999560" y="2013120"/>
            <a:ext cx="2750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/>
          </a:p>
        </p:txBody>
      </p:sp>
      <p:sp>
        <p:nvSpPr>
          <p:cNvPr id="817" name="Line 46"/>
          <p:cNvSpPr/>
          <p:nvPr/>
        </p:nvSpPr>
        <p:spPr>
          <a:xfrm flipH="1">
            <a:off x="7363080" y="2659680"/>
            <a:ext cx="606240" cy="2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18" name="CustomShape 47"/>
          <p:cNvSpPr/>
          <p:nvPr/>
        </p:nvSpPr>
        <p:spPr>
          <a:xfrm>
            <a:off x="8000280" y="2610720"/>
            <a:ext cx="2750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/>
          </a:p>
        </p:txBody>
      </p:sp>
      <p:sp>
        <p:nvSpPr>
          <p:cNvPr id="819" name="Line 48"/>
          <p:cNvSpPr/>
          <p:nvPr/>
        </p:nvSpPr>
        <p:spPr>
          <a:xfrm flipH="1">
            <a:off x="7577640" y="3260520"/>
            <a:ext cx="39312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20" name="CustomShape 49"/>
          <p:cNvSpPr/>
          <p:nvPr/>
        </p:nvSpPr>
        <p:spPr>
          <a:xfrm>
            <a:off x="7997400" y="3211200"/>
            <a:ext cx="3236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/>
          </a:p>
        </p:txBody>
      </p:sp>
      <p:sp>
        <p:nvSpPr>
          <p:cNvPr id="821" name="Line 50"/>
          <p:cNvSpPr/>
          <p:nvPr/>
        </p:nvSpPr>
        <p:spPr>
          <a:xfrm flipH="1">
            <a:off x="7630920" y="3859200"/>
            <a:ext cx="33840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22" name="CustomShape 51"/>
          <p:cNvSpPr/>
          <p:nvPr/>
        </p:nvSpPr>
        <p:spPr>
          <a:xfrm>
            <a:off x="7996680" y="3810240"/>
            <a:ext cx="31608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/>
          </a:p>
        </p:txBody>
      </p:sp>
      <p:sp>
        <p:nvSpPr>
          <p:cNvPr id="823" name="Line 52"/>
          <p:cNvSpPr/>
          <p:nvPr/>
        </p:nvSpPr>
        <p:spPr>
          <a:xfrm flipH="1">
            <a:off x="7630920" y="4458600"/>
            <a:ext cx="338400" cy="25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24" name="CustomShape 53"/>
          <p:cNvSpPr/>
          <p:nvPr/>
        </p:nvSpPr>
        <p:spPr>
          <a:xfrm>
            <a:off x="7999560" y="4409640"/>
            <a:ext cx="26136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/>
          </a:p>
        </p:txBody>
      </p:sp>
      <p:sp>
        <p:nvSpPr>
          <p:cNvPr id="825" name="Line 54"/>
          <p:cNvSpPr/>
          <p:nvPr/>
        </p:nvSpPr>
        <p:spPr>
          <a:xfrm flipH="1">
            <a:off x="7577280" y="4158720"/>
            <a:ext cx="5328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26" name="Line 55"/>
          <p:cNvSpPr/>
          <p:nvPr/>
        </p:nvSpPr>
        <p:spPr>
          <a:xfrm>
            <a:off x="7630920" y="3859200"/>
            <a:ext cx="1800" cy="5994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27" name="Line 56"/>
          <p:cNvSpPr/>
          <p:nvPr/>
        </p:nvSpPr>
        <p:spPr>
          <a:xfrm flipH="1">
            <a:off x="7543080" y="3708000"/>
            <a:ext cx="3456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28" name="Line 57"/>
          <p:cNvSpPr/>
          <p:nvPr/>
        </p:nvSpPr>
        <p:spPr>
          <a:xfrm>
            <a:off x="7577640" y="3260520"/>
            <a:ext cx="1440" cy="8985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29" name="Line 58"/>
          <p:cNvSpPr/>
          <p:nvPr/>
        </p:nvSpPr>
        <p:spPr>
          <a:xfrm flipH="1">
            <a:off x="7619400" y="5057640"/>
            <a:ext cx="35136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30" name="CustomShape 59"/>
          <p:cNvSpPr/>
          <p:nvPr/>
        </p:nvSpPr>
        <p:spPr>
          <a:xfrm>
            <a:off x="8005680" y="5008320"/>
            <a:ext cx="15156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/>
          </a:p>
        </p:txBody>
      </p:sp>
      <p:sp>
        <p:nvSpPr>
          <p:cNvPr id="831" name="Line 60"/>
          <p:cNvSpPr/>
          <p:nvPr/>
        </p:nvSpPr>
        <p:spPr>
          <a:xfrm flipH="1">
            <a:off x="7888680" y="5658120"/>
            <a:ext cx="824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32" name="CustomShape 61"/>
          <p:cNvSpPr/>
          <p:nvPr/>
        </p:nvSpPr>
        <p:spPr>
          <a:xfrm>
            <a:off x="7998120" y="5607360"/>
            <a:ext cx="32364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/>
          </a:p>
        </p:txBody>
      </p:sp>
      <p:sp>
        <p:nvSpPr>
          <p:cNvPr id="833" name="Line 62"/>
          <p:cNvSpPr/>
          <p:nvPr/>
        </p:nvSpPr>
        <p:spPr>
          <a:xfrm flipH="1">
            <a:off x="7888680" y="6255720"/>
            <a:ext cx="8244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34" name="CustomShape 63"/>
          <p:cNvSpPr/>
          <p:nvPr/>
        </p:nvSpPr>
        <p:spPr>
          <a:xfrm>
            <a:off x="8005680" y="6206760"/>
            <a:ext cx="172800" cy="10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/>
          </a:p>
        </p:txBody>
      </p:sp>
      <p:sp>
        <p:nvSpPr>
          <p:cNvPr id="835" name="Line 64"/>
          <p:cNvSpPr/>
          <p:nvPr/>
        </p:nvSpPr>
        <p:spPr>
          <a:xfrm flipH="1">
            <a:off x="7619400" y="5956200"/>
            <a:ext cx="268920" cy="1440"/>
          </a:xfrm>
          <a:prstGeom prst="line">
            <a:avLst/>
          </a:prstGeom>
          <a:ln w="22320">
            <a:solidFill>
              <a:srgbClr val="C00000"/>
            </a:solidFill>
            <a:miter/>
          </a:ln>
        </p:spPr>
      </p:sp>
      <p:sp>
        <p:nvSpPr>
          <p:cNvPr id="836" name="Line 65"/>
          <p:cNvSpPr/>
          <p:nvPr/>
        </p:nvSpPr>
        <p:spPr>
          <a:xfrm>
            <a:off x="7888680" y="5658120"/>
            <a:ext cx="1800" cy="5976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37" name="Line 66"/>
          <p:cNvSpPr/>
          <p:nvPr/>
        </p:nvSpPr>
        <p:spPr>
          <a:xfrm flipH="1">
            <a:off x="7543080" y="5506920"/>
            <a:ext cx="76320" cy="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38" name="Line 67"/>
          <p:cNvSpPr/>
          <p:nvPr/>
        </p:nvSpPr>
        <p:spPr>
          <a:xfrm>
            <a:off x="7619400" y="5057640"/>
            <a:ext cx="1440" cy="8985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39" name="Line 68"/>
          <p:cNvSpPr/>
          <p:nvPr/>
        </p:nvSpPr>
        <p:spPr>
          <a:xfrm flipH="1">
            <a:off x="7362720" y="4608000"/>
            <a:ext cx="180000" cy="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40" name="Line 69"/>
          <p:cNvSpPr/>
          <p:nvPr/>
        </p:nvSpPr>
        <p:spPr>
          <a:xfrm>
            <a:off x="7543080" y="3708000"/>
            <a:ext cx="1800" cy="17989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41" name="Line 70"/>
          <p:cNvSpPr/>
          <p:nvPr/>
        </p:nvSpPr>
        <p:spPr>
          <a:xfrm flipH="1">
            <a:off x="6875640" y="3633120"/>
            <a:ext cx="487080" cy="1440"/>
          </a:xfrm>
          <a:prstGeom prst="line">
            <a:avLst/>
          </a:prstGeom>
          <a:ln w="22320">
            <a:solidFill>
              <a:srgbClr val="C00000"/>
            </a:solidFill>
            <a:miter/>
          </a:ln>
        </p:spPr>
      </p:sp>
      <p:sp>
        <p:nvSpPr>
          <p:cNvPr id="842" name="Line 71"/>
          <p:cNvSpPr/>
          <p:nvPr/>
        </p:nvSpPr>
        <p:spPr>
          <a:xfrm>
            <a:off x="7363080" y="2659680"/>
            <a:ext cx="1440" cy="19483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43" name="Line 72"/>
          <p:cNvSpPr/>
          <p:nvPr/>
        </p:nvSpPr>
        <p:spPr>
          <a:xfrm flipH="1">
            <a:off x="4587480" y="2847960"/>
            <a:ext cx="2288160" cy="1800"/>
          </a:xfrm>
          <a:prstGeom prst="line">
            <a:avLst/>
          </a:prstGeom>
          <a:ln w="22320">
            <a:solidFill>
              <a:srgbClr val="C00000"/>
            </a:solidFill>
            <a:miter/>
          </a:ln>
        </p:spPr>
      </p:sp>
      <p:sp>
        <p:nvSpPr>
          <p:cNvPr id="844" name="Line 73"/>
          <p:cNvSpPr/>
          <p:nvPr/>
        </p:nvSpPr>
        <p:spPr>
          <a:xfrm>
            <a:off x="6876000" y="2062080"/>
            <a:ext cx="1800" cy="15710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845" name="Line 74"/>
          <p:cNvSpPr/>
          <p:nvPr/>
        </p:nvSpPr>
        <p:spPr>
          <a:xfrm>
            <a:off x="4587840" y="1162080"/>
            <a:ext cx="1800" cy="1686240"/>
          </a:xfrm>
          <a:prstGeom prst="line">
            <a:avLst/>
          </a:prstGeom>
          <a:ln w="1260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extShape 1"/>
          <p:cNvSpPr txBox="1"/>
          <p:nvPr/>
        </p:nvSpPr>
        <p:spPr>
          <a:xfrm>
            <a:off x="456120" y="20160"/>
            <a:ext cx="8228520" cy="106308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dirty="0" err="1"/>
              <a:t>Консенсусное</a:t>
            </a:r>
            <a:r>
              <a:rPr lang="ru-RU" dirty="0"/>
              <a:t> дерево</a:t>
            </a:r>
            <a:endParaRPr dirty="0"/>
          </a:p>
        </p:txBody>
      </p:sp>
      <p:pic>
        <p:nvPicPr>
          <p:cNvPr id="847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0480" y="1076760"/>
            <a:ext cx="4828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TextShape 1"/>
          <p:cNvSpPr txBox="1"/>
          <p:nvPr/>
        </p:nvSpPr>
        <p:spPr>
          <a:xfrm>
            <a:off x="456120" y="156600"/>
            <a:ext cx="8228520" cy="137988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sz="2800" dirty="0">
                <a:latin typeface="+mj-lt"/>
              </a:rPr>
              <a:t>Дерево большинства 
(</a:t>
            </a:r>
            <a:r>
              <a:rPr lang="ru-RU" sz="2800" dirty="0" err="1">
                <a:latin typeface="+mj-lt"/>
              </a:rPr>
              <a:t>Majority-rule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tree</a:t>
            </a:r>
            <a:r>
              <a:rPr lang="ru-RU" sz="2800" dirty="0">
                <a:latin typeface="+mj-lt"/>
              </a:rPr>
              <a:t>)</a:t>
            </a:r>
            <a:endParaRPr sz="2800" dirty="0">
              <a:latin typeface="+mj-lt"/>
            </a:endParaRPr>
          </a:p>
        </p:txBody>
      </p:sp>
      <p:sp>
        <p:nvSpPr>
          <p:cNvPr id="849" name="CustomShape 2"/>
          <p:cNvSpPr/>
          <p:nvPr/>
        </p:nvSpPr>
        <p:spPr>
          <a:xfrm>
            <a:off x="609600" y="1959840"/>
            <a:ext cx="7833120" cy="3196800"/>
          </a:xfrm>
          <a:prstGeom prst="rect">
            <a:avLst/>
          </a:prstGeom>
        </p:spPr>
        <p:txBody>
          <a:bodyPr lIns="90000" tIns="60840" rIns="90000" bIns="45000"/>
          <a:lstStyle/>
          <a:p>
            <a:pPr>
              <a:buSzPct val="1000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Строится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по большому набору деревьев с одинаковым множеством листьев (например, деревья одного и того же набора бактерий, реконструированные по разным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</a:rPr>
              <a:t>ортологическим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рядам белков)</a:t>
            </a:r>
            <a:endParaRPr sz="2000" dirty="0">
              <a:latin typeface="Calibri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sz="2000" dirty="0">
              <a:latin typeface="Calibri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sz="2000" dirty="0">
              <a:latin typeface="Calibri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Включает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только те ветви, которые встретились в большинстве деревьев исходного набора.</a:t>
            </a:r>
            <a:endParaRPr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ru-RU" sz="3200" dirty="0">
                <a:latin typeface="+mj-lt"/>
              </a:rPr>
              <a:t>Сравнение </a:t>
            </a:r>
            <a:r>
              <a:rPr lang="ru-RU" sz="3200" dirty="0" smtClean="0">
                <a:latin typeface="+mj-lt"/>
              </a:rPr>
              <a:t>деревьев</a:t>
            </a:r>
            <a:endParaRPr lang="ru-RU" sz="3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81000" y="1524000"/>
            <a:ext cx="8229240" cy="397764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Консенсусное</a:t>
            </a:r>
            <a:r>
              <a:rPr lang="ru-RU" sz="2400" dirty="0" smtClean="0">
                <a:latin typeface="Calibri" pitchFamily="34" charset="0"/>
              </a:rPr>
              <a:t> (</a:t>
            </a:r>
            <a:r>
              <a:rPr lang="ru-RU" sz="2400" dirty="0" err="1" smtClean="0">
                <a:latin typeface="Calibri" pitchFamily="34" charset="0"/>
              </a:rPr>
              <a:t>небинарное</a:t>
            </a:r>
            <a:r>
              <a:rPr lang="ru-RU" sz="2400" dirty="0" smtClean="0">
                <a:latin typeface="Calibri" pitchFamily="34" charset="0"/>
              </a:rPr>
              <a:t>) дерево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Максимальное общее поддерево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Дерево из ветвей, поддержанных большинством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   (</a:t>
            </a:r>
            <a:r>
              <a:rPr lang="ru-RU" sz="2400" dirty="0" err="1" smtClean="0">
                <a:latin typeface="Calibri" pitchFamily="34" charset="0"/>
              </a:rPr>
              <a:t>Majority-rule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tree</a:t>
            </a:r>
            <a:r>
              <a:rPr lang="ru-RU" sz="2400" dirty="0" smtClean="0">
                <a:latin typeface="Calibri" pitchFamily="34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latin typeface="Calibri" pitchFamily="34" charset="0"/>
            </a:endParaRPr>
          </a:p>
          <a:p>
            <a:pPr algn="l"/>
            <a:endParaRPr lang="ru-RU" sz="2400" dirty="0" smtClean="0">
              <a:latin typeface="Calibri" pitchFamily="34" charset="0"/>
            </a:endParaRPr>
          </a:p>
          <a:p>
            <a:pPr algn="l"/>
            <a:r>
              <a:rPr lang="ru-RU" sz="2400" dirty="0" smtClean="0">
                <a:latin typeface="Calibri" pitchFamily="34" charset="0"/>
              </a:rPr>
              <a:t>Меры сходства между деревьями: </a:t>
            </a:r>
          </a:p>
          <a:p>
            <a:pPr marL="640080" lvl="3" algn="l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Доля общих ветвей</a:t>
            </a:r>
          </a:p>
          <a:p>
            <a:pPr marL="640080" algn="l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Размер максимального общего поддерева</a:t>
            </a:r>
          </a:p>
          <a:p>
            <a:pPr marL="640080" algn="l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Доля общих четвёрок</a:t>
            </a:r>
          </a:p>
          <a:p>
            <a:pPr marL="640080" algn="l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Длина пути в пространстве деревьев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Shape 1"/>
          <p:cNvSpPr txBox="1"/>
          <p:nvPr/>
        </p:nvSpPr>
        <p:spPr>
          <a:xfrm>
            <a:off x="672120" y="503280"/>
            <a:ext cx="7809480" cy="114696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sz="3200" dirty="0" err="1">
                <a:latin typeface="+mj-lt"/>
              </a:rPr>
              <a:t>Бутстрэп-анализ</a:t>
            </a:r>
            <a:endParaRPr sz="3200" dirty="0">
              <a:latin typeface="+mj-lt"/>
            </a:endParaRPr>
          </a:p>
        </p:txBody>
      </p:sp>
      <p:sp>
        <p:nvSpPr>
          <p:cNvPr id="855" name="CustomShape 2"/>
          <p:cNvSpPr/>
          <p:nvPr/>
        </p:nvSpPr>
        <p:spPr>
          <a:xfrm>
            <a:off x="672120" y="1769760"/>
            <a:ext cx="7809480" cy="423792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Из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входного выравнивания делается много (например, 100) так наз. «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</a:rPr>
              <a:t>бутстрэп-реплик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».</a:t>
            </a:r>
            <a:endParaRPr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Каждая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</a:rPr>
              <a:t>бутстрэп-реплика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получается в результате случайного удаления половины столбцов из выравнивания с заменой их копиями других (тоже случайно выбранных) столбцов.</a:t>
            </a:r>
            <a:endParaRPr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Смысл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в том, чтобы построить дерево по половине данных и затем сравнить результаты от по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разному выбранных половин.</a:t>
            </a:r>
            <a:endParaRPr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CustomShape 1"/>
          <p:cNvSpPr/>
          <p:nvPr/>
        </p:nvSpPr>
        <p:spPr>
          <a:xfrm>
            <a:off x="325440" y="381600"/>
            <a:ext cx="8493480" cy="41472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buSzPct val="45000"/>
              <a:buFont typeface="StarSymbol"/>
              <a:buChar char=""/>
            </a:pPr>
            <a:r>
              <a:rPr lang="en-GB" sz="1600" b="1">
                <a:solidFill>
                  <a:srgbClr val="000000"/>
                </a:solidFill>
              </a:rPr>
              <a:t>Outline of the phylogenetic bootstrap procedure.</a:t>
            </a:r>
            <a:endParaRPr/>
          </a:p>
        </p:txBody>
      </p:sp>
      <p:pic>
        <p:nvPicPr>
          <p:cNvPr id="857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7520" y="6283080"/>
            <a:ext cx="2534400" cy="505080"/>
          </a:xfrm>
          <a:prstGeom prst="rect">
            <a:avLst/>
          </a:prstGeom>
        </p:spPr>
      </p:pic>
      <p:pic>
        <p:nvPicPr>
          <p:cNvPr id="858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040" y="1068480"/>
            <a:ext cx="7805520" cy="4713480"/>
          </a:xfrm>
          <a:prstGeom prst="rect">
            <a:avLst/>
          </a:prstGeom>
        </p:spPr>
      </p:pic>
      <p:sp>
        <p:nvSpPr>
          <p:cNvPr id="859" name="CustomShape 2"/>
          <p:cNvSpPr/>
          <p:nvPr/>
        </p:nvSpPr>
        <p:spPr>
          <a:xfrm>
            <a:off x="671040" y="5971680"/>
            <a:ext cx="3918600" cy="309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1200" b="1">
                <a:solidFill>
                  <a:srgbClr val="000000"/>
                </a:solidFill>
              </a:rPr>
              <a:t>Stamatakis A , Izquierdo-Carrasco F Brief Bioinform 2011;12:270-279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TextShape 1"/>
          <p:cNvSpPr txBox="1"/>
          <p:nvPr/>
        </p:nvSpPr>
        <p:spPr>
          <a:xfrm>
            <a:off x="672120" y="503280"/>
            <a:ext cx="7809480" cy="114696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sz="3200" dirty="0" err="1">
                <a:latin typeface="+mj-lt"/>
              </a:rPr>
              <a:t>Бутстрэп-анализ</a:t>
            </a:r>
            <a:endParaRPr sz="3200" dirty="0">
              <a:latin typeface="+mj-lt"/>
            </a:endParaRPr>
          </a:p>
        </p:txBody>
      </p:sp>
      <p:sp>
        <p:nvSpPr>
          <p:cNvPr id="861" name="TextShape 2"/>
          <p:cNvSpPr txBox="1"/>
          <p:nvPr/>
        </p:nvSpPr>
        <p:spPr>
          <a:xfrm>
            <a:off x="672120" y="1906200"/>
            <a:ext cx="7809480" cy="423828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ru-RU" sz="2000" dirty="0" smtClean="0">
                <a:latin typeface="Calibri" pitchFamily="34" charset="0"/>
              </a:rPr>
              <a:t> создаём </a:t>
            </a:r>
            <a:r>
              <a:rPr lang="ru-RU" sz="2000" dirty="0">
                <a:latin typeface="Calibri" pitchFamily="34" charset="0"/>
              </a:rPr>
              <a:t>из входного выравнивания 100 </a:t>
            </a:r>
            <a:r>
              <a:rPr lang="ru-RU" sz="2000" dirty="0" err="1">
                <a:latin typeface="Calibri" pitchFamily="34" charset="0"/>
              </a:rPr>
              <a:t>бутстрэп-реплик</a:t>
            </a:r>
            <a:r>
              <a:rPr lang="ru-RU" sz="2000" dirty="0">
                <a:latin typeface="Calibri" pitchFamily="34" charset="0"/>
              </a:rPr>
              <a:t>;</a:t>
            </a:r>
            <a:endParaRPr sz="2000" dirty="0">
              <a:latin typeface="Calibri" pitchFamily="34" charset="0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ru-RU" sz="2000" dirty="0" smtClean="0">
                <a:latin typeface="Calibri" pitchFamily="34" charset="0"/>
              </a:rPr>
              <a:t> для </a:t>
            </a:r>
            <a:r>
              <a:rPr lang="ru-RU" sz="2000" dirty="0">
                <a:latin typeface="Calibri" pitchFamily="34" charset="0"/>
              </a:rPr>
              <a:t>каждой из реплик строим по дереву;</a:t>
            </a:r>
            <a:endParaRPr sz="2000" dirty="0">
              <a:latin typeface="Calibri" pitchFamily="34" charset="0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ru-RU" sz="2000" dirty="0" smtClean="0">
                <a:latin typeface="Calibri" pitchFamily="34" charset="0"/>
              </a:rPr>
              <a:t> из </a:t>
            </a:r>
            <a:r>
              <a:rPr lang="ru-RU" sz="2000" dirty="0">
                <a:latin typeface="Calibri" pitchFamily="34" charset="0"/>
              </a:rPr>
              <a:t>100 деревьев строим дерево по методу расширенного большинства («</a:t>
            </a:r>
            <a:r>
              <a:rPr lang="en-US" sz="2000" dirty="0">
                <a:latin typeface="Calibri" pitchFamily="34" charset="0"/>
              </a:rPr>
              <a:t>Extended </a:t>
            </a:r>
            <a:r>
              <a:rPr lang="ru-RU" sz="2000" dirty="0" err="1">
                <a:latin typeface="Calibri" pitchFamily="34" charset="0"/>
              </a:rPr>
              <a:t>majority-rule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tree</a:t>
            </a:r>
            <a:r>
              <a:rPr lang="ru-RU" sz="2000" dirty="0" smtClean="0">
                <a:latin typeface="Calibri" pitchFamily="34" charset="0"/>
              </a:rPr>
              <a:t>»).</a:t>
            </a:r>
          </a:p>
          <a:p>
            <a:pPr>
              <a:lnSpc>
                <a:spcPct val="100000"/>
              </a:lnSpc>
              <a:buSzPct val="45000"/>
            </a:pPr>
            <a:r>
              <a:rPr lang="ru-RU" sz="2000" dirty="0">
                <a:latin typeface="Calibri" pitchFamily="34" charset="0"/>
              </a:rPr>
              <a:t>
</a:t>
            </a:r>
            <a:r>
              <a:rPr lang="ru-RU" dirty="0">
                <a:latin typeface="Calibri" pitchFamily="34" charset="0"/>
              </a:rPr>
              <a:t>Помимо того, что (как правило) возрастает качество реконструкции, есть возможность оценить достоверность каждой ветви по т.н. «</a:t>
            </a:r>
            <a:r>
              <a:rPr lang="ru-RU" dirty="0" err="1">
                <a:latin typeface="Calibri" pitchFamily="34" charset="0"/>
              </a:rPr>
              <a:t>бутстрэп-поддержке</a:t>
            </a:r>
            <a:r>
              <a:rPr lang="ru-RU" dirty="0">
                <a:latin typeface="Calibri" pitchFamily="34" charset="0"/>
              </a:rPr>
              <a:t>», то есть проценту деревьев, в которых  встретилась данная ветвь.</a:t>
            </a:r>
            <a:endParaRPr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extShape 1"/>
          <p:cNvSpPr txBox="1"/>
          <p:nvPr/>
        </p:nvSpPr>
        <p:spPr>
          <a:xfrm>
            <a:off x="609600" y="0"/>
            <a:ext cx="7809480" cy="1146600"/>
          </a:xfrm>
          <a:prstGeom prst="rect">
            <a:avLst/>
          </a:prstGeom>
        </p:spPr>
        <p:txBody>
          <a:bodyPr lIns="0" tIns="38880" rIns="0" bIns="0" anchor="ctr"/>
          <a:lstStyle/>
          <a:p>
            <a:pPr algn="ctr"/>
            <a:r>
              <a:rPr lang="ru-RU" sz="3200" dirty="0" err="1">
                <a:latin typeface="+mj-lt"/>
              </a:rPr>
              <a:t>Бутстрэп-анализ</a:t>
            </a:r>
            <a:r>
              <a:rPr lang="ru-RU" sz="3200" dirty="0">
                <a:latin typeface="+mj-lt"/>
              </a:rPr>
              <a:t>
</a:t>
            </a:r>
            <a:r>
              <a:rPr lang="ru-RU" sz="2800" dirty="0">
                <a:latin typeface="+mj-lt"/>
              </a:rPr>
              <a:t>(пример результата)</a:t>
            </a:r>
            <a:endParaRPr sz="2800" dirty="0">
              <a:latin typeface="+mj-lt"/>
            </a:endParaRPr>
          </a:p>
        </p:txBody>
      </p:sp>
      <p:sp>
        <p:nvSpPr>
          <p:cNvPr id="863" name="CustomShape 2"/>
          <p:cNvSpPr/>
          <p:nvPr/>
        </p:nvSpPr>
        <p:spPr>
          <a:xfrm>
            <a:off x="672120" y="1295400"/>
            <a:ext cx="7809480" cy="5562600"/>
          </a:xfrm>
          <a:prstGeom prst="rect">
            <a:avLst/>
          </a:prstGeom>
        </p:spPr>
        <p:txBody>
          <a:bodyPr lIns="0" tIns="16560" rIns="0" bIns="0"/>
          <a:lstStyle/>
          <a:p>
            <a:pPr>
              <a:lnSpc>
                <a:spcPct val="89000"/>
              </a:lnSpc>
            </a:pPr>
            <a:endParaRPr dirty="0"/>
          </a:p>
          <a:p>
            <a:pPr>
              <a:lnSpc>
                <a:spcPct val="89000"/>
              </a:lnSpc>
            </a:pPr>
            <a:r>
              <a:rPr lang="ru-RU" sz="1200" dirty="0" smtClean="0">
                <a:solidFill>
                  <a:srgbClr val="000000"/>
                </a:solidFill>
                <a:latin typeface="Courier New"/>
              </a:rPr>
              <a:t>                                                          </a:t>
            </a:r>
            <a:r>
              <a:rPr lang="ru-RU" sz="1200" dirty="0">
                <a:solidFill>
                  <a:srgbClr val="000000"/>
                </a:solidFill>
                <a:latin typeface="Courier New"/>
              </a:rPr>
              <a:t>+------ RHIEC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                     +-99.0-|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              +-90.2-|      +------ AGRRK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              |    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       +100.0-|      +------------- BRAJA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       |    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       |      +-------------------- RHOS4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+-60.6-|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|      |                    +------ BURCA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       |      |             +-84.5-|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+-73.0-|      +--------82.6-|      +------ RALPJ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|      |                  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       |      |                    +------------- NEIMA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+-97.2-|    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|      |      +---------------------------------- PSEAE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|    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       |      |                                  +------ VIBCH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+-89.0-|      +-----------------------------82.0-|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|      |                                         +------ VIBFM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|    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       |      |                                         +------ PASMU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+------|      +-----------------------------------100.0-|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|      |                                                +------ HAEIN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|    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|      |                                                +------ ECOLI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|      |                                         +-76.7-|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|      +------------------------------------50.1-|      +------ ERWCT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|                                              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|                                                +------------- PROMH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|</a:t>
            </a:r>
            <a:endParaRPr dirty="0"/>
          </a:p>
          <a:p>
            <a:pPr>
              <a:lnSpc>
                <a:spcPct val="89000"/>
              </a:lnSpc>
            </a:pPr>
            <a:r>
              <a:rPr lang="ru-RU" sz="1200" dirty="0">
                <a:solidFill>
                  <a:srgbClr val="000000"/>
                </a:solidFill>
                <a:latin typeface="Courier New"/>
              </a:rPr>
              <a:t>  +-------------------------------------------------------------- YERPE</a:t>
            </a:r>
            <a:endParaRPr dirty="0"/>
          </a:p>
          <a:p>
            <a:pPr>
              <a:lnSpc>
                <a:spcPct val="89000"/>
              </a:lnSpc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274680"/>
            <a:ext cx="8229240" cy="128232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3200">
                <a:solidFill>
                  <a:srgbClr val="000000"/>
                </a:solidFill>
                <a:latin typeface="Calibri"/>
              </a:rPr>
              <a:t>Мы видим лишь закрепившиеся мутации</a:t>
            </a:r>
            <a:endParaRPr/>
          </a:p>
        </p:txBody>
      </p:sp>
      <p:sp>
        <p:nvSpPr>
          <p:cNvPr id="284" name="TextShape 2"/>
          <p:cNvSpPr txBox="1"/>
          <p:nvPr/>
        </p:nvSpPr>
        <p:spPr>
          <a:xfrm>
            <a:off x="228600" y="1024200"/>
            <a:ext cx="8762760" cy="5028840"/>
          </a:xfrm>
          <a:prstGeom prst="rect">
            <a:avLst/>
          </a:prstGeom>
        </p:spPr>
        <p:txBody>
          <a:bodyPr tIns="91440"/>
          <a:lstStyle/>
          <a:p>
            <a:endParaRPr/>
          </a:p>
          <a:p>
            <a:r>
              <a:rPr lang="ru-RU" sz="2000">
                <a:solidFill>
                  <a:srgbClr val="000000"/>
                </a:solidFill>
                <a:latin typeface="Calibri"/>
              </a:rPr>
              <a:t>А шанс закрепиться есть лишь у безвредных мутаций…</a:t>
            </a:r>
            <a:endParaRPr/>
          </a:p>
          <a:p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CYB5_CHICK         1 MVGSSEAGGEAWRGRYYRLEEVQKHNNSQSTWIIVHHRIYDITKFLDEHP     50</a:t>
            </a:r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                        .:|...||  .:||.|||:||||:|:|||:|:||::||:||||:|||</a:t>
            </a:r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CYB5_HUMAN         1 ---MAEQSDEA--VKYYTLEEIQKHNHSKSTWLILHHKVYDLTKFLEEHP     45</a:t>
            </a:r>
            <a:endParaRPr/>
          </a:p>
          <a:p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CYB5_CHICK        51 GGEEVLREQAGGDATENFEDVGHSTDARALSETFIIGELHPDDRPKLQKP    100</a:t>
            </a:r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                     ||||||||||||||||||||||||||||.:|:|||||||||||||||.||</a:t>
            </a:r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CYB5_HUMAN        46 GGEEVLREQAGGDATENFEDVGHSTDAREMSKTFIIGELHPDDRPKLNKP     95</a:t>
            </a:r>
            <a:endParaRPr/>
          </a:p>
          <a:p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CYB5_CHICK       101 AETLITTVQSNSSSWSNWVIPAIAAIIVALMYRSYMSE-    138</a:t>
            </a:r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                     .||||||:.|:||.|:|||||||:|:.||||||.||:| </a:t>
            </a:r>
            <a:endParaRPr/>
          </a:p>
          <a:p>
            <a:r>
              <a:rPr lang="ru-RU" sz="1400">
                <a:solidFill>
                  <a:srgbClr val="000000"/>
                </a:solidFill>
                <a:latin typeface="Courier New"/>
              </a:rPr>
              <a:t>CYB5_HUMAN        96 PETLITTIDSSSSWWTNWVIPAISAVAVALMYRLYMAED    134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ustomShap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FFFFCC"/>
                </a:solidFill>
                <a:latin typeface="Times New Roman"/>
              </a:rPr>
              <a:t>Программы</a:t>
            </a:r>
            <a:endParaRPr dirty="0"/>
          </a:p>
        </p:txBody>
      </p:sp>
      <p:sp>
        <p:nvSpPr>
          <p:cNvPr id="865" name="CustomShape 2"/>
          <p:cNvSpPr/>
          <p:nvPr/>
        </p:nvSpPr>
        <p:spPr>
          <a:xfrm>
            <a:off x="533400" y="990600"/>
            <a:ext cx="7848360" cy="5582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ru-RU" sz="2400" dirty="0"/>
              <a:t> </a:t>
            </a:r>
            <a:r>
              <a:rPr lang="en-US" sz="2400" dirty="0" err="1" smtClean="0"/>
              <a:t>JalView</a:t>
            </a:r>
            <a:r>
              <a:rPr lang="ru-RU" sz="2400" dirty="0" smtClean="0"/>
              <a:t> </a:t>
            </a:r>
            <a:r>
              <a:rPr lang="ru-RU" sz="2000" dirty="0" smtClean="0">
                <a:hlinkClick r:id="rId3"/>
              </a:rPr>
              <a:t>http</a:t>
            </a:r>
            <a:r>
              <a:rPr lang="ru-RU" sz="2000" dirty="0">
                <a:hlinkClick r:id="rId3"/>
              </a:rPr>
              <a:t>://www.jalview.org/</a:t>
            </a:r>
            <a:endParaRPr dirty="0"/>
          </a:p>
          <a:p>
            <a:r>
              <a:rPr lang="ru-RU" sz="2000" dirty="0" smtClean="0">
                <a:latin typeface="Calibri" pitchFamily="34" charset="0"/>
              </a:rPr>
              <a:t>Работа с выравниваниями.</a:t>
            </a:r>
            <a:r>
              <a:rPr lang="ru-RU" sz="2000" dirty="0" smtClean="0"/>
              <a:t>
</a:t>
            </a:r>
            <a:r>
              <a:rPr lang="ru-RU" sz="1500" dirty="0" smtClean="0">
                <a:solidFill>
                  <a:srgbClr val="800000"/>
                </a:solidFill>
              </a:rPr>
              <a:t>По </a:t>
            </a:r>
            <a:r>
              <a:rPr lang="ru-RU" sz="1500" dirty="0" err="1" smtClean="0">
                <a:solidFill>
                  <a:srgbClr val="800000"/>
                </a:solidFill>
              </a:rPr>
              <a:t>невыровненным</a:t>
            </a:r>
            <a:r>
              <a:rPr lang="ru-RU" sz="1500" dirty="0" smtClean="0">
                <a:solidFill>
                  <a:srgbClr val="800000"/>
                </a:solidFill>
              </a:rPr>
              <a:t> последовательностям реконструировать эволюцию нельзя!</a:t>
            </a:r>
            <a:endParaRPr lang="ru-RU" dirty="0" smtClean="0"/>
          </a:p>
          <a:p>
            <a:r>
              <a:rPr lang="ru-RU" sz="2000" dirty="0" smtClean="0">
                <a:latin typeface="Calibri" pitchFamily="34" charset="0"/>
              </a:rPr>
              <a:t>Может строить деревья (методы UPGMA и </a:t>
            </a:r>
            <a:r>
              <a:rPr lang="ru-RU" sz="2000" dirty="0" err="1" smtClean="0">
                <a:latin typeface="Calibri" pitchFamily="34" charset="0"/>
              </a:rPr>
              <a:t>Neighbor-Joining</a:t>
            </a:r>
            <a:r>
              <a:rPr lang="ru-RU" sz="2000" dirty="0" smtClean="0">
                <a:latin typeface="Calibri" pitchFamily="34" charset="0"/>
              </a:rPr>
              <a:t>)</a:t>
            </a:r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Font typeface="Arial"/>
              <a:buChar char="•"/>
            </a:pPr>
            <a:r>
              <a:rPr lang="ru-RU" sz="2400" dirty="0"/>
              <a:t> </a:t>
            </a:r>
            <a:r>
              <a:rPr lang="en-US" sz="2400" dirty="0" smtClean="0"/>
              <a:t>MEGA</a:t>
            </a:r>
            <a:r>
              <a:rPr lang="ru-RU" sz="2400" dirty="0" smtClean="0"/>
              <a:t> </a:t>
            </a:r>
            <a:r>
              <a:rPr lang="pl-PL" sz="2000" dirty="0">
                <a:solidFill>
                  <a:srgbClr val="009999"/>
                </a:solidFill>
                <a:hlinkClick r:id="rId4"/>
              </a:rPr>
              <a:t>http://www.megasoftware.net/</a:t>
            </a:r>
            <a:endParaRPr dirty="0"/>
          </a:p>
          <a:p>
            <a:r>
              <a:rPr lang="pl-PL" sz="2000" dirty="0" smtClean="0">
                <a:latin typeface="Calibri" pitchFamily="34" charset="0"/>
              </a:rPr>
              <a:t>Визуализация </a:t>
            </a:r>
            <a:r>
              <a:rPr lang="pl-PL" sz="2000" dirty="0">
                <a:latin typeface="Calibri" pitchFamily="34" charset="0"/>
              </a:rPr>
              <a:t>и построение деревьев (оконный интерфейс</a:t>
            </a:r>
            <a:r>
              <a:rPr lang="pl-PL" sz="2000" dirty="0" smtClean="0">
                <a:latin typeface="Calibri" pitchFamily="34" charset="0"/>
              </a:rPr>
              <a:t>)</a:t>
            </a:r>
            <a:endParaRPr lang="ru-RU" sz="2000" dirty="0" smtClean="0">
              <a:latin typeface="Calibri" pitchFamily="34" charset="0"/>
            </a:endParaRPr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Font typeface="Arial"/>
              <a:buChar char="•"/>
            </a:pPr>
            <a:r>
              <a:rPr lang="ru-RU" sz="2400" dirty="0"/>
              <a:t> </a:t>
            </a:r>
            <a:r>
              <a:rPr lang="en-US" sz="2400" dirty="0"/>
              <a:t>П</a:t>
            </a:r>
            <a:r>
              <a:rPr lang="ru-RU" sz="2400" dirty="0" err="1"/>
              <a:t>акет</a:t>
            </a:r>
            <a:r>
              <a:rPr lang="ru-RU" sz="2400" dirty="0"/>
              <a:t> </a:t>
            </a:r>
            <a:r>
              <a:rPr lang="en-US" sz="2400" dirty="0" smtClean="0"/>
              <a:t>PHYLIP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000" dirty="0" smtClean="0">
                <a:solidFill>
                  <a:srgbClr val="009999"/>
                </a:solidFill>
                <a:hlinkClick r:id="rId5"/>
              </a:rPr>
              <a:t>http</a:t>
            </a:r>
            <a:r>
              <a:rPr lang="en-US" sz="2000" dirty="0">
                <a:solidFill>
                  <a:srgbClr val="009999"/>
                </a:solidFill>
                <a:hlinkClick r:id="rId5"/>
              </a:rPr>
              <a:t>://evolution.genetics.washington.edu/phylip.html</a:t>
            </a:r>
            <a:endParaRPr dirty="0"/>
          </a:p>
          <a:p>
            <a:r>
              <a:rPr lang="pl-PL" sz="2000" dirty="0">
                <a:latin typeface="Calibri" pitchFamily="34" charset="0"/>
              </a:rPr>
              <a:t>Построение и визуализация деревьев (интерактивный интерфейс из командной строки). </a:t>
            </a:r>
            <a:r>
              <a:rPr lang="ru-RU" sz="2000" dirty="0">
                <a:latin typeface="Calibri" pitchFamily="34" charset="0"/>
              </a:rPr>
              <a:t>Имеется </a:t>
            </a:r>
            <a:r>
              <a:rPr lang="ru-RU" sz="2000" dirty="0" err="1">
                <a:latin typeface="Calibri" pitchFamily="34" charset="0"/>
              </a:rPr>
              <a:t>веб-интерфейс</a:t>
            </a:r>
            <a:r>
              <a:rPr lang="ru-RU" sz="2000" dirty="0">
                <a:latin typeface="Calibri" pitchFamily="34" charset="0"/>
              </a:rPr>
              <a:t> на портале </a:t>
            </a:r>
            <a:r>
              <a:rPr lang="ru-RU" sz="2000" dirty="0">
                <a:latin typeface="Calibri" pitchFamily="34" charset="0"/>
                <a:hlinkClick r:id="rId6"/>
              </a:rPr>
              <a:t>http://bioweb2.pasteur.fr</a:t>
            </a:r>
            <a:r>
              <a:rPr lang="ru-RU" sz="2000" dirty="0" smtClean="0">
                <a:latin typeface="Calibri" pitchFamily="34" charset="0"/>
                <a:hlinkClick r:id="rId6"/>
              </a:rPr>
              <a:t>/</a:t>
            </a:r>
            <a:endParaRPr lang="ru-RU" sz="2000" dirty="0" smtClean="0">
              <a:latin typeface="Calibri" pitchFamily="34" charset="0"/>
            </a:endParaRPr>
          </a:p>
          <a:p>
            <a:endParaRPr lang="ru-RU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iTOL</a:t>
            </a:r>
            <a:r>
              <a:rPr lang="en-US" sz="2400" dirty="0" smtClean="0"/>
              <a:t>:</a:t>
            </a:r>
            <a:r>
              <a:rPr lang="en-US" sz="2000" dirty="0" smtClean="0">
                <a:solidFill>
                  <a:srgbClr val="333333"/>
                </a:solidFill>
              </a:rPr>
              <a:t> </a:t>
            </a:r>
            <a:r>
              <a:rPr lang="pl-PL" sz="2000" dirty="0" smtClean="0">
                <a:solidFill>
                  <a:srgbClr val="333333"/>
                </a:solidFill>
                <a:hlinkClick r:id="rId7"/>
              </a:rPr>
              <a:t>http</a:t>
            </a:r>
            <a:r>
              <a:rPr lang="pl-PL" sz="2000" dirty="0" smtClean="0">
                <a:solidFill>
                  <a:srgbClr val="333333"/>
                </a:solidFill>
                <a:hlinkClick r:id="rId7"/>
              </a:rPr>
              <a:t>://itol.embl.de</a:t>
            </a:r>
            <a:r>
              <a:rPr lang="pl-PL" sz="2000" dirty="0" smtClean="0">
                <a:solidFill>
                  <a:srgbClr val="333333"/>
                </a:solidFill>
                <a:hlinkClick r:id="rId7"/>
              </a:rPr>
              <a:t>/</a:t>
            </a:r>
            <a:r>
              <a:rPr lang="en-US" sz="2000" dirty="0" smtClean="0">
                <a:solidFill>
                  <a:srgbClr val="333333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latin typeface="Calibri" pitchFamily="34" charset="0"/>
              </a:rPr>
              <a:t>много возможностей для </a:t>
            </a:r>
            <a:r>
              <a:rPr lang="ru-RU" sz="2000" dirty="0" smtClean="0">
                <a:latin typeface="Calibri" pitchFamily="34" charset="0"/>
              </a:rPr>
              <a:t>визуализации</a:t>
            </a:r>
          </a:p>
          <a:p>
            <a:pPr>
              <a:buFont typeface="Arial"/>
              <a:buChar char="•"/>
            </a:pPr>
            <a:endParaRPr dirty="0"/>
          </a:p>
        </p:txBody>
      </p:sp>
      <p:sp>
        <p:nvSpPr>
          <p:cNvPr id="866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SzPct val="45000"/>
              <a:buFont typeface="StarSymbol"/>
              <a:buChar char=""/>
            </a:pPr>
            <a:fld id="{51818101-B171-4171-8141-214131B1D101}" type="slidenum">
              <a:rPr lang="en-US" sz="1400"/>
              <a:pPr algn="r">
                <a:buSzPct val="45000"/>
                <a:buFont typeface="StarSymbol"/>
                <a:buChar char=""/>
              </a:pPr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Что важно помнить </a:t>
            </a:r>
            <a:r>
              <a:rPr lang="ru-RU" sz="2800" dirty="0" smtClean="0">
                <a:latin typeface="+mj-lt"/>
              </a:rPr>
              <a:t>при </a:t>
            </a:r>
            <a:r>
              <a:rPr lang="ru-RU" sz="2800" dirty="0" smtClean="0">
                <a:latin typeface="+mj-lt"/>
              </a:rPr>
              <a:t>реконструкции филогении по последовательностям</a:t>
            </a:r>
            <a:endParaRPr lang="ru-RU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Последовательности должны быть </a:t>
            </a:r>
            <a:r>
              <a:rPr lang="ru-RU" sz="2000" dirty="0" err="1" smtClean="0">
                <a:latin typeface="Calibri" pitchFamily="34" charset="0"/>
              </a:rPr>
              <a:t>гомологичны</a:t>
            </a:r>
            <a:r>
              <a:rPr lang="ru-RU" sz="2000" dirty="0" smtClean="0">
                <a:latin typeface="Calibri" pitchFamily="34" charset="0"/>
              </a:rPr>
              <a:t> по всей длине.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Если последовательности нуклеотидные, надо убедиться, что часть из них не представлена </a:t>
            </a:r>
            <a:r>
              <a:rPr lang="ru-RU" sz="2000" dirty="0" err="1" smtClean="0">
                <a:latin typeface="Calibri" pitchFamily="34" charset="0"/>
              </a:rPr>
              <a:t>комплементарными</a:t>
            </a:r>
            <a:r>
              <a:rPr lang="ru-RU" sz="2000" dirty="0" smtClean="0">
                <a:latin typeface="Calibri" pitchFamily="34" charset="0"/>
              </a:rPr>
              <a:t> вариантами.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</a:rPr>
              <a:t>Последовательности необходимо выровнять. </a:t>
            </a:r>
            <a:br>
              <a:rPr lang="ru-RU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Кстати, по виду выравнивания можно оценить, действительно ли последовательности такие, как надо: должно быть много консервативных колонок и мало хаотично  расположенных </a:t>
            </a:r>
            <a:r>
              <a:rPr lang="ru-RU" sz="1600" dirty="0" err="1" smtClean="0">
                <a:latin typeface="Calibri" pitchFamily="34" charset="0"/>
              </a:rPr>
              <a:t>гэпов</a:t>
            </a:r>
            <a:r>
              <a:rPr lang="ru-RU" sz="1600" dirty="0" smtClean="0">
                <a:latin typeface="Calibri" pitchFamily="34" charset="0"/>
              </a:rPr>
              <a:t>. Помните: программа выравнивания выдаст результат даже для совершенно неродственных последовательностей, но смысла в этом результате не будет!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</a:rPr>
              <a:t>Большинство программ реконструируют </a:t>
            </a:r>
            <a:r>
              <a:rPr lang="ru-RU" dirty="0" err="1" smtClean="0">
                <a:latin typeface="Calibri" pitchFamily="34" charset="0"/>
              </a:rPr>
              <a:t>неукоренённое</a:t>
            </a:r>
            <a:r>
              <a:rPr lang="ru-RU" dirty="0" smtClean="0">
                <a:latin typeface="Calibri" pitchFamily="34" charset="0"/>
              </a:rPr>
              <a:t> дерево (даже если оно выглядит как укоренённое). Определение положения корня  — отдельная задача.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</a:rPr>
              <a:t>Результат реконструкции — не абсолютная истина. Достоверность той или иной ветви можно оценить путём сравнения результатов разных программ и/или </a:t>
            </a:r>
            <a:r>
              <a:rPr lang="ru-RU" dirty="0" err="1" smtClean="0">
                <a:latin typeface="Calibri" pitchFamily="34" charset="0"/>
              </a:rPr>
              <a:t>бутстрепа</a:t>
            </a:r>
            <a:r>
              <a:rPr lang="ru-RU" dirty="0" smtClean="0">
                <a:latin typeface="Calibri" pitchFamily="34" charset="0"/>
              </a:rPr>
              <a:t>.</a:t>
            </a:r>
            <a:br>
              <a:rPr lang="ru-RU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Как правило, чем короче выравнивание, тем хуже качество реконструкции.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3838"/>
            <a:ext cx="86868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228600" y="152280"/>
            <a:ext cx="86864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/>
              </a:rPr>
              <a:t>Эволюция видов и эволюция белков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457200" y="1371600"/>
            <a:ext cx="8152920" cy="5258160"/>
          </a:xfrm>
          <a:prstGeom prst="rect">
            <a:avLst/>
          </a:prstGeom>
        </p:spPr>
        <p:txBody>
          <a:bodyPr tIns="91440"/>
          <a:lstStyle/>
          <a:p>
            <a:r>
              <a:rPr lang="ru-RU" sz="2400" dirty="0">
                <a:solidFill>
                  <a:srgbClr val="000000"/>
                </a:solidFill>
                <a:latin typeface="Calibri"/>
              </a:rPr>
              <a:t>Когда виды разделяются, то разделяются пути эволюции всех их белков…</a:t>
            </a:r>
            <a:endParaRPr dirty="0"/>
          </a:p>
          <a:p>
            <a:r>
              <a:rPr lang="ru-RU" dirty="0">
                <a:solidFill>
                  <a:srgbClr val="000000"/>
                </a:solidFill>
                <a:latin typeface="Calibri"/>
              </a:rPr>
              <a:t>В результате большинству белков одного вида соответствует </a:t>
            </a:r>
            <a:r>
              <a:rPr lang="ru-RU" b="1" dirty="0" err="1">
                <a:solidFill>
                  <a:srgbClr val="000000"/>
                </a:solidFill>
                <a:latin typeface="Calibri"/>
              </a:rPr>
              <a:t>ортолог</a:t>
            </a:r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в другом виде.</a:t>
            </a:r>
            <a:endParaRPr dirty="0"/>
          </a:p>
          <a:p>
            <a:r>
              <a:rPr lang="ru-RU" sz="2400" dirty="0">
                <a:solidFill>
                  <a:srgbClr val="000000"/>
                </a:solidFill>
                <a:latin typeface="Calibri"/>
              </a:rPr>
              <a:t>Но:</a:t>
            </a:r>
            <a:endParaRPr dirty="0"/>
          </a:p>
          <a:p>
            <a:pPr>
              <a:buSzPct val="45000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Бывают дупликации белков без разделения видов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: два родственных белка существуют в одном геноме и эволюционируют (почти) независимо – такие белки называются </a:t>
            </a:r>
            <a:r>
              <a:rPr lang="ru-RU" b="1" dirty="0" err="1">
                <a:solidFill>
                  <a:srgbClr val="000000"/>
                </a:solidFill>
                <a:latin typeface="Calibri"/>
              </a:rPr>
              <a:t>паралогами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buSzPct val="45000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Бывают потери генов. 
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Если в двух видах потерялись по одному белку из пары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паралогов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, то получается, что общий предок белков, которые выглядят как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ортологи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, «жил» существенно раньше, чем общий предок видов.</a:t>
            </a:r>
            <a:endParaRPr dirty="0"/>
          </a:p>
          <a:p>
            <a:pPr>
              <a:buSzPct val="45000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Бывает, что два белка объединяются в один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многодоменный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и наоборот.
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Поэтому правильнее говорить об эволюции белковых доменов.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57200" y="228240"/>
            <a:ext cx="8229600" cy="114336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ru-RU" sz="4000"/>
              <a:t>Дерево видов и дерево белков</a:t>
            </a:r>
            <a:endParaRPr/>
          </a:p>
        </p:txBody>
      </p:sp>
      <p:pic>
        <p:nvPicPr>
          <p:cNvPr id="300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7040" y="1828800"/>
            <a:ext cx="5209920" cy="44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Филогенетическое дерево</a:t>
            </a:r>
            <a:endParaRPr/>
          </a:p>
        </p:txBody>
      </p:sp>
      <p:sp>
        <p:nvSpPr>
          <p:cNvPr id="313" name="Line 2"/>
          <p:cNvSpPr/>
          <p:nvPr/>
        </p:nvSpPr>
        <p:spPr>
          <a:xfrm flipH="1">
            <a:off x="990360" y="1371240"/>
            <a:ext cx="685800" cy="26672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14" name="Line 3"/>
          <p:cNvSpPr/>
          <p:nvPr/>
        </p:nvSpPr>
        <p:spPr>
          <a:xfrm>
            <a:off x="1676160" y="1371600"/>
            <a:ext cx="990720" cy="2666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15" name="CustomShape 4"/>
          <p:cNvSpPr/>
          <p:nvPr/>
        </p:nvSpPr>
        <p:spPr>
          <a:xfrm>
            <a:off x="380880" y="3962520"/>
            <a:ext cx="8377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Human</a:t>
            </a:r>
            <a:endParaRPr/>
          </a:p>
        </p:txBody>
      </p:sp>
      <p:sp>
        <p:nvSpPr>
          <p:cNvPr id="316" name="CustomShape 5"/>
          <p:cNvSpPr/>
          <p:nvPr/>
        </p:nvSpPr>
        <p:spPr>
          <a:xfrm>
            <a:off x="2362320" y="3962520"/>
            <a:ext cx="15235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Chicken</a:t>
            </a:r>
            <a:endParaRPr/>
          </a:p>
        </p:txBody>
      </p:sp>
      <p:sp>
        <p:nvSpPr>
          <p:cNvPr id="317" name="Line 6"/>
          <p:cNvSpPr/>
          <p:nvPr/>
        </p:nvSpPr>
        <p:spPr>
          <a:xfrm>
            <a:off x="1371240" y="2590560"/>
            <a:ext cx="228960" cy="14479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18" name="CustomShape 7"/>
          <p:cNvSpPr/>
          <p:nvPr/>
        </p:nvSpPr>
        <p:spPr>
          <a:xfrm>
            <a:off x="1295280" y="3962520"/>
            <a:ext cx="114264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Mouse</a:t>
            </a:r>
            <a:endParaRPr/>
          </a:p>
        </p:txBody>
      </p:sp>
      <p:sp>
        <p:nvSpPr>
          <p:cNvPr id="319" name="Line 8"/>
          <p:cNvSpPr/>
          <p:nvPr/>
        </p:nvSpPr>
        <p:spPr>
          <a:xfrm>
            <a:off x="4800600" y="1600200"/>
            <a:ext cx="0" cy="20574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0" name="Line 9"/>
          <p:cNvSpPr/>
          <p:nvPr/>
        </p:nvSpPr>
        <p:spPr>
          <a:xfrm>
            <a:off x="4800600" y="1600200"/>
            <a:ext cx="198108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1" name="Line 10"/>
          <p:cNvSpPr/>
          <p:nvPr/>
        </p:nvSpPr>
        <p:spPr>
          <a:xfrm>
            <a:off x="4800600" y="3657600"/>
            <a:ext cx="68580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2" name="Line 11"/>
          <p:cNvSpPr/>
          <p:nvPr/>
        </p:nvSpPr>
        <p:spPr>
          <a:xfrm>
            <a:off x="5486400" y="2971800"/>
            <a:ext cx="0" cy="1295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3" name="Line 12"/>
          <p:cNvSpPr/>
          <p:nvPr/>
        </p:nvSpPr>
        <p:spPr>
          <a:xfrm>
            <a:off x="5486400" y="2971800"/>
            <a:ext cx="121896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4" name="Line 13"/>
          <p:cNvSpPr/>
          <p:nvPr/>
        </p:nvSpPr>
        <p:spPr>
          <a:xfrm>
            <a:off x="5486400" y="4267080"/>
            <a:ext cx="121896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5" name="CustomShape 14"/>
          <p:cNvSpPr/>
          <p:nvPr/>
        </p:nvSpPr>
        <p:spPr>
          <a:xfrm>
            <a:off x="6705720" y="4038480"/>
            <a:ext cx="8377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Human</a:t>
            </a:r>
            <a:endParaRPr/>
          </a:p>
        </p:txBody>
      </p:sp>
      <p:sp>
        <p:nvSpPr>
          <p:cNvPr id="326" name="CustomShape 15"/>
          <p:cNvSpPr/>
          <p:nvPr/>
        </p:nvSpPr>
        <p:spPr>
          <a:xfrm>
            <a:off x="6705720" y="2743200"/>
            <a:ext cx="114264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Mouse</a:t>
            </a:r>
            <a:endParaRPr/>
          </a:p>
        </p:txBody>
      </p:sp>
      <p:sp>
        <p:nvSpPr>
          <p:cNvPr id="327" name="CustomShape 16"/>
          <p:cNvSpPr/>
          <p:nvPr/>
        </p:nvSpPr>
        <p:spPr>
          <a:xfrm>
            <a:off x="6781680" y="1371600"/>
            <a:ext cx="1523520" cy="380880"/>
          </a:xfrm>
          <a:prstGeom prst="rect">
            <a:avLst/>
          </a:prstGeom>
        </p:spPr>
        <p:txBody>
          <a:bodyPr tIns="91440"/>
          <a:lstStyle/>
          <a:p>
            <a:r>
              <a:rPr lang="ru-RU" sz="1600">
                <a:solidFill>
                  <a:srgbClr val="000000"/>
                </a:solidFill>
                <a:latin typeface="Calibri"/>
              </a:rPr>
              <a:t>Chicken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2009</Words>
  <Application>Microsoft Office PowerPoint</Application>
  <PresentationFormat>Экран (4:3)</PresentationFormat>
  <Paragraphs>478</Paragraphs>
  <Slides>51</Slides>
  <Notes>13</Notes>
  <HiddenSlides>1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Office Theme</vt:lpstr>
      <vt:lpstr>Office Theme</vt:lpstr>
      <vt:lpstr>Office Theme</vt:lpstr>
      <vt:lpstr>Office Theme</vt:lpstr>
      <vt:lpstr>Office Theme</vt:lpstr>
      <vt:lpstr>Office Theme</vt:lpstr>
      <vt:lpstr>Филогенетические деревья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Сравнение деревьев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Филогенетические деревья</dc:title>
  <cp:lastModifiedBy>Spirin</cp:lastModifiedBy>
  <cp:revision>8</cp:revision>
  <dcterms:modified xsi:type="dcterms:W3CDTF">2014-04-28T15:11:49Z</dcterms:modified>
</cp:coreProperties>
</file>