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6" r:id="rId3"/>
    <p:sldId id="273" r:id="rId4"/>
    <p:sldId id="275" r:id="rId5"/>
    <p:sldId id="277" r:id="rId6"/>
    <p:sldId id="276" r:id="rId7"/>
    <p:sldId id="278" r:id="rId8"/>
    <p:sldId id="279" r:id="rId9"/>
    <p:sldId id="260" r:id="rId10"/>
    <p:sldId id="267" r:id="rId11"/>
    <p:sldId id="280" r:id="rId12"/>
    <p:sldId id="283" r:id="rId13"/>
    <p:sldId id="281" r:id="rId14"/>
    <p:sldId id="282" r:id="rId15"/>
    <p:sldId id="274" r:id="rId16"/>
    <p:sldId id="284" r:id="rId17"/>
    <p:sldId id="264" r:id="rId18"/>
    <p:sldId id="261" r:id="rId19"/>
    <p:sldId id="263" r:id="rId20"/>
    <p:sldId id="285" r:id="rId21"/>
    <p:sldId id="305" r:id="rId22"/>
    <p:sldId id="286" r:id="rId23"/>
    <p:sldId id="265" r:id="rId24"/>
    <p:sldId id="258" r:id="rId25"/>
    <p:sldId id="268" r:id="rId26"/>
    <p:sldId id="272" r:id="rId27"/>
    <p:sldId id="306" r:id="rId28"/>
    <p:sldId id="259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299" r:id="rId37"/>
    <p:sldId id="297" r:id="rId38"/>
    <p:sldId id="298" r:id="rId39"/>
    <p:sldId id="300" r:id="rId40"/>
    <p:sldId id="302" r:id="rId41"/>
    <p:sldId id="303" r:id="rId42"/>
    <p:sldId id="304" r:id="rId43"/>
    <p:sldId id="301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9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8816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C41D-A391-4104-AABC-624390875761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prot.org/uniprot/?query=*&amp;fil=organism:%22Homo+sapiens+(Human)+%5b9606%5d%22" TargetMode="External"/><Relationship Id="rId3" Type="http://schemas.openxmlformats.org/officeDocument/2006/relationships/hyperlink" Target="http://www.rcsb.org/pdb/browse/uniprot.do?hasPDB=true" TargetMode="External"/><Relationship Id="rId7" Type="http://schemas.openxmlformats.org/officeDocument/2006/relationships/hyperlink" Target="http://www.uniprot.org/uniprot/?query=*&amp;fil=reviewed:no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iprot.org/uniprot/?query=*&amp;fil=reviewed:yes" TargetMode="External"/><Relationship Id="rId5" Type="http://schemas.openxmlformats.org/officeDocument/2006/relationships/hyperlink" Target="http://www.rcsb.org/pdb/search/smartSubquery.do?smartSearchSubtype=HoldingsQuery&amp;moleculeType=nucleicAcidContaining&amp;experimentalMethod=ignore" TargetMode="External"/><Relationship Id="rId4" Type="http://schemas.openxmlformats.org/officeDocument/2006/relationships/hyperlink" Target="http://www.rcsb.org/pdb/search/smart.do?smartSearchSubtype_0=TreeQueryExpression_1&amp;t_0=1&amp;n_0=+9606&amp;smartComparator=and&amp;evtc=HomeDrillDown&amp;evta=Organism&amp;evtl=Home" TargetMode="External"/><Relationship Id="rId9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8%D0%BF%D0%B8%D0%B4" TargetMode="External"/><Relationship Id="rId7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Relationship Id="rId5" Type="http://schemas.openxmlformats.org/officeDocument/2006/relationships/hyperlink" Target="https://ru.wikipedia.org/wiki/%D0%96%D0%B8%D1%80%D0%BD%D1%8B%D0%B5_%D0%BA%D0%B8%D1%81%D0%BB%D0%BE%D1%82%D1%8B" TargetMode="External"/><Relationship Id="rId4" Type="http://schemas.openxmlformats.org/officeDocument/2006/relationships/hyperlink" Target="https://ru.wikipedia.org/wiki/%D0%94%D0%B5%D1%82%D0%B5%D1%80%D0%B3%D0%B5%D0%BD%D1%8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png"/><Relationship Id="rId10" Type="http://schemas.openxmlformats.org/officeDocument/2006/relationships/image" Target="../media/image91.jp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yoglobin" TargetMode="External"/><Relationship Id="rId13" Type="http://schemas.openxmlformats.org/officeDocument/2006/relationships/hyperlink" Target="https://en.wikipedia.org/wiki/Maurice_Wilkins" TargetMode="External"/><Relationship Id="rId18" Type="http://schemas.openxmlformats.org/officeDocument/2006/relationships/hyperlink" Target="https://en.wikipedia.org/wiki/William_Howard_Stein" TargetMode="External"/><Relationship Id="rId26" Type="http://schemas.openxmlformats.org/officeDocument/2006/relationships/hyperlink" Target="https://en.wikipedia.org/wiki/Hartmut_Michel" TargetMode="External"/><Relationship Id="rId39" Type="http://schemas.openxmlformats.org/officeDocument/2006/relationships/hyperlink" Target="https://en.wikipedia.org/wiki/Venkatraman_Ramakrishnan" TargetMode="External"/><Relationship Id="rId3" Type="http://schemas.openxmlformats.org/officeDocument/2006/relationships/hyperlink" Target="https://en.wikipedia.org/wiki/X-ray_spectroscopy" TargetMode="External"/><Relationship Id="rId21" Type="http://schemas.openxmlformats.org/officeDocument/2006/relationships/hyperlink" Target="https://en.wikipedia.org/wiki/Jerome_Karle" TargetMode="External"/><Relationship Id="rId34" Type="http://schemas.openxmlformats.org/officeDocument/2006/relationships/hyperlink" Target="https://en.wikipedia.org/wiki/Roger_D._Kornberg" TargetMode="External"/><Relationship Id="rId7" Type="http://schemas.openxmlformats.org/officeDocument/2006/relationships/hyperlink" Target="https://en.wikipedia.org/wiki/Max_F._Perutz" TargetMode="External"/><Relationship Id="rId12" Type="http://schemas.openxmlformats.org/officeDocument/2006/relationships/hyperlink" Target="https://en.wikipedia.org/wiki/Francis_Crick" TargetMode="External"/><Relationship Id="rId17" Type="http://schemas.openxmlformats.org/officeDocument/2006/relationships/hyperlink" Target="https://en.wikipedia.org/wiki/Ribonuclease" TargetMode="External"/><Relationship Id="rId25" Type="http://schemas.openxmlformats.org/officeDocument/2006/relationships/hyperlink" Target="https://en.wikipedia.org/wiki/Photosynthetic_reaction_center" TargetMode="External"/><Relationship Id="rId33" Type="http://schemas.openxmlformats.org/officeDocument/2006/relationships/hyperlink" Target="https://en.wikipedia.org/wiki/Aquaporin" TargetMode="External"/><Relationship Id="rId38" Type="http://schemas.openxmlformats.org/officeDocument/2006/relationships/hyperlink" Target="https://en.wikipedia.org/wiki/Thomas_A._Steitz" TargetMode="External"/><Relationship Id="rId2" Type="http://schemas.openxmlformats.org/officeDocument/2006/relationships/hyperlink" Target="https://en.wikipedia.org/wiki/Max_von_Laue" TargetMode="External"/><Relationship Id="rId16" Type="http://schemas.openxmlformats.org/officeDocument/2006/relationships/hyperlink" Target="https://en.wikipedia.org/wiki/Stanford_Moore" TargetMode="External"/><Relationship Id="rId20" Type="http://schemas.openxmlformats.org/officeDocument/2006/relationships/hyperlink" Target="https://en.wikipedia.org/wiki/Borane" TargetMode="External"/><Relationship Id="rId29" Type="http://schemas.openxmlformats.org/officeDocument/2006/relationships/hyperlink" Target="https://en.wikipedia.org/wiki/ATP_synthase" TargetMode="External"/><Relationship Id="rId41" Type="http://schemas.openxmlformats.org/officeDocument/2006/relationships/hyperlink" Target="https://en.wikipedia.org/wiki/G_protein-coupled_recep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liam_Lawrence_Bragg" TargetMode="External"/><Relationship Id="rId11" Type="http://schemas.openxmlformats.org/officeDocument/2006/relationships/hyperlink" Target="https://en.wikipedia.org/wiki/Nucleic_acid" TargetMode="External"/><Relationship Id="rId24" Type="http://schemas.openxmlformats.org/officeDocument/2006/relationships/hyperlink" Target="https://en.wikipedia.org/wiki/Johann_Deisenhofer" TargetMode="External"/><Relationship Id="rId32" Type="http://schemas.openxmlformats.org/officeDocument/2006/relationships/hyperlink" Target="https://en.wikipedia.org/wiki/Peter_Agre" TargetMode="External"/><Relationship Id="rId37" Type="http://schemas.openxmlformats.org/officeDocument/2006/relationships/hyperlink" Target="https://en.wikipedia.org/wiki/Ribosome" TargetMode="External"/><Relationship Id="rId40" Type="http://schemas.openxmlformats.org/officeDocument/2006/relationships/hyperlink" Target="https://en.wikipedia.org/wiki/Brian_Kobilka" TargetMode="External"/><Relationship Id="rId5" Type="http://schemas.openxmlformats.org/officeDocument/2006/relationships/hyperlink" Target="https://en.wikipedia.org/wiki/Crystal_structure" TargetMode="External"/><Relationship Id="rId15" Type="http://schemas.openxmlformats.org/officeDocument/2006/relationships/hyperlink" Target="https://en.wikipedia.org/wiki/X-ray_crystallography" TargetMode="External"/><Relationship Id="rId23" Type="http://schemas.openxmlformats.org/officeDocument/2006/relationships/hyperlink" Target="https://en.wikipedia.org/wiki/Herbert_A._Hauptman" TargetMode="External"/><Relationship Id="rId28" Type="http://schemas.openxmlformats.org/officeDocument/2006/relationships/hyperlink" Target="https://en.wikipedia.org/wiki/John_E._Walker" TargetMode="External"/><Relationship Id="rId36" Type="http://schemas.openxmlformats.org/officeDocument/2006/relationships/hyperlink" Target="https://en.wikipedia.org/wiki/Ada_E._Yonath" TargetMode="External"/><Relationship Id="rId10" Type="http://schemas.openxmlformats.org/officeDocument/2006/relationships/hyperlink" Target="https://en.wikipedia.org/wiki/James_D._Watson" TargetMode="External"/><Relationship Id="rId19" Type="http://schemas.openxmlformats.org/officeDocument/2006/relationships/hyperlink" Target="https://en.wikipedia.org/wiki/William_Lipscomb" TargetMode="External"/><Relationship Id="rId31" Type="http://schemas.openxmlformats.org/officeDocument/2006/relationships/hyperlink" Target="https://en.wikipedia.org/wiki/Potassium_channel" TargetMode="External"/><Relationship Id="rId4" Type="http://schemas.openxmlformats.org/officeDocument/2006/relationships/hyperlink" Target="https://en.wikipedia.org/wiki/William_Henry_Bragg" TargetMode="External"/><Relationship Id="rId9" Type="http://schemas.openxmlformats.org/officeDocument/2006/relationships/hyperlink" Target="https://en.wikipedia.org/wiki/John_C._Kendrew" TargetMode="External"/><Relationship Id="rId14" Type="http://schemas.openxmlformats.org/officeDocument/2006/relationships/hyperlink" Target="https://en.wikipedia.org/wiki/Dorothy_Hodgkin" TargetMode="External"/><Relationship Id="rId22" Type="http://schemas.openxmlformats.org/officeDocument/2006/relationships/hyperlink" Target="https://en.wikipedia.org/wiki/Hauptman-Karle_method" TargetMode="External"/><Relationship Id="rId27" Type="http://schemas.openxmlformats.org/officeDocument/2006/relationships/hyperlink" Target="https://en.wikipedia.org/wiki/Robert_Huber" TargetMode="External"/><Relationship Id="rId30" Type="http://schemas.openxmlformats.org/officeDocument/2006/relationships/hyperlink" Target="https://en.wikipedia.org/wiki/Roderick_MacKinnon" TargetMode="External"/><Relationship Id="rId35" Type="http://schemas.openxmlformats.org/officeDocument/2006/relationships/hyperlink" Target="https://en.wikipedia.org/wiki/Transcription_(genetics)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986" y="48061"/>
            <a:ext cx="7339584" cy="1776978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>
                <a:latin typeface="Calibri" panose="020F0502020204030204" pitchFamily="34" charset="0"/>
              </a:rPr>
              <a:t>Структура биополимеров</a:t>
            </a:r>
            <a:br>
              <a:rPr lang="ru-RU" sz="44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д.б.н., проф. Анна Карягина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НИИ ФХБ им. А.Н. Белозерского МГУ им. М.В Ломоносова</a:t>
            </a:r>
            <a:br>
              <a:rPr lang="ru-RU" sz="2000" dirty="0" smtClean="0">
                <a:latin typeface="Calibri" panose="020F0502020204030204" pitchFamily="34" charset="0"/>
              </a:rPr>
            </a:br>
            <a:r>
              <a:rPr lang="ru-RU" sz="2000" dirty="0" smtClean="0">
                <a:latin typeface="Calibri" panose="020F0502020204030204" pitchFamily="34" charset="0"/>
              </a:rPr>
              <a:t>ФНЦ «НИИ эпидемиологии и микробиологии им. </a:t>
            </a:r>
            <a:r>
              <a:rPr lang="ru-RU" sz="2000" dirty="0" err="1" smtClean="0">
                <a:latin typeface="Calibri" panose="020F0502020204030204" pitchFamily="34" charset="0"/>
              </a:rPr>
              <a:t>Н.Ф.Гамалеи</a:t>
            </a:r>
            <a:r>
              <a:rPr lang="ru-RU" sz="2000" dirty="0" smtClean="0">
                <a:latin typeface="Calibri" panose="020F0502020204030204" pitchFamily="34" charset="0"/>
              </a:rPr>
              <a:t>» Минздрава РФ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 descr="Donald Lab Graphic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39" y="228600"/>
            <a:ext cx="4904105" cy="37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yeast phenylalanine tRNA (1ehz) with WC base-pair bl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60" y="1988074"/>
            <a:ext cx="3274570" cy="34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raveling the DNA stretching myst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360"/>
            <a:ext cx="3596639" cy="359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5185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(CPK)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39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9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4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984505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39" y="2435275"/>
            <a:ext cx="3638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few residues with backbone in blue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vdw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dots surface.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Hemoglobin with backbone trace colored by chain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Biotin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inside its binding pocket in a streptavidin subunit (cyan translucent surface) and capped by a portion of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neighbour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streptavidin subunit (yellow translucent surface).</a:t>
            </a:r>
            <a:endParaRPr lang="ru-RU" dirty="0"/>
          </a:p>
        </p:txBody>
      </p:sp>
      <p:pic>
        <p:nvPicPr>
          <p:cNvPr id="6154" name="Picture 10" descr="http://jmol.sourceforge.net/screenshots/screenshot_hemoglob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161"/>
            <a:ext cx="3464838" cy="34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4838" y="5934670"/>
            <a:ext cx="460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emoglobin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tetramer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group as sticks at bottom-right).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</p:spTree>
    <p:extLst>
      <p:ext uri="{BB962C8B-B14F-4D97-AF65-F5344CB8AC3E}">
        <p14:creationId xmlns:p14="http://schemas.microsoft.com/office/powerpoint/2010/main" val="11903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126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3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-1000" b="5034"/>
          <a:stretch/>
        </p:blipFill>
        <p:spPr bwMode="auto">
          <a:xfrm>
            <a:off x="838200" y="365125"/>
            <a:ext cx="9788524" cy="64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839" y="1024128"/>
            <a:ext cx="8547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" y="1969125"/>
            <a:ext cx="11714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мРНК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159" y="5730357"/>
            <a:ext cx="9428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тРНК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9143" y="5590149"/>
            <a:ext cx="1110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белок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2945" y="357463"/>
            <a:ext cx="51378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Структурная </a:t>
            </a:r>
            <a:r>
              <a:rPr lang="ru-RU" sz="2000" dirty="0" err="1" smtClean="0"/>
              <a:t>биоинформатика</a:t>
            </a:r>
            <a:r>
              <a:rPr lang="ru-RU" sz="2000" dirty="0" smtClean="0"/>
              <a:t> – область </a:t>
            </a:r>
          </a:p>
          <a:p>
            <a:r>
              <a:rPr lang="ru-RU" sz="2000" dirty="0" err="1" smtClean="0"/>
              <a:t>биоинформатики</a:t>
            </a:r>
            <a:r>
              <a:rPr lang="ru-RU" sz="2000" dirty="0" smtClean="0"/>
              <a:t>, связанная с разработкой</a:t>
            </a:r>
          </a:p>
          <a:p>
            <a:r>
              <a:rPr lang="ru-RU" sz="2000" dirty="0"/>
              <a:t>м</a:t>
            </a:r>
            <a:r>
              <a:rPr lang="ru-RU" sz="2000" dirty="0" smtClean="0"/>
              <a:t>етодов и алгоритмов для изучения структур</a:t>
            </a:r>
          </a:p>
          <a:p>
            <a:r>
              <a:rPr lang="ru-RU" sz="2000" dirty="0" smtClean="0"/>
              <a:t>биополимеров и, собственно, изучением их</a:t>
            </a:r>
          </a:p>
          <a:p>
            <a:r>
              <a:rPr lang="ru-RU" sz="2000" dirty="0" smtClean="0"/>
              <a:t>структуры.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</a:t>
            </a:r>
            <a:r>
              <a:rPr lang="ru-RU" sz="3200" dirty="0" smtClean="0"/>
              <a:t>РНК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64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95072"/>
            <a:ext cx="8394038" cy="6572218"/>
            <a:chOff x="2169576" y="195072"/>
            <a:chExt cx="8394038" cy="6572218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46580" y="195072"/>
              <a:ext cx="391703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окружении)</a:t>
              </a:r>
            </a:p>
            <a:p>
              <a:r>
                <a:rPr lang="ru-RU" dirty="0"/>
                <a:t>и</a:t>
              </a:r>
              <a:r>
                <a:rPr lang="ru-RU" dirty="0" smtClean="0"/>
                <a:t> </a:t>
              </a:r>
              <a:r>
                <a:rPr lang="ru-RU" dirty="0" err="1" smtClean="0"/>
                <a:t>ван</a:t>
              </a:r>
              <a:r>
                <a:rPr lang="ru-RU" dirty="0" smtClean="0"/>
                <a:t>-дер </a:t>
              </a:r>
              <a:r>
                <a:rPr lang="ru-RU" dirty="0" err="1" smtClean="0"/>
                <a:t>Ваальсовы</a:t>
              </a:r>
              <a:r>
                <a:rPr lang="ru-RU" dirty="0" smtClean="0"/>
                <a:t> взаимодействия</a:t>
              </a:r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N, O или F. 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</a:t>
            </a:r>
            <a:r>
              <a:rPr lang="en-US" dirty="0"/>
              <a:t>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причем, 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73091" y="502888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>
                <a:hlinkClick r:id="rId3"/>
              </a:rPr>
              <a:t> </a:t>
            </a:r>
            <a:r>
              <a:rPr lang="en-US" sz="2400" dirty="0" smtClean="0">
                <a:hlinkClick r:id="rId3"/>
              </a:rPr>
              <a:t>35836 </a:t>
            </a:r>
            <a:r>
              <a:rPr lang="en-US" sz="2400" dirty="0">
                <a:hlinkClick r:id="rId3"/>
              </a:rPr>
              <a:t>Distinct Protein Sequences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dirty="0">
                <a:hlinkClick r:id="rId4"/>
              </a:rPr>
              <a:t>29690 Structures of Human Sequences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dirty="0">
                <a:hlinkClick r:id="rId5"/>
              </a:rPr>
              <a:t>7976 Nucleic Acid Containing Structures</a:t>
            </a: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6"/>
              </a:rPr>
              <a:t>Reviewed (549,215)</a:t>
            </a:r>
            <a:r>
              <a:rPr lang="ru-RU" sz="2400" dirty="0" smtClean="0">
                <a:hlinkClick r:id="rId6"/>
              </a:rPr>
              <a:t> </a:t>
            </a:r>
            <a:r>
              <a:rPr lang="en-US" sz="2400" dirty="0" smtClean="0">
                <a:hlinkClick r:id="rId6"/>
              </a:rPr>
              <a:t>Swiss-</a:t>
            </a:r>
            <a:r>
              <a:rPr lang="en-US" sz="2400" dirty="0" err="1" smtClean="0">
                <a:hlinkClick r:id="rId6"/>
              </a:rPr>
              <a:t>Prot</a:t>
            </a:r>
            <a:endParaRPr lang="en-US" sz="2400" dirty="0" smtClean="0">
              <a:hlinkClick r:id="rId6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>
                <a:hlinkClick r:id="rId7"/>
              </a:rPr>
              <a:t>Unreviewed</a:t>
            </a:r>
            <a:r>
              <a:rPr lang="en-US" sz="2400" dirty="0" smtClean="0">
                <a:hlinkClick r:id="rId7"/>
              </a:rPr>
              <a:t> (50,825,784)</a:t>
            </a:r>
            <a:r>
              <a:rPr lang="ru-RU" sz="2400" dirty="0" smtClean="0">
                <a:hlinkClick r:id="rId7"/>
              </a:rPr>
              <a:t> </a:t>
            </a:r>
            <a:r>
              <a:rPr lang="en-US" sz="2400" dirty="0" err="1" smtClean="0">
                <a:hlinkClick r:id="rId7"/>
              </a:rPr>
              <a:t>TrEMBL</a:t>
            </a:r>
            <a:endParaRPr lang="en-US" sz="2400" dirty="0" smtClean="0">
              <a:hlinkClick r:id="rId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8"/>
              </a:rPr>
              <a:t>Human (148,284)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4107936"/>
            <a:ext cx="3965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структуры 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Кератины</a:t>
            </a:r>
            <a:r>
              <a:rPr lang="ru-RU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цитокератины, образующие наиболее прочные элементы внутриклеточного цитоскелета эпителиальных клеток. </a:t>
            </a:r>
          </a:p>
          <a:p>
            <a:r>
              <a:rPr lang="ru-RU" b="1" smtClean="0"/>
              <a:t>α-кератины</a:t>
            </a:r>
            <a:r>
              <a:rPr lang="ru-RU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smtClean="0"/>
              <a:t>coiled coil). </a:t>
            </a:r>
            <a:r>
              <a:rPr lang="ru-RU" smtClean="0"/>
              <a:t>Содержат много глицина и цистеина, образующего дисульфидные связи. Человеческие волосы на 14% состоят из цистеина.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  <a:endParaRPr lang="ru-RU" sz="1600" dirty="0" smtClean="0"/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</a:t>
            </a:r>
            <a:r>
              <a:rPr lang="ru-RU" sz="1600" dirty="0" smtClean="0"/>
              <a:t>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  <a:endParaRPr lang="ru-RU" sz="1600" dirty="0" smtClean="0"/>
          </a:p>
          <a:p>
            <a:r>
              <a:rPr lang="ru-RU" sz="1600" dirty="0" smtClean="0"/>
              <a:t>Каждая </a:t>
            </a:r>
            <a:r>
              <a:rPr lang="ru-RU" sz="1600" dirty="0" smtClean="0"/>
              <a:t>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</a:t>
            </a:r>
            <a:r>
              <a:rPr lang="ru-RU" sz="1600" dirty="0"/>
              <a:t>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Бета-амилооид</a:t>
            </a:r>
            <a:r>
              <a:rPr lang="ru-RU" smtClean="0"/>
              <a:t> 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smtClean="0"/>
              <a:t>Амилоидные фибриллы </a:t>
            </a:r>
            <a:r>
              <a:rPr lang="ru-RU" smtClean="0"/>
              <a:t>могут формироваться и из других белков, например, таких «нормальных» глобулярных белков, как лизоцим, миоглобон и т.д. Образование амилоидных фибрилл также вызывает инфекционная форма прионов.</a:t>
            </a: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381891"/>
            <a:ext cx="722196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 трансмиссивные губчатые энцефалопатии (ТГЭ) у различных млекопитающих, в том числе губчатую 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Шейнкера, фатальную семейную бессонницу и куру.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</a:t>
            </a:r>
          </a:p>
          <a:p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mtClean="0"/>
              <a:t>Биохимическая классификация:</a:t>
            </a:r>
          </a:p>
          <a:p>
            <a:endParaRPr lang="ru-RU" sz="1400" smtClean="0"/>
          </a:p>
          <a:p>
            <a:r>
              <a:rPr lang="ru-RU" sz="1400" i="1" smtClean="0"/>
              <a:t>Интегральные мембранные белки</a:t>
            </a:r>
            <a:r>
              <a:rPr lang="ru-RU" sz="1400" smtClean="0"/>
              <a:t> прочно встроены в мембрану и могут быть извлечены из </a:t>
            </a:r>
            <a:r>
              <a:rPr lang="ru-RU" sz="1400" smtClean="0">
                <a:hlinkClick r:id="rId3" tooltip="Липид"/>
              </a:rPr>
              <a:t>липидного</a:t>
            </a:r>
            <a:r>
              <a:rPr lang="ru-RU" sz="1400" smtClean="0"/>
              <a:t> окружения только с помощью </a:t>
            </a:r>
            <a:r>
              <a:rPr lang="ru-RU" sz="1400" smtClean="0">
                <a:hlinkClick r:id="rId4" tooltip="Детергент"/>
              </a:rPr>
              <a:t>детергентов</a:t>
            </a:r>
            <a:r>
              <a:rPr lang="ru-RU" sz="1400" smtClean="0"/>
              <a:t> или неполярных растворителей. По отношению к липидному бислою интегральные белки могут быть трансмембранными политопическими  (выходить на обе стороны) или интегральными монотопическими (выходить на одну сторону).</a:t>
            </a:r>
          </a:p>
          <a:p>
            <a:endParaRPr lang="ru-RU" sz="1400" smtClean="0"/>
          </a:p>
          <a:p>
            <a:r>
              <a:rPr lang="ru-RU" sz="1400" i="1" smtClean="0"/>
              <a:t>Периферические мембранные белки</a:t>
            </a:r>
            <a:r>
              <a:rPr lang="ru-RU" sz="1400" smtClean="0"/>
              <a:t> являются монотопическими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нековалентных сил. Таким образом, в отличие от интегральных белков они диссоциируют от мембраны при обработке соответствующим водным раствором (например, с низким или высоким pH, с высокой концентрацией соли или под действием хаотропного агента). Эта диссоциация не требует разрушения мембраны.</a:t>
            </a:r>
          </a:p>
          <a:p>
            <a:endParaRPr lang="ru-RU" sz="1400" smtClean="0"/>
          </a:p>
          <a:p>
            <a:r>
              <a:rPr lang="ru-RU" sz="1400" smtClean="0"/>
              <a:t>Мембранные белки могут быть встроены в мембрану за счёт </a:t>
            </a:r>
            <a:r>
              <a:rPr lang="ru-RU" sz="1400" smtClean="0">
                <a:hlinkClick r:id="rId5" tooltip="Жирные кислоты"/>
              </a:rPr>
              <a:t>жирнокислотных</a:t>
            </a:r>
            <a:r>
              <a:rPr lang="ru-RU" sz="1400" smtClean="0"/>
              <a:t> или пренильных остатков либо </a:t>
            </a:r>
            <a:r>
              <a:rPr lang="ru-RU" sz="1400" smtClean="0">
                <a:hlinkClick r:id="rId6" tooltip="Гликозилфосфатидилинозитол"/>
              </a:rPr>
              <a:t>гликозилфосфатидилинозитола</a:t>
            </a:r>
            <a:r>
              <a:rPr lang="ru-RU" sz="1400" smtClean="0"/>
              <a:t>, присоединённых к белку в процессе их </a:t>
            </a:r>
            <a:r>
              <a:rPr lang="ru-RU" sz="1400" smtClean="0">
                <a:hlinkClick r:id="rId7" tooltip="Посттрансляционная модификация"/>
              </a:rPr>
              <a:t>посттрансляционной модификации</a:t>
            </a:r>
            <a:r>
              <a:rPr lang="ru-RU" sz="1400" smtClean="0"/>
              <a:t>.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>
                <a:latin typeface="+mn-lt"/>
              </a:rPr>
              <a:t>Структурные </a:t>
            </a:r>
            <a:r>
              <a:rPr lang="ru-RU" sz="2400" b="1" u="none" dirty="0" smtClean="0">
                <a:latin typeface="+mn-lt"/>
              </a:rPr>
              <a:t>мотивы белков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652" y="548681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758813" y="3854357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2422" y="769575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6227" y="3172872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шпилька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97602" y="6101262"/>
            <a:ext cx="88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934187" y="619167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меандр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22444" y="3151149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/>
              <a:t>-</a:t>
            </a:r>
            <a:r>
              <a:rPr lang="ru-RU" dirty="0"/>
              <a:t>мотив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142" y="4133129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052" y="3954410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857304" y="6145143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спираль</a:t>
            </a:r>
            <a:endParaRPr lang="ru-RU" dirty="0"/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3652" y="763582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795653" y="1920281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683" y="2029138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636572" y="3444281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Греческий ключ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23" y="1838803"/>
            <a:ext cx="3012777" cy="2120995"/>
          </a:xfrm>
          <a:prstGeom prst="rect">
            <a:avLst/>
          </a:prstGeom>
        </p:spPr>
      </p:pic>
      <p:pic>
        <p:nvPicPr>
          <p:cNvPr id="2050" name="Picture 2" descr="https://upload.wikimedia.org/wikipedia/commons/5/50/Rhodes_meander_h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23" y="365717"/>
            <a:ext cx="3049885" cy="13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722" y="192750"/>
            <a:ext cx="10656809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Структурные </a:t>
            </a:r>
            <a:r>
              <a:rPr lang="ru-RU" sz="2400" b="1" u="none" dirty="0" smtClean="0">
                <a:latin typeface="+mn-lt"/>
              </a:rPr>
              <a:t>классы </a:t>
            </a:r>
            <a:r>
              <a:rPr lang="ru-RU" sz="2400" u="none" dirty="0" smtClean="0">
                <a:latin typeface="+mn-lt"/>
              </a:rPr>
              <a:t>(</a:t>
            </a:r>
            <a:r>
              <a:rPr lang="en-US" sz="2400" u="none" dirty="0" smtClean="0">
                <a:latin typeface="+mn-lt"/>
              </a:rPr>
              <a:t>CATH</a:t>
            </a:r>
            <a:r>
              <a:rPr lang="ru-RU" sz="2400" u="none" dirty="0" smtClean="0">
                <a:latin typeface="+mn-lt"/>
              </a:rPr>
              <a:t>, 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a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hierarchic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classification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protein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domain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structures</a:t>
            </a:r>
            <a:r>
              <a:rPr lang="en-US" sz="2400" u="none" dirty="0" smtClean="0">
                <a:latin typeface="+mn-lt"/>
              </a:rPr>
              <a:t>) – </a:t>
            </a:r>
            <a:r>
              <a:rPr lang="ru-RU" sz="2400" u="none" dirty="0" smtClean="0">
                <a:latin typeface="+mn-lt"/>
              </a:rPr>
              <a:t>по составу вторичной структуры</a:t>
            </a:r>
            <a:endParaRPr lang="ru-RU" sz="2400" u="none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7764" r="14610" b="9521"/>
          <a:stretch/>
        </p:blipFill>
        <p:spPr bwMode="auto">
          <a:xfrm>
            <a:off x="578757" y="921462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0677" r="3106" b="5274"/>
          <a:stretch/>
        </p:blipFill>
        <p:spPr bwMode="auto">
          <a:xfrm>
            <a:off x="19205" y="3767383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7864" r="9682" b="4177"/>
          <a:stretch/>
        </p:blipFill>
        <p:spPr bwMode="auto">
          <a:xfrm>
            <a:off x="5004858" y="861062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9042" r="16144" b="4320"/>
          <a:stretch/>
        </p:blipFill>
        <p:spPr bwMode="auto">
          <a:xfrm>
            <a:off x="5092250" y="3721548"/>
            <a:ext cx="2757151" cy="31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580" y="3374597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169440" y="6108289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312" y="3187713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/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6317" y="601582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+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001614" y="1293161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85526" y="4403562"/>
            <a:ext cx="3732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</p:spTree>
    <p:extLst>
      <p:ext uri="{BB962C8B-B14F-4D97-AF65-F5344CB8AC3E}">
        <p14:creationId xmlns:p14="http://schemas.microsoft.com/office/powerpoint/2010/main" val="3770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56" y="332513"/>
            <a:ext cx="11949545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Архитектуры</a:t>
            </a:r>
            <a:r>
              <a:rPr lang="ru-RU" sz="2400" u="none" dirty="0" smtClean="0">
                <a:latin typeface="+mn-lt"/>
              </a:rPr>
              <a:t> (</a:t>
            </a:r>
            <a:r>
              <a:rPr lang="en-US" sz="2400" u="none" dirty="0" smtClean="0">
                <a:latin typeface="+mn-lt"/>
              </a:rPr>
              <a:t>CATH) – </a:t>
            </a:r>
            <a:r>
              <a:rPr lang="ru-RU" sz="2400" u="none" dirty="0" smtClean="0">
                <a:latin typeface="+mn-lt"/>
              </a:rPr>
              <a:t>классификация с учетом расположения в пространстве элементов вторичной структуры без учета последовательности их соединения</a:t>
            </a:r>
            <a:endParaRPr lang="ru-RU" sz="2400" u="none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46232" y="1345871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-сэндвич</a:t>
              </a:r>
              <a:endParaRPr lang="ru-RU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929031" y="3870651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-баррель</a:t>
              </a:r>
              <a:endParaRPr lang="ru-RU" dirty="0"/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46073" y="4203162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-пропеллер</a:t>
              </a:r>
              <a:endParaRPr lang="ru-RU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187216" y="4100108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-призма</a:t>
              </a:r>
              <a:endParaRPr lang="ru-RU" dirty="0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287689" y="3880522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TIM-</a:t>
              </a:r>
              <a:r>
                <a:rPr lang="ru-RU" dirty="0"/>
                <a:t>баррель</a:t>
              </a:r>
              <a:endParaRPr lang="ru-RU" dirty="0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394591" y="126869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ru-RU" dirty="0"/>
                <a:t>-сэндвич</a:t>
              </a:r>
              <a:endParaRPr lang="ru-RU" dirty="0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8343711" y="1123216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6177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/>
                <a:t>α</a:t>
              </a:r>
              <a:r>
                <a:rPr lang="en-US" dirty="0"/>
                <a:t>-</a:t>
              </a:r>
              <a:r>
                <a:rPr lang="ru-RU" dirty="0"/>
                <a:t>сэндвич</a:t>
              </a:r>
              <a:endParaRPr lang="ru-RU" dirty="0"/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1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6224708" y="6244821"/>
            <a:ext cx="216745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/>
              <a:t>баррель</a:t>
            </a:r>
            <a:endParaRPr lang="ru-RU" sz="25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8308" y="3481958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7537" y="3439195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711624" y="6183008"/>
            <a:ext cx="213930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CATH: </a:t>
            </a:r>
            <a:r>
              <a:rPr lang="ru-RU" sz="2500" dirty="0"/>
              <a:t>сэндвич</a:t>
            </a:r>
            <a:endParaRPr lang="ru-RU" sz="25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1268" y="97239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none" dirty="0">
                <a:latin typeface="+mn-lt"/>
                <a:ea typeface="+mn-ea"/>
                <a:cs typeface="+mn-cs"/>
              </a:rPr>
              <a:t>SCOP </a:t>
            </a:r>
            <a:r>
              <a:rPr lang="en-US" sz="2800" b="1" u="none" dirty="0" err="1">
                <a:latin typeface="+mn-lt"/>
                <a:ea typeface="+mn-ea"/>
                <a:cs typeface="+mn-cs"/>
              </a:rPr>
              <a:t>vs</a:t>
            </a:r>
            <a:r>
              <a:rPr lang="en-US" sz="2800" b="1" u="none" dirty="0">
                <a:latin typeface="+mn-lt"/>
                <a:ea typeface="+mn-ea"/>
                <a:cs typeface="+mn-cs"/>
              </a:rPr>
              <a:t> CATH</a:t>
            </a:r>
            <a:endParaRPr lang="ru-RU" sz="2800" b="1" u="none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1391" y="796062"/>
            <a:ext cx="795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SCOP</a:t>
            </a:r>
            <a:r>
              <a:rPr lang="en-US" sz="2400" dirty="0"/>
              <a:t>: hand-made, </a:t>
            </a:r>
            <a:r>
              <a:rPr lang="en-US" sz="2400" dirty="0"/>
              <a:t>CATH</a:t>
            </a:r>
            <a:r>
              <a:rPr lang="en-US" sz="2400" dirty="0"/>
              <a:t>: </a:t>
            </a:r>
            <a:r>
              <a:rPr lang="en-US" sz="2400" dirty="0" smtClean="0"/>
              <a:t>semi-automatic. </a:t>
            </a:r>
            <a:endParaRPr lang="ru-RU" sz="2400" dirty="0" smtClean="0"/>
          </a:p>
          <a:p>
            <a:endParaRPr lang="ru-RU" sz="2400" dirty="0"/>
          </a:p>
          <a:p>
            <a:r>
              <a:rPr lang="en-US" sz="2400" dirty="0" smtClean="0"/>
              <a:t>SCOP</a:t>
            </a:r>
            <a:r>
              <a:rPr lang="en-US" sz="2400" dirty="0"/>
              <a:t>: </a:t>
            </a:r>
            <a:r>
              <a:rPr lang="ru-RU" sz="2400" dirty="0"/>
              <a:t>не обновляется с 2009 года</a:t>
            </a:r>
            <a:r>
              <a:rPr lang="en-US" sz="2400" dirty="0"/>
              <a:t>, CATH: </a:t>
            </a:r>
            <a:r>
              <a:rPr lang="ru-RU" sz="2400" dirty="0"/>
              <a:t>регулярно обновляется.</a:t>
            </a:r>
          </a:p>
          <a:p>
            <a:endParaRPr lang="ru-RU" sz="2400" dirty="0"/>
          </a:p>
          <a:p>
            <a:r>
              <a:rPr lang="ru-RU" sz="2400" dirty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710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55" y="300608"/>
            <a:ext cx="9469384" cy="56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</a:t>
            </a:r>
            <a:r>
              <a:rPr lang="en-US" sz="2800" b="1" spc="-100" dirty="0"/>
              <a:t>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05993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Цитозин</a:t>
            </a:r>
            <a:r>
              <a:rPr lang="ru-RU" dirty="0"/>
              <a:t>(C5)-ДНК-</a:t>
            </a:r>
            <a:r>
              <a:rPr lang="ru-RU" dirty="0" err="1"/>
              <a:t>метилтрансферазы</a:t>
            </a:r>
            <a:r>
              <a:rPr lang="ru-RU" dirty="0"/>
              <a:t> 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очень 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err="1" smtClean="0"/>
              <a:t>рфзличными</a:t>
            </a:r>
            <a:r>
              <a:rPr lang="ru-RU" dirty="0" smtClean="0"/>
              <a:t> 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0575" y="486335"/>
            <a:ext cx="62079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 smtClean="0"/>
              <a:t>X-ray </a:t>
            </a:r>
            <a:r>
              <a:rPr lang="en-US" dirty="0"/>
              <a:t>(903)</a:t>
            </a:r>
          </a:p>
          <a:p>
            <a:r>
              <a:rPr lang="en-US" dirty="0"/>
              <a:t>Electron Microscopy (245)</a:t>
            </a:r>
          </a:p>
          <a:p>
            <a:r>
              <a:rPr lang="en-US" dirty="0"/>
              <a:t>Solution NMR (119)</a:t>
            </a:r>
          </a:p>
          <a:p>
            <a:r>
              <a:rPr lang="en-US" dirty="0"/>
              <a:t>Hybrid (2)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28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01" y="0"/>
            <a:ext cx="969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</p:spTree>
    <p:extLst>
      <p:ext uri="{BB962C8B-B14F-4D97-AF65-F5344CB8AC3E}">
        <p14:creationId xmlns:p14="http://schemas.microsoft.com/office/powerpoint/2010/main" val="12383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i="1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</p:spTree>
    <p:extLst>
      <p:ext uri="{BB962C8B-B14F-4D97-AF65-F5344CB8AC3E}">
        <p14:creationId xmlns:p14="http://schemas.microsoft.com/office/powerpoint/2010/main" val="3583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60179"/>
              </p:ext>
            </p:extLst>
          </p:nvPr>
        </p:nvGraphicFramePr>
        <p:xfrm>
          <a:off x="182880" y="-19951"/>
          <a:ext cx="11801856" cy="6893975"/>
        </p:xfrm>
        <a:graphic>
          <a:graphicData uri="http://schemas.openxmlformats.org/drawingml/2006/table">
            <a:tbl>
              <a:tblPr/>
              <a:tblGrid>
                <a:gridCol w="450616"/>
                <a:gridCol w="1995586"/>
                <a:gridCol w="804674"/>
                <a:gridCol w="8550980"/>
              </a:tblGrid>
              <a:tr h="187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Laureate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Prize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Rationale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" tooltip="Max von Laue"/>
                        </a:rPr>
                        <a:t>Max von Laue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discovery of the diffraction of X-rays by crystals</a:t>
                      </a:r>
                      <a:r>
                        <a:rPr lang="en-US" sz="1200" dirty="0" smtClean="0">
                          <a:effectLst/>
                        </a:rPr>
                        <a:t>",</a:t>
                      </a:r>
                      <a:r>
                        <a:rPr lang="en-US" sz="1200" dirty="0">
                          <a:effectLst/>
                        </a:rPr>
                        <a:t> an important step in the development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X-ray spectroscopy"/>
                        </a:rPr>
                        <a:t>X-ray spectroscopy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" tooltip="William Henry Bragg"/>
                        </a:rPr>
                        <a:t>William Henry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6" tooltip="William Lawrence Bragg"/>
                        </a:rPr>
                        <a:t>William Lawrence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7" tooltip="Max F. Perutz"/>
                        </a:rPr>
                        <a:t>Max F. Perutz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9" tooltip="John C. Kendrew"/>
                        </a:rPr>
                        <a:t>John C. Kendrew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0" tooltip="James D. Watson"/>
                        </a:rPr>
                        <a:t>James Dewey Watson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</a:t>
                      </a:r>
                      <a:r>
                        <a:rPr lang="en-US" sz="1200" dirty="0" smtClean="0">
                          <a:effectLst/>
                        </a:rPr>
                        <a:t>material”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2" tooltip="Francis Crick"/>
                        </a:rPr>
                        <a:t>Francis Harry Compton Crick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3" tooltip="Maurice Wilkins"/>
                        </a:rPr>
                        <a:t>Maurice Hugh Frederick Wilkins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4" tooltip="Dorothy Hodgkin"/>
                        </a:rPr>
                        <a:t>Dorothy Hodgkin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her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X-ray crystallography"/>
                        </a:rPr>
                        <a:t>determinations by X-ray techniques</a:t>
                      </a:r>
                      <a:r>
                        <a:rPr lang="en-US" sz="1200" dirty="0">
                          <a:effectLst/>
                        </a:rPr>
                        <a:t> of the structures of important biochemical substances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6" tooltip="Stanford Moore"/>
                        </a:rPr>
                        <a:t>Stanford Moore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8" tooltip="William Howard Stein"/>
                        </a:rPr>
                        <a:t>William H. Stein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9" tooltip="William Lipscomb"/>
                        </a:rPr>
                        <a:t>William N. Lipscomb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on the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0" tooltip="Borane"/>
                        </a:rPr>
                        <a:t>boranes</a:t>
                      </a:r>
                      <a:r>
                        <a:rPr lang="en-US" sz="1200" dirty="0">
                          <a:effectLst/>
                        </a:rPr>
                        <a:t> illuminating problems of chemical bonding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1" tooltip="Jerome Karle"/>
                        </a:rPr>
                        <a:t>Jerome Karle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3" tooltip="Herbert A. Hauptman"/>
                        </a:rPr>
                        <a:t>Herbert A. Hauptman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4" tooltip="Johann Deisenhofer"/>
                        </a:rPr>
                        <a:t>Johann Deisenhofer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6" tooltip="Hartmut Michel"/>
                        </a:rPr>
                        <a:t>Hartmut Michel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7" tooltip="Robert Huber"/>
                        </a:rPr>
                        <a:t>Robert Huber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1997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8" tooltip="John E. Walker"/>
                        </a:rPr>
                        <a:t>John E. Walker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elucidation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9" tooltip="ATP synthase"/>
                        </a:rPr>
                        <a:t>enzymatic mechanism</a:t>
                      </a:r>
                      <a:r>
                        <a:rPr lang="en-US" sz="1200" dirty="0">
                          <a:effectLst/>
                        </a:rPr>
                        <a:t> underlying the synthesis of adenosine triphosphate (ATP</a:t>
                      </a:r>
                      <a:r>
                        <a:rPr lang="en-US" sz="1200" dirty="0" smtClean="0">
                          <a:effectLst/>
                        </a:rPr>
                        <a:t>)"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0" tooltip="Roderick MacKinnon"/>
                        </a:rPr>
                        <a:t>Roderick MacKinnon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structural and mechanistic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1" tooltip="Potassium channel"/>
                        </a:rPr>
                        <a:t>studies of ion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2" tooltip="Peter Agre"/>
                        </a:rPr>
                        <a:t>Peter Agre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the discovery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3" tooltip="Aquaporin"/>
                        </a:rPr>
                        <a:t>water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4" tooltip="Roger D. Kornberg"/>
                        </a:rPr>
                        <a:t>Roger D. Kornberg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of the molecular basis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5" tooltip="Transcription (genetics)"/>
                        </a:rPr>
                        <a:t>eukaryotic transcription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6" tooltip="Ada E. Yonath"/>
                        </a:rPr>
                        <a:t>Ada E. Yonath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8" tooltip="Thomas A. Steitz"/>
                        </a:rPr>
                        <a:t>Thomas A. Steitz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0239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9" tooltip="Venkatraman Ramakrishnan"/>
                        </a:rPr>
                        <a:t>Venkatraman Ramakrishnan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2012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0" tooltip="Brian Kobilka"/>
                        </a:rPr>
                        <a:t>Brian Kobilka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41" tooltip="G protein-coupled receptor"/>
                        </a:rPr>
                        <a:t>G-protein-coupled receptors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7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88668"/>
            <a:ext cx="41418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http://www.rcsb.org/pdb/home/home.do</a:t>
            </a:r>
          </a:p>
        </p:txBody>
      </p:sp>
    </p:spTree>
    <p:extLst>
      <p:ext uri="{BB962C8B-B14F-4D97-AF65-F5344CB8AC3E}">
        <p14:creationId xmlns:p14="http://schemas.microsoft.com/office/powerpoint/2010/main" val="42570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9826</TotalTime>
  <Words>1673</Words>
  <Application>Microsoft Office PowerPoint</Application>
  <PresentationFormat>Широкоэкранный</PresentationFormat>
  <Paragraphs>318</Paragraphs>
  <Slides>43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Aharoni</vt:lpstr>
      <vt:lpstr>Arial</vt:lpstr>
      <vt:lpstr>Arial</vt:lpstr>
      <vt:lpstr>Calibri</vt:lpstr>
      <vt:lpstr>Calibri Light</vt:lpstr>
      <vt:lpstr>PT Serif</vt:lpstr>
      <vt:lpstr>Times New Roman</vt:lpstr>
      <vt:lpstr>Verdana</vt:lpstr>
      <vt:lpstr>Тема Office</vt:lpstr>
      <vt:lpstr>Структура биополимеров д.б.н., проф. Анна Карягина НИИ ФХБ им. А.Н. Белозерского МГУ им. М.В Ломоносова ФНЦ «НИИ эпидемиологии и микробиологии им. Н.Ф.Гамалеи» Минздрава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Структурные мотивы белков</vt:lpstr>
      <vt:lpstr>Структурные классы (CATH, a hierarchic classification of protein domain structures) – по составу вторичной структуры</vt:lpstr>
      <vt:lpstr>Архитектуры (CATH) – классификация с учетом расположения в пространстве элементов вторичной структуры без учета последовательности их соединения</vt:lpstr>
      <vt:lpstr>Презентация PowerPoint</vt:lpstr>
      <vt:lpstr>Презентация PowerPoint</vt:lpstr>
      <vt:lpstr>ДНК-белковые комплексы: ДНК-метилтрансфераза HhaI</vt:lpstr>
      <vt:lpstr>ДНК-белковые комплексы: рибосома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Anna</cp:lastModifiedBy>
  <cp:revision>137</cp:revision>
  <dcterms:created xsi:type="dcterms:W3CDTF">2015-10-06T19:10:50Z</dcterms:created>
  <dcterms:modified xsi:type="dcterms:W3CDTF">2015-10-14T16:49:48Z</dcterms:modified>
</cp:coreProperties>
</file>