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305" r:id="rId3"/>
    <p:sldId id="307" r:id="rId4"/>
    <p:sldId id="308" r:id="rId5"/>
    <p:sldId id="309" r:id="rId6"/>
    <p:sldId id="310" r:id="rId7"/>
    <p:sldId id="258" r:id="rId8"/>
    <p:sldId id="259" r:id="rId9"/>
    <p:sldId id="302" r:id="rId10"/>
    <p:sldId id="303" r:id="rId11"/>
    <p:sldId id="301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304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9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4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30158730158716E-2"/>
          <c:y val="5.2757793764988049E-2"/>
          <c:w val="0.92698412698412702"/>
          <c:h val="0.8297362110311761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column 2</c:v>
                </c:pt>
              </c:strCache>
            </c:strRef>
          </c:tx>
          <c:invertIfNegative val="0"/>
          <c:cat>
            <c:numRef>
              <c:f>Sheet1!$B$1:$Z$1</c:f>
              <c:numCache>
                <c:formatCode>General</c:formatCode>
                <c:ptCount val="25"/>
                <c:pt idx="0">
                  <c:v>1980</c:v>
                </c:pt>
                <c:pt idx="4">
                  <c:v>1984</c:v>
                </c:pt>
                <c:pt idx="8">
                  <c:v>1988</c:v>
                </c:pt>
                <c:pt idx="12">
                  <c:v>1992</c:v>
                </c:pt>
                <c:pt idx="16">
                  <c:v>1996</c:v>
                </c:pt>
                <c:pt idx="20">
                  <c:v>2000</c:v>
                </c:pt>
                <c:pt idx="24">
                  <c:v>2004</c:v>
                </c:pt>
              </c:numCache>
            </c:numRef>
          </c:cat>
          <c:val>
            <c:numRef>
              <c:f>Sheet1!$B$2:$Z$2</c:f>
              <c:numCache>
                <c:formatCode>General</c:formatCode>
                <c:ptCount val="25"/>
                <c:pt idx="0">
                  <c:v>1.875</c:v>
                </c:pt>
                <c:pt idx="1">
                  <c:v>2.5</c:v>
                </c:pt>
                <c:pt idx="2">
                  <c:v>2.8124999999999947</c:v>
                </c:pt>
                <c:pt idx="3">
                  <c:v>2.8124999999999947</c:v>
                </c:pt>
                <c:pt idx="4">
                  <c:v>3.125</c:v>
                </c:pt>
                <c:pt idx="5">
                  <c:v>4.0624999999999956</c:v>
                </c:pt>
                <c:pt idx="6">
                  <c:v>5</c:v>
                </c:pt>
                <c:pt idx="7">
                  <c:v>6.25</c:v>
                </c:pt>
                <c:pt idx="8">
                  <c:v>7.1874999999999956</c:v>
                </c:pt>
                <c:pt idx="9">
                  <c:v>7.8124999999999956</c:v>
                </c:pt>
                <c:pt idx="10">
                  <c:v>8.75</c:v>
                </c:pt>
                <c:pt idx="11">
                  <c:v>9.0625000000000178</c:v>
                </c:pt>
                <c:pt idx="12">
                  <c:v>10.312500000000018</c:v>
                </c:pt>
                <c:pt idx="13">
                  <c:v>12.5</c:v>
                </c:pt>
                <c:pt idx="14">
                  <c:v>13.125</c:v>
                </c:pt>
                <c:pt idx="15">
                  <c:v>15.625</c:v>
                </c:pt>
                <c:pt idx="16">
                  <c:v>17.1875</c:v>
                </c:pt>
                <c:pt idx="17">
                  <c:v>19.375</c:v>
                </c:pt>
                <c:pt idx="18">
                  <c:v>21.875</c:v>
                </c:pt>
                <c:pt idx="19">
                  <c:v>24.68</c:v>
                </c:pt>
                <c:pt idx="20">
                  <c:v>26.562499999999954</c:v>
                </c:pt>
                <c:pt idx="21">
                  <c:v>27.8125</c:v>
                </c:pt>
                <c:pt idx="22">
                  <c:v>31.25</c:v>
                </c:pt>
                <c:pt idx="23">
                  <c:v>34.375</c:v>
                </c:pt>
                <c:pt idx="24">
                  <c:v>35.3125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107096"/>
        <c:axId val="247107488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column 3</c:v>
                </c:pt>
              </c:strCache>
            </c:strRef>
          </c:tx>
          <c:cat>
            <c:numRef>
              <c:f>Sheet1!$B$1:$Z$1</c:f>
              <c:numCache>
                <c:formatCode>General</c:formatCode>
                <c:ptCount val="25"/>
                <c:pt idx="0">
                  <c:v>1980</c:v>
                </c:pt>
                <c:pt idx="4">
                  <c:v>1984</c:v>
                </c:pt>
                <c:pt idx="8">
                  <c:v>1988</c:v>
                </c:pt>
                <c:pt idx="12">
                  <c:v>1992</c:v>
                </c:pt>
                <c:pt idx="16">
                  <c:v>1996</c:v>
                </c:pt>
                <c:pt idx="20">
                  <c:v>2000</c:v>
                </c:pt>
                <c:pt idx="24">
                  <c:v>2004</c:v>
                </c:pt>
              </c:numCache>
            </c:numRef>
          </c:cat>
          <c:val>
            <c:numRef>
              <c:f>Sheet1!$B$3:$Z$3</c:f>
              <c:numCache>
                <c:formatCode>General</c:formatCode>
                <c:ptCount val="25"/>
                <c:pt idx="0">
                  <c:v>1.875</c:v>
                </c:pt>
                <c:pt idx="1">
                  <c:v>3.125</c:v>
                </c:pt>
                <c:pt idx="2">
                  <c:v>5</c:v>
                </c:pt>
                <c:pt idx="3">
                  <c:v>2.1875000000000044</c:v>
                </c:pt>
                <c:pt idx="4">
                  <c:v>3.125</c:v>
                </c:pt>
                <c:pt idx="5">
                  <c:v>5.3124999999999956</c:v>
                </c:pt>
                <c:pt idx="6">
                  <c:v>3.4749999999999988</c:v>
                </c:pt>
                <c:pt idx="7">
                  <c:v>3.75</c:v>
                </c:pt>
                <c:pt idx="8">
                  <c:v>3.75</c:v>
                </c:pt>
                <c:pt idx="9">
                  <c:v>4.0624999999999956</c:v>
                </c:pt>
                <c:pt idx="10">
                  <c:v>4.0624999999999956</c:v>
                </c:pt>
                <c:pt idx="11">
                  <c:v>5</c:v>
                </c:pt>
                <c:pt idx="12">
                  <c:v>4.6874999999999956</c:v>
                </c:pt>
                <c:pt idx="13">
                  <c:v>4.375</c:v>
                </c:pt>
                <c:pt idx="14">
                  <c:v>4.0624999999999956</c:v>
                </c:pt>
                <c:pt idx="15">
                  <c:v>4.6874999999999956</c:v>
                </c:pt>
                <c:pt idx="16">
                  <c:v>10.9375</c:v>
                </c:pt>
                <c:pt idx="17">
                  <c:v>8.4375</c:v>
                </c:pt>
                <c:pt idx="18">
                  <c:v>7.1874999999999956</c:v>
                </c:pt>
                <c:pt idx="19">
                  <c:v>6.875</c:v>
                </c:pt>
                <c:pt idx="20">
                  <c:v>6.25</c:v>
                </c:pt>
                <c:pt idx="21">
                  <c:v>6.53</c:v>
                </c:pt>
                <c:pt idx="22">
                  <c:v>4.6874999999999956</c:v>
                </c:pt>
                <c:pt idx="23">
                  <c:v>6.25</c:v>
                </c:pt>
                <c:pt idx="24">
                  <c:v>6.25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7107880"/>
        <c:axId val="247108272"/>
      </c:lineChart>
      <c:catAx>
        <c:axId val="24710709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2471074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47107488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47107096"/>
        <c:crosses val="autoZero"/>
        <c:crossBetween val="between"/>
      </c:valAx>
      <c:catAx>
        <c:axId val="247107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47108272"/>
        <c:crosses val="autoZero"/>
        <c:auto val="0"/>
        <c:lblAlgn val="ctr"/>
        <c:lblOffset val="100"/>
        <c:noMultiLvlLbl val="0"/>
      </c:catAx>
      <c:valAx>
        <c:axId val="2471082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47107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0.7405</cdr:x>
      <cdr:y>0.465</cdr:y>
    </cdr:from>
    <cdr:to>
      <cdr:x>0.74675</cdr:x>
      <cdr:y>0.50825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43555" y="1846945"/>
          <a:ext cx="37505" cy="1717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0.5875</cdr:x>
      <cdr:y>0.50825</cdr:y>
    </cdr:from>
    <cdr:to>
      <cdr:x>0.59375</cdr:x>
      <cdr:y>0.5515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25441" y="2018731"/>
          <a:ext cx="37504" cy="1717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E337D-EA5B-4B33-86F5-E95C574361A5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A2F41-574D-43C2-99C3-98999282B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53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11224D3-9D7F-4977-91F7-BBE53F11BB1A}" type="slidenum">
              <a:rPr lang="ru-RU" smtClean="0">
                <a:ea typeface="SimSun" charset="-122"/>
              </a:rPr>
              <a:pPr/>
              <a:t>8</a:t>
            </a:fld>
            <a:endParaRPr lang="ru-RU" smtClean="0">
              <a:ea typeface="SimSun" charset="-122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82663" y="1093788"/>
            <a:ext cx="7186613" cy="5391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2055" y="6831308"/>
            <a:ext cx="4178631" cy="64725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55924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759EFB-C552-4EF4-88C0-5AA085CEEB56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21150"/>
          </a:xfrm>
          <a:noFill/>
        </p:spPr>
        <p:txBody>
          <a:bodyPr wrap="square" lIns="0" tIns="1404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Виртуальный скрининг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Подавляющее большинство лекарств – ингибиторы ферментов/рецепторов/прочих белков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Существует (синтезировано, доступно для покупки) огромное количество хим в-в и building blocks для синтеза новых хим в-в. Среди этого пространства в-в можно найти ингибиторы практически любых белков/ферментов/факторов патогенеза (мы же инс-т эпидемиологии). Однако перепробовать их все in vitro не возможно, и тут приходит на помощь подход in silico :-). 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36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017DD2-1127-45ED-AE40-4A3EBC0CCDC8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4343401"/>
            <a:ext cx="5484813" cy="4027488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Докинг – способ предсказать (смоделировать) взаимодействие двух в-в. Чаще всего под докингом понимается моделирование взаимодействия белка и низкомолекулярного лиганда.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Виртуальный скрининг – докинг большого количества в-в, с целью отобрать N соединений для проверки in vitro. Вероятность найти ингибитор среди наудачу взятых N в-в мала, вероятность же найти ингибитор среди N в-в, показавших лучшие результаты в процессе моделирования, сильно больше (конкретные цифры? Средний хит рэйт10%).</a:t>
            </a:r>
          </a:p>
        </p:txBody>
      </p:sp>
    </p:spTree>
    <p:extLst>
      <p:ext uri="{BB962C8B-B14F-4D97-AF65-F5344CB8AC3E}">
        <p14:creationId xmlns:p14="http://schemas.microsoft.com/office/powerpoint/2010/main" val="4125426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Генерация внутренних координат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лиганда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также добавление атомов водорода 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лиганду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белку проводятся с использованием встроенной библиотеки фрагментов. Назначение парциальных зарядов осуществляется на основе формальных зарядов и соответствия атомам поля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MMFF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Отсутствующие атомы и связи добавляются автоматически.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Возможна предварительная локальная или глобальная минимизация энергии белка. Первая однозначна и проводится в направлении ближайшего локального минимума, вторая – случайна и представляет собой попытки “попасть” в глобальный минимум. Глобальная минимизация часто значительно искажает ход цепи белка (хотя вообще-то там должно быть ограничение на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RMSD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 поэтому нами не используется.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Прямоугольные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арты (сети) потенциалов рассчитываются для “зондов”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probes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“двигающихся” из одного узла сети в другой. Применяются зонды трех типов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представляющие атомы углерода,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атомы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Ван-дер-Ваальсовым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радиусом более 1,8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Å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(например, фосфора и серы)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водорода. Всего для каждого белка рассчитывается шесть сетей: сети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Ван-дер-Ваальсовых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потенциалов для зондов всех типов, сети потенциалов энергии водородных связей, электростатических и гидрофобных потенциалов. Представление белка в виде сетей позволяет ускорить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докинг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один-два порядка (согласно мануалу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30-60 с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лиганд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Перевод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лиганда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 внутренние координаты – ключевой момент технологии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ICM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(даже само название расшифровывается как “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Internal Coordinate Mechanics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”). Если до перевода положение каждого атома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лиганда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описывалось тремя прямоугольными координатами, то после – лишь одной внутренней – торсионным или фазовым углом (в принципе, есть еще длины связей и валентные углы, но они внутри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лиганда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почти всегда фиксированы). Т.е. количество переменных функции свободной энергии уменьшается в три раза. Области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лиганда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внутри которых вращение вокруг связей невозможно (циклы, участки с кратными связями и т.д.) называются “жесткими телами”. Их наличие дополнительно ускоряет вычисления, поскольку энергию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конформации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жесткого тела достаточно подсчитать лишь один раз.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Конформации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циклов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ICM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умолчанию не меняет.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Исходными точками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докинга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служат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несколько наиболее стабильных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конформаций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лиганда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D3DC2-1095-4D9A-A58F-16BE753BAF3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08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601A6C-E71A-4111-9DA5-553A1350FD73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9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601A6C-E71A-4111-9DA5-553A1350FD73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35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9FF6-0C06-4309-9487-FEACE9D84B0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2D58-7504-4474-B644-6F3B54EA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9FF6-0C06-4309-9487-FEACE9D84B0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2D58-7504-4474-B644-6F3B54EA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9FF6-0C06-4309-9487-FEACE9D84B0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2D58-7504-4474-B644-6F3B54EA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7861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7861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65532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  <a:p>
            <a:fld id="{3E3BC9B6-2B46-4621-B619-2D72EAC49F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9FF6-0C06-4309-9487-FEACE9D84B0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2D58-7504-4474-B644-6F3B54EA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9FF6-0C06-4309-9487-FEACE9D84B0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2D58-7504-4474-B644-6F3B54EA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9FF6-0C06-4309-9487-FEACE9D84B0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2D58-7504-4474-B644-6F3B54EA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9FF6-0C06-4309-9487-FEACE9D84B0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2D58-7504-4474-B644-6F3B54EA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9FF6-0C06-4309-9487-FEACE9D84B0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2D58-7504-4474-B644-6F3B54EA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9FF6-0C06-4309-9487-FEACE9D84B0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2D58-7504-4474-B644-6F3B54EA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9FF6-0C06-4309-9487-FEACE9D84B0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2D58-7504-4474-B644-6F3B54EA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9FF6-0C06-4309-9487-FEACE9D84B0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2D58-7504-4474-B644-6F3B54EA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A9FF6-0C06-4309-9487-FEACE9D84B0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E2D58-7504-4474-B644-6F3B54EA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5" Type="http://schemas.openxmlformats.org/officeDocument/2006/relationships/image" Target="../media/image38.pn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0%B8%D1%80%D0%BE%D0%B7%D0%B8%D0%BD%D0%BA%D0%B8%D0%BD%D0%B0%D0%B7%D0%B0" TargetMode="External"/><Relationship Id="rId2" Type="http://schemas.openxmlformats.org/officeDocument/2006/relationships/hyperlink" Target="https://ru.wikipedia.org/wiki/%D0%A4%D0%B5%D1%80%D0%BC%D0%B5%D0%BD%D1%82%D0%B0%D1%82%D0%B8%D0%B2%D0%BD%D1%8B%D0%B9_%D0%B8%D0%BD%D0%B3%D0%B8%D0%B1%D0%B8%D1%82%D0%BE%D1%8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hyperlink" Target="https://ru.wikipedia.org/wiki/%D0%90%D0%BF%D0%BE%D0%BF%D1%82%D0%BE%D0%B7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roton_gradient" TargetMode="External"/><Relationship Id="rId3" Type="http://schemas.openxmlformats.org/officeDocument/2006/relationships/image" Target="../media/image4.gif"/><Relationship Id="rId7" Type="http://schemas.openxmlformats.org/officeDocument/2006/relationships/hyperlink" Target="http://en.wikipedia.org/wiki/Adenosine_triphosphate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Ion_transporter" TargetMode="External"/><Relationship Id="rId5" Type="http://schemas.openxmlformats.org/officeDocument/2006/relationships/hyperlink" Target="http://en.wikipedia.org/wiki/ATP_synthase" TargetMode="External"/><Relationship Id="rId4" Type="http://schemas.openxmlformats.org/officeDocument/2006/relationships/hyperlink" Target="http://en.wikipedia.org/wiki/ATPase" TargetMode="External"/><Relationship Id="rId9" Type="http://schemas.openxmlformats.org/officeDocument/2006/relationships/hyperlink" Target="http://en.wikipedia.org/wiki/Proton_channe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yesopen.com/products/applications/fred.html" TargetMode="External"/><Relationship Id="rId13" Type="http://schemas.openxmlformats.org/officeDocument/2006/relationships/hyperlink" Target="http://www.molsoft.com/icm_pro.html" TargetMode="External"/><Relationship Id="rId18" Type="http://schemas.openxmlformats.org/officeDocument/2006/relationships/hyperlink" Target="http://www.schrodinger.com/ProductDescription.php?mID=6&amp;sID=6&amp;cID=0" TargetMode="External"/><Relationship Id="rId3" Type="http://schemas.openxmlformats.org/officeDocument/2006/relationships/hyperlink" Target="http://www.biosolveit.de/FlexX/" TargetMode="External"/><Relationship Id="rId7" Type="http://schemas.openxmlformats.org/officeDocument/2006/relationships/hyperlink" Target="http://www.biopharmics.com/" TargetMode="External"/><Relationship Id="rId12" Type="http://schemas.openxmlformats.org/officeDocument/2006/relationships/hyperlink" Target="http://www.molegro.com/" TargetMode="External"/><Relationship Id="rId17" Type="http://schemas.openxmlformats.org/officeDocument/2006/relationships/hyperlink" Target="http://www.simbiosys.ca/ehits/index.html" TargetMode="External"/><Relationship Id="rId2" Type="http://schemas.openxmlformats.org/officeDocument/2006/relationships/image" Target="../media/image55.png"/><Relationship Id="rId16" Type="http://schemas.openxmlformats.org/officeDocument/2006/relationships/hyperlink" Target="http://www.ibmc.msk.ru/" TargetMode="External"/><Relationship Id="rId20" Type="http://schemas.openxmlformats.org/officeDocument/2006/relationships/hyperlink" Target="http://www.bhsai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vina.scripps.edu/" TargetMode="External"/><Relationship Id="rId11" Type="http://schemas.openxmlformats.org/officeDocument/2006/relationships/hyperlink" Target="http://www.chemnavigator.com/cnc/products/3dpl.asp" TargetMode="External"/><Relationship Id="rId5" Type="http://schemas.openxmlformats.org/officeDocument/2006/relationships/hyperlink" Target="http://autodock.scripps.edu/" TargetMode="External"/><Relationship Id="rId15" Type="http://schemas.openxmlformats.org/officeDocument/2006/relationships/hyperlink" Target="http://accelrys.com/services/training/life-science/StructureBasedDesignDescription.html" TargetMode="External"/><Relationship Id="rId10" Type="http://schemas.openxmlformats.org/officeDocument/2006/relationships/hyperlink" Target="http://www.tcd.uni-konstanz.de/research/plants.php" TargetMode="External"/><Relationship Id="rId19" Type="http://schemas.openxmlformats.org/officeDocument/2006/relationships/hyperlink" Target="http://bio.nnov.ru/projects/vsdocker2" TargetMode="External"/><Relationship Id="rId4" Type="http://schemas.openxmlformats.org/officeDocument/2006/relationships/hyperlink" Target="http://dock.compbio.ucsf.edu/" TargetMode="External"/><Relationship Id="rId9" Type="http://schemas.openxmlformats.org/officeDocument/2006/relationships/hyperlink" Target="http://www.ccdc.cam.ac.uk/products/life_sciences/gold/" TargetMode="External"/><Relationship Id="rId14" Type="http://schemas.openxmlformats.org/officeDocument/2006/relationships/hyperlink" Target="http://www.q-pharm.com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Anna\Desktop\&#1056;&#1072;&#1073;&#1086;&#1095;&#1080;&#1081;%20&#1089;&#1090;&#1086;&#1083;\MGU_projects\&#1050;&#1083;&#1072;&#1089;&#1090;&#1077;&#1088;\icmmov.avi" TargetMode="External"/><Relationship Id="rId1" Type="http://schemas.microsoft.com/office/2007/relationships/media" Target="file:///C:\Users\Anna\Desktop\&#1056;&#1072;&#1073;&#1086;&#1095;&#1080;&#1081;%20&#1089;&#1090;&#1086;&#1083;\MGU_projects\&#1050;&#1083;&#1072;&#1089;&#1090;&#1077;&#1088;\icmmov.avi" TargetMode="External"/><Relationship Id="rId5" Type="http://schemas.openxmlformats.org/officeDocument/2006/relationships/image" Target="../media/image60.png"/><Relationship Id="rId4" Type="http://schemas.openxmlformats.org/officeDocument/2006/relationships/notesSlide" Target="../notesSlides/notesSlid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hrodinger.com/" TargetMode="External"/><Relationship Id="rId13" Type="http://schemas.openxmlformats.org/officeDocument/2006/relationships/hyperlink" Target="http://bioinfo3d.cs.tau.ac.il/PharmaGist/" TargetMode="External"/><Relationship Id="rId3" Type="http://schemas.openxmlformats.org/officeDocument/2006/relationships/hyperlink" Target="http://en.wikipedia.org/wiki/Accelrys" TargetMode="External"/><Relationship Id="rId7" Type="http://schemas.openxmlformats.org/officeDocument/2006/relationships/hyperlink" Target="http://www.schrodinger.com/ProductDescription.php?mID=6&amp;sID=16&amp;cID=0" TargetMode="External"/><Relationship Id="rId12" Type="http://schemas.openxmlformats.org/officeDocument/2006/relationships/hyperlink" Target="http://www.tripos.com/index.php?family=modules,SimplePage,,,&amp;page=sybyl_discotech" TargetMode="External"/><Relationship Id="rId2" Type="http://schemas.openxmlformats.org/officeDocument/2006/relationships/hyperlink" Target="http://accelrys.com/products/discovery-studio/pharmacophores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Inte:ligand" TargetMode="External"/><Relationship Id="rId11" Type="http://schemas.openxmlformats.org/officeDocument/2006/relationships/hyperlink" Target="http://www.molsoft.com/gui/ph4.html" TargetMode="External"/><Relationship Id="rId5" Type="http://schemas.openxmlformats.org/officeDocument/2006/relationships/hyperlink" Target="http://www.inteligand.com/ligandscout/" TargetMode="External"/><Relationship Id="rId10" Type="http://schemas.openxmlformats.org/officeDocument/2006/relationships/hyperlink" Target="http://en.wikipedia.org/wiki/Chemical_Computing_Group" TargetMode="External"/><Relationship Id="rId4" Type="http://schemas.openxmlformats.org/officeDocument/2006/relationships/hyperlink" Target="http://en.wikipedia.org/wiki/LigandScout" TargetMode="External"/><Relationship Id="rId9" Type="http://schemas.openxmlformats.org/officeDocument/2006/relationships/hyperlink" Target="http://www.chemcomp.com/software-ph4.htm" TargetMode="External"/><Relationship Id="rId14" Type="http://schemas.openxmlformats.org/officeDocument/2006/relationships/image" Target="../media/image6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\users\Karyagina\Presentations\RECESS_RETRIT_2013\ATPase_video-uxga.mpeg" TargetMode="External"/><Relationship Id="rId1" Type="http://schemas.microsoft.com/office/2007/relationships/media" Target="file:///C:\D\users\Karyagina\Presentations\RECESS_RETRIT_2013\ATPase_video-uxga.mpeg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303C9-FE37-47E0-AC4A-0EB9CA6C1BD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138242" name="Picture 2" descr="&amp;Ocy;&amp;tcy;&amp;ocy;&amp;bcy;&amp;rcy;&amp;acy;&amp;zhcy;&amp;acy;&amp;iecy;&amp;tcy;&amp;scy;&amp;yacy; &amp;fcy;&amp;acy;&amp;jcy;&amp;lcy; 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138" y="1700808"/>
            <a:ext cx="9168138" cy="51845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6647" y="260648"/>
            <a:ext cx="751327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Биоинформатика</a:t>
            </a:r>
            <a:r>
              <a:rPr lang="ru-RU" sz="2400" b="1" dirty="0" smtClean="0"/>
              <a:t> и разработка лекарств</a:t>
            </a:r>
          </a:p>
          <a:p>
            <a:r>
              <a:rPr lang="ru-RU" b="1" dirty="0" smtClean="0"/>
              <a:t>Анна Станиславовна Карягина</a:t>
            </a:r>
          </a:p>
          <a:p>
            <a:r>
              <a:rPr lang="ru-RU" sz="1600" b="1" dirty="0" smtClean="0"/>
              <a:t>НИИ ФХБ им.А.Н. Белозерского МГУ им. М.В Ломоносова</a:t>
            </a:r>
          </a:p>
          <a:p>
            <a:r>
              <a:rPr lang="ru-RU" sz="1600" b="1" dirty="0" smtClean="0"/>
              <a:t>ФГБУ «ФНИЦ эпидемиологии и микробиологии им. Н.Ф.</a:t>
            </a:r>
            <a:r>
              <a:rPr lang="en-US" sz="1600" b="1" dirty="0" smtClean="0"/>
              <a:t> </a:t>
            </a:r>
            <a:r>
              <a:rPr lang="ru-RU" sz="1600" b="1" dirty="0" err="1" smtClean="0"/>
              <a:t>Гамалеи</a:t>
            </a:r>
            <a:r>
              <a:rPr lang="ru-RU" sz="1600" b="1" dirty="0" smtClean="0"/>
              <a:t>» Минздрава РФ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rontiersin.org/files/Articles/62772/fonc-03-00222-HTML/image_m/fonc-03-00222-g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t="-5" r="59212" b="51037"/>
          <a:stretch/>
        </p:blipFill>
        <p:spPr bwMode="auto">
          <a:xfrm>
            <a:off x="323528" y="72991"/>
            <a:ext cx="2952328" cy="169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75" y="1628108"/>
            <a:ext cx="6623997" cy="522989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139952" y="2852936"/>
            <a:ext cx="1152128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515644" y="3164697"/>
            <a:ext cx="1223767" cy="12461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50096" y="4797152"/>
            <a:ext cx="1223767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51920" y="539969"/>
            <a:ext cx="3241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Что такое 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RGD?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techopen.com/source/html/42750/media/image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5337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5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0" y="188640"/>
            <a:ext cx="9144000" cy="249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2780928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i="1" dirty="0" smtClean="0">
                <a:solidFill>
                  <a:srgbClr val="000000"/>
                </a:solidFill>
              </a:rPr>
              <a:t>Проблема: </a:t>
            </a:r>
            <a:r>
              <a:rPr lang="ru-RU" b="1" dirty="0" smtClean="0">
                <a:solidFill>
                  <a:srgbClr val="000000"/>
                </a:solidFill>
              </a:rPr>
              <a:t>Пространственная структура длинного </a:t>
            </a:r>
            <a:r>
              <a:rPr lang="ru-RU" b="1" dirty="0" err="1" smtClean="0">
                <a:solidFill>
                  <a:srgbClr val="000000"/>
                </a:solidFill>
              </a:rPr>
              <a:t>фибера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CELO </a:t>
            </a:r>
            <a:r>
              <a:rPr lang="ru-RU" b="1" dirty="0" smtClean="0">
                <a:solidFill>
                  <a:srgbClr val="000000"/>
                </a:solidFill>
              </a:rPr>
              <a:t>была не расшифрована. Наблюдалось очень ограниченное сходство аминокислотных последовательностей между </a:t>
            </a:r>
            <a:r>
              <a:rPr lang="ru-RU" b="1" dirty="0" err="1" smtClean="0">
                <a:solidFill>
                  <a:srgbClr val="000000"/>
                </a:solidFill>
              </a:rPr>
              <a:t>фибером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CELO </a:t>
            </a:r>
            <a:r>
              <a:rPr lang="ru-RU" b="1" dirty="0" smtClean="0">
                <a:solidFill>
                  <a:srgbClr val="000000"/>
                </a:solidFill>
              </a:rPr>
              <a:t>и аналогичными белками человеческих аденовирусов с известной трехмерной структурой. 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rgbClr val="000000"/>
                </a:solidFill>
              </a:rPr>
              <a:t>	</a:t>
            </a:r>
            <a:endParaRPr lang="ru-RU" b="1" dirty="0" smtClean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6504" y="449401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i="1" dirty="0" smtClean="0">
                <a:solidFill>
                  <a:srgbClr val="000000"/>
                </a:solidFill>
              </a:rPr>
              <a:t>Путь решения: 	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Применение </a:t>
            </a:r>
            <a:r>
              <a:rPr lang="ru-RU" b="1" dirty="0" err="1" smtClean="0">
                <a:solidFill>
                  <a:srgbClr val="000000"/>
                </a:solidFill>
              </a:rPr>
              <a:t>биоинформатических</a:t>
            </a:r>
            <a:r>
              <a:rPr lang="ru-RU" b="1" dirty="0" smtClean="0">
                <a:solidFill>
                  <a:srgbClr val="000000"/>
                </a:solidFill>
              </a:rPr>
              <a:t> подходов: множественное выравнивание аминокислотных   последовательностей 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dirty="0" smtClean="0">
                <a:solidFill>
                  <a:srgbClr val="FF0000"/>
                </a:solidFill>
              </a:rPr>
              <a:t>с совмещением предсказанных элементов вторичной структуры белка.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1515" y="2636912"/>
            <a:ext cx="190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EEEE – </a:t>
            </a:r>
            <a:r>
              <a:rPr lang="ru-RU" sz="1600" dirty="0" smtClean="0"/>
              <a:t>бета тяжи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3" name="Rectangle 301"/>
          <p:cNvSpPr>
            <a:spLocks noChangeArrowheads="1"/>
          </p:cNvSpPr>
          <p:nvPr/>
        </p:nvSpPr>
        <p:spPr bwMode="auto">
          <a:xfrm>
            <a:off x="3798888" y="1081088"/>
            <a:ext cx="115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24" name="Rectangle 300"/>
          <p:cNvSpPr>
            <a:spLocks noChangeArrowheads="1"/>
          </p:cNvSpPr>
          <p:nvPr/>
        </p:nvSpPr>
        <p:spPr bwMode="auto">
          <a:xfrm>
            <a:off x="3684588" y="1081088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47" name="Rectangle 262"/>
          <p:cNvSpPr>
            <a:spLocks noChangeArrowheads="1"/>
          </p:cNvSpPr>
          <p:nvPr/>
        </p:nvSpPr>
        <p:spPr bwMode="auto">
          <a:xfrm>
            <a:off x="3798888" y="739775"/>
            <a:ext cx="23018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48" name="Rectangle 261"/>
          <p:cNvSpPr>
            <a:spLocks noChangeArrowheads="1"/>
          </p:cNvSpPr>
          <p:nvPr/>
        </p:nvSpPr>
        <p:spPr bwMode="auto">
          <a:xfrm>
            <a:off x="3684588" y="739775"/>
            <a:ext cx="1143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49" name="Rectangle 260"/>
          <p:cNvSpPr>
            <a:spLocks noChangeArrowheads="1"/>
          </p:cNvSpPr>
          <p:nvPr/>
        </p:nvSpPr>
        <p:spPr bwMode="auto">
          <a:xfrm>
            <a:off x="3454400" y="739775"/>
            <a:ext cx="2301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50" name="Rectangle 259"/>
          <p:cNvSpPr>
            <a:spLocks noChangeArrowheads="1"/>
          </p:cNvSpPr>
          <p:nvPr/>
        </p:nvSpPr>
        <p:spPr bwMode="auto">
          <a:xfrm>
            <a:off x="3338513" y="739775"/>
            <a:ext cx="11588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51" name="Rectangle 257"/>
          <p:cNvSpPr>
            <a:spLocks noChangeArrowheads="1"/>
          </p:cNvSpPr>
          <p:nvPr/>
        </p:nvSpPr>
        <p:spPr bwMode="auto">
          <a:xfrm>
            <a:off x="1841500" y="739775"/>
            <a:ext cx="1158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52" name="Rectangle 256"/>
          <p:cNvSpPr>
            <a:spLocks noChangeArrowheads="1"/>
          </p:cNvSpPr>
          <p:nvPr/>
        </p:nvSpPr>
        <p:spPr bwMode="auto">
          <a:xfrm>
            <a:off x="1497013" y="739775"/>
            <a:ext cx="34448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53" name="Rectangle 255"/>
          <p:cNvSpPr>
            <a:spLocks noChangeArrowheads="1"/>
          </p:cNvSpPr>
          <p:nvPr/>
        </p:nvSpPr>
        <p:spPr bwMode="auto">
          <a:xfrm>
            <a:off x="1381125" y="739775"/>
            <a:ext cx="1158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54" name="Rectangle 254"/>
          <p:cNvSpPr>
            <a:spLocks noChangeArrowheads="1"/>
          </p:cNvSpPr>
          <p:nvPr/>
        </p:nvSpPr>
        <p:spPr bwMode="auto">
          <a:xfrm>
            <a:off x="0" y="739775"/>
            <a:ext cx="13668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55" name="Rectangle 252"/>
          <p:cNvSpPr>
            <a:spLocks noChangeArrowheads="1"/>
          </p:cNvSpPr>
          <p:nvPr/>
        </p:nvSpPr>
        <p:spPr bwMode="auto">
          <a:xfrm>
            <a:off x="0" y="511175"/>
            <a:ext cx="13668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56" name="Rectangle 251"/>
          <p:cNvSpPr>
            <a:spLocks noChangeArrowheads="1"/>
          </p:cNvSpPr>
          <p:nvPr/>
        </p:nvSpPr>
        <p:spPr bwMode="auto">
          <a:xfrm>
            <a:off x="0" y="42863"/>
            <a:ext cx="8275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57" name="Rectangle 250"/>
          <p:cNvSpPr>
            <a:spLocks noChangeArrowheads="1"/>
          </p:cNvSpPr>
          <p:nvPr/>
        </p:nvSpPr>
        <p:spPr bwMode="auto">
          <a:xfrm>
            <a:off x="8174038" y="-147638"/>
            <a:ext cx="115887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58" name="Rectangle 249"/>
          <p:cNvSpPr>
            <a:spLocks noChangeArrowheads="1"/>
          </p:cNvSpPr>
          <p:nvPr/>
        </p:nvSpPr>
        <p:spPr bwMode="auto">
          <a:xfrm>
            <a:off x="8059738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59" name="Rectangle 248"/>
          <p:cNvSpPr>
            <a:spLocks noChangeArrowheads="1"/>
          </p:cNvSpPr>
          <p:nvPr/>
        </p:nvSpPr>
        <p:spPr bwMode="auto">
          <a:xfrm>
            <a:off x="7943850" y="-147638"/>
            <a:ext cx="11588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60" name="Rectangle 247"/>
          <p:cNvSpPr>
            <a:spLocks noChangeArrowheads="1"/>
          </p:cNvSpPr>
          <p:nvPr/>
        </p:nvSpPr>
        <p:spPr bwMode="auto">
          <a:xfrm>
            <a:off x="7829550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61" name="Rectangle 246"/>
          <p:cNvSpPr>
            <a:spLocks noChangeArrowheads="1"/>
          </p:cNvSpPr>
          <p:nvPr/>
        </p:nvSpPr>
        <p:spPr bwMode="auto">
          <a:xfrm>
            <a:off x="7713663" y="-147638"/>
            <a:ext cx="115887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62" name="Rectangle 245"/>
          <p:cNvSpPr>
            <a:spLocks noChangeArrowheads="1"/>
          </p:cNvSpPr>
          <p:nvPr/>
        </p:nvSpPr>
        <p:spPr bwMode="auto">
          <a:xfrm>
            <a:off x="7599363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63" name="Rectangle 244"/>
          <p:cNvSpPr>
            <a:spLocks noChangeArrowheads="1"/>
          </p:cNvSpPr>
          <p:nvPr/>
        </p:nvSpPr>
        <p:spPr bwMode="auto">
          <a:xfrm>
            <a:off x="7483475" y="-147638"/>
            <a:ext cx="11588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64" name="Rectangle 243"/>
          <p:cNvSpPr>
            <a:spLocks noChangeArrowheads="1"/>
          </p:cNvSpPr>
          <p:nvPr/>
        </p:nvSpPr>
        <p:spPr bwMode="auto">
          <a:xfrm>
            <a:off x="7369175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65" name="Rectangle 242"/>
          <p:cNvSpPr>
            <a:spLocks noChangeArrowheads="1"/>
          </p:cNvSpPr>
          <p:nvPr/>
        </p:nvSpPr>
        <p:spPr bwMode="auto">
          <a:xfrm>
            <a:off x="7253288" y="-147638"/>
            <a:ext cx="115887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66" name="Rectangle 241"/>
          <p:cNvSpPr>
            <a:spLocks noChangeArrowheads="1"/>
          </p:cNvSpPr>
          <p:nvPr/>
        </p:nvSpPr>
        <p:spPr bwMode="auto">
          <a:xfrm>
            <a:off x="7138988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67" name="Rectangle 240"/>
          <p:cNvSpPr>
            <a:spLocks noChangeArrowheads="1"/>
          </p:cNvSpPr>
          <p:nvPr/>
        </p:nvSpPr>
        <p:spPr bwMode="auto">
          <a:xfrm>
            <a:off x="7023100" y="-147638"/>
            <a:ext cx="11588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68" name="Rectangle 239"/>
          <p:cNvSpPr>
            <a:spLocks noChangeArrowheads="1"/>
          </p:cNvSpPr>
          <p:nvPr/>
        </p:nvSpPr>
        <p:spPr bwMode="auto">
          <a:xfrm>
            <a:off x="6908800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69" name="Rectangle 238"/>
          <p:cNvSpPr>
            <a:spLocks noChangeArrowheads="1"/>
          </p:cNvSpPr>
          <p:nvPr/>
        </p:nvSpPr>
        <p:spPr bwMode="auto">
          <a:xfrm>
            <a:off x="6792913" y="-147638"/>
            <a:ext cx="115887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70" name="Rectangle 237"/>
          <p:cNvSpPr>
            <a:spLocks noChangeArrowheads="1"/>
          </p:cNvSpPr>
          <p:nvPr/>
        </p:nvSpPr>
        <p:spPr bwMode="auto">
          <a:xfrm>
            <a:off x="6677025" y="-147638"/>
            <a:ext cx="11588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71" name="Rectangle 236"/>
          <p:cNvSpPr>
            <a:spLocks noChangeArrowheads="1"/>
          </p:cNvSpPr>
          <p:nvPr/>
        </p:nvSpPr>
        <p:spPr bwMode="auto">
          <a:xfrm>
            <a:off x="6562725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72" name="Rectangle 235"/>
          <p:cNvSpPr>
            <a:spLocks noChangeArrowheads="1"/>
          </p:cNvSpPr>
          <p:nvPr/>
        </p:nvSpPr>
        <p:spPr bwMode="auto">
          <a:xfrm>
            <a:off x="6446838" y="-147638"/>
            <a:ext cx="115887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73" name="Rectangle 234"/>
          <p:cNvSpPr>
            <a:spLocks noChangeArrowheads="1"/>
          </p:cNvSpPr>
          <p:nvPr/>
        </p:nvSpPr>
        <p:spPr bwMode="auto">
          <a:xfrm>
            <a:off x="6332538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74" name="Rectangle 233"/>
          <p:cNvSpPr>
            <a:spLocks noChangeArrowheads="1"/>
          </p:cNvSpPr>
          <p:nvPr/>
        </p:nvSpPr>
        <p:spPr bwMode="auto">
          <a:xfrm>
            <a:off x="6216650" y="-147638"/>
            <a:ext cx="11588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75" name="Rectangle 232"/>
          <p:cNvSpPr>
            <a:spLocks noChangeArrowheads="1"/>
          </p:cNvSpPr>
          <p:nvPr/>
        </p:nvSpPr>
        <p:spPr bwMode="auto">
          <a:xfrm>
            <a:off x="6102350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76" name="Rectangle 231"/>
          <p:cNvSpPr>
            <a:spLocks noChangeArrowheads="1"/>
          </p:cNvSpPr>
          <p:nvPr/>
        </p:nvSpPr>
        <p:spPr bwMode="auto">
          <a:xfrm>
            <a:off x="5986463" y="-147638"/>
            <a:ext cx="115887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77" name="Rectangle 230"/>
          <p:cNvSpPr>
            <a:spLocks noChangeArrowheads="1"/>
          </p:cNvSpPr>
          <p:nvPr/>
        </p:nvSpPr>
        <p:spPr bwMode="auto">
          <a:xfrm>
            <a:off x="5872163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78" name="Rectangle 229"/>
          <p:cNvSpPr>
            <a:spLocks noChangeArrowheads="1"/>
          </p:cNvSpPr>
          <p:nvPr/>
        </p:nvSpPr>
        <p:spPr bwMode="auto">
          <a:xfrm>
            <a:off x="5756275" y="-147638"/>
            <a:ext cx="11588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79" name="Rectangle 228"/>
          <p:cNvSpPr>
            <a:spLocks noChangeArrowheads="1"/>
          </p:cNvSpPr>
          <p:nvPr/>
        </p:nvSpPr>
        <p:spPr bwMode="auto">
          <a:xfrm>
            <a:off x="5641975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80" name="Rectangle 227"/>
          <p:cNvSpPr>
            <a:spLocks noChangeArrowheads="1"/>
          </p:cNvSpPr>
          <p:nvPr/>
        </p:nvSpPr>
        <p:spPr bwMode="auto">
          <a:xfrm>
            <a:off x="5526088" y="-147638"/>
            <a:ext cx="115887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81" name="Rectangle 226"/>
          <p:cNvSpPr>
            <a:spLocks noChangeArrowheads="1"/>
          </p:cNvSpPr>
          <p:nvPr/>
        </p:nvSpPr>
        <p:spPr bwMode="auto">
          <a:xfrm>
            <a:off x="5411788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82" name="Rectangle 225"/>
          <p:cNvSpPr>
            <a:spLocks noChangeArrowheads="1"/>
          </p:cNvSpPr>
          <p:nvPr/>
        </p:nvSpPr>
        <p:spPr bwMode="auto">
          <a:xfrm>
            <a:off x="5295900" y="-147638"/>
            <a:ext cx="11588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83" name="Rectangle 224"/>
          <p:cNvSpPr>
            <a:spLocks noChangeArrowheads="1"/>
          </p:cNvSpPr>
          <p:nvPr/>
        </p:nvSpPr>
        <p:spPr bwMode="auto">
          <a:xfrm>
            <a:off x="5181600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84" name="Rectangle 223"/>
          <p:cNvSpPr>
            <a:spLocks noChangeArrowheads="1"/>
          </p:cNvSpPr>
          <p:nvPr/>
        </p:nvSpPr>
        <p:spPr bwMode="auto">
          <a:xfrm>
            <a:off x="5065713" y="-147638"/>
            <a:ext cx="115887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85" name="Rectangle 222"/>
          <p:cNvSpPr>
            <a:spLocks noChangeArrowheads="1"/>
          </p:cNvSpPr>
          <p:nvPr/>
        </p:nvSpPr>
        <p:spPr bwMode="auto">
          <a:xfrm>
            <a:off x="4951413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86" name="Rectangle 221"/>
          <p:cNvSpPr>
            <a:spLocks noChangeArrowheads="1"/>
          </p:cNvSpPr>
          <p:nvPr/>
        </p:nvSpPr>
        <p:spPr bwMode="auto">
          <a:xfrm>
            <a:off x="4835525" y="-147638"/>
            <a:ext cx="11588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87" name="Rectangle 220"/>
          <p:cNvSpPr>
            <a:spLocks noChangeArrowheads="1"/>
          </p:cNvSpPr>
          <p:nvPr/>
        </p:nvSpPr>
        <p:spPr bwMode="auto">
          <a:xfrm>
            <a:off x="4721225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88" name="Rectangle 219"/>
          <p:cNvSpPr>
            <a:spLocks noChangeArrowheads="1"/>
          </p:cNvSpPr>
          <p:nvPr/>
        </p:nvSpPr>
        <p:spPr bwMode="auto">
          <a:xfrm>
            <a:off x="4605338" y="-147638"/>
            <a:ext cx="115887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89" name="Rectangle 218"/>
          <p:cNvSpPr>
            <a:spLocks noChangeArrowheads="1"/>
          </p:cNvSpPr>
          <p:nvPr/>
        </p:nvSpPr>
        <p:spPr bwMode="auto">
          <a:xfrm>
            <a:off x="4491038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90" name="Rectangle 217"/>
          <p:cNvSpPr>
            <a:spLocks noChangeArrowheads="1"/>
          </p:cNvSpPr>
          <p:nvPr/>
        </p:nvSpPr>
        <p:spPr bwMode="auto">
          <a:xfrm>
            <a:off x="4375150" y="-147638"/>
            <a:ext cx="11588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91" name="Rectangle 216"/>
          <p:cNvSpPr>
            <a:spLocks noChangeArrowheads="1"/>
          </p:cNvSpPr>
          <p:nvPr/>
        </p:nvSpPr>
        <p:spPr bwMode="auto">
          <a:xfrm>
            <a:off x="4259263" y="-147638"/>
            <a:ext cx="115887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92" name="Rectangle 215"/>
          <p:cNvSpPr>
            <a:spLocks noChangeArrowheads="1"/>
          </p:cNvSpPr>
          <p:nvPr/>
        </p:nvSpPr>
        <p:spPr bwMode="auto">
          <a:xfrm>
            <a:off x="4144963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93" name="Rectangle 214"/>
          <p:cNvSpPr>
            <a:spLocks noChangeArrowheads="1"/>
          </p:cNvSpPr>
          <p:nvPr/>
        </p:nvSpPr>
        <p:spPr bwMode="auto">
          <a:xfrm>
            <a:off x="4029075" y="-147638"/>
            <a:ext cx="11588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94" name="Rectangle 213"/>
          <p:cNvSpPr>
            <a:spLocks noChangeArrowheads="1"/>
          </p:cNvSpPr>
          <p:nvPr/>
        </p:nvSpPr>
        <p:spPr bwMode="auto">
          <a:xfrm>
            <a:off x="3914775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95" name="Rectangle 212"/>
          <p:cNvSpPr>
            <a:spLocks noChangeArrowheads="1"/>
          </p:cNvSpPr>
          <p:nvPr/>
        </p:nvSpPr>
        <p:spPr bwMode="auto">
          <a:xfrm>
            <a:off x="3798888" y="-147638"/>
            <a:ext cx="115887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96" name="Rectangle 211"/>
          <p:cNvSpPr>
            <a:spLocks noChangeArrowheads="1"/>
          </p:cNvSpPr>
          <p:nvPr/>
        </p:nvSpPr>
        <p:spPr bwMode="auto">
          <a:xfrm>
            <a:off x="3684588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97" name="Rectangle 210"/>
          <p:cNvSpPr>
            <a:spLocks noChangeArrowheads="1"/>
          </p:cNvSpPr>
          <p:nvPr/>
        </p:nvSpPr>
        <p:spPr bwMode="auto">
          <a:xfrm>
            <a:off x="3568700" y="-147638"/>
            <a:ext cx="11588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98" name="Rectangle 209"/>
          <p:cNvSpPr>
            <a:spLocks noChangeArrowheads="1"/>
          </p:cNvSpPr>
          <p:nvPr/>
        </p:nvSpPr>
        <p:spPr bwMode="auto">
          <a:xfrm>
            <a:off x="3454400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99" name="Rectangle 208"/>
          <p:cNvSpPr>
            <a:spLocks noChangeArrowheads="1"/>
          </p:cNvSpPr>
          <p:nvPr/>
        </p:nvSpPr>
        <p:spPr bwMode="auto">
          <a:xfrm>
            <a:off x="3338513" y="-147638"/>
            <a:ext cx="115887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00" name="Rectangle 207"/>
          <p:cNvSpPr>
            <a:spLocks noChangeArrowheads="1"/>
          </p:cNvSpPr>
          <p:nvPr/>
        </p:nvSpPr>
        <p:spPr bwMode="auto">
          <a:xfrm>
            <a:off x="3224213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01" name="Rectangle 206"/>
          <p:cNvSpPr>
            <a:spLocks noChangeArrowheads="1"/>
          </p:cNvSpPr>
          <p:nvPr/>
        </p:nvSpPr>
        <p:spPr bwMode="auto">
          <a:xfrm>
            <a:off x="3108325" y="-147638"/>
            <a:ext cx="11588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02" name="Rectangle 205"/>
          <p:cNvSpPr>
            <a:spLocks noChangeArrowheads="1"/>
          </p:cNvSpPr>
          <p:nvPr/>
        </p:nvSpPr>
        <p:spPr bwMode="auto">
          <a:xfrm>
            <a:off x="2994025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03" name="Rectangle 204"/>
          <p:cNvSpPr>
            <a:spLocks noChangeArrowheads="1"/>
          </p:cNvSpPr>
          <p:nvPr/>
        </p:nvSpPr>
        <p:spPr bwMode="auto">
          <a:xfrm>
            <a:off x="2878138" y="-147638"/>
            <a:ext cx="115887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04" name="Rectangle 203"/>
          <p:cNvSpPr>
            <a:spLocks noChangeArrowheads="1"/>
          </p:cNvSpPr>
          <p:nvPr/>
        </p:nvSpPr>
        <p:spPr bwMode="auto">
          <a:xfrm>
            <a:off x="2763838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05" name="Rectangle 202"/>
          <p:cNvSpPr>
            <a:spLocks noChangeArrowheads="1"/>
          </p:cNvSpPr>
          <p:nvPr/>
        </p:nvSpPr>
        <p:spPr bwMode="auto">
          <a:xfrm>
            <a:off x="2647950" y="-147638"/>
            <a:ext cx="11588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06" name="Rectangle 201"/>
          <p:cNvSpPr>
            <a:spLocks noChangeArrowheads="1"/>
          </p:cNvSpPr>
          <p:nvPr/>
        </p:nvSpPr>
        <p:spPr bwMode="auto">
          <a:xfrm>
            <a:off x="2533650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07" name="Rectangle 200"/>
          <p:cNvSpPr>
            <a:spLocks noChangeArrowheads="1"/>
          </p:cNvSpPr>
          <p:nvPr/>
        </p:nvSpPr>
        <p:spPr bwMode="auto">
          <a:xfrm>
            <a:off x="2417763" y="-147638"/>
            <a:ext cx="115887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08" name="Rectangle 199"/>
          <p:cNvSpPr>
            <a:spLocks noChangeArrowheads="1"/>
          </p:cNvSpPr>
          <p:nvPr/>
        </p:nvSpPr>
        <p:spPr bwMode="auto">
          <a:xfrm>
            <a:off x="2303463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09" name="Rectangle 198"/>
          <p:cNvSpPr>
            <a:spLocks noChangeArrowheads="1"/>
          </p:cNvSpPr>
          <p:nvPr/>
        </p:nvSpPr>
        <p:spPr bwMode="auto">
          <a:xfrm>
            <a:off x="2187575" y="-147638"/>
            <a:ext cx="11588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10" name="Rectangle 197"/>
          <p:cNvSpPr>
            <a:spLocks noChangeArrowheads="1"/>
          </p:cNvSpPr>
          <p:nvPr/>
        </p:nvSpPr>
        <p:spPr bwMode="auto">
          <a:xfrm>
            <a:off x="2071688" y="-147638"/>
            <a:ext cx="115887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11" name="Rectangle 196"/>
          <p:cNvSpPr>
            <a:spLocks noChangeArrowheads="1"/>
          </p:cNvSpPr>
          <p:nvPr/>
        </p:nvSpPr>
        <p:spPr bwMode="auto">
          <a:xfrm>
            <a:off x="1957388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12" name="Rectangle 195"/>
          <p:cNvSpPr>
            <a:spLocks noChangeArrowheads="1"/>
          </p:cNvSpPr>
          <p:nvPr/>
        </p:nvSpPr>
        <p:spPr bwMode="auto">
          <a:xfrm>
            <a:off x="1841500" y="-147638"/>
            <a:ext cx="11588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13" name="Rectangle 194"/>
          <p:cNvSpPr>
            <a:spLocks noChangeArrowheads="1"/>
          </p:cNvSpPr>
          <p:nvPr/>
        </p:nvSpPr>
        <p:spPr bwMode="auto">
          <a:xfrm>
            <a:off x="1727200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14" name="Rectangle 193"/>
          <p:cNvSpPr>
            <a:spLocks noChangeArrowheads="1"/>
          </p:cNvSpPr>
          <p:nvPr/>
        </p:nvSpPr>
        <p:spPr bwMode="auto">
          <a:xfrm>
            <a:off x="1611313" y="-147638"/>
            <a:ext cx="115887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15" name="Rectangle 192"/>
          <p:cNvSpPr>
            <a:spLocks noChangeArrowheads="1"/>
          </p:cNvSpPr>
          <p:nvPr/>
        </p:nvSpPr>
        <p:spPr bwMode="auto">
          <a:xfrm>
            <a:off x="1497013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16" name="Rectangle 191"/>
          <p:cNvSpPr>
            <a:spLocks noChangeArrowheads="1"/>
          </p:cNvSpPr>
          <p:nvPr/>
        </p:nvSpPr>
        <p:spPr bwMode="auto">
          <a:xfrm>
            <a:off x="1381125" y="-147638"/>
            <a:ext cx="11588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17" name="Rectangle 190"/>
          <p:cNvSpPr>
            <a:spLocks noChangeArrowheads="1"/>
          </p:cNvSpPr>
          <p:nvPr/>
        </p:nvSpPr>
        <p:spPr bwMode="auto">
          <a:xfrm>
            <a:off x="0" y="-147638"/>
            <a:ext cx="136683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18" name="Rectangle 189"/>
          <p:cNvSpPr>
            <a:spLocks noChangeArrowheads="1"/>
          </p:cNvSpPr>
          <p:nvPr/>
        </p:nvSpPr>
        <p:spPr bwMode="auto">
          <a:xfrm>
            <a:off x="8059738" y="-490538"/>
            <a:ext cx="2301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19" name="Rectangle 188"/>
          <p:cNvSpPr>
            <a:spLocks noChangeArrowheads="1"/>
          </p:cNvSpPr>
          <p:nvPr/>
        </p:nvSpPr>
        <p:spPr bwMode="auto">
          <a:xfrm>
            <a:off x="7943850" y="-490538"/>
            <a:ext cx="1158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20" name="Rectangle 187"/>
          <p:cNvSpPr>
            <a:spLocks noChangeArrowheads="1"/>
          </p:cNvSpPr>
          <p:nvPr/>
        </p:nvSpPr>
        <p:spPr bwMode="auto">
          <a:xfrm>
            <a:off x="7138988" y="-490538"/>
            <a:ext cx="8048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21" name="Rectangle 186"/>
          <p:cNvSpPr>
            <a:spLocks noChangeArrowheads="1"/>
          </p:cNvSpPr>
          <p:nvPr/>
        </p:nvSpPr>
        <p:spPr bwMode="auto">
          <a:xfrm>
            <a:off x="7023100" y="-490538"/>
            <a:ext cx="1158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22" name="Rectangle 185"/>
          <p:cNvSpPr>
            <a:spLocks noChangeArrowheads="1"/>
          </p:cNvSpPr>
          <p:nvPr/>
        </p:nvSpPr>
        <p:spPr bwMode="auto">
          <a:xfrm>
            <a:off x="6908800" y="-490538"/>
            <a:ext cx="114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23" name="Rectangle 184"/>
          <p:cNvSpPr>
            <a:spLocks noChangeArrowheads="1"/>
          </p:cNvSpPr>
          <p:nvPr/>
        </p:nvSpPr>
        <p:spPr bwMode="auto">
          <a:xfrm>
            <a:off x="6792913" y="-490538"/>
            <a:ext cx="1158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24" name="Rectangle 183"/>
          <p:cNvSpPr>
            <a:spLocks noChangeArrowheads="1"/>
          </p:cNvSpPr>
          <p:nvPr/>
        </p:nvSpPr>
        <p:spPr bwMode="auto">
          <a:xfrm>
            <a:off x="6446838" y="-490538"/>
            <a:ext cx="346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25" name="Rectangle 182"/>
          <p:cNvSpPr>
            <a:spLocks noChangeArrowheads="1"/>
          </p:cNvSpPr>
          <p:nvPr/>
        </p:nvSpPr>
        <p:spPr bwMode="auto">
          <a:xfrm>
            <a:off x="5872163" y="-490538"/>
            <a:ext cx="5746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26" name="Rectangle 181"/>
          <p:cNvSpPr>
            <a:spLocks noChangeArrowheads="1"/>
          </p:cNvSpPr>
          <p:nvPr/>
        </p:nvSpPr>
        <p:spPr bwMode="auto">
          <a:xfrm>
            <a:off x="5641975" y="-490538"/>
            <a:ext cx="2301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27" name="Rectangle 180"/>
          <p:cNvSpPr>
            <a:spLocks noChangeArrowheads="1"/>
          </p:cNvSpPr>
          <p:nvPr/>
        </p:nvSpPr>
        <p:spPr bwMode="auto">
          <a:xfrm>
            <a:off x="5526088" y="-490538"/>
            <a:ext cx="1158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28" name="Rectangle 179"/>
          <p:cNvSpPr>
            <a:spLocks noChangeArrowheads="1"/>
          </p:cNvSpPr>
          <p:nvPr/>
        </p:nvSpPr>
        <p:spPr bwMode="auto">
          <a:xfrm>
            <a:off x="5411788" y="-490538"/>
            <a:ext cx="114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29" name="Rectangle 178"/>
          <p:cNvSpPr>
            <a:spLocks noChangeArrowheads="1"/>
          </p:cNvSpPr>
          <p:nvPr/>
        </p:nvSpPr>
        <p:spPr bwMode="auto">
          <a:xfrm>
            <a:off x="5181600" y="-490538"/>
            <a:ext cx="2301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30" name="Rectangle 177"/>
          <p:cNvSpPr>
            <a:spLocks noChangeArrowheads="1"/>
          </p:cNvSpPr>
          <p:nvPr/>
        </p:nvSpPr>
        <p:spPr bwMode="auto">
          <a:xfrm>
            <a:off x="4951413" y="-490538"/>
            <a:ext cx="2301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31" name="Rectangle 176"/>
          <p:cNvSpPr>
            <a:spLocks noChangeArrowheads="1"/>
          </p:cNvSpPr>
          <p:nvPr/>
        </p:nvSpPr>
        <p:spPr bwMode="auto">
          <a:xfrm>
            <a:off x="4835525" y="-490538"/>
            <a:ext cx="1158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32" name="Rectangle 175"/>
          <p:cNvSpPr>
            <a:spLocks noChangeArrowheads="1"/>
          </p:cNvSpPr>
          <p:nvPr/>
        </p:nvSpPr>
        <p:spPr bwMode="auto">
          <a:xfrm>
            <a:off x="4491038" y="-490538"/>
            <a:ext cx="3444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33" name="Rectangle 174"/>
          <p:cNvSpPr>
            <a:spLocks noChangeArrowheads="1"/>
          </p:cNvSpPr>
          <p:nvPr/>
        </p:nvSpPr>
        <p:spPr bwMode="auto">
          <a:xfrm>
            <a:off x="4029075" y="-490538"/>
            <a:ext cx="4619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34" name="Rectangle 173"/>
          <p:cNvSpPr>
            <a:spLocks noChangeArrowheads="1"/>
          </p:cNvSpPr>
          <p:nvPr/>
        </p:nvSpPr>
        <p:spPr bwMode="auto">
          <a:xfrm>
            <a:off x="3914775" y="-490538"/>
            <a:ext cx="114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35" name="Rectangle 172"/>
          <p:cNvSpPr>
            <a:spLocks noChangeArrowheads="1"/>
          </p:cNvSpPr>
          <p:nvPr/>
        </p:nvSpPr>
        <p:spPr bwMode="auto">
          <a:xfrm>
            <a:off x="3798888" y="-490538"/>
            <a:ext cx="1158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36" name="Rectangle 171"/>
          <p:cNvSpPr>
            <a:spLocks noChangeArrowheads="1"/>
          </p:cNvSpPr>
          <p:nvPr/>
        </p:nvSpPr>
        <p:spPr bwMode="auto">
          <a:xfrm>
            <a:off x="3684588" y="-490538"/>
            <a:ext cx="114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37" name="Rectangle 170"/>
          <p:cNvSpPr>
            <a:spLocks noChangeArrowheads="1"/>
          </p:cNvSpPr>
          <p:nvPr/>
        </p:nvSpPr>
        <p:spPr bwMode="auto">
          <a:xfrm>
            <a:off x="3224213" y="-490538"/>
            <a:ext cx="460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38" name="Rectangle 169"/>
          <p:cNvSpPr>
            <a:spLocks noChangeArrowheads="1"/>
          </p:cNvSpPr>
          <p:nvPr/>
        </p:nvSpPr>
        <p:spPr bwMode="auto">
          <a:xfrm>
            <a:off x="2994025" y="-490538"/>
            <a:ext cx="2301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39" name="Rectangle 167"/>
          <p:cNvSpPr>
            <a:spLocks noChangeArrowheads="1"/>
          </p:cNvSpPr>
          <p:nvPr/>
        </p:nvSpPr>
        <p:spPr bwMode="auto">
          <a:xfrm>
            <a:off x="2647950" y="-490538"/>
            <a:ext cx="1158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40" name="Rectangle 166"/>
          <p:cNvSpPr>
            <a:spLocks noChangeArrowheads="1"/>
          </p:cNvSpPr>
          <p:nvPr/>
        </p:nvSpPr>
        <p:spPr bwMode="auto">
          <a:xfrm>
            <a:off x="2187575" y="-490538"/>
            <a:ext cx="460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41" name="Rectangle 165"/>
          <p:cNvSpPr>
            <a:spLocks noChangeArrowheads="1"/>
          </p:cNvSpPr>
          <p:nvPr/>
        </p:nvSpPr>
        <p:spPr bwMode="auto">
          <a:xfrm>
            <a:off x="2071688" y="-490538"/>
            <a:ext cx="1158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42" name="Rectangle 164"/>
          <p:cNvSpPr>
            <a:spLocks noChangeArrowheads="1"/>
          </p:cNvSpPr>
          <p:nvPr/>
        </p:nvSpPr>
        <p:spPr bwMode="auto">
          <a:xfrm>
            <a:off x="1957388" y="-490538"/>
            <a:ext cx="114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43" name="Rectangle 163"/>
          <p:cNvSpPr>
            <a:spLocks noChangeArrowheads="1"/>
          </p:cNvSpPr>
          <p:nvPr/>
        </p:nvSpPr>
        <p:spPr bwMode="auto">
          <a:xfrm>
            <a:off x="1727200" y="-490538"/>
            <a:ext cx="2301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44" name="Rectangle 162"/>
          <p:cNvSpPr>
            <a:spLocks noChangeArrowheads="1"/>
          </p:cNvSpPr>
          <p:nvPr/>
        </p:nvSpPr>
        <p:spPr bwMode="auto">
          <a:xfrm>
            <a:off x="1497013" y="-490538"/>
            <a:ext cx="2301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45" name="Rectangle 161"/>
          <p:cNvSpPr>
            <a:spLocks noChangeArrowheads="1"/>
          </p:cNvSpPr>
          <p:nvPr/>
        </p:nvSpPr>
        <p:spPr bwMode="auto">
          <a:xfrm>
            <a:off x="1381125" y="-490538"/>
            <a:ext cx="1158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46" name="Rectangle 160"/>
          <p:cNvSpPr>
            <a:spLocks noChangeArrowheads="1"/>
          </p:cNvSpPr>
          <p:nvPr/>
        </p:nvSpPr>
        <p:spPr bwMode="auto">
          <a:xfrm>
            <a:off x="0" y="-490538"/>
            <a:ext cx="13668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47" name="Rectangle 158"/>
          <p:cNvSpPr>
            <a:spLocks noChangeArrowheads="1"/>
          </p:cNvSpPr>
          <p:nvPr/>
        </p:nvSpPr>
        <p:spPr bwMode="auto">
          <a:xfrm>
            <a:off x="0" y="-717550"/>
            <a:ext cx="1366838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48" name="Rectangle 155"/>
          <p:cNvSpPr>
            <a:spLocks noChangeArrowheads="1"/>
          </p:cNvSpPr>
          <p:nvPr/>
        </p:nvSpPr>
        <p:spPr bwMode="auto">
          <a:xfrm>
            <a:off x="8059738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49" name="Rectangle 154"/>
          <p:cNvSpPr>
            <a:spLocks noChangeArrowheads="1"/>
          </p:cNvSpPr>
          <p:nvPr/>
        </p:nvSpPr>
        <p:spPr bwMode="auto">
          <a:xfrm>
            <a:off x="7943850" y="-1376363"/>
            <a:ext cx="1158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50" name="Rectangle 153"/>
          <p:cNvSpPr>
            <a:spLocks noChangeArrowheads="1"/>
          </p:cNvSpPr>
          <p:nvPr/>
        </p:nvSpPr>
        <p:spPr bwMode="auto">
          <a:xfrm>
            <a:off x="7829550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51" name="Rectangle 152"/>
          <p:cNvSpPr>
            <a:spLocks noChangeArrowheads="1"/>
          </p:cNvSpPr>
          <p:nvPr/>
        </p:nvSpPr>
        <p:spPr bwMode="auto">
          <a:xfrm>
            <a:off x="7713663" y="-1376363"/>
            <a:ext cx="11588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52" name="Rectangle 151"/>
          <p:cNvSpPr>
            <a:spLocks noChangeArrowheads="1"/>
          </p:cNvSpPr>
          <p:nvPr/>
        </p:nvSpPr>
        <p:spPr bwMode="auto">
          <a:xfrm>
            <a:off x="7599363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53" name="Rectangle 150"/>
          <p:cNvSpPr>
            <a:spLocks noChangeArrowheads="1"/>
          </p:cNvSpPr>
          <p:nvPr/>
        </p:nvSpPr>
        <p:spPr bwMode="auto">
          <a:xfrm>
            <a:off x="7483475" y="-1376363"/>
            <a:ext cx="1158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54" name="Rectangle 149"/>
          <p:cNvSpPr>
            <a:spLocks noChangeArrowheads="1"/>
          </p:cNvSpPr>
          <p:nvPr/>
        </p:nvSpPr>
        <p:spPr bwMode="auto">
          <a:xfrm>
            <a:off x="7369175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55" name="Rectangle 148"/>
          <p:cNvSpPr>
            <a:spLocks noChangeArrowheads="1"/>
          </p:cNvSpPr>
          <p:nvPr/>
        </p:nvSpPr>
        <p:spPr bwMode="auto">
          <a:xfrm>
            <a:off x="7253288" y="-1376363"/>
            <a:ext cx="11588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56" name="Rectangle 147"/>
          <p:cNvSpPr>
            <a:spLocks noChangeArrowheads="1"/>
          </p:cNvSpPr>
          <p:nvPr/>
        </p:nvSpPr>
        <p:spPr bwMode="auto">
          <a:xfrm>
            <a:off x="7138988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57" name="Rectangle 146"/>
          <p:cNvSpPr>
            <a:spLocks noChangeArrowheads="1"/>
          </p:cNvSpPr>
          <p:nvPr/>
        </p:nvSpPr>
        <p:spPr bwMode="auto">
          <a:xfrm>
            <a:off x="7023100" y="-1376363"/>
            <a:ext cx="1158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58" name="Rectangle 145"/>
          <p:cNvSpPr>
            <a:spLocks noChangeArrowheads="1"/>
          </p:cNvSpPr>
          <p:nvPr/>
        </p:nvSpPr>
        <p:spPr bwMode="auto">
          <a:xfrm>
            <a:off x="6908800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59" name="Rectangle 143"/>
          <p:cNvSpPr>
            <a:spLocks noChangeArrowheads="1"/>
          </p:cNvSpPr>
          <p:nvPr/>
        </p:nvSpPr>
        <p:spPr bwMode="auto">
          <a:xfrm>
            <a:off x="6677025" y="-1376363"/>
            <a:ext cx="1158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60" name="Rectangle 142"/>
          <p:cNvSpPr>
            <a:spLocks noChangeArrowheads="1"/>
          </p:cNvSpPr>
          <p:nvPr/>
        </p:nvSpPr>
        <p:spPr bwMode="auto">
          <a:xfrm>
            <a:off x="6562725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61" name="Rectangle 141"/>
          <p:cNvSpPr>
            <a:spLocks noChangeArrowheads="1"/>
          </p:cNvSpPr>
          <p:nvPr/>
        </p:nvSpPr>
        <p:spPr bwMode="auto">
          <a:xfrm>
            <a:off x="6446838" y="-1376363"/>
            <a:ext cx="11588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62" name="Rectangle 140"/>
          <p:cNvSpPr>
            <a:spLocks noChangeArrowheads="1"/>
          </p:cNvSpPr>
          <p:nvPr/>
        </p:nvSpPr>
        <p:spPr bwMode="auto">
          <a:xfrm>
            <a:off x="6332538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63" name="Rectangle 139"/>
          <p:cNvSpPr>
            <a:spLocks noChangeArrowheads="1"/>
          </p:cNvSpPr>
          <p:nvPr/>
        </p:nvSpPr>
        <p:spPr bwMode="auto">
          <a:xfrm>
            <a:off x="6216650" y="-1376363"/>
            <a:ext cx="1158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64" name="Rectangle 138"/>
          <p:cNvSpPr>
            <a:spLocks noChangeArrowheads="1"/>
          </p:cNvSpPr>
          <p:nvPr/>
        </p:nvSpPr>
        <p:spPr bwMode="auto">
          <a:xfrm>
            <a:off x="6102350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65" name="Rectangle 137"/>
          <p:cNvSpPr>
            <a:spLocks noChangeArrowheads="1"/>
          </p:cNvSpPr>
          <p:nvPr/>
        </p:nvSpPr>
        <p:spPr bwMode="auto">
          <a:xfrm>
            <a:off x="5986463" y="-1376363"/>
            <a:ext cx="11588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66" name="Rectangle 136"/>
          <p:cNvSpPr>
            <a:spLocks noChangeArrowheads="1"/>
          </p:cNvSpPr>
          <p:nvPr/>
        </p:nvSpPr>
        <p:spPr bwMode="auto">
          <a:xfrm>
            <a:off x="5872163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67" name="Rectangle 135"/>
          <p:cNvSpPr>
            <a:spLocks noChangeArrowheads="1"/>
          </p:cNvSpPr>
          <p:nvPr/>
        </p:nvSpPr>
        <p:spPr bwMode="auto">
          <a:xfrm>
            <a:off x="5756275" y="-1376363"/>
            <a:ext cx="1158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68" name="Rectangle 134"/>
          <p:cNvSpPr>
            <a:spLocks noChangeArrowheads="1"/>
          </p:cNvSpPr>
          <p:nvPr/>
        </p:nvSpPr>
        <p:spPr bwMode="auto">
          <a:xfrm>
            <a:off x="5641975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69" name="Rectangle 133"/>
          <p:cNvSpPr>
            <a:spLocks noChangeArrowheads="1"/>
          </p:cNvSpPr>
          <p:nvPr/>
        </p:nvSpPr>
        <p:spPr bwMode="auto">
          <a:xfrm>
            <a:off x="5526088" y="-1376363"/>
            <a:ext cx="11588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70" name="Rectangle 132"/>
          <p:cNvSpPr>
            <a:spLocks noChangeArrowheads="1"/>
          </p:cNvSpPr>
          <p:nvPr/>
        </p:nvSpPr>
        <p:spPr bwMode="auto">
          <a:xfrm>
            <a:off x="5411788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71" name="Rectangle 131"/>
          <p:cNvSpPr>
            <a:spLocks noChangeArrowheads="1"/>
          </p:cNvSpPr>
          <p:nvPr/>
        </p:nvSpPr>
        <p:spPr bwMode="auto">
          <a:xfrm>
            <a:off x="5295900" y="-1376363"/>
            <a:ext cx="1158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72" name="Rectangle 130"/>
          <p:cNvSpPr>
            <a:spLocks noChangeArrowheads="1"/>
          </p:cNvSpPr>
          <p:nvPr/>
        </p:nvSpPr>
        <p:spPr bwMode="auto">
          <a:xfrm>
            <a:off x="5181600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73" name="Rectangle 129"/>
          <p:cNvSpPr>
            <a:spLocks noChangeArrowheads="1"/>
          </p:cNvSpPr>
          <p:nvPr/>
        </p:nvSpPr>
        <p:spPr bwMode="auto">
          <a:xfrm>
            <a:off x="5065713" y="-1376363"/>
            <a:ext cx="11588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74" name="Rectangle 127"/>
          <p:cNvSpPr>
            <a:spLocks noChangeArrowheads="1"/>
          </p:cNvSpPr>
          <p:nvPr/>
        </p:nvSpPr>
        <p:spPr bwMode="auto">
          <a:xfrm>
            <a:off x="4835525" y="-1376363"/>
            <a:ext cx="1158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75" name="Rectangle 126"/>
          <p:cNvSpPr>
            <a:spLocks noChangeArrowheads="1"/>
          </p:cNvSpPr>
          <p:nvPr/>
        </p:nvSpPr>
        <p:spPr bwMode="auto">
          <a:xfrm>
            <a:off x="4721225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76" name="Rectangle 125"/>
          <p:cNvSpPr>
            <a:spLocks noChangeArrowheads="1"/>
          </p:cNvSpPr>
          <p:nvPr/>
        </p:nvSpPr>
        <p:spPr bwMode="auto">
          <a:xfrm>
            <a:off x="4605338" y="-1376363"/>
            <a:ext cx="11588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77" name="Rectangle 124"/>
          <p:cNvSpPr>
            <a:spLocks noChangeArrowheads="1"/>
          </p:cNvSpPr>
          <p:nvPr/>
        </p:nvSpPr>
        <p:spPr bwMode="auto">
          <a:xfrm>
            <a:off x="4491038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78" name="Rectangle 123"/>
          <p:cNvSpPr>
            <a:spLocks noChangeArrowheads="1"/>
          </p:cNvSpPr>
          <p:nvPr/>
        </p:nvSpPr>
        <p:spPr bwMode="auto">
          <a:xfrm>
            <a:off x="4375150" y="-1376363"/>
            <a:ext cx="1158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79" name="Rectangle 122"/>
          <p:cNvSpPr>
            <a:spLocks noChangeArrowheads="1"/>
          </p:cNvSpPr>
          <p:nvPr/>
        </p:nvSpPr>
        <p:spPr bwMode="auto">
          <a:xfrm>
            <a:off x="4259263" y="-1376363"/>
            <a:ext cx="11588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80" name="Rectangle 121"/>
          <p:cNvSpPr>
            <a:spLocks noChangeArrowheads="1"/>
          </p:cNvSpPr>
          <p:nvPr/>
        </p:nvSpPr>
        <p:spPr bwMode="auto">
          <a:xfrm>
            <a:off x="4144963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81" name="Rectangle 120"/>
          <p:cNvSpPr>
            <a:spLocks noChangeArrowheads="1"/>
          </p:cNvSpPr>
          <p:nvPr/>
        </p:nvSpPr>
        <p:spPr bwMode="auto">
          <a:xfrm>
            <a:off x="4029075" y="-1376363"/>
            <a:ext cx="1158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82" name="Rectangle 119"/>
          <p:cNvSpPr>
            <a:spLocks noChangeArrowheads="1"/>
          </p:cNvSpPr>
          <p:nvPr/>
        </p:nvSpPr>
        <p:spPr bwMode="auto">
          <a:xfrm>
            <a:off x="3914775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83" name="Rectangle 118"/>
          <p:cNvSpPr>
            <a:spLocks noChangeArrowheads="1"/>
          </p:cNvSpPr>
          <p:nvPr/>
        </p:nvSpPr>
        <p:spPr bwMode="auto">
          <a:xfrm>
            <a:off x="3798888" y="-1376363"/>
            <a:ext cx="11588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84" name="Rectangle 117"/>
          <p:cNvSpPr>
            <a:spLocks noChangeArrowheads="1"/>
          </p:cNvSpPr>
          <p:nvPr/>
        </p:nvSpPr>
        <p:spPr bwMode="auto">
          <a:xfrm>
            <a:off x="3684588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85" name="Rectangle 116"/>
          <p:cNvSpPr>
            <a:spLocks noChangeArrowheads="1"/>
          </p:cNvSpPr>
          <p:nvPr/>
        </p:nvSpPr>
        <p:spPr bwMode="auto">
          <a:xfrm>
            <a:off x="3568700" y="-1376363"/>
            <a:ext cx="1158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86" name="Rectangle 115"/>
          <p:cNvSpPr>
            <a:spLocks noChangeArrowheads="1"/>
          </p:cNvSpPr>
          <p:nvPr/>
        </p:nvSpPr>
        <p:spPr bwMode="auto">
          <a:xfrm>
            <a:off x="3454400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87" name="Rectangle 114"/>
          <p:cNvSpPr>
            <a:spLocks noChangeArrowheads="1"/>
          </p:cNvSpPr>
          <p:nvPr/>
        </p:nvSpPr>
        <p:spPr bwMode="auto">
          <a:xfrm>
            <a:off x="3338513" y="-1376363"/>
            <a:ext cx="11588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88" name="Rectangle 113"/>
          <p:cNvSpPr>
            <a:spLocks noChangeArrowheads="1"/>
          </p:cNvSpPr>
          <p:nvPr/>
        </p:nvSpPr>
        <p:spPr bwMode="auto">
          <a:xfrm>
            <a:off x="3224213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89" name="Rectangle 112"/>
          <p:cNvSpPr>
            <a:spLocks noChangeArrowheads="1"/>
          </p:cNvSpPr>
          <p:nvPr/>
        </p:nvSpPr>
        <p:spPr bwMode="auto">
          <a:xfrm>
            <a:off x="3108325" y="-1376363"/>
            <a:ext cx="1158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90" name="Rectangle 111"/>
          <p:cNvSpPr>
            <a:spLocks noChangeArrowheads="1"/>
          </p:cNvSpPr>
          <p:nvPr/>
        </p:nvSpPr>
        <p:spPr bwMode="auto">
          <a:xfrm>
            <a:off x="2994025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91" name="Rectangle 110"/>
          <p:cNvSpPr>
            <a:spLocks noChangeArrowheads="1"/>
          </p:cNvSpPr>
          <p:nvPr/>
        </p:nvSpPr>
        <p:spPr bwMode="auto">
          <a:xfrm>
            <a:off x="2878138" y="-1376363"/>
            <a:ext cx="11588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92" name="Rectangle 109"/>
          <p:cNvSpPr>
            <a:spLocks noChangeArrowheads="1"/>
          </p:cNvSpPr>
          <p:nvPr/>
        </p:nvSpPr>
        <p:spPr bwMode="auto">
          <a:xfrm>
            <a:off x="2763838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93" name="Rectangle 108"/>
          <p:cNvSpPr>
            <a:spLocks noChangeArrowheads="1"/>
          </p:cNvSpPr>
          <p:nvPr/>
        </p:nvSpPr>
        <p:spPr bwMode="auto">
          <a:xfrm>
            <a:off x="2647950" y="-1376363"/>
            <a:ext cx="1158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94" name="Rectangle 107"/>
          <p:cNvSpPr>
            <a:spLocks noChangeArrowheads="1"/>
          </p:cNvSpPr>
          <p:nvPr/>
        </p:nvSpPr>
        <p:spPr bwMode="auto">
          <a:xfrm>
            <a:off x="2533650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95" name="Rectangle 106"/>
          <p:cNvSpPr>
            <a:spLocks noChangeArrowheads="1"/>
          </p:cNvSpPr>
          <p:nvPr/>
        </p:nvSpPr>
        <p:spPr bwMode="auto">
          <a:xfrm>
            <a:off x="2417763" y="-1376363"/>
            <a:ext cx="11588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96" name="Rectangle 105"/>
          <p:cNvSpPr>
            <a:spLocks noChangeArrowheads="1"/>
          </p:cNvSpPr>
          <p:nvPr/>
        </p:nvSpPr>
        <p:spPr bwMode="auto">
          <a:xfrm>
            <a:off x="2303463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97" name="Rectangle 104"/>
          <p:cNvSpPr>
            <a:spLocks noChangeArrowheads="1"/>
          </p:cNvSpPr>
          <p:nvPr/>
        </p:nvSpPr>
        <p:spPr bwMode="auto">
          <a:xfrm>
            <a:off x="2187575" y="-1376363"/>
            <a:ext cx="1158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98" name="Rectangle 103"/>
          <p:cNvSpPr>
            <a:spLocks noChangeArrowheads="1"/>
          </p:cNvSpPr>
          <p:nvPr/>
        </p:nvSpPr>
        <p:spPr bwMode="auto">
          <a:xfrm>
            <a:off x="2071688" y="-1376363"/>
            <a:ext cx="11588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99" name="Rectangle 102"/>
          <p:cNvSpPr>
            <a:spLocks noChangeArrowheads="1"/>
          </p:cNvSpPr>
          <p:nvPr/>
        </p:nvSpPr>
        <p:spPr bwMode="auto">
          <a:xfrm>
            <a:off x="1957388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00" name="Rectangle 101"/>
          <p:cNvSpPr>
            <a:spLocks noChangeArrowheads="1"/>
          </p:cNvSpPr>
          <p:nvPr/>
        </p:nvSpPr>
        <p:spPr bwMode="auto">
          <a:xfrm>
            <a:off x="1841500" y="-1376363"/>
            <a:ext cx="1158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01" name="Rectangle 100"/>
          <p:cNvSpPr>
            <a:spLocks noChangeArrowheads="1"/>
          </p:cNvSpPr>
          <p:nvPr/>
        </p:nvSpPr>
        <p:spPr bwMode="auto">
          <a:xfrm>
            <a:off x="1727200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02" name="Rectangle 99"/>
          <p:cNvSpPr>
            <a:spLocks noChangeArrowheads="1"/>
          </p:cNvSpPr>
          <p:nvPr/>
        </p:nvSpPr>
        <p:spPr bwMode="auto">
          <a:xfrm>
            <a:off x="1611313" y="-1376363"/>
            <a:ext cx="11588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03" name="Rectangle 98"/>
          <p:cNvSpPr>
            <a:spLocks noChangeArrowheads="1"/>
          </p:cNvSpPr>
          <p:nvPr/>
        </p:nvSpPr>
        <p:spPr bwMode="auto">
          <a:xfrm>
            <a:off x="1497013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04" name="Rectangle 97"/>
          <p:cNvSpPr>
            <a:spLocks noChangeArrowheads="1"/>
          </p:cNvSpPr>
          <p:nvPr/>
        </p:nvSpPr>
        <p:spPr bwMode="auto">
          <a:xfrm>
            <a:off x="1381125" y="-1376363"/>
            <a:ext cx="1158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05" name="Rectangle 96"/>
          <p:cNvSpPr>
            <a:spLocks noChangeArrowheads="1"/>
          </p:cNvSpPr>
          <p:nvPr/>
        </p:nvSpPr>
        <p:spPr bwMode="auto">
          <a:xfrm>
            <a:off x="0" y="-1376363"/>
            <a:ext cx="136683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06" name="Rectangle 94"/>
          <p:cNvSpPr>
            <a:spLocks noChangeArrowheads="1"/>
          </p:cNvSpPr>
          <p:nvPr/>
        </p:nvSpPr>
        <p:spPr bwMode="auto">
          <a:xfrm>
            <a:off x="7829550" y="-1719263"/>
            <a:ext cx="114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07" name="Rectangle 93"/>
          <p:cNvSpPr>
            <a:spLocks noChangeArrowheads="1"/>
          </p:cNvSpPr>
          <p:nvPr/>
        </p:nvSpPr>
        <p:spPr bwMode="auto">
          <a:xfrm>
            <a:off x="7713663" y="-1719263"/>
            <a:ext cx="1158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08" name="Rectangle 91"/>
          <p:cNvSpPr>
            <a:spLocks noChangeArrowheads="1"/>
          </p:cNvSpPr>
          <p:nvPr/>
        </p:nvSpPr>
        <p:spPr bwMode="auto">
          <a:xfrm>
            <a:off x="7138988" y="-1719263"/>
            <a:ext cx="114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09" name="Rectangle 89"/>
          <p:cNvSpPr>
            <a:spLocks noChangeArrowheads="1"/>
          </p:cNvSpPr>
          <p:nvPr/>
        </p:nvSpPr>
        <p:spPr bwMode="auto">
          <a:xfrm>
            <a:off x="6216650" y="-1719263"/>
            <a:ext cx="1158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10" name="Rectangle 88"/>
          <p:cNvSpPr>
            <a:spLocks noChangeArrowheads="1"/>
          </p:cNvSpPr>
          <p:nvPr/>
        </p:nvSpPr>
        <p:spPr bwMode="auto">
          <a:xfrm>
            <a:off x="5756275" y="-1719263"/>
            <a:ext cx="460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11" name="Rectangle 87"/>
          <p:cNvSpPr>
            <a:spLocks noChangeArrowheads="1"/>
          </p:cNvSpPr>
          <p:nvPr/>
        </p:nvSpPr>
        <p:spPr bwMode="auto">
          <a:xfrm>
            <a:off x="5641975" y="-1719263"/>
            <a:ext cx="114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12" name="Rectangle 85"/>
          <p:cNvSpPr>
            <a:spLocks noChangeArrowheads="1"/>
          </p:cNvSpPr>
          <p:nvPr/>
        </p:nvSpPr>
        <p:spPr bwMode="auto">
          <a:xfrm>
            <a:off x="5181600" y="-1719263"/>
            <a:ext cx="114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13" name="Rectangle 84"/>
          <p:cNvSpPr>
            <a:spLocks noChangeArrowheads="1"/>
          </p:cNvSpPr>
          <p:nvPr/>
        </p:nvSpPr>
        <p:spPr bwMode="auto">
          <a:xfrm>
            <a:off x="5065713" y="-1719263"/>
            <a:ext cx="1158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14" name="Rectangle 82"/>
          <p:cNvSpPr>
            <a:spLocks noChangeArrowheads="1"/>
          </p:cNvSpPr>
          <p:nvPr/>
        </p:nvSpPr>
        <p:spPr bwMode="auto">
          <a:xfrm>
            <a:off x="3454400" y="-1719263"/>
            <a:ext cx="1266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15" name="Rectangle 81"/>
          <p:cNvSpPr>
            <a:spLocks noChangeArrowheads="1"/>
          </p:cNvSpPr>
          <p:nvPr/>
        </p:nvSpPr>
        <p:spPr bwMode="auto">
          <a:xfrm>
            <a:off x="3224213" y="-1719263"/>
            <a:ext cx="2301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16" name="Rectangle 79"/>
          <p:cNvSpPr>
            <a:spLocks noChangeArrowheads="1"/>
          </p:cNvSpPr>
          <p:nvPr/>
        </p:nvSpPr>
        <p:spPr bwMode="auto">
          <a:xfrm>
            <a:off x="1381125" y="-1719263"/>
            <a:ext cx="2301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17" name="Rectangle 78"/>
          <p:cNvSpPr>
            <a:spLocks noChangeArrowheads="1"/>
          </p:cNvSpPr>
          <p:nvPr/>
        </p:nvSpPr>
        <p:spPr bwMode="auto">
          <a:xfrm>
            <a:off x="0" y="-1719263"/>
            <a:ext cx="13668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18" name="Rectangle 76"/>
          <p:cNvSpPr>
            <a:spLocks noChangeArrowheads="1"/>
          </p:cNvSpPr>
          <p:nvPr/>
        </p:nvSpPr>
        <p:spPr bwMode="auto">
          <a:xfrm>
            <a:off x="0" y="-1947863"/>
            <a:ext cx="13668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19" name="Rectangle 74"/>
          <p:cNvSpPr>
            <a:spLocks noChangeArrowheads="1"/>
          </p:cNvSpPr>
          <p:nvPr/>
        </p:nvSpPr>
        <p:spPr bwMode="auto">
          <a:xfrm>
            <a:off x="8174038" y="-2606675"/>
            <a:ext cx="115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20" name="Rectangle 73"/>
          <p:cNvSpPr>
            <a:spLocks noChangeArrowheads="1"/>
          </p:cNvSpPr>
          <p:nvPr/>
        </p:nvSpPr>
        <p:spPr bwMode="auto">
          <a:xfrm>
            <a:off x="8059738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21" name="Rectangle 72"/>
          <p:cNvSpPr>
            <a:spLocks noChangeArrowheads="1"/>
          </p:cNvSpPr>
          <p:nvPr/>
        </p:nvSpPr>
        <p:spPr bwMode="auto">
          <a:xfrm>
            <a:off x="7943850" y="-2606675"/>
            <a:ext cx="115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22" name="Rectangle 71"/>
          <p:cNvSpPr>
            <a:spLocks noChangeArrowheads="1"/>
          </p:cNvSpPr>
          <p:nvPr/>
        </p:nvSpPr>
        <p:spPr bwMode="auto">
          <a:xfrm>
            <a:off x="7829550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23" name="Rectangle 70"/>
          <p:cNvSpPr>
            <a:spLocks noChangeArrowheads="1"/>
          </p:cNvSpPr>
          <p:nvPr/>
        </p:nvSpPr>
        <p:spPr bwMode="auto">
          <a:xfrm>
            <a:off x="7713663" y="-2606675"/>
            <a:ext cx="115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24" name="Rectangle 69"/>
          <p:cNvSpPr>
            <a:spLocks noChangeArrowheads="1"/>
          </p:cNvSpPr>
          <p:nvPr/>
        </p:nvSpPr>
        <p:spPr bwMode="auto">
          <a:xfrm>
            <a:off x="7599363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25" name="Rectangle 68"/>
          <p:cNvSpPr>
            <a:spLocks noChangeArrowheads="1"/>
          </p:cNvSpPr>
          <p:nvPr/>
        </p:nvSpPr>
        <p:spPr bwMode="auto">
          <a:xfrm>
            <a:off x="7483475" y="-2606675"/>
            <a:ext cx="115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26" name="Rectangle 67"/>
          <p:cNvSpPr>
            <a:spLocks noChangeArrowheads="1"/>
          </p:cNvSpPr>
          <p:nvPr/>
        </p:nvSpPr>
        <p:spPr bwMode="auto">
          <a:xfrm>
            <a:off x="7369175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27" name="Rectangle 66"/>
          <p:cNvSpPr>
            <a:spLocks noChangeArrowheads="1"/>
          </p:cNvSpPr>
          <p:nvPr/>
        </p:nvSpPr>
        <p:spPr bwMode="auto">
          <a:xfrm>
            <a:off x="7253288" y="-2606675"/>
            <a:ext cx="115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28" name="Rectangle 65"/>
          <p:cNvSpPr>
            <a:spLocks noChangeArrowheads="1"/>
          </p:cNvSpPr>
          <p:nvPr/>
        </p:nvSpPr>
        <p:spPr bwMode="auto">
          <a:xfrm>
            <a:off x="7138988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29" name="Rectangle 64"/>
          <p:cNvSpPr>
            <a:spLocks noChangeArrowheads="1"/>
          </p:cNvSpPr>
          <p:nvPr/>
        </p:nvSpPr>
        <p:spPr bwMode="auto">
          <a:xfrm>
            <a:off x="7023100" y="-2606675"/>
            <a:ext cx="115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30" name="Rectangle 63"/>
          <p:cNvSpPr>
            <a:spLocks noChangeArrowheads="1"/>
          </p:cNvSpPr>
          <p:nvPr/>
        </p:nvSpPr>
        <p:spPr bwMode="auto">
          <a:xfrm>
            <a:off x="6908800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31" name="Rectangle 62"/>
          <p:cNvSpPr>
            <a:spLocks noChangeArrowheads="1"/>
          </p:cNvSpPr>
          <p:nvPr/>
        </p:nvSpPr>
        <p:spPr bwMode="auto">
          <a:xfrm>
            <a:off x="6792913" y="-2606675"/>
            <a:ext cx="115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32" name="Rectangle 61"/>
          <p:cNvSpPr>
            <a:spLocks noChangeArrowheads="1"/>
          </p:cNvSpPr>
          <p:nvPr/>
        </p:nvSpPr>
        <p:spPr bwMode="auto">
          <a:xfrm>
            <a:off x="6677025" y="-2606675"/>
            <a:ext cx="115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33" name="Rectangle 60"/>
          <p:cNvSpPr>
            <a:spLocks noChangeArrowheads="1"/>
          </p:cNvSpPr>
          <p:nvPr/>
        </p:nvSpPr>
        <p:spPr bwMode="auto">
          <a:xfrm>
            <a:off x="6562725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34" name="Rectangle 59"/>
          <p:cNvSpPr>
            <a:spLocks noChangeArrowheads="1"/>
          </p:cNvSpPr>
          <p:nvPr/>
        </p:nvSpPr>
        <p:spPr bwMode="auto">
          <a:xfrm>
            <a:off x="6446838" y="-2606675"/>
            <a:ext cx="115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35" name="Rectangle 58"/>
          <p:cNvSpPr>
            <a:spLocks noChangeArrowheads="1"/>
          </p:cNvSpPr>
          <p:nvPr/>
        </p:nvSpPr>
        <p:spPr bwMode="auto">
          <a:xfrm>
            <a:off x="6332538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36" name="Rectangle 57"/>
          <p:cNvSpPr>
            <a:spLocks noChangeArrowheads="1"/>
          </p:cNvSpPr>
          <p:nvPr/>
        </p:nvSpPr>
        <p:spPr bwMode="auto">
          <a:xfrm>
            <a:off x="6216650" y="-2606675"/>
            <a:ext cx="115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37" name="Rectangle 56"/>
          <p:cNvSpPr>
            <a:spLocks noChangeArrowheads="1"/>
          </p:cNvSpPr>
          <p:nvPr/>
        </p:nvSpPr>
        <p:spPr bwMode="auto">
          <a:xfrm>
            <a:off x="6102350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38" name="Rectangle 55"/>
          <p:cNvSpPr>
            <a:spLocks noChangeArrowheads="1"/>
          </p:cNvSpPr>
          <p:nvPr/>
        </p:nvSpPr>
        <p:spPr bwMode="auto">
          <a:xfrm>
            <a:off x="5986463" y="-2606675"/>
            <a:ext cx="115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39" name="Rectangle 54"/>
          <p:cNvSpPr>
            <a:spLocks noChangeArrowheads="1"/>
          </p:cNvSpPr>
          <p:nvPr/>
        </p:nvSpPr>
        <p:spPr bwMode="auto">
          <a:xfrm>
            <a:off x="5872163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40" name="Rectangle 53"/>
          <p:cNvSpPr>
            <a:spLocks noChangeArrowheads="1"/>
          </p:cNvSpPr>
          <p:nvPr/>
        </p:nvSpPr>
        <p:spPr bwMode="auto">
          <a:xfrm>
            <a:off x="5756275" y="-2606675"/>
            <a:ext cx="115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41" name="Rectangle 52"/>
          <p:cNvSpPr>
            <a:spLocks noChangeArrowheads="1"/>
          </p:cNvSpPr>
          <p:nvPr/>
        </p:nvSpPr>
        <p:spPr bwMode="auto">
          <a:xfrm>
            <a:off x="5641975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42" name="Rectangle 51"/>
          <p:cNvSpPr>
            <a:spLocks noChangeArrowheads="1"/>
          </p:cNvSpPr>
          <p:nvPr/>
        </p:nvSpPr>
        <p:spPr bwMode="auto">
          <a:xfrm>
            <a:off x="5526088" y="-2606675"/>
            <a:ext cx="115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43" name="Rectangle 50"/>
          <p:cNvSpPr>
            <a:spLocks noChangeArrowheads="1"/>
          </p:cNvSpPr>
          <p:nvPr/>
        </p:nvSpPr>
        <p:spPr bwMode="auto">
          <a:xfrm>
            <a:off x="5411788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44" name="Rectangle 49"/>
          <p:cNvSpPr>
            <a:spLocks noChangeArrowheads="1"/>
          </p:cNvSpPr>
          <p:nvPr/>
        </p:nvSpPr>
        <p:spPr bwMode="auto">
          <a:xfrm>
            <a:off x="5295900" y="-2606675"/>
            <a:ext cx="115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45" name="Rectangle 48"/>
          <p:cNvSpPr>
            <a:spLocks noChangeArrowheads="1"/>
          </p:cNvSpPr>
          <p:nvPr/>
        </p:nvSpPr>
        <p:spPr bwMode="auto">
          <a:xfrm>
            <a:off x="5181600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46" name="Rectangle 47"/>
          <p:cNvSpPr>
            <a:spLocks noChangeArrowheads="1"/>
          </p:cNvSpPr>
          <p:nvPr/>
        </p:nvSpPr>
        <p:spPr bwMode="auto">
          <a:xfrm>
            <a:off x="5065713" y="-2606675"/>
            <a:ext cx="115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47" name="Rectangle 46"/>
          <p:cNvSpPr>
            <a:spLocks noChangeArrowheads="1"/>
          </p:cNvSpPr>
          <p:nvPr/>
        </p:nvSpPr>
        <p:spPr bwMode="auto">
          <a:xfrm>
            <a:off x="4951413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48" name="Rectangle 45"/>
          <p:cNvSpPr>
            <a:spLocks noChangeArrowheads="1"/>
          </p:cNvSpPr>
          <p:nvPr/>
        </p:nvSpPr>
        <p:spPr bwMode="auto">
          <a:xfrm>
            <a:off x="4835525" y="-2606675"/>
            <a:ext cx="115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49" name="Rectangle 44"/>
          <p:cNvSpPr>
            <a:spLocks noChangeArrowheads="1"/>
          </p:cNvSpPr>
          <p:nvPr/>
        </p:nvSpPr>
        <p:spPr bwMode="auto">
          <a:xfrm>
            <a:off x="4721225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50" name="Rectangle 43"/>
          <p:cNvSpPr>
            <a:spLocks noChangeArrowheads="1"/>
          </p:cNvSpPr>
          <p:nvPr/>
        </p:nvSpPr>
        <p:spPr bwMode="auto">
          <a:xfrm>
            <a:off x="4605338" y="-2606675"/>
            <a:ext cx="115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51" name="Rectangle 42"/>
          <p:cNvSpPr>
            <a:spLocks noChangeArrowheads="1"/>
          </p:cNvSpPr>
          <p:nvPr/>
        </p:nvSpPr>
        <p:spPr bwMode="auto">
          <a:xfrm>
            <a:off x="4491038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52" name="Rectangle 41"/>
          <p:cNvSpPr>
            <a:spLocks noChangeArrowheads="1"/>
          </p:cNvSpPr>
          <p:nvPr/>
        </p:nvSpPr>
        <p:spPr bwMode="auto">
          <a:xfrm>
            <a:off x="4375150" y="-2606675"/>
            <a:ext cx="115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53" name="Rectangle 40"/>
          <p:cNvSpPr>
            <a:spLocks noChangeArrowheads="1"/>
          </p:cNvSpPr>
          <p:nvPr/>
        </p:nvSpPr>
        <p:spPr bwMode="auto">
          <a:xfrm>
            <a:off x="4259263" y="-2606675"/>
            <a:ext cx="115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54" name="Rectangle 39"/>
          <p:cNvSpPr>
            <a:spLocks noChangeArrowheads="1"/>
          </p:cNvSpPr>
          <p:nvPr/>
        </p:nvSpPr>
        <p:spPr bwMode="auto">
          <a:xfrm>
            <a:off x="4144963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55" name="Rectangle 38"/>
          <p:cNvSpPr>
            <a:spLocks noChangeArrowheads="1"/>
          </p:cNvSpPr>
          <p:nvPr/>
        </p:nvSpPr>
        <p:spPr bwMode="auto">
          <a:xfrm>
            <a:off x="4029075" y="-2606675"/>
            <a:ext cx="115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56" name="Rectangle 37"/>
          <p:cNvSpPr>
            <a:spLocks noChangeArrowheads="1"/>
          </p:cNvSpPr>
          <p:nvPr/>
        </p:nvSpPr>
        <p:spPr bwMode="auto">
          <a:xfrm>
            <a:off x="3914775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57" name="Rectangle 36"/>
          <p:cNvSpPr>
            <a:spLocks noChangeArrowheads="1"/>
          </p:cNvSpPr>
          <p:nvPr/>
        </p:nvSpPr>
        <p:spPr bwMode="auto">
          <a:xfrm>
            <a:off x="3798888" y="-2606675"/>
            <a:ext cx="115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58" name="Rectangle 35"/>
          <p:cNvSpPr>
            <a:spLocks noChangeArrowheads="1"/>
          </p:cNvSpPr>
          <p:nvPr/>
        </p:nvSpPr>
        <p:spPr bwMode="auto">
          <a:xfrm>
            <a:off x="3684588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59" name="Rectangle 34"/>
          <p:cNvSpPr>
            <a:spLocks noChangeArrowheads="1"/>
          </p:cNvSpPr>
          <p:nvPr/>
        </p:nvSpPr>
        <p:spPr bwMode="auto">
          <a:xfrm>
            <a:off x="3568700" y="-2606675"/>
            <a:ext cx="115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60" name="Rectangle 33"/>
          <p:cNvSpPr>
            <a:spLocks noChangeArrowheads="1"/>
          </p:cNvSpPr>
          <p:nvPr/>
        </p:nvSpPr>
        <p:spPr bwMode="auto">
          <a:xfrm>
            <a:off x="3454400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61" name="Rectangle 32"/>
          <p:cNvSpPr>
            <a:spLocks noChangeArrowheads="1"/>
          </p:cNvSpPr>
          <p:nvPr/>
        </p:nvSpPr>
        <p:spPr bwMode="auto">
          <a:xfrm>
            <a:off x="3338513" y="-2606675"/>
            <a:ext cx="115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62" name="Rectangle 31"/>
          <p:cNvSpPr>
            <a:spLocks noChangeArrowheads="1"/>
          </p:cNvSpPr>
          <p:nvPr/>
        </p:nvSpPr>
        <p:spPr bwMode="auto">
          <a:xfrm>
            <a:off x="3224213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63" name="Rectangle 30"/>
          <p:cNvSpPr>
            <a:spLocks noChangeArrowheads="1"/>
          </p:cNvSpPr>
          <p:nvPr/>
        </p:nvSpPr>
        <p:spPr bwMode="auto">
          <a:xfrm>
            <a:off x="3108325" y="-2606675"/>
            <a:ext cx="115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64" name="Rectangle 29"/>
          <p:cNvSpPr>
            <a:spLocks noChangeArrowheads="1"/>
          </p:cNvSpPr>
          <p:nvPr/>
        </p:nvSpPr>
        <p:spPr bwMode="auto">
          <a:xfrm>
            <a:off x="2994025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65" name="Rectangle 28"/>
          <p:cNvSpPr>
            <a:spLocks noChangeArrowheads="1"/>
          </p:cNvSpPr>
          <p:nvPr/>
        </p:nvSpPr>
        <p:spPr bwMode="auto">
          <a:xfrm>
            <a:off x="2878138" y="-2606675"/>
            <a:ext cx="115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66" name="Rectangle 27"/>
          <p:cNvSpPr>
            <a:spLocks noChangeArrowheads="1"/>
          </p:cNvSpPr>
          <p:nvPr/>
        </p:nvSpPr>
        <p:spPr bwMode="auto">
          <a:xfrm>
            <a:off x="2763838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67" name="Rectangle 26"/>
          <p:cNvSpPr>
            <a:spLocks noChangeArrowheads="1"/>
          </p:cNvSpPr>
          <p:nvPr/>
        </p:nvSpPr>
        <p:spPr bwMode="auto">
          <a:xfrm>
            <a:off x="2647950" y="-2606675"/>
            <a:ext cx="115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68" name="Rectangle 25"/>
          <p:cNvSpPr>
            <a:spLocks noChangeArrowheads="1"/>
          </p:cNvSpPr>
          <p:nvPr/>
        </p:nvSpPr>
        <p:spPr bwMode="auto">
          <a:xfrm>
            <a:off x="2533650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69" name="Rectangle 24"/>
          <p:cNvSpPr>
            <a:spLocks noChangeArrowheads="1"/>
          </p:cNvSpPr>
          <p:nvPr/>
        </p:nvSpPr>
        <p:spPr bwMode="auto">
          <a:xfrm>
            <a:off x="2417763" y="-2606675"/>
            <a:ext cx="115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70" name="Rectangle 23"/>
          <p:cNvSpPr>
            <a:spLocks noChangeArrowheads="1"/>
          </p:cNvSpPr>
          <p:nvPr/>
        </p:nvSpPr>
        <p:spPr bwMode="auto">
          <a:xfrm>
            <a:off x="2303463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71" name="Rectangle 22"/>
          <p:cNvSpPr>
            <a:spLocks noChangeArrowheads="1"/>
          </p:cNvSpPr>
          <p:nvPr/>
        </p:nvSpPr>
        <p:spPr bwMode="auto">
          <a:xfrm>
            <a:off x="2187575" y="-2606675"/>
            <a:ext cx="115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72" name="Rectangle 21"/>
          <p:cNvSpPr>
            <a:spLocks noChangeArrowheads="1"/>
          </p:cNvSpPr>
          <p:nvPr/>
        </p:nvSpPr>
        <p:spPr bwMode="auto">
          <a:xfrm>
            <a:off x="2071688" y="-2606675"/>
            <a:ext cx="115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73" name="Rectangle 19"/>
          <p:cNvSpPr>
            <a:spLocks noChangeArrowheads="1"/>
          </p:cNvSpPr>
          <p:nvPr/>
        </p:nvSpPr>
        <p:spPr bwMode="auto">
          <a:xfrm>
            <a:off x="1841500" y="-2606675"/>
            <a:ext cx="115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74" name="Rectangle 18"/>
          <p:cNvSpPr>
            <a:spLocks noChangeArrowheads="1"/>
          </p:cNvSpPr>
          <p:nvPr/>
        </p:nvSpPr>
        <p:spPr bwMode="auto">
          <a:xfrm>
            <a:off x="1727200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75" name="Rectangle 16"/>
          <p:cNvSpPr>
            <a:spLocks noChangeArrowheads="1"/>
          </p:cNvSpPr>
          <p:nvPr/>
        </p:nvSpPr>
        <p:spPr bwMode="auto">
          <a:xfrm>
            <a:off x="1497013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76" name="Rectangle 15"/>
          <p:cNvSpPr>
            <a:spLocks noChangeArrowheads="1"/>
          </p:cNvSpPr>
          <p:nvPr/>
        </p:nvSpPr>
        <p:spPr bwMode="auto">
          <a:xfrm>
            <a:off x="1381125" y="-2606675"/>
            <a:ext cx="115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77" name="Rectangle 14"/>
          <p:cNvSpPr>
            <a:spLocks noChangeArrowheads="1"/>
          </p:cNvSpPr>
          <p:nvPr/>
        </p:nvSpPr>
        <p:spPr bwMode="auto">
          <a:xfrm>
            <a:off x="0" y="-2606675"/>
            <a:ext cx="13668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78" name="Rectangle 13"/>
          <p:cNvSpPr>
            <a:spLocks noChangeArrowheads="1"/>
          </p:cNvSpPr>
          <p:nvPr/>
        </p:nvSpPr>
        <p:spPr bwMode="auto">
          <a:xfrm>
            <a:off x="8174038" y="-2947988"/>
            <a:ext cx="11588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79" name="Rectangle 10"/>
          <p:cNvSpPr>
            <a:spLocks noChangeArrowheads="1"/>
          </p:cNvSpPr>
          <p:nvPr/>
        </p:nvSpPr>
        <p:spPr bwMode="auto">
          <a:xfrm>
            <a:off x="6792913" y="-2947988"/>
            <a:ext cx="23018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80" name="Rectangle 9"/>
          <p:cNvSpPr>
            <a:spLocks noChangeArrowheads="1"/>
          </p:cNvSpPr>
          <p:nvPr/>
        </p:nvSpPr>
        <p:spPr bwMode="auto">
          <a:xfrm>
            <a:off x="6677025" y="-2947988"/>
            <a:ext cx="1158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81" name="Rectangle 8"/>
          <p:cNvSpPr>
            <a:spLocks noChangeArrowheads="1"/>
          </p:cNvSpPr>
          <p:nvPr/>
        </p:nvSpPr>
        <p:spPr bwMode="auto">
          <a:xfrm>
            <a:off x="5872163" y="-2947988"/>
            <a:ext cx="80486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82" name="Rectangle 7"/>
          <p:cNvSpPr>
            <a:spLocks noChangeArrowheads="1"/>
          </p:cNvSpPr>
          <p:nvPr/>
        </p:nvSpPr>
        <p:spPr bwMode="auto">
          <a:xfrm>
            <a:off x="5641975" y="-2947988"/>
            <a:ext cx="2301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83" name="Rectangle 3"/>
          <p:cNvSpPr>
            <a:spLocks noChangeArrowheads="1"/>
          </p:cNvSpPr>
          <p:nvPr/>
        </p:nvSpPr>
        <p:spPr bwMode="auto">
          <a:xfrm>
            <a:off x="1381125" y="-3176588"/>
            <a:ext cx="4260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8491" name="Picture 2"/>
          <p:cNvPicPr>
            <a:picLocks noChangeAspect="1" noChangeArrowheads="1"/>
          </p:cNvPicPr>
          <p:nvPr/>
        </p:nvPicPr>
        <p:blipFill>
          <a:blip r:embed="rId2" cstate="print"/>
          <a:srcRect b="35724"/>
          <a:stretch>
            <a:fillRect/>
          </a:stretch>
        </p:blipFill>
        <p:spPr bwMode="auto">
          <a:xfrm>
            <a:off x="539552" y="2852936"/>
            <a:ext cx="81340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3" name="TextBox 342"/>
          <p:cNvSpPr txBox="1">
            <a:spLocks noChangeArrowheads="1"/>
          </p:cNvSpPr>
          <p:nvPr/>
        </p:nvSpPr>
        <p:spPr bwMode="auto">
          <a:xfrm>
            <a:off x="179388" y="1"/>
            <a:ext cx="87407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Результат: </a:t>
            </a:r>
            <a:r>
              <a:rPr lang="ru-RU" sz="1600" b="1" dirty="0" smtClean="0"/>
              <a:t>В аминокислотной последовательности </a:t>
            </a:r>
            <a:r>
              <a:rPr lang="ru-RU" sz="1600" b="1" dirty="0" err="1" smtClean="0"/>
              <a:t>фибера</a:t>
            </a:r>
            <a:r>
              <a:rPr lang="ru-RU" sz="1600" b="1" dirty="0" smtClean="0"/>
              <a:t> </a:t>
            </a:r>
            <a:r>
              <a:rPr lang="en-US" sz="1600" b="1" dirty="0" smtClean="0"/>
              <a:t>CELO </a:t>
            </a:r>
            <a:r>
              <a:rPr lang="ru-RU" sz="1600" b="1" dirty="0" smtClean="0"/>
              <a:t>было выбрано место для вставки </a:t>
            </a:r>
            <a:r>
              <a:rPr lang="en-US" sz="1600" b="1" dirty="0" smtClean="0"/>
              <a:t> RGD</a:t>
            </a:r>
            <a:r>
              <a:rPr lang="ru-RU" sz="1600" b="1" dirty="0" smtClean="0"/>
              <a:t>, по нашим предсказаниям, локализующееся на поверхности. Полученный модифицированный </a:t>
            </a:r>
            <a:r>
              <a:rPr lang="en-US" sz="1600" b="1" dirty="0" smtClean="0"/>
              <a:t>RGD </a:t>
            </a:r>
            <a:r>
              <a:rPr lang="ru-RU" sz="1600" b="1" dirty="0" smtClean="0"/>
              <a:t>вирус проникал в кроличьи клетки молочной железы </a:t>
            </a:r>
            <a:r>
              <a:rPr lang="en-US" sz="1600" b="1" i="1" dirty="0" smtClean="0"/>
              <a:t>in vivo </a:t>
            </a:r>
            <a:r>
              <a:rPr lang="ru-RU" sz="1600" b="1" dirty="0" smtClean="0"/>
              <a:t>с эффективностью, сравнимой с эффективностью человеческого </a:t>
            </a:r>
            <a:r>
              <a:rPr lang="en-US" sz="1600" b="1" dirty="0" smtClean="0"/>
              <a:t>Ad </a:t>
            </a:r>
            <a:r>
              <a:rPr lang="ru-RU" sz="1600" b="1" dirty="0" smtClean="0"/>
              <a:t>вируса типа 5</a:t>
            </a:r>
            <a:r>
              <a:rPr lang="en-US" sz="1600" b="1" dirty="0" smtClean="0"/>
              <a:t>.</a:t>
            </a:r>
            <a:r>
              <a:rPr lang="ru-RU" sz="1600" b="1" dirty="0" smtClean="0"/>
              <a:t> В сентябре 2007 года в </a:t>
            </a:r>
            <a:r>
              <a:rPr lang="en-US" sz="1600" b="1" dirty="0" smtClean="0"/>
              <a:t>J. </a:t>
            </a:r>
            <a:r>
              <a:rPr lang="en-US" sz="1600" b="1" dirty="0" err="1" smtClean="0"/>
              <a:t>Virol</a:t>
            </a:r>
            <a:r>
              <a:rPr lang="en-US" sz="1600" b="1" dirty="0" smtClean="0"/>
              <a:t> </a:t>
            </a:r>
            <a:r>
              <a:rPr lang="ru-RU" sz="1600" b="1" dirty="0" smtClean="0"/>
              <a:t>была опубликована</a:t>
            </a:r>
          </a:p>
          <a:p>
            <a:r>
              <a:rPr lang="ru-RU" sz="1600" b="1" dirty="0" smtClean="0"/>
              <a:t>наша статья.</a:t>
            </a:r>
          </a:p>
        </p:txBody>
      </p:sp>
      <p:pic>
        <p:nvPicPr>
          <p:cNvPr id="8494" name="Picture 372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3280" y="1700535"/>
            <a:ext cx="4699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4" name="Прямая со стрелкой 343"/>
          <p:cNvCxnSpPr/>
          <p:nvPr/>
        </p:nvCxnSpPr>
        <p:spPr>
          <a:xfrm rot="16200000" flipH="1">
            <a:off x="4099842" y="1677765"/>
            <a:ext cx="403225" cy="0"/>
          </a:xfrm>
          <a:prstGeom prst="straightConnector1">
            <a:avLst/>
          </a:prstGeom>
          <a:ln w="444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96" name="TextBox 349"/>
          <p:cNvSpPr txBox="1">
            <a:spLocks noChangeArrowheads="1"/>
          </p:cNvSpPr>
          <p:nvPr/>
        </p:nvSpPr>
        <p:spPr bwMode="auto">
          <a:xfrm>
            <a:off x="3968080" y="1196752"/>
            <a:ext cx="6969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RGD</a:t>
            </a:r>
            <a:endParaRPr lang="ru-RU"/>
          </a:p>
        </p:txBody>
      </p:sp>
      <p:sp>
        <p:nvSpPr>
          <p:cNvPr id="307" name="Овал 306"/>
          <p:cNvSpPr/>
          <p:nvPr/>
        </p:nvSpPr>
        <p:spPr>
          <a:xfrm>
            <a:off x="2051720" y="3284984"/>
            <a:ext cx="72008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858A2-5AE2-45F0-9333-F007E038DA7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b="47328"/>
          <a:stretch>
            <a:fillRect/>
          </a:stretch>
        </p:blipFill>
        <p:spPr bwMode="auto">
          <a:xfrm>
            <a:off x="34925" y="55014"/>
            <a:ext cx="6337275" cy="344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345"/>
          <p:cNvSpPr txBox="1">
            <a:spLocks noChangeArrowheads="1"/>
          </p:cNvSpPr>
          <p:nvPr/>
        </p:nvSpPr>
        <p:spPr bwMode="auto">
          <a:xfrm>
            <a:off x="107950" y="4509120"/>
            <a:ext cx="576019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/>
              <a:t>Месяцем позже в </a:t>
            </a:r>
            <a:r>
              <a:rPr lang="en-US" sz="1600" b="1" dirty="0" smtClean="0"/>
              <a:t>J. of General Virology</a:t>
            </a:r>
            <a:r>
              <a:rPr lang="ru-RU" sz="1600" b="1" dirty="0" smtClean="0"/>
              <a:t> была опубликована статья со структурой длинного </a:t>
            </a:r>
            <a:r>
              <a:rPr lang="ru-RU" sz="1600" b="1" dirty="0" err="1" smtClean="0"/>
              <a:t>фибера</a:t>
            </a:r>
            <a:r>
              <a:rPr lang="ru-RU" sz="1600" b="1" dirty="0" smtClean="0"/>
              <a:t> аденовируса </a:t>
            </a:r>
            <a:r>
              <a:rPr lang="en-US" sz="1600" b="1" dirty="0" smtClean="0"/>
              <a:t>CELO. </a:t>
            </a:r>
            <a:r>
              <a:rPr lang="ru-RU" sz="1600" b="1" dirty="0" smtClean="0"/>
              <a:t>Предсказанное место для введения </a:t>
            </a:r>
            <a:r>
              <a:rPr lang="en-US" sz="1600" b="1" dirty="0" smtClean="0"/>
              <a:t>RGD, </a:t>
            </a:r>
            <a:r>
              <a:rPr lang="ru-RU" sz="1600" b="1" dirty="0" smtClean="0"/>
              <a:t>действительно, оказалось на поверхности белковой глобулы, и представляло собой очень удобный для введения модификаций участок.</a:t>
            </a:r>
          </a:p>
        </p:txBody>
      </p:sp>
      <p:pic>
        <p:nvPicPr>
          <p:cNvPr id="4" name="Рисунок 365" descr="CELO_HI_loop_PV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988" y="2744788"/>
            <a:ext cx="2849562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66"/>
          <p:cNvSpPr txBox="1">
            <a:spLocks noChangeArrowheads="1"/>
          </p:cNvSpPr>
          <p:nvPr/>
        </p:nvSpPr>
        <p:spPr bwMode="auto">
          <a:xfrm>
            <a:off x="5795963" y="512127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PV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6" name="TextBox 368"/>
          <p:cNvSpPr txBox="1">
            <a:spLocks noChangeArrowheads="1"/>
          </p:cNvSpPr>
          <p:nvPr/>
        </p:nvSpPr>
        <p:spPr bwMode="auto">
          <a:xfrm>
            <a:off x="8662988" y="4471988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PV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7" name="TextBox 369"/>
          <p:cNvSpPr txBox="1">
            <a:spLocks noChangeArrowheads="1"/>
          </p:cNvSpPr>
          <p:nvPr/>
        </p:nvSpPr>
        <p:spPr bwMode="auto">
          <a:xfrm>
            <a:off x="6227763" y="2887663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PV</a:t>
            </a:r>
            <a:endParaRPr lang="ru-RU" sz="2400" dirty="0">
              <a:latin typeface="Calibri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6224588" y="4978400"/>
            <a:ext cx="428625" cy="214313"/>
          </a:xfrm>
          <a:prstGeom prst="straightConnector1">
            <a:avLst/>
          </a:prstGeom>
          <a:ln w="444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656388" y="3244850"/>
            <a:ext cx="357187" cy="285750"/>
          </a:xfrm>
          <a:prstGeom prst="straightConnector1">
            <a:avLst/>
          </a:prstGeom>
          <a:ln w="444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>
            <a:off x="8305800" y="4471988"/>
            <a:ext cx="428625" cy="142875"/>
          </a:xfrm>
          <a:prstGeom prst="straightConnector1">
            <a:avLst/>
          </a:prstGeom>
          <a:ln w="444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858A2-5AE2-45F0-9333-F007E038DA7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361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63" y="1124744"/>
            <a:ext cx="6697897" cy="55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-36512" y="-27384"/>
            <a:ext cx="921702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/>
              <a:t>Методы, используемые при компьютерной разработке лекарств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/>
              <a:t>Computer-Aided Drug Design (CADD)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62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6525344"/>
            <a:ext cx="18859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0"/>
            <a:ext cx="6861448" cy="1143000"/>
          </a:xfrm>
        </p:spPr>
        <p:txBody>
          <a:bodyPr/>
          <a:lstStyle/>
          <a:p>
            <a:r>
              <a:rPr lang="ru-RU" sz="3600" b="1" dirty="0" smtClean="0">
                <a:latin typeface="Arial" pitchFamily="34" charset="0"/>
                <a:ea typeface="+mn-ea"/>
                <a:cs typeface="Arial" pitchFamily="34" charset="0"/>
              </a:rPr>
              <a:t>Что такое лекарство?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908720"/>
            <a:ext cx="4906888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2800" b="1" dirty="0" smtClean="0"/>
              <a:t>Лекарственное средство</a:t>
            </a:r>
            <a:r>
              <a:rPr lang="ru-RU" sz="2800" dirty="0" smtClean="0"/>
              <a:t>, </a:t>
            </a:r>
            <a:r>
              <a:rPr lang="ru-RU" sz="2800" b="1" dirty="0" smtClean="0"/>
              <a:t>лекарственный препарат</a:t>
            </a:r>
            <a:r>
              <a:rPr lang="ru-RU" sz="2800" dirty="0" smtClean="0"/>
              <a:t>, </a:t>
            </a:r>
            <a:r>
              <a:rPr lang="ru-RU" sz="2800" b="1" dirty="0" smtClean="0"/>
              <a:t>медикамент</a:t>
            </a:r>
            <a:r>
              <a:rPr lang="ru-RU" sz="2800" dirty="0" smtClean="0"/>
              <a:t>, </a:t>
            </a:r>
            <a:r>
              <a:rPr lang="ru-RU" sz="2800" b="1" dirty="0" smtClean="0"/>
              <a:t>лекарство</a:t>
            </a:r>
            <a:r>
              <a:rPr lang="ru-RU" sz="2800" dirty="0" smtClean="0"/>
              <a:t>  — вещество или смесь веществ синтетического или природного происхождения в виде лекарственной формы (таблетки, капсулы, раствора, мази и т. п.), применяемое для профилактики и лечения заболеваний.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303C9-FE37-47E0-AC4A-0EB9CA6C1BD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89442" name="Picture 2" descr="https://upload.wikimedia.org/wikipedia/commons/0/03/Medikame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2051"/>
            <a:ext cx="4139952" cy="3519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303C9-FE37-47E0-AC4A-0EB9CA6C1BD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71600"/>
          </a:xfrm>
        </p:spPr>
        <p:txBody>
          <a:bodyPr/>
          <a:lstStyle/>
          <a:p>
            <a:r>
              <a:rPr lang="ru-RU" sz="3600" b="1" dirty="0" smtClean="0">
                <a:latin typeface="Arial" pitchFamily="34" charset="0"/>
                <a:ea typeface="+mn-ea"/>
                <a:cs typeface="Arial" pitchFamily="34" charset="0"/>
              </a:rPr>
              <a:t>Сколько существует лекарств?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18864" y="4552528"/>
            <a:ext cx="8229600" cy="2332856"/>
          </a:xfrm>
        </p:spPr>
        <p:txBody>
          <a:bodyPr/>
          <a:lstStyle/>
          <a:p>
            <a:r>
              <a:rPr lang="ru-RU" dirty="0" smtClean="0"/>
              <a:t> К настоящему времени в мире разработано более 7 тысяч лекарственных препаратов.</a:t>
            </a:r>
          </a:p>
          <a:p>
            <a:r>
              <a:rPr lang="ru-RU" dirty="0" smtClean="0"/>
              <a:t> Большинство из них появилось в последние 25 лет. </a:t>
            </a:r>
            <a:endParaRPr lang="ru-RU" dirty="0"/>
          </a:p>
        </p:txBody>
      </p:sp>
      <p:pic>
        <p:nvPicPr>
          <p:cNvPr id="193538" name="Picture 2" descr="http://lh6.ggpht.com/-GfkGDzNPySk/UgKK3xl8VRI/AAAAAAAF72U/VGVPLV8ZNGM/clip_image001_thumb%25255B1%25255D.jpg?imgmax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538" y="836712"/>
            <a:ext cx="5482750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303C9-FE37-47E0-AC4A-0EB9CA6C1BD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195586" name="Picture 2" descr="http://7iskusstv.com/2013/Nomer12/bem19_ehrl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60" y="216024"/>
            <a:ext cx="3833984" cy="48691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22835" y="908720"/>
            <a:ext cx="478566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Основоположником современной </a:t>
            </a:r>
          </a:p>
          <a:p>
            <a:r>
              <a:rPr lang="ru-RU" dirty="0" smtClean="0"/>
              <a:t>химиотерапии считается  </a:t>
            </a:r>
            <a:r>
              <a:rPr lang="ru-RU" dirty="0" err="1" smtClean="0"/>
              <a:t>Пауль</a:t>
            </a:r>
            <a:r>
              <a:rPr lang="ru-RU" dirty="0" smtClean="0"/>
              <a:t> Эрлих</a:t>
            </a:r>
          </a:p>
          <a:p>
            <a:r>
              <a:rPr lang="ru-RU" dirty="0" smtClean="0"/>
              <a:t>(1854–1915), нобелевский лауреат 1908 г. </a:t>
            </a:r>
          </a:p>
          <a:p>
            <a:r>
              <a:rPr lang="ru-RU" dirty="0" smtClean="0"/>
              <a:t>(совместно с Мечниковым) по медицине и </a:t>
            </a:r>
          </a:p>
          <a:p>
            <a:r>
              <a:rPr lang="ru-RU" dirty="0" smtClean="0"/>
              <a:t>физиологии.</a:t>
            </a:r>
          </a:p>
          <a:p>
            <a:r>
              <a:rPr lang="ru-RU" dirty="0" smtClean="0"/>
              <a:t>Он выдвинул гипотезу о существовании </a:t>
            </a:r>
          </a:p>
          <a:p>
            <a:r>
              <a:rPr lang="ru-RU" i="1" dirty="0" smtClean="0"/>
              <a:t>хеморецепторов </a:t>
            </a:r>
            <a:r>
              <a:rPr lang="ru-RU" dirty="0" smtClean="0"/>
              <a:t>— специальных </a:t>
            </a:r>
          </a:p>
          <a:p>
            <a:r>
              <a:rPr lang="ru-RU" dirty="0" smtClean="0"/>
              <a:t>тканевых структур, специфически </a:t>
            </a:r>
          </a:p>
          <a:p>
            <a:r>
              <a:rPr lang="ru-RU" dirty="0" smtClean="0"/>
              <a:t>взаимодействующих с химическими </a:t>
            </a:r>
          </a:p>
          <a:p>
            <a:r>
              <a:rPr lang="ru-RU" dirty="0" smtClean="0"/>
              <a:t>веществами, и постулировал </a:t>
            </a:r>
          </a:p>
          <a:p>
            <a:r>
              <a:rPr lang="ru-RU" dirty="0" smtClean="0"/>
              <a:t>возможность использования этого </a:t>
            </a:r>
          </a:p>
          <a:p>
            <a:r>
              <a:rPr lang="ru-RU" dirty="0" smtClean="0"/>
              <a:t>феномена в терапии различных </a:t>
            </a:r>
          </a:p>
          <a:p>
            <a:r>
              <a:rPr lang="ru-RU" dirty="0" smtClean="0"/>
              <a:t>заболеваний. </a:t>
            </a:r>
          </a:p>
          <a:p>
            <a:r>
              <a:rPr lang="ru-RU" dirty="0" smtClean="0"/>
              <a:t>На протяжении многих лет он </a:t>
            </a:r>
          </a:p>
          <a:p>
            <a:r>
              <a:rPr lang="ru-RU" dirty="0" smtClean="0"/>
              <a:t>разрабатывал лекарства на основе</a:t>
            </a:r>
          </a:p>
          <a:p>
            <a:r>
              <a:rPr lang="ru-RU" dirty="0" smtClean="0"/>
              <a:t>мышьяка и в конце концов достиг</a:t>
            </a:r>
          </a:p>
          <a:p>
            <a:r>
              <a:rPr lang="ru-RU" dirty="0" smtClean="0"/>
              <a:t>невероятного успеха – получил</a:t>
            </a:r>
          </a:p>
          <a:p>
            <a:r>
              <a:rPr lang="ru-RU" dirty="0" smtClean="0"/>
              <a:t>абсолютно безвредное и очень </a:t>
            </a:r>
          </a:p>
          <a:p>
            <a:r>
              <a:rPr lang="ru-RU" dirty="0" smtClean="0"/>
              <a:t>эффективное лекарство от сифилиса. 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129608" y="-27384"/>
            <a:ext cx="4906888" cy="971600"/>
          </a:xfrm>
        </p:spPr>
        <p:txBody>
          <a:bodyPr/>
          <a:lstStyle/>
          <a:p>
            <a:r>
              <a:rPr lang="ru-RU" sz="3600" b="1" dirty="0" smtClean="0">
                <a:latin typeface="Arial" pitchFamily="34" charset="0"/>
                <a:ea typeface="+mn-ea"/>
                <a:cs typeface="Arial" pitchFamily="34" charset="0"/>
              </a:rPr>
              <a:t>Немного истории…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ru-RU" sz="2400" b="1" dirty="0" smtClean="0"/>
              <a:t>Особенности разработки лекарств на современном этапе </a:t>
            </a:r>
            <a:endParaRPr lang="en-US" sz="2400" b="1" dirty="0"/>
          </a:p>
        </p:txBody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620688"/>
            <a:ext cx="8229600" cy="2016224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Очень сегментированный рынок – самая большая компания </a:t>
            </a:r>
            <a:r>
              <a:rPr lang="en-US" sz="2000" b="1" dirty="0" smtClean="0"/>
              <a:t>(</a:t>
            </a:r>
            <a:r>
              <a:rPr lang="en-US" sz="2000" b="1" dirty="0"/>
              <a:t>Pfizer) </a:t>
            </a:r>
            <a:r>
              <a:rPr lang="ru-RU" sz="2000" b="1" dirty="0" smtClean="0"/>
              <a:t>имеет только</a:t>
            </a:r>
            <a:r>
              <a:rPr lang="en-US" sz="2000" b="1" dirty="0" smtClean="0"/>
              <a:t> </a:t>
            </a:r>
            <a:r>
              <a:rPr lang="en-US" sz="2000" b="1" dirty="0"/>
              <a:t>11% </a:t>
            </a:r>
            <a:r>
              <a:rPr lang="ru-RU" sz="2000" b="1" dirty="0" smtClean="0"/>
              <a:t>рынка</a:t>
            </a:r>
            <a:endParaRPr lang="en-US" sz="2000" b="1" dirty="0"/>
          </a:p>
          <a:p>
            <a:r>
              <a:rPr lang="ru-RU" sz="2000" b="1" dirty="0" smtClean="0"/>
              <a:t>Высокий уровень риска: разработка лекарства длится </a:t>
            </a:r>
            <a:r>
              <a:rPr lang="en-US" sz="2000" b="1" dirty="0" smtClean="0"/>
              <a:t>10-20 </a:t>
            </a:r>
            <a:r>
              <a:rPr lang="ru-RU" sz="2000" b="1" dirty="0" smtClean="0"/>
              <a:t>лет, при этом большинство лекарств не выходит на рынок</a:t>
            </a:r>
            <a:endParaRPr lang="en-US" sz="2000" b="1" dirty="0"/>
          </a:p>
          <a:p>
            <a:r>
              <a:rPr lang="ru-RU" sz="2000" b="1" dirty="0" smtClean="0"/>
              <a:t>Регистрация препаратов – отдельный сложный и длительный процесс </a:t>
            </a:r>
            <a:endParaRPr lang="en-US" sz="2000" b="1" dirty="0"/>
          </a:p>
        </p:txBody>
      </p:sp>
      <p:pic>
        <p:nvPicPr>
          <p:cNvPr id="1996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8377758" cy="380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35288" y="638132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D. Schuster et al.: Curr. Pharm. Des. 11, 3545-3559</a:t>
            </a:r>
            <a:r>
              <a:rPr lang="ru-RU" dirty="0" smtClean="0"/>
              <a:t> </a:t>
            </a:r>
            <a:r>
              <a:rPr lang="fr-FR" dirty="0" smtClean="0"/>
              <a:t>(2005)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0111"/>
            <a:ext cx="4896544" cy="6837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3073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Пример правильно</a:t>
            </a:r>
          </a:p>
          <a:p>
            <a:r>
              <a:rPr lang="ru-RU" sz="2000" dirty="0"/>
              <a:t>в</a:t>
            </a:r>
            <a:r>
              <a:rPr lang="ru-RU" sz="2000" dirty="0" smtClean="0"/>
              <a:t>ыполненного домашнего</a:t>
            </a:r>
          </a:p>
          <a:p>
            <a:r>
              <a:rPr lang="ru-RU" sz="2000" dirty="0" smtClean="0"/>
              <a:t>задания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903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Ежегодные вложения в разработку лекарств и </a:t>
            </a:r>
            <a:br>
              <a:rPr lang="ru-RU" sz="2800" dirty="0" smtClean="0"/>
            </a:br>
            <a:r>
              <a:rPr lang="ru-RU" sz="2800" dirty="0" smtClean="0"/>
              <a:t>количество одобренных препаратов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452438" y="1203325"/>
          <a:ext cx="7686675" cy="509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86" name="Text Box 18"/>
          <p:cNvSpPr txBox="1">
            <a:spLocks noChangeArrowheads="1"/>
          </p:cNvSpPr>
          <p:nvPr/>
        </p:nvSpPr>
        <p:spPr bwMode="auto">
          <a:xfrm rot="16200000">
            <a:off x="-989012" y="3408363"/>
            <a:ext cx="2787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 dirty="0">
                <a:cs typeface="Arial" charset="0"/>
              </a:rPr>
              <a:t>Expense  ($ Billions) 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8074025" y="460533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cs typeface="Arial" charset="0"/>
              </a:rPr>
              <a:t>40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8074025" y="370363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cs typeface="Arial" charset="0"/>
              </a:rPr>
              <a:t>80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8031163" y="2789238"/>
            <a:ext cx="436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cs typeface="Arial" charset="0"/>
              </a:rPr>
              <a:t>120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8066088" y="1887538"/>
            <a:ext cx="436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cs typeface="Arial" charset="0"/>
              </a:rPr>
              <a:t>160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8005763" y="116046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sz="1200">
              <a:cs typeface="Arial" charset="0"/>
            </a:endParaRP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 rot="16200000">
            <a:off x="7300118" y="3275807"/>
            <a:ext cx="2614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 dirty="0">
                <a:cs typeface="Arial" charset="0"/>
              </a:rPr>
              <a:t>Annual NME  Approvals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5435600" y="6323013"/>
            <a:ext cx="431800" cy="127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5867400" y="6248400"/>
            <a:ext cx="1377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cs typeface="Arial" charset="0"/>
              </a:rPr>
              <a:t>R &amp; D Investment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5838825" y="6570663"/>
            <a:ext cx="2205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cs typeface="Arial" charset="0"/>
              </a:rPr>
              <a:t> NME ( New Medical Entities )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1747838" y="6486525"/>
            <a:ext cx="3162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cs typeface="Arial" charset="0"/>
              </a:rPr>
              <a:t>Source : </a:t>
            </a:r>
            <a:r>
              <a:rPr lang="en-US" sz="1600" dirty="0" err="1">
                <a:cs typeface="Arial" charset="0"/>
              </a:rPr>
              <a:t>Pharma</a:t>
            </a:r>
            <a:r>
              <a:rPr lang="en-US" sz="1600" dirty="0">
                <a:cs typeface="Arial" charset="0"/>
              </a:rPr>
              <a:t>, FDA, Lehman</a:t>
            </a:r>
            <a:r>
              <a:rPr lang="en-US" sz="1200" dirty="0">
                <a:cs typeface="Arial" charset="0"/>
              </a:rPr>
              <a:t> :</a:t>
            </a:r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>
            <a:off x="8086725" y="1460500"/>
            <a:ext cx="0" cy="4229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7198" name="AutoShape 30"/>
          <p:cNvCxnSpPr>
            <a:cxnSpLocks noChangeShapeType="1"/>
          </p:cNvCxnSpPr>
          <p:nvPr/>
        </p:nvCxnSpPr>
        <p:spPr bwMode="auto">
          <a:xfrm>
            <a:off x="944563" y="7008813"/>
            <a:ext cx="158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7199" name="Line 31"/>
          <p:cNvSpPr>
            <a:spLocks noChangeShapeType="1"/>
          </p:cNvSpPr>
          <p:nvPr/>
        </p:nvSpPr>
        <p:spPr bwMode="auto">
          <a:xfrm>
            <a:off x="5461000" y="6718300"/>
            <a:ext cx="403225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 type="diamond" w="med" len="med"/>
            <a:tailEnd type="diamond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92267"/>
            <a:ext cx="2133600" cy="365125"/>
          </a:xfrm>
        </p:spPr>
        <p:txBody>
          <a:bodyPr/>
          <a:lstStyle/>
          <a:p>
            <a:pPr>
              <a:defRPr/>
            </a:pPr>
            <a:fld id="{BAF303C9-FE37-47E0-AC4A-0EB9CA6C1BD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198658" name="Picture 2" descr="http://images.myshared.ru/161604/slide_2.jpg"/>
          <p:cNvPicPr>
            <a:picLocks noChangeAspect="1" noChangeArrowheads="1"/>
          </p:cNvPicPr>
          <p:nvPr/>
        </p:nvPicPr>
        <p:blipFill>
          <a:blip r:embed="rId2" cstate="print"/>
          <a:srcRect t="31910" b="31910"/>
          <a:stretch>
            <a:fillRect/>
          </a:stretch>
        </p:blipFill>
        <p:spPr bwMode="auto">
          <a:xfrm>
            <a:off x="683568" y="4601021"/>
            <a:ext cx="7200800" cy="2049581"/>
          </a:xfrm>
          <a:prstGeom prst="rect">
            <a:avLst/>
          </a:prstGeom>
          <a:noFill/>
        </p:spPr>
      </p:pic>
      <p:pic>
        <p:nvPicPr>
          <p:cNvPr id="198660" name="Picture 4" descr="http://www.vokrugsveta.ru/img/cmn/2011/01/20/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76064"/>
            <a:ext cx="5049529" cy="3501008"/>
          </a:xfrm>
          <a:prstGeom prst="rect">
            <a:avLst/>
          </a:prstGeom>
          <a:noFill/>
        </p:spPr>
      </p:pic>
      <p:pic>
        <p:nvPicPr>
          <p:cNvPr id="198662" name="Picture 6" descr="http://www.s0alex.ru/img25/ab17-7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0605"/>
            <a:ext cx="2267744" cy="1951881"/>
          </a:xfrm>
          <a:prstGeom prst="rect">
            <a:avLst/>
          </a:prstGeom>
          <a:noFill/>
        </p:spPr>
      </p:pic>
      <p:pic>
        <p:nvPicPr>
          <p:cNvPr id="8" name="Picture 5" descr="manufacturing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399445"/>
            <a:ext cx="2176264" cy="2181683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35496" y="5249093"/>
            <a:ext cx="1080120" cy="648072"/>
          </a:xfrm>
          <a:prstGeom prst="roundRect">
            <a:avLst/>
          </a:prstGeom>
          <a:solidFill>
            <a:srgbClr val="FFFF00">
              <a:alpha val="6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598" y="5383817"/>
            <a:ext cx="115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Болезнь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740352" y="5249093"/>
            <a:ext cx="1331640" cy="648072"/>
          </a:xfrm>
          <a:prstGeom prst="roundRect">
            <a:avLst/>
          </a:prstGeom>
          <a:solidFill>
            <a:srgbClr val="FFFF00">
              <a:alpha val="4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740352" y="5383817"/>
            <a:ext cx="138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Лекарство</a:t>
            </a:r>
            <a:endParaRPr lang="ru-RU" b="1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-24340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ru-RU" sz="32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Этапы создания нового лекарства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ru-RU" sz="32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Этапы создания нового лекарства</a:t>
            </a:r>
          </a:p>
        </p:txBody>
      </p:sp>
      <p:pic>
        <p:nvPicPr>
          <p:cNvPr id="3075" name="Picture 4" descr="clin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25" y="692150"/>
            <a:ext cx="79263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323528" y="5013325"/>
            <a:ext cx="87852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Затраты на полный цикл разработки одного нового лекарства обычно составляют от 900 миллионов до 2 миллиардов долларов. Типичное время разработки лекарства – 10-15 лет.</a:t>
            </a:r>
            <a:endParaRPr lang="en-US" dirty="0">
              <a:latin typeface="Calibri" pitchFamily="34" charset="0"/>
            </a:endParaRPr>
          </a:p>
          <a:p>
            <a:r>
              <a:rPr lang="ru-RU" b="1" dirty="0">
                <a:latin typeface="Calibri" pitchFamily="34" charset="0"/>
              </a:rPr>
              <a:t>Использование новых </a:t>
            </a:r>
            <a:r>
              <a:rPr lang="ru-RU" b="1" dirty="0" smtClean="0">
                <a:latin typeface="Calibri" pitchFamily="34" charset="0"/>
              </a:rPr>
              <a:t>технологий, в частности, основанных на методах </a:t>
            </a:r>
            <a:r>
              <a:rPr lang="ru-RU" b="1" dirty="0" err="1" smtClean="0">
                <a:latin typeface="Calibri" pitchFamily="34" charset="0"/>
              </a:rPr>
              <a:t>био</a:t>
            </a:r>
            <a:r>
              <a:rPr lang="ru-RU" b="1" dirty="0" smtClean="0">
                <a:latin typeface="Calibri" pitchFamily="34" charset="0"/>
              </a:rPr>
              <a:t>- и </a:t>
            </a:r>
            <a:r>
              <a:rPr lang="ru-RU" b="1" dirty="0" err="1" smtClean="0">
                <a:latin typeface="Calibri" pitchFamily="34" charset="0"/>
              </a:rPr>
              <a:t>хемиоинформатики</a:t>
            </a:r>
            <a:r>
              <a:rPr lang="ru-RU" b="1" dirty="0" smtClean="0">
                <a:latin typeface="Calibri" pitchFamily="34" charset="0"/>
              </a:rPr>
              <a:t>, может </a:t>
            </a:r>
            <a:r>
              <a:rPr lang="ru-RU" b="1" dirty="0">
                <a:latin typeface="Calibri" pitchFamily="34" charset="0"/>
              </a:rPr>
              <a:t>существенно ускорить и удешевить стадию поиска и оптимизации </a:t>
            </a:r>
            <a:r>
              <a:rPr lang="ru-RU" b="1" dirty="0" err="1">
                <a:latin typeface="Calibri" pitchFamily="34" charset="0"/>
              </a:rPr>
              <a:t>лидерного</a:t>
            </a:r>
            <a:r>
              <a:rPr lang="ru-RU" b="1" dirty="0">
                <a:latin typeface="Calibri" pitchFamily="34" charset="0"/>
              </a:rPr>
              <a:t> соединения.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D1433-82AA-4C26-9D5A-C187B2C6E753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692696"/>
            <a:ext cx="2520280" cy="3888432"/>
          </a:xfrm>
          <a:prstGeom prst="roundRect">
            <a:avLst/>
          </a:prstGeom>
          <a:solidFill>
            <a:srgbClr val="FFC000">
              <a:alpha val="1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303C9-FE37-47E0-AC4A-0EB9CA6C1BD5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86936"/>
            <a:ext cx="8208912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Пример:</a:t>
            </a:r>
          </a:p>
          <a:p>
            <a:pPr>
              <a:spcBef>
                <a:spcPts val="600"/>
              </a:spcBef>
            </a:pPr>
            <a:r>
              <a:rPr lang="ru-RU" sz="2400" dirty="0" smtClean="0"/>
              <a:t>Специалисты фирмы </a:t>
            </a:r>
            <a:r>
              <a:rPr lang="en-US" sz="2400" dirty="0" smtClean="0"/>
              <a:t>Pharmacia (</a:t>
            </a:r>
            <a:r>
              <a:rPr lang="ru-RU" sz="2400" dirty="0" smtClean="0"/>
              <a:t>сейчас – часть фирмы </a:t>
            </a:r>
            <a:r>
              <a:rPr lang="en-US" sz="2400" dirty="0" smtClean="0"/>
              <a:t>Pfizer) </a:t>
            </a:r>
            <a:r>
              <a:rPr lang="ru-RU" sz="2400" dirty="0" smtClean="0"/>
              <a:t>использовали компьютерные методы для поиска ингибиторов </a:t>
            </a:r>
            <a:r>
              <a:rPr lang="ru-RU" sz="2400" i="1" dirty="0" err="1" smtClean="0"/>
              <a:t>тирозин-фосфатазы</a:t>
            </a:r>
            <a:r>
              <a:rPr lang="ru-RU" sz="2400" i="1" dirty="0" smtClean="0"/>
              <a:t>-</a:t>
            </a:r>
            <a:r>
              <a:rPr lang="en-US" sz="2400" i="1" dirty="0" smtClean="0"/>
              <a:t>1B</a:t>
            </a:r>
            <a:r>
              <a:rPr lang="ru-RU" sz="2400" i="1" dirty="0" smtClean="0"/>
              <a:t> </a:t>
            </a:r>
            <a:r>
              <a:rPr lang="ru-RU" sz="2400" dirty="0" smtClean="0"/>
              <a:t>с целью разработки лекарства от диабета. 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ru-RU" sz="2400" dirty="0" smtClean="0"/>
              <a:t>В результате было отобрано </a:t>
            </a:r>
            <a:r>
              <a:rPr lang="en-US" sz="2400" dirty="0" smtClean="0"/>
              <a:t>365 </a:t>
            </a:r>
            <a:r>
              <a:rPr lang="ru-RU" sz="2400" dirty="0" smtClean="0"/>
              <a:t>соединений </a:t>
            </a:r>
            <a:r>
              <a:rPr lang="en-US" sz="2400" dirty="0" smtClean="0"/>
              <a:t>, 127 </a:t>
            </a:r>
            <a:r>
              <a:rPr lang="ru-RU" sz="2400" dirty="0" smtClean="0"/>
              <a:t>из которых демонстрировали ингибирующий эффект (</a:t>
            </a:r>
            <a:r>
              <a:rPr lang="en-US" sz="2400" dirty="0" smtClean="0"/>
              <a:t>hits, </a:t>
            </a:r>
            <a:r>
              <a:rPr lang="en-US" sz="2400" dirty="0" smtClean="0">
                <a:solidFill>
                  <a:srgbClr val="FF0000"/>
                </a:solidFill>
              </a:rPr>
              <a:t>hit rate 35%</a:t>
            </a:r>
            <a:r>
              <a:rPr lang="ru-RU" sz="2400" dirty="0" smtClean="0"/>
              <a:t>)</a:t>
            </a:r>
            <a:r>
              <a:rPr lang="en-US" sz="24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ru-RU" sz="2400" dirty="0" smtClean="0"/>
              <a:t>Одновременно проведенный традиционный высокопроизводительный скрининг</a:t>
            </a:r>
            <a:r>
              <a:rPr lang="en-US" sz="2400" dirty="0" smtClean="0"/>
              <a:t> </a:t>
            </a:r>
            <a:r>
              <a:rPr lang="ru-RU" sz="2400" dirty="0" smtClean="0"/>
              <a:t>(</a:t>
            </a:r>
            <a:r>
              <a:rPr lang="en-US" sz="2400" dirty="0" smtClean="0"/>
              <a:t>HTS</a:t>
            </a:r>
            <a:r>
              <a:rPr lang="ru-RU" sz="2400" dirty="0" smtClean="0"/>
              <a:t>) среди </a:t>
            </a:r>
            <a:r>
              <a:rPr lang="en-US" sz="2400" dirty="0" smtClean="0"/>
              <a:t>400000</a:t>
            </a:r>
            <a:r>
              <a:rPr lang="ru-RU" sz="2400" dirty="0" smtClean="0"/>
              <a:t> соединений позволил отобрать </a:t>
            </a:r>
            <a:r>
              <a:rPr lang="en-US" sz="2400" dirty="0" smtClean="0"/>
              <a:t>81 </a:t>
            </a:r>
            <a:r>
              <a:rPr lang="ru-RU" sz="2400" dirty="0" smtClean="0"/>
              <a:t>ингибитор 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ru-RU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hit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rate 0.021%</a:t>
            </a:r>
            <a:r>
              <a:rPr lang="ru-RU" sz="2400" dirty="0" smtClean="0"/>
              <a:t>)</a:t>
            </a:r>
            <a:r>
              <a:rPr lang="en-US" sz="2400" dirty="0" smtClean="0"/>
              <a:t>. </a:t>
            </a:r>
            <a:endParaRPr lang="ru-RU" sz="2400" dirty="0" smtClean="0"/>
          </a:p>
          <a:p>
            <a:pPr>
              <a:spcBef>
                <a:spcPts val="600"/>
              </a:spcBef>
            </a:pPr>
            <a:r>
              <a:rPr lang="en-US" sz="2400" dirty="0" smtClean="0"/>
              <a:t>Doman et al. J Med </a:t>
            </a:r>
            <a:r>
              <a:rPr lang="en-US" sz="2400" dirty="0" err="1" smtClean="0"/>
              <a:t>Chem</a:t>
            </a:r>
            <a:r>
              <a:rPr lang="en-US" sz="2400" dirty="0" smtClean="0"/>
              <a:t> 45: 2213–2221.</a:t>
            </a:r>
            <a:endParaRPr lang="ru-RU" sz="2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-162272"/>
            <a:ext cx="8964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ru-RU" sz="24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Как сравнить эффективность  использования компьютерных технологий и традиционных методов при разработке лекарств?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7" name="Line 3"/>
          <p:cNvSpPr>
            <a:spLocks noChangeShapeType="1"/>
          </p:cNvSpPr>
          <p:nvPr/>
        </p:nvSpPr>
        <p:spPr bwMode="auto">
          <a:xfrm>
            <a:off x="609600" y="1295400"/>
            <a:ext cx="7848600" cy="4419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17829" name="Picture 5" descr="doc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8000"/>
          </a:blip>
          <a:srcRect r="31482" b="2647"/>
          <a:stretch>
            <a:fillRect/>
          </a:stretch>
        </p:blipFill>
        <p:spPr>
          <a:xfrm>
            <a:off x="2252663" y="1616075"/>
            <a:ext cx="1725612" cy="2011363"/>
          </a:xfrm>
          <a:noFill/>
          <a:ln/>
        </p:spPr>
      </p:pic>
      <p:pic>
        <p:nvPicPr>
          <p:cNvPr id="717830" name="Picture 6" descr="s-tyrosin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98366" y="2492896"/>
            <a:ext cx="1709738" cy="2346325"/>
          </a:xfrm>
          <a:noFill/>
          <a:ln/>
          <a:effectLst/>
        </p:spPr>
      </p:pic>
      <p:sp>
        <p:nvSpPr>
          <p:cNvPr id="717831" name="Text Box 7"/>
          <p:cNvSpPr txBox="1">
            <a:spLocks noChangeArrowheads="1"/>
          </p:cNvSpPr>
          <p:nvPr/>
        </p:nvSpPr>
        <p:spPr bwMode="auto">
          <a:xfrm>
            <a:off x="457363" y="2209800"/>
            <a:ext cx="9462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CC0000"/>
                </a:solidFill>
                <a:latin typeface="Times New Roman" pitchFamily="18" charset="0"/>
              </a:rPr>
              <a:t>Болезнь</a:t>
            </a:r>
            <a:endParaRPr lang="en-US" i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717832" name="Text Box 8"/>
          <p:cNvSpPr txBox="1">
            <a:spLocks noChangeArrowheads="1"/>
          </p:cNvSpPr>
          <p:nvPr/>
        </p:nvSpPr>
        <p:spPr bwMode="auto">
          <a:xfrm>
            <a:off x="2502507" y="3581400"/>
            <a:ext cx="989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CC0000"/>
                </a:solidFill>
                <a:latin typeface="Times New Roman" pitchFamily="18" charset="0"/>
              </a:rPr>
              <a:t>Мишень</a:t>
            </a:r>
            <a:endParaRPr lang="en-US" i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717833" name="Text Box 9"/>
          <p:cNvSpPr txBox="1">
            <a:spLocks noChangeArrowheads="1"/>
          </p:cNvSpPr>
          <p:nvPr/>
        </p:nvSpPr>
        <p:spPr bwMode="auto">
          <a:xfrm>
            <a:off x="4644008" y="4437112"/>
            <a:ext cx="7649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CC0000"/>
                </a:solidFill>
                <a:latin typeface="Times New Roman" pitchFamily="18" charset="0"/>
              </a:rPr>
              <a:t>Хиты</a:t>
            </a:r>
            <a:endParaRPr lang="en-US" i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graphicFrame>
        <p:nvGraphicFramePr>
          <p:cNvPr id="717834" name="Object 10"/>
          <p:cNvGraphicFramePr>
            <a:graphicFrameLocks noChangeAspect="1"/>
          </p:cNvGraphicFramePr>
          <p:nvPr/>
        </p:nvGraphicFramePr>
        <p:xfrm>
          <a:off x="6324600" y="4267200"/>
          <a:ext cx="1905000" cy="168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Bitmap Image" r:id="rId5" imgW="1400000" imgH="1238423" progId="PBrush">
                  <p:embed/>
                </p:oleObj>
              </mc:Choice>
              <mc:Fallback>
                <p:oleObj name="Bitmap Image" r:id="rId5" imgW="1400000" imgH="123842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000080"/>
                          </a:clrFrom>
                          <a:clrTo>
                            <a:srgbClr val="00008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267200"/>
                        <a:ext cx="1905000" cy="168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35" name="Text Box 11"/>
          <p:cNvSpPr txBox="1">
            <a:spLocks noChangeArrowheads="1"/>
          </p:cNvSpPr>
          <p:nvPr/>
        </p:nvSpPr>
        <p:spPr bwMode="auto">
          <a:xfrm>
            <a:off x="6084168" y="6084004"/>
            <a:ext cx="30091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CC0000"/>
                </a:solidFill>
                <a:latin typeface="Times New Roman" pitchFamily="18" charset="0"/>
              </a:rPr>
              <a:t>Доклинические исследования</a:t>
            </a:r>
            <a:endParaRPr lang="en-US" i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717836" name="Line 12"/>
          <p:cNvSpPr>
            <a:spLocks noChangeShapeType="1"/>
          </p:cNvSpPr>
          <p:nvPr/>
        </p:nvSpPr>
        <p:spPr bwMode="auto">
          <a:xfrm flipV="1">
            <a:off x="3200400" y="1196752"/>
            <a:ext cx="3448" cy="93684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837" name="Oval 13"/>
          <p:cNvSpPr>
            <a:spLocks noChangeArrowheads="1"/>
          </p:cNvSpPr>
          <p:nvPr/>
        </p:nvSpPr>
        <p:spPr bwMode="auto">
          <a:xfrm>
            <a:off x="3048000" y="1981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838" name="Text Box 14"/>
          <p:cNvSpPr txBox="1">
            <a:spLocks noChangeArrowheads="1"/>
          </p:cNvSpPr>
          <p:nvPr/>
        </p:nvSpPr>
        <p:spPr bwMode="auto">
          <a:xfrm>
            <a:off x="2771800" y="692696"/>
            <a:ext cx="5416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C00000"/>
                </a:solidFill>
                <a:latin typeface="Courier New" pitchFamily="49" charset="0"/>
              </a:rPr>
              <a:t>ГЕНОМИКА, ПРОТЕОМИКА</a:t>
            </a:r>
            <a:r>
              <a:rPr lang="ru-RU" sz="2000" b="1" dirty="0" smtClean="0">
                <a:solidFill>
                  <a:srgbClr val="00B050"/>
                </a:solidFill>
                <a:latin typeface="Courier New" pitchFamily="49" charset="0"/>
              </a:rPr>
              <a:t>, ФАРМАКОЛОГИЯ</a:t>
            </a:r>
            <a:endParaRPr lang="en-US" sz="2000" b="1" dirty="0">
              <a:solidFill>
                <a:srgbClr val="00B050"/>
              </a:solidFill>
              <a:latin typeface="Courier New" pitchFamily="49" charset="0"/>
            </a:endParaRPr>
          </a:p>
        </p:txBody>
      </p:sp>
      <p:sp>
        <p:nvSpPr>
          <p:cNvPr id="717839" name="Text Box 15"/>
          <p:cNvSpPr txBox="1">
            <a:spLocks noChangeArrowheads="1"/>
          </p:cNvSpPr>
          <p:nvPr/>
        </p:nvSpPr>
        <p:spPr bwMode="auto">
          <a:xfrm>
            <a:off x="4034909" y="1268760"/>
            <a:ext cx="51090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00B050"/>
                </a:solidFill>
                <a:latin typeface="Courier New" pitchFamily="49" charset="0"/>
              </a:rPr>
              <a:t>ВЫСОКОПРОИЗВОДИТЕЛЬНЫЙ СКРИНИНГ</a:t>
            </a:r>
            <a:endParaRPr lang="en-US" sz="2000" b="1" dirty="0">
              <a:solidFill>
                <a:srgbClr val="00B050"/>
              </a:solidFill>
              <a:latin typeface="Courier New" pitchFamily="49" charset="0"/>
            </a:endParaRPr>
          </a:p>
        </p:txBody>
      </p:sp>
      <p:sp>
        <p:nvSpPr>
          <p:cNvPr id="717840" name="Line 16"/>
          <p:cNvSpPr>
            <a:spLocks noChangeShapeType="1"/>
          </p:cNvSpPr>
          <p:nvPr/>
        </p:nvSpPr>
        <p:spPr bwMode="auto">
          <a:xfrm flipV="1">
            <a:off x="4067944" y="1700808"/>
            <a:ext cx="677416" cy="1427584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841" name="Oval 17"/>
          <p:cNvSpPr>
            <a:spLocks noChangeArrowheads="1"/>
          </p:cNvSpPr>
          <p:nvPr/>
        </p:nvSpPr>
        <p:spPr bwMode="auto">
          <a:xfrm>
            <a:off x="3886200" y="3124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842" name="Line 18"/>
          <p:cNvSpPr>
            <a:spLocks noChangeShapeType="1"/>
          </p:cNvSpPr>
          <p:nvPr/>
        </p:nvSpPr>
        <p:spPr bwMode="auto">
          <a:xfrm flipV="1">
            <a:off x="6629400" y="5169385"/>
            <a:ext cx="317135" cy="997659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843" name="Text Box 19"/>
          <p:cNvSpPr txBox="1">
            <a:spLocks noChangeArrowheads="1"/>
          </p:cNvSpPr>
          <p:nvPr/>
        </p:nvSpPr>
        <p:spPr bwMode="auto">
          <a:xfrm>
            <a:off x="43639" y="2793122"/>
            <a:ext cx="21852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CC0000"/>
                </a:solidFill>
                <a:latin typeface="Courier New" pitchFamily="49" charset="0"/>
              </a:rPr>
              <a:t>МОЛЕКУЛЯРНОЕ </a:t>
            </a:r>
            <a:endParaRPr lang="en-US" sz="2000" b="1" dirty="0" smtClean="0">
              <a:solidFill>
                <a:srgbClr val="CC0000"/>
              </a:solidFill>
              <a:latin typeface="Courier New" pitchFamily="49" charset="0"/>
            </a:endParaRPr>
          </a:p>
          <a:p>
            <a:pPr eaLnBrk="0" hangingPunct="0"/>
            <a:r>
              <a:rPr lang="ru-RU" sz="2000" b="1" dirty="0" smtClean="0">
                <a:solidFill>
                  <a:srgbClr val="CC0000"/>
                </a:solidFill>
                <a:latin typeface="Courier New" pitchFamily="49" charset="0"/>
              </a:rPr>
              <a:t>МОДЕЛИРОВАНИЕ</a:t>
            </a:r>
            <a:endParaRPr lang="en-US" sz="2000" b="1" dirty="0">
              <a:solidFill>
                <a:srgbClr val="CC0000"/>
              </a:solidFill>
              <a:latin typeface="Courier New" pitchFamily="49" charset="0"/>
            </a:endParaRPr>
          </a:p>
        </p:txBody>
      </p:sp>
      <p:sp>
        <p:nvSpPr>
          <p:cNvPr id="717844" name="Text Box 20"/>
          <p:cNvSpPr txBox="1">
            <a:spLocks noChangeArrowheads="1"/>
          </p:cNvSpPr>
          <p:nvPr/>
        </p:nvSpPr>
        <p:spPr bwMode="auto">
          <a:xfrm>
            <a:off x="5364088" y="2132856"/>
            <a:ext cx="3262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CC0000"/>
                </a:solidFill>
                <a:latin typeface="Courier New" pitchFamily="49" charset="0"/>
              </a:rPr>
              <a:t>ВИРТУАЛЬНЫЙ СКРИНИНГ</a:t>
            </a:r>
            <a:endParaRPr lang="en-US" sz="2000" b="1" dirty="0">
              <a:solidFill>
                <a:srgbClr val="CC0000"/>
              </a:solidFill>
              <a:latin typeface="Courier New" pitchFamily="49" charset="0"/>
            </a:endParaRPr>
          </a:p>
        </p:txBody>
      </p:sp>
      <p:sp>
        <p:nvSpPr>
          <p:cNvPr id="717845" name="Line 21"/>
          <p:cNvSpPr>
            <a:spLocks noChangeShapeType="1"/>
          </p:cNvSpPr>
          <p:nvPr/>
        </p:nvSpPr>
        <p:spPr bwMode="auto">
          <a:xfrm flipV="1">
            <a:off x="4211960" y="2636912"/>
            <a:ext cx="1296144" cy="79208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846" name="Oval 22"/>
          <p:cNvSpPr>
            <a:spLocks noChangeArrowheads="1"/>
          </p:cNvSpPr>
          <p:nvPr/>
        </p:nvSpPr>
        <p:spPr bwMode="auto">
          <a:xfrm>
            <a:off x="41148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847" name="Line 23"/>
          <p:cNvSpPr>
            <a:spLocks noChangeShapeType="1"/>
          </p:cNvSpPr>
          <p:nvPr/>
        </p:nvSpPr>
        <p:spPr bwMode="auto">
          <a:xfrm flipV="1">
            <a:off x="3144038" y="3657600"/>
            <a:ext cx="1788002" cy="1085219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848" name="Text Box 24"/>
          <p:cNvSpPr txBox="1">
            <a:spLocks noChangeArrowheads="1"/>
          </p:cNvSpPr>
          <p:nvPr/>
        </p:nvSpPr>
        <p:spPr bwMode="auto">
          <a:xfrm>
            <a:off x="35496" y="4566101"/>
            <a:ext cx="31085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00B050"/>
                </a:solidFill>
                <a:latin typeface="Courier New" pitchFamily="49" charset="0"/>
              </a:rPr>
              <a:t>КОМБИНАТОРНАЯ ХИМИЯ</a:t>
            </a:r>
            <a:endParaRPr lang="en-US" sz="2000" b="1" dirty="0">
              <a:solidFill>
                <a:srgbClr val="00B050"/>
              </a:solidFill>
              <a:latin typeface="Courier New" pitchFamily="49" charset="0"/>
            </a:endParaRPr>
          </a:p>
        </p:txBody>
      </p:sp>
      <p:sp>
        <p:nvSpPr>
          <p:cNvPr id="717849" name="Line 25"/>
          <p:cNvSpPr>
            <a:spLocks noChangeShapeType="1"/>
          </p:cNvSpPr>
          <p:nvPr/>
        </p:nvSpPr>
        <p:spPr bwMode="auto">
          <a:xfrm flipV="1">
            <a:off x="6092415" y="2968345"/>
            <a:ext cx="854120" cy="621794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850" name="Text Box 26"/>
          <p:cNvSpPr txBox="1">
            <a:spLocks noChangeArrowheads="1"/>
          </p:cNvSpPr>
          <p:nvPr/>
        </p:nvSpPr>
        <p:spPr bwMode="auto">
          <a:xfrm>
            <a:off x="107504" y="5673442"/>
            <a:ext cx="86675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B050"/>
                </a:solidFill>
                <a:latin typeface="Courier New" pitchFamily="49" charset="0"/>
              </a:rPr>
              <a:t>IN VITRO &amp; </a:t>
            </a:r>
            <a:r>
              <a:rPr lang="en-US" sz="2000" b="1" dirty="0">
                <a:solidFill>
                  <a:srgbClr val="CC0000"/>
                </a:solidFill>
                <a:latin typeface="Courier New" pitchFamily="49" charset="0"/>
              </a:rPr>
              <a:t>IN SILICO </a:t>
            </a:r>
            <a:r>
              <a:rPr lang="en-US" sz="2000" b="1" dirty="0" smtClean="0">
                <a:solidFill>
                  <a:srgbClr val="CC0000"/>
                </a:solidFill>
                <a:latin typeface="Courier New" pitchFamily="49" charset="0"/>
              </a:rPr>
              <a:t>ADME (</a:t>
            </a:r>
            <a:r>
              <a:rPr lang="en-US" sz="2000" dirty="0">
                <a:solidFill>
                  <a:srgbClr val="FF0000"/>
                </a:solidFill>
              </a:rPr>
              <a:t>absorption, distribution, </a:t>
            </a:r>
            <a:r>
              <a:rPr lang="en-US" sz="2000" dirty="0" smtClean="0">
                <a:solidFill>
                  <a:srgbClr val="FF0000"/>
                </a:solidFill>
              </a:rPr>
              <a:t>metabolism </a:t>
            </a:r>
            <a:r>
              <a:rPr lang="en-US" sz="2000" dirty="0">
                <a:solidFill>
                  <a:srgbClr val="FF0000"/>
                </a:solidFill>
              </a:rPr>
              <a:t>and </a:t>
            </a:r>
            <a:endParaRPr lang="en-US" sz="2000" dirty="0" smtClean="0">
              <a:solidFill>
                <a:srgbClr val="FF0000"/>
              </a:solidFill>
            </a:endParaRPr>
          </a:p>
          <a:p>
            <a:pPr eaLnBrk="0" hangingPunct="0"/>
            <a:r>
              <a:rPr lang="en-US" sz="2000" dirty="0" smtClean="0">
                <a:solidFill>
                  <a:srgbClr val="FF0000"/>
                </a:solidFill>
              </a:rPr>
              <a:t>excretion)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ru-RU" sz="2000" b="1" dirty="0" smtClean="0">
                <a:solidFill>
                  <a:srgbClr val="CC0000"/>
                </a:solidFill>
                <a:latin typeface="Courier New" pitchFamily="49" charset="0"/>
              </a:rPr>
              <a:t>МОДЕЛИРОВАНИЕ</a:t>
            </a:r>
            <a:endParaRPr lang="en-US" sz="2000" b="1" dirty="0">
              <a:solidFill>
                <a:srgbClr val="CC0000"/>
              </a:solidFill>
              <a:latin typeface="Courier New" pitchFamily="49" charset="0"/>
            </a:endParaRPr>
          </a:p>
        </p:txBody>
      </p:sp>
      <p:sp>
        <p:nvSpPr>
          <p:cNvPr id="717851" name="Text Box 27"/>
          <p:cNvSpPr txBox="1">
            <a:spLocks noChangeArrowheads="1"/>
          </p:cNvSpPr>
          <p:nvPr/>
        </p:nvSpPr>
        <p:spPr bwMode="auto">
          <a:xfrm>
            <a:off x="3419872" y="971436"/>
            <a:ext cx="28234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i="1" dirty="0" smtClean="0">
                <a:latin typeface="Times New Roman" pitchFamily="18" charset="0"/>
              </a:rPr>
              <a:t>Идентификация мишеней</a:t>
            </a:r>
            <a:endParaRPr lang="en-US" i="1" dirty="0">
              <a:latin typeface="Times New Roman" pitchFamily="18" charset="0"/>
            </a:endParaRPr>
          </a:p>
        </p:txBody>
      </p:sp>
      <p:sp>
        <p:nvSpPr>
          <p:cNvPr id="717852" name="Text Box 28"/>
          <p:cNvSpPr txBox="1">
            <a:spLocks noChangeArrowheads="1"/>
          </p:cNvSpPr>
          <p:nvPr/>
        </p:nvSpPr>
        <p:spPr bwMode="auto">
          <a:xfrm>
            <a:off x="4860032" y="1556792"/>
            <a:ext cx="39686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i="1" dirty="0" smtClean="0">
                <a:latin typeface="Times New Roman" pitchFamily="18" charset="0"/>
              </a:rPr>
              <a:t>Скрининг до</a:t>
            </a:r>
            <a:r>
              <a:rPr lang="en-US" i="1" dirty="0" smtClean="0">
                <a:latin typeface="Times New Roman" pitchFamily="18" charset="0"/>
              </a:rPr>
              <a:t> 100000 </a:t>
            </a:r>
            <a:r>
              <a:rPr lang="ru-RU" i="1" dirty="0" smtClean="0">
                <a:latin typeface="Times New Roman" pitchFamily="18" charset="0"/>
              </a:rPr>
              <a:t>соединений в день</a:t>
            </a:r>
            <a:endParaRPr lang="en-US" i="1" dirty="0">
              <a:latin typeface="Times New Roman" pitchFamily="18" charset="0"/>
            </a:endParaRPr>
          </a:p>
          <a:p>
            <a:pPr eaLnBrk="0" hangingPunct="0"/>
            <a:r>
              <a:rPr lang="ru-RU" i="1" dirty="0" smtClean="0">
                <a:latin typeface="Times New Roman" pitchFamily="18" charset="0"/>
              </a:rPr>
              <a:t>на активность в отношении мишени</a:t>
            </a:r>
            <a:endParaRPr lang="en-US" i="1" dirty="0">
              <a:latin typeface="Times New Roman" pitchFamily="18" charset="0"/>
            </a:endParaRPr>
          </a:p>
        </p:txBody>
      </p:sp>
      <p:sp>
        <p:nvSpPr>
          <p:cNvPr id="717853" name="Text Box 29"/>
          <p:cNvSpPr txBox="1">
            <a:spLocks noChangeArrowheads="1"/>
          </p:cNvSpPr>
          <p:nvPr/>
        </p:nvSpPr>
        <p:spPr bwMode="auto">
          <a:xfrm>
            <a:off x="5436096" y="2348880"/>
            <a:ext cx="37584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i="1" dirty="0" smtClean="0">
                <a:latin typeface="Times New Roman" pitchFamily="18" charset="0"/>
              </a:rPr>
              <a:t>Использование компьютера</a:t>
            </a:r>
            <a:endParaRPr lang="en-US" i="1" dirty="0">
              <a:latin typeface="Times New Roman" pitchFamily="18" charset="0"/>
            </a:endParaRPr>
          </a:p>
          <a:p>
            <a:pPr eaLnBrk="0" hangingPunct="0"/>
            <a:r>
              <a:rPr lang="ru-RU" i="1" dirty="0" smtClean="0">
                <a:latin typeface="Times New Roman" pitchFamily="18" charset="0"/>
              </a:rPr>
              <a:t>для поиска потенциальных </a:t>
            </a:r>
            <a:r>
              <a:rPr lang="ru-RU" i="1" dirty="0" err="1" smtClean="0">
                <a:latin typeface="Times New Roman" pitchFamily="18" charset="0"/>
              </a:rPr>
              <a:t>лигандов</a:t>
            </a:r>
            <a:endParaRPr lang="en-US" i="1" dirty="0">
              <a:latin typeface="Times New Roman" pitchFamily="18" charset="0"/>
            </a:endParaRPr>
          </a:p>
        </p:txBody>
      </p:sp>
      <p:sp>
        <p:nvSpPr>
          <p:cNvPr id="717854" name="Text Box 30"/>
          <p:cNvSpPr txBox="1">
            <a:spLocks noChangeArrowheads="1"/>
          </p:cNvSpPr>
          <p:nvPr/>
        </p:nvSpPr>
        <p:spPr bwMode="auto">
          <a:xfrm>
            <a:off x="35496" y="4870901"/>
            <a:ext cx="33332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i="1" dirty="0" smtClean="0">
                <a:latin typeface="Times New Roman" pitchFamily="18" charset="0"/>
              </a:rPr>
              <a:t>Быстрое получение множества</a:t>
            </a:r>
            <a:endParaRPr lang="en-US" i="1" dirty="0">
              <a:latin typeface="Times New Roman" pitchFamily="18" charset="0"/>
            </a:endParaRPr>
          </a:p>
          <a:p>
            <a:pPr eaLnBrk="0" hangingPunct="0"/>
            <a:r>
              <a:rPr lang="ru-RU" i="1" dirty="0" smtClean="0">
                <a:latin typeface="Times New Roman" pitchFamily="18" charset="0"/>
              </a:rPr>
              <a:t>соединений</a:t>
            </a:r>
            <a:endParaRPr lang="en-US" i="1" dirty="0">
              <a:latin typeface="Times New Roman" pitchFamily="18" charset="0"/>
            </a:endParaRPr>
          </a:p>
        </p:txBody>
      </p:sp>
      <p:sp>
        <p:nvSpPr>
          <p:cNvPr id="717855" name="Text Box 31"/>
          <p:cNvSpPr txBox="1">
            <a:spLocks noChangeArrowheads="1"/>
          </p:cNvSpPr>
          <p:nvPr/>
        </p:nvSpPr>
        <p:spPr bwMode="auto">
          <a:xfrm>
            <a:off x="4328" y="3380799"/>
            <a:ext cx="38475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i="1" dirty="0" smtClean="0">
                <a:latin typeface="Times New Roman" pitchFamily="18" charset="0"/>
              </a:rPr>
              <a:t>Моделирование структуры </a:t>
            </a:r>
            <a:endParaRPr lang="en-US" i="1" dirty="0" smtClean="0">
              <a:latin typeface="Times New Roman" pitchFamily="18" charset="0"/>
            </a:endParaRPr>
          </a:p>
          <a:p>
            <a:pPr eaLnBrk="0" hangingPunct="0"/>
            <a:r>
              <a:rPr lang="ru-RU" i="1" dirty="0" smtClean="0">
                <a:latin typeface="Times New Roman" pitchFamily="18" charset="0"/>
              </a:rPr>
              <a:t>мишени </a:t>
            </a:r>
            <a:r>
              <a:rPr lang="ru-RU" i="1" dirty="0" smtClean="0">
                <a:latin typeface="Times New Roman" pitchFamily="18" charset="0"/>
              </a:rPr>
              <a:t>и ее комплекса </a:t>
            </a:r>
          </a:p>
          <a:p>
            <a:pPr eaLnBrk="0" hangingPunct="0"/>
            <a:r>
              <a:rPr lang="ru-RU" i="1" dirty="0" smtClean="0">
                <a:latin typeface="Times New Roman" pitchFamily="18" charset="0"/>
              </a:rPr>
              <a:t>с </a:t>
            </a:r>
            <a:r>
              <a:rPr lang="ru-RU" i="1" dirty="0" err="1" smtClean="0">
                <a:latin typeface="Times New Roman" pitchFamily="18" charset="0"/>
              </a:rPr>
              <a:t>лигандом</a:t>
            </a:r>
            <a:r>
              <a:rPr lang="ru-RU" i="1" dirty="0" smtClean="0">
                <a:latin typeface="Times New Roman" pitchFamily="18" charset="0"/>
              </a:rPr>
              <a:t> для повышения </a:t>
            </a:r>
            <a:endParaRPr lang="en-US" i="1" dirty="0" smtClean="0">
              <a:latin typeface="Times New Roman" pitchFamily="18" charset="0"/>
            </a:endParaRPr>
          </a:p>
          <a:p>
            <a:pPr eaLnBrk="0" hangingPunct="0"/>
            <a:r>
              <a:rPr lang="ru-RU" i="1" dirty="0" smtClean="0">
                <a:latin typeface="Times New Roman" pitchFamily="18" charset="0"/>
              </a:rPr>
              <a:t>активности </a:t>
            </a:r>
            <a:r>
              <a:rPr lang="ru-RU" i="1" dirty="0" smtClean="0">
                <a:latin typeface="Times New Roman" pitchFamily="18" charset="0"/>
              </a:rPr>
              <a:t>отобранных соединений</a:t>
            </a:r>
            <a:endParaRPr lang="en-US" i="1" dirty="0">
              <a:latin typeface="Times New Roman" pitchFamily="18" charset="0"/>
            </a:endParaRPr>
          </a:p>
        </p:txBody>
      </p:sp>
      <p:sp>
        <p:nvSpPr>
          <p:cNvPr id="717856" name="Text Box 32"/>
          <p:cNvSpPr txBox="1">
            <a:spLocks noChangeArrowheads="1"/>
          </p:cNvSpPr>
          <p:nvPr/>
        </p:nvSpPr>
        <p:spPr bwMode="auto">
          <a:xfrm>
            <a:off x="107504" y="6239053"/>
            <a:ext cx="69608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i="1" dirty="0" smtClean="0">
                <a:latin typeface="Times New Roman" pitchFamily="18" charset="0"/>
              </a:rPr>
              <a:t>Тестирование на культурах тканей и компьютерное </a:t>
            </a:r>
          </a:p>
          <a:p>
            <a:pPr eaLnBrk="0" hangingPunct="0"/>
            <a:r>
              <a:rPr lang="ru-RU" i="1" dirty="0" smtClean="0">
                <a:latin typeface="Times New Roman" pitchFamily="18" charset="0"/>
              </a:rPr>
              <a:t>моделирование снижают количество экспериментов на животных </a:t>
            </a:r>
            <a:endParaRPr lang="en-US" i="1" dirty="0">
              <a:latin typeface="Times New Roman" pitchFamily="18" charset="0"/>
            </a:endParaRPr>
          </a:p>
        </p:txBody>
      </p:sp>
      <p:sp>
        <p:nvSpPr>
          <p:cNvPr id="717857" name="Oval 33"/>
          <p:cNvSpPr>
            <a:spLocks noChangeArrowheads="1"/>
          </p:cNvSpPr>
          <p:nvPr/>
        </p:nvSpPr>
        <p:spPr bwMode="auto">
          <a:xfrm>
            <a:off x="5076056" y="37170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858" name="Oval 34"/>
          <p:cNvSpPr>
            <a:spLocks noChangeArrowheads="1"/>
          </p:cNvSpPr>
          <p:nvPr/>
        </p:nvSpPr>
        <p:spPr bwMode="auto">
          <a:xfrm>
            <a:off x="47244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859" name="Oval 35"/>
          <p:cNvSpPr>
            <a:spLocks noChangeArrowheads="1"/>
          </p:cNvSpPr>
          <p:nvPr/>
        </p:nvSpPr>
        <p:spPr bwMode="auto">
          <a:xfrm>
            <a:off x="6858000" y="4953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5370536" y="4077072"/>
            <a:ext cx="1274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i="1" dirty="0" err="1" smtClean="0">
                <a:solidFill>
                  <a:srgbClr val="CC0000"/>
                </a:solidFill>
                <a:latin typeface="Times New Roman" pitchFamily="18" charset="0"/>
              </a:rPr>
              <a:t>Лидерное</a:t>
            </a:r>
            <a:endParaRPr lang="ru-RU" i="1" dirty="0" smtClean="0">
              <a:solidFill>
                <a:srgbClr val="CC0000"/>
              </a:solidFill>
              <a:latin typeface="Times New Roman" pitchFamily="18" charset="0"/>
            </a:endParaRPr>
          </a:p>
          <a:p>
            <a:pPr eaLnBrk="0" hangingPunct="0"/>
            <a:r>
              <a:rPr lang="ru-RU" i="1" dirty="0" smtClean="0">
                <a:solidFill>
                  <a:srgbClr val="CC0000"/>
                </a:solidFill>
                <a:latin typeface="Times New Roman" pitchFamily="18" charset="0"/>
              </a:rPr>
              <a:t>соединение</a:t>
            </a:r>
            <a:endParaRPr lang="en-US" i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5652120" y="2956882"/>
            <a:ext cx="3570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CC0000"/>
                </a:solidFill>
                <a:latin typeface="Courier New" pitchFamily="49" charset="0"/>
              </a:rPr>
              <a:t>ФАРМАКОФОРНЫЙ СКРИНИНГ</a:t>
            </a:r>
            <a:endParaRPr lang="en-US" sz="2000" b="1" dirty="0">
              <a:solidFill>
                <a:srgbClr val="CC0000"/>
              </a:solidFill>
              <a:latin typeface="Courier New" pitchFamily="49" charset="0"/>
            </a:endParaRP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5436096" y="3212976"/>
            <a:ext cx="3746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i="1" dirty="0" smtClean="0">
                <a:latin typeface="Times New Roman" pitchFamily="18" charset="0"/>
              </a:rPr>
              <a:t>Поиск потенциальных </a:t>
            </a:r>
            <a:r>
              <a:rPr lang="ru-RU" i="1" dirty="0" err="1" smtClean="0">
                <a:latin typeface="Times New Roman" pitchFamily="18" charset="0"/>
              </a:rPr>
              <a:t>лигандов</a:t>
            </a:r>
            <a:r>
              <a:rPr lang="ru-RU" i="1" dirty="0" smtClean="0">
                <a:latin typeface="Times New Roman" pitchFamily="18" charset="0"/>
              </a:rPr>
              <a:t>,</a:t>
            </a:r>
          </a:p>
          <a:p>
            <a:pPr eaLnBrk="0" hangingPunct="0"/>
            <a:r>
              <a:rPr lang="ru-RU" i="1" dirty="0" smtClean="0">
                <a:latin typeface="Times New Roman" pitchFamily="18" charset="0"/>
              </a:rPr>
              <a:t>если структура мишени неизвестна</a:t>
            </a:r>
            <a:endParaRPr lang="en-US" i="1" dirty="0">
              <a:latin typeface="Times New Roman" pitchFamily="18" charset="0"/>
            </a:endParaRPr>
          </a:p>
        </p:txBody>
      </p:sp>
      <p:sp>
        <p:nvSpPr>
          <p:cNvPr id="38" name="Line 21"/>
          <p:cNvSpPr>
            <a:spLocks noChangeShapeType="1"/>
          </p:cNvSpPr>
          <p:nvPr/>
        </p:nvSpPr>
        <p:spPr bwMode="auto">
          <a:xfrm flipV="1">
            <a:off x="4355976" y="3140968"/>
            <a:ext cx="1296144" cy="288032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" name="Line 18"/>
          <p:cNvSpPr>
            <a:spLocks noChangeShapeType="1"/>
          </p:cNvSpPr>
          <p:nvPr/>
        </p:nvSpPr>
        <p:spPr bwMode="auto">
          <a:xfrm flipV="1">
            <a:off x="2157029" y="2132856"/>
            <a:ext cx="1118827" cy="72389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18864" y="-1622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ru-RU" sz="24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Использование новых технологий при разработке лекарств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7637" name="Picture 5" descr="http://melisenta.files.wordpress.com/2012/11/1276352410_0003.jpg"/>
          <p:cNvPicPr>
            <a:picLocks noChangeAspect="1" noChangeArrowheads="1"/>
          </p:cNvPicPr>
          <p:nvPr/>
        </p:nvPicPr>
        <p:blipFill>
          <a:blip r:embed="rId7" cstate="print"/>
          <a:srcRect l="5906" t="15748" r="23622"/>
          <a:stretch>
            <a:fillRect/>
          </a:stretch>
        </p:blipFill>
        <p:spPr bwMode="auto">
          <a:xfrm>
            <a:off x="179512" y="764704"/>
            <a:ext cx="1547429" cy="1387464"/>
          </a:xfrm>
          <a:prstGeom prst="rect">
            <a:avLst/>
          </a:prstGeom>
          <a:noFill/>
        </p:spPr>
      </p:pic>
      <p:sp>
        <p:nvSpPr>
          <p:cNvPr id="42" name="Line 23"/>
          <p:cNvSpPr>
            <a:spLocks noChangeShapeType="1"/>
          </p:cNvSpPr>
          <p:nvPr/>
        </p:nvSpPr>
        <p:spPr bwMode="auto">
          <a:xfrm flipV="1">
            <a:off x="2349658" y="3942109"/>
            <a:ext cx="2792278" cy="168965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858A2-5AE2-45F0-9333-F007E038DA77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251519" y="620688"/>
          <a:ext cx="8640962" cy="5162928"/>
        </p:xfrm>
        <a:graphic>
          <a:graphicData uri="http://schemas.openxmlformats.org/drawingml/2006/table">
            <a:tbl>
              <a:tblPr/>
              <a:tblGrid>
                <a:gridCol w="997036"/>
                <a:gridCol w="1412464"/>
                <a:gridCol w="1294759"/>
                <a:gridCol w="1613256"/>
                <a:gridCol w="1412464"/>
                <a:gridCol w="675076"/>
                <a:gridCol w="1235907"/>
              </a:tblGrid>
              <a:tr h="88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Capoten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Captopril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ACE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angiotensin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-converting-enzyme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)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Hypertension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1981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Bristol-Myers Squibb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Trusopt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Dorzolamide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Carbonic anhydrase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Glaucoma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1995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Merck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Viracept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Nelfinavir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HIV protease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HIV/ AIDS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1999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Agouron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(Pfizer) and Lilly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Tamiflu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Oseltamivir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Neuraminidase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Influenza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1999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Gilead and Roche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Gleevec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Imatinib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BCR-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Abl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Chronic myelogenous leukaemia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2001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Novartis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551" y="706414"/>
            <a:ext cx="88829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3152" y="1560489"/>
            <a:ext cx="1184396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152" y="2325664"/>
            <a:ext cx="1263356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3152" y="3240064"/>
            <a:ext cx="1243616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6951" y="4224314"/>
            <a:ext cx="14212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 descr="http://www.inhousepharmacy.biz/watermark.axd?productid=925&amp;size=medi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4812406"/>
            <a:ext cx="1761034" cy="1568922"/>
          </a:xfrm>
          <a:prstGeom prst="rect">
            <a:avLst/>
          </a:prstGeom>
          <a:noFill/>
        </p:spPr>
      </p:pic>
      <p:pic>
        <p:nvPicPr>
          <p:cNvPr id="76806" name="Picture 6" descr="http://www.avclinic.com/images/Trusop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5373216"/>
            <a:ext cx="1014112" cy="1296144"/>
          </a:xfrm>
          <a:prstGeom prst="rect">
            <a:avLst/>
          </a:prstGeom>
          <a:noFill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4885055"/>
            <a:ext cx="1872109" cy="14962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6808" name="Picture 8" descr="http://www.edrugsearch.com/edsblog/wp-content/uploads/2009/05/tamiflu-relenz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6" y="5301208"/>
            <a:ext cx="1728192" cy="1332149"/>
          </a:xfrm>
          <a:prstGeom prst="rect">
            <a:avLst/>
          </a:prstGeom>
          <a:noFill/>
        </p:spPr>
      </p:pic>
      <p:pic>
        <p:nvPicPr>
          <p:cNvPr id="76810" name="Picture 10" descr="http://www.targetedcancerdrugs.com/Gleevec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0312" y="4725144"/>
            <a:ext cx="1584175" cy="1584175"/>
          </a:xfrm>
          <a:prstGeom prst="rect">
            <a:avLst/>
          </a:prstGeom>
          <a:noFill/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79388" y="44624"/>
            <a:ext cx="8964612" cy="576064"/>
          </a:xfrm>
          <a:prstGeom prst="rect">
            <a:avLst/>
          </a:prstGeom>
          <a:solidFill>
            <a:schemeClr val="bg1">
              <a:alpha val="52940"/>
            </a:schemeClr>
          </a:solidFill>
          <a:ln w="9525">
            <a:noFill/>
            <a:round/>
            <a:headEnd/>
            <a:tailEnd/>
          </a:ln>
        </p:spPr>
        <p:txBody>
          <a:bodyPr wrap="none" lIns="81639" tIns="40820" rIns="81639" bIns="40820"/>
          <a:lstStyle/>
          <a:p>
            <a:pPr algn="ctr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en-US" sz="2000" kern="0" dirty="0" err="1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Примеры</a:t>
            </a:r>
            <a:r>
              <a:rPr lang="en-US" sz="2000" kern="0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kern="0" dirty="0" err="1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лекарств</a:t>
            </a:r>
            <a:r>
              <a:rPr lang="en-US" sz="2000" kern="0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2000" kern="0" dirty="0" err="1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разработанных</a:t>
            </a:r>
            <a:r>
              <a:rPr lang="en-US" sz="2000" kern="0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с </a:t>
            </a:r>
            <a:r>
              <a:rPr lang="en-US" sz="2000" kern="0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применением</a:t>
            </a:r>
            <a:r>
              <a:rPr lang="ru-RU" sz="20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компьютерных подходов</a:t>
            </a:r>
            <a:endParaRPr lang="en-US" sz="2000" kern="0" dirty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823" y="4437112"/>
            <a:ext cx="88341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hlinkClick r:id="rId2" tooltip="Ферментативный ингибитор"/>
              </a:rPr>
              <a:t>Иматиниб</a:t>
            </a:r>
            <a:r>
              <a:rPr lang="ru-RU" dirty="0" smtClean="0">
                <a:hlinkClick r:id="rId2" tooltip="Ферментативный ингибитор"/>
              </a:rPr>
              <a:t> - ингибитор</a:t>
            </a:r>
            <a:r>
              <a:rPr lang="ru-RU" dirty="0" smtClean="0"/>
              <a:t> </a:t>
            </a:r>
            <a:r>
              <a:rPr lang="ru-RU" dirty="0" err="1">
                <a:hlinkClick r:id="rId3" tooltip="Тирозинкиназа"/>
              </a:rPr>
              <a:t>тирозиновой</a:t>
            </a:r>
            <a:r>
              <a:rPr lang="ru-RU" dirty="0">
                <a:hlinkClick r:id="rId3" tooltip="Тирозинкиназа"/>
              </a:rPr>
              <a:t> </a:t>
            </a:r>
            <a:r>
              <a:rPr lang="ru-RU" dirty="0" err="1" smtClean="0">
                <a:hlinkClick r:id="rId3" tooltip="Тирозинкиназа"/>
              </a:rPr>
              <a:t>протеинкиназы</a:t>
            </a:r>
            <a:r>
              <a:rPr lang="ru-RU" dirty="0"/>
              <a:t> </a:t>
            </a:r>
            <a:r>
              <a:rPr lang="ru-RU" dirty="0" smtClean="0"/>
              <a:t>BCR-ABL</a:t>
            </a:r>
            <a:r>
              <a:rPr lang="ru-RU" dirty="0"/>
              <a:t>, ген которой находится на «филадельфийской хромосоме» (</a:t>
            </a:r>
            <a:r>
              <a:rPr lang="ru-RU" dirty="0" err="1"/>
              <a:t>Ph</a:t>
            </a:r>
            <a:r>
              <a:rPr lang="ru-RU" dirty="0"/>
              <a:t>), образующейся вследствие реципрокной </a:t>
            </a:r>
            <a:r>
              <a:rPr lang="ru-RU" dirty="0" err="1"/>
              <a:t>транслокации</a:t>
            </a:r>
            <a:r>
              <a:rPr lang="ru-RU" dirty="0"/>
              <a:t> между 9-й и 22-й хромосомами, </a:t>
            </a:r>
            <a:r>
              <a:rPr lang="ru-RU" i="1" dirty="0" err="1"/>
              <a:t>in</a:t>
            </a:r>
            <a:r>
              <a:rPr lang="ru-RU" i="1" dirty="0"/>
              <a:t> </a:t>
            </a:r>
            <a:r>
              <a:rPr lang="ru-RU" i="1" dirty="0" err="1"/>
              <a:t>vitro</a:t>
            </a:r>
            <a:r>
              <a:rPr lang="ru-RU" dirty="0"/>
              <a:t> и </a:t>
            </a:r>
            <a:r>
              <a:rPr lang="ru-RU" i="1" dirty="0" err="1"/>
              <a:t>in</a:t>
            </a:r>
            <a:r>
              <a:rPr lang="ru-RU" i="1" dirty="0"/>
              <a:t> </a:t>
            </a:r>
            <a:r>
              <a:rPr lang="ru-RU" i="1" dirty="0" err="1"/>
              <a:t>vivo</a:t>
            </a:r>
            <a:r>
              <a:rPr lang="ru-RU" dirty="0"/>
              <a:t>.</a:t>
            </a:r>
          </a:p>
          <a:p>
            <a:r>
              <a:rPr lang="ru-RU" dirty="0" err="1"/>
              <a:t>Иматиниб</a:t>
            </a:r>
            <a:r>
              <a:rPr lang="ru-RU" dirty="0"/>
              <a:t> селективно подавляет пролиферацию и вызывает </a:t>
            </a:r>
            <a:r>
              <a:rPr lang="ru-RU" dirty="0" err="1">
                <a:hlinkClick r:id="rId4" tooltip="Апоптоз"/>
              </a:rPr>
              <a:t>апоптоз</a:t>
            </a:r>
            <a:r>
              <a:rPr lang="ru-RU" dirty="0"/>
              <a:t> клеточных линий, позитивных по </a:t>
            </a:r>
            <a:r>
              <a:rPr lang="ru-RU" dirty="0" err="1"/>
              <a:t>Bcr-Abl</a:t>
            </a:r>
            <a:r>
              <a:rPr lang="ru-RU" dirty="0"/>
              <a:t>, а также лейкозных клеток при </a:t>
            </a:r>
            <a:r>
              <a:rPr lang="ru-RU" dirty="0" err="1"/>
              <a:t>Ph</a:t>
            </a:r>
            <a:r>
              <a:rPr lang="ru-RU" dirty="0"/>
              <a:t>-положительном хроническом </a:t>
            </a:r>
            <a:r>
              <a:rPr lang="ru-RU" dirty="0" err="1"/>
              <a:t>миелолейкозе</a:t>
            </a:r>
            <a:r>
              <a:rPr lang="ru-RU" dirty="0"/>
              <a:t> и остром </a:t>
            </a:r>
            <a:r>
              <a:rPr lang="ru-RU" dirty="0" err="1"/>
              <a:t>лимфобластном</a:t>
            </a:r>
            <a:r>
              <a:rPr lang="ru-RU" dirty="0"/>
              <a:t> лейкозе.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8" y="526106"/>
            <a:ext cx="3851920" cy="30126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457200"/>
            <a:ext cx="3912865" cy="32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Скругленный прямоугольник 115"/>
          <p:cNvSpPr/>
          <p:nvPr/>
        </p:nvSpPr>
        <p:spPr>
          <a:xfrm>
            <a:off x="4211960" y="908720"/>
            <a:ext cx="4608512" cy="331236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72008" y="3284984"/>
            <a:ext cx="3995936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72008" y="980728"/>
            <a:ext cx="3995936" cy="21602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2008" y="4509120"/>
            <a:ext cx="9071992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72008" y="5517232"/>
            <a:ext cx="6012160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2" name="Группа 86"/>
          <p:cNvGrpSpPr/>
          <p:nvPr/>
        </p:nvGrpSpPr>
        <p:grpSpPr>
          <a:xfrm>
            <a:off x="1403648" y="4674622"/>
            <a:ext cx="1539204" cy="584775"/>
            <a:chOff x="1619672" y="3933056"/>
            <a:chExt cx="1539204" cy="584775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1651339" y="3959950"/>
              <a:ext cx="1368152" cy="54868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19672" y="3933056"/>
              <a:ext cx="15392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Виртуальный</a:t>
              </a:r>
            </a:p>
            <a:p>
              <a:r>
                <a:rPr lang="en-US" sz="1600" dirty="0" smtClean="0"/>
                <a:t>c</a:t>
              </a:r>
              <a:r>
                <a:rPr lang="ru-RU" sz="1600" dirty="0" err="1" smtClean="0"/>
                <a:t>крининг</a:t>
              </a:r>
              <a:r>
                <a:rPr lang="ru-RU" sz="1600" dirty="0" smtClean="0"/>
                <a:t> (</a:t>
              </a:r>
              <a:r>
                <a:rPr lang="en-US" sz="1600" dirty="0" smtClean="0"/>
                <a:t>hits)</a:t>
              </a:r>
              <a:endParaRPr lang="ru-RU" sz="1600" dirty="0"/>
            </a:p>
          </p:txBody>
        </p:sp>
      </p:grpSp>
      <p:grpSp>
        <p:nvGrpSpPr>
          <p:cNvPr id="16" name="Группа 77"/>
          <p:cNvGrpSpPr/>
          <p:nvPr/>
        </p:nvGrpSpPr>
        <p:grpSpPr>
          <a:xfrm>
            <a:off x="4467524" y="4656402"/>
            <a:ext cx="2048692" cy="594284"/>
            <a:chOff x="4801470" y="3986844"/>
            <a:chExt cx="1832668" cy="594284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4860032" y="4005064"/>
              <a:ext cx="1368152" cy="57606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01470" y="3986844"/>
              <a:ext cx="18326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Оптимизация </a:t>
              </a:r>
            </a:p>
            <a:p>
              <a:r>
                <a:rPr lang="ru-RU" sz="1600" dirty="0" smtClean="0"/>
                <a:t>прототипа</a:t>
              </a:r>
              <a:r>
                <a:rPr lang="en-US" sz="1600" dirty="0" smtClean="0"/>
                <a:t> (lead)</a:t>
              </a:r>
              <a:endParaRPr lang="ru-RU" sz="1600" dirty="0"/>
            </a:p>
          </p:txBody>
        </p:sp>
      </p:grpSp>
      <p:grpSp>
        <p:nvGrpSpPr>
          <p:cNvPr id="36" name="Группа 71"/>
          <p:cNvGrpSpPr/>
          <p:nvPr/>
        </p:nvGrpSpPr>
        <p:grpSpPr>
          <a:xfrm>
            <a:off x="683568" y="1362254"/>
            <a:ext cx="1440160" cy="584775"/>
            <a:chOff x="1547664" y="620688"/>
            <a:chExt cx="1440160" cy="584775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547664" y="692696"/>
              <a:ext cx="136815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56022" y="620688"/>
              <a:ext cx="1431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</a:t>
              </a:r>
              <a:r>
                <a:rPr lang="ru-RU" sz="1600" dirty="0" smtClean="0"/>
                <a:t>структура</a:t>
              </a:r>
            </a:p>
            <a:p>
              <a:r>
                <a:rPr lang="ru-RU" sz="1600" dirty="0" smtClean="0"/>
                <a:t>гомолога</a:t>
              </a:r>
              <a:endParaRPr lang="ru-RU" sz="1600" dirty="0"/>
            </a:p>
          </p:txBody>
        </p:sp>
      </p:grpSp>
      <p:grpSp>
        <p:nvGrpSpPr>
          <p:cNvPr id="46" name="Группа 72"/>
          <p:cNvGrpSpPr/>
          <p:nvPr/>
        </p:nvGrpSpPr>
        <p:grpSpPr>
          <a:xfrm>
            <a:off x="842799" y="2010326"/>
            <a:ext cx="1208921" cy="338554"/>
            <a:chOff x="1547664" y="1196752"/>
            <a:chExt cx="1208921" cy="33855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1547664" y="1268760"/>
              <a:ext cx="1152128" cy="21602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47664" y="1196752"/>
              <a:ext cx="12089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</a:t>
              </a:r>
              <a:r>
                <a:rPr lang="ru-RU" sz="1600" dirty="0" smtClean="0"/>
                <a:t>модель</a:t>
              </a:r>
            </a:p>
          </p:txBody>
        </p:sp>
      </p:grpSp>
      <p:grpSp>
        <p:nvGrpSpPr>
          <p:cNvPr id="47" name="Группа 80"/>
          <p:cNvGrpSpPr/>
          <p:nvPr/>
        </p:nvGrpSpPr>
        <p:grpSpPr>
          <a:xfrm>
            <a:off x="1547664" y="3789040"/>
            <a:ext cx="834587" cy="360040"/>
            <a:chOff x="1547664" y="2996952"/>
            <a:chExt cx="834587" cy="36004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1547664" y="2996952"/>
              <a:ext cx="792088" cy="36004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47664" y="2996952"/>
              <a:ext cx="834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/>
                <a:t>Докинг</a:t>
              </a:r>
              <a:endParaRPr lang="ru-RU" sz="1600" dirty="0"/>
            </a:p>
          </p:txBody>
        </p:sp>
      </p:grpSp>
      <p:grpSp>
        <p:nvGrpSpPr>
          <p:cNvPr id="48" name="Группа 79"/>
          <p:cNvGrpSpPr/>
          <p:nvPr/>
        </p:nvGrpSpPr>
        <p:grpSpPr>
          <a:xfrm>
            <a:off x="2555776" y="3636313"/>
            <a:ext cx="1008112" cy="584775"/>
            <a:chOff x="2843808" y="3010399"/>
            <a:chExt cx="1008112" cy="584775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843808" y="3068960"/>
              <a:ext cx="100811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70561" y="3010399"/>
              <a:ext cx="9813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De Novo</a:t>
              </a:r>
            </a:p>
            <a:p>
              <a:r>
                <a:rPr lang="en-US" sz="1600" dirty="0" smtClean="0"/>
                <a:t>design</a:t>
              </a:r>
              <a:endParaRPr lang="ru-RU" sz="1600" dirty="0"/>
            </a:p>
          </p:txBody>
        </p:sp>
      </p:grpSp>
      <p:grpSp>
        <p:nvGrpSpPr>
          <p:cNvPr id="53" name="Группа 69"/>
          <p:cNvGrpSpPr/>
          <p:nvPr/>
        </p:nvGrpSpPr>
        <p:grpSpPr>
          <a:xfrm>
            <a:off x="4355976" y="1340768"/>
            <a:ext cx="1296144" cy="584775"/>
            <a:chOff x="4644008" y="620688"/>
            <a:chExt cx="1296144" cy="584775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644008" y="692696"/>
              <a:ext cx="1224136" cy="476672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79871" y="620688"/>
              <a:ext cx="12602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Наработка </a:t>
              </a:r>
            </a:p>
            <a:p>
              <a:r>
                <a:rPr lang="ru-RU" sz="1600" dirty="0" smtClean="0"/>
                <a:t>белка</a:t>
              </a:r>
              <a:endParaRPr lang="ru-RU" sz="1600" dirty="0"/>
            </a:p>
          </p:txBody>
        </p:sp>
      </p:grpSp>
      <p:grpSp>
        <p:nvGrpSpPr>
          <p:cNvPr id="54" name="Группа 68"/>
          <p:cNvGrpSpPr/>
          <p:nvPr/>
        </p:nvGrpSpPr>
        <p:grpSpPr>
          <a:xfrm>
            <a:off x="4283968" y="2268161"/>
            <a:ext cx="1524072" cy="584775"/>
            <a:chOff x="4644008" y="1196752"/>
            <a:chExt cx="1524072" cy="584775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4644008" y="1196752"/>
              <a:ext cx="1512168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4008" y="1196752"/>
              <a:ext cx="1524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Расшифровка</a:t>
              </a:r>
            </a:p>
            <a:p>
              <a:r>
                <a:rPr lang="ru-RU" sz="1600" dirty="0" smtClean="0"/>
                <a:t>структуры</a:t>
              </a:r>
              <a:endParaRPr lang="ru-RU" sz="1600" dirty="0"/>
            </a:p>
          </p:txBody>
        </p:sp>
      </p:grpSp>
      <p:grpSp>
        <p:nvGrpSpPr>
          <p:cNvPr id="55" name="Группа 67"/>
          <p:cNvGrpSpPr/>
          <p:nvPr/>
        </p:nvGrpSpPr>
        <p:grpSpPr>
          <a:xfrm>
            <a:off x="5796136" y="1445875"/>
            <a:ext cx="1512168" cy="830997"/>
            <a:chOff x="6228184" y="620688"/>
            <a:chExt cx="1512168" cy="830997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6228184" y="620688"/>
              <a:ext cx="1512168" cy="79208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49046" y="620688"/>
              <a:ext cx="14913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Метод </a:t>
              </a:r>
            </a:p>
            <a:p>
              <a:r>
                <a:rPr lang="ru-RU" sz="1600" dirty="0" smtClean="0"/>
                <a:t>тестирования</a:t>
              </a:r>
            </a:p>
            <a:p>
              <a:r>
                <a:rPr lang="ru-RU" sz="1600" dirty="0" smtClean="0"/>
                <a:t>активности</a:t>
              </a:r>
              <a:endParaRPr lang="ru-RU" sz="1600" dirty="0"/>
            </a:p>
          </p:txBody>
        </p:sp>
      </p:grpSp>
      <p:grpSp>
        <p:nvGrpSpPr>
          <p:cNvPr id="57" name="Группа 65"/>
          <p:cNvGrpSpPr/>
          <p:nvPr/>
        </p:nvGrpSpPr>
        <p:grpSpPr>
          <a:xfrm>
            <a:off x="7092280" y="3172635"/>
            <a:ext cx="1527085" cy="832429"/>
            <a:chOff x="7038492" y="2020507"/>
            <a:chExt cx="1527085" cy="832429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7092280" y="2060848"/>
              <a:ext cx="1368152" cy="79208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38492" y="2020507"/>
              <a:ext cx="15270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Высоко-</a:t>
              </a:r>
            </a:p>
            <a:p>
              <a:r>
                <a:rPr lang="ru-RU" sz="1600" dirty="0" smtClean="0"/>
                <a:t>эффективный</a:t>
              </a:r>
            </a:p>
            <a:p>
              <a:r>
                <a:rPr lang="ru-RU" sz="1600" dirty="0" smtClean="0"/>
                <a:t>скрининг</a:t>
              </a:r>
              <a:endParaRPr lang="ru-RU" sz="1600" dirty="0"/>
            </a:p>
          </p:txBody>
        </p:sp>
      </p:grpSp>
      <p:grpSp>
        <p:nvGrpSpPr>
          <p:cNvPr id="64" name="Группа 66"/>
          <p:cNvGrpSpPr/>
          <p:nvPr/>
        </p:nvGrpSpPr>
        <p:grpSpPr>
          <a:xfrm>
            <a:off x="7092280" y="2340169"/>
            <a:ext cx="1671163" cy="584775"/>
            <a:chOff x="7077301" y="1404065"/>
            <a:chExt cx="1671163" cy="584775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7092280" y="1412776"/>
              <a:ext cx="1656184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7301" y="1404065"/>
              <a:ext cx="16711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Комбинаторная</a:t>
              </a:r>
            </a:p>
            <a:p>
              <a:r>
                <a:rPr lang="ru-RU" sz="1600" dirty="0" smtClean="0"/>
                <a:t>химия</a:t>
              </a:r>
              <a:endParaRPr lang="ru-RU" sz="16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521873" y="1074222"/>
            <a:ext cx="3082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Экспериментальные методы</a:t>
            </a:r>
            <a:endParaRPr lang="ru-RU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1052736"/>
            <a:ext cx="2596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Анализ исходных данных</a:t>
            </a:r>
            <a:endParaRPr lang="ru-RU" sz="16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730064" y="6237312"/>
            <a:ext cx="2553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Ligand</a:t>
            </a:r>
            <a:r>
              <a:rPr lang="en-US" sz="1600" i="1" dirty="0" smtClean="0"/>
              <a:t>-based</a:t>
            </a:r>
            <a:r>
              <a:rPr lang="ru-RU" sz="1600" i="1" dirty="0" smtClean="0"/>
              <a:t> </a:t>
            </a:r>
            <a:r>
              <a:rPr lang="en-US" sz="1600" i="1" dirty="0" smtClean="0"/>
              <a:t>drug design</a:t>
            </a:r>
            <a:endParaRPr lang="ru-RU" sz="1600" i="1" dirty="0"/>
          </a:p>
        </p:txBody>
      </p:sp>
      <p:grpSp>
        <p:nvGrpSpPr>
          <p:cNvPr id="65" name="Группа 78"/>
          <p:cNvGrpSpPr/>
          <p:nvPr/>
        </p:nvGrpSpPr>
        <p:grpSpPr>
          <a:xfrm>
            <a:off x="2915816" y="4665911"/>
            <a:ext cx="1515736" cy="584775"/>
            <a:chOff x="3203848" y="3996353"/>
            <a:chExt cx="1515736" cy="584775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3203848" y="4005064"/>
              <a:ext cx="1512168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03848" y="3996353"/>
              <a:ext cx="15157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Тестирование</a:t>
              </a:r>
            </a:p>
            <a:p>
              <a:r>
                <a:rPr lang="ru-RU" sz="1600" dirty="0" smtClean="0"/>
                <a:t>активности</a:t>
              </a:r>
              <a:endParaRPr lang="ru-RU" sz="1600" dirty="0"/>
            </a:p>
          </p:txBody>
        </p:sp>
      </p:grpSp>
      <p:grpSp>
        <p:nvGrpSpPr>
          <p:cNvPr id="66" name="Группа 87"/>
          <p:cNvGrpSpPr/>
          <p:nvPr/>
        </p:nvGrpSpPr>
        <p:grpSpPr>
          <a:xfrm>
            <a:off x="6156176" y="4674622"/>
            <a:ext cx="1440160" cy="584775"/>
            <a:chOff x="6228184" y="4005064"/>
            <a:chExt cx="1440160" cy="584775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6228184" y="4005064"/>
              <a:ext cx="1368152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73410" y="4005064"/>
              <a:ext cx="13949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Химический </a:t>
              </a:r>
            </a:p>
            <a:p>
              <a:r>
                <a:rPr lang="ru-RU" sz="1600" dirty="0" smtClean="0"/>
                <a:t>синтез</a:t>
              </a:r>
              <a:endParaRPr lang="ru-RU" sz="1600" dirty="0"/>
            </a:p>
          </p:txBody>
        </p:sp>
      </p:grpSp>
      <p:grpSp>
        <p:nvGrpSpPr>
          <p:cNvPr id="67" name="Группа 75"/>
          <p:cNvGrpSpPr/>
          <p:nvPr/>
        </p:nvGrpSpPr>
        <p:grpSpPr>
          <a:xfrm>
            <a:off x="7592768" y="4674622"/>
            <a:ext cx="1515736" cy="584775"/>
            <a:chOff x="7628264" y="4005064"/>
            <a:chExt cx="1515736" cy="584775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7631832" y="4005064"/>
              <a:ext cx="1512168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28264" y="4005064"/>
              <a:ext cx="15157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Тестирование</a:t>
              </a:r>
            </a:p>
            <a:p>
              <a:r>
                <a:rPr lang="ru-RU" sz="1600" dirty="0" smtClean="0"/>
                <a:t>активности</a:t>
              </a:r>
              <a:endParaRPr lang="ru-RU" sz="1600" dirty="0"/>
            </a:p>
          </p:txBody>
        </p:sp>
      </p:grpSp>
      <p:grpSp>
        <p:nvGrpSpPr>
          <p:cNvPr id="68" name="Группа 74"/>
          <p:cNvGrpSpPr/>
          <p:nvPr/>
        </p:nvGrpSpPr>
        <p:grpSpPr>
          <a:xfrm>
            <a:off x="7524328" y="5949280"/>
            <a:ext cx="1512168" cy="864096"/>
            <a:chOff x="7308304" y="5013176"/>
            <a:chExt cx="1512168" cy="864096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7308304" y="5013176"/>
              <a:ext cx="1512168" cy="864096"/>
            </a:xfrm>
            <a:prstGeom prst="roundRect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08304" y="5013176"/>
              <a:ext cx="14868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/>
                <a:t>Доклиника</a:t>
              </a:r>
              <a:r>
                <a:rPr lang="ru-RU" sz="1600" dirty="0" smtClean="0"/>
                <a:t>,</a:t>
              </a:r>
            </a:p>
            <a:p>
              <a:r>
                <a:rPr lang="ru-RU" sz="1600" dirty="0" smtClean="0"/>
                <a:t>клиника, </a:t>
              </a:r>
            </a:p>
            <a:p>
              <a:r>
                <a:rPr lang="ru-RU" sz="1600" dirty="0" smtClean="0"/>
                <a:t>производство</a:t>
              </a:r>
              <a:endParaRPr lang="ru-RU" sz="1600" dirty="0"/>
            </a:p>
          </p:txBody>
        </p:sp>
      </p:grpSp>
      <p:sp>
        <p:nvSpPr>
          <p:cNvPr id="93" name="Стрелка вправо 92"/>
          <p:cNvSpPr/>
          <p:nvPr/>
        </p:nvSpPr>
        <p:spPr>
          <a:xfrm rot="5400000">
            <a:off x="1295636" y="1907722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8" name="Стрелка вправо 97"/>
          <p:cNvSpPr/>
          <p:nvPr/>
        </p:nvSpPr>
        <p:spPr>
          <a:xfrm rot="5400000">
            <a:off x="1691680" y="4365104"/>
            <a:ext cx="57606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0" name="Стрелка вправо 99"/>
          <p:cNvSpPr/>
          <p:nvPr/>
        </p:nvSpPr>
        <p:spPr>
          <a:xfrm rot="10800000">
            <a:off x="2699792" y="4941168"/>
            <a:ext cx="274585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4" name="Стрелка вправо 103"/>
          <p:cNvSpPr/>
          <p:nvPr/>
        </p:nvSpPr>
        <p:spPr>
          <a:xfrm rot="5400000">
            <a:off x="408983" y="4378551"/>
            <a:ext cx="549170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" name="Стрелка вправо 104"/>
          <p:cNvSpPr/>
          <p:nvPr/>
        </p:nvSpPr>
        <p:spPr>
          <a:xfrm rot="-5400000">
            <a:off x="431540" y="5337212"/>
            <a:ext cx="504056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6" name="Стрелка вправо 105"/>
          <p:cNvSpPr/>
          <p:nvPr/>
        </p:nvSpPr>
        <p:spPr>
          <a:xfrm rot="-5400000">
            <a:off x="2015716" y="5409220"/>
            <a:ext cx="504056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69" name="Группа 84"/>
          <p:cNvGrpSpPr/>
          <p:nvPr/>
        </p:nvGrpSpPr>
        <p:grpSpPr>
          <a:xfrm>
            <a:off x="1937671" y="5610726"/>
            <a:ext cx="1482201" cy="584775"/>
            <a:chOff x="1835696" y="4797152"/>
            <a:chExt cx="1482201" cy="584775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1835696" y="4869160"/>
              <a:ext cx="136815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35696" y="4797152"/>
              <a:ext cx="14822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/>
                <a:t>Фармакофор</a:t>
              </a:r>
              <a:r>
                <a:rPr lang="ru-RU" sz="1600" dirty="0" smtClean="0"/>
                <a:t>,</a:t>
              </a:r>
            </a:p>
            <a:p>
              <a:r>
                <a:rPr lang="ru-RU" sz="1600" dirty="0" err="1" smtClean="0"/>
                <a:t>докинг</a:t>
              </a:r>
              <a:endParaRPr lang="ru-RU" sz="1600" dirty="0"/>
            </a:p>
          </p:txBody>
        </p:sp>
      </p:grpSp>
      <p:grpSp>
        <p:nvGrpSpPr>
          <p:cNvPr id="70" name="Группа 83"/>
          <p:cNvGrpSpPr/>
          <p:nvPr/>
        </p:nvGrpSpPr>
        <p:grpSpPr>
          <a:xfrm>
            <a:off x="317395" y="5616134"/>
            <a:ext cx="1518301" cy="584775"/>
            <a:chOff x="359024" y="4725144"/>
            <a:chExt cx="1518301" cy="584775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95536" y="4797152"/>
              <a:ext cx="1440160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9024" y="4725144"/>
              <a:ext cx="15183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Модель сайта</a:t>
              </a:r>
            </a:p>
            <a:p>
              <a:r>
                <a:rPr lang="ru-RU" sz="1600" dirty="0" smtClean="0"/>
                <a:t>связывания</a:t>
              </a:r>
              <a:endParaRPr lang="ru-RU" sz="1600" dirty="0"/>
            </a:p>
          </p:txBody>
        </p:sp>
      </p:grpSp>
      <p:sp>
        <p:nvSpPr>
          <p:cNvPr id="108" name="Стрелка вправо 107"/>
          <p:cNvSpPr/>
          <p:nvPr/>
        </p:nvSpPr>
        <p:spPr>
          <a:xfrm>
            <a:off x="2771800" y="4797152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71" name="Группа 70"/>
          <p:cNvGrpSpPr/>
          <p:nvPr/>
        </p:nvGrpSpPr>
        <p:grpSpPr>
          <a:xfrm>
            <a:off x="2316443" y="1362254"/>
            <a:ext cx="1431802" cy="584775"/>
            <a:chOff x="2964515" y="620688"/>
            <a:chExt cx="1431802" cy="584775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2987824" y="692696"/>
              <a:ext cx="136815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64515" y="620688"/>
              <a:ext cx="1431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</a:t>
              </a:r>
              <a:r>
                <a:rPr lang="ru-RU" sz="1600" dirty="0" smtClean="0"/>
                <a:t>структура</a:t>
              </a:r>
            </a:p>
            <a:p>
              <a:r>
                <a:rPr lang="ru-RU" sz="1600" dirty="0" smtClean="0"/>
                <a:t>мишени</a:t>
              </a:r>
              <a:endParaRPr lang="ru-RU" sz="1600" dirty="0"/>
            </a:p>
          </p:txBody>
        </p:sp>
      </p:grpSp>
      <p:sp>
        <p:nvSpPr>
          <p:cNvPr id="110" name="Стрелка вправо 109"/>
          <p:cNvSpPr/>
          <p:nvPr/>
        </p:nvSpPr>
        <p:spPr>
          <a:xfrm>
            <a:off x="4355976" y="4869160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1" name="Стрелка вправо 110"/>
          <p:cNvSpPr/>
          <p:nvPr/>
        </p:nvSpPr>
        <p:spPr>
          <a:xfrm rot="-5400000">
            <a:off x="4896036" y="5409220"/>
            <a:ext cx="504056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72" name="Группа 85"/>
          <p:cNvGrpSpPr/>
          <p:nvPr/>
        </p:nvGrpSpPr>
        <p:grpSpPr>
          <a:xfrm>
            <a:off x="4572000" y="5682734"/>
            <a:ext cx="1224136" cy="476672"/>
            <a:chOff x="4788024" y="4797152"/>
            <a:chExt cx="1224136" cy="476672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4788024" y="4797152"/>
              <a:ext cx="1224136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60032" y="4869160"/>
              <a:ext cx="10839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QSAR</a:t>
              </a:r>
              <a:endParaRPr lang="ru-RU" sz="1600" dirty="0" smtClean="0"/>
            </a:p>
          </p:txBody>
        </p:sp>
      </p:grpSp>
      <p:cxnSp>
        <p:nvCxnSpPr>
          <p:cNvPr id="113" name="Прямая со стрелкой 112"/>
          <p:cNvCxnSpPr/>
          <p:nvPr/>
        </p:nvCxnSpPr>
        <p:spPr>
          <a:xfrm flipH="1">
            <a:off x="4355976" y="2204864"/>
            <a:ext cx="2278684" cy="2520280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Стрелка вправо 117"/>
          <p:cNvSpPr/>
          <p:nvPr/>
        </p:nvSpPr>
        <p:spPr>
          <a:xfrm rot="5400000">
            <a:off x="4752020" y="2011397"/>
            <a:ext cx="360040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73" name="Группа 64"/>
          <p:cNvGrpSpPr/>
          <p:nvPr/>
        </p:nvGrpSpPr>
        <p:grpSpPr>
          <a:xfrm>
            <a:off x="4283968" y="3204265"/>
            <a:ext cx="1512168" cy="584775"/>
            <a:chOff x="4716016" y="2060848"/>
            <a:chExt cx="1512168" cy="584775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4716016" y="2060848"/>
              <a:ext cx="1440160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33250" y="2060848"/>
              <a:ext cx="13949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Химический </a:t>
              </a:r>
            </a:p>
            <a:p>
              <a:r>
                <a:rPr lang="ru-RU" sz="1600" dirty="0" smtClean="0"/>
                <a:t>синтез</a:t>
              </a:r>
              <a:endParaRPr lang="ru-RU" sz="1600" dirty="0"/>
            </a:p>
          </p:txBody>
        </p:sp>
      </p:grpSp>
      <p:sp>
        <p:nvSpPr>
          <p:cNvPr id="122" name="Стрелка вправо 121"/>
          <p:cNvSpPr/>
          <p:nvPr/>
        </p:nvSpPr>
        <p:spPr>
          <a:xfrm rot="5400000">
            <a:off x="7884368" y="5517232"/>
            <a:ext cx="720080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3" name="Стрелка вправо 122"/>
          <p:cNvSpPr/>
          <p:nvPr/>
        </p:nvSpPr>
        <p:spPr>
          <a:xfrm rot="5400000">
            <a:off x="7740352" y="2996952"/>
            <a:ext cx="288032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124" name="Прямая со стрелкой 123"/>
          <p:cNvCxnSpPr/>
          <p:nvPr/>
        </p:nvCxnSpPr>
        <p:spPr>
          <a:xfrm flipH="1">
            <a:off x="755576" y="2276872"/>
            <a:ext cx="648072" cy="1512168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Группа 63"/>
          <p:cNvGrpSpPr/>
          <p:nvPr/>
        </p:nvGrpSpPr>
        <p:grpSpPr>
          <a:xfrm>
            <a:off x="323528" y="2492896"/>
            <a:ext cx="1224136" cy="584775"/>
            <a:chOff x="251520" y="631069"/>
            <a:chExt cx="1224136" cy="59361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1520" y="692696"/>
              <a:ext cx="1224136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520" y="631069"/>
              <a:ext cx="1219501" cy="593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Известные</a:t>
              </a:r>
            </a:p>
            <a:p>
              <a:r>
                <a:rPr lang="ru-RU" sz="1600" dirty="0" err="1" smtClean="0"/>
                <a:t>лиганды</a:t>
              </a:r>
              <a:endParaRPr lang="ru-RU" sz="1600" dirty="0" smtClean="0"/>
            </a:p>
          </p:txBody>
        </p:sp>
      </p:grpSp>
      <p:cxnSp>
        <p:nvCxnSpPr>
          <p:cNvPr id="126" name="Прямая со стрелкой 125"/>
          <p:cNvCxnSpPr/>
          <p:nvPr/>
        </p:nvCxnSpPr>
        <p:spPr>
          <a:xfrm flipH="1">
            <a:off x="755576" y="1916832"/>
            <a:ext cx="2160240" cy="1872208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>
            <a:stCxn id="21" idx="3"/>
            <a:endCxn id="56" idx="1"/>
          </p:cNvCxnSpPr>
          <p:nvPr/>
        </p:nvCxnSpPr>
        <p:spPr>
          <a:xfrm flipV="1">
            <a:off x="3563888" y="3492297"/>
            <a:ext cx="720080" cy="436404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>
            <a:stCxn id="9" idx="1"/>
          </p:cNvCxnSpPr>
          <p:nvPr/>
        </p:nvCxnSpPr>
        <p:spPr>
          <a:xfrm flipH="1" flipV="1">
            <a:off x="2915816" y="1916832"/>
            <a:ext cx="1368152" cy="643717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Скругленная соединительная линия 135"/>
          <p:cNvCxnSpPr>
            <a:stCxn id="122" idx="1"/>
            <a:endCxn id="111" idx="3"/>
          </p:cNvCxnSpPr>
          <p:nvPr/>
        </p:nvCxnSpPr>
        <p:spPr>
          <a:xfrm rot="16200000" flipV="1">
            <a:off x="6696236" y="3681028"/>
            <a:ext cx="12700" cy="3096344"/>
          </a:xfrm>
          <a:prstGeom prst="curvedConnector3">
            <a:avLst>
              <a:gd name="adj1" fmla="val -1099835"/>
            </a:avLst>
          </a:prstGeom>
          <a:ln w="57150">
            <a:solidFill>
              <a:srgbClr val="FF690D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Скругленная соединительная линия 139"/>
          <p:cNvCxnSpPr>
            <a:stCxn id="7" idx="1"/>
            <a:endCxn id="24" idx="1"/>
          </p:cNvCxnSpPr>
          <p:nvPr/>
        </p:nvCxnSpPr>
        <p:spPr>
          <a:xfrm rot="10800000" flipV="1">
            <a:off x="317396" y="2785284"/>
            <a:ext cx="6133" cy="3123238"/>
          </a:xfrm>
          <a:prstGeom prst="curvedConnector3">
            <a:avLst>
              <a:gd name="adj1" fmla="val 4923660"/>
            </a:avLst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Группа 82"/>
          <p:cNvGrpSpPr/>
          <p:nvPr/>
        </p:nvGrpSpPr>
        <p:grpSpPr>
          <a:xfrm>
            <a:off x="107504" y="4665911"/>
            <a:ext cx="1306961" cy="584775"/>
            <a:chOff x="467544" y="3861048"/>
            <a:chExt cx="1306961" cy="584775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67544" y="3933056"/>
              <a:ext cx="1224136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7544" y="3861048"/>
              <a:ext cx="13069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Сайт</a:t>
              </a:r>
            </a:p>
            <a:p>
              <a:r>
                <a:rPr lang="ru-RU" sz="1600" dirty="0" smtClean="0"/>
                <a:t>связывания</a:t>
              </a:r>
              <a:endParaRPr lang="ru-RU" sz="1600" dirty="0"/>
            </a:p>
          </p:txBody>
        </p:sp>
      </p:grpSp>
      <p:grpSp>
        <p:nvGrpSpPr>
          <p:cNvPr id="76" name="Группа 81"/>
          <p:cNvGrpSpPr/>
          <p:nvPr/>
        </p:nvGrpSpPr>
        <p:grpSpPr>
          <a:xfrm>
            <a:off x="107504" y="3636313"/>
            <a:ext cx="1152128" cy="584775"/>
            <a:chOff x="323528" y="2996952"/>
            <a:chExt cx="1152128" cy="584775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323528" y="3068960"/>
              <a:ext cx="1152128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3528" y="2996952"/>
              <a:ext cx="1146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Анализ</a:t>
              </a:r>
            </a:p>
            <a:p>
              <a:r>
                <a:rPr lang="ru-RU" sz="1600" dirty="0" smtClean="0"/>
                <a:t>структуры</a:t>
              </a:r>
              <a:endParaRPr lang="ru-RU" sz="1600" dirty="0"/>
            </a:p>
          </p:txBody>
        </p:sp>
      </p:grpSp>
      <p:cxnSp>
        <p:nvCxnSpPr>
          <p:cNvPr id="147" name="Прямая со стрелкой 146"/>
          <p:cNvCxnSpPr>
            <a:endCxn id="26" idx="0"/>
          </p:cNvCxnSpPr>
          <p:nvPr/>
        </p:nvCxnSpPr>
        <p:spPr>
          <a:xfrm flipH="1">
            <a:off x="3673684" y="3789040"/>
            <a:ext cx="1258356" cy="876871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>
            <a:stCxn id="32" idx="2"/>
          </p:cNvCxnSpPr>
          <p:nvPr/>
        </p:nvCxnSpPr>
        <p:spPr>
          <a:xfrm flipH="1">
            <a:off x="2987824" y="908720"/>
            <a:ext cx="1260140" cy="522276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32" idx="2"/>
          </p:cNvCxnSpPr>
          <p:nvPr/>
        </p:nvCxnSpPr>
        <p:spPr>
          <a:xfrm>
            <a:off x="4247964" y="908720"/>
            <a:ext cx="900100" cy="504056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>
            <a:endCxn id="10" idx="1"/>
          </p:cNvCxnSpPr>
          <p:nvPr/>
        </p:nvCxnSpPr>
        <p:spPr>
          <a:xfrm>
            <a:off x="5508104" y="1628800"/>
            <a:ext cx="308894" cy="232574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/>
          <p:cNvCxnSpPr>
            <a:stCxn id="12" idx="2"/>
          </p:cNvCxnSpPr>
          <p:nvPr/>
        </p:nvCxnSpPr>
        <p:spPr>
          <a:xfrm flipH="1">
            <a:off x="5076056" y="4003632"/>
            <a:ext cx="2779767" cy="649504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Группа 73"/>
          <p:cNvGrpSpPr/>
          <p:nvPr/>
        </p:nvGrpSpPr>
        <p:grpSpPr>
          <a:xfrm>
            <a:off x="3779912" y="432048"/>
            <a:ext cx="983940" cy="476672"/>
            <a:chOff x="4067944" y="0"/>
            <a:chExt cx="983940" cy="476672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067944" y="0"/>
              <a:ext cx="936104" cy="476672"/>
            </a:xfrm>
            <a:prstGeom prst="roundRect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80143" y="44624"/>
              <a:ext cx="9717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Мишень</a:t>
              </a:r>
              <a:endParaRPr lang="ru-RU" sz="1600" dirty="0"/>
            </a:p>
          </p:txBody>
        </p:sp>
      </p:grpSp>
      <p:cxnSp>
        <p:nvCxnSpPr>
          <p:cNvPr id="167" name="Прямая со стрелкой 166"/>
          <p:cNvCxnSpPr/>
          <p:nvPr/>
        </p:nvCxnSpPr>
        <p:spPr>
          <a:xfrm>
            <a:off x="2915816" y="1947029"/>
            <a:ext cx="144016" cy="1770003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59632" y="3234462"/>
            <a:ext cx="277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Structure-based drug design</a:t>
            </a:r>
            <a:endParaRPr lang="ru-RU" sz="1600" i="1" dirty="0"/>
          </a:p>
        </p:txBody>
      </p:sp>
      <p:sp>
        <p:nvSpPr>
          <p:cNvPr id="177" name="Стрелка вправо 176"/>
          <p:cNvSpPr/>
          <p:nvPr/>
        </p:nvSpPr>
        <p:spPr>
          <a:xfrm>
            <a:off x="6012160" y="4887380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8" name="Стрелка вправо 177"/>
          <p:cNvSpPr/>
          <p:nvPr/>
        </p:nvSpPr>
        <p:spPr>
          <a:xfrm>
            <a:off x="7452320" y="4941168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9" name="Стрелка вправо 178"/>
          <p:cNvSpPr/>
          <p:nvPr/>
        </p:nvSpPr>
        <p:spPr>
          <a:xfrm>
            <a:off x="1259632" y="4896054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86" name="Rectangle 2"/>
          <p:cNvSpPr txBox="1">
            <a:spLocks noChangeArrowheads="1"/>
          </p:cNvSpPr>
          <p:nvPr/>
        </p:nvSpPr>
        <p:spPr bwMode="auto">
          <a:xfrm>
            <a:off x="0" y="-3874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ru-RU" sz="20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Основные стратегии, используемые при компьютерной разработке лекарств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4" name="Овал 113"/>
          <p:cNvSpPr/>
          <p:nvPr/>
        </p:nvSpPr>
        <p:spPr>
          <a:xfrm>
            <a:off x="-14068" y="3573016"/>
            <a:ext cx="1403648" cy="72008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5" name="Прямая со стрелкой 114"/>
          <p:cNvCxnSpPr/>
          <p:nvPr/>
        </p:nvCxnSpPr>
        <p:spPr>
          <a:xfrm flipV="1">
            <a:off x="5004048" y="2636912"/>
            <a:ext cx="2088232" cy="2020579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858A2-5AE2-45F0-9333-F007E038DA77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364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70545"/>
            <a:ext cx="47053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4494019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Пример:</a:t>
            </a:r>
          </a:p>
          <a:p>
            <a:r>
              <a:rPr lang="ru-RU" dirty="0" smtClean="0"/>
              <a:t>Методом симуляции молекулярной динамики исследовали структуру комплекса </a:t>
            </a:r>
            <a:r>
              <a:rPr lang="ru-RU" dirty="0" err="1" smtClean="0"/>
              <a:t>интергазы</a:t>
            </a:r>
            <a:r>
              <a:rPr lang="ru-RU" dirty="0" smtClean="0"/>
              <a:t> ВИЧ с известным ингибитором. При этом нашли новое место связывания, отличное от того, которое обнаружили при расшифровке структуры с помощью РСА. Это привело к разработке в дальнейшем фирмой </a:t>
            </a:r>
            <a:r>
              <a:rPr lang="nb-NO" dirty="0" smtClean="0"/>
              <a:t>Merck </a:t>
            </a:r>
            <a:r>
              <a:rPr lang="ru-RU" dirty="0" smtClean="0"/>
              <a:t>лекарства </a:t>
            </a:r>
            <a:r>
              <a:rPr lang="ru-RU" dirty="0" err="1" smtClean="0"/>
              <a:t>ралтегравира</a:t>
            </a:r>
            <a:r>
              <a:rPr lang="ru-RU" dirty="0" smtClean="0"/>
              <a:t>, используемого для лечения </a:t>
            </a:r>
            <a:r>
              <a:rPr lang="ru-RU" dirty="0" err="1" smtClean="0"/>
              <a:t>СПИДа</a:t>
            </a:r>
            <a:r>
              <a:rPr lang="ru-RU" dirty="0" smtClean="0"/>
              <a:t> </a:t>
            </a:r>
            <a:r>
              <a:rPr lang="nb-NO" dirty="0" smtClean="0"/>
              <a:t>(Summa et al.,</a:t>
            </a:r>
            <a:r>
              <a:rPr lang="ru-RU" dirty="0" smtClean="0"/>
              <a:t> </a:t>
            </a:r>
            <a:r>
              <a:rPr lang="nb-NO" dirty="0" smtClean="0"/>
              <a:t>2008)</a:t>
            </a:r>
            <a:r>
              <a:rPr lang="ru-RU" dirty="0" smtClean="0"/>
              <a:t>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-23428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ru-RU" sz="28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Анализ структуры белка-мишени и его комплексов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Скругленный прямоугольник 115"/>
          <p:cNvSpPr/>
          <p:nvPr/>
        </p:nvSpPr>
        <p:spPr>
          <a:xfrm>
            <a:off x="4211960" y="908720"/>
            <a:ext cx="4608512" cy="331236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72008" y="3284984"/>
            <a:ext cx="3995936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72008" y="980728"/>
            <a:ext cx="3995936" cy="21602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2008" y="4509120"/>
            <a:ext cx="9071992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72008" y="5517232"/>
            <a:ext cx="6012160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2" name="Группа 86"/>
          <p:cNvGrpSpPr/>
          <p:nvPr/>
        </p:nvGrpSpPr>
        <p:grpSpPr>
          <a:xfrm>
            <a:off x="1403648" y="4674622"/>
            <a:ext cx="1539204" cy="584775"/>
            <a:chOff x="1619672" y="3933056"/>
            <a:chExt cx="1539204" cy="584775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1651339" y="3959950"/>
              <a:ext cx="1368152" cy="54868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19672" y="3933056"/>
              <a:ext cx="15392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Виртуальный</a:t>
              </a:r>
            </a:p>
            <a:p>
              <a:r>
                <a:rPr lang="en-US" sz="1600" dirty="0" smtClean="0"/>
                <a:t>c</a:t>
              </a:r>
              <a:r>
                <a:rPr lang="ru-RU" sz="1600" dirty="0" err="1" smtClean="0"/>
                <a:t>крининг</a:t>
              </a:r>
              <a:r>
                <a:rPr lang="ru-RU" sz="1600" dirty="0" smtClean="0"/>
                <a:t> (</a:t>
              </a:r>
              <a:r>
                <a:rPr lang="en-US" sz="1600" dirty="0" smtClean="0"/>
                <a:t>hits)</a:t>
              </a:r>
              <a:endParaRPr lang="ru-RU" sz="1600" dirty="0"/>
            </a:p>
          </p:txBody>
        </p:sp>
      </p:grpSp>
      <p:grpSp>
        <p:nvGrpSpPr>
          <p:cNvPr id="16" name="Группа 77"/>
          <p:cNvGrpSpPr/>
          <p:nvPr/>
        </p:nvGrpSpPr>
        <p:grpSpPr>
          <a:xfrm>
            <a:off x="4467524" y="4656402"/>
            <a:ext cx="2048692" cy="594284"/>
            <a:chOff x="4801470" y="3986844"/>
            <a:chExt cx="1832668" cy="594284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4860032" y="4005064"/>
              <a:ext cx="1368152" cy="57606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01470" y="3986844"/>
              <a:ext cx="18326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Оптимизация </a:t>
              </a:r>
            </a:p>
            <a:p>
              <a:r>
                <a:rPr lang="ru-RU" sz="1600" dirty="0" smtClean="0"/>
                <a:t>прототипа</a:t>
              </a:r>
              <a:r>
                <a:rPr lang="en-US" sz="1600" dirty="0" smtClean="0"/>
                <a:t> (lead)</a:t>
              </a:r>
              <a:endParaRPr lang="ru-RU" sz="1600" dirty="0"/>
            </a:p>
          </p:txBody>
        </p:sp>
      </p:grpSp>
      <p:grpSp>
        <p:nvGrpSpPr>
          <p:cNvPr id="36" name="Группа 71"/>
          <p:cNvGrpSpPr/>
          <p:nvPr/>
        </p:nvGrpSpPr>
        <p:grpSpPr>
          <a:xfrm>
            <a:off x="683568" y="1362254"/>
            <a:ext cx="1440160" cy="584775"/>
            <a:chOff x="1547664" y="620688"/>
            <a:chExt cx="1440160" cy="584775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547664" y="692696"/>
              <a:ext cx="136815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56022" y="620688"/>
              <a:ext cx="1431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</a:t>
              </a:r>
              <a:r>
                <a:rPr lang="ru-RU" sz="1600" dirty="0" smtClean="0"/>
                <a:t>структура</a:t>
              </a:r>
            </a:p>
            <a:p>
              <a:r>
                <a:rPr lang="ru-RU" sz="1600" dirty="0" smtClean="0"/>
                <a:t>гомолога</a:t>
              </a:r>
              <a:endParaRPr lang="ru-RU" sz="1600" dirty="0"/>
            </a:p>
          </p:txBody>
        </p:sp>
      </p:grpSp>
      <p:grpSp>
        <p:nvGrpSpPr>
          <p:cNvPr id="46" name="Группа 72"/>
          <p:cNvGrpSpPr/>
          <p:nvPr/>
        </p:nvGrpSpPr>
        <p:grpSpPr>
          <a:xfrm>
            <a:off x="842799" y="2010326"/>
            <a:ext cx="1208921" cy="338554"/>
            <a:chOff x="1547664" y="1196752"/>
            <a:chExt cx="1208921" cy="33855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1547664" y="1268760"/>
              <a:ext cx="1152128" cy="21602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47664" y="1196752"/>
              <a:ext cx="12089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</a:t>
              </a:r>
              <a:r>
                <a:rPr lang="ru-RU" sz="1600" dirty="0" smtClean="0"/>
                <a:t>модель</a:t>
              </a:r>
            </a:p>
          </p:txBody>
        </p:sp>
      </p:grpSp>
      <p:grpSp>
        <p:nvGrpSpPr>
          <p:cNvPr id="47" name="Группа 80"/>
          <p:cNvGrpSpPr/>
          <p:nvPr/>
        </p:nvGrpSpPr>
        <p:grpSpPr>
          <a:xfrm>
            <a:off x="1547664" y="3789040"/>
            <a:ext cx="834587" cy="360040"/>
            <a:chOff x="1547664" y="2996952"/>
            <a:chExt cx="834587" cy="36004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1547664" y="2996952"/>
              <a:ext cx="792088" cy="36004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47664" y="2996952"/>
              <a:ext cx="834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/>
                <a:t>Докинг</a:t>
              </a:r>
              <a:endParaRPr lang="ru-RU" sz="1600" dirty="0"/>
            </a:p>
          </p:txBody>
        </p:sp>
      </p:grpSp>
      <p:grpSp>
        <p:nvGrpSpPr>
          <p:cNvPr id="48" name="Группа 79"/>
          <p:cNvGrpSpPr/>
          <p:nvPr/>
        </p:nvGrpSpPr>
        <p:grpSpPr>
          <a:xfrm>
            <a:off x="2555776" y="3636313"/>
            <a:ext cx="1008112" cy="584775"/>
            <a:chOff x="2843808" y="3010399"/>
            <a:chExt cx="1008112" cy="584775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843808" y="3068960"/>
              <a:ext cx="100811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70561" y="3010399"/>
              <a:ext cx="9813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De Novo</a:t>
              </a:r>
            </a:p>
            <a:p>
              <a:r>
                <a:rPr lang="en-US" sz="1600" dirty="0" smtClean="0"/>
                <a:t>design</a:t>
              </a:r>
              <a:endParaRPr lang="ru-RU" sz="1600" dirty="0"/>
            </a:p>
          </p:txBody>
        </p:sp>
      </p:grpSp>
      <p:grpSp>
        <p:nvGrpSpPr>
          <p:cNvPr id="53" name="Группа 69"/>
          <p:cNvGrpSpPr/>
          <p:nvPr/>
        </p:nvGrpSpPr>
        <p:grpSpPr>
          <a:xfrm>
            <a:off x="4355976" y="1340768"/>
            <a:ext cx="1296144" cy="584775"/>
            <a:chOff x="4644008" y="620688"/>
            <a:chExt cx="1296144" cy="584775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644008" y="692696"/>
              <a:ext cx="1224136" cy="476672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79871" y="620688"/>
              <a:ext cx="12602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Наработка </a:t>
              </a:r>
            </a:p>
            <a:p>
              <a:r>
                <a:rPr lang="ru-RU" sz="1600" dirty="0" smtClean="0"/>
                <a:t>белка</a:t>
              </a:r>
              <a:endParaRPr lang="ru-RU" sz="1600" dirty="0"/>
            </a:p>
          </p:txBody>
        </p:sp>
      </p:grpSp>
      <p:grpSp>
        <p:nvGrpSpPr>
          <p:cNvPr id="54" name="Группа 68"/>
          <p:cNvGrpSpPr/>
          <p:nvPr/>
        </p:nvGrpSpPr>
        <p:grpSpPr>
          <a:xfrm>
            <a:off x="4283968" y="2268161"/>
            <a:ext cx="1524072" cy="584775"/>
            <a:chOff x="4644008" y="1196752"/>
            <a:chExt cx="1524072" cy="584775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4644008" y="1196752"/>
              <a:ext cx="1512168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4008" y="1196752"/>
              <a:ext cx="1524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Расшифровка</a:t>
              </a:r>
            </a:p>
            <a:p>
              <a:r>
                <a:rPr lang="ru-RU" sz="1600" dirty="0" smtClean="0"/>
                <a:t>структуры</a:t>
              </a:r>
              <a:endParaRPr lang="ru-RU" sz="1600" dirty="0"/>
            </a:p>
          </p:txBody>
        </p:sp>
      </p:grpSp>
      <p:grpSp>
        <p:nvGrpSpPr>
          <p:cNvPr id="55" name="Группа 67"/>
          <p:cNvGrpSpPr/>
          <p:nvPr/>
        </p:nvGrpSpPr>
        <p:grpSpPr>
          <a:xfrm>
            <a:off x="5796136" y="1445875"/>
            <a:ext cx="1512168" cy="830997"/>
            <a:chOff x="6228184" y="620688"/>
            <a:chExt cx="1512168" cy="830997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6228184" y="620688"/>
              <a:ext cx="1512168" cy="79208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49046" y="620688"/>
              <a:ext cx="14913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Метод </a:t>
              </a:r>
            </a:p>
            <a:p>
              <a:r>
                <a:rPr lang="ru-RU" sz="1600" dirty="0" smtClean="0"/>
                <a:t>тестирования</a:t>
              </a:r>
            </a:p>
            <a:p>
              <a:r>
                <a:rPr lang="ru-RU" sz="1600" dirty="0" smtClean="0"/>
                <a:t>активности</a:t>
              </a:r>
              <a:endParaRPr lang="ru-RU" sz="1600" dirty="0"/>
            </a:p>
          </p:txBody>
        </p:sp>
      </p:grpSp>
      <p:grpSp>
        <p:nvGrpSpPr>
          <p:cNvPr id="57" name="Группа 65"/>
          <p:cNvGrpSpPr/>
          <p:nvPr/>
        </p:nvGrpSpPr>
        <p:grpSpPr>
          <a:xfrm>
            <a:off x="7092280" y="3172635"/>
            <a:ext cx="1527085" cy="832429"/>
            <a:chOff x="7038492" y="2020507"/>
            <a:chExt cx="1527085" cy="832429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7092280" y="2060848"/>
              <a:ext cx="1368152" cy="79208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38492" y="2020507"/>
              <a:ext cx="15270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Высоко-</a:t>
              </a:r>
            </a:p>
            <a:p>
              <a:r>
                <a:rPr lang="ru-RU" sz="1600" dirty="0" smtClean="0"/>
                <a:t>эффективный</a:t>
              </a:r>
            </a:p>
            <a:p>
              <a:r>
                <a:rPr lang="ru-RU" sz="1600" dirty="0" smtClean="0"/>
                <a:t>скрининг</a:t>
              </a:r>
              <a:endParaRPr lang="ru-RU" sz="1600" dirty="0"/>
            </a:p>
          </p:txBody>
        </p:sp>
      </p:grpSp>
      <p:grpSp>
        <p:nvGrpSpPr>
          <p:cNvPr id="64" name="Группа 66"/>
          <p:cNvGrpSpPr/>
          <p:nvPr/>
        </p:nvGrpSpPr>
        <p:grpSpPr>
          <a:xfrm>
            <a:off x="7092280" y="2340169"/>
            <a:ext cx="1671163" cy="584775"/>
            <a:chOff x="7077301" y="1404065"/>
            <a:chExt cx="1671163" cy="584775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7092280" y="1412776"/>
              <a:ext cx="1656184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7301" y="1404065"/>
              <a:ext cx="16711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Комбинаторная</a:t>
              </a:r>
            </a:p>
            <a:p>
              <a:r>
                <a:rPr lang="ru-RU" sz="1600" dirty="0" smtClean="0"/>
                <a:t>химия</a:t>
              </a:r>
              <a:endParaRPr lang="ru-RU" sz="16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521873" y="1074222"/>
            <a:ext cx="3082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Экспериментальные методы</a:t>
            </a:r>
            <a:endParaRPr lang="ru-RU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1052736"/>
            <a:ext cx="2596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Анализ исходных данных</a:t>
            </a:r>
            <a:endParaRPr lang="ru-RU" sz="16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730064" y="6237312"/>
            <a:ext cx="2553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Ligand</a:t>
            </a:r>
            <a:r>
              <a:rPr lang="en-US" sz="1600" i="1" dirty="0" smtClean="0"/>
              <a:t>-based</a:t>
            </a:r>
            <a:r>
              <a:rPr lang="ru-RU" sz="1600" i="1" dirty="0" smtClean="0"/>
              <a:t> </a:t>
            </a:r>
            <a:r>
              <a:rPr lang="en-US" sz="1600" i="1" dirty="0" smtClean="0"/>
              <a:t>drug design</a:t>
            </a:r>
            <a:endParaRPr lang="ru-RU" sz="1600" i="1" dirty="0"/>
          </a:p>
        </p:txBody>
      </p:sp>
      <p:grpSp>
        <p:nvGrpSpPr>
          <p:cNvPr id="65" name="Группа 78"/>
          <p:cNvGrpSpPr/>
          <p:nvPr/>
        </p:nvGrpSpPr>
        <p:grpSpPr>
          <a:xfrm>
            <a:off x="2915816" y="4665911"/>
            <a:ext cx="1515736" cy="584775"/>
            <a:chOff x="3203848" y="3996353"/>
            <a:chExt cx="1515736" cy="584775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3203848" y="4005064"/>
              <a:ext cx="1512168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03848" y="3996353"/>
              <a:ext cx="15157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Тестирование</a:t>
              </a:r>
            </a:p>
            <a:p>
              <a:r>
                <a:rPr lang="ru-RU" sz="1600" dirty="0" smtClean="0"/>
                <a:t>активности</a:t>
              </a:r>
              <a:endParaRPr lang="ru-RU" sz="1600" dirty="0"/>
            </a:p>
          </p:txBody>
        </p:sp>
      </p:grpSp>
      <p:grpSp>
        <p:nvGrpSpPr>
          <p:cNvPr id="66" name="Группа 87"/>
          <p:cNvGrpSpPr/>
          <p:nvPr/>
        </p:nvGrpSpPr>
        <p:grpSpPr>
          <a:xfrm>
            <a:off x="6156176" y="4674622"/>
            <a:ext cx="1440160" cy="584775"/>
            <a:chOff x="6228184" y="4005064"/>
            <a:chExt cx="1440160" cy="584775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6228184" y="4005064"/>
              <a:ext cx="1368152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73410" y="4005064"/>
              <a:ext cx="13949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Химический </a:t>
              </a:r>
            </a:p>
            <a:p>
              <a:r>
                <a:rPr lang="ru-RU" sz="1600" dirty="0" smtClean="0"/>
                <a:t>синтез</a:t>
              </a:r>
              <a:endParaRPr lang="ru-RU" sz="1600" dirty="0"/>
            </a:p>
          </p:txBody>
        </p:sp>
      </p:grpSp>
      <p:grpSp>
        <p:nvGrpSpPr>
          <p:cNvPr id="67" name="Группа 75"/>
          <p:cNvGrpSpPr/>
          <p:nvPr/>
        </p:nvGrpSpPr>
        <p:grpSpPr>
          <a:xfrm>
            <a:off x="7592768" y="4674622"/>
            <a:ext cx="1515736" cy="584775"/>
            <a:chOff x="7628264" y="4005064"/>
            <a:chExt cx="1515736" cy="584775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7631832" y="4005064"/>
              <a:ext cx="1512168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28264" y="4005064"/>
              <a:ext cx="15157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Тестирование</a:t>
              </a:r>
            </a:p>
            <a:p>
              <a:r>
                <a:rPr lang="ru-RU" sz="1600" dirty="0" smtClean="0"/>
                <a:t>активности</a:t>
              </a:r>
              <a:endParaRPr lang="ru-RU" sz="1600" dirty="0"/>
            </a:p>
          </p:txBody>
        </p:sp>
      </p:grpSp>
      <p:grpSp>
        <p:nvGrpSpPr>
          <p:cNvPr id="68" name="Группа 74"/>
          <p:cNvGrpSpPr/>
          <p:nvPr/>
        </p:nvGrpSpPr>
        <p:grpSpPr>
          <a:xfrm>
            <a:off x="7524328" y="5949280"/>
            <a:ext cx="1512168" cy="864096"/>
            <a:chOff x="7308304" y="5013176"/>
            <a:chExt cx="1512168" cy="864096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7308304" y="5013176"/>
              <a:ext cx="1512168" cy="864096"/>
            </a:xfrm>
            <a:prstGeom prst="roundRect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08304" y="5013176"/>
              <a:ext cx="14868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/>
                <a:t>Доклиника</a:t>
              </a:r>
              <a:r>
                <a:rPr lang="ru-RU" sz="1600" dirty="0" smtClean="0"/>
                <a:t>,</a:t>
              </a:r>
            </a:p>
            <a:p>
              <a:r>
                <a:rPr lang="ru-RU" sz="1600" dirty="0" smtClean="0"/>
                <a:t>клиника, </a:t>
              </a:r>
            </a:p>
            <a:p>
              <a:r>
                <a:rPr lang="ru-RU" sz="1600" dirty="0" smtClean="0"/>
                <a:t>производство</a:t>
              </a:r>
              <a:endParaRPr lang="ru-RU" sz="1600" dirty="0"/>
            </a:p>
          </p:txBody>
        </p:sp>
      </p:grpSp>
      <p:sp>
        <p:nvSpPr>
          <p:cNvPr id="93" name="Стрелка вправо 92"/>
          <p:cNvSpPr/>
          <p:nvPr/>
        </p:nvSpPr>
        <p:spPr>
          <a:xfrm rot="5400000">
            <a:off x="1295636" y="1907722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8" name="Стрелка вправо 97"/>
          <p:cNvSpPr/>
          <p:nvPr/>
        </p:nvSpPr>
        <p:spPr>
          <a:xfrm rot="5400000">
            <a:off x="1691680" y="4365104"/>
            <a:ext cx="57606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0" name="Стрелка вправо 99"/>
          <p:cNvSpPr/>
          <p:nvPr/>
        </p:nvSpPr>
        <p:spPr>
          <a:xfrm rot="10800000">
            <a:off x="2699792" y="4941168"/>
            <a:ext cx="274585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4" name="Стрелка вправо 103"/>
          <p:cNvSpPr/>
          <p:nvPr/>
        </p:nvSpPr>
        <p:spPr>
          <a:xfrm rot="5400000">
            <a:off x="408983" y="4378551"/>
            <a:ext cx="549170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" name="Стрелка вправо 104"/>
          <p:cNvSpPr/>
          <p:nvPr/>
        </p:nvSpPr>
        <p:spPr>
          <a:xfrm rot="-5400000">
            <a:off x="431540" y="5337212"/>
            <a:ext cx="504056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6" name="Стрелка вправо 105"/>
          <p:cNvSpPr/>
          <p:nvPr/>
        </p:nvSpPr>
        <p:spPr>
          <a:xfrm rot="-5400000">
            <a:off x="2015716" y="5409220"/>
            <a:ext cx="504056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69" name="Группа 84"/>
          <p:cNvGrpSpPr/>
          <p:nvPr/>
        </p:nvGrpSpPr>
        <p:grpSpPr>
          <a:xfrm>
            <a:off x="1937671" y="5610726"/>
            <a:ext cx="1482201" cy="584775"/>
            <a:chOff x="1835696" y="4797152"/>
            <a:chExt cx="1482201" cy="584775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1835696" y="4869160"/>
              <a:ext cx="136815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35696" y="4797152"/>
              <a:ext cx="14822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/>
                <a:t>Фармакофор</a:t>
              </a:r>
              <a:r>
                <a:rPr lang="ru-RU" sz="1600" dirty="0" smtClean="0"/>
                <a:t>,</a:t>
              </a:r>
            </a:p>
            <a:p>
              <a:r>
                <a:rPr lang="ru-RU" sz="1600" dirty="0" err="1" smtClean="0"/>
                <a:t>докинг</a:t>
              </a:r>
              <a:endParaRPr lang="ru-RU" sz="1600" dirty="0"/>
            </a:p>
          </p:txBody>
        </p:sp>
      </p:grpSp>
      <p:grpSp>
        <p:nvGrpSpPr>
          <p:cNvPr id="70" name="Группа 83"/>
          <p:cNvGrpSpPr/>
          <p:nvPr/>
        </p:nvGrpSpPr>
        <p:grpSpPr>
          <a:xfrm>
            <a:off x="317395" y="5616134"/>
            <a:ext cx="1518301" cy="584775"/>
            <a:chOff x="359024" y="4725144"/>
            <a:chExt cx="1518301" cy="584775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95536" y="4797152"/>
              <a:ext cx="1440160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9024" y="4725144"/>
              <a:ext cx="15183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Модель сайта</a:t>
              </a:r>
            </a:p>
            <a:p>
              <a:r>
                <a:rPr lang="ru-RU" sz="1600" dirty="0" smtClean="0"/>
                <a:t>связывания</a:t>
              </a:r>
              <a:endParaRPr lang="ru-RU" sz="1600" dirty="0"/>
            </a:p>
          </p:txBody>
        </p:sp>
      </p:grpSp>
      <p:sp>
        <p:nvSpPr>
          <p:cNvPr id="108" name="Стрелка вправо 107"/>
          <p:cNvSpPr/>
          <p:nvPr/>
        </p:nvSpPr>
        <p:spPr>
          <a:xfrm>
            <a:off x="2771800" y="4797152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71" name="Группа 70"/>
          <p:cNvGrpSpPr/>
          <p:nvPr/>
        </p:nvGrpSpPr>
        <p:grpSpPr>
          <a:xfrm>
            <a:off x="2316443" y="1362254"/>
            <a:ext cx="1431802" cy="584775"/>
            <a:chOff x="2964515" y="620688"/>
            <a:chExt cx="1431802" cy="584775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2987824" y="692696"/>
              <a:ext cx="136815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64515" y="620688"/>
              <a:ext cx="1431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</a:t>
              </a:r>
              <a:r>
                <a:rPr lang="ru-RU" sz="1600" dirty="0" smtClean="0"/>
                <a:t>структура</a:t>
              </a:r>
            </a:p>
            <a:p>
              <a:r>
                <a:rPr lang="ru-RU" sz="1600" dirty="0" smtClean="0"/>
                <a:t>мишени</a:t>
              </a:r>
              <a:endParaRPr lang="ru-RU" sz="1600" dirty="0"/>
            </a:p>
          </p:txBody>
        </p:sp>
      </p:grpSp>
      <p:sp>
        <p:nvSpPr>
          <p:cNvPr id="110" name="Стрелка вправо 109"/>
          <p:cNvSpPr/>
          <p:nvPr/>
        </p:nvSpPr>
        <p:spPr>
          <a:xfrm>
            <a:off x="4355976" y="4869160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1" name="Стрелка вправо 110"/>
          <p:cNvSpPr/>
          <p:nvPr/>
        </p:nvSpPr>
        <p:spPr>
          <a:xfrm rot="-5400000">
            <a:off x="4896036" y="5409220"/>
            <a:ext cx="504056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72" name="Группа 85"/>
          <p:cNvGrpSpPr/>
          <p:nvPr/>
        </p:nvGrpSpPr>
        <p:grpSpPr>
          <a:xfrm>
            <a:off x="4572000" y="5682734"/>
            <a:ext cx="1224136" cy="476672"/>
            <a:chOff x="4788024" y="4797152"/>
            <a:chExt cx="1224136" cy="476672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4788024" y="4797152"/>
              <a:ext cx="1224136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60032" y="4869160"/>
              <a:ext cx="10839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QSAR</a:t>
              </a:r>
              <a:endParaRPr lang="ru-RU" sz="1600" dirty="0" smtClean="0"/>
            </a:p>
          </p:txBody>
        </p:sp>
      </p:grpSp>
      <p:cxnSp>
        <p:nvCxnSpPr>
          <p:cNvPr id="113" name="Прямая со стрелкой 112"/>
          <p:cNvCxnSpPr/>
          <p:nvPr/>
        </p:nvCxnSpPr>
        <p:spPr>
          <a:xfrm flipH="1">
            <a:off x="4355976" y="2204864"/>
            <a:ext cx="2278684" cy="2520280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Стрелка вправо 117"/>
          <p:cNvSpPr/>
          <p:nvPr/>
        </p:nvSpPr>
        <p:spPr>
          <a:xfrm rot="5400000">
            <a:off x="4752020" y="2011397"/>
            <a:ext cx="360040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73" name="Группа 64"/>
          <p:cNvGrpSpPr/>
          <p:nvPr/>
        </p:nvGrpSpPr>
        <p:grpSpPr>
          <a:xfrm>
            <a:off x="4283968" y="3204265"/>
            <a:ext cx="1512168" cy="584775"/>
            <a:chOff x="4716016" y="2060848"/>
            <a:chExt cx="1512168" cy="584775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4716016" y="2060848"/>
              <a:ext cx="1440160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33250" y="2060848"/>
              <a:ext cx="13949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Химический </a:t>
              </a:r>
            </a:p>
            <a:p>
              <a:r>
                <a:rPr lang="ru-RU" sz="1600" dirty="0" smtClean="0"/>
                <a:t>синтез</a:t>
              </a:r>
              <a:endParaRPr lang="ru-RU" sz="1600" dirty="0"/>
            </a:p>
          </p:txBody>
        </p:sp>
      </p:grpSp>
      <p:sp>
        <p:nvSpPr>
          <p:cNvPr id="122" name="Стрелка вправо 121"/>
          <p:cNvSpPr/>
          <p:nvPr/>
        </p:nvSpPr>
        <p:spPr>
          <a:xfrm rot="5400000">
            <a:off x="7884368" y="5517232"/>
            <a:ext cx="720080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3" name="Стрелка вправо 122"/>
          <p:cNvSpPr/>
          <p:nvPr/>
        </p:nvSpPr>
        <p:spPr>
          <a:xfrm rot="5400000">
            <a:off x="7740352" y="2996952"/>
            <a:ext cx="288032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124" name="Прямая со стрелкой 123"/>
          <p:cNvCxnSpPr/>
          <p:nvPr/>
        </p:nvCxnSpPr>
        <p:spPr>
          <a:xfrm flipH="1">
            <a:off x="755576" y="2276872"/>
            <a:ext cx="648072" cy="1512168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Группа 63"/>
          <p:cNvGrpSpPr/>
          <p:nvPr/>
        </p:nvGrpSpPr>
        <p:grpSpPr>
          <a:xfrm>
            <a:off x="323528" y="2492896"/>
            <a:ext cx="1224136" cy="584775"/>
            <a:chOff x="251520" y="631069"/>
            <a:chExt cx="1224136" cy="59361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1520" y="692696"/>
              <a:ext cx="1224136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520" y="631069"/>
              <a:ext cx="1219501" cy="593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Известные</a:t>
              </a:r>
            </a:p>
            <a:p>
              <a:r>
                <a:rPr lang="ru-RU" sz="1600" dirty="0" err="1" smtClean="0"/>
                <a:t>лиганды</a:t>
              </a:r>
              <a:endParaRPr lang="ru-RU" sz="1600" dirty="0" smtClean="0"/>
            </a:p>
          </p:txBody>
        </p:sp>
      </p:grpSp>
      <p:cxnSp>
        <p:nvCxnSpPr>
          <p:cNvPr id="126" name="Прямая со стрелкой 125"/>
          <p:cNvCxnSpPr/>
          <p:nvPr/>
        </p:nvCxnSpPr>
        <p:spPr>
          <a:xfrm flipH="1">
            <a:off x="755576" y="1916832"/>
            <a:ext cx="2160240" cy="1872208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>
            <a:stCxn id="21" idx="3"/>
            <a:endCxn id="56" idx="1"/>
          </p:cNvCxnSpPr>
          <p:nvPr/>
        </p:nvCxnSpPr>
        <p:spPr>
          <a:xfrm flipV="1">
            <a:off x="3563888" y="3492297"/>
            <a:ext cx="720080" cy="436404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>
            <a:stCxn id="9" idx="1"/>
          </p:cNvCxnSpPr>
          <p:nvPr/>
        </p:nvCxnSpPr>
        <p:spPr>
          <a:xfrm flipH="1" flipV="1">
            <a:off x="2915816" y="1916832"/>
            <a:ext cx="1368152" cy="643717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Скругленная соединительная линия 135"/>
          <p:cNvCxnSpPr>
            <a:stCxn id="122" idx="1"/>
            <a:endCxn id="111" idx="3"/>
          </p:cNvCxnSpPr>
          <p:nvPr/>
        </p:nvCxnSpPr>
        <p:spPr>
          <a:xfrm rot="16200000" flipV="1">
            <a:off x="6696236" y="3681028"/>
            <a:ext cx="12700" cy="3096344"/>
          </a:xfrm>
          <a:prstGeom prst="curvedConnector3">
            <a:avLst>
              <a:gd name="adj1" fmla="val -1099835"/>
            </a:avLst>
          </a:prstGeom>
          <a:ln w="57150">
            <a:solidFill>
              <a:srgbClr val="FF690D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Скругленная соединительная линия 139"/>
          <p:cNvCxnSpPr>
            <a:stCxn id="7" idx="1"/>
            <a:endCxn id="24" idx="1"/>
          </p:cNvCxnSpPr>
          <p:nvPr/>
        </p:nvCxnSpPr>
        <p:spPr>
          <a:xfrm rot="10800000" flipV="1">
            <a:off x="317396" y="2785284"/>
            <a:ext cx="6133" cy="3123238"/>
          </a:xfrm>
          <a:prstGeom prst="curvedConnector3">
            <a:avLst>
              <a:gd name="adj1" fmla="val 4923660"/>
            </a:avLst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Группа 82"/>
          <p:cNvGrpSpPr/>
          <p:nvPr/>
        </p:nvGrpSpPr>
        <p:grpSpPr>
          <a:xfrm>
            <a:off x="107504" y="4665911"/>
            <a:ext cx="1306961" cy="584775"/>
            <a:chOff x="467544" y="3861048"/>
            <a:chExt cx="1306961" cy="584775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67544" y="3933056"/>
              <a:ext cx="1224136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7544" y="3861048"/>
              <a:ext cx="13069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Сайт</a:t>
              </a:r>
            </a:p>
            <a:p>
              <a:r>
                <a:rPr lang="ru-RU" sz="1600" dirty="0" smtClean="0"/>
                <a:t>связывания</a:t>
              </a:r>
              <a:endParaRPr lang="ru-RU" sz="1600" dirty="0"/>
            </a:p>
          </p:txBody>
        </p:sp>
      </p:grpSp>
      <p:grpSp>
        <p:nvGrpSpPr>
          <p:cNvPr id="76" name="Группа 81"/>
          <p:cNvGrpSpPr/>
          <p:nvPr/>
        </p:nvGrpSpPr>
        <p:grpSpPr>
          <a:xfrm>
            <a:off x="107504" y="3636313"/>
            <a:ext cx="1152128" cy="584775"/>
            <a:chOff x="323528" y="2996952"/>
            <a:chExt cx="1152128" cy="584775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323528" y="3068960"/>
              <a:ext cx="1152128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3528" y="2996952"/>
              <a:ext cx="1146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Анализ</a:t>
              </a:r>
            </a:p>
            <a:p>
              <a:r>
                <a:rPr lang="ru-RU" sz="1600" dirty="0" smtClean="0"/>
                <a:t>структуры</a:t>
              </a:r>
              <a:endParaRPr lang="ru-RU" sz="1600" dirty="0"/>
            </a:p>
          </p:txBody>
        </p:sp>
      </p:grpSp>
      <p:cxnSp>
        <p:nvCxnSpPr>
          <p:cNvPr id="147" name="Прямая со стрелкой 146"/>
          <p:cNvCxnSpPr>
            <a:endCxn id="26" idx="0"/>
          </p:cNvCxnSpPr>
          <p:nvPr/>
        </p:nvCxnSpPr>
        <p:spPr>
          <a:xfrm flipH="1">
            <a:off x="3673684" y="3789040"/>
            <a:ext cx="1258356" cy="876871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>
            <a:stCxn id="32" idx="2"/>
          </p:cNvCxnSpPr>
          <p:nvPr/>
        </p:nvCxnSpPr>
        <p:spPr>
          <a:xfrm flipH="1">
            <a:off x="2987824" y="908720"/>
            <a:ext cx="1260140" cy="522276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32" idx="2"/>
          </p:cNvCxnSpPr>
          <p:nvPr/>
        </p:nvCxnSpPr>
        <p:spPr>
          <a:xfrm>
            <a:off x="4247964" y="908720"/>
            <a:ext cx="900100" cy="504056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>
            <a:endCxn id="10" idx="1"/>
          </p:cNvCxnSpPr>
          <p:nvPr/>
        </p:nvCxnSpPr>
        <p:spPr>
          <a:xfrm>
            <a:off x="5508104" y="1628800"/>
            <a:ext cx="308894" cy="232574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/>
          <p:cNvCxnSpPr>
            <a:stCxn id="12" idx="2"/>
          </p:cNvCxnSpPr>
          <p:nvPr/>
        </p:nvCxnSpPr>
        <p:spPr>
          <a:xfrm flipH="1">
            <a:off x="5076056" y="4003632"/>
            <a:ext cx="2779767" cy="649504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Группа 73"/>
          <p:cNvGrpSpPr/>
          <p:nvPr/>
        </p:nvGrpSpPr>
        <p:grpSpPr>
          <a:xfrm>
            <a:off x="3779912" y="432048"/>
            <a:ext cx="983940" cy="476672"/>
            <a:chOff x="4067944" y="0"/>
            <a:chExt cx="983940" cy="476672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067944" y="0"/>
              <a:ext cx="936104" cy="476672"/>
            </a:xfrm>
            <a:prstGeom prst="roundRect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80143" y="44624"/>
              <a:ext cx="9717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Мишень</a:t>
              </a:r>
              <a:endParaRPr lang="ru-RU" sz="1600" dirty="0"/>
            </a:p>
          </p:txBody>
        </p:sp>
      </p:grpSp>
      <p:cxnSp>
        <p:nvCxnSpPr>
          <p:cNvPr id="167" name="Прямая со стрелкой 166"/>
          <p:cNvCxnSpPr/>
          <p:nvPr/>
        </p:nvCxnSpPr>
        <p:spPr>
          <a:xfrm>
            <a:off x="2915816" y="1947029"/>
            <a:ext cx="144016" cy="1770003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59632" y="3234462"/>
            <a:ext cx="277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Structure-based drug design</a:t>
            </a:r>
            <a:endParaRPr lang="ru-RU" sz="1600" i="1" dirty="0"/>
          </a:p>
        </p:txBody>
      </p:sp>
      <p:sp>
        <p:nvSpPr>
          <p:cNvPr id="177" name="Стрелка вправо 176"/>
          <p:cNvSpPr/>
          <p:nvPr/>
        </p:nvSpPr>
        <p:spPr>
          <a:xfrm>
            <a:off x="6012160" y="4887380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8" name="Стрелка вправо 177"/>
          <p:cNvSpPr/>
          <p:nvPr/>
        </p:nvSpPr>
        <p:spPr>
          <a:xfrm>
            <a:off x="7452320" y="4941168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9" name="Стрелка вправо 178"/>
          <p:cNvSpPr/>
          <p:nvPr/>
        </p:nvSpPr>
        <p:spPr>
          <a:xfrm>
            <a:off x="1259632" y="4896054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86" name="Rectangle 2"/>
          <p:cNvSpPr txBox="1">
            <a:spLocks noChangeArrowheads="1"/>
          </p:cNvSpPr>
          <p:nvPr/>
        </p:nvSpPr>
        <p:spPr bwMode="auto">
          <a:xfrm>
            <a:off x="0" y="-3874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ru-RU" sz="20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Основные стратегии, используемые при компьютерной разработке лекарств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1403648" y="3645024"/>
            <a:ext cx="1008112" cy="648072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1331640" y="4581128"/>
            <a:ext cx="1584176" cy="79208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5" name="Прямая со стрелкой 114"/>
          <p:cNvCxnSpPr/>
          <p:nvPr/>
        </p:nvCxnSpPr>
        <p:spPr>
          <a:xfrm flipV="1">
            <a:off x="5004048" y="2636912"/>
            <a:ext cx="2088232" cy="2020579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Овал 116"/>
          <p:cNvSpPr/>
          <p:nvPr/>
        </p:nvSpPr>
        <p:spPr>
          <a:xfrm>
            <a:off x="-14068" y="3573016"/>
            <a:ext cx="1403648" cy="72008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4067944" cy="6813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0594" name="Picture 2" descr="http://www.rpi.edu/dept/bcbp/molbiochem/MBWeb/mb1/part2/images/f1f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3442446" cy="2808312"/>
          </a:xfrm>
          <a:prstGeom prst="rect">
            <a:avLst/>
          </a:prstGeom>
          <a:noFill/>
        </p:spPr>
      </p:pic>
      <p:pic>
        <p:nvPicPr>
          <p:cNvPr id="110596" name="Picture 4" descr="http://www.rpi.edu/dept/bcbp/molbiochem/MBWeb/mb1/part2/images/f1un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3523744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1960" y="69269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hlinkClick r:id="rId4" tooltip="ATPase"/>
              </a:rPr>
              <a:t>ATPases</a:t>
            </a:r>
            <a:r>
              <a:rPr lang="en-US" dirty="0" smtClean="0"/>
              <a:t> (or </a:t>
            </a:r>
            <a:r>
              <a:rPr lang="en-US" dirty="0" smtClean="0">
                <a:hlinkClick r:id="rId5" tooltip="ATP synthase"/>
              </a:rPr>
              <a:t>ATP </a:t>
            </a:r>
            <a:r>
              <a:rPr lang="en-US" dirty="0" err="1" smtClean="0">
                <a:hlinkClick r:id="rId5" tooltip="ATP synthase"/>
              </a:rPr>
              <a:t>synthases</a:t>
            </a:r>
            <a:r>
              <a:rPr lang="en-US" dirty="0" smtClean="0"/>
              <a:t>) are membrane-bound enzyme complexes/</a:t>
            </a:r>
            <a:r>
              <a:rPr lang="en-US" dirty="0" smtClean="0">
                <a:hlinkClick r:id="rId6" tooltip="Ion transporter"/>
              </a:rPr>
              <a:t>ion transporters</a:t>
            </a:r>
            <a:r>
              <a:rPr lang="en-US" dirty="0" smtClean="0"/>
              <a:t> that combine </a:t>
            </a:r>
            <a:r>
              <a:rPr lang="en-US" dirty="0" smtClean="0">
                <a:hlinkClick r:id="rId7" tooltip="Adenosine triphosphate"/>
              </a:rPr>
              <a:t>ATP</a:t>
            </a:r>
            <a:r>
              <a:rPr lang="en-US" dirty="0" smtClean="0"/>
              <a:t> synthesis and/or hydrolysis with the transport of protons across a membrane. </a:t>
            </a:r>
            <a:r>
              <a:rPr lang="en-US" dirty="0" err="1" smtClean="0"/>
              <a:t>ATPases</a:t>
            </a:r>
            <a:r>
              <a:rPr lang="en-US" dirty="0" smtClean="0"/>
              <a:t> can harness the energy from a </a:t>
            </a:r>
            <a:r>
              <a:rPr lang="en-US" dirty="0" smtClean="0">
                <a:hlinkClick r:id="rId8" tooltip="Proton gradient"/>
              </a:rPr>
              <a:t>proton gradient</a:t>
            </a:r>
            <a:r>
              <a:rPr lang="en-US" dirty="0" smtClean="0"/>
              <a:t>, using the flux of ions across the membrane via the </a:t>
            </a:r>
            <a:r>
              <a:rPr lang="en-US" dirty="0" err="1" smtClean="0"/>
              <a:t>ATPase</a:t>
            </a:r>
            <a:r>
              <a:rPr lang="en-US" dirty="0" smtClean="0"/>
              <a:t> </a:t>
            </a:r>
            <a:r>
              <a:rPr lang="en-US" dirty="0" smtClean="0">
                <a:hlinkClick r:id="rId9" tooltip="Proton channel"/>
              </a:rPr>
              <a:t>proton channel</a:t>
            </a:r>
            <a:r>
              <a:rPr lang="en-US" dirty="0" smtClean="0"/>
              <a:t> to drive the synthesis of ATP.</a:t>
            </a:r>
          </a:p>
          <a:p>
            <a:endParaRPr lang="ru-RU" dirty="0"/>
          </a:p>
          <a:p>
            <a:r>
              <a:rPr lang="en-US" dirty="0" smtClean="0"/>
              <a:t>Some </a:t>
            </a:r>
            <a:r>
              <a:rPr lang="en-US" dirty="0" err="1" smtClean="0"/>
              <a:t>ATPases</a:t>
            </a:r>
            <a:r>
              <a:rPr lang="en-US" dirty="0" smtClean="0"/>
              <a:t> work in reverse, using the energy from the hydrolysis of ATP to create a proton gradient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  <a:p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В 1997 году 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Boyer 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и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 Walker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 получили половину нобелевской премии по химии за расшифровку структуры и механизма действия каталитического домена АТФ </a:t>
            </a:r>
            <a:r>
              <a:rPr lang="ru-RU" dirty="0" err="1">
                <a:solidFill>
                  <a:srgbClr val="252525"/>
                </a:solidFill>
                <a:latin typeface="Arial" panose="020B0604020202020204" pitchFamily="34" charset="0"/>
              </a:rPr>
              <a:t>синтазы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. </a:t>
            </a:r>
            <a:endParaRPr lang="ru-RU" dirty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87015"/>
            <a:ext cx="3827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F1/F0 </a:t>
            </a:r>
            <a:r>
              <a:rPr lang="en-US" sz="2400" b="1" dirty="0" err="1" smtClean="0"/>
              <a:t>ATPase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Synthase</a:t>
            </a:r>
            <a:r>
              <a:rPr lang="en-US" sz="2400" b="1" dirty="0" smtClean="0"/>
              <a:t>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755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4572000" y="763959"/>
            <a:ext cx="4240213" cy="3313113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Подавляющее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большинство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лекарств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–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низкомолекулярные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ингибиторы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белков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endParaRPr lang="ru-RU" sz="16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PubChem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–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наиболее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полная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база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данных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известных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низкомолекулярных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соединений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содежит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&gt; 37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миллионов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в-в.</a:t>
            </a: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Даже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среди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гораздо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меньшего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количества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соединений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можно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найти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такое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которое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будет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связываться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с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интересующим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нас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белком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ru-RU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US" sz="2000" b="1" dirty="0" err="1" smtClean="0">
                <a:solidFill>
                  <a:srgbClr val="000000"/>
                </a:solidFill>
                <a:latin typeface="Calibri" pitchFamily="34" charset="0"/>
              </a:rPr>
              <a:t>Как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itchFamily="34" charset="0"/>
              </a:rPr>
              <a:t>это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itchFamily="34" charset="0"/>
              </a:rPr>
              <a:t>сделать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051720" y="91926"/>
            <a:ext cx="4838700" cy="312738"/>
          </a:xfrm>
          <a:prstGeom prst="rect">
            <a:avLst/>
          </a:prstGeom>
          <a:solidFill>
            <a:schemeClr val="bg1">
              <a:alpha val="52156"/>
            </a:schemeClr>
          </a:solidFill>
          <a:ln w="9525">
            <a:noFill/>
            <a:round/>
            <a:headEnd/>
            <a:tailEnd/>
          </a:ln>
        </p:spPr>
        <p:txBody>
          <a:bodyPr wrap="none" lIns="81639" tIns="40820" rIns="81639" bIns="4082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en-US" sz="28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Structure-based drug design: </a:t>
            </a:r>
            <a:r>
              <a:rPr lang="ru-RU" sz="28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молекулярный </a:t>
            </a:r>
            <a:r>
              <a:rPr lang="ru-RU" sz="2800" kern="0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докинг</a:t>
            </a:r>
            <a:endParaRPr lang="en-US" sz="2800" kern="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ru-RU" sz="28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2800" kern="0" dirty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79863"/>
            <a:ext cx="3492500" cy="2878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3276600" y="4292600"/>
            <a:ext cx="1874838" cy="2027238"/>
          </a:xfrm>
          <a:prstGeom prst="rect">
            <a:avLst/>
          </a:prstGeom>
          <a:solidFill>
            <a:schemeClr val="bg1">
              <a:alpha val="52156"/>
            </a:schemeClr>
          </a:solidFill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ru-RU" sz="1600">
                <a:solidFill>
                  <a:srgbClr val="000000"/>
                </a:solidFill>
                <a:latin typeface="Calibri" pitchFamily="34" charset="0"/>
              </a:rPr>
              <a:t>Нужно найти соединение, подходящее к определенному месту белка, например, активному центру, как ключ к замку.</a:t>
            </a:r>
            <a:endParaRPr 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12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99914"/>
            <a:ext cx="4535488" cy="3105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747AE-576F-4F55-8644-132153F35719}" type="slidenum">
              <a:rPr lang="ru-RU"/>
              <a:pPr>
                <a:defRPr/>
              </a:pPr>
              <a:t>30</a:t>
            </a:fld>
            <a:endParaRPr lang="ru-RU"/>
          </a:p>
        </p:txBody>
      </p:sp>
      <p:pic>
        <p:nvPicPr>
          <p:cNvPr id="512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077072"/>
            <a:ext cx="3168352" cy="267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0"/>
            <a:ext cx="4291013" cy="354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2800"/>
            <a:ext cx="4356100" cy="349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4356100" y="188913"/>
            <a:ext cx="4608513" cy="2735262"/>
          </a:xfrm>
          <a:prstGeom prst="rect">
            <a:avLst/>
          </a:prstGeom>
          <a:solidFill>
            <a:schemeClr val="bg1">
              <a:alpha val="52940"/>
            </a:schemeClr>
          </a:solidFill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Докинг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(docking) –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моделирование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взаимодействия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двух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молекул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чаще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всего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белка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и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низкомолекулярного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вещества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–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предполагаемого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лиганда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Позволяет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найти оптимальную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конформацию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и 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расположение л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иганда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 в месте связывания и оценить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силу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взаимодействия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4427538" y="2924175"/>
            <a:ext cx="4716462" cy="3933825"/>
          </a:xfrm>
          <a:prstGeom prst="rect">
            <a:avLst/>
          </a:prstGeom>
          <a:solidFill>
            <a:schemeClr val="bg1">
              <a:alpha val="52156"/>
            </a:schemeClr>
          </a:solidFill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Виртуальный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скриниг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(virtual screening) –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последовательный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докинг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множества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различных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низкомолекулярных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веществ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против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одного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белка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с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целью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отобрать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для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экспериментальной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проверки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наиболее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перспективные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Позволяет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повысить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вероятность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обнаруж</a:t>
            </a:r>
            <a:r>
              <a:rPr lang="ru-RU" sz="2000" dirty="0" err="1">
                <a:solidFill>
                  <a:srgbClr val="000000"/>
                </a:solidFill>
                <a:latin typeface="Calibri" pitchFamily="34" charset="0"/>
              </a:rPr>
              <a:t>ения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ингибитор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а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интересующего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нас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белка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по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сравнению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со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случайным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поиском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по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банку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веществ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т.е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сократить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количество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в-в,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требующих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экспериментальной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проверки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63CE3-399E-480D-B1AB-FF2388185410}" type="slidenum">
              <a:rPr lang="ru-RU"/>
              <a:pPr>
                <a:defRPr/>
              </a:pPr>
              <a:t>31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858A2-5AE2-45F0-9333-F007E038DA77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363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33563"/>
            <a:ext cx="9015274" cy="260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99592" y="764704"/>
            <a:ext cx="6922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Список баз данных химических соединений</a:t>
            </a:r>
          </a:p>
        </p:txBody>
      </p:sp>
      <p:pic>
        <p:nvPicPr>
          <p:cNvPr id="3635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437112"/>
            <a:ext cx="1895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144015"/>
            <a:ext cx="8348464" cy="908719"/>
          </a:xfrm>
        </p:spPr>
        <p:txBody>
          <a:bodyPr>
            <a:noAutofit/>
          </a:bodyPr>
          <a:lstStyle/>
          <a:p>
            <a:r>
              <a:rPr lang="ru-RU" sz="28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Программы для </a:t>
            </a:r>
            <a:r>
              <a:rPr lang="ru-RU" sz="2800" kern="0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докинга</a:t>
            </a:r>
            <a:r>
              <a:rPr lang="ru-RU" sz="28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виртуального скрининга</a:t>
            </a:r>
            <a:endParaRPr lang="ru-RU" sz="2800" kern="0" dirty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484" y="980728"/>
            <a:ext cx="47625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35896" y="1916832"/>
            <a:ext cx="8592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AutoDock</a:t>
            </a:r>
            <a:endParaRPr lang="en-US" sz="1200" dirty="0" smtClean="0"/>
          </a:p>
          <a:p>
            <a:pPr algn="ctr"/>
            <a:r>
              <a:rPr lang="en-US" sz="1200" dirty="0" smtClean="0"/>
              <a:t>27%</a:t>
            </a:r>
            <a:endParaRPr lang="ru-RU" sz="1200" dirty="0"/>
          </a:p>
        </p:txBody>
      </p:sp>
      <p:sp useBgFill="1"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4427984" y="548680"/>
            <a:ext cx="4895899" cy="590931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/>
              <a:t>FlexX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dirty="0">
                <a:hlinkClick r:id="rId3"/>
              </a:rPr>
              <a:t>http://www.biosolveit.de/FlexX/</a:t>
            </a:r>
            <a:r>
              <a:rPr lang="en-US" sz="1400" dirty="0"/>
              <a:t>)</a:t>
            </a:r>
          </a:p>
          <a:p>
            <a:r>
              <a:rPr lang="en-US" sz="1400" dirty="0"/>
              <a:t>Dock (</a:t>
            </a:r>
            <a:r>
              <a:rPr lang="en-US" sz="1400" dirty="0">
                <a:hlinkClick r:id="rId4"/>
              </a:rPr>
              <a:t>http://dock.compbio.ucsf.edu</a:t>
            </a:r>
            <a:r>
              <a:rPr lang="en-US" sz="1400" dirty="0"/>
              <a:t>)</a:t>
            </a:r>
          </a:p>
          <a:p>
            <a:r>
              <a:rPr lang="en-US" sz="1400" dirty="0" err="1"/>
              <a:t>AutoDock</a:t>
            </a:r>
            <a:r>
              <a:rPr lang="en-US" sz="1400" dirty="0"/>
              <a:t> (</a:t>
            </a:r>
            <a:r>
              <a:rPr lang="en-US" sz="1400" dirty="0">
                <a:hlinkClick r:id="rId5"/>
              </a:rPr>
              <a:t>http://autodock.scripps.edu</a:t>
            </a:r>
            <a:r>
              <a:rPr lang="en-US" sz="1400" dirty="0"/>
              <a:t>)</a:t>
            </a:r>
          </a:p>
          <a:p>
            <a:r>
              <a:rPr lang="en-US" sz="1400" dirty="0" err="1"/>
              <a:t>AutoDock</a:t>
            </a:r>
            <a:r>
              <a:rPr lang="en-US" sz="1400" dirty="0"/>
              <a:t> </a:t>
            </a:r>
            <a:r>
              <a:rPr lang="en-US" sz="1400" dirty="0" err="1"/>
              <a:t>Vina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70C0"/>
                </a:solidFill>
              </a:rPr>
              <a:t>(</a:t>
            </a:r>
            <a:r>
              <a:rPr lang="en-US" sz="1400" dirty="0">
                <a:solidFill>
                  <a:srgbClr val="0070C0"/>
                </a:solidFill>
                <a:hlinkClick r:id="rId6"/>
              </a:rPr>
              <a:t>http://vina.scripps.edu</a:t>
            </a:r>
            <a:r>
              <a:rPr lang="en-US" sz="1400" dirty="0">
                <a:solidFill>
                  <a:srgbClr val="0070C0"/>
                </a:solidFill>
              </a:rPr>
              <a:t>)</a:t>
            </a:r>
          </a:p>
          <a:p>
            <a:r>
              <a:rPr lang="en-US" sz="1400" dirty="0" err="1"/>
              <a:t>Surflex</a:t>
            </a:r>
            <a:r>
              <a:rPr lang="en-US" sz="1400" dirty="0"/>
              <a:t> (</a:t>
            </a:r>
            <a:r>
              <a:rPr lang="en-US" sz="1400" dirty="0">
                <a:hlinkClick r:id="rId7"/>
              </a:rPr>
              <a:t>http://www.biopharmics.com</a:t>
            </a:r>
            <a:r>
              <a:rPr lang="en-US" sz="1400" dirty="0"/>
              <a:t>, www.tripos.com)</a:t>
            </a:r>
          </a:p>
          <a:p>
            <a:r>
              <a:rPr lang="en-US" sz="1400" dirty="0"/>
              <a:t>Fred (</a:t>
            </a:r>
            <a:r>
              <a:rPr lang="en-US" sz="1400" dirty="0">
                <a:hlinkClick r:id="rId8"/>
              </a:rPr>
              <a:t>http://www.eyesopen.com/products/applications</a:t>
            </a:r>
            <a:r>
              <a:rPr lang="en-US" sz="1400" dirty="0" smtClean="0">
                <a:hlinkClick r:id="rId8"/>
              </a:rPr>
              <a:t>/</a:t>
            </a:r>
            <a:endParaRPr lang="ru-RU" sz="1400" dirty="0" smtClean="0">
              <a:hlinkClick r:id="rId8"/>
            </a:endParaRPr>
          </a:p>
          <a:p>
            <a:r>
              <a:rPr lang="en-US" sz="1400" dirty="0" smtClean="0">
                <a:hlinkClick r:id="rId8"/>
              </a:rPr>
              <a:t>fred.html</a:t>
            </a:r>
            <a:r>
              <a:rPr lang="en-US" sz="1400" dirty="0"/>
              <a:t>)</a:t>
            </a:r>
          </a:p>
          <a:p>
            <a:r>
              <a:rPr lang="en-US" sz="1400" dirty="0"/>
              <a:t>Gold (</a:t>
            </a:r>
            <a:r>
              <a:rPr lang="en-US" sz="1400" dirty="0">
                <a:hlinkClick r:id="rId9"/>
              </a:rPr>
              <a:t>http://www.ccdc.cam.ac.uk/products/life_sciences</a:t>
            </a:r>
            <a:r>
              <a:rPr lang="en-US" sz="1400" dirty="0" smtClean="0">
                <a:hlinkClick r:id="rId9"/>
              </a:rPr>
              <a:t>/</a:t>
            </a:r>
            <a:endParaRPr lang="ru-RU" sz="1400" dirty="0" smtClean="0">
              <a:hlinkClick r:id="rId9"/>
            </a:endParaRPr>
          </a:p>
          <a:p>
            <a:r>
              <a:rPr lang="en-US" sz="1400" dirty="0" smtClean="0">
                <a:hlinkClick r:id="rId9"/>
              </a:rPr>
              <a:t>gold</a:t>
            </a:r>
            <a:r>
              <a:rPr lang="en-US" sz="1400" dirty="0">
                <a:hlinkClick r:id="rId9"/>
              </a:rPr>
              <a:t>/</a:t>
            </a:r>
            <a:r>
              <a:rPr lang="en-US" sz="1400" dirty="0"/>
              <a:t>)</a:t>
            </a:r>
          </a:p>
          <a:p>
            <a:r>
              <a:rPr lang="en-US" sz="1400" dirty="0"/>
              <a:t>PLANTS (</a:t>
            </a:r>
            <a:r>
              <a:rPr lang="en-US" sz="1400" dirty="0">
                <a:hlinkClick r:id="rId10"/>
              </a:rPr>
              <a:t>http://www.tcd.uni-konstanz.de/research/plants</a:t>
            </a:r>
            <a:r>
              <a:rPr lang="en-US" sz="1400" dirty="0" smtClean="0">
                <a:hlinkClick r:id="rId10"/>
              </a:rPr>
              <a:t>.</a:t>
            </a:r>
            <a:endParaRPr lang="ru-RU" sz="1400" dirty="0" smtClean="0">
              <a:hlinkClick r:id="rId10"/>
            </a:endParaRPr>
          </a:p>
          <a:p>
            <a:r>
              <a:rPr lang="en-US" sz="1400" dirty="0" err="1" smtClean="0">
                <a:hlinkClick r:id="rId10"/>
              </a:rPr>
              <a:t>php</a:t>
            </a:r>
            <a:r>
              <a:rPr lang="en-US" sz="1400" dirty="0"/>
              <a:t>)</a:t>
            </a:r>
          </a:p>
          <a:p>
            <a:r>
              <a:rPr lang="en-US" sz="1400" dirty="0"/>
              <a:t>3DPL (</a:t>
            </a:r>
            <a:r>
              <a:rPr lang="en-US" sz="1400" dirty="0">
                <a:hlinkClick r:id="rId11"/>
              </a:rPr>
              <a:t>http://www.chemnavigator.com/cnc/products</a:t>
            </a:r>
            <a:r>
              <a:rPr lang="en-US" sz="1400" dirty="0" smtClean="0">
                <a:hlinkClick r:id="rId11"/>
              </a:rPr>
              <a:t>/</a:t>
            </a:r>
            <a:endParaRPr lang="ru-RU" sz="1400" dirty="0" smtClean="0">
              <a:hlinkClick r:id="rId11"/>
            </a:endParaRPr>
          </a:p>
          <a:p>
            <a:r>
              <a:rPr lang="en-US" sz="1400" dirty="0" smtClean="0">
                <a:hlinkClick r:id="rId11"/>
              </a:rPr>
              <a:t>3dpl.asp</a:t>
            </a:r>
            <a:r>
              <a:rPr lang="en-US" sz="1400" dirty="0"/>
              <a:t>)</a:t>
            </a:r>
          </a:p>
          <a:p>
            <a:r>
              <a:rPr lang="en-US" sz="1400" dirty="0" err="1"/>
              <a:t>Molegro</a:t>
            </a:r>
            <a:r>
              <a:rPr lang="en-US" sz="1400" dirty="0"/>
              <a:t> Virtual </a:t>
            </a:r>
            <a:r>
              <a:rPr lang="en-US" sz="1400" dirty="0" err="1"/>
              <a:t>Docker</a:t>
            </a:r>
            <a:r>
              <a:rPr lang="en-US" sz="1400" dirty="0"/>
              <a:t> (</a:t>
            </a:r>
            <a:r>
              <a:rPr lang="en-US" sz="1400" dirty="0">
                <a:hlinkClick r:id="rId12"/>
              </a:rPr>
              <a:t>http://www.molegro.com</a:t>
            </a:r>
            <a:r>
              <a:rPr lang="en-US" sz="1400" dirty="0"/>
              <a:t>)</a:t>
            </a:r>
          </a:p>
          <a:p>
            <a:r>
              <a:rPr lang="en-US" sz="1400" dirty="0"/>
              <a:t>ICM Pro (</a:t>
            </a:r>
            <a:r>
              <a:rPr lang="en-US" sz="1400" dirty="0">
                <a:hlinkClick r:id="rId13"/>
              </a:rPr>
              <a:t>http://www.molsoft.com/icm_pro.html</a:t>
            </a:r>
            <a:r>
              <a:rPr lang="en-US" sz="1400" dirty="0"/>
              <a:t>)</a:t>
            </a:r>
          </a:p>
          <a:p>
            <a:r>
              <a:rPr lang="en-US" sz="1400" dirty="0"/>
              <a:t>Q-</a:t>
            </a:r>
            <a:r>
              <a:rPr lang="en-US" sz="1400" dirty="0" err="1"/>
              <a:t>Pharm</a:t>
            </a:r>
            <a:r>
              <a:rPr lang="en-US" sz="1400" dirty="0"/>
              <a:t> (</a:t>
            </a:r>
            <a:r>
              <a:rPr lang="en-US" sz="1400" dirty="0">
                <a:hlinkClick r:id="rId14"/>
              </a:rPr>
              <a:t>http://www.q-pharm.com</a:t>
            </a:r>
            <a:r>
              <a:rPr lang="en-US" sz="1400" dirty="0"/>
              <a:t>)</a:t>
            </a:r>
          </a:p>
          <a:p>
            <a:r>
              <a:rPr lang="en-US" sz="1400" dirty="0" err="1"/>
              <a:t>Ligand</a:t>
            </a:r>
            <a:r>
              <a:rPr lang="en-US" sz="1400" dirty="0"/>
              <a:t> fit, </a:t>
            </a:r>
            <a:r>
              <a:rPr lang="en-US" sz="1400" dirty="0" err="1"/>
              <a:t>Libdock</a:t>
            </a:r>
            <a:r>
              <a:rPr lang="en-US" sz="1400" dirty="0"/>
              <a:t> and </a:t>
            </a:r>
            <a:r>
              <a:rPr lang="en-US" sz="1400" dirty="0" err="1"/>
              <a:t>CDocker</a:t>
            </a:r>
            <a:r>
              <a:rPr lang="en-US" sz="1400" dirty="0"/>
              <a:t> (</a:t>
            </a:r>
            <a:r>
              <a:rPr lang="en-US" sz="1400" dirty="0">
                <a:hlinkClick r:id="rId15"/>
              </a:rPr>
              <a:t>http://</a:t>
            </a:r>
            <a:r>
              <a:rPr lang="en-US" sz="1400" dirty="0" smtClean="0">
                <a:hlinkClick r:id="rId15"/>
              </a:rPr>
              <a:t>accelrys.com/services/training/life-science/Structure</a:t>
            </a:r>
            <a:endParaRPr lang="ru-RU" sz="1400" dirty="0" smtClean="0">
              <a:hlinkClick r:id="rId15"/>
            </a:endParaRPr>
          </a:p>
          <a:p>
            <a:r>
              <a:rPr lang="en-US" sz="1400" dirty="0" smtClean="0">
                <a:hlinkClick r:id="rId15"/>
              </a:rPr>
              <a:t>BasedDesignDescription.html</a:t>
            </a:r>
            <a:r>
              <a:rPr lang="en-US" sz="1400" dirty="0"/>
              <a:t>)</a:t>
            </a:r>
          </a:p>
          <a:p>
            <a:r>
              <a:rPr lang="en-US" sz="1400" dirty="0" err="1"/>
              <a:t>DockSearch</a:t>
            </a:r>
            <a:r>
              <a:rPr lang="en-US" sz="1400" dirty="0"/>
              <a:t> (</a:t>
            </a:r>
            <a:r>
              <a:rPr lang="en-US" sz="1400" dirty="0">
                <a:hlinkClick r:id="rId16"/>
              </a:rPr>
              <a:t>http://www.ibmc.msk.ru</a:t>
            </a:r>
            <a:r>
              <a:rPr lang="en-US" sz="1400" dirty="0"/>
              <a:t>)</a:t>
            </a:r>
          </a:p>
          <a:p>
            <a:r>
              <a:rPr lang="en-US" sz="1400" dirty="0" err="1"/>
              <a:t>eHiTS</a:t>
            </a:r>
            <a:r>
              <a:rPr lang="en-US" sz="1400" dirty="0"/>
              <a:t> (</a:t>
            </a:r>
            <a:r>
              <a:rPr lang="en-US" sz="1400" dirty="0">
                <a:hlinkClick r:id="rId17"/>
              </a:rPr>
              <a:t>http://www.simbiosys.ca/ehits/index.html</a:t>
            </a:r>
            <a:r>
              <a:rPr lang="en-US" sz="1400" dirty="0"/>
              <a:t>)</a:t>
            </a:r>
          </a:p>
          <a:p>
            <a:r>
              <a:rPr lang="en-US" sz="1400" dirty="0"/>
              <a:t>Glide (</a:t>
            </a:r>
            <a:r>
              <a:rPr lang="en-US" sz="1400" dirty="0">
                <a:hlinkClick r:id="rId18"/>
              </a:rPr>
              <a:t>http://www.schrodinger.com/ProductDescription</a:t>
            </a:r>
            <a:r>
              <a:rPr lang="en-US" sz="1400" dirty="0" smtClean="0">
                <a:hlinkClick r:id="rId18"/>
              </a:rPr>
              <a:t>.</a:t>
            </a:r>
            <a:endParaRPr lang="ru-RU" sz="1400" dirty="0" smtClean="0">
              <a:hlinkClick r:id="rId18"/>
            </a:endParaRPr>
          </a:p>
          <a:p>
            <a:r>
              <a:rPr lang="en-US" sz="1400" dirty="0" err="1" smtClean="0">
                <a:hlinkClick r:id="rId18"/>
              </a:rPr>
              <a:t>php?mID</a:t>
            </a:r>
            <a:r>
              <a:rPr lang="en-US" sz="1400" dirty="0" smtClean="0">
                <a:hlinkClick r:id="rId18"/>
              </a:rPr>
              <a:t>=6&amp;sID=6&amp;cID=0</a:t>
            </a:r>
            <a:r>
              <a:rPr lang="en-US" sz="1400" dirty="0"/>
              <a:t>)</a:t>
            </a:r>
          </a:p>
          <a:p>
            <a:r>
              <a:rPr lang="en-US" sz="1400" dirty="0"/>
              <a:t/>
            </a:r>
            <a:br>
              <a:rPr lang="en-US" sz="1400" dirty="0"/>
            </a:br>
            <a:r>
              <a:rPr lang="ru-RU" sz="1400" dirty="0"/>
              <a:t>Программы для виртуального скрининга:</a:t>
            </a:r>
          </a:p>
          <a:p>
            <a:r>
              <a:rPr lang="en-US" sz="1400" dirty="0" err="1" smtClean="0"/>
              <a:t>VSDocker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dirty="0">
                <a:hlinkClick r:id="rId19"/>
              </a:rPr>
              <a:t>http://bio.nnov.ru/projects/vsdocker2</a:t>
            </a:r>
            <a:r>
              <a:rPr lang="en-US" sz="1400" dirty="0"/>
              <a:t>)</a:t>
            </a:r>
          </a:p>
          <a:p>
            <a:r>
              <a:rPr lang="en-US" sz="1400" dirty="0"/>
              <a:t>DOVIS (</a:t>
            </a:r>
            <a:r>
              <a:rPr lang="en-US" sz="1400" dirty="0">
                <a:hlinkClick r:id="rId20"/>
              </a:rPr>
              <a:t>http</a:t>
            </a:r>
            <a:r>
              <a:rPr lang="en-US" sz="1400" dirty="0">
                <a:solidFill>
                  <a:srgbClr val="FF0000"/>
                </a:solidFill>
                <a:hlinkClick r:id="rId20"/>
              </a:rPr>
              <a:t>://www.bhsai.org/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6"/>
          <p:cNvGrpSpPr/>
          <p:nvPr/>
        </p:nvGrpSpPr>
        <p:grpSpPr>
          <a:xfrm>
            <a:off x="342900" y="681855"/>
            <a:ext cx="8482920" cy="4431165"/>
            <a:chOff x="342900" y="213458"/>
            <a:chExt cx="8482920" cy="4431165"/>
          </a:xfrm>
        </p:grpSpPr>
        <p:grpSp>
          <p:nvGrpSpPr>
            <p:cNvPr id="3" name="Группа 162"/>
            <p:cNvGrpSpPr/>
            <p:nvPr/>
          </p:nvGrpSpPr>
          <p:grpSpPr>
            <a:xfrm>
              <a:off x="342900" y="213458"/>
              <a:ext cx="8482920" cy="4423344"/>
              <a:chOff x="342900" y="222250"/>
              <a:chExt cx="8482920" cy="4423344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62550" y="222250"/>
                <a:ext cx="3663270" cy="396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2900" y="228600"/>
                <a:ext cx="3733800" cy="3962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 rot="10680000" flipV="1">
                <a:off x="5362626" y="2794370"/>
                <a:ext cx="832104" cy="54406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10680000" flipV="1">
                <a:off x="5548360" y="2870578"/>
                <a:ext cx="832104" cy="54406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rot="10680000" flipV="1">
                <a:off x="5736463" y="2949953"/>
                <a:ext cx="832104" cy="54406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10860000" flipV="1">
                <a:off x="5259057" y="2484452"/>
                <a:ext cx="814715" cy="5866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10860000" flipV="1">
                <a:off x="5317028" y="2261330"/>
                <a:ext cx="814715" cy="5866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rot="10860000" flipV="1">
                <a:off x="5385608" y="2022376"/>
                <a:ext cx="814715" cy="5866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>
                <a:cxnSpLocks noChangeAspect="1"/>
              </p:cNvCxnSpPr>
              <p:nvPr/>
            </p:nvCxnSpPr>
            <p:spPr>
              <a:xfrm rot="10680000">
                <a:off x="5260130" y="3056555"/>
                <a:ext cx="577416" cy="2638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>
                <a:cxnSpLocks noChangeAspect="1"/>
              </p:cNvCxnSpPr>
              <p:nvPr/>
            </p:nvCxnSpPr>
            <p:spPr>
              <a:xfrm rot="10680000">
                <a:off x="5385877" y="2591653"/>
                <a:ext cx="392685" cy="17943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>
                <a:cxnSpLocks noChangeAspect="1"/>
              </p:cNvCxnSpPr>
              <p:nvPr/>
            </p:nvCxnSpPr>
            <p:spPr>
              <a:xfrm rot="5700000">
                <a:off x="5292307" y="2986160"/>
                <a:ext cx="745375" cy="1404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>
                <a:cxnSpLocks noChangeAspect="1"/>
              </p:cNvCxnSpPr>
              <p:nvPr/>
            </p:nvCxnSpPr>
            <p:spPr>
              <a:xfrm rot="10680000">
                <a:off x="5323630" y="2827955"/>
                <a:ext cx="577416" cy="2638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>
                <a:cxnSpLocks noChangeAspect="1"/>
              </p:cNvCxnSpPr>
              <p:nvPr/>
            </p:nvCxnSpPr>
            <p:spPr>
              <a:xfrm rot="5400000">
                <a:off x="6374982" y="2612522"/>
                <a:ext cx="505272" cy="1338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>
                <a:cxnSpLocks noChangeAspect="1"/>
              </p:cNvCxnSpPr>
              <p:nvPr/>
            </p:nvCxnSpPr>
            <p:spPr>
              <a:xfrm rot="5700000">
                <a:off x="5104981" y="2916312"/>
                <a:ext cx="745377" cy="1404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>
                <a:cxnSpLocks noChangeAspect="1"/>
              </p:cNvCxnSpPr>
              <p:nvPr/>
            </p:nvCxnSpPr>
            <p:spPr>
              <a:xfrm rot="5700000">
                <a:off x="5914606" y="2341635"/>
                <a:ext cx="745375" cy="1404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>
                <a:cxnSpLocks noChangeAspect="1"/>
              </p:cNvCxnSpPr>
              <p:nvPr/>
            </p:nvCxnSpPr>
            <p:spPr>
              <a:xfrm rot="5700000">
                <a:off x="6098756" y="2414660"/>
                <a:ext cx="745375" cy="1404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>
                <a:cxnSpLocks noChangeAspect="1"/>
              </p:cNvCxnSpPr>
              <p:nvPr/>
            </p:nvCxnSpPr>
            <p:spPr>
              <a:xfrm rot="5400000">
                <a:off x="5560457" y="3184024"/>
                <a:ext cx="505272" cy="1338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>
                <a:cxnSpLocks noChangeAspect="1"/>
              </p:cNvCxnSpPr>
              <p:nvPr/>
            </p:nvCxnSpPr>
            <p:spPr>
              <a:xfrm rot="10680000">
                <a:off x="6084553" y="2483320"/>
                <a:ext cx="577416" cy="2638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>
                <a:cxnSpLocks noChangeAspect="1"/>
              </p:cNvCxnSpPr>
              <p:nvPr/>
            </p:nvCxnSpPr>
            <p:spPr>
              <a:xfrm rot="10680000">
                <a:off x="6138528" y="2257895"/>
                <a:ext cx="577416" cy="2638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>
                <a:cxnSpLocks noChangeAspect="1"/>
              </p:cNvCxnSpPr>
              <p:nvPr/>
            </p:nvCxnSpPr>
            <p:spPr>
              <a:xfrm rot="10680000">
                <a:off x="6210136" y="2026097"/>
                <a:ext cx="392685" cy="17943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>
                <a:cxnSpLocks noChangeAspect="1"/>
              </p:cNvCxnSpPr>
              <p:nvPr/>
            </p:nvCxnSpPr>
            <p:spPr>
              <a:xfrm rot="10680000">
                <a:off x="5339505" y="3170855"/>
                <a:ext cx="577416" cy="2638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>
                <a:cxnSpLocks noChangeAspect="1"/>
              </p:cNvCxnSpPr>
              <p:nvPr/>
            </p:nvCxnSpPr>
            <p:spPr>
              <a:xfrm rot="10680000">
                <a:off x="5474953" y="3077045"/>
                <a:ext cx="577416" cy="2638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>
                <a:cxnSpLocks noChangeAspect="1"/>
              </p:cNvCxnSpPr>
              <p:nvPr/>
            </p:nvCxnSpPr>
            <p:spPr>
              <a:xfrm rot="10680000">
                <a:off x="5615730" y="2980355"/>
                <a:ext cx="577416" cy="2638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>
                <a:cxnSpLocks noChangeAspect="1"/>
              </p:cNvCxnSpPr>
              <p:nvPr/>
            </p:nvCxnSpPr>
            <p:spPr>
              <a:xfrm rot="10680000">
                <a:off x="5755430" y="2885105"/>
                <a:ext cx="577416" cy="2638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>
                <a:cxnSpLocks noChangeAspect="1"/>
              </p:cNvCxnSpPr>
              <p:nvPr/>
            </p:nvCxnSpPr>
            <p:spPr>
              <a:xfrm rot="10680000">
                <a:off x="5887702" y="2791296"/>
                <a:ext cx="577416" cy="2638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/>
              <p:cNvCxnSpPr>
                <a:cxnSpLocks noChangeAspect="1"/>
              </p:cNvCxnSpPr>
              <p:nvPr/>
            </p:nvCxnSpPr>
            <p:spPr>
              <a:xfrm rot="5700000">
                <a:off x="5608061" y="2350427"/>
                <a:ext cx="767736" cy="1446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>
                <a:cxnSpLocks noChangeAspect="1"/>
              </p:cNvCxnSpPr>
              <p:nvPr/>
            </p:nvCxnSpPr>
            <p:spPr>
              <a:xfrm rot="5700000">
                <a:off x="5471536" y="2445677"/>
                <a:ext cx="767736" cy="1446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>
                <a:cxnSpLocks noChangeAspect="1"/>
              </p:cNvCxnSpPr>
              <p:nvPr/>
            </p:nvCxnSpPr>
            <p:spPr>
              <a:xfrm rot="5700000">
                <a:off x="5335011" y="2540927"/>
                <a:ext cx="767736" cy="1446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/>
              <p:cNvCxnSpPr>
                <a:cxnSpLocks noChangeAspect="1"/>
              </p:cNvCxnSpPr>
              <p:nvPr/>
            </p:nvCxnSpPr>
            <p:spPr>
              <a:xfrm rot="5700000">
                <a:off x="5198486" y="2636177"/>
                <a:ext cx="767736" cy="1446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>
                <a:cxnSpLocks noChangeAspect="1"/>
              </p:cNvCxnSpPr>
              <p:nvPr/>
            </p:nvCxnSpPr>
            <p:spPr>
              <a:xfrm rot="5700000">
                <a:off x="5061961" y="2731427"/>
                <a:ext cx="767736" cy="1446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>
                <a:cxnSpLocks noChangeAspect="1"/>
              </p:cNvCxnSpPr>
              <p:nvPr/>
            </p:nvCxnSpPr>
            <p:spPr>
              <a:xfrm rot="10800000">
                <a:off x="7509717" y="4139025"/>
                <a:ext cx="415704" cy="17267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 rot="5520000">
                <a:off x="6728464" y="2918937"/>
                <a:ext cx="634201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Овал 77"/>
              <p:cNvSpPr/>
              <p:nvPr/>
            </p:nvSpPr>
            <p:spPr>
              <a:xfrm>
                <a:off x="7008018" y="3178174"/>
                <a:ext cx="54864" cy="5486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Прямая соединительная линия 84"/>
              <p:cNvCxnSpPr/>
              <p:nvPr/>
            </p:nvCxnSpPr>
            <p:spPr>
              <a:xfrm rot="16080000" flipV="1">
                <a:off x="6933800" y="3339700"/>
                <a:ext cx="485082" cy="255688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Овал 78"/>
              <p:cNvSpPr/>
              <p:nvPr/>
            </p:nvSpPr>
            <p:spPr>
              <a:xfrm>
                <a:off x="7292975" y="3689350"/>
                <a:ext cx="54864" cy="5486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3" name="Прямая соединительная линия 92"/>
              <p:cNvCxnSpPr>
                <a:cxnSpLocks noChangeAspect="1"/>
              </p:cNvCxnSpPr>
              <p:nvPr/>
            </p:nvCxnSpPr>
            <p:spPr>
              <a:xfrm rot="7380000">
                <a:off x="7518387" y="4351404"/>
                <a:ext cx="415704" cy="17267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единительная линия 93"/>
              <p:cNvCxnSpPr>
                <a:cxnSpLocks noChangeAspect="1"/>
              </p:cNvCxnSpPr>
              <p:nvPr/>
            </p:nvCxnSpPr>
            <p:spPr>
              <a:xfrm rot="5400000">
                <a:off x="8034902" y="3854241"/>
                <a:ext cx="45830" cy="1450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Овал 76"/>
              <p:cNvSpPr/>
              <p:nvPr/>
            </p:nvSpPr>
            <p:spPr>
              <a:xfrm>
                <a:off x="7885907" y="4279105"/>
                <a:ext cx="54864" cy="5486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Прямая соединительная линия 101"/>
              <p:cNvCxnSpPr>
                <a:cxnSpLocks noChangeAspect="1"/>
              </p:cNvCxnSpPr>
              <p:nvPr/>
            </p:nvCxnSpPr>
            <p:spPr>
              <a:xfrm rot="7680000">
                <a:off x="7664508" y="3976354"/>
                <a:ext cx="375380" cy="11876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Овал 102"/>
              <p:cNvSpPr/>
              <p:nvPr/>
            </p:nvSpPr>
            <p:spPr>
              <a:xfrm>
                <a:off x="7639050" y="4140200"/>
                <a:ext cx="54864" cy="5486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Прямая соединительная линия 88"/>
              <p:cNvCxnSpPr>
                <a:stCxn id="77" idx="1"/>
                <a:endCxn id="79" idx="5"/>
              </p:cNvCxnSpPr>
              <p:nvPr/>
            </p:nvCxnSpPr>
            <p:spPr>
              <a:xfrm rot="16200000" flipV="1">
                <a:off x="7341393" y="3734591"/>
                <a:ext cx="550961" cy="554138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Овал 104"/>
              <p:cNvSpPr>
                <a:spLocks noChangeAspect="1"/>
              </p:cNvSpPr>
              <p:nvPr/>
            </p:nvSpPr>
            <p:spPr>
              <a:xfrm rot="21265693">
                <a:off x="6794452" y="1638241"/>
                <a:ext cx="736943" cy="88651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Группа 136"/>
              <p:cNvGrpSpPr/>
              <p:nvPr/>
            </p:nvGrpSpPr>
            <p:grpSpPr>
              <a:xfrm rot="963074">
                <a:off x="7898308" y="4133424"/>
                <a:ext cx="152400" cy="86963"/>
                <a:chOff x="5257800" y="4104037"/>
                <a:chExt cx="152400" cy="86963"/>
              </a:xfrm>
            </p:grpSpPr>
            <p:sp>
              <p:nvSpPr>
                <p:cNvPr id="138" name="Овал 137"/>
                <p:cNvSpPr/>
                <p:nvPr/>
              </p:nvSpPr>
              <p:spPr>
                <a:xfrm>
                  <a:off x="5257800" y="4114800"/>
                  <a:ext cx="1524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" name="Группа 111"/>
                <p:cNvGrpSpPr/>
                <p:nvPr/>
              </p:nvGrpSpPr>
              <p:grpSpPr>
                <a:xfrm>
                  <a:off x="5311683" y="4104037"/>
                  <a:ext cx="51220" cy="25210"/>
                  <a:chOff x="5323588" y="4104037"/>
                  <a:chExt cx="51220" cy="25210"/>
                </a:xfrm>
              </p:grpSpPr>
              <p:cxnSp>
                <p:nvCxnSpPr>
                  <p:cNvPr id="140" name="Прямая соединительная линия 139"/>
                  <p:cNvCxnSpPr>
                    <a:cxnSpLocks noChangeAspect="1"/>
                  </p:cNvCxnSpPr>
                  <p:nvPr/>
                </p:nvCxnSpPr>
                <p:spPr>
                  <a:xfrm rot="4440000" flipH="1" flipV="1">
                    <a:off x="5346117" y="4081508"/>
                    <a:ext cx="6146" cy="5120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Прямая соединительная линия 140"/>
                  <p:cNvCxnSpPr>
                    <a:cxnSpLocks noChangeAspect="1"/>
                  </p:cNvCxnSpPr>
                  <p:nvPr/>
                </p:nvCxnSpPr>
                <p:spPr>
                  <a:xfrm rot="17160000" flipH="1">
                    <a:off x="5346133" y="4100572"/>
                    <a:ext cx="6146" cy="5120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" name="Группа 141"/>
              <p:cNvGrpSpPr/>
              <p:nvPr/>
            </p:nvGrpSpPr>
            <p:grpSpPr>
              <a:xfrm rot="963074">
                <a:off x="7934039" y="4028676"/>
                <a:ext cx="152400" cy="86963"/>
                <a:chOff x="5257800" y="4104037"/>
                <a:chExt cx="152400" cy="86963"/>
              </a:xfrm>
            </p:grpSpPr>
            <p:sp>
              <p:nvSpPr>
                <p:cNvPr id="143" name="Овал 142"/>
                <p:cNvSpPr/>
                <p:nvPr/>
              </p:nvSpPr>
              <p:spPr>
                <a:xfrm>
                  <a:off x="5257800" y="4114800"/>
                  <a:ext cx="1524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" name="Группа 111"/>
                <p:cNvGrpSpPr/>
                <p:nvPr/>
              </p:nvGrpSpPr>
              <p:grpSpPr>
                <a:xfrm>
                  <a:off x="5311683" y="4104037"/>
                  <a:ext cx="51220" cy="25210"/>
                  <a:chOff x="5323588" y="4104037"/>
                  <a:chExt cx="51220" cy="25210"/>
                </a:xfrm>
              </p:grpSpPr>
              <p:cxnSp>
                <p:nvCxnSpPr>
                  <p:cNvPr id="145" name="Прямая соединительная линия 144"/>
                  <p:cNvCxnSpPr>
                    <a:cxnSpLocks noChangeAspect="1"/>
                  </p:cNvCxnSpPr>
                  <p:nvPr/>
                </p:nvCxnSpPr>
                <p:spPr>
                  <a:xfrm rot="4440000" flipH="1" flipV="1">
                    <a:off x="5346117" y="4081508"/>
                    <a:ext cx="6146" cy="5120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Прямая соединительная линия 145"/>
                  <p:cNvCxnSpPr>
                    <a:cxnSpLocks noChangeAspect="1"/>
                  </p:cNvCxnSpPr>
                  <p:nvPr/>
                </p:nvCxnSpPr>
                <p:spPr>
                  <a:xfrm rot="17160000" flipH="1">
                    <a:off x="5346133" y="4100572"/>
                    <a:ext cx="6146" cy="5120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53" name="Дуга 152"/>
              <p:cNvSpPr/>
              <p:nvPr/>
            </p:nvSpPr>
            <p:spPr>
              <a:xfrm>
                <a:off x="6951821" y="3114677"/>
                <a:ext cx="180868" cy="180402"/>
              </a:xfrm>
              <a:prstGeom prst="arc">
                <a:avLst>
                  <a:gd name="adj1" fmla="val 16200000"/>
                  <a:gd name="adj2" fmla="val 3829482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Дуга 153"/>
              <p:cNvSpPr/>
              <p:nvPr/>
            </p:nvSpPr>
            <p:spPr>
              <a:xfrm rot="19563755">
                <a:off x="7239119" y="3625774"/>
                <a:ext cx="180868" cy="183577"/>
              </a:xfrm>
              <a:prstGeom prst="arc">
                <a:avLst>
                  <a:gd name="adj1" fmla="val 16200000"/>
                  <a:gd name="adj2" fmla="val 5444862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Дуга 154"/>
              <p:cNvSpPr/>
              <p:nvPr/>
            </p:nvSpPr>
            <p:spPr>
              <a:xfrm flipH="1">
                <a:off x="6967541" y="2505076"/>
                <a:ext cx="134023" cy="169578"/>
              </a:xfrm>
              <a:prstGeom prst="arc">
                <a:avLst>
                  <a:gd name="adj1" fmla="val 16200000"/>
                  <a:gd name="adj2" fmla="val 6735664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Дуга 155"/>
              <p:cNvSpPr/>
              <p:nvPr/>
            </p:nvSpPr>
            <p:spPr>
              <a:xfrm rot="21243717">
                <a:off x="6993084" y="2334019"/>
                <a:ext cx="109362" cy="142119"/>
              </a:xfrm>
              <a:prstGeom prst="arc">
                <a:avLst>
                  <a:gd name="adj1" fmla="val 16044271"/>
                  <a:gd name="adj2" fmla="val 6735664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Дуга 156"/>
              <p:cNvSpPr/>
              <p:nvPr/>
            </p:nvSpPr>
            <p:spPr>
              <a:xfrm rot="2481063" flipH="1" flipV="1">
                <a:off x="7842296" y="4218848"/>
                <a:ext cx="130002" cy="122932"/>
              </a:xfrm>
              <a:prstGeom prst="arc">
                <a:avLst>
                  <a:gd name="adj1" fmla="val 19445324"/>
                  <a:gd name="adj2" fmla="val 5355068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6" name="Прямая соединительная линия 95"/>
              <p:cNvCxnSpPr>
                <a:cxnSpLocks noChangeAspect="1"/>
              </p:cNvCxnSpPr>
              <p:nvPr/>
            </p:nvCxnSpPr>
            <p:spPr>
              <a:xfrm rot="5400000">
                <a:off x="7799646" y="4033551"/>
                <a:ext cx="375380" cy="11876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Дуга 158"/>
              <p:cNvSpPr/>
              <p:nvPr/>
            </p:nvSpPr>
            <p:spPr>
              <a:xfrm rot="2481063" flipH="1" flipV="1">
                <a:off x="7846721" y="4243611"/>
                <a:ext cx="134023" cy="124174"/>
              </a:xfrm>
              <a:prstGeom prst="arc">
                <a:avLst>
                  <a:gd name="adj1" fmla="val 21459474"/>
                  <a:gd name="adj2" fmla="val 4587446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Стрелка вправо 160"/>
              <p:cNvSpPr/>
              <p:nvPr/>
            </p:nvSpPr>
            <p:spPr>
              <a:xfrm>
                <a:off x="4325816" y="1890352"/>
                <a:ext cx="914400" cy="381000"/>
              </a:xfrm>
              <a:prstGeom prst="rightArrow">
                <a:avLst>
                  <a:gd name="adj1" fmla="val 40769"/>
                  <a:gd name="adj2" fmla="val 50000"/>
                </a:avLst>
              </a:prstGeom>
              <a:solidFill>
                <a:schemeClr val="bg1">
                  <a:lumMod val="8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Овал 98"/>
              <p:cNvSpPr/>
              <p:nvPr/>
            </p:nvSpPr>
            <p:spPr>
              <a:xfrm>
                <a:off x="8016875" y="3883025"/>
                <a:ext cx="54864" cy="5486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Группа 182"/>
            <p:cNvGrpSpPr/>
            <p:nvPr/>
          </p:nvGrpSpPr>
          <p:grpSpPr>
            <a:xfrm>
              <a:off x="7441417" y="3800588"/>
              <a:ext cx="76200" cy="152400"/>
              <a:chOff x="7504662" y="4884795"/>
              <a:chExt cx="76200" cy="152400"/>
            </a:xfrm>
          </p:grpSpPr>
          <p:grpSp>
            <p:nvGrpSpPr>
              <p:cNvPr id="9" name="Группа 177"/>
              <p:cNvGrpSpPr/>
              <p:nvPr/>
            </p:nvGrpSpPr>
            <p:grpSpPr>
              <a:xfrm rot="18320986">
                <a:off x="7466562" y="4922895"/>
                <a:ext cx="152400" cy="76200"/>
                <a:chOff x="7246564" y="5124985"/>
                <a:chExt cx="152400" cy="76200"/>
              </a:xfrm>
            </p:grpSpPr>
            <p:sp>
              <p:nvSpPr>
                <p:cNvPr id="186" name="Овал 185"/>
                <p:cNvSpPr/>
                <p:nvPr/>
              </p:nvSpPr>
              <p:spPr>
                <a:xfrm rot="963074">
                  <a:off x="7246564" y="5124985"/>
                  <a:ext cx="1524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7" name="Прямая соединительная линия 186"/>
                <p:cNvCxnSpPr>
                  <a:cxnSpLocks noChangeAspect="1"/>
                </p:cNvCxnSpPr>
                <p:nvPr/>
              </p:nvCxnSpPr>
              <p:spPr>
                <a:xfrm rot="4239014" flipV="1">
                  <a:off x="7333657" y="5146112"/>
                  <a:ext cx="48927" cy="13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5" name="Прямая соединительная линия 184"/>
              <p:cNvCxnSpPr>
                <a:cxnSpLocks noChangeAspect="1"/>
              </p:cNvCxnSpPr>
              <p:nvPr/>
            </p:nvCxnSpPr>
            <p:spPr>
              <a:xfrm rot="19500000" flipV="1">
                <a:off x="7518629" y="4895475"/>
                <a:ext cx="49334" cy="139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Группа 196"/>
            <p:cNvGrpSpPr/>
            <p:nvPr/>
          </p:nvGrpSpPr>
          <p:grpSpPr>
            <a:xfrm rot="18898230">
              <a:off x="7119278" y="3428389"/>
              <a:ext cx="152400" cy="79421"/>
              <a:chOff x="8084951" y="4179616"/>
              <a:chExt cx="152400" cy="79421"/>
            </a:xfrm>
          </p:grpSpPr>
          <p:sp>
            <p:nvSpPr>
              <p:cNvPr id="194" name="Овал 193"/>
              <p:cNvSpPr/>
              <p:nvPr/>
            </p:nvSpPr>
            <p:spPr>
              <a:xfrm rot="963074">
                <a:off x="8084951" y="4182837"/>
                <a:ext cx="152400" cy="76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5" name="Прямая соединительная линия 194"/>
              <p:cNvCxnSpPr>
                <a:cxnSpLocks noChangeAspect="1"/>
              </p:cNvCxnSpPr>
              <p:nvPr/>
            </p:nvCxnSpPr>
            <p:spPr>
              <a:xfrm rot="5761770" flipH="1" flipV="1">
                <a:off x="8197052" y="4158099"/>
                <a:ext cx="5872" cy="489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Прямая соединительная линия 195"/>
              <p:cNvCxnSpPr>
                <a:cxnSpLocks noChangeAspect="1"/>
              </p:cNvCxnSpPr>
              <p:nvPr/>
            </p:nvCxnSpPr>
            <p:spPr>
              <a:xfrm rot="18481770" flipH="1">
                <a:off x="8184678" y="4178467"/>
                <a:ext cx="6453" cy="537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Группа 201"/>
            <p:cNvGrpSpPr/>
            <p:nvPr/>
          </p:nvGrpSpPr>
          <p:grpSpPr>
            <a:xfrm rot="20679247">
              <a:off x="6975590" y="2780966"/>
              <a:ext cx="152400" cy="77346"/>
              <a:chOff x="8084951" y="4181691"/>
              <a:chExt cx="152400" cy="77346"/>
            </a:xfrm>
          </p:grpSpPr>
          <p:sp>
            <p:nvSpPr>
              <p:cNvPr id="199" name="Овал 198"/>
              <p:cNvSpPr/>
              <p:nvPr/>
            </p:nvSpPr>
            <p:spPr>
              <a:xfrm rot="963074">
                <a:off x="8084951" y="4182837"/>
                <a:ext cx="152400" cy="76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0" name="Прямая соединительная линия 199"/>
              <p:cNvCxnSpPr>
                <a:cxnSpLocks noChangeAspect="1"/>
              </p:cNvCxnSpPr>
              <p:nvPr/>
            </p:nvCxnSpPr>
            <p:spPr>
              <a:xfrm rot="5720753" flipH="1" flipV="1">
                <a:off x="8202080" y="4159646"/>
                <a:ext cx="6019" cy="50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Прямая соединительная линия 200"/>
              <p:cNvCxnSpPr>
                <a:cxnSpLocks noChangeAspect="1"/>
              </p:cNvCxnSpPr>
              <p:nvPr/>
            </p:nvCxnSpPr>
            <p:spPr>
              <a:xfrm rot="18920753" flipH="1">
                <a:off x="8190304" y="4185335"/>
                <a:ext cx="5531" cy="460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Группа 207"/>
            <p:cNvGrpSpPr/>
            <p:nvPr/>
          </p:nvGrpSpPr>
          <p:grpSpPr>
            <a:xfrm rot="264039">
              <a:off x="6960851" y="2292253"/>
              <a:ext cx="152400" cy="79817"/>
              <a:chOff x="7031728" y="2434597"/>
              <a:chExt cx="152400" cy="79817"/>
            </a:xfrm>
          </p:grpSpPr>
          <p:sp>
            <p:nvSpPr>
              <p:cNvPr id="209" name="Овал 208"/>
              <p:cNvSpPr/>
              <p:nvPr/>
            </p:nvSpPr>
            <p:spPr>
              <a:xfrm rot="42321">
                <a:off x="7031728" y="2434597"/>
                <a:ext cx="152400" cy="76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0" name="Прямая соединительная линия 209"/>
              <p:cNvCxnSpPr>
                <a:cxnSpLocks noChangeAspect="1"/>
              </p:cNvCxnSpPr>
              <p:nvPr/>
            </p:nvCxnSpPr>
            <p:spPr>
              <a:xfrm rot="15695961" flipH="1" flipV="1">
                <a:off x="7055488" y="2496627"/>
                <a:ext cx="3815" cy="317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Прямая соединительная линия 210"/>
              <p:cNvCxnSpPr>
                <a:cxnSpLocks noChangeAspect="1"/>
              </p:cNvCxnSpPr>
              <p:nvPr/>
            </p:nvCxnSpPr>
            <p:spPr>
              <a:xfrm rot="8015961" flipH="1">
                <a:off x="7062730" y="2473330"/>
                <a:ext cx="4101" cy="341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9" name="Овал 218"/>
            <p:cNvSpPr/>
            <p:nvPr/>
          </p:nvSpPr>
          <p:spPr>
            <a:xfrm rot="21125968">
              <a:off x="6970712" y="2460624"/>
              <a:ext cx="152400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6377033" y="1504948"/>
              <a:ext cx="60960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ru-RU" sz="900" smtClean="0"/>
                <a:t>жесткое</a:t>
              </a:r>
            </a:p>
            <a:p>
              <a:pPr algn="ctr">
                <a:lnSpc>
                  <a:spcPts val="1000"/>
                </a:lnSpc>
              </a:pPr>
              <a:r>
                <a:rPr lang="ru-RU" sz="900" smtClean="0"/>
                <a:t>тело</a:t>
              </a:r>
              <a:endParaRPr lang="en-US" sz="900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7015147" y="2508240"/>
              <a:ext cx="76200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ru-RU" sz="900" smtClean="0"/>
                <a:t>настоящий атом</a:t>
              </a:r>
              <a:endParaRPr lang="en-US" sz="900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6224593" y="3081325"/>
              <a:ext cx="83820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ru-RU" sz="900" smtClean="0"/>
                <a:t>виртуальный атом</a:t>
              </a:r>
              <a:endParaRPr lang="en-US" sz="900"/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7767597" y="4295810"/>
              <a:ext cx="69535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ru-RU" sz="900" smtClean="0"/>
                <a:t>стартовая</a:t>
              </a:r>
            </a:p>
            <a:p>
              <a:pPr algn="ctr">
                <a:lnSpc>
                  <a:spcPts val="1000"/>
                </a:lnSpc>
              </a:pPr>
              <a:r>
                <a:rPr lang="ru-RU" sz="900" smtClean="0"/>
                <a:t>тройка</a:t>
              </a: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7524772" y="4519615"/>
              <a:ext cx="152400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smtClean="0"/>
                <a:t>x</a:t>
              </a:r>
              <a:endParaRPr lang="en-US" sz="700"/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7467600" y="4138599"/>
              <a:ext cx="152400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smtClean="0"/>
                <a:t>y</a:t>
              </a:r>
              <a:endParaRPr lang="en-US" sz="700"/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7929611" y="3771808"/>
              <a:ext cx="152400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smtClean="0"/>
                <a:t>z</a:t>
              </a:r>
              <a:endParaRPr lang="en-US" sz="700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8034333" y="3943332"/>
              <a:ext cx="152400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smtClean="0"/>
                <a:t>φ</a:t>
              </a:r>
              <a:r>
                <a:rPr lang="en-US" sz="700" baseline="-25000" smtClean="0"/>
                <a:t>4</a:t>
              </a:r>
              <a:endParaRPr lang="en-US" sz="700"/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7491335" y="3705166"/>
              <a:ext cx="152400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smtClean="0"/>
                <a:t>φ</a:t>
              </a:r>
              <a:r>
                <a:rPr lang="en-US" sz="700" baseline="-25000" smtClean="0"/>
                <a:t>5</a:t>
              </a:r>
              <a:endParaRPr lang="en-US" sz="700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7643735" y="3862329"/>
              <a:ext cx="152400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700"/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7210422" y="3305170"/>
              <a:ext cx="152400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smtClean="0"/>
                <a:t>φ</a:t>
              </a:r>
              <a:r>
                <a:rPr lang="en-US" sz="700" baseline="-25000" smtClean="0"/>
                <a:t>6</a:t>
              </a:r>
              <a:endParaRPr lang="en-US" sz="700"/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7091211" y="2676326"/>
              <a:ext cx="152400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smtClean="0"/>
                <a:t>φ</a:t>
              </a:r>
              <a:r>
                <a:rPr lang="en-US" sz="700" baseline="-25000" smtClean="0"/>
                <a:t>7</a:t>
              </a:r>
              <a:endParaRPr lang="en-US" sz="700"/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7091363" y="2371726"/>
              <a:ext cx="152400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smtClean="0"/>
                <a:t>φ</a:t>
              </a:r>
              <a:r>
                <a:rPr lang="en-US" sz="700" baseline="-25000" smtClean="0"/>
                <a:t>8</a:t>
              </a:r>
              <a:endParaRPr lang="en-US" sz="700"/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6858000" y="2185985"/>
              <a:ext cx="152400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smtClean="0"/>
                <a:t>φ</a:t>
              </a:r>
              <a:r>
                <a:rPr lang="en-US" sz="700" baseline="-25000" smtClean="0"/>
                <a:t>9</a:t>
              </a:r>
              <a:endParaRPr lang="en-US" sz="700"/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7939377" y="4214743"/>
              <a:ext cx="152400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smtClean="0"/>
                <a:t>ω</a:t>
              </a:r>
              <a:r>
                <a:rPr lang="en-US" sz="700" baseline="-25000" smtClean="0"/>
                <a:t>4</a:t>
              </a:r>
              <a:endParaRPr lang="en-US" sz="700" smtClean="0"/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7296156" y="3514726"/>
              <a:ext cx="152400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smtClean="0"/>
                <a:t>ω</a:t>
              </a:r>
              <a:r>
                <a:rPr lang="en-US" sz="700" baseline="-25000" smtClean="0"/>
                <a:t>5</a:t>
              </a:r>
              <a:endParaRPr lang="en-US" sz="700" smtClean="0"/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7048488" y="3014659"/>
              <a:ext cx="152400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smtClean="0"/>
                <a:t>ω</a:t>
              </a:r>
              <a:r>
                <a:rPr lang="en-US" sz="700" baseline="-25000" smtClean="0"/>
                <a:t>6</a:t>
              </a:r>
              <a:endParaRPr lang="en-US" sz="700" smtClean="0"/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6838900" y="2466898"/>
              <a:ext cx="152400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smtClean="0"/>
                <a:t>ω</a:t>
              </a:r>
              <a:r>
                <a:rPr lang="en-US" sz="700" baseline="-25000" smtClean="0"/>
                <a:t>7</a:t>
              </a:r>
              <a:endParaRPr lang="en-US" sz="700" smtClean="0"/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7105612" y="2276362"/>
              <a:ext cx="152400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smtClean="0">
                  <a:solidFill>
                    <a:schemeClr val="bg1">
                      <a:lumMod val="50000"/>
                    </a:schemeClr>
                  </a:solidFill>
                </a:rPr>
                <a:t>ω</a:t>
              </a:r>
              <a:r>
                <a:rPr lang="en-US" sz="700" baseline="-25000" smtClean="0">
                  <a:solidFill>
                    <a:schemeClr val="bg1">
                      <a:lumMod val="50000"/>
                    </a:schemeClr>
                  </a:solidFill>
                </a:rPr>
                <a:t>8</a:t>
              </a:r>
              <a:endParaRPr lang="en-US" sz="70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7615237" y="3929059"/>
              <a:ext cx="152400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smtClean="0"/>
                <a:t>b</a:t>
              </a:r>
              <a:r>
                <a:rPr lang="en-US" sz="700" baseline="-25000" smtClean="0"/>
                <a:t>4</a:t>
              </a:r>
              <a:endParaRPr lang="en-US" sz="700"/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7010320" y="3352720"/>
              <a:ext cx="152400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smtClean="0"/>
                <a:t>b</a:t>
              </a:r>
              <a:r>
                <a:rPr lang="en-US" sz="700" baseline="-25000" smtClean="0"/>
                <a:t>5</a:t>
              </a:r>
              <a:endParaRPr lang="en-US" sz="700"/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6900875" y="2866878"/>
              <a:ext cx="152400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smtClean="0"/>
                <a:t>b</a:t>
              </a:r>
              <a:r>
                <a:rPr lang="en-US" sz="700" baseline="-25000" smtClean="0"/>
                <a:t>6</a:t>
              </a:r>
              <a:endParaRPr lang="en-US" sz="700"/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6857976" y="2395533"/>
              <a:ext cx="152400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smtClean="0">
                  <a:solidFill>
                    <a:schemeClr val="bg1">
                      <a:lumMod val="50000"/>
                    </a:schemeClr>
                  </a:solidFill>
                </a:rPr>
                <a:t>b</a:t>
              </a:r>
              <a:r>
                <a:rPr lang="en-US" sz="700" baseline="-25000" smtClean="0">
                  <a:solidFill>
                    <a:schemeClr val="bg1">
                      <a:lumMod val="50000"/>
                    </a:schemeClr>
                  </a:solidFill>
                </a:rPr>
                <a:t>7</a:t>
              </a:r>
              <a:endParaRPr lang="en-US" sz="7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7701075" y="4224293"/>
              <a:ext cx="152400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smtClean="0"/>
                <a:t>ω</a:t>
              </a:r>
              <a:r>
                <a:rPr lang="en-US" sz="700" baseline="-25000" smtClean="0"/>
                <a:t>last</a:t>
              </a:r>
              <a:endParaRPr lang="en-US" sz="700" smtClean="0"/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7558097" y="4062351"/>
              <a:ext cx="152400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0" smtClean="0"/>
                <a:t>1</a:t>
              </a:r>
              <a:endParaRPr lang="en-US" sz="500"/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8029602" y="3824169"/>
              <a:ext cx="152400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0" smtClean="0"/>
                <a:t>2</a:t>
              </a:r>
              <a:endParaRPr lang="en-US" sz="500"/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7886696" y="4314742"/>
              <a:ext cx="152400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0" smtClean="0"/>
                <a:t>3</a:t>
              </a:r>
              <a:endParaRPr lang="en-US" sz="500"/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7191298" y="3705078"/>
              <a:ext cx="152400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0" smtClean="0"/>
                <a:t>4</a:t>
              </a:r>
              <a:endParaRPr lang="en-US" sz="500"/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6915148" y="3209918"/>
              <a:ext cx="152400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0" smtClean="0"/>
                <a:t>5</a:t>
              </a:r>
              <a:endParaRPr lang="en-US" sz="500"/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7043733" y="2519347"/>
              <a:ext cx="152400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0" smtClean="0"/>
                <a:t>6</a:t>
              </a:r>
              <a:endParaRPr lang="en-US" sz="500"/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6896160" y="2362000"/>
              <a:ext cx="152400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0" smtClean="0"/>
                <a:t>7</a:t>
              </a:r>
              <a:endParaRPr lang="en-US" sz="500"/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7010400" y="2166941"/>
              <a:ext cx="152400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0" smtClean="0"/>
                <a:t>8</a:t>
              </a:r>
              <a:endParaRPr lang="en-US" sz="500"/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4785360" y="3482340"/>
              <a:ext cx="114300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ru-RU" sz="900" smtClean="0"/>
                <a:t>представление белка в виде карт</a:t>
              </a: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6850857" y="1981200"/>
              <a:ext cx="152400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500" smtClean="0"/>
                <a:t>9</a:t>
              </a:r>
              <a:endParaRPr lang="en-US" sz="500"/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5242560" y="3931920"/>
              <a:ext cx="167640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ru-RU" sz="900" smtClean="0">
                  <a:solidFill>
                    <a:schemeClr val="bg1">
                      <a:lumMod val="50000"/>
                    </a:schemeClr>
                  </a:solidFill>
                </a:rPr>
                <a:t>фиксированные переменные</a:t>
              </a:r>
            </a:p>
            <a:p>
              <a:pPr algn="ctr">
                <a:lnSpc>
                  <a:spcPts val="1000"/>
                </a:lnSpc>
              </a:pPr>
              <a:r>
                <a:rPr lang="ru-RU" sz="900" smtClean="0">
                  <a:solidFill>
                    <a:schemeClr val="bg1">
                      <a:lumMod val="50000"/>
                    </a:schemeClr>
                  </a:solidFill>
                </a:rPr>
                <a:t>выделены серым</a:t>
              </a: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0" y="99060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ICM: </a:t>
            </a:r>
            <a:r>
              <a:rPr lang="ru-RU" sz="2400" kern="0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докинг</a:t>
            </a:r>
            <a:r>
              <a:rPr lang="ru-RU" sz="24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kern="0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лиганда</a:t>
            </a:r>
            <a:r>
              <a:rPr lang="ru-RU" sz="24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в белок,</a:t>
            </a:r>
            <a:r>
              <a:rPr lang="en-US" sz="24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подготовительный этап</a:t>
            </a:r>
            <a:endParaRPr lang="en-US" sz="2400" kern="0" dirty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43840" y="4869181"/>
            <a:ext cx="83667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dirty="0" smtClean="0"/>
              <a:t>Подготовка белка (исходные данные – </a:t>
            </a:r>
            <a:r>
              <a:rPr lang="en-US" dirty="0" smtClean="0"/>
              <a:t>PDB-</a:t>
            </a:r>
            <a:r>
              <a:rPr lang="ru-RU" dirty="0" smtClean="0"/>
              <a:t>файл)</a:t>
            </a:r>
            <a:r>
              <a:rPr lang="en-US" dirty="0" smtClean="0"/>
              <a:t>:</a:t>
            </a:r>
            <a:endParaRPr lang="ru-RU" dirty="0" smtClean="0"/>
          </a:p>
          <a:p>
            <a:pPr algn="just">
              <a:lnSpc>
                <a:spcPts val="2000"/>
              </a:lnSpc>
            </a:pPr>
            <a:r>
              <a:rPr lang="ru-RU" sz="1400" dirty="0" smtClean="0"/>
              <a:t>Удаление воды и альтернативных </a:t>
            </a:r>
            <a:r>
              <a:rPr lang="ru-RU" sz="1400" dirty="0" err="1" smtClean="0"/>
              <a:t>конформаций</a:t>
            </a:r>
            <a:r>
              <a:rPr lang="ru-RU" sz="1400" dirty="0" smtClean="0"/>
              <a:t> боковых цепей, добавление атомов водорода, назначение парциальных зарядов, </a:t>
            </a:r>
            <a:r>
              <a:rPr lang="ru-RU" sz="1400" b="1" dirty="0" smtClean="0"/>
              <a:t>расчет карт потенциалов нескольких типов</a:t>
            </a:r>
            <a:r>
              <a:rPr lang="ru-RU" sz="1400" dirty="0" smtClean="0"/>
              <a:t> (шаг по умолчанию – 0.5 </a:t>
            </a:r>
            <a:r>
              <a:rPr lang="en-US" sz="1400" dirty="0" smtClean="0"/>
              <a:t>Å</a:t>
            </a:r>
            <a:r>
              <a:rPr lang="ru-RU" sz="1400" dirty="0" smtClean="0"/>
              <a:t>).</a:t>
            </a:r>
          </a:p>
          <a:p>
            <a:pPr algn="just">
              <a:lnSpc>
                <a:spcPts val="3000"/>
              </a:lnSpc>
            </a:pPr>
            <a:r>
              <a:rPr lang="ru-RU" dirty="0" smtClean="0"/>
              <a:t>Подготовка </a:t>
            </a:r>
            <a:r>
              <a:rPr lang="ru-RU" dirty="0" err="1" smtClean="0"/>
              <a:t>лиганда</a:t>
            </a:r>
            <a:r>
              <a:rPr lang="ru-RU" dirty="0" smtClean="0"/>
              <a:t> (исходные данные – файл в 2</a:t>
            </a:r>
            <a:r>
              <a:rPr lang="en-US" dirty="0" smtClean="0"/>
              <a:t>D </a:t>
            </a:r>
            <a:r>
              <a:rPr lang="en-US" dirty="0" err="1" smtClean="0"/>
              <a:t>sdf</a:t>
            </a:r>
            <a:r>
              <a:rPr lang="en-US" dirty="0" smtClean="0"/>
              <a:t>-</a:t>
            </a:r>
            <a:r>
              <a:rPr lang="ru-RU" dirty="0" smtClean="0"/>
              <a:t>формате)</a:t>
            </a:r>
            <a:r>
              <a:rPr lang="en-US" dirty="0" smtClean="0"/>
              <a:t>:</a:t>
            </a:r>
            <a:endParaRPr lang="ru-RU" dirty="0" smtClean="0"/>
          </a:p>
          <a:p>
            <a:pPr algn="just">
              <a:lnSpc>
                <a:spcPts val="2000"/>
              </a:lnSpc>
            </a:pPr>
            <a:r>
              <a:rPr lang="ru-RU" sz="1400" dirty="0" smtClean="0"/>
              <a:t>Добавление атомов водорода, назначение парциальных зарядов, построение трехмерной структуры, </a:t>
            </a:r>
            <a:r>
              <a:rPr lang="ru-RU" sz="1400" b="1" dirty="0" smtClean="0"/>
              <a:t>перевод декартовых координат во внутренние</a:t>
            </a:r>
            <a:r>
              <a:rPr lang="ru-RU" sz="1400" dirty="0" smtClean="0"/>
              <a:t>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1800" y="-27384"/>
            <a:ext cx="827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ICM: </a:t>
            </a:r>
            <a:r>
              <a:rPr lang="ru-RU" sz="2800" kern="0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докинг</a:t>
            </a:r>
            <a:r>
              <a:rPr lang="ru-RU" sz="28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kern="0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лиганда</a:t>
            </a:r>
            <a:r>
              <a:rPr lang="ru-RU" sz="28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в белок,</a:t>
            </a:r>
            <a:r>
              <a:rPr lang="en-US" sz="28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алгоритм</a:t>
            </a:r>
            <a:endParaRPr lang="en-US" sz="2800" kern="0" dirty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" y="480060"/>
            <a:ext cx="822960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ts val="2200"/>
              </a:lnSpc>
            </a:pPr>
            <a:r>
              <a:rPr lang="ru-RU" sz="1600" dirty="0" smtClean="0"/>
              <a:t>Необходимо найти стабильную </a:t>
            </a:r>
            <a:r>
              <a:rPr lang="ru-RU" sz="1600" dirty="0" err="1" smtClean="0"/>
              <a:t>конформацию</a:t>
            </a:r>
            <a:r>
              <a:rPr lang="ru-RU" sz="1600" dirty="0" smtClean="0"/>
              <a:t> комплекса и оценить ее свободную энергию (</a:t>
            </a:r>
            <a:r>
              <a:rPr lang="en-US" sz="1600" dirty="0" smtClean="0"/>
              <a:t>E</a:t>
            </a:r>
            <a:r>
              <a:rPr lang="ru-RU" sz="1600" dirty="0" smtClean="0"/>
              <a:t>), т.е. найти </a:t>
            </a:r>
            <a:r>
              <a:rPr lang="ru-RU" sz="1600" b="1" dirty="0" smtClean="0"/>
              <a:t>глобальный минимум свободной энергии</a:t>
            </a:r>
            <a:r>
              <a:rPr lang="ru-RU" sz="1600" dirty="0" smtClean="0"/>
              <a:t>. Основные вклады в </a:t>
            </a:r>
            <a:r>
              <a:rPr lang="en-US" sz="1600" b="1" dirty="0" smtClean="0"/>
              <a:t>E</a:t>
            </a:r>
            <a:r>
              <a:rPr lang="ru-RU" sz="1600" b="1" dirty="0" smtClean="0"/>
              <a:t> </a:t>
            </a:r>
            <a:r>
              <a:rPr lang="ru-RU" sz="1600" dirty="0" smtClean="0"/>
              <a:t>известны, но аналитически найти ее глобальный минимум </a:t>
            </a:r>
            <a:r>
              <a:rPr lang="ru-RU" sz="1600" b="1" dirty="0" smtClean="0"/>
              <a:t>невозможно</a:t>
            </a:r>
            <a:r>
              <a:rPr lang="en-US" sz="1600" dirty="0" smtClean="0"/>
              <a:t>, </a:t>
            </a:r>
            <a:r>
              <a:rPr lang="ru-RU" sz="1600" dirty="0" smtClean="0"/>
              <a:t>так как функция имеет огромное количество переменных и локальных минимумов.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228600" y="4365104"/>
            <a:ext cx="914400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600" dirty="0" smtClean="0"/>
              <a:t>       Решение проблемы – стохастический </a:t>
            </a:r>
            <a:r>
              <a:rPr lang="ru-RU" sz="1600" dirty="0" err="1" smtClean="0"/>
              <a:t>докинг</a:t>
            </a:r>
            <a:r>
              <a:rPr lang="ru-RU" sz="1600" dirty="0" smtClean="0"/>
              <a:t> методом Монте-Карло. </a:t>
            </a:r>
          </a:p>
          <a:p>
            <a:pPr>
              <a:spcAft>
                <a:spcPts val="400"/>
              </a:spcAft>
            </a:pPr>
            <a:r>
              <a:rPr lang="ru-RU" sz="1600" dirty="0" smtClean="0"/>
              <a:t>       Основная идея — случайное изменение положений </a:t>
            </a:r>
            <a:r>
              <a:rPr lang="ru-RU" sz="1600" dirty="0" err="1" smtClean="0"/>
              <a:t>лиганда</a:t>
            </a:r>
            <a:r>
              <a:rPr lang="ru-RU" sz="1600" dirty="0" smtClean="0"/>
              <a:t> и анализ изменений энергии</a:t>
            </a:r>
          </a:p>
          <a:p>
            <a:pPr>
              <a:spcAft>
                <a:spcPts val="400"/>
              </a:spcAft>
            </a:pPr>
            <a:r>
              <a:rPr lang="ru-RU" sz="1600" dirty="0" smtClean="0"/>
              <a:t>       связывания </a:t>
            </a:r>
            <a:r>
              <a:rPr lang="ru-RU" sz="1600" dirty="0" err="1" smtClean="0"/>
              <a:t>лиганда</a:t>
            </a:r>
            <a:r>
              <a:rPr lang="ru-RU" sz="1600" dirty="0" smtClean="0"/>
              <a:t>. На основании изменения энергии осуществляется, например,</a:t>
            </a:r>
          </a:p>
          <a:p>
            <a:pPr>
              <a:spcAft>
                <a:spcPts val="400"/>
              </a:spcAft>
            </a:pPr>
            <a:r>
              <a:rPr lang="ru-RU" sz="1600" dirty="0" smtClean="0"/>
              <a:t>       выбор предпочтительного направления случайных изменений или принятие решения об</a:t>
            </a:r>
          </a:p>
          <a:p>
            <a:pPr>
              <a:spcAft>
                <a:spcPts val="400"/>
              </a:spcAft>
            </a:pPr>
            <a:r>
              <a:rPr lang="ru-RU" sz="1600" dirty="0" smtClean="0"/>
              <a:t>       отказе/принятии изменения.</a:t>
            </a:r>
            <a:endParaRPr lang="en-US" sz="16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143050" y="5877272"/>
            <a:ext cx="84675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</a:pPr>
            <a:r>
              <a:rPr lang="ru-RU" sz="1600" dirty="0" smtClean="0"/>
              <a:t>Альтернативные подходы</a:t>
            </a:r>
            <a:r>
              <a:rPr lang="en-US" sz="1600" dirty="0" smtClean="0"/>
              <a:t>:</a:t>
            </a:r>
            <a:r>
              <a:rPr lang="ru-RU" sz="1600" dirty="0" smtClean="0"/>
              <a:t> генетический алгоритм, использование преобразований Фурье, молекулярная динамика (самый реалистичный и самый медленный – используется для уточнения).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172200" y="4038600"/>
            <a:ext cx="2802718" cy="37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200" b="1" dirty="0" smtClean="0"/>
              <a:t>Пример двумерной проекции графика свободной энергии</a:t>
            </a:r>
            <a:endParaRPr lang="en-US" sz="1200" b="1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 l="5199"/>
          <a:stretch>
            <a:fillRect/>
          </a:stretch>
        </p:blipFill>
        <p:spPr bwMode="auto">
          <a:xfrm>
            <a:off x="74434" y="1981200"/>
            <a:ext cx="5869166" cy="237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6"/>
          <p:cNvGrpSpPr/>
          <p:nvPr/>
        </p:nvGrpSpPr>
        <p:grpSpPr>
          <a:xfrm>
            <a:off x="6019800" y="1752600"/>
            <a:ext cx="2876938" cy="2247485"/>
            <a:chOff x="6375918" y="4708225"/>
            <a:chExt cx="2520820" cy="198426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75918" y="4708225"/>
              <a:ext cx="2520820" cy="1984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TextBox 24"/>
            <p:cNvSpPr txBox="1"/>
            <p:nvPr/>
          </p:nvSpPr>
          <p:spPr>
            <a:xfrm>
              <a:off x="6651625" y="5302250"/>
              <a:ext cx="542925" cy="233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ru-RU" sz="600" smtClean="0"/>
                <a:t>Минимум</a:t>
              </a:r>
              <a:endParaRPr lang="en-US" sz="6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19849" y="5848350"/>
              <a:ext cx="603251" cy="233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ru-RU" sz="600" smtClean="0"/>
                <a:t>Максимум</a:t>
              </a:r>
              <a:endParaRPr lang="en-US" sz="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cmmov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8575" y="-26988"/>
            <a:ext cx="91916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F66D7-4AA3-4976-9B25-01EB0D64B603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724" y="1584177"/>
            <a:ext cx="5831243" cy="436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1500" y="1700808"/>
            <a:ext cx="2805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Библиотека химических </a:t>
            </a:r>
          </a:p>
          <a:p>
            <a:pPr algn="ctr"/>
            <a:r>
              <a:rPr lang="ru-RU" dirty="0" smtClean="0"/>
              <a:t>соединений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72200" y="2627620"/>
            <a:ext cx="2171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Фильтры</a:t>
            </a:r>
          </a:p>
          <a:p>
            <a:pPr algn="ctr"/>
            <a:r>
              <a:rPr lang="ru-RU" dirty="0" smtClean="0"/>
              <a:t>(</a:t>
            </a:r>
            <a:r>
              <a:rPr lang="ru-RU" dirty="0" smtClean="0">
                <a:solidFill>
                  <a:srgbClr val="FF0000"/>
                </a:solidFill>
              </a:rPr>
              <a:t>правило пяти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Липински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00760" y="3923764"/>
            <a:ext cx="262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Виртуальный скрининг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88636" y="4809926"/>
            <a:ext cx="28758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Отбор лучших по </a:t>
            </a:r>
          </a:p>
          <a:p>
            <a:pPr algn="ctr"/>
            <a:r>
              <a:rPr lang="ru-RU" dirty="0" smtClean="0"/>
              <a:t>оценочной функции</a:t>
            </a:r>
          </a:p>
          <a:p>
            <a:pPr algn="ctr"/>
            <a:r>
              <a:rPr lang="ru-RU" dirty="0" smtClean="0"/>
              <a:t>соединений-ингибиторов</a:t>
            </a:r>
          </a:p>
          <a:p>
            <a:pPr algn="ctr"/>
            <a:r>
              <a:rPr lang="ru-RU" dirty="0" smtClean="0"/>
              <a:t>(</a:t>
            </a:r>
            <a:r>
              <a:rPr lang="en-US" dirty="0" smtClean="0"/>
              <a:t>scoring, hits)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7312772" y="2348880"/>
            <a:ext cx="268608" cy="288032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312772" y="3645024"/>
            <a:ext cx="268608" cy="288032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312772" y="4437112"/>
            <a:ext cx="268608" cy="288032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81572" y="-99392"/>
            <a:ext cx="4838700" cy="312738"/>
          </a:xfrm>
          <a:prstGeom prst="rect">
            <a:avLst/>
          </a:prstGeom>
          <a:solidFill>
            <a:schemeClr val="bg1">
              <a:alpha val="52156"/>
            </a:schemeClr>
          </a:solidFill>
          <a:ln w="9525">
            <a:noFill/>
            <a:round/>
            <a:headEnd/>
            <a:tailEnd/>
          </a:ln>
        </p:spPr>
        <p:txBody>
          <a:bodyPr wrap="none" lIns="81639" tIns="40820" rIns="81639" bIns="4082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ru-RU" sz="2800" kern="0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Подбор низкомолекулярных</a:t>
            </a:r>
            <a:r>
              <a:rPr lang="en-US" sz="2800" kern="0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kern="0" dirty="0" err="1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ингибитор</a:t>
            </a:r>
            <a:r>
              <a:rPr lang="ru-RU" sz="2800" kern="0" dirty="0" err="1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ов</a:t>
            </a:r>
            <a:r>
              <a:rPr lang="en-US" sz="2800" kern="0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kern="0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белков</a:t>
            </a:r>
            <a:r>
              <a:rPr lang="ru-RU" sz="28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ru-RU" sz="28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 помощью виртуального скрининга: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ru-RU" sz="28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общая схема</a:t>
            </a:r>
            <a:endParaRPr lang="en-US" sz="2800" kern="0" dirty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120680" cy="64807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Фильтры. </a:t>
            </a:r>
            <a:br>
              <a:rPr lang="ru-RU" sz="32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«Правило пяти» </a:t>
            </a:r>
            <a:r>
              <a:rPr lang="ru-RU" sz="3200" kern="0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Липински</a:t>
            </a:r>
            <a:r>
              <a:rPr lang="ru-RU" sz="32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303C9-FE37-47E0-AC4A-0EB9CA6C1BD5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3622372"/>
            <a:ext cx="913968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Лекарство должно иметь: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молекулярную массу не более 500 Да;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err="1" smtClean="0"/>
              <a:t>липофильность</a:t>
            </a:r>
            <a:r>
              <a:rPr lang="ru-RU" sz="2400" dirty="0" smtClean="0"/>
              <a:t> </a:t>
            </a:r>
            <a:r>
              <a:rPr lang="en-US" sz="2400" dirty="0" err="1" smtClean="0"/>
              <a:t>logP</a:t>
            </a:r>
            <a:r>
              <a:rPr lang="en-US" sz="2400" dirty="0" smtClean="0"/>
              <a:t> &lt; 5 </a:t>
            </a:r>
            <a:endParaRPr lang="ru-RU" sz="2400" dirty="0" smtClean="0"/>
          </a:p>
          <a:p>
            <a:r>
              <a:rPr lang="ru-RU" sz="2400" dirty="0" smtClean="0"/>
              <a:t>  </a:t>
            </a:r>
            <a:r>
              <a:rPr lang="en-US" sz="2400" dirty="0" smtClean="0"/>
              <a:t>(P – </a:t>
            </a:r>
            <a:r>
              <a:rPr lang="ru-RU" sz="2400" dirty="0" smtClean="0"/>
              <a:t>коэффициент распределения в системе </a:t>
            </a:r>
            <a:r>
              <a:rPr lang="ru-RU" sz="2400" i="1" dirty="0" err="1" smtClean="0"/>
              <a:t>н-</a:t>
            </a:r>
            <a:r>
              <a:rPr lang="ru-RU" sz="2400" dirty="0" err="1" smtClean="0"/>
              <a:t>октанол</a:t>
            </a:r>
            <a:r>
              <a:rPr lang="en-US" sz="2400" dirty="0" smtClean="0"/>
              <a:t>/</a:t>
            </a:r>
            <a:r>
              <a:rPr lang="ru-RU" sz="2400" dirty="0" smtClean="0"/>
              <a:t>вода);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не более пяти доноров водородной связи;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не более 10 атомов азота и кислорода </a:t>
            </a:r>
          </a:p>
          <a:p>
            <a:r>
              <a:rPr lang="ru-RU" sz="2400" dirty="0" smtClean="0"/>
              <a:t>  (грубая оценка числа акцепторов водородных связей).</a:t>
            </a:r>
          </a:p>
        </p:txBody>
      </p:sp>
      <p:pic>
        <p:nvPicPr>
          <p:cNvPr id="1029" name="Picture 5" descr="http://www.rsrt.org/_cms/wp-content/uploads/2011/06/Lipin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-1"/>
            <a:ext cx="2987824" cy="3610289"/>
          </a:xfrm>
          <a:prstGeom prst="rect">
            <a:avLst/>
          </a:prstGeom>
          <a:noFill/>
        </p:spPr>
      </p:pic>
      <p:pic>
        <p:nvPicPr>
          <p:cNvPr id="1031" name="Picture 7" descr="http://www.scfbio-iitd.res.in/sanjeevini/WebPix1/lipinsk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00" y="1052736"/>
            <a:ext cx="3635896" cy="24591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320561" y="3573016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Christopher Lipinski, PhD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303C9-FE37-47E0-AC4A-0EB9CA6C1BD5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pic>
        <p:nvPicPr>
          <p:cNvPr id="5" name="Picture 2" descr="http://www.scilogs.com/import-data/images/22/Lipin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128792" cy="6544231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6120680" cy="648072"/>
          </a:xfrm>
        </p:spPr>
        <p:txBody>
          <a:bodyPr/>
          <a:lstStyle/>
          <a:p>
            <a:pPr algn="l"/>
            <a:r>
              <a:rPr lang="ru-RU" sz="32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всё так просто…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1_04_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6312" y="116632"/>
            <a:ext cx="5334000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26346" y="3573016"/>
            <a:ext cx="3602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dirty="0"/>
              <a:t>(</a:t>
            </a:r>
            <a:r>
              <a:rPr lang="en-US" sz="1600" dirty="0" err="1"/>
              <a:t>Noji</a:t>
            </a:r>
            <a:r>
              <a:rPr lang="en-US" sz="1600" dirty="0"/>
              <a:t> et al. </a:t>
            </a:r>
            <a:r>
              <a:rPr lang="en-US" sz="1600" i="1" dirty="0"/>
              <a:t>Nature</a:t>
            </a:r>
            <a:r>
              <a:rPr lang="en-US" sz="1600" dirty="0"/>
              <a:t> </a:t>
            </a:r>
            <a:r>
              <a:rPr lang="en-US" sz="1600" b="1" dirty="0"/>
              <a:t>386</a:t>
            </a:r>
            <a:r>
              <a:rPr lang="en-US" sz="1600" dirty="0"/>
              <a:t> 299-302 1997)</a:t>
            </a:r>
            <a:r>
              <a:rPr lang="en-US" dirty="0"/>
              <a:t>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0" y="4344198"/>
            <a:ext cx="784244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600" dirty="0"/>
              <a:t>Rotation of the gamma subunit of </a:t>
            </a:r>
            <a:r>
              <a:rPr lang="en-US" sz="1600" dirty="0" err="1"/>
              <a:t>thermophilic</a:t>
            </a:r>
            <a:r>
              <a:rPr lang="en-US" sz="1600" dirty="0"/>
              <a:t> F1-ATPase was observed directly with an </a:t>
            </a:r>
            <a:r>
              <a:rPr lang="en-US" sz="1600" dirty="0" err="1"/>
              <a:t>epifluorescent</a:t>
            </a:r>
            <a:r>
              <a:rPr lang="en-US" sz="1600" dirty="0"/>
              <a:t> microscope. The enzyme was immobilized on a </a:t>
            </a:r>
            <a:r>
              <a:rPr lang="en-US" sz="1600" dirty="0" err="1"/>
              <a:t>coverslip</a:t>
            </a:r>
            <a:r>
              <a:rPr lang="en-US" sz="1600" dirty="0"/>
              <a:t> through His-tag introduced at the N-termini of the </a:t>
            </a:r>
            <a:r>
              <a:rPr lang="en-US" sz="1600" dirty="0">
                <a:latin typeface="Symbol" pitchFamily="18" charset="2"/>
              </a:rPr>
              <a:t>b</a:t>
            </a:r>
            <a:r>
              <a:rPr lang="en-US" sz="1600" dirty="0"/>
              <a:t> subunit. Fluorescently labeled </a:t>
            </a:r>
            <a:r>
              <a:rPr lang="en-US" sz="1600" dirty="0" err="1"/>
              <a:t>actin</a:t>
            </a:r>
            <a:r>
              <a:rPr lang="en-US" sz="1600" dirty="0"/>
              <a:t> filament was attached to the </a:t>
            </a:r>
            <a:r>
              <a:rPr lang="en-US" sz="1600" dirty="0">
                <a:latin typeface="Symbol" pitchFamily="18" charset="2"/>
              </a:rPr>
              <a:t>g</a:t>
            </a:r>
            <a:r>
              <a:rPr lang="en-US" sz="1600" dirty="0"/>
              <a:t> subunit for the observation. Images of the rotating particles were taken with a CCD camera attached to an image </a:t>
            </a:r>
            <a:r>
              <a:rPr lang="en-US" sz="1600" dirty="0" smtClean="0"/>
              <a:t>intensifier and </a:t>
            </a:r>
            <a:r>
              <a:rPr lang="en-US" sz="1600" dirty="0"/>
              <a:t>recorded on an 8-mm video </a:t>
            </a:r>
            <a:r>
              <a:rPr lang="en-US" sz="1600" dirty="0" smtClean="0"/>
              <a:t>tape.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Скругленный прямоугольник 115"/>
          <p:cNvSpPr/>
          <p:nvPr/>
        </p:nvSpPr>
        <p:spPr>
          <a:xfrm>
            <a:off x="4211960" y="908720"/>
            <a:ext cx="4608512" cy="331236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72008" y="3284984"/>
            <a:ext cx="3995936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72008" y="980728"/>
            <a:ext cx="3995936" cy="21602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2008" y="4509120"/>
            <a:ext cx="9071992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72008" y="5517232"/>
            <a:ext cx="6012160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2" name="Группа 86"/>
          <p:cNvGrpSpPr/>
          <p:nvPr/>
        </p:nvGrpSpPr>
        <p:grpSpPr>
          <a:xfrm>
            <a:off x="1403648" y="4674622"/>
            <a:ext cx="1539204" cy="584775"/>
            <a:chOff x="1619672" y="3933056"/>
            <a:chExt cx="1539204" cy="584775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1651339" y="3959950"/>
              <a:ext cx="1368152" cy="54868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19672" y="3933056"/>
              <a:ext cx="15392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Виртуальный</a:t>
              </a:r>
            </a:p>
            <a:p>
              <a:r>
                <a:rPr lang="en-US" sz="1600" dirty="0" smtClean="0"/>
                <a:t>c</a:t>
              </a:r>
              <a:r>
                <a:rPr lang="ru-RU" sz="1600" dirty="0" err="1" smtClean="0"/>
                <a:t>крининг</a:t>
              </a:r>
              <a:r>
                <a:rPr lang="ru-RU" sz="1600" dirty="0" smtClean="0"/>
                <a:t> (</a:t>
              </a:r>
              <a:r>
                <a:rPr lang="en-US" sz="1600" dirty="0" smtClean="0"/>
                <a:t>hits)</a:t>
              </a:r>
              <a:endParaRPr lang="ru-RU" sz="1600" dirty="0"/>
            </a:p>
          </p:txBody>
        </p:sp>
      </p:grpSp>
      <p:grpSp>
        <p:nvGrpSpPr>
          <p:cNvPr id="16" name="Группа 77"/>
          <p:cNvGrpSpPr/>
          <p:nvPr/>
        </p:nvGrpSpPr>
        <p:grpSpPr>
          <a:xfrm>
            <a:off x="4467524" y="4656402"/>
            <a:ext cx="2048692" cy="594284"/>
            <a:chOff x="4801470" y="3986844"/>
            <a:chExt cx="1832668" cy="594284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4860032" y="4005064"/>
              <a:ext cx="1368152" cy="57606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01470" y="3986844"/>
              <a:ext cx="18326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Оптимизация </a:t>
              </a:r>
            </a:p>
            <a:p>
              <a:r>
                <a:rPr lang="ru-RU" sz="1600" dirty="0" smtClean="0"/>
                <a:t>прототипа</a:t>
              </a:r>
              <a:r>
                <a:rPr lang="en-US" sz="1600" dirty="0" smtClean="0"/>
                <a:t> (lead)</a:t>
              </a:r>
              <a:endParaRPr lang="ru-RU" sz="1600" dirty="0"/>
            </a:p>
          </p:txBody>
        </p:sp>
      </p:grpSp>
      <p:grpSp>
        <p:nvGrpSpPr>
          <p:cNvPr id="36" name="Группа 71"/>
          <p:cNvGrpSpPr/>
          <p:nvPr/>
        </p:nvGrpSpPr>
        <p:grpSpPr>
          <a:xfrm>
            <a:off x="683568" y="1362254"/>
            <a:ext cx="1440160" cy="584775"/>
            <a:chOff x="1547664" y="620688"/>
            <a:chExt cx="1440160" cy="584775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547664" y="692696"/>
              <a:ext cx="136815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56022" y="620688"/>
              <a:ext cx="1431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</a:t>
              </a:r>
              <a:r>
                <a:rPr lang="ru-RU" sz="1600" dirty="0" smtClean="0"/>
                <a:t>структура</a:t>
              </a:r>
            </a:p>
            <a:p>
              <a:r>
                <a:rPr lang="ru-RU" sz="1600" dirty="0" smtClean="0"/>
                <a:t>гомолога</a:t>
              </a:r>
              <a:endParaRPr lang="ru-RU" sz="1600" dirty="0"/>
            </a:p>
          </p:txBody>
        </p:sp>
      </p:grpSp>
      <p:grpSp>
        <p:nvGrpSpPr>
          <p:cNvPr id="46" name="Группа 72"/>
          <p:cNvGrpSpPr/>
          <p:nvPr/>
        </p:nvGrpSpPr>
        <p:grpSpPr>
          <a:xfrm>
            <a:off x="842799" y="2010326"/>
            <a:ext cx="1208921" cy="338554"/>
            <a:chOff x="1547664" y="1196752"/>
            <a:chExt cx="1208921" cy="33855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1547664" y="1268760"/>
              <a:ext cx="1152128" cy="21602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47664" y="1196752"/>
              <a:ext cx="12089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</a:t>
              </a:r>
              <a:r>
                <a:rPr lang="ru-RU" sz="1600" dirty="0" smtClean="0"/>
                <a:t>модель</a:t>
              </a:r>
            </a:p>
          </p:txBody>
        </p:sp>
      </p:grpSp>
      <p:grpSp>
        <p:nvGrpSpPr>
          <p:cNvPr id="47" name="Группа 80"/>
          <p:cNvGrpSpPr/>
          <p:nvPr/>
        </p:nvGrpSpPr>
        <p:grpSpPr>
          <a:xfrm>
            <a:off x="1547664" y="3789040"/>
            <a:ext cx="834587" cy="360040"/>
            <a:chOff x="1547664" y="2996952"/>
            <a:chExt cx="834587" cy="36004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1547664" y="2996952"/>
              <a:ext cx="792088" cy="36004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47664" y="2996952"/>
              <a:ext cx="834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/>
                <a:t>Докинг</a:t>
              </a:r>
              <a:endParaRPr lang="ru-RU" sz="1600" dirty="0"/>
            </a:p>
          </p:txBody>
        </p:sp>
      </p:grpSp>
      <p:grpSp>
        <p:nvGrpSpPr>
          <p:cNvPr id="48" name="Группа 79"/>
          <p:cNvGrpSpPr/>
          <p:nvPr/>
        </p:nvGrpSpPr>
        <p:grpSpPr>
          <a:xfrm>
            <a:off x="2555776" y="3636313"/>
            <a:ext cx="1008112" cy="584775"/>
            <a:chOff x="2843808" y="3010399"/>
            <a:chExt cx="1008112" cy="584775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843808" y="3068960"/>
              <a:ext cx="100811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70561" y="3010399"/>
              <a:ext cx="9813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De Novo</a:t>
              </a:r>
            </a:p>
            <a:p>
              <a:r>
                <a:rPr lang="en-US" sz="1600" dirty="0" smtClean="0"/>
                <a:t>design</a:t>
              </a:r>
              <a:endParaRPr lang="ru-RU" sz="1600" dirty="0"/>
            </a:p>
          </p:txBody>
        </p:sp>
      </p:grpSp>
      <p:grpSp>
        <p:nvGrpSpPr>
          <p:cNvPr id="53" name="Группа 69"/>
          <p:cNvGrpSpPr/>
          <p:nvPr/>
        </p:nvGrpSpPr>
        <p:grpSpPr>
          <a:xfrm>
            <a:off x="4355976" y="1340768"/>
            <a:ext cx="1296144" cy="584775"/>
            <a:chOff x="4644008" y="620688"/>
            <a:chExt cx="1296144" cy="584775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644008" y="692696"/>
              <a:ext cx="1224136" cy="476672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79871" y="620688"/>
              <a:ext cx="12602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Наработка </a:t>
              </a:r>
            </a:p>
            <a:p>
              <a:r>
                <a:rPr lang="ru-RU" sz="1600" dirty="0" smtClean="0"/>
                <a:t>белка</a:t>
              </a:r>
              <a:endParaRPr lang="ru-RU" sz="1600" dirty="0"/>
            </a:p>
          </p:txBody>
        </p:sp>
      </p:grpSp>
      <p:grpSp>
        <p:nvGrpSpPr>
          <p:cNvPr id="54" name="Группа 68"/>
          <p:cNvGrpSpPr/>
          <p:nvPr/>
        </p:nvGrpSpPr>
        <p:grpSpPr>
          <a:xfrm>
            <a:off x="4283968" y="2268161"/>
            <a:ext cx="1524072" cy="584775"/>
            <a:chOff x="4644008" y="1196752"/>
            <a:chExt cx="1524072" cy="584775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4644008" y="1196752"/>
              <a:ext cx="1512168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4008" y="1196752"/>
              <a:ext cx="1524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Расшифровка</a:t>
              </a:r>
            </a:p>
            <a:p>
              <a:r>
                <a:rPr lang="ru-RU" sz="1600" dirty="0" smtClean="0"/>
                <a:t>структуры</a:t>
              </a:r>
              <a:endParaRPr lang="ru-RU" sz="1600" dirty="0"/>
            </a:p>
          </p:txBody>
        </p:sp>
      </p:grpSp>
      <p:grpSp>
        <p:nvGrpSpPr>
          <p:cNvPr id="55" name="Группа 67"/>
          <p:cNvGrpSpPr/>
          <p:nvPr/>
        </p:nvGrpSpPr>
        <p:grpSpPr>
          <a:xfrm>
            <a:off x="5796136" y="1445875"/>
            <a:ext cx="1512168" cy="830997"/>
            <a:chOff x="6228184" y="620688"/>
            <a:chExt cx="1512168" cy="830997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6228184" y="620688"/>
              <a:ext cx="1512168" cy="79208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49046" y="620688"/>
              <a:ext cx="14913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Метод </a:t>
              </a:r>
            </a:p>
            <a:p>
              <a:r>
                <a:rPr lang="ru-RU" sz="1600" dirty="0" smtClean="0"/>
                <a:t>тестирования</a:t>
              </a:r>
            </a:p>
            <a:p>
              <a:r>
                <a:rPr lang="ru-RU" sz="1600" dirty="0" smtClean="0"/>
                <a:t>активности</a:t>
              </a:r>
              <a:endParaRPr lang="ru-RU" sz="1600" dirty="0"/>
            </a:p>
          </p:txBody>
        </p:sp>
      </p:grpSp>
      <p:grpSp>
        <p:nvGrpSpPr>
          <p:cNvPr id="57" name="Группа 65"/>
          <p:cNvGrpSpPr/>
          <p:nvPr/>
        </p:nvGrpSpPr>
        <p:grpSpPr>
          <a:xfrm>
            <a:off x="7092280" y="3172635"/>
            <a:ext cx="1527085" cy="832429"/>
            <a:chOff x="7038492" y="2020507"/>
            <a:chExt cx="1527085" cy="832429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7092280" y="2060848"/>
              <a:ext cx="1368152" cy="79208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38492" y="2020507"/>
              <a:ext cx="15270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Высоко-</a:t>
              </a:r>
            </a:p>
            <a:p>
              <a:r>
                <a:rPr lang="ru-RU" sz="1600" dirty="0" smtClean="0"/>
                <a:t>эффективный</a:t>
              </a:r>
            </a:p>
            <a:p>
              <a:r>
                <a:rPr lang="ru-RU" sz="1600" dirty="0" smtClean="0"/>
                <a:t>скрининг</a:t>
              </a:r>
              <a:endParaRPr lang="ru-RU" sz="1600" dirty="0"/>
            </a:p>
          </p:txBody>
        </p:sp>
      </p:grpSp>
      <p:grpSp>
        <p:nvGrpSpPr>
          <p:cNvPr id="64" name="Группа 66"/>
          <p:cNvGrpSpPr/>
          <p:nvPr/>
        </p:nvGrpSpPr>
        <p:grpSpPr>
          <a:xfrm>
            <a:off x="7092280" y="2340169"/>
            <a:ext cx="1671163" cy="584775"/>
            <a:chOff x="7077301" y="1404065"/>
            <a:chExt cx="1671163" cy="584775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7092280" y="1412776"/>
              <a:ext cx="1656184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7301" y="1404065"/>
              <a:ext cx="16711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Комбинаторная</a:t>
              </a:r>
            </a:p>
            <a:p>
              <a:r>
                <a:rPr lang="ru-RU" sz="1600" dirty="0" smtClean="0"/>
                <a:t>химия</a:t>
              </a:r>
              <a:endParaRPr lang="ru-RU" sz="16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521873" y="1074222"/>
            <a:ext cx="3082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Экспериментальные методы</a:t>
            </a:r>
            <a:endParaRPr lang="ru-RU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1052736"/>
            <a:ext cx="2596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Анализ исходных данных</a:t>
            </a:r>
            <a:endParaRPr lang="ru-RU" sz="16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730064" y="6237312"/>
            <a:ext cx="2553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Ligand</a:t>
            </a:r>
            <a:r>
              <a:rPr lang="en-US" sz="1600" i="1" dirty="0" smtClean="0"/>
              <a:t>-based</a:t>
            </a:r>
            <a:r>
              <a:rPr lang="ru-RU" sz="1600" i="1" dirty="0" smtClean="0"/>
              <a:t> </a:t>
            </a:r>
            <a:r>
              <a:rPr lang="en-US" sz="1600" i="1" dirty="0" smtClean="0"/>
              <a:t>drug design</a:t>
            </a:r>
            <a:endParaRPr lang="ru-RU" sz="1600" i="1" dirty="0"/>
          </a:p>
        </p:txBody>
      </p:sp>
      <p:grpSp>
        <p:nvGrpSpPr>
          <p:cNvPr id="65" name="Группа 78"/>
          <p:cNvGrpSpPr/>
          <p:nvPr/>
        </p:nvGrpSpPr>
        <p:grpSpPr>
          <a:xfrm>
            <a:off x="2915816" y="4665911"/>
            <a:ext cx="1515736" cy="584775"/>
            <a:chOff x="3203848" y="3996353"/>
            <a:chExt cx="1515736" cy="584775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3203848" y="4005064"/>
              <a:ext cx="1512168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03848" y="3996353"/>
              <a:ext cx="15157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Тестирование</a:t>
              </a:r>
            </a:p>
            <a:p>
              <a:r>
                <a:rPr lang="ru-RU" sz="1600" dirty="0" smtClean="0"/>
                <a:t>активности</a:t>
              </a:r>
              <a:endParaRPr lang="ru-RU" sz="1600" dirty="0"/>
            </a:p>
          </p:txBody>
        </p:sp>
      </p:grpSp>
      <p:grpSp>
        <p:nvGrpSpPr>
          <p:cNvPr id="66" name="Группа 87"/>
          <p:cNvGrpSpPr/>
          <p:nvPr/>
        </p:nvGrpSpPr>
        <p:grpSpPr>
          <a:xfrm>
            <a:off x="6156176" y="4674622"/>
            <a:ext cx="1440160" cy="584775"/>
            <a:chOff x="6228184" y="4005064"/>
            <a:chExt cx="1440160" cy="584775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6228184" y="4005064"/>
              <a:ext cx="1368152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73410" y="4005064"/>
              <a:ext cx="13949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Химический </a:t>
              </a:r>
            </a:p>
            <a:p>
              <a:r>
                <a:rPr lang="ru-RU" sz="1600" dirty="0" smtClean="0"/>
                <a:t>синтез</a:t>
              </a:r>
              <a:endParaRPr lang="ru-RU" sz="1600" dirty="0"/>
            </a:p>
          </p:txBody>
        </p:sp>
      </p:grpSp>
      <p:grpSp>
        <p:nvGrpSpPr>
          <p:cNvPr id="67" name="Группа 75"/>
          <p:cNvGrpSpPr/>
          <p:nvPr/>
        </p:nvGrpSpPr>
        <p:grpSpPr>
          <a:xfrm>
            <a:off x="7592768" y="4674622"/>
            <a:ext cx="1515736" cy="584775"/>
            <a:chOff x="7628264" y="4005064"/>
            <a:chExt cx="1515736" cy="584775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7631832" y="4005064"/>
              <a:ext cx="1512168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28264" y="4005064"/>
              <a:ext cx="15157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Тестирование</a:t>
              </a:r>
            </a:p>
            <a:p>
              <a:r>
                <a:rPr lang="ru-RU" sz="1600" dirty="0" smtClean="0"/>
                <a:t>активности</a:t>
              </a:r>
              <a:endParaRPr lang="ru-RU" sz="1600" dirty="0"/>
            </a:p>
          </p:txBody>
        </p:sp>
      </p:grpSp>
      <p:grpSp>
        <p:nvGrpSpPr>
          <p:cNvPr id="68" name="Группа 74"/>
          <p:cNvGrpSpPr/>
          <p:nvPr/>
        </p:nvGrpSpPr>
        <p:grpSpPr>
          <a:xfrm>
            <a:off x="7524328" y="5949280"/>
            <a:ext cx="1512168" cy="864096"/>
            <a:chOff x="7308304" y="5013176"/>
            <a:chExt cx="1512168" cy="864096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7308304" y="5013176"/>
              <a:ext cx="1512168" cy="864096"/>
            </a:xfrm>
            <a:prstGeom prst="roundRect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08304" y="5013176"/>
              <a:ext cx="14868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/>
                <a:t>Доклиника</a:t>
              </a:r>
              <a:r>
                <a:rPr lang="ru-RU" sz="1600" dirty="0" smtClean="0"/>
                <a:t>,</a:t>
              </a:r>
            </a:p>
            <a:p>
              <a:r>
                <a:rPr lang="ru-RU" sz="1600" dirty="0" smtClean="0"/>
                <a:t>клиника, </a:t>
              </a:r>
            </a:p>
            <a:p>
              <a:r>
                <a:rPr lang="ru-RU" sz="1600" dirty="0" smtClean="0"/>
                <a:t>производство</a:t>
              </a:r>
              <a:endParaRPr lang="ru-RU" sz="1600" dirty="0"/>
            </a:p>
          </p:txBody>
        </p:sp>
      </p:grpSp>
      <p:sp>
        <p:nvSpPr>
          <p:cNvPr id="93" name="Стрелка вправо 92"/>
          <p:cNvSpPr/>
          <p:nvPr/>
        </p:nvSpPr>
        <p:spPr>
          <a:xfrm rot="5400000">
            <a:off x="1295636" y="1907722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8" name="Стрелка вправо 97"/>
          <p:cNvSpPr/>
          <p:nvPr/>
        </p:nvSpPr>
        <p:spPr>
          <a:xfrm rot="5400000">
            <a:off x="1691680" y="4365104"/>
            <a:ext cx="57606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0" name="Стрелка вправо 99"/>
          <p:cNvSpPr/>
          <p:nvPr/>
        </p:nvSpPr>
        <p:spPr>
          <a:xfrm rot="10800000">
            <a:off x="2699792" y="4941168"/>
            <a:ext cx="274585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4" name="Стрелка вправо 103"/>
          <p:cNvSpPr/>
          <p:nvPr/>
        </p:nvSpPr>
        <p:spPr>
          <a:xfrm rot="5400000">
            <a:off x="408983" y="4378551"/>
            <a:ext cx="549170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" name="Стрелка вправо 104"/>
          <p:cNvSpPr/>
          <p:nvPr/>
        </p:nvSpPr>
        <p:spPr>
          <a:xfrm rot="-5400000">
            <a:off x="431540" y="5337212"/>
            <a:ext cx="504056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6" name="Стрелка вправо 105"/>
          <p:cNvSpPr/>
          <p:nvPr/>
        </p:nvSpPr>
        <p:spPr>
          <a:xfrm rot="-5400000">
            <a:off x="2015716" y="5409220"/>
            <a:ext cx="504056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69" name="Группа 84"/>
          <p:cNvGrpSpPr/>
          <p:nvPr/>
        </p:nvGrpSpPr>
        <p:grpSpPr>
          <a:xfrm>
            <a:off x="1937671" y="5610726"/>
            <a:ext cx="1482201" cy="584775"/>
            <a:chOff x="1835696" y="4797152"/>
            <a:chExt cx="1482201" cy="584775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1835696" y="4869160"/>
              <a:ext cx="136815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35696" y="4797152"/>
              <a:ext cx="14822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/>
                <a:t>Фармакофор</a:t>
              </a:r>
              <a:r>
                <a:rPr lang="ru-RU" sz="1600" dirty="0" smtClean="0"/>
                <a:t>,</a:t>
              </a:r>
            </a:p>
            <a:p>
              <a:r>
                <a:rPr lang="ru-RU" sz="1600" dirty="0" err="1" smtClean="0"/>
                <a:t>докинг</a:t>
              </a:r>
              <a:endParaRPr lang="ru-RU" sz="1600" dirty="0"/>
            </a:p>
          </p:txBody>
        </p:sp>
      </p:grpSp>
      <p:grpSp>
        <p:nvGrpSpPr>
          <p:cNvPr id="70" name="Группа 83"/>
          <p:cNvGrpSpPr/>
          <p:nvPr/>
        </p:nvGrpSpPr>
        <p:grpSpPr>
          <a:xfrm>
            <a:off x="317395" y="5616134"/>
            <a:ext cx="1518301" cy="584775"/>
            <a:chOff x="359024" y="4725144"/>
            <a:chExt cx="1518301" cy="584775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95536" y="4797152"/>
              <a:ext cx="1440160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9024" y="4725144"/>
              <a:ext cx="15183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Модель сайта</a:t>
              </a:r>
            </a:p>
            <a:p>
              <a:r>
                <a:rPr lang="ru-RU" sz="1600" dirty="0" smtClean="0"/>
                <a:t>связывания</a:t>
              </a:r>
              <a:endParaRPr lang="ru-RU" sz="1600" dirty="0"/>
            </a:p>
          </p:txBody>
        </p:sp>
      </p:grpSp>
      <p:sp>
        <p:nvSpPr>
          <p:cNvPr id="108" name="Стрелка вправо 107"/>
          <p:cNvSpPr/>
          <p:nvPr/>
        </p:nvSpPr>
        <p:spPr>
          <a:xfrm>
            <a:off x="2771800" y="4797152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71" name="Группа 70"/>
          <p:cNvGrpSpPr/>
          <p:nvPr/>
        </p:nvGrpSpPr>
        <p:grpSpPr>
          <a:xfrm>
            <a:off x="2316443" y="1362254"/>
            <a:ext cx="1431802" cy="584775"/>
            <a:chOff x="2964515" y="620688"/>
            <a:chExt cx="1431802" cy="584775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2987824" y="692696"/>
              <a:ext cx="136815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64515" y="620688"/>
              <a:ext cx="1431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</a:t>
              </a:r>
              <a:r>
                <a:rPr lang="ru-RU" sz="1600" dirty="0" smtClean="0"/>
                <a:t>структура</a:t>
              </a:r>
            </a:p>
            <a:p>
              <a:r>
                <a:rPr lang="ru-RU" sz="1600" dirty="0" smtClean="0"/>
                <a:t>мишени</a:t>
              </a:r>
              <a:endParaRPr lang="ru-RU" sz="1600" dirty="0"/>
            </a:p>
          </p:txBody>
        </p:sp>
      </p:grpSp>
      <p:sp>
        <p:nvSpPr>
          <p:cNvPr id="110" name="Стрелка вправо 109"/>
          <p:cNvSpPr/>
          <p:nvPr/>
        </p:nvSpPr>
        <p:spPr>
          <a:xfrm>
            <a:off x="4355976" y="4869160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1" name="Стрелка вправо 110"/>
          <p:cNvSpPr/>
          <p:nvPr/>
        </p:nvSpPr>
        <p:spPr>
          <a:xfrm rot="-5400000">
            <a:off x="4896036" y="5409220"/>
            <a:ext cx="504056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72" name="Группа 85"/>
          <p:cNvGrpSpPr/>
          <p:nvPr/>
        </p:nvGrpSpPr>
        <p:grpSpPr>
          <a:xfrm>
            <a:off x="4572000" y="5682734"/>
            <a:ext cx="1224136" cy="476672"/>
            <a:chOff x="4788024" y="4797152"/>
            <a:chExt cx="1224136" cy="476672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4788024" y="4797152"/>
              <a:ext cx="1224136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60032" y="4869160"/>
              <a:ext cx="10839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QSAR</a:t>
              </a:r>
              <a:endParaRPr lang="ru-RU" sz="1600" dirty="0" smtClean="0"/>
            </a:p>
          </p:txBody>
        </p:sp>
      </p:grpSp>
      <p:cxnSp>
        <p:nvCxnSpPr>
          <p:cNvPr id="113" name="Прямая со стрелкой 112"/>
          <p:cNvCxnSpPr/>
          <p:nvPr/>
        </p:nvCxnSpPr>
        <p:spPr>
          <a:xfrm flipH="1">
            <a:off x="4355976" y="2204864"/>
            <a:ext cx="2278684" cy="2520280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Стрелка вправо 117"/>
          <p:cNvSpPr/>
          <p:nvPr/>
        </p:nvSpPr>
        <p:spPr>
          <a:xfrm rot="5400000">
            <a:off x="4752020" y="2011397"/>
            <a:ext cx="360040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73" name="Группа 64"/>
          <p:cNvGrpSpPr/>
          <p:nvPr/>
        </p:nvGrpSpPr>
        <p:grpSpPr>
          <a:xfrm>
            <a:off x="4283968" y="3204265"/>
            <a:ext cx="1512168" cy="584775"/>
            <a:chOff x="4716016" y="2060848"/>
            <a:chExt cx="1512168" cy="584775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4716016" y="2060848"/>
              <a:ext cx="1440160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33250" y="2060848"/>
              <a:ext cx="13949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Химический </a:t>
              </a:r>
            </a:p>
            <a:p>
              <a:r>
                <a:rPr lang="ru-RU" sz="1600" dirty="0" smtClean="0"/>
                <a:t>синтез</a:t>
              </a:r>
              <a:endParaRPr lang="ru-RU" sz="1600" dirty="0"/>
            </a:p>
          </p:txBody>
        </p:sp>
      </p:grpSp>
      <p:sp>
        <p:nvSpPr>
          <p:cNvPr id="122" name="Стрелка вправо 121"/>
          <p:cNvSpPr/>
          <p:nvPr/>
        </p:nvSpPr>
        <p:spPr>
          <a:xfrm rot="5400000">
            <a:off x="7884368" y="5517232"/>
            <a:ext cx="720080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3" name="Стрелка вправо 122"/>
          <p:cNvSpPr/>
          <p:nvPr/>
        </p:nvSpPr>
        <p:spPr>
          <a:xfrm rot="5400000">
            <a:off x="7740352" y="2996952"/>
            <a:ext cx="288032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124" name="Прямая со стрелкой 123"/>
          <p:cNvCxnSpPr/>
          <p:nvPr/>
        </p:nvCxnSpPr>
        <p:spPr>
          <a:xfrm flipH="1">
            <a:off x="755576" y="2276872"/>
            <a:ext cx="648072" cy="1512168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Группа 63"/>
          <p:cNvGrpSpPr/>
          <p:nvPr/>
        </p:nvGrpSpPr>
        <p:grpSpPr>
          <a:xfrm>
            <a:off x="323528" y="2492896"/>
            <a:ext cx="1224136" cy="584775"/>
            <a:chOff x="251520" y="631069"/>
            <a:chExt cx="1224136" cy="59361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1520" y="692696"/>
              <a:ext cx="1224136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520" y="631069"/>
              <a:ext cx="1219501" cy="593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Известные</a:t>
              </a:r>
            </a:p>
            <a:p>
              <a:r>
                <a:rPr lang="ru-RU" sz="1600" dirty="0" err="1" smtClean="0"/>
                <a:t>лиганды</a:t>
              </a:r>
              <a:endParaRPr lang="ru-RU" sz="1600" dirty="0" smtClean="0"/>
            </a:p>
          </p:txBody>
        </p:sp>
      </p:grpSp>
      <p:cxnSp>
        <p:nvCxnSpPr>
          <p:cNvPr id="126" name="Прямая со стрелкой 125"/>
          <p:cNvCxnSpPr/>
          <p:nvPr/>
        </p:nvCxnSpPr>
        <p:spPr>
          <a:xfrm flipH="1">
            <a:off x="755576" y="1916832"/>
            <a:ext cx="2160240" cy="1872208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>
            <a:stCxn id="21" idx="3"/>
            <a:endCxn id="56" idx="1"/>
          </p:cNvCxnSpPr>
          <p:nvPr/>
        </p:nvCxnSpPr>
        <p:spPr>
          <a:xfrm flipV="1">
            <a:off x="3563888" y="3492297"/>
            <a:ext cx="720080" cy="436404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>
            <a:stCxn id="9" idx="1"/>
          </p:cNvCxnSpPr>
          <p:nvPr/>
        </p:nvCxnSpPr>
        <p:spPr>
          <a:xfrm flipH="1" flipV="1">
            <a:off x="2915816" y="1916832"/>
            <a:ext cx="1368152" cy="643717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Скругленная соединительная линия 135"/>
          <p:cNvCxnSpPr>
            <a:stCxn id="122" idx="1"/>
            <a:endCxn id="111" idx="3"/>
          </p:cNvCxnSpPr>
          <p:nvPr/>
        </p:nvCxnSpPr>
        <p:spPr>
          <a:xfrm rot="16200000" flipV="1">
            <a:off x="6696236" y="3681028"/>
            <a:ext cx="12700" cy="3096344"/>
          </a:xfrm>
          <a:prstGeom prst="curvedConnector3">
            <a:avLst>
              <a:gd name="adj1" fmla="val -1099835"/>
            </a:avLst>
          </a:prstGeom>
          <a:ln w="57150">
            <a:solidFill>
              <a:srgbClr val="FF690D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Скругленная соединительная линия 139"/>
          <p:cNvCxnSpPr>
            <a:stCxn id="7" idx="1"/>
            <a:endCxn id="24" idx="1"/>
          </p:cNvCxnSpPr>
          <p:nvPr/>
        </p:nvCxnSpPr>
        <p:spPr>
          <a:xfrm rot="10800000" flipV="1">
            <a:off x="317396" y="2785284"/>
            <a:ext cx="6133" cy="3123238"/>
          </a:xfrm>
          <a:prstGeom prst="curvedConnector3">
            <a:avLst>
              <a:gd name="adj1" fmla="val 4923660"/>
            </a:avLst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Группа 82"/>
          <p:cNvGrpSpPr/>
          <p:nvPr/>
        </p:nvGrpSpPr>
        <p:grpSpPr>
          <a:xfrm>
            <a:off x="107504" y="4665911"/>
            <a:ext cx="1306961" cy="584775"/>
            <a:chOff x="467544" y="3861048"/>
            <a:chExt cx="1306961" cy="584775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67544" y="3933056"/>
              <a:ext cx="1224136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7544" y="3861048"/>
              <a:ext cx="13069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Сайт</a:t>
              </a:r>
            </a:p>
            <a:p>
              <a:r>
                <a:rPr lang="ru-RU" sz="1600" dirty="0" smtClean="0"/>
                <a:t>связывания</a:t>
              </a:r>
              <a:endParaRPr lang="ru-RU" sz="1600" dirty="0"/>
            </a:p>
          </p:txBody>
        </p:sp>
      </p:grpSp>
      <p:grpSp>
        <p:nvGrpSpPr>
          <p:cNvPr id="76" name="Группа 81"/>
          <p:cNvGrpSpPr/>
          <p:nvPr/>
        </p:nvGrpSpPr>
        <p:grpSpPr>
          <a:xfrm>
            <a:off x="107504" y="3636313"/>
            <a:ext cx="1152128" cy="584775"/>
            <a:chOff x="323528" y="2996952"/>
            <a:chExt cx="1152128" cy="584775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323528" y="3068960"/>
              <a:ext cx="1152128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3528" y="2996952"/>
              <a:ext cx="1146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Анализ</a:t>
              </a:r>
            </a:p>
            <a:p>
              <a:r>
                <a:rPr lang="ru-RU" sz="1600" dirty="0" smtClean="0"/>
                <a:t>структуры</a:t>
              </a:r>
              <a:endParaRPr lang="ru-RU" sz="1600" dirty="0"/>
            </a:p>
          </p:txBody>
        </p:sp>
      </p:grpSp>
      <p:cxnSp>
        <p:nvCxnSpPr>
          <p:cNvPr id="147" name="Прямая со стрелкой 146"/>
          <p:cNvCxnSpPr>
            <a:endCxn id="26" idx="0"/>
          </p:cNvCxnSpPr>
          <p:nvPr/>
        </p:nvCxnSpPr>
        <p:spPr>
          <a:xfrm flipH="1">
            <a:off x="3673684" y="3789040"/>
            <a:ext cx="1258356" cy="876871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>
            <a:stCxn id="32" idx="2"/>
          </p:cNvCxnSpPr>
          <p:nvPr/>
        </p:nvCxnSpPr>
        <p:spPr>
          <a:xfrm flipH="1">
            <a:off x="2987824" y="908720"/>
            <a:ext cx="1260140" cy="522276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32" idx="2"/>
          </p:cNvCxnSpPr>
          <p:nvPr/>
        </p:nvCxnSpPr>
        <p:spPr>
          <a:xfrm>
            <a:off x="4247964" y="908720"/>
            <a:ext cx="900100" cy="504056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>
            <a:endCxn id="10" idx="1"/>
          </p:cNvCxnSpPr>
          <p:nvPr/>
        </p:nvCxnSpPr>
        <p:spPr>
          <a:xfrm>
            <a:off x="5508104" y="1628800"/>
            <a:ext cx="308894" cy="232574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/>
          <p:cNvCxnSpPr>
            <a:stCxn id="12" idx="2"/>
          </p:cNvCxnSpPr>
          <p:nvPr/>
        </p:nvCxnSpPr>
        <p:spPr>
          <a:xfrm flipH="1">
            <a:off x="5076056" y="4003632"/>
            <a:ext cx="2779767" cy="649504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Группа 73"/>
          <p:cNvGrpSpPr/>
          <p:nvPr/>
        </p:nvGrpSpPr>
        <p:grpSpPr>
          <a:xfrm>
            <a:off x="3779912" y="432048"/>
            <a:ext cx="983940" cy="476672"/>
            <a:chOff x="4067944" y="0"/>
            <a:chExt cx="983940" cy="476672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067944" y="0"/>
              <a:ext cx="936104" cy="476672"/>
            </a:xfrm>
            <a:prstGeom prst="roundRect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80143" y="44624"/>
              <a:ext cx="9717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Мишень</a:t>
              </a:r>
              <a:endParaRPr lang="ru-RU" sz="1600" dirty="0"/>
            </a:p>
          </p:txBody>
        </p:sp>
      </p:grpSp>
      <p:cxnSp>
        <p:nvCxnSpPr>
          <p:cNvPr id="167" name="Прямая со стрелкой 166"/>
          <p:cNvCxnSpPr/>
          <p:nvPr/>
        </p:nvCxnSpPr>
        <p:spPr>
          <a:xfrm>
            <a:off x="2915816" y="1947029"/>
            <a:ext cx="144016" cy="1770003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59632" y="3234462"/>
            <a:ext cx="277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Structure-based drug design</a:t>
            </a:r>
            <a:endParaRPr lang="ru-RU" sz="1600" i="1" dirty="0"/>
          </a:p>
        </p:txBody>
      </p:sp>
      <p:sp>
        <p:nvSpPr>
          <p:cNvPr id="177" name="Стрелка вправо 176"/>
          <p:cNvSpPr/>
          <p:nvPr/>
        </p:nvSpPr>
        <p:spPr>
          <a:xfrm>
            <a:off x="6012160" y="4887380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8" name="Стрелка вправо 177"/>
          <p:cNvSpPr/>
          <p:nvPr/>
        </p:nvSpPr>
        <p:spPr>
          <a:xfrm>
            <a:off x="7452320" y="4941168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9" name="Стрелка вправо 178"/>
          <p:cNvSpPr/>
          <p:nvPr/>
        </p:nvSpPr>
        <p:spPr>
          <a:xfrm>
            <a:off x="1259632" y="4896054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86" name="Rectangle 2"/>
          <p:cNvSpPr txBox="1">
            <a:spLocks noChangeArrowheads="1"/>
          </p:cNvSpPr>
          <p:nvPr/>
        </p:nvSpPr>
        <p:spPr bwMode="auto">
          <a:xfrm>
            <a:off x="0" y="-3874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ru-RU" sz="20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Основные стратегии, используемые при компьютерной разработке лекарств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1403648" y="3645024"/>
            <a:ext cx="1008112" cy="648072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2411760" y="3573016"/>
            <a:ext cx="1224136" cy="72008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1331640" y="4581128"/>
            <a:ext cx="1584176" cy="79208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7" name="Прямая со стрелкой 116"/>
          <p:cNvCxnSpPr/>
          <p:nvPr/>
        </p:nvCxnSpPr>
        <p:spPr>
          <a:xfrm flipV="1">
            <a:off x="5004048" y="2636912"/>
            <a:ext cx="2088232" cy="2020579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Овал 118"/>
          <p:cNvSpPr/>
          <p:nvPr/>
        </p:nvSpPr>
        <p:spPr>
          <a:xfrm>
            <a:off x="-14068" y="3573016"/>
            <a:ext cx="1403648" cy="72008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858A2-5AE2-45F0-9333-F007E038DA77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pic>
        <p:nvPicPr>
          <p:cNvPr id="391178" name="Picture 10" descr="http://www.jscimedcentral.com/ChemicalEngineering/Articles/images/chemicalengineering-1-1004-g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293465"/>
            <a:ext cx="8279974" cy="479983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476672"/>
            <a:ext cx="3062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Виртуальный скрининг</a:t>
            </a:r>
          </a:p>
          <a:p>
            <a:r>
              <a:rPr lang="ru-RU" dirty="0" smtClean="0"/>
              <a:t>с помощью молекулярного</a:t>
            </a:r>
          </a:p>
          <a:p>
            <a:r>
              <a:rPr lang="ru-RU" dirty="0" err="1" smtClean="0"/>
              <a:t>докинга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478413"/>
            <a:ext cx="3134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Fragment based drug design</a:t>
            </a:r>
          </a:p>
          <a:p>
            <a:r>
              <a:rPr lang="en-US" dirty="0" smtClean="0"/>
              <a:t>(</a:t>
            </a:r>
            <a:r>
              <a:rPr lang="en-US" i="1" dirty="0" smtClean="0"/>
              <a:t>de novo</a:t>
            </a:r>
            <a:r>
              <a:rPr lang="en-US" dirty="0" smtClean="0"/>
              <a:t>)</a:t>
            </a:r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5934670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Fig from: Park S, Mann J, Li N (2013) Targeted Inhibitor Design: Lessons from Small Molecule Drug Design, Directed Evolution, and Vaccine Research. </a:t>
            </a:r>
            <a:r>
              <a:rPr lang="en-US" sz="1200" dirty="0" err="1" smtClean="0"/>
              <a:t>Chem</a:t>
            </a:r>
            <a:r>
              <a:rPr lang="en-US" sz="1200" dirty="0" smtClean="0"/>
              <a:t> Eng Process Tech 1: 1004.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Скругленный прямоугольник 115"/>
          <p:cNvSpPr/>
          <p:nvPr/>
        </p:nvSpPr>
        <p:spPr>
          <a:xfrm>
            <a:off x="4211960" y="908720"/>
            <a:ext cx="4608512" cy="331236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72008" y="3284984"/>
            <a:ext cx="3995936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72008" y="980728"/>
            <a:ext cx="3995936" cy="21602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2008" y="4509120"/>
            <a:ext cx="9071992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72008" y="5517232"/>
            <a:ext cx="6012160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2" name="Группа 86"/>
          <p:cNvGrpSpPr/>
          <p:nvPr/>
        </p:nvGrpSpPr>
        <p:grpSpPr>
          <a:xfrm>
            <a:off x="1403648" y="4674622"/>
            <a:ext cx="1539204" cy="584775"/>
            <a:chOff x="1619672" y="3933056"/>
            <a:chExt cx="1539204" cy="584775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1651339" y="3959950"/>
              <a:ext cx="1368152" cy="54868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19672" y="3933056"/>
              <a:ext cx="15392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Виртуальный</a:t>
              </a:r>
            </a:p>
            <a:p>
              <a:r>
                <a:rPr lang="en-US" sz="1600" dirty="0" smtClean="0"/>
                <a:t>c</a:t>
              </a:r>
              <a:r>
                <a:rPr lang="ru-RU" sz="1600" dirty="0" err="1" smtClean="0"/>
                <a:t>крининг</a:t>
              </a:r>
              <a:r>
                <a:rPr lang="ru-RU" sz="1600" dirty="0" smtClean="0"/>
                <a:t> (</a:t>
              </a:r>
              <a:r>
                <a:rPr lang="en-US" sz="1600" dirty="0" smtClean="0"/>
                <a:t>hits)</a:t>
              </a:r>
              <a:endParaRPr lang="ru-RU" sz="1600" dirty="0"/>
            </a:p>
          </p:txBody>
        </p:sp>
      </p:grpSp>
      <p:grpSp>
        <p:nvGrpSpPr>
          <p:cNvPr id="16" name="Группа 77"/>
          <p:cNvGrpSpPr/>
          <p:nvPr/>
        </p:nvGrpSpPr>
        <p:grpSpPr>
          <a:xfrm>
            <a:off x="4467524" y="4656402"/>
            <a:ext cx="2048692" cy="594284"/>
            <a:chOff x="4801470" y="3986844"/>
            <a:chExt cx="1832668" cy="594284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4860032" y="4005064"/>
              <a:ext cx="1368152" cy="57606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01470" y="3986844"/>
              <a:ext cx="18326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Оптимизация </a:t>
              </a:r>
            </a:p>
            <a:p>
              <a:r>
                <a:rPr lang="ru-RU" sz="1600" dirty="0" smtClean="0"/>
                <a:t>прототипа</a:t>
              </a:r>
              <a:r>
                <a:rPr lang="en-US" sz="1600" dirty="0" smtClean="0"/>
                <a:t> (lead)</a:t>
              </a:r>
              <a:endParaRPr lang="ru-RU" sz="1600" dirty="0"/>
            </a:p>
          </p:txBody>
        </p:sp>
      </p:grpSp>
      <p:grpSp>
        <p:nvGrpSpPr>
          <p:cNvPr id="36" name="Группа 71"/>
          <p:cNvGrpSpPr/>
          <p:nvPr/>
        </p:nvGrpSpPr>
        <p:grpSpPr>
          <a:xfrm>
            <a:off x="683568" y="1362254"/>
            <a:ext cx="1440160" cy="584775"/>
            <a:chOff x="1547664" y="620688"/>
            <a:chExt cx="1440160" cy="584775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547664" y="692696"/>
              <a:ext cx="136815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56022" y="620688"/>
              <a:ext cx="1431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</a:t>
              </a:r>
              <a:r>
                <a:rPr lang="ru-RU" sz="1600" dirty="0" smtClean="0"/>
                <a:t>структура</a:t>
              </a:r>
            </a:p>
            <a:p>
              <a:r>
                <a:rPr lang="ru-RU" sz="1600" dirty="0" smtClean="0"/>
                <a:t>гомолога</a:t>
              </a:r>
              <a:endParaRPr lang="ru-RU" sz="1600" dirty="0"/>
            </a:p>
          </p:txBody>
        </p:sp>
      </p:grpSp>
      <p:grpSp>
        <p:nvGrpSpPr>
          <p:cNvPr id="46" name="Группа 72"/>
          <p:cNvGrpSpPr/>
          <p:nvPr/>
        </p:nvGrpSpPr>
        <p:grpSpPr>
          <a:xfrm>
            <a:off x="842799" y="2010326"/>
            <a:ext cx="1208921" cy="338554"/>
            <a:chOff x="1547664" y="1196752"/>
            <a:chExt cx="1208921" cy="33855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1547664" y="1268760"/>
              <a:ext cx="1152128" cy="21602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47664" y="1196752"/>
              <a:ext cx="12089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</a:t>
              </a:r>
              <a:r>
                <a:rPr lang="ru-RU" sz="1600" dirty="0" smtClean="0"/>
                <a:t>модель</a:t>
              </a:r>
            </a:p>
          </p:txBody>
        </p:sp>
      </p:grpSp>
      <p:grpSp>
        <p:nvGrpSpPr>
          <p:cNvPr id="47" name="Группа 80"/>
          <p:cNvGrpSpPr/>
          <p:nvPr/>
        </p:nvGrpSpPr>
        <p:grpSpPr>
          <a:xfrm>
            <a:off x="1547664" y="3789040"/>
            <a:ext cx="834587" cy="360040"/>
            <a:chOff x="1547664" y="2996952"/>
            <a:chExt cx="834587" cy="36004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1547664" y="2996952"/>
              <a:ext cx="792088" cy="36004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47664" y="2996952"/>
              <a:ext cx="834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/>
                <a:t>Докинг</a:t>
              </a:r>
              <a:endParaRPr lang="ru-RU" sz="1600" dirty="0"/>
            </a:p>
          </p:txBody>
        </p:sp>
      </p:grpSp>
      <p:grpSp>
        <p:nvGrpSpPr>
          <p:cNvPr id="48" name="Группа 79"/>
          <p:cNvGrpSpPr/>
          <p:nvPr/>
        </p:nvGrpSpPr>
        <p:grpSpPr>
          <a:xfrm>
            <a:off x="2555776" y="3636313"/>
            <a:ext cx="1008112" cy="584775"/>
            <a:chOff x="2843808" y="3010399"/>
            <a:chExt cx="1008112" cy="584775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843808" y="3068960"/>
              <a:ext cx="100811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70561" y="3010399"/>
              <a:ext cx="9813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De Novo</a:t>
              </a:r>
            </a:p>
            <a:p>
              <a:r>
                <a:rPr lang="en-US" sz="1600" dirty="0" smtClean="0"/>
                <a:t>design</a:t>
              </a:r>
              <a:endParaRPr lang="ru-RU" sz="1600" dirty="0"/>
            </a:p>
          </p:txBody>
        </p:sp>
      </p:grpSp>
      <p:grpSp>
        <p:nvGrpSpPr>
          <p:cNvPr id="53" name="Группа 69"/>
          <p:cNvGrpSpPr/>
          <p:nvPr/>
        </p:nvGrpSpPr>
        <p:grpSpPr>
          <a:xfrm>
            <a:off x="4355976" y="1340768"/>
            <a:ext cx="1296144" cy="584775"/>
            <a:chOff x="4644008" y="620688"/>
            <a:chExt cx="1296144" cy="584775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644008" y="692696"/>
              <a:ext cx="1224136" cy="476672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79871" y="620688"/>
              <a:ext cx="12602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Наработка </a:t>
              </a:r>
            </a:p>
            <a:p>
              <a:r>
                <a:rPr lang="ru-RU" sz="1600" dirty="0" smtClean="0"/>
                <a:t>белка</a:t>
              </a:r>
              <a:endParaRPr lang="ru-RU" sz="1600" dirty="0"/>
            </a:p>
          </p:txBody>
        </p:sp>
      </p:grpSp>
      <p:grpSp>
        <p:nvGrpSpPr>
          <p:cNvPr id="54" name="Группа 68"/>
          <p:cNvGrpSpPr/>
          <p:nvPr/>
        </p:nvGrpSpPr>
        <p:grpSpPr>
          <a:xfrm>
            <a:off x="4283968" y="2268161"/>
            <a:ext cx="1524072" cy="584775"/>
            <a:chOff x="4644008" y="1196752"/>
            <a:chExt cx="1524072" cy="584775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4644008" y="1196752"/>
              <a:ext cx="1512168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4008" y="1196752"/>
              <a:ext cx="1524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Расшифровка</a:t>
              </a:r>
            </a:p>
            <a:p>
              <a:r>
                <a:rPr lang="ru-RU" sz="1600" dirty="0" smtClean="0"/>
                <a:t>структуры</a:t>
              </a:r>
              <a:endParaRPr lang="ru-RU" sz="1600" dirty="0"/>
            </a:p>
          </p:txBody>
        </p:sp>
      </p:grpSp>
      <p:grpSp>
        <p:nvGrpSpPr>
          <p:cNvPr id="55" name="Группа 67"/>
          <p:cNvGrpSpPr/>
          <p:nvPr/>
        </p:nvGrpSpPr>
        <p:grpSpPr>
          <a:xfrm>
            <a:off x="5796136" y="1445875"/>
            <a:ext cx="1512168" cy="830997"/>
            <a:chOff x="6228184" y="620688"/>
            <a:chExt cx="1512168" cy="830997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6228184" y="620688"/>
              <a:ext cx="1512168" cy="79208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49046" y="620688"/>
              <a:ext cx="14913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Метод </a:t>
              </a:r>
            </a:p>
            <a:p>
              <a:r>
                <a:rPr lang="ru-RU" sz="1600" dirty="0" smtClean="0"/>
                <a:t>тестирования</a:t>
              </a:r>
            </a:p>
            <a:p>
              <a:r>
                <a:rPr lang="ru-RU" sz="1600" dirty="0" smtClean="0"/>
                <a:t>активности</a:t>
              </a:r>
              <a:endParaRPr lang="ru-RU" sz="1600" dirty="0"/>
            </a:p>
          </p:txBody>
        </p:sp>
      </p:grpSp>
      <p:grpSp>
        <p:nvGrpSpPr>
          <p:cNvPr id="57" name="Группа 65"/>
          <p:cNvGrpSpPr/>
          <p:nvPr/>
        </p:nvGrpSpPr>
        <p:grpSpPr>
          <a:xfrm>
            <a:off x="7092280" y="3172635"/>
            <a:ext cx="1527085" cy="832429"/>
            <a:chOff x="7038492" y="2020507"/>
            <a:chExt cx="1527085" cy="832429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7092280" y="2060848"/>
              <a:ext cx="1368152" cy="79208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38492" y="2020507"/>
              <a:ext cx="15270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Высоко-</a:t>
              </a:r>
            </a:p>
            <a:p>
              <a:r>
                <a:rPr lang="ru-RU" sz="1600" dirty="0" smtClean="0"/>
                <a:t>эффективный</a:t>
              </a:r>
            </a:p>
            <a:p>
              <a:r>
                <a:rPr lang="ru-RU" sz="1600" dirty="0" smtClean="0"/>
                <a:t>скрининг</a:t>
              </a:r>
              <a:endParaRPr lang="ru-RU" sz="1600" dirty="0"/>
            </a:p>
          </p:txBody>
        </p:sp>
      </p:grpSp>
      <p:grpSp>
        <p:nvGrpSpPr>
          <p:cNvPr id="64" name="Группа 66"/>
          <p:cNvGrpSpPr/>
          <p:nvPr/>
        </p:nvGrpSpPr>
        <p:grpSpPr>
          <a:xfrm>
            <a:off x="7092280" y="2340169"/>
            <a:ext cx="1671163" cy="584775"/>
            <a:chOff x="7077301" y="1404065"/>
            <a:chExt cx="1671163" cy="584775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7092280" y="1412776"/>
              <a:ext cx="1656184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7301" y="1404065"/>
              <a:ext cx="16711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Комбинаторная</a:t>
              </a:r>
            </a:p>
            <a:p>
              <a:r>
                <a:rPr lang="ru-RU" sz="1600" dirty="0" smtClean="0"/>
                <a:t>химия</a:t>
              </a:r>
              <a:endParaRPr lang="ru-RU" sz="16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521873" y="1074222"/>
            <a:ext cx="3082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Экспериментальные методы</a:t>
            </a:r>
            <a:endParaRPr lang="ru-RU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1052736"/>
            <a:ext cx="2596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Анализ исходных данных</a:t>
            </a:r>
            <a:endParaRPr lang="ru-RU" sz="16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730064" y="6237312"/>
            <a:ext cx="2553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Ligand</a:t>
            </a:r>
            <a:r>
              <a:rPr lang="en-US" sz="1600" i="1" dirty="0" smtClean="0"/>
              <a:t>-based</a:t>
            </a:r>
            <a:r>
              <a:rPr lang="ru-RU" sz="1600" i="1" dirty="0" smtClean="0"/>
              <a:t> </a:t>
            </a:r>
            <a:r>
              <a:rPr lang="en-US" sz="1600" i="1" dirty="0" smtClean="0"/>
              <a:t>drug design</a:t>
            </a:r>
            <a:endParaRPr lang="ru-RU" sz="1600" i="1" dirty="0"/>
          </a:p>
        </p:txBody>
      </p:sp>
      <p:grpSp>
        <p:nvGrpSpPr>
          <p:cNvPr id="65" name="Группа 78"/>
          <p:cNvGrpSpPr/>
          <p:nvPr/>
        </p:nvGrpSpPr>
        <p:grpSpPr>
          <a:xfrm>
            <a:off x="2915816" y="4665911"/>
            <a:ext cx="1515736" cy="584775"/>
            <a:chOff x="3203848" y="3996353"/>
            <a:chExt cx="1515736" cy="584775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3203848" y="4005064"/>
              <a:ext cx="1512168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03848" y="3996353"/>
              <a:ext cx="15157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Тестирование</a:t>
              </a:r>
            </a:p>
            <a:p>
              <a:r>
                <a:rPr lang="ru-RU" sz="1600" dirty="0" smtClean="0"/>
                <a:t>активности</a:t>
              </a:r>
              <a:endParaRPr lang="ru-RU" sz="1600" dirty="0"/>
            </a:p>
          </p:txBody>
        </p:sp>
      </p:grpSp>
      <p:grpSp>
        <p:nvGrpSpPr>
          <p:cNvPr id="66" name="Группа 87"/>
          <p:cNvGrpSpPr/>
          <p:nvPr/>
        </p:nvGrpSpPr>
        <p:grpSpPr>
          <a:xfrm>
            <a:off x="6156176" y="4674622"/>
            <a:ext cx="1440160" cy="584775"/>
            <a:chOff x="6228184" y="4005064"/>
            <a:chExt cx="1440160" cy="584775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6228184" y="4005064"/>
              <a:ext cx="1368152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73410" y="4005064"/>
              <a:ext cx="13949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Химический </a:t>
              </a:r>
            </a:p>
            <a:p>
              <a:r>
                <a:rPr lang="ru-RU" sz="1600" dirty="0" smtClean="0"/>
                <a:t>синтез</a:t>
              </a:r>
              <a:endParaRPr lang="ru-RU" sz="1600" dirty="0"/>
            </a:p>
          </p:txBody>
        </p:sp>
      </p:grpSp>
      <p:grpSp>
        <p:nvGrpSpPr>
          <p:cNvPr id="67" name="Группа 75"/>
          <p:cNvGrpSpPr/>
          <p:nvPr/>
        </p:nvGrpSpPr>
        <p:grpSpPr>
          <a:xfrm>
            <a:off x="7592768" y="4674622"/>
            <a:ext cx="1515736" cy="584775"/>
            <a:chOff x="7628264" y="4005064"/>
            <a:chExt cx="1515736" cy="584775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7631832" y="4005064"/>
              <a:ext cx="1512168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28264" y="4005064"/>
              <a:ext cx="15157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Тестирование</a:t>
              </a:r>
            </a:p>
            <a:p>
              <a:r>
                <a:rPr lang="ru-RU" sz="1600" dirty="0" smtClean="0"/>
                <a:t>активности</a:t>
              </a:r>
              <a:endParaRPr lang="ru-RU" sz="1600" dirty="0"/>
            </a:p>
          </p:txBody>
        </p:sp>
      </p:grpSp>
      <p:grpSp>
        <p:nvGrpSpPr>
          <p:cNvPr id="68" name="Группа 74"/>
          <p:cNvGrpSpPr/>
          <p:nvPr/>
        </p:nvGrpSpPr>
        <p:grpSpPr>
          <a:xfrm>
            <a:off x="7524328" y="5949280"/>
            <a:ext cx="1512168" cy="864096"/>
            <a:chOff x="7308304" y="5013176"/>
            <a:chExt cx="1512168" cy="864096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7308304" y="5013176"/>
              <a:ext cx="1512168" cy="864096"/>
            </a:xfrm>
            <a:prstGeom prst="roundRect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08304" y="5013176"/>
              <a:ext cx="14868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/>
                <a:t>Доклиника</a:t>
              </a:r>
              <a:r>
                <a:rPr lang="ru-RU" sz="1600" dirty="0" smtClean="0"/>
                <a:t>,</a:t>
              </a:r>
            </a:p>
            <a:p>
              <a:r>
                <a:rPr lang="ru-RU" sz="1600" dirty="0" smtClean="0"/>
                <a:t>клиника, </a:t>
              </a:r>
            </a:p>
            <a:p>
              <a:r>
                <a:rPr lang="ru-RU" sz="1600" dirty="0" smtClean="0"/>
                <a:t>производство</a:t>
              </a:r>
              <a:endParaRPr lang="ru-RU" sz="1600" dirty="0"/>
            </a:p>
          </p:txBody>
        </p:sp>
      </p:grpSp>
      <p:sp>
        <p:nvSpPr>
          <p:cNvPr id="93" name="Стрелка вправо 92"/>
          <p:cNvSpPr/>
          <p:nvPr/>
        </p:nvSpPr>
        <p:spPr>
          <a:xfrm rot="5400000">
            <a:off x="1295636" y="1907722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8" name="Стрелка вправо 97"/>
          <p:cNvSpPr/>
          <p:nvPr/>
        </p:nvSpPr>
        <p:spPr>
          <a:xfrm rot="5400000">
            <a:off x="1691680" y="4365104"/>
            <a:ext cx="57606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0" name="Стрелка вправо 99"/>
          <p:cNvSpPr/>
          <p:nvPr/>
        </p:nvSpPr>
        <p:spPr>
          <a:xfrm rot="10800000">
            <a:off x="2699792" y="4941168"/>
            <a:ext cx="274585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4" name="Стрелка вправо 103"/>
          <p:cNvSpPr/>
          <p:nvPr/>
        </p:nvSpPr>
        <p:spPr>
          <a:xfrm rot="5400000">
            <a:off x="408983" y="4378551"/>
            <a:ext cx="549170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" name="Стрелка вправо 104"/>
          <p:cNvSpPr/>
          <p:nvPr/>
        </p:nvSpPr>
        <p:spPr>
          <a:xfrm rot="-5400000">
            <a:off x="431540" y="5337212"/>
            <a:ext cx="504056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6" name="Стрелка вправо 105"/>
          <p:cNvSpPr/>
          <p:nvPr/>
        </p:nvSpPr>
        <p:spPr>
          <a:xfrm rot="-5400000">
            <a:off x="2015716" y="5409220"/>
            <a:ext cx="504056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69" name="Группа 84"/>
          <p:cNvGrpSpPr/>
          <p:nvPr/>
        </p:nvGrpSpPr>
        <p:grpSpPr>
          <a:xfrm>
            <a:off x="1937671" y="5610726"/>
            <a:ext cx="1482201" cy="584775"/>
            <a:chOff x="1835696" y="4797152"/>
            <a:chExt cx="1482201" cy="584775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1835696" y="4869160"/>
              <a:ext cx="136815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35696" y="4797152"/>
              <a:ext cx="14822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/>
                <a:t>Фармакофор</a:t>
              </a:r>
              <a:r>
                <a:rPr lang="ru-RU" sz="1600" dirty="0" smtClean="0"/>
                <a:t>,</a:t>
              </a:r>
            </a:p>
            <a:p>
              <a:r>
                <a:rPr lang="ru-RU" sz="1600" dirty="0" err="1" smtClean="0"/>
                <a:t>докинг</a:t>
              </a:r>
              <a:endParaRPr lang="ru-RU" sz="1600" dirty="0"/>
            </a:p>
          </p:txBody>
        </p:sp>
      </p:grpSp>
      <p:grpSp>
        <p:nvGrpSpPr>
          <p:cNvPr id="70" name="Группа 83"/>
          <p:cNvGrpSpPr/>
          <p:nvPr/>
        </p:nvGrpSpPr>
        <p:grpSpPr>
          <a:xfrm>
            <a:off x="317395" y="5616134"/>
            <a:ext cx="1518301" cy="584775"/>
            <a:chOff x="359024" y="4725144"/>
            <a:chExt cx="1518301" cy="584775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95536" y="4797152"/>
              <a:ext cx="1440160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9024" y="4725144"/>
              <a:ext cx="15183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Модель сайта</a:t>
              </a:r>
            </a:p>
            <a:p>
              <a:r>
                <a:rPr lang="ru-RU" sz="1600" dirty="0" smtClean="0"/>
                <a:t>связывания</a:t>
              </a:r>
              <a:endParaRPr lang="ru-RU" sz="1600" dirty="0"/>
            </a:p>
          </p:txBody>
        </p:sp>
      </p:grpSp>
      <p:sp>
        <p:nvSpPr>
          <p:cNvPr id="108" name="Стрелка вправо 107"/>
          <p:cNvSpPr/>
          <p:nvPr/>
        </p:nvSpPr>
        <p:spPr>
          <a:xfrm>
            <a:off x="2771800" y="4797152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71" name="Группа 70"/>
          <p:cNvGrpSpPr/>
          <p:nvPr/>
        </p:nvGrpSpPr>
        <p:grpSpPr>
          <a:xfrm>
            <a:off x="2316443" y="1362254"/>
            <a:ext cx="1431802" cy="584775"/>
            <a:chOff x="2964515" y="620688"/>
            <a:chExt cx="1431802" cy="584775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2987824" y="692696"/>
              <a:ext cx="136815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64515" y="620688"/>
              <a:ext cx="1431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</a:t>
              </a:r>
              <a:r>
                <a:rPr lang="ru-RU" sz="1600" dirty="0" smtClean="0"/>
                <a:t>структура</a:t>
              </a:r>
            </a:p>
            <a:p>
              <a:r>
                <a:rPr lang="ru-RU" sz="1600" dirty="0" smtClean="0"/>
                <a:t>мишени</a:t>
              </a:r>
              <a:endParaRPr lang="ru-RU" sz="1600" dirty="0"/>
            </a:p>
          </p:txBody>
        </p:sp>
      </p:grpSp>
      <p:sp>
        <p:nvSpPr>
          <p:cNvPr id="110" name="Стрелка вправо 109"/>
          <p:cNvSpPr/>
          <p:nvPr/>
        </p:nvSpPr>
        <p:spPr>
          <a:xfrm>
            <a:off x="4355976" y="4869160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1" name="Стрелка вправо 110"/>
          <p:cNvSpPr/>
          <p:nvPr/>
        </p:nvSpPr>
        <p:spPr>
          <a:xfrm rot="-5400000">
            <a:off x="4896036" y="5409220"/>
            <a:ext cx="504056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72" name="Группа 85"/>
          <p:cNvGrpSpPr/>
          <p:nvPr/>
        </p:nvGrpSpPr>
        <p:grpSpPr>
          <a:xfrm>
            <a:off x="4572000" y="5682734"/>
            <a:ext cx="1224136" cy="476672"/>
            <a:chOff x="4788024" y="4797152"/>
            <a:chExt cx="1224136" cy="476672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4788024" y="4797152"/>
              <a:ext cx="1224136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60032" y="4869160"/>
              <a:ext cx="10839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QSAR</a:t>
              </a:r>
              <a:endParaRPr lang="ru-RU" sz="1600" dirty="0" smtClean="0"/>
            </a:p>
          </p:txBody>
        </p:sp>
      </p:grpSp>
      <p:cxnSp>
        <p:nvCxnSpPr>
          <p:cNvPr id="113" name="Прямая со стрелкой 112"/>
          <p:cNvCxnSpPr/>
          <p:nvPr/>
        </p:nvCxnSpPr>
        <p:spPr>
          <a:xfrm flipH="1">
            <a:off x="4355976" y="2204864"/>
            <a:ext cx="2278684" cy="2520280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Стрелка вправо 117"/>
          <p:cNvSpPr/>
          <p:nvPr/>
        </p:nvSpPr>
        <p:spPr>
          <a:xfrm rot="5400000">
            <a:off x="4752020" y="2011397"/>
            <a:ext cx="360040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73" name="Группа 64"/>
          <p:cNvGrpSpPr/>
          <p:nvPr/>
        </p:nvGrpSpPr>
        <p:grpSpPr>
          <a:xfrm>
            <a:off x="4283968" y="3204265"/>
            <a:ext cx="1512168" cy="584775"/>
            <a:chOff x="4716016" y="2060848"/>
            <a:chExt cx="1512168" cy="584775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4716016" y="2060848"/>
              <a:ext cx="1440160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33250" y="2060848"/>
              <a:ext cx="13949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Химический </a:t>
              </a:r>
            </a:p>
            <a:p>
              <a:r>
                <a:rPr lang="ru-RU" sz="1600" dirty="0" smtClean="0"/>
                <a:t>синтез</a:t>
              </a:r>
              <a:endParaRPr lang="ru-RU" sz="1600" dirty="0"/>
            </a:p>
          </p:txBody>
        </p:sp>
      </p:grpSp>
      <p:sp>
        <p:nvSpPr>
          <p:cNvPr id="122" name="Стрелка вправо 121"/>
          <p:cNvSpPr/>
          <p:nvPr/>
        </p:nvSpPr>
        <p:spPr>
          <a:xfrm rot="5400000">
            <a:off x="7884368" y="5517232"/>
            <a:ext cx="720080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3" name="Стрелка вправо 122"/>
          <p:cNvSpPr/>
          <p:nvPr/>
        </p:nvSpPr>
        <p:spPr>
          <a:xfrm rot="5400000">
            <a:off x="7740352" y="2996952"/>
            <a:ext cx="288032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124" name="Прямая со стрелкой 123"/>
          <p:cNvCxnSpPr/>
          <p:nvPr/>
        </p:nvCxnSpPr>
        <p:spPr>
          <a:xfrm flipH="1">
            <a:off x="755576" y="2276872"/>
            <a:ext cx="648072" cy="1512168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Группа 63"/>
          <p:cNvGrpSpPr/>
          <p:nvPr/>
        </p:nvGrpSpPr>
        <p:grpSpPr>
          <a:xfrm>
            <a:off x="323528" y="2492896"/>
            <a:ext cx="1224136" cy="584775"/>
            <a:chOff x="251520" y="631069"/>
            <a:chExt cx="1224136" cy="59361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1520" y="692696"/>
              <a:ext cx="1224136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520" y="631069"/>
              <a:ext cx="1219501" cy="593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Известные</a:t>
              </a:r>
            </a:p>
            <a:p>
              <a:r>
                <a:rPr lang="ru-RU" sz="1600" dirty="0" err="1" smtClean="0"/>
                <a:t>лиганды</a:t>
              </a:r>
              <a:endParaRPr lang="ru-RU" sz="1600" dirty="0" smtClean="0"/>
            </a:p>
          </p:txBody>
        </p:sp>
      </p:grpSp>
      <p:cxnSp>
        <p:nvCxnSpPr>
          <p:cNvPr id="126" name="Прямая со стрелкой 125"/>
          <p:cNvCxnSpPr/>
          <p:nvPr/>
        </p:nvCxnSpPr>
        <p:spPr>
          <a:xfrm flipH="1">
            <a:off x="755576" y="1916832"/>
            <a:ext cx="2160240" cy="1872208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>
            <a:stCxn id="21" idx="3"/>
            <a:endCxn id="56" idx="1"/>
          </p:cNvCxnSpPr>
          <p:nvPr/>
        </p:nvCxnSpPr>
        <p:spPr>
          <a:xfrm flipV="1">
            <a:off x="3563888" y="3492297"/>
            <a:ext cx="720080" cy="436404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>
            <a:stCxn id="9" idx="1"/>
          </p:cNvCxnSpPr>
          <p:nvPr/>
        </p:nvCxnSpPr>
        <p:spPr>
          <a:xfrm flipH="1" flipV="1">
            <a:off x="2915816" y="1916832"/>
            <a:ext cx="1368152" cy="643717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Скругленная соединительная линия 135"/>
          <p:cNvCxnSpPr>
            <a:stCxn id="122" idx="1"/>
            <a:endCxn id="111" idx="3"/>
          </p:cNvCxnSpPr>
          <p:nvPr/>
        </p:nvCxnSpPr>
        <p:spPr>
          <a:xfrm rot="16200000" flipV="1">
            <a:off x="6696236" y="3681028"/>
            <a:ext cx="12700" cy="3096344"/>
          </a:xfrm>
          <a:prstGeom prst="curvedConnector3">
            <a:avLst>
              <a:gd name="adj1" fmla="val -1099835"/>
            </a:avLst>
          </a:prstGeom>
          <a:ln w="57150">
            <a:solidFill>
              <a:srgbClr val="FF690D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Скругленная соединительная линия 139"/>
          <p:cNvCxnSpPr>
            <a:stCxn id="7" idx="1"/>
            <a:endCxn id="24" idx="1"/>
          </p:cNvCxnSpPr>
          <p:nvPr/>
        </p:nvCxnSpPr>
        <p:spPr>
          <a:xfrm rot="10800000" flipV="1">
            <a:off x="317396" y="2785284"/>
            <a:ext cx="6133" cy="3123238"/>
          </a:xfrm>
          <a:prstGeom prst="curvedConnector3">
            <a:avLst>
              <a:gd name="adj1" fmla="val 4923660"/>
            </a:avLst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Группа 82"/>
          <p:cNvGrpSpPr/>
          <p:nvPr/>
        </p:nvGrpSpPr>
        <p:grpSpPr>
          <a:xfrm>
            <a:off x="107504" y="4665911"/>
            <a:ext cx="1306961" cy="584775"/>
            <a:chOff x="467544" y="3861048"/>
            <a:chExt cx="1306961" cy="584775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67544" y="3933056"/>
              <a:ext cx="1224136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7544" y="3861048"/>
              <a:ext cx="13069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Сайт</a:t>
              </a:r>
            </a:p>
            <a:p>
              <a:r>
                <a:rPr lang="ru-RU" sz="1600" dirty="0" smtClean="0"/>
                <a:t>связывания</a:t>
              </a:r>
              <a:endParaRPr lang="ru-RU" sz="1600" dirty="0"/>
            </a:p>
          </p:txBody>
        </p:sp>
      </p:grpSp>
      <p:grpSp>
        <p:nvGrpSpPr>
          <p:cNvPr id="76" name="Группа 81"/>
          <p:cNvGrpSpPr/>
          <p:nvPr/>
        </p:nvGrpSpPr>
        <p:grpSpPr>
          <a:xfrm>
            <a:off x="107504" y="3636313"/>
            <a:ext cx="1152128" cy="584775"/>
            <a:chOff x="323528" y="2996952"/>
            <a:chExt cx="1152128" cy="584775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323528" y="3068960"/>
              <a:ext cx="1152128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3528" y="2996952"/>
              <a:ext cx="1146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Анализ</a:t>
              </a:r>
            </a:p>
            <a:p>
              <a:r>
                <a:rPr lang="ru-RU" sz="1600" dirty="0" smtClean="0"/>
                <a:t>структуры</a:t>
              </a:r>
              <a:endParaRPr lang="ru-RU" sz="1600" dirty="0"/>
            </a:p>
          </p:txBody>
        </p:sp>
      </p:grpSp>
      <p:cxnSp>
        <p:nvCxnSpPr>
          <p:cNvPr id="147" name="Прямая со стрелкой 146"/>
          <p:cNvCxnSpPr>
            <a:endCxn id="26" idx="0"/>
          </p:cNvCxnSpPr>
          <p:nvPr/>
        </p:nvCxnSpPr>
        <p:spPr>
          <a:xfrm flipH="1">
            <a:off x="3673684" y="3789040"/>
            <a:ext cx="1258356" cy="876871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>
            <a:stCxn id="32" idx="2"/>
          </p:cNvCxnSpPr>
          <p:nvPr/>
        </p:nvCxnSpPr>
        <p:spPr>
          <a:xfrm flipH="1">
            <a:off x="2987824" y="908720"/>
            <a:ext cx="1260140" cy="522276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32" idx="2"/>
          </p:cNvCxnSpPr>
          <p:nvPr/>
        </p:nvCxnSpPr>
        <p:spPr>
          <a:xfrm>
            <a:off x="4247964" y="908720"/>
            <a:ext cx="900100" cy="504056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>
            <a:endCxn id="10" idx="1"/>
          </p:cNvCxnSpPr>
          <p:nvPr/>
        </p:nvCxnSpPr>
        <p:spPr>
          <a:xfrm>
            <a:off x="5508104" y="1628800"/>
            <a:ext cx="308894" cy="232574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/>
          <p:cNvCxnSpPr>
            <a:stCxn id="12" idx="2"/>
          </p:cNvCxnSpPr>
          <p:nvPr/>
        </p:nvCxnSpPr>
        <p:spPr>
          <a:xfrm flipH="1">
            <a:off x="5076056" y="4003632"/>
            <a:ext cx="2779767" cy="649504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Группа 73"/>
          <p:cNvGrpSpPr/>
          <p:nvPr/>
        </p:nvGrpSpPr>
        <p:grpSpPr>
          <a:xfrm>
            <a:off x="3779912" y="432048"/>
            <a:ext cx="983940" cy="476672"/>
            <a:chOff x="4067944" y="0"/>
            <a:chExt cx="983940" cy="476672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067944" y="0"/>
              <a:ext cx="936104" cy="476672"/>
            </a:xfrm>
            <a:prstGeom prst="roundRect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80143" y="44624"/>
              <a:ext cx="9717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Мишень</a:t>
              </a:r>
              <a:endParaRPr lang="ru-RU" sz="1600" dirty="0"/>
            </a:p>
          </p:txBody>
        </p:sp>
      </p:grpSp>
      <p:cxnSp>
        <p:nvCxnSpPr>
          <p:cNvPr id="167" name="Прямая со стрелкой 166"/>
          <p:cNvCxnSpPr/>
          <p:nvPr/>
        </p:nvCxnSpPr>
        <p:spPr>
          <a:xfrm>
            <a:off x="2915816" y="1947029"/>
            <a:ext cx="144016" cy="1770003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59632" y="3234462"/>
            <a:ext cx="277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Structure-based drug design</a:t>
            </a:r>
            <a:endParaRPr lang="ru-RU" sz="1600" i="1" dirty="0"/>
          </a:p>
        </p:txBody>
      </p:sp>
      <p:sp>
        <p:nvSpPr>
          <p:cNvPr id="177" name="Стрелка вправо 176"/>
          <p:cNvSpPr/>
          <p:nvPr/>
        </p:nvSpPr>
        <p:spPr>
          <a:xfrm>
            <a:off x="6012160" y="4887380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8" name="Стрелка вправо 177"/>
          <p:cNvSpPr/>
          <p:nvPr/>
        </p:nvSpPr>
        <p:spPr>
          <a:xfrm>
            <a:off x="7452320" y="4941168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9" name="Стрелка вправо 178"/>
          <p:cNvSpPr/>
          <p:nvPr/>
        </p:nvSpPr>
        <p:spPr>
          <a:xfrm>
            <a:off x="1259632" y="4896054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86" name="Rectangle 2"/>
          <p:cNvSpPr txBox="1">
            <a:spLocks noChangeArrowheads="1"/>
          </p:cNvSpPr>
          <p:nvPr/>
        </p:nvSpPr>
        <p:spPr bwMode="auto">
          <a:xfrm>
            <a:off x="0" y="-3874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ru-RU" sz="20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Основные стратегии, используемые при компьютерной разработке лекарств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1403648" y="3645024"/>
            <a:ext cx="1008112" cy="648072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2411760" y="3573016"/>
            <a:ext cx="1224136" cy="72008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1331640" y="4581128"/>
            <a:ext cx="1584176" cy="79208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1835696" y="5517232"/>
            <a:ext cx="1584176" cy="79208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9" name="Прямая со стрелкой 118"/>
          <p:cNvCxnSpPr/>
          <p:nvPr/>
        </p:nvCxnSpPr>
        <p:spPr>
          <a:xfrm flipV="1">
            <a:off x="5004048" y="2636912"/>
            <a:ext cx="2088232" cy="2020579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Овал 119"/>
          <p:cNvSpPr/>
          <p:nvPr/>
        </p:nvSpPr>
        <p:spPr>
          <a:xfrm>
            <a:off x="-14068" y="3573016"/>
            <a:ext cx="1403648" cy="72008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303C9-FE37-47E0-AC4A-0EB9CA6C1BD5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pic>
        <p:nvPicPr>
          <p:cNvPr id="361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20688"/>
            <a:ext cx="3600400" cy="289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3707904" y="1037635"/>
            <a:ext cx="500404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Термин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фармакофор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был введен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Паулем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Эрлихом в 1909 г.: 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Фармакофор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 — это молекулярный остов, который несет (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фор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) существенные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признаки, ответственные за биологическую активность лекарства (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фармако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 (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Ehrlich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Dtsch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Chem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Ges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1909, 42: p.17).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81572" y="91926"/>
            <a:ext cx="4838700" cy="312738"/>
          </a:xfrm>
          <a:prstGeom prst="rect">
            <a:avLst/>
          </a:prstGeom>
          <a:solidFill>
            <a:schemeClr val="bg1">
              <a:alpha val="52156"/>
            </a:schemeClr>
          </a:solidFill>
          <a:ln w="9525">
            <a:noFill/>
            <a:round/>
            <a:headEnd/>
            <a:tailEnd/>
          </a:ln>
        </p:spPr>
        <p:txBody>
          <a:bodyPr wrap="none" lIns="81639" tIns="40820" rIns="81639" bIns="4082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en-US" sz="2400" kern="0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Ligand</a:t>
            </a:r>
            <a:r>
              <a:rPr lang="en-US" sz="24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-based drug design: </a:t>
            </a:r>
            <a:r>
              <a:rPr lang="ru-RU" sz="24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построение модели </a:t>
            </a:r>
            <a:r>
              <a:rPr lang="ru-RU" sz="2400" kern="0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фармакофора</a:t>
            </a:r>
            <a:endParaRPr lang="en-US" sz="2400" kern="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ru-RU" sz="24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2400" kern="0" dirty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530039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dirty="0" smtClean="0">
                <a:latin typeface="Arial" charset="0"/>
                <a:cs typeface="Arial" charset="0"/>
              </a:rPr>
              <a:t>В 1977 г. это определение было модифицировано Питером </a:t>
            </a:r>
            <a:r>
              <a:rPr lang="ru-RU" dirty="0" err="1" smtClean="0">
                <a:latin typeface="Arial" charset="0"/>
                <a:cs typeface="Arial" charset="0"/>
              </a:rPr>
              <a:t>Гундом</a:t>
            </a:r>
            <a:r>
              <a:rPr lang="ru-RU" dirty="0" smtClean="0">
                <a:latin typeface="Arial" charset="0"/>
                <a:cs typeface="Arial" charset="0"/>
              </a:rPr>
              <a:t> (</a:t>
            </a:r>
            <a:r>
              <a:rPr lang="ru-RU" dirty="0" err="1" smtClean="0">
                <a:latin typeface="Arial" charset="0"/>
                <a:cs typeface="Arial" charset="0"/>
              </a:rPr>
              <a:t>Peter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Gund</a:t>
            </a:r>
            <a:r>
              <a:rPr lang="ru-RU" dirty="0" smtClean="0">
                <a:latin typeface="Arial" charset="0"/>
                <a:cs typeface="Arial" charset="0"/>
              </a:rPr>
              <a:t>): </a:t>
            </a:r>
            <a:r>
              <a:rPr lang="ru-RU" dirty="0" err="1" smtClean="0">
                <a:latin typeface="Arial" charset="0"/>
                <a:cs typeface="Arial" charset="0"/>
              </a:rPr>
              <a:t>Фармакофор</a:t>
            </a:r>
            <a:r>
              <a:rPr lang="ru-RU" dirty="0" smtClean="0">
                <a:latin typeface="Arial" charset="0"/>
                <a:cs typeface="Arial" charset="0"/>
              </a:rPr>
              <a:t> — это набор структурных признаков в молекуле, которые распознаются биологическими рецепторами и являются ответственными за биологическую активность молекулы (</a:t>
            </a:r>
            <a:r>
              <a:rPr lang="ru-RU" dirty="0" err="1" smtClean="0">
                <a:latin typeface="Arial" charset="0"/>
                <a:cs typeface="Arial" charset="0"/>
              </a:rPr>
              <a:t>Gund</a:t>
            </a:r>
            <a:r>
              <a:rPr lang="ru-RU" dirty="0" smtClean="0">
                <a:latin typeface="Arial" charset="0"/>
                <a:cs typeface="Arial" charset="0"/>
              </a:rPr>
              <a:t>. </a:t>
            </a:r>
            <a:r>
              <a:rPr lang="ru-RU" i="1" dirty="0" err="1" smtClean="0">
                <a:latin typeface="Arial" charset="0"/>
                <a:cs typeface="Arial" charset="0"/>
              </a:rPr>
              <a:t>Prog</a:t>
            </a:r>
            <a:r>
              <a:rPr lang="ru-RU" i="1" dirty="0" smtClean="0">
                <a:latin typeface="Arial" charset="0"/>
                <a:cs typeface="Arial" charset="0"/>
              </a:rPr>
              <a:t>. </a:t>
            </a:r>
            <a:r>
              <a:rPr lang="ru-RU" i="1" dirty="0" err="1" smtClean="0">
                <a:latin typeface="Arial" charset="0"/>
                <a:cs typeface="Arial" charset="0"/>
              </a:rPr>
              <a:t>Mol</a:t>
            </a:r>
            <a:r>
              <a:rPr lang="ru-RU" i="1" dirty="0" smtClean="0">
                <a:latin typeface="Arial" charset="0"/>
                <a:cs typeface="Arial" charset="0"/>
              </a:rPr>
              <a:t>. </a:t>
            </a:r>
            <a:r>
              <a:rPr lang="ru-RU" i="1" dirty="0" err="1" smtClean="0">
                <a:latin typeface="Arial" charset="0"/>
                <a:cs typeface="Arial" charset="0"/>
              </a:rPr>
              <a:t>Subcell</a:t>
            </a:r>
            <a:r>
              <a:rPr lang="ru-RU" i="1" dirty="0" smtClean="0">
                <a:latin typeface="Arial" charset="0"/>
                <a:cs typeface="Arial" charset="0"/>
              </a:rPr>
              <a:t>. </a:t>
            </a:r>
            <a:r>
              <a:rPr lang="ru-RU" i="1" dirty="0" err="1" smtClean="0">
                <a:latin typeface="Arial" charset="0"/>
                <a:cs typeface="Arial" charset="0"/>
              </a:rPr>
              <a:t>Biol</a:t>
            </a:r>
            <a:r>
              <a:rPr lang="ru-RU" i="1" dirty="0" smtClean="0">
                <a:latin typeface="Arial" charset="0"/>
                <a:cs typeface="Arial" charset="0"/>
              </a:rPr>
              <a:t>.</a:t>
            </a:r>
            <a:r>
              <a:rPr lang="ru-RU" dirty="0" smtClean="0">
                <a:latin typeface="Arial" charset="0"/>
                <a:cs typeface="Arial" charset="0"/>
              </a:rPr>
              <a:t> 1977, 5: </a:t>
            </a:r>
            <a:r>
              <a:rPr lang="ru-RU" dirty="0" err="1" smtClean="0">
                <a:latin typeface="Arial" charset="0"/>
                <a:cs typeface="Arial" charset="0"/>
              </a:rPr>
              <a:t>pp</a:t>
            </a:r>
            <a:r>
              <a:rPr lang="ru-RU" dirty="0" smtClean="0">
                <a:latin typeface="Arial" charset="0"/>
                <a:cs typeface="Arial" charset="0"/>
              </a:rPr>
              <a:t> 117—143).</a:t>
            </a:r>
          </a:p>
          <a:p>
            <a:pPr lvl="0" eaLnBrk="0" hangingPunct="0"/>
            <a:endParaRPr lang="ru-RU" dirty="0" smtClean="0">
              <a:latin typeface="Arial" charset="0"/>
              <a:cs typeface="Arial" charset="0"/>
            </a:endParaRPr>
          </a:p>
          <a:p>
            <a:pPr lvl="0" eaLnBrk="0" hangingPunct="0"/>
            <a:r>
              <a:rPr lang="ru-RU" dirty="0" smtClean="0">
                <a:latin typeface="Arial" charset="0"/>
                <a:cs typeface="Arial" charset="0"/>
              </a:rPr>
              <a:t>Определение ИЮПАК: </a:t>
            </a:r>
            <a:r>
              <a:rPr lang="ru-RU" dirty="0" err="1" smtClean="0">
                <a:latin typeface="Arial" charset="0"/>
                <a:cs typeface="Arial" charset="0"/>
              </a:rPr>
              <a:t>Фармакофор</a:t>
            </a:r>
            <a:r>
              <a:rPr lang="ru-RU" dirty="0" smtClean="0">
                <a:latin typeface="Arial" charset="0"/>
                <a:cs typeface="Arial" charset="0"/>
              </a:rPr>
              <a:t> — это набор пространственных и электронных признаков, необходимых для обеспечения оптимальных </a:t>
            </a:r>
            <a:r>
              <a:rPr lang="ru-RU" dirty="0" err="1" smtClean="0">
                <a:latin typeface="Arial" charset="0"/>
                <a:cs typeface="Arial" charset="0"/>
              </a:rPr>
              <a:t>супрамолекулярных</a:t>
            </a:r>
            <a:r>
              <a:rPr lang="ru-RU" dirty="0" smtClean="0">
                <a:latin typeface="Arial" charset="0"/>
                <a:cs typeface="Arial" charset="0"/>
              </a:rPr>
              <a:t> взаимодействий со специфической биологической мишенью, которые могут вызывать (или блокировать) ее биологический ответ.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303C9-FE37-47E0-AC4A-0EB9CA6C1BD5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746063"/>
            <a:ext cx="7992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Программное обеспечение для моделирования </a:t>
            </a:r>
            <a:r>
              <a:rPr lang="ru-RU" b="1" dirty="0" err="1" smtClean="0"/>
              <a:t>фармакофоров</a:t>
            </a:r>
            <a:endParaRPr lang="ru-RU" b="1" dirty="0" smtClean="0"/>
          </a:p>
          <a:p>
            <a:r>
              <a:rPr lang="en-US" dirty="0" smtClean="0">
                <a:hlinkClick r:id="rId2"/>
              </a:rPr>
              <a:t>Discovery Studio</a:t>
            </a:r>
            <a:r>
              <a:rPr lang="en-US" dirty="0" smtClean="0"/>
              <a:t> — </a:t>
            </a:r>
            <a:r>
              <a:rPr lang="ru-RU" dirty="0" smtClean="0"/>
              <a:t>от </a:t>
            </a:r>
            <a:r>
              <a:rPr lang="en-US" dirty="0" err="1" smtClean="0">
                <a:hlinkClick r:id="rId3" tooltip="en:Accelrys"/>
              </a:rPr>
              <a:t>Accelrys</a:t>
            </a:r>
            <a:endParaRPr lang="en-US" dirty="0" smtClean="0"/>
          </a:p>
          <a:p>
            <a:r>
              <a:rPr lang="en-US" dirty="0" err="1" smtClean="0">
                <a:hlinkClick r:id="rId4" tooltip="en:LigandScout"/>
              </a:rPr>
              <a:t>LigandScout</a:t>
            </a:r>
            <a:r>
              <a:rPr lang="en-US" dirty="0" smtClean="0"/>
              <a:t> (</a:t>
            </a:r>
            <a:r>
              <a:rPr lang="en-US" dirty="0" smtClean="0">
                <a:hlinkClick r:id="rId5"/>
              </a:rPr>
              <a:t>external link</a:t>
            </a:r>
            <a:r>
              <a:rPr lang="en-US" dirty="0" smtClean="0"/>
              <a:t>) — </a:t>
            </a:r>
            <a:r>
              <a:rPr lang="ru-RU" dirty="0" smtClean="0"/>
              <a:t>от </a:t>
            </a:r>
            <a:r>
              <a:rPr lang="en-US" dirty="0" err="1" smtClean="0">
                <a:hlinkClick r:id="rId6" tooltip="en:Inte:ligand"/>
              </a:rPr>
              <a:t>Inte:ligand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Phase</a:t>
            </a:r>
            <a:r>
              <a:rPr lang="en-US" dirty="0" smtClean="0"/>
              <a:t> — </a:t>
            </a:r>
            <a:r>
              <a:rPr lang="ru-RU" dirty="0" smtClean="0"/>
              <a:t>от </a:t>
            </a:r>
            <a:r>
              <a:rPr lang="en-US" dirty="0" err="1" smtClean="0">
                <a:hlinkClick r:id="rId8"/>
              </a:rPr>
              <a:t>Schroedinger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MOE</a:t>
            </a:r>
            <a:r>
              <a:rPr lang="en-US" dirty="0" smtClean="0"/>
              <a:t> — </a:t>
            </a:r>
            <a:r>
              <a:rPr lang="ru-RU" dirty="0" smtClean="0"/>
              <a:t>от </a:t>
            </a:r>
            <a:r>
              <a:rPr lang="en-US" dirty="0" smtClean="0">
                <a:hlinkClick r:id="rId10" tooltip="en:Chemical Computing Group"/>
              </a:rPr>
              <a:t>Chemical Computing Group</a:t>
            </a:r>
            <a:endParaRPr lang="en-US" dirty="0" smtClean="0"/>
          </a:p>
          <a:p>
            <a:r>
              <a:rPr lang="en-US" dirty="0" smtClean="0"/>
              <a:t>ICM Pro (</a:t>
            </a:r>
            <a:r>
              <a:rPr lang="en-US" dirty="0" smtClean="0">
                <a:hlinkClick r:id="rId11"/>
              </a:rPr>
              <a:t>http://www.molsoft.com/gui/ph4.html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DISCOtech</a:t>
            </a:r>
            <a:r>
              <a:rPr lang="en-US" dirty="0" smtClean="0"/>
              <a:t> (</a:t>
            </a:r>
            <a:r>
              <a:rPr lang="en-US" dirty="0" smtClean="0">
                <a:hlinkClick r:id="rId12"/>
              </a:rPr>
              <a:t>http://www.tripos.com/index.php?family=modules,SimplePage,,,&amp;page=sybyl_discotech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PharmaGist</a:t>
            </a:r>
            <a:r>
              <a:rPr lang="en-US" dirty="0" smtClean="0"/>
              <a:t> (</a:t>
            </a:r>
            <a:r>
              <a:rPr lang="en-US" dirty="0" smtClean="0">
                <a:hlinkClick r:id="rId13"/>
              </a:rPr>
              <a:t>http://bioinfo3d.cs.tau.ac.il/PharmaGist/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sz="1200" dirty="0" smtClean="0"/>
              <a:t>из </a:t>
            </a:r>
            <a:r>
              <a:rPr lang="en-US" sz="1200" dirty="0" smtClean="0"/>
              <a:t>http://dic.academic.ru/dic.nsf/ruwiki/694816</a:t>
            </a:r>
          </a:p>
        </p:txBody>
      </p:sp>
      <p:pic>
        <p:nvPicPr>
          <p:cNvPr id="44034" name="Picture 2" descr="http://biuletynfarmacji.wum.edu.pl/1001Bielenica/Bielenica1_pliki/image08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18273" y="293660"/>
            <a:ext cx="3990231" cy="27032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4360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 </a:t>
            </a:r>
            <a:r>
              <a:rPr lang="ru-RU" dirty="0" err="1" smtClean="0"/>
              <a:t>фармакофорными</a:t>
            </a:r>
            <a:r>
              <a:rPr lang="ru-RU" dirty="0" smtClean="0"/>
              <a:t> признаками обычно понимаются </a:t>
            </a:r>
            <a:r>
              <a:rPr lang="ru-RU" dirty="0" err="1" smtClean="0"/>
              <a:t>фармакофорные</a:t>
            </a:r>
            <a:r>
              <a:rPr lang="ru-RU" dirty="0" smtClean="0"/>
              <a:t> центры и интервалы расстояний между ними, необходимые для проявления данного типа биологической активности. 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Типичные </a:t>
            </a:r>
            <a:r>
              <a:rPr lang="ru-RU" dirty="0" err="1" smtClean="0"/>
              <a:t>фармакофорные</a:t>
            </a:r>
            <a:r>
              <a:rPr lang="ru-RU" dirty="0" smtClean="0"/>
              <a:t> центры: гидрофобные области, ароматические кольца, доноры и акцепторы водородной связи, анионные и катионные центры. </a:t>
            </a:r>
          </a:p>
          <a:p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 err="1" smtClean="0"/>
              <a:t>фармакофорном</a:t>
            </a:r>
            <a:r>
              <a:rPr lang="ru-RU" dirty="0" smtClean="0"/>
              <a:t> поиске проводится поиск соответствия между описанием </a:t>
            </a:r>
            <a:r>
              <a:rPr lang="ru-RU" dirty="0" err="1" smtClean="0"/>
              <a:t>фармакофора</a:t>
            </a:r>
            <a:r>
              <a:rPr lang="ru-RU" dirty="0" smtClean="0"/>
              <a:t> и характеристиками молекул из базы данных, находящихся в допустимых </a:t>
            </a:r>
            <a:r>
              <a:rPr lang="ru-RU" dirty="0" err="1" smtClean="0"/>
              <a:t>конформациях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858A2-5AE2-45F0-9333-F007E038DA77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986187"/>
            <a:ext cx="882047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Пример: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Поиск ингибиторов </a:t>
            </a:r>
            <a:r>
              <a:rPr lang="ru-RU" dirty="0" err="1" smtClean="0"/>
              <a:t>киназного</a:t>
            </a:r>
            <a:r>
              <a:rPr lang="ru-RU" dirty="0" smtClean="0"/>
              <a:t> домена рецептора </a:t>
            </a:r>
            <a:r>
              <a:rPr lang="en-US" dirty="0" smtClean="0"/>
              <a:t>TGF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1.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Компания </a:t>
            </a:r>
            <a:r>
              <a:rPr lang="en-US" dirty="0" smtClean="0"/>
              <a:t>Eli Lilly </a:t>
            </a:r>
            <a:r>
              <a:rPr lang="ru-RU" dirty="0" smtClean="0"/>
              <a:t>использовала традиционный </a:t>
            </a:r>
            <a:r>
              <a:rPr lang="en-US" dirty="0" smtClean="0"/>
              <a:t>HTS</a:t>
            </a:r>
            <a:r>
              <a:rPr lang="ru-RU" dirty="0" smtClean="0"/>
              <a:t> для поиска </a:t>
            </a:r>
            <a:r>
              <a:rPr lang="ru-RU" dirty="0" err="1" smtClean="0"/>
              <a:t>лидерного</a:t>
            </a:r>
            <a:r>
              <a:rPr lang="ru-RU" dirty="0" smtClean="0"/>
              <a:t> соединения, затем провела его оптимизацию (</a:t>
            </a:r>
            <a:r>
              <a:rPr lang="en-US" dirty="0" smtClean="0"/>
              <a:t>I</a:t>
            </a:r>
            <a:r>
              <a:rPr lang="ru-RU" dirty="0" smtClean="0"/>
              <a:t>) </a:t>
            </a:r>
            <a:r>
              <a:rPr lang="en-US" dirty="0" smtClean="0"/>
              <a:t>(Sawyer et al., 2003)</a:t>
            </a:r>
            <a:r>
              <a:rPr lang="ru-RU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dirty="0" err="1" smtClean="0"/>
              <a:t>Biogen</a:t>
            </a:r>
            <a:r>
              <a:rPr lang="en-US" dirty="0" smtClean="0"/>
              <a:t> Idec </a:t>
            </a:r>
            <a:r>
              <a:rPr lang="ru-RU" dirty="0" smtClean="0"/>
              <a:t>использовала виртуальный скрининг на основе структуры более слабого ингибитора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smtClean="0"/>
              <a:t>TGF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1R</a:t>
            </a:r>
            <a:r>
              <a:rPr lang="ru-RU" dirty="0" smtClean="0"/>
              <a:t> </a:t>
            </a:r>
            <a:r>
              <a:rPr lang="en-US" dirty="0" smtClean="0"/>
              <a:t>(Singh et al., 2003a).</a:t>
            </a:r>
            <a:r>
              <a:rPr lang="ru-RU" dirty="0" smtClean="0"/>
              <a:t> Было отобрано 87 соединений, лучшее из которых </a:t>
            </a:r>
            <a:r>
              <a:rPr lang="en-US" dirty="0" smtClean="0"/>
              <a:t>(II) </a:t>
            </a:r>
            <a:r>
              <a:rPr lang="ru-RU" dirty="0" smtClean="0"/>
              <a:t>совпало по структуре с соединением, отобранным на основании традиционного </a:t>
            </a:r>
            <a:r>
              <a:rPr lang="en-US" dirty="0" smtClean="0"/>
              <a:t>HTS </a:t>
            </a:r>
            <a:r>
              <a:rPr lang="ru-RU" dirty="0" smtClean="0"/>
              <a:t>в </a:t>
            </a:r>
            <a:r>
              <a:rPr lang="en-US" dirty="0" smtClean="0"/>
              <a:t>Eli Lilly.</a:t>
            </a:r>
            <a:endParaRPr lang="ru-RU" dirty="0"/>
          </a:p>
        </p:txBody>
      </p:sp>
      <p:pic>
        <p:nvPicPr>
          <p:cNvPr id="3614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8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14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933056"/>
            <a:ext cx="18859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atpsynthase.info/images/w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6438"/>
            <a:ext cx="7128792" cy="56215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313492"/>
            <a:ext cx="5605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F0-F1 working as ATP </a:t>
            </a:r>
            <a:r>
              <a:rPr lang="en-US" sz="2800" dirty="0" err="1" smtClean="0"/>
              <a:t>synthase</a:t>
            </a:r>
            <a:r>
              <a:rPr lang="en-US" sz="2800" dirty="0" smtClean="0"/>
              <a:t>…</a:t>
            </a:r>
            <a:endParaRPr lang="ru-RU" sz="2800" dirty="0"/>
          </a:p>
        </p:txBody>
      </p:sp>
      <p:pic>
        <p:nvPicPr>
          <p:cNvPr id="6" name="Picture 3" descr="C:\D\users\Karyagina\Presentations\RECESS_RETRIT_2013\atpsynanim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2162" y="0"/>
            <a:ext cx="2038350" cy="2476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308304" y="4388911"/>
            <a:ext cx="19159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Flux of protons </a:t>
            </a:r>
          </a:p>
          <a:p>
            <a:r>
              <a:rPr lang="en-US" dirty="0" smtClean="0"/>
              <a:t>induces rotation</a:t>
            </a:r>
          </a:p>
          <a:p>
            <a:r>
              <a:rPr lang="en-US" dirty="0" smtClean="0"/>
              <a:t>of F0 and ATP</a:t>
            </a:r>
          </a:p>
          <a:p>
            <a:r>
              <a:rPr lang="en-US" dirty="0" smtClean="0"/>
              <a:t>synthesis by F1.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3604954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F1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3836" y="4005064"/>
            <a:ext cx="48442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F0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5364088" y="4005064"/>
            <a:ext cx="1080120" cy="14401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7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Pase_video-uxga.mpe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04056" y="396044"/>
            <a:ext cx="8172400" cy="61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9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F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450000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303C9-FE37-47E0-AC4A-0EB9CA6C1BD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7544" y="332656"/>
            <a:ext cx="8422705" cy="6264697"/>
          </a:xfrm>
          <a:prstGeom prst="rect">
            <a:avLst/>
          </a:prstGeom>
          <a:solidFill>
            <a:schemeClr val="bg1">
              <a:alpha val="42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+mj-cs"/>
              </a:rPr>
              <a:t>Как можно использовать </a:t>
            </a:r>
            <a:r>
              <a:rPr lang="ru-RU" sz="2800" dirty="0" err="1" smtClean="0">
                <a:latin typeface="Times New Roman" pitchFamily="18" charset="0"/>
                <a:ea typeface="+mj-ea"/>
                <a:cs typeface="+mj-cs"/>
              </a:rPr>
              <a:t>биоинформатику</a:t>
            </a:r>
            <a:r>
              <a:rPr lang="ru-RU" sz="2800" dirty="0" smtClean="0">
                <a:latin typeface="Times New Roman" pitchFamily="18" charset="0"/>
                <a:ea typeface="+mj-ea"/>
                <a:cs typeface="+mj-cs"/>
              </a:rPr>
              <a:t> для разработки лекарств?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Times New Roman" pitchFamily="18" charset="0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i="1" dirty="0" smtClean="0">
                <a:latin typeface="Times New Roman" pitchFamily="18" charset="0"/>
                <a:ea typeface="+mj-ea"/>
                <a:cs typeface="+mj-cs"/>
              </a:rPr>
              <a:t>Пример использования «обычных» методов </a:t>
            </a:r>
            <a:r>
              <a:rPr lang="ru-RU" sz="2800" i="1" dirty="0" err="1" smtClean="0">
                <a:latin typeface="Times New Roman" pitchFamily="18" charset="0"/>
                <a:ea typeface="+mj-ea"/>
                <a:cs typeface="+mj-cs"/>
              </a:rPr>
              <a:t>биоинформатики</a:t>
            </a:r>
            <a:r>
              <a:rPr lang="ru-RU" sz="2800" i="1" dirty="0" smtClean="0">
                <a:latin typeface="Times New Roman" pitchFamily="18" charset="0"/>
                <a:ea typeface="+mj-ea"/>
                <a:cs typeface="+mj-cs"/>
              </a:rPr>
              <a:t>: </a:t>
            </a:r>
          </a:p>
          <a:p>
            <a:pPr lvl="0">
              <a:defRPr/>
            </a:pPr>
            <a:r>
              <a:rPr lang="ru-RU" sz="2800" b="1" dirty="0" smtClean="0">
                <a:latin typeface="Times New Roman" pitchFamily="18" charset="0"/>
                <a:ea typeface="+mj-ea"/>
                <a:cs typeface="+mj-cs"/>
              </a:rPr>
              <a:t>Изменение тропизма вектора для генной терапии: </a:t>
            </a:r>
            <a:r>
              <a:rPr lang="ru-RU" sz="2800" b="1" i="1" dirty="0" smtClean="0">
                <a:latin typeface="Times New Roman" pitchFamily="18" charset="0"/>
                <a:ea typeface="+mj-ea"/>
                <a:cs typeface="+mj-cs"/>
              </a:rPr>
              <a:t>компьютерный дизайн </a:t>
            </a:r>
            <a:r>
              <a:rPr lang="ru-RU" sz="2800" b="1" i="1" dirty="0" err="1" smtClean="0">
                <a:latin typeface="Times New Roman" pitchFamily="18" charset="0"/>
                <a:ea typeface="+mj-ea"/>
                <a:cs typeface="+mj-cs"/>
              </a:rPr>
              <a:t>фибера</a:t>
            </a:r>
            <a:r>
              <a:rPr lang="ru-RU" sz="2800" b="1" i="1" dirty="0" smtClean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ea typeface="+mj-ea"/>
                <a:cs typeface="+mj-cs"/>
              </a:rPr>
              <a:t>рекомбинантного</a:t>
            </a:r>
            <a:r>
              <a:rPr lang="ru-RU" sz="2800" b="1" i="1" dirty="0" smtClean="0">
                <a:latin typeface="Times New Roman" pitchFamily="18" charset="0"/>
                <a:ea typeface="+mj-ea"/>
                <a:cs typeface="+mj-cs"/>
              </a:rPr>
              <a:t> птичьего аденовируса CELO.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251520" y="5301208"/>
            <a:ext cx="8640960" cy="13681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i="1" dirty="0" smtClean="0">
                <a:solidFill>
                  <a:srgbClr val="000000"/>
                </a:solidFill>
              </a:rPr>
              <a:t>Задача: </a:t>
            </a:r>
            <a:r>
              <a:rPr lang="ru-RU" b="1" dirty="0" smtClean="0">
                <a:solidFill>
                  <a:srgbClr val="000000"/>
                </a:solidFill>
              </a:rPr>
              <a:t>С целью изменения тропизма вектора (способности проникать в клетки другого типа, несущие на поверхности рецепторы - </a:t>
            </a:r>
            <a:r>
              <a:rPr lang="ru-RU" b="1" dirty="0" err="1" smtClean="0">
                <a:solidFill>
                  <a:srgbClr val="FF0000"/>
                </a:solidFill>
              </a:rPr>
              <a:t>интегрины</a:t>
            </a:r>
            <a:r>
              <a:rPr lang="ru-RU" b="1" dirty="0" smtClean="0">
                <a:solidFill>
                  <a:srgbClr val="000000"/>
                </a:solidFill>
              </a:rPr>
              <a:t>) было необходимо вставить аминокислотные остатки </a:t>
            </a:r>
            <a:r>
              <a:rPr lang="en-US" b="1" dirty="0" smtClean="0">
                <a:solidFill>
                  <a:srgbClr val="FF0000"/>
                </a:solidFill>
              </a:rPr>
              <a:t>RGD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smtClean="0">
                <a:solidFill>
                  <a:srgbClr val="000000"/>
                </a:solidFill>
              </a:rPr>
              <a:t>в поверхностно экспонированный участок длинного </a:t>
            </a:r>
            <a:r>
              <a:rPr lang="ru-RU" b="1" dirty="0" err="1" smtClean="0">
                <a:solidFill>
                  <a:srgbClr val="000000"/>
                </a:solidFill>
              </a:rPr>
              <a:t>фибера</a:t>
            </a:r>
            <a:r>
              <a:rPr lang="ru-RU" b="1" dirty="0" smtClean="0">
                <a:solidFill>
                  <a:srgbClr val="000000"/>
                </a:solidFill>
              </a:rPr>
              <a:t> аденовируса CELO.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" y="527423"/>
            <a:ext cx="3483045" cy="3837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3" name="Rectangle 339"/>
          <p:cNvSpPr>
            <a:spLocks noChangeArrowheads="1"/>
          </p:cNvSpPr>
          <p:nvPr/>
        </p:nvSpPr>
        <p:spPr bwMode="auto">
          <a:xfrm>
            <a:off x="3719513" y="-531440"/>
            <a:ext cx="1158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38"/>
          <p:cNvSpPr>
            <a:spLocks noChangeArrowheads="1"/>
          </p:cNvSpPr>
          <p:nvPr/>
        </p:nvSpPr>
        <p:spPr bwMode="auto">
          <a:xfrm>
            <a:off x="3605213" y="-531440"/>
            <a:ext cx="114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5" name="Rectangle 337"/>
          <p:cNvSpPr>
            <a:spLocks noChangeArrowheads="1"/>
          </p:cNvSpPr>
          <p:nvPr/>
        </p:nvSpPr>
        <p:spPr bwMode="auto">
          <a:xfrm>
            <a:off x="3489325" y="-531440"/>
            <a:ext cx="115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6" name="Rectangle 336"/>
          <p:cNvSpPr>
            <a:spLocks noChangeArrowheads="1"/>
          </p:cNvSpPr>
          <p:nvPr/>
        </p:nvSpPr>
        <p:spPr bwMode="auto">
          <a:xfrm>
            <a:off x="3375025" y="-531440"/>
            <a:ext cx="114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7" name="Rectangle 335"/>
          <p:cNvSpPr>
            <a:spLocks noChangeArrowheads="1"/>
          </p:cNvSpPr>
          <p:nvPr/>
        </p:nvSpPr>
        <p:spPr bwMode="auto">
          <a:xfrm>
            <a:off x="3259138" y="-531440"/>
            <a:ext cx="1158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8" name="Rectangle 333"/>
          <p:cNvSpPr>
            <a:spLocks noChangeArrowheads="1"/>
          </p:cNvSpPr>
          <p:nvPr/>
        </p:nvSpPr>
        <p:spPr bwMode="auto">
          <a:xfrm>
            <a:off x="3028950" y="-531440"/>
            <a:ext cx="115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9" name="Rectangle 332"/>
          <p:cNvSpPr>
            <a:spLocks noChangeArrowheads="1"/>
          </p:cNvSpPr>
          <p:nvPr/>
        </p:nvSpPr>
        <p:spPr bwMode="auto">
          <a:xfrm>
            <a:off x="2914650" y="-531440"/>
            <a:ext cx="114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0" name="Rectangle 331"/>
          <p:cNvSpPr>
            <a:spLocks noChangeArrowheads="1"/>
          </p:cNvSpPr>
          <p:nvPr/>
        </p:nvSpPr>
        <p:spPr bwMode="auto">
          <a:xfrm>
            <a:off x="2798763" y="-531440"/>
            <a:ext cx="1158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1" name="Rectangle 330"/>
          <p:cNvSpPr>
            <a:spLocks noChangeArrowheads="1"/>
          </p:cNvSpPr>
          <p:nvPr/>
        </p:nvSpPr>
        <p:spPr bwMode="auto">
          <a:xfrm>
            <a:off x="2684463" y="-531440"/>
            <a:ext cx="114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2" name="Rectangle 329"/>
          <p:cNvSpPr>
            <a:spLocks noChangeArrowheads="1"/>
          </p:cNvSpPr>
          <p:nvPr/>
        </p:nvSpPr>
        <p:spPr bwMode="auto">
          <a:xfrm>
            <a:off x="2568575" y="-531440"/>
            <a:ext cx="115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3" name="Rectangle 328"/>
          <p:cNvSpPr>
            <a:spLocks noChangeArrowheads="1"/>
          </p:cNvSpPr>
          <p:nvPr/>
        </p:nvSpPr>
        <p:spPr bwMode="auto">
          <a:xfrm>
            <a:off x="2454275" y="-531440"/>
            <a:ext cx="114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4" name="Rectangle 327"/>
          <p:cNvSpPr>
            <a:spLocks noChangeArrowheads="1"/>
          </p:cNvSpPr>
          <p:nvPr/>
        </p:nvSpPr>
        <p:spPr bwMode="auto">
          <a:xfrm>
            <a:off x="2338388" y="-531440"/>
            <a:ext cx="1158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5" name="Rectangle 326"/>
          <p:cNvSpPr>
            <a:spLocks noChangeArrowheads="1"/>
          </p:cNvSpPr>
          <p:nvPr/>
        </p:nvSpPr>
        <p:spPr bwMode="auto">
          <a:xfrm>
            <a:off x="2222500" y="-531440"/>
            <a:ext cx="115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6" name="Rectangle 325"/>
          <p:cNvSpPr>
            <a:spLocks noChangeArrowheads="1"/>
          </p:cNvSpPr>
          <p:nvPr/>
        </p:nvSpPr>
        <p:spPr bwMode="auto">
          <a:xfrm>
            <a:off x="2108200" y="-531440"/>
            <a:ext cx="114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7" name="Rectangle 324"/>
          <p:cNvSpPr>
            <a:spLocks noChangeArrowheads="1"/>
          </p:cNvSpPr>
          <p:nvPr/>
        </p:nvSpPr>
        <p:spPr bwMode="auto">
          <a:xfrm>
            <a:off x="1992313" y="-531440"/>
            <a:ext cx="1158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8" name="Rectangle 323"/>
          <p:cNvSpPr>
            <a:spLocks noChangeArrowheads="1"/>
          </p:cNvSpPr>
          <p:nvPr/>
        </p:nvSpPr>
        <p:spPr bwMode="auto">
          <a:xfrm>
            <a:off x="1878013" y="-531440"/>
            <a:ext cx="114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9" name="Rectangle 322"/>
          <p:cNvSpPr>
            <a:spLocks noChangeArrowheads="1"/>
          </p:cNvSpPr>
          <p:nvPr/>
        </p:nvSpPr>
        <p:spPr bwMode="auto">
          <a:xfrm>
            <a:off x="1762125" y="-531440"/>
            <a:ext cx="115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90" name="Rectangle 321"/>
          <p:cNvSpPr>
            <a:spLocks noChangeArrowheads="1"/>
          </p:cNvSpPr>
          <p:nvPr/>
        </p:nvSpPr>
        <p:spPr bwMode="auto">
          <a:xfrm>
            <a:off x="1647825" y="-531440"/>
            <a:ext cx="114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 flipV="1">
            <a:off x="2051720" y="404664"/>
            <a:ext cx="503237" cy="215900"/>
          </a:xfrm>
          <a:prstGeom prst="straightConnector1">
            <a:avLst/>
          </a:prstGeom>
          <a:ln w="444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2" name="TextBox 24"/>
          <p:cNvSpPr txBox="1">
            <a:spLocks noChangeArrowheads="1"/>
          </p:cNvSpPr>
          <p:nvPr/>
        </p:nvSpPr>
        <p:spPr bwMode="auto">
          <a:xfrm>
            <a:off x="2627784" y="188640"/>
            <a:ext cx="6985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RGD</a:t>
            </a:r>
            <a:endParaRPr lang="ru-RU" dirty="0"/>
          </a:p>
        </p:txBody>
      </p:sp>
      <p:sp>
        <p:nvSpPr>
          <p:cNvPr id="7193" name="TextBox 27"/>
          <p:cNvSpPr txBox="1">
            <a:spLocks noChangeArrowheads="1"/>
          </p:cNvSpPr>
          <p:nvPr/>
        </p:nvSpPr>
        <p:spPr bwMode="auto">
          <a:xfrm>
            <a:off x="107950" y="232147"/>
            <a:ext cx="15049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Long fiber</a:t>
            </a:r>
          </a:p>
          <a:p>
            <a:r>
              <a:rPr lang="en-US"/>
              <a:t>knob domain</a:t>
            </a:r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611560" y="836712"/>
            <a:ext cx="176212" cy="504058"/>
          </a:xfrm>
          <a:prstGeom prst="straightConnector1">
            <a:avLst/>
          </a:prstGeom>
          <a:ln w="444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547813" y="663947"/>
            <a:ext cx="287883" cy="28749"/>
          </a:xfrm>
          <a:prstGeom prst="straightConnector1">
            <a:avLst/>
          </a:prstGeom>
          <a:ln w="444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635896" y="0"/>
            <a:ext cx="550810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b="1" dirty="0" smtClean="0">
                <a:latin typeface="Arial" charset="0"/>
              </a:rPr>
              <a:t>Птичьи аденовирусы можно использовать в качестве векторов для генной терапии.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ru-RU" b="1" dirty="0" smtClean="0">
                <a:latin typeface="Arial" charset="0"/>
              </a:rPr>
              <a:t>	</a:t>
            </a:r>
            <a:r>
              <a:rPr lang="ru-RU" b="1" i="1" dirty="0" smtClean="0">
                <a:latin typeface="Arial" charset="0"/>
              </a:rPr>
              <a:t>Преимущества по сравнению с </a:t>
            </a:r>
            <a:r>
              <a:rPr lang="en-US" b="1" i="1" dirty="0" smtClean="0">
                <a:latin typeface="Arial" charset="0"/>
              </a:rPr>
              <a:t>a</a:t>
            </a:r>
            <a:r>
              <a:rPr lang="ru-RU" b="1" i="1" dirty="0" err="1" smtClean="0">
                <a:latin typeface="Arial" charset="0"/>
              </a:rPr>
              <a:t>деновирусами</a:t>
            </a:r>
            <a:r>
              <a:rPr lang="ru-RU" b="1" i="1" dirty="0" smtClean="0">
                <a:latin typeface="Arial" charset="0"/>
              </a:rPr>
              <a:t> человека: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b="1" dirty="0" smtClean="0">
                <a:latin typeface="Arial" charset="0"/>
              </a:rPr>
              <a:t>Вирус </a:t>
            </a:r>
            <a:r>
              <a:rPr lang="en-US" b="1" dirty="0" smtClean="0">
                <a:latin typeface="Arial" charset="0"/>
              </a:rPr>
              <a:t>CELO </a:t>
            </a:r>
            <a:r>
              <a:rPr lang="ru-RU" b="1" dirty="0" smtClean="0">
                <a:latin typeface="Arial" charset="0"/>
              </a:rPr>
              <a:t>можно наращивать в куриных эмбрионах </a:t>
            </a:r>
            <a:r>
              <a:rPr lang="en-US" b="1" dirty="0" smtClean="0">
                <a:latin typeface="Arial" charset="0"/>
              </a:rPr>
              <a:t>(</a:t>
            </a:r>
            <a:r>
              <a:rPr lang="ru-RU" b="1" dirty="0" smtClean="0">
                <a:latin typeface="Arial" charset="0"/>
              </a:rPr>
              <a:t>до 10</a:t>
            </a:r>
            <a:r>
              <a:rPr lang="ru-RU" b="1" baseline="30000" dirty="0" smtClean="0">
                <a:latin typeface="Arial" charset="0"/>
              </a:rPr>
              <a:t>12 </a:t>
            </a:r>
            <a:r>
              <a:rPr lang="ru-RU" b="1" dirty="0" smtClean="0">
                <a:latin typeface="Arial" charset="0"/>
              </a:rPr>
              <a:t>вирусных частиц на эмбрион</a:t>
            </a:r>
            <a:r>
              <a:rPr lang="en-US" b="1" dirty="0" smtClean="0">
                <a:latin typeface="Arial" charset="0"/>
              </a:rPr>
              <a:t>) </a:t>
            </a:r>
            <a:r>
              <a:rPr lang="ru-RU" b="1" dirty="0" smtClean="0">
                <a:latin typeface="Arial" charset="0"/>
              </a:rPr>
              <a:t>– это гораздо проще и дешевле, чем выращивание вирусов человека в культурах </a:t>
            </a:r>
            <a:r>
              <a:rPr lang="ru-RU" b="1" dirty="0" err="1" smtClean="0">
                <a:latin typeface="Arial" charset="0"/>
              </a:rPr>
              <a:t>эукариотических</a:t>
            </a:r>
            <a:r>
              <a:rPr lang="ru-RU" b="1" dirty="0" smtClean="0">
                <a:latin typeface="Arial" charset="0"/>
              </a:rPr>
              <a:t> клеток</a:t>
            </a:r>
            <a:r>
              <a:rPr lang="en-US" b="1" dirty="0" smtClean="0">
                <a:latin typeface="Arial" charset="0"/>
              </a:rPr>
              <a:t>. </a:t>
            </a:r>
            <a:endParaRPr lang="ru-RU" b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b="1" dirty="0" smtClean="0">
                <a:latin typeface="Arial" charset="0"/>
              </a:rPr>
              <a:t>На вирус </a:t>
            </a:r>
            <a:r>
              <a:rPr lang="en-US" b="1" dirty="0" smtClean="0">
                <a:latin typeface="Arial" charset="0"/>
              </a:rPr>
              <a:t>CELO </a:t>
            </a:r>
            <a:r>
              <a:rPr lang="ru-RU" b="1" dirty="0" smtClean="0">
                <a:latin typeface="Arial" charset="0"/>
              </a:rPr>
              <a:t>отсутствует первичная иммунная реакция, поскольку люди не инфицируются этим вирусом</a:t>
            </a:r>
            <a:r>
              <a:rPr lang="en-US" b="1" dirty="0" smtClean="0">
                <a:latin typeface="Arial" charset="0"/>
              </a:rPr>
              <a:t>. </a:t>
            </a:r>
            <a:endParaRPr lang="en-US" b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b="1" dirty="0" smtClean="0">
                <a:latin typeface="Arial" charset="0"/>
              </a:rPr>
              <a:t>CELO</a:t>
            </a:r>
            <a:r>
              <a:rPr lang="ru-RU" b="1" dirty="0" smtClean="0">
                <a:latin typeface="Arial" charset="0"/>
              </a:rPr>
              <a:t> не реплицируется в клетках человека и млекопитающих.</a:t>
            </a:r>
            <a:r>
              <a:rPr lang="en-US" b="1" dirty="0" smtClean="0">
                <a:latin typeface="Arial" charset="0"/>
              </a:rPr>
              <a:t> </a:t>
            </a:r>
            <a:endParaRPr lang="ru-RU" b="1" dirty="0" smtClean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ru-RU" b="1" dirty="0" smtClean="0">
                <a:latin typeface="Arial" charset="0"/>
              </a:rPr>
              <a:t>	</a:t>
            </a:r>
            <a:r>
              <a:rPr lang="ru-RU" b="1" i="1" dirty="0" smtClean="0">
                <a:latin typeface="Arial" charset="0"/>
              </a:rPr>
              <a:t>Недостаток: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b="1" dirty="0" smtClean="0">
                <a:latin typeface="Arial" charset="0"/>
              </a:rPr>
              <a:t>Вирус не способен проникать в некоторые типы клеток млекопитающих (клетки молочной железы).</a:t>
            </a:r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3397056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Arial" panose="020B0604020202020204" pitchFamily="34" charset="0"/>
              </a:rPr>
              <a:t>Интегрины</a:t>
            </a:r>
            <a:r>
              <a:rPr lang="ru-RU" dirty="0">
                <a:latin typeface="Arial" panose="020B0604020202020204" pitchFamily="34" charset="0"/>
              </a:rPr>
              <a:t> — это трансмембранные </a:t>
            </a:r>
            <a:r>
              <a:rPr lang="ru-RU" dirty="0" err="1">
                <a:latin typeface="Arial" panose="020B0604020202020204" pitchFamily="34" charset="0"/>
              </a:rPr>
              <a:t>гетеродимерные</a:t>
            </a:r>
            <a:r>
              <a:rPr lang="ru-RU" dirty="0">
                <a:latin typeface="Arial" panose="020B0604020202020204" pitchFamily="34" charset="0"/>
              </a:rPr>
              <a:t> клеточные рецепторы, взаимодействующие с внеклеточным матриксом и передающие различные межклеточные сигналы. От них зависит форма клетки, её подвижность, они участвуют в регулировке клеточного цикла.</a:t>
            </a:r>
          </a:p>
          <a:p>
            <a:r>
              <a:rPr lang="ru-RU" dirty="0">
                <a:latin typeface="Arial" panose="020B0604020202020204" pitchFamily="34" charset="0"/>
              </a:rPr>
              <a:t>Структурно </a:t>
            </a:r>
            <a:r>
              <a:rPr lang="ru-RU" dirty="0" err="1">
                <a:latin typeface="Arial" panose="020B0604020202020204" pitchFamily="34" charset="0"/>
              </a:rPr>
              <a:t>интегриновые</a:t>
            </a:r>
            <a:r>
              <a:rPr lang="ru-RU" dirty="0">
                <a:latin typeface="Arial" panose="020B0604020202020204" pitchFamily="34" charset="0"/>
              </a:rPr>
              <a:t> рецепторы представляют собой облигатные </a:t>
            </a:r>
            <a:r>
              <a:rPr lang="ru-RU" dirty="0" err="1">
                <a:latin typeface="Arial" panose="020B0604020202020204" pitchFamily="34" charset="0"/>
              </a:rPr>
              <a:t>гетеродимеры</a:t>
            </a:r>
            <a:r>
              <a:rPr lang="ru-RU" dirty="0">
                <a:latin typeface="Arial" panose="020B0604020202020204" pitchFamily="34" charset="0"/>
              </a:rPr>
              <a:t> — каждый состоит из одной альфа- и одной бета-субъединицы. </a:t>
            </a:r>
            <a:r>
              <a:rPr lang="ru-RU" dirty="0" smtClean="0">
                <a:latin typeface="Arial" panose="020B0604020202020204" pitchFamily="34" charset="0"/>
              </a:rPr>
              <a:t>Молекулярная </a:t>
            </a:r>
            <a:r>
              <a:rPr lang="ru-RU" dirty="0">
                <a:latin typeface="Arial" panose="020B0604020202020204" pitchFamily="34" charset="0"/>
              </a:rPr>
              <a:t>масса субъединиц варьирует от 90 до 160 </a:t>
            </a:r>
            <a:r>
              <a:rPr lang="ru-RU" dirty="0" err="1" smtClean="0">
                <a:latin typeface="Arial" panose="020B0604020202020204" pitchFamily="34" charset="0"/>
              </a:rPr>
              <a:t>кДа</a:t>
            </a:r>
            <a:r>
              <a:rPr lang="ru-RU" dirty="0" smtClean="0">
                <a:latin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</a:rPr>
              <a:t>Альфа-субъединицы определяют специфичность </a:t>
            </a:r>
            <a:r>
              <a:rPr lang="ru-RU" dirty="0" err="1">
                <a:latin typeface="Arial" panose="020B0604020202020204" pitchFamily="34" charset="0"/>
              </a:rPr>
              <a:t>интегрина</a:t>
            </a:r>
            <a:r>
              <a:rPr lang="ru-RU" dirty="0">
                <a:latin typeface="Arial" panose="020B0604020202020204" pitchFamily="34" charset="0"/>
              </a:rPr>
              <a:t> к </a:t>
            </a:r>
            <a:r>
              <a:rPr lang="ru-RU" dirty="0" err="1" smtClean="0">
                <a:latin typeface="Arial" panose="020B0604020202020204" pitchFamily="34" charset="0"/>
              </a:rPr>
              <a:t>лиганду</a:t>
            </a:r>
            <a:r>
              <a:rPr lang="ru-RU" dirty="0" smtClean="0">
                <a:latin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</a:rPr>
              <a:t>а бета-субъединицы связаны с компонентами </a:t>
            </a:r>
            <a:r>
              <a:rPr lang="ru-RU" dirty="0" err="1" smtClean="0">
                <a:latin typeface="Arial" panose="020B0604020202020204" pitchFamily="34" charset="0"/>
              </a:rPr>
              <a:t>цитоскелета</a:t>
            </a:r>
            <a:r>
              <a:rPr lang="ru-RU" dirty="0">
                <a:latin typeface="Arial" panose="020B0604020202020204" pitchFamily="34" charset="0"/>
              </a:rPr>
              <a:t> и обеспечивают передачу сигнала в клетке. </a:t>
            </a:r>
            <a:r>
              <a:rPr lang="ru-RU" dirty="0" smtClean="0">
                <a:latin typeface="Arial" panose="020B0604020202020204" pitchFamily="34" charset="0"/>
              </a:rPr>
              <a:t>У</a:t>
            </a:r>
            <a:r>
              <a:rPr lang="ru-RU" dirty="0">
                <a:latin typeface="Arial" panose="020B0604020202020204" pitchFamily="34" charset="0"/>
              </a:rPr>
              <a:t> человека описано 18 альфа- и 8 бета-субъединиц, при этом каждая альфа-субъединица образует комплекс только с определённым набором бета-единиц, что в итоге порождает 24 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варианта </a:t>
            </a:r>
            <a:r>
              <a:rPr lang="ru-RU" dirty="0" err="1" smtClean="0">
                <a:solidFill>
                  <a:srgbClr val="252525"/>
                </a:solidFill>
                <a:latin typeface="Arial" panose="020B0604020202020204" pitchFamily="34" charset="0"/>
              </a:rPr>
              <a:t>димеров</a:t>
            </a:r>
            <a:r>
              <a:rPr lang="ru-RU" dirty="0" smtClean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http://www.frontiersin.org/files/Articles/27117/fimmu-03-00157-HTML/image_m/fimmu-03-00157-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42" y="116632"/>
            <a:ext cx="84963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4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9732</TotalTime>
  <Words>2832</Words>
  <Application>Microsoft Office PowerPoint</Application>
  <PresentationFormat>Экран (4:3)</PresentationFormat>
  <Paragraphs>570</Paragraphs>
  <Slides>45</Slides>
  <Notes>6</Notes>
  <HiddenSlides>0</HiddenSlides>
  <MMClips>2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5" baseType="lpstr">
      <vt:lpstr>SimSun</vt:lpstr>
      <vt:lpstr>Arial</vt:lpstr>
      <vt:lpstr>Calibri</vt:lpstr>
      <vt:lpstr>Comic Sans MS</vt:lpstr>
      <vt:lpstr>Courier New</vt:lpstr>
      <vt:lpstr>Symbol</vt:lpstr>
      <vt:lpstr>Times New Roman</vt:lpstr>
      <vt:lpstr>Wingdings</vt:lpstr>
      <vt:lpstr>Тема Office</vt:lpstr>
      <vt:lpstr>Bitmap 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лекарство?</vt:lpstr>
      <vt:lpstr>Сколько существует лекарств?</vt:lpstr>
      <vt:lpstr>Немного истории…</vt:lpstr>
      <vt:lpstr>Особенности разработки лекарств на современном этапе </vt:lpstr>
      <vt:lpstr>Ежегодные вложения в разработку лекарств и  количество одобренных препаратов </vt:lpstr>
      <vt:lpstr>Этапы создания нового лекарства</vt:lpstr>
      <vt:lpstr>Этапы создания нового лекарства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Программы для докинга и виртуального скрининга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Фильтры.  «Правило пяти» Липински.</vt:lpstr>
      <vt:lpstr>Не всё так просто…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Anna</cp:lastModifiedBy>
  <cp:revision>24</cp:revision>
  <dcterms:created xsi:type="dcterms:W3CDTF">2014-11-18T19:32:21Z</dcterms:created>
  <dcterms:modified xsi:type="dcterms:W3CDTF">2015-10-21T15:47:18Z</dcterms:modified>
</cp:coreProperties>
</file>