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84" r:id="rId4"/>
    <p:sldId id="299" r:id="rId5"/>
    <p:sldId id="285" r:id="rId6"/>
    <p:sldId id="287" r:id="rId7"/>
    <p:sldId id="258" r:id="rId8"/>
    <p:sldId id="282" r:id="rId9"/>
    <p:sldId id="293" r:id="rId10"/>
    <p:sldId id="260" r:id="rId11"/>
    <p:sldId id="283" r:id="rId12"/>
    <p:sldId id="300" r:id="rId13"/>
    <p:sldId id="286" r:id="rId14"/>
    <p:sldId id="288" r:id="rId15"/>
    <p:sldId id="292" r:id="rId16"/>
    <p:sldId id="289" r:id="rId17"/>
    <p:sldId id="294" r:id="rId18"/>
    <p:sldId id="297" r:id="rId19"/>
    <p:sldId id="295" r:id="rId20"/>
    <p:sldId id="298" r:id="rId21"/>
    <p:sldId id="296" r:id="rId22"/>
    <p:sldId id="291" r:id="rId23"/>
    <p:sldId id="301" r:id="rId24"/>
    <p:sldId id="290" r:id="rId25"/>
    <p:sldId id="302" r:id="rId26"/>
    <p:sldId id="303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09" autoAdjust="0"/>
  </p:normalViewPr>
  <p:slideViewPr>
    <p:cSldViewPr>
      <p:cViewPr varScale="1">
        <p:scale>
          <a:sx n="117" d="100"/>
          <a:sy n="11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F208F-62BB-482D-9724-682F40DE880C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BD8CE-4FEC-4CEE-B4D4-969C4CD8E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11C85-3E4B-4780-AACE-C5B34795C66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11C85-3E4B-4780-AACE-C5B34795C66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11C85-3E4B-4780-AACE-C5B34795C66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A5B7-2DAA-4526-9C9A-9FEBCEDDE41F}" type="datetime1">
              <a:rPr lang="ru-RU" smtClean="0"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55430-F9DF-4418-BFE8-550F0DBAD103}" type="datetime1">
              <a:rPr lang="ru-RU" smtClean="0"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12C25-C892-4969-8606-4C37A9054998}" type="datetime1">
              <a:rPr lang="ru-RU" smtClean="0"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AAE57-CD67-40BB-AFC8-0F4277B4842E}" type="datetime1">
              <a:rPr lang="ru-RU" smtClean="0"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F8B7C-BE5F-41B2-B6C6-43CC18B32BE7}" type="datetime1">
              <a:rPr lang="ru-RU" smtClean="0"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C04-BE81-4F2E-BCFA-D0E7141C0A22}" type="datetime1">
              <a:rPr lang="ru-RU" smtClean="0"/>
              <a:t>07.10.2015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8566-919A-40C2-B648-F960DE2D9AB1}" type="datetime1">
              <a:rPr lang="ru-RU" smtClean="0"/>
              <a:t>07.10.2015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2DC0-473D-4545-A3C9-488CAEC95155}" type="datetime1">
              <a:rPr lang="ru-RU" smtClean="0"/>
              <a:t>07.10.2015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18B75-CF5D-4606-BECF-4F1A2B03B1D9}" type="datetime1">
              <a:rPr lang="ru-RU" smtClean="0"/>
              <a:t>07.10.2015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E545-A5DE-44FF-B702-F3DBEFA5DAC2}" type="datetime1">
              <a:rPr lang="ru-RU" smtClean="0"/>
              <a:t>07.10.2015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1748-368B-41A2-B2FE-BF185BEDC702}" type="datetime1">
              <a:rPr lang="ru-RU" smtClean="0"/>
              <a:t>07.10.2015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C3E06-3161-4935-A116-4CE293254F85}" type="datetime1">
              <a:rPr lang="ru-RU" smtClean="0"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C8151-2DCA-4F31-9F7E-441D99576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ommons.wikimedia.org/wiki/File:Polymerase_chain_reaction.svg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Секвенирование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Платформы</a:t>
            </a:r>
          </a:p>
          <a:p>
            <a:r>
              <a:rPr lang="ru-RU" sz="2400" dirty="0" smtClean="0"/>
              <a:t>Сборка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Межфакультетский курс «</a:t>
            </a:r>
            <a:r>
              <a:rPr lang="ru-RU" dirty="0" err="1" smtClean="0">
                <a:solidFill>
                  <a:schemeClr val="bg1">
                    <a:lumMod val="50000"/>
                  </a:schemeClr>
                </a:solidFill>
              </a:rPr>
              <a:t>Биоинформатика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»</a:t>
            </a:r>
            <a:br>
              <a:rPr lang="ru-RU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Факультет </a:t>
            </a:r>
            <a:r>
              <a:rPr lang="ru-RU" dirty="0" err="1" smtClean="0">
                <a:solidFill>
                  <a:schemeClr val="bg1">
                    <a:lumMod val="50000"/>
                  </a:schemeClr>
                </a:solidFill>
              </a:rPr>
              <a:t>биоинженерии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 и </a:t>
            </a:r>
            <a:r>
              <a:rPr lang="ru-RU" dirty="0" err="1" smtClean="0">
                <a:solidFill>
                  <a:schemeClr val="bg1">
                    <a:lumMod val="50000"/>
                  </a:schemeClr>
                </a:solidFill>
              </a:rPr>
              <a:t>биоинформатики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 МГУ</a:t>
            </a:r>
            <a:br>
              <a:rPr lang="ru-RU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осень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201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5620" y="5656491"/>
            <a:ext cx="32271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Сергей Александрович Спирин</a:t>
            </a:r>
            <a:br>
              <a:rPr lang="ru-RU" dirty="0" smtClean="0"/>
            </a:br>
            <a:r>
              <a:rPr lang="en-US" dirty="0" smtClean="0"/>
              <a:t>7</a:t>
            </a:r>
            <a:r>
              <a:rPr lang="ru-RU" dirty="0" smtClean="0"/>
              <a:t> октября 201</a:t>
            </a:r>
            <a:r>
              <a:rPr lang="en-US" dirty="0" smtClean="0"/>
              <a:t>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/>
              <a:t>Секвенирование</a:t>
            </a:r>
            <a:r>
              <a:rPr lang="ru-RU" sz="3600" dirty="0" smtClean="0"/>
              <a:t> «третьего поколения»</a:t>
            </a:r>
            <a:endParaRPr lang="ru-RU" sz="36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04800" y="1447800"/>
            <a:ext cx="85344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 smtClean="0"/>
              <a:t>Ion Torrent</a:t>
            </a:r>
            <a:r>
              <a:rPr lang="ru-RU" b="1" dirty="0" smtClean="0"/>
              <a:t>: </a:t>
            </a:r>
            <a:r>
              <a:rPr lang="ru-RU" dirty="0" smtClean="0"/>
              <a:t>измеряется ток, возникающий при присоединении нуклеотида к растущей цепи (это перспективная технология, но скорее ещё «второго поколения», так как требует амплификации ДНК): </a:t>
            </a:r>
            <a:r>
              <a:rPr lang="ru-RU" dirty="0" err="1" smtClean="0"/>
              <a:t>риды</a:t>
            </a:r>
            <a:r>
              <a:rPr lang="ru-RU" dirty="0" smtClean="0"/>
              <a:t> </a:t>
            </a:r>
            <a:r>
              <a:rPr lang="ru-RU" dirty="0" smtClean="0"/>
              <a:t>до 400 </a:t>
            </a:r>
            <a:r>
              <a:rPr lang="ru-RU" dirty="0" smtClean="0"/>
              <a:t>п.н., </a:t>
            </a:r>
            <a:r>
              <a:rPr lang="ru-RU" dirty="0" smtClean="0"/>
              <a:t>1–2 % </a:t>
            </a:r>
            <a:r>
              <a:rPr lang="ru-RU" dirty="0" smtClean="0"/>
              <a:t>ошибок, </a:t>
            </a:r>
            <a:r>
              <a:rPr lang="ru-RU" dirty="0" smtClean="0"/>
              <a:t>до 8</a:t>
            </a:r>
            <a:r>
              <a:rPr lang="en-US" dirty="0" smtClean="0"/>
              <a:t>0</a:t>
            </a:r>
            <a:r>
              <a:rPr lang="ru-RU" dirty="0" smtClean="0"/>
              <a:t> </a:t>
            </a:r>
            <a:r>
              <a:rPr lang="ru-RU" dirty="0" smtClean="0"/>
              <a:t>млн. </a:t>
            </a:r>
            <a:r>
              <a:rPr lang="ru-RU" dirty="0" err="1" smtClean="0"/>
              <a:t>ридов</a:t>
            </a:r>
            <a:r>
              <a:rPr lang="ru-RU" dirty="0" smtClean="0"/>
              <a:t>, несколько часов.</a:t>
            </a:r>
          </a:p>
          <a:p>
            <a:pPr>
              <a:spcAft>
                <a:spcPts val="1200"/>
              </a:spcAft>
            </a:pPr>
            <a:r>
              <a:rPr lang="en-US" b="1" dirty="0" err="1" smtClean="0"/>
              <a:t>Helicos</a:t>
            </a:r>
            <a:r>
              <a:rPr lang="en-US" b="1" dirty="0" smtClean="0"/>
              <a:t>: </a:t>
            </a:r>
            <a:r>
              <a:rPr lang="ru-RU" dirty="0" err="1" smtClean="0"/>
              <a:t>риды</a:t>
            </a:r>
            <a:r>
              <a:rPr lang="ru-RU" dirty="0" smtClean="0"/>
              <a:t> </a:t>
            </a:r>
            <a:r>
              <a:rPr lang="en-US" dirty="0" smtClean="0"/>
              <a:t>~35</a:t>
            </a:r>
            <a:r>
              <a:rPr lang="ru-RU" dirty="0" smtClean="0"/>
              <a:t> п.н.</a:t>
            </a:r>
            <a:r>
              <a:rPr lang="en-US" dirty="0" smtClean="0"/>
              <a:t>, </a:t>
            </a:r>
            <a:r>
              <a:rPr lang="ru-RU" dirty="0" smtClean="0"/>
              <a:t>3% ошибок, 1 млрд. </a:t>
            </a:r>
            <a:r>
              <a:rPr lang="ru-RU" dirty="0" err="1" smtClean="0"/>
              <a:t>ридов</a:t>
            </a:r>
            <a:r>
              <a:rPr lang="ru-RU" dirty="0" smtClean="0"/>
              <a:t>, 8 дней. </a:t>
            </a:r>
            <a:r>
              <a:rPr lang="ru-RU" dirty="0" smtClean="0"/>
              <a:t>Прибор выпускался в</a:t>
            </a:r>
            <a:r>
              <a:rPr lang="ru-RU" dirty="0" smtClean="0"/>
              <a:t> 2009–2010. </a:t>
            </a:r>
            <a:r>
              <a:rPr lang="ru-RU" dirty="0" smtClean="0"/>
              <a:t>Читается одна молекула! Тем самым не требуется амплификация. Это очень важно для, например, количественных исследований</a:t>
            </a:r>
            <a:r>
              <a:rPr lang="ru-RU" dirty="0" smtClean="0"/>
              <a:t>. </a:t>
            </a:r>
            <a:endParaRPr lang="ru-RU" b="1" dirty="0" smtClean="0"/>
          </a:p>
          <a:p>
            <a:pPr>
              <a:spcAft>
                <a:spcPts val="1200"/>
              </a:spcAft>
            </a:pPr>
            <a:r>
              <a:rPr lang="en-US" b="1" dirty="0" smtClean="0"/>
              <a:t>Pacific Bioscience</a:t>
            </a:r>
            <a:r>
              <a:rPr lang="ru-RU" b="1" dirty="0" smtClean="0"/>
              <a:t>:</a:t>
            </a:r>
            <a:r>
              <a:rPr lang="ru-RU" dirty="0" smtClean="0"/>
              <a:t> фиксируется удерживание нового нуклеотида на растущей цепи. Длина </a:t>
            </a:r>
            <a:r>
              <a:rPr lang="ru-RU" dirty="0" err="1" smtClean="0"/>
              <a:t>рида</a:t>
            </a:r>
            <a:r>
              <a:rPr lang="ru-RU" dirty="0" smtClean="0"/>
              <a:t> несколько тысяч п.н.! </a:t>
            </a:r>
            <a:r>
              <a:rPr lang="ru-RU" dirty="0" smtClean="0"/>
              <a:t>50 </a:t>
            </a:r>
            <a:r>
              <a:rPr lang="ru-RU" dirty="0" smtClean="0"/>
              <a:t>000 </a:t>
            </a:r>
            <a:r>
              <a:rPr lang="ru-RU" dirty="0" err="1" smtClean="0"/>
              <a:t>ридов</a:t>
            </a:r>
            <a:r>
              <a:rPr lang="ru-RU" dirty="0" smtClean="0"/>
              <a:t> за полчаса, </a:t>
            </a:r>
            <a:r>
              <a:rPr lang="ru-RU" dirty="0" smtClean="0"/>
              <a:t>13% </a:t>
            </a:r>
            <a:r>
              <a:rPr lang="ru-RU" dirty="0" smtClean="0"/>
              <a:t>ошибок.</a:t>
            </a:r>
          </a:p>
          <a:p>
            <a:pPr>
              <a:spcAft>
                <a:spcPts val="1200"/>
              </a:spcAft>
            </a:pPr>
            <a:r>
              <a:rPr lang="en-US" b="1" dirty="0" smtClean="0"/>
              <a:t>Oxford </a:t>
            </a:r>
            <a:r>
              <a:rPr lang="en-US" b="1" dirty="0" err="1" smtClean="0"/>
              <a:t>Nanopore</a:t>
            </a:r>
            <a:r>
              <a:rPr lang="ru-RU" b="1" dirty="0" smtClean="0"/>
              <a:t>: </a:t>
            </a:r>
            <a:r>
              <a:rPr lang="ru-RU" dirty="0" smtClean="0"/>
              <a:t>цепь ДНК просачивается через </a:t>
            </a:r>
            <a:r>
              <a:rPr lang="ru-RU" dirty="0" err="1" smtClean="0"/>
              <a:t>нанопору</a:t>
            </a:r>
            <a:r>
              <a:rPr lang="ru-RU" dirty="0" smtClean="0"/>
              <a:t>, фиксируются характеристики проходящего нуклеотида.</a:t>
            </a:r>
            <a:r>
              <a:rPr lang="en-US" dirty="0" smtClean="0"/>
              <a:t> </a:t>
            </a:r>
            <a:r>
              <a:rPr lang="ru-RU" dirty="0" err="1" smtClean="0"/>
              <a:t>Риды</a:t>
            </a:r>
            <a:r>
              <a:rPr lang="ru-RU" dirty="0" smtClean="0"/>
              <a:t> длиной в десятки тыс. п.н.!!! </a:t>
            </a:r>
            <a:br>
              <a:rPr lang="ru-RU" dirty="0" smtClean="0"/>
            </a:br>
            <a:r>
              <a:rPr lang="ru-RU" dirty="0" smtClean="0"/>
              <a:t>Но пока </a:t>
            </a:r>
            <a:r>
              <a:rPr lang="en-US" dirty="0" smtClean="0"/>
              <a:t>~20% </a:t>
            </a:r>
            <a:r>
              <a:rPr lang="ru-RU" dirty="0" smtClean="0"/>
              <a:t>ошибок.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 сборки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701801"/>
            <a:ext cx="82296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Сборка на уже известный геном</a:t>
            </a:r>
          </a:p>
          <a:p>
            <a:r>
              <a:rPr lang="ru-RU" sz="1600" dirty="0" smtClean="0"/>
              <a:t>(например, чтобы изучать различия между ДНК разных людей)</a:t>
            </a:r>
          </a:p>
          <a:p>
            <a:endParaRPr lang="ru-RU" sz="2800" dirty="0" smtClean="0"/>
          </a:p>
          <a:p>
            <a:r>
              <a:rPr lang="ru-RU" sz="2800" dirty="0" smtClean="0"/>
              <a:t>Сборка </a:t>
            </a:r>
            <a:r>
              <a:rPr lang="en-US" sz="2800" i="1" dirty="0" smtClean="0"/>
              <a:t>de novo</a:t>
            </a:r>
            <a:endParaRPr lang="ru-RU" sz="2800" i="1" dirty="0" smtClean="0"/>
          </a:p>
          <a:p>
            <a:r>
              <a:rPr lang="ru-RU" sz="1600" dirty="0" smtClean="0"/>
              <a:t>(например, хотим изучать геном вида, чей геном пока не </a:t>
            </a:r>
            <a:r>
              <a:rPr lang="ru-RU" sz="1600" dirty="0" err="1" smtClean="0"/>
              <a:t>секвенирован</a:t>
            </a:r>
            <a:r>
              <a:rPr lang="ru-RU" sz="1600" dirty="0" smtClean="0"/>
              <a:t>)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Сборка на геном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4953000"/>
            <a:ext cx="731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"</a:t>
            </a:r>
            <a:r>
              <a:rPr lang="en-US" sz="1400" dirty="0" err="1" smtClean="0"/>
              <a:t>Seqassemble</a:t>
            </a:r>
            <a:r>
              <a:rPr lang="en-US" sz="1400" dirty="0" smtClean="0"/>
              <a:t>" by </a:t>
            </a:r>
            <a:r>
              <a:rPr lang="en-US" sz="1400" dirty="0" err="1" smtClean="0"/>
              <a:t>Luongdl</a:t>
            </a:r>
            <a:r>
              <a:rPr lang="en-US" sz="1400" dirty="0" smtClean="0"/>
              <a:t> </a:t>
            </a:r>
            <a:r>
              <a:rPr lang="ru-RU" sz="1400" dirty="0" smtClean="0"/>
              <a:t>	</a:t>
            </a:r>
            <a:r>
              <a:rPr lang="en-US" sz="1400" dirty="0" smtClean="0"/>
              <a:t>https</a:t>
            </a:r>
            <a:r>
              <a:rPr lang="en-US" sz="1400" dirty="0" smtClean="0"/>
              <a:t>://</a:t>
            </a:r>
            <a:r>
              <a:rPr lang="en-US" sz="1400" dirty="0" smtClean="0"/>
              <a:t>commons.wikimedia.org/wiki/File:Seqassemble.png</a:t>
            </a:r>
            <a:endParaRPr lang="ru-RU" sz="1400" dirty="0"/>
          </a:p>
        </p:txBody>
      </p:sp>
      <p:pic>
        <p:nvPicPr>
          <p:cNvPr id="4" name="Рисунок 3" descr="Seqassemb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2133600"/>
            <a:ext cx="6904684" cy="2835036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Сборка на геном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397001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Пусть длина </a:t>
            </a:r>
            <a:r>
              <a:rPr lang="ru-RU" dirty="0" err="1" smtClean="0"/>
              <a:t>рида</a:t>
            </a:r>
            <a:r>
              <a:rPr lang="ru-RU" dirty="0" smtClean="0"/>
              <a:t> 100, размер генома 1 </a:t>
            </a:r>
            <a:r>
              <a:rPr lang="ru-RU" dirty="0" err="1" smtClean="0"/>
              <a:t>млн</a:t>
            </a:r>
            <a:r>
              <a:rPr lang="ru-RU" dirty="0" smtClean="0"/>
              <a:t> п.н. и мы получили 50 000 </a:t>
            </a:r>
            <a:r>
              <a:rPr lang="ru-RU" dirty="0" err="1" smtClean="0"/>
              <a:t>ридов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Значит, среднее покрытие = 5. Хватит ли этого, чтобы собрать весь геном?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Сборка на геном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397001"/>
            <a:ext cx="7848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Пусть длина </a:t>
            </a:r>
            <a:r>
              <a:rPr lang="ru-RU" dirty="0" err="1" smtClean="0"/>
              <a:t>рида</a:t>
            </a:r>
            <a:r>
              <a:rPr lang="ru-RU" dirty="0" smtClean="0"/>
              <a:t> 100, размер генома 1 </a:t>
            </a:r>
            <a:r>
              <a:rPr lang="ru-RU" dirty="0" err="1" smtClean="0"/>
              <a:t>млн</a:t>
            </a:r>
            <a:r>
              <a:rPr lang="ru-RU" dirty="0" smtClean="0"/>
              <a:t> п.н. и мы получили 50 000 </a:t>
            </a:r>
            <a:r>
              <a:rPr lang="ru-RU" dirty="0" err="1" smtClean="0"/>
              <a:t>ридов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Значит, среднее покрытие = 5. Хватит ли этого, чтобы собрать весь геном?</a:t>
            </a:r>
          </a:p>
          <a:p>
            <a:r>
              <a:rPr lang="ru-RU" b="1" dirty="0" smtClean="0"/>
              <a:t>Ответ:</a:t>
            </a:r>
            <a:r>
              <a:rPr lang="ru-RU" dirty="0" smtClean="0"/>
              <a:t> вряд ли. </a:t>
            </a:r>
            <a:r>
              <a:rPr lang="ru-RU" dirty="0" err="1" smtClean="0"/>
              <a:t>Риды</a:t>
            </a:r>
            <a:r>
              <a:rPr lang="ru-RU" dirty="0" smtClean="0"/>
              <a:t> ложатся случайно, примерно каждый 1</a:t>
            </a:r>
            <a:r>
              <a:rPr lang="en-US" dirty="0" smtClean="0"/>
              <a:t>5</a:t>
            </a:r>
            <a:r>
              <a:rPr lang="ru-RU" dirty="0" smtClean="0"/>
              <a:t>0-ый нуклеотид ими не покроется. То есть почти наверняка более </a:t>
            </a:r>
            <a:r>
              <a:rPr lang="en-US" dirty="0" smtClean="0"/>
              <a:t>6 </a:t>
            </a:r>
            <a:r>
              <a:rPr lang="ru-RU" dirty="0" smtClean="0"/>
              <a:t>000 нуклеотидов не будет покрыто, и при самой идеальной сборке получится не целый геном, а много кусков, разделённых непокрытыми участками.</a:t>
            </a:r>
          </a:p>
          <a:p>
            <a:endParaRPr lang="ru-RU" dirty="0" smtClean="0"/>
          </a:p>
          <a:p>
            <a:r>
              <a:rPr lang="ru-RU" dirty="0" smtClean="0"/>
              <a:t>При таком размере генома нужно не менее чем 15-кратное среднее покрытие, чтобы можно было рассчитывать собрать геном полностью!</a:t>
            </a:r>
          </a:p>
          <a:p>
            <a:endParaRPr lang="ru-RU" dirty="0" smtClean="0"/>
          </a:p>
          <a:p>
            <a:r>
              <a:rPr lang="ru-RU" dirty="0" smtClean="0"/>
              <a:t>Ещё проблема – повторы. Не всегда </a:t>
            </a:r>
            <a:r>
              <a:rPr lang="ru-RU" dirty="0" err="1" smtClean="0"/>
              <a:t>рид</a:t>
            </a:r>
            <a:r>
              <a:rPr lang="ru-RU" dirty="0" smtClean="0"/>
              <a:t> однозначно «ложится» на геном.</a:t>
            </a:r>
          </a:p>
          <a:p>
            <a:endParaRPr lang="ru-RU" dirty="0" smtClean="0"/>
          </a:p>
          <a:p>
            <a:r>
              <a:rPr lang="ru-RU" dirty="0" smtClean="0"/>
              <a:t>Третья проблема – время (при большом покрытии большого генома)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Сборка на геном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600200"/>
            <a:ext cx="7848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Главная проблема, решаемая разработчиками алгоритмов – время. </a:t>
            </a:r>
          </a:p>
          <a:p>
            <a:r>
              <a:rPr lang="ru-RU" dirty="0" smtClean="0"/>
              <a:t>Два основных подхода: хэш-таблицы и </a:t>
            </a:r>
            <a:r>
              <a:rPr lang="ru-RU" dirty="0" err="1" smtClean="0"/>
              <a:t>суффиксные</a:t>
            </a:r>
            <a:r>
              <a:rPr lang="ru-RU" dirty="0" smtClean="0"/>
              <a:t> деревья.</a:t>
            </a:r>
          </a:p>
          <a:p>
            <a:endParaRPr lang="ru-RU" dirty="0" smtClean="0"/>
          </a:p>
          <a:p>
            <a:r>
              <a:rPr lang="ru-RU" dirty="0" smtClean="0"/>
              <a:t>Имеется несколько десятков программ, часть из них платные, часть – свободно распространяемые.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Сборка </a:t>
            </a:r>
            <a:r>
              <a:rPr lang="en-US" i="1" dirty="0" smtClean="0"/>
              <a:t>de novo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4986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Есть два основных типа алгоритмов сборки: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OLC =</a:t>
            </a:r>
            <a:r>
              <a:rPr lang="ru-RU" dirty="0" smtClean="0"/>
              <a:t> </a:t>
            </a:r>
            <a:r>
              <a:rPr lang="en-US" dirty="0" smtClean="0"/>
              <a:t>overlap-layout-consensus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de </a:t>
            </a:r>
            <a:r>
              <a:rPr lang="en-US" dirty="0" err="1" smtClean="0"/>
              <a:t>Bruijn</a:t>
            </a:r>
            <a:r>
              <a:rPr lang="en-US" dirty="0" smtClean="0"/>
              <a:t> graph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921000"/>
            <a:ext cx="83058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Алгоритмы </a:t>
            </a:r>
            <a:r>
              <a:rPr lang="en-US" dirty="0" smtClean="0"/>
              <a:t>OLC </a:t>
            </a:r>
            <a:r>
              <a:rPr lang="ru-RU" dirty="0" smtClean="0"/>
              <a:t>работают непосредственно с </a:t>
            </a:r>
            <a:r>
              <a:rPr lang="ru-RU" dirty="0" err="1" smtClean="0"/>
              <a:t>ридами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Алгоритмы, использующие граф де </a:t>
            </a:r>
            <a:r>
              <a:rPr lang="ru-RU" dirty="0" err="1" smtClean="0"/>
              <a:t>Брайна</a:t>
            </a:r>
            <a:r>
              <a:rPr lang="ru-RU" dirty="0" smtClean="0"/>
              <a:t>, сначала составляют список </a:t>
            </a:r>
            <a:r>
              <a:rPr lang="en-US" i="1" dirty="0" smtClean="0"/>
              <a:t>k</a:t>
            </a:r>
            <a:r>
              <a:rPr lang="en-US" dirty="0" smtClean="0"/>
              <a:t>-</a:t>
            </a:r>
            <a:r>
              <a:rPr lang="ru-RU" dirty="0" err="1" smtClean="0"/>
              <a:t>меров</a:t>
            </a:r>
            <a:r>
              <a:rPr lang="ru-RU" dirty="0" smtClean="0"/>
              <a:t> (слов длины </a:t>
            </a:r>
            <a:r>
              <a:rPr lang="en-US" i="1" dirty="0" smtClean="0"/>
              <a:t>k</a:t>
            </a:r>
            <a:r>
              <a:rPr lang="en-US" dirty="0" smtClean="0"/>
              <a:t>, </a:t>
            </a:r>
            <a:r>
              <a:rPr lang="ru-RU" dirty="0" smtClean="0"/>
              <a:t>например </a:t>
            </a:r>
            <a:r>
              <a:rPr lang="en-US" i="1" dirty="0" smtClean="0"/>
              <a:t>k</a:t>
            </a:r>
            <a:r>
              <a:rPr lang="en-US" dirty="0" smtClean="0"/>
              <a:t> = 30), </a:t>
            </a:r>
            <a:r>
              <a:rPr lang="ru-RU" dirty="0" smtClean="0"/>
              <a:t>встретившихся в </a:t>
            </a:r>
            <a:r>
              <a:rPr lang="ru-RU" dirty="0" err="1" smtClean="0"/>
              <a:t>ридах</a:t>
            </a:r>
            <a:r>
              <a:rPr lang="ru-RU" dirty="0" smtClean="0"/>
              <a:t>.</a:t>
            </a:r>
          </a:p>
          <a:p>
            <a:r>
              <a:rPr lang="ru-RU" sz="1600" b="1" dirty="0" smtClean="0"/>
              <a:t>Недостатки:</a:t>
            </a:r>
          </a:p>
          <a:p>
            <a:r>
              <a:rPr lang="ru-RU" sz="1600" dirty="0" smtClean="0"/>
              <a:t>	теряется часть информации</a:t>
            </a:r>
          </a:p>
          <a:p>
            <a:r>
              <a:rPr lang="ru-RU" sz="1600" b="1" dirty="0" smtClean="0"/>
              <a:t>Достоинства:</a:t>
            </a:r>
          </a:p>
          <a:p>
            <a:r>
              <a:rPr lang="ru-RU" sz="1600" dirty="0" smtClean="0"/>
              <a:t>	сильно экономится память </a:t>
            </a:r>
            <a:r>
              <a:rPr lang="ru-RU" sz="1600" dirty="0" smtClean="0"/>
              <a:t>компьютера </a:t>
            </a:r>
            <a:br>
              <a:rPr lang="ru-RU" sz="1600" dirty="0" smtClean="0"/>
            </a:br>
            <a:r>
              <a:rPr lang="ru-RU" sz="1600" dirty="0" smtClean="0"/>
              <a:t>		</a:t>
            </a:r>
            <a:r>
              <a:rPr lang="ru-RU" sz="1200" dirty="0" smtClean="0"/>
              <a:t>(большинство </a:t>
            </a:r>
            <a:r>
              <a:rPr lang="en-US" sz="1200" i="1" dirty="0" smtClean="0"/>
              <a:t>k</a:t>
            </a:r>
            <a:r>
              <a:rPr lang="en-US" sz="1200" dirty="0" smtClean="0"/>
              <a:t>-</a:t>
            </a:r>
            <a:r>
              <a:rPr lang="ru-RU" sz="1200" dirty="0" err="1" smtClean="0"/>
              <a:t>меров</a:t>
            </a:r>
            <a:r>
              <a:rPr lang="ru-RU" sz="1200" dirty="0" smtClean="0"/>
              <a:t> встречается во многих </a:t>
            </a:r>
            <a:r>
              <a:rPr lang="ru-RU" sz="1200" dirty="0" err="1" smtClean="0"/>
              <a:t>ридах</a:t>
            </a:r>
            <a:r>
              <a:rPr lang="ru-RU" sz="1200" dirty="0" smtClean="0"/>
              <a:t>)</a:t>
            </a:r>
          </a:p>
          <a:p>
            <a:r>
              <a:rPr lang="ru-RU" sz="1600" dirty="0" smtClean="0"/>
              <a:t>	упрощается работа с повторяющимися участками</a:t>
            </a:r>
          </a:p>
          <a:p>
            <a:r>
              <a:rPr lang="ru-RU" sz="1600" dirty="0" smtClean="0"/>
              <a:t>	есть возможность отсеивать ошибки уже на начальной стадии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Алгоритмы сборки </a:t>
            </a:r>
            <a:r>
              <a:rPr lang="en-US" dirty="0" smtClean="0"/>
              <a:t>OLC</a:t>
            </a:r>
            <a:endParaRPr lang="ru-RU" dirty="0"/>
          </a:p>
        </p:txBody>
      </p:sp>
      <p:pic>
        <p:nvPicPr>
          <p:cNvPr id="1026" name="Picture 2" descr="http://www.homolog.us/Tutorials/Tut-Img/Set1/fig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743200"/>
            <a:ext cx="7925906" cy="220893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05000" y="5802869"/>
            <a:ext cx="480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http://www.homolog.us/Tutorials/Tut-Img/Set1/fig2.png</a:t>
            </a:r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1701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Программы: </a:t>
            </a:r>
            <a:r>
              <a:rPr lang="en-US" dirty="0" err="1" smtClean="0"/>
              <a:t>Phrap</a:t>
            </a:r>
            <a:r>
              <a:rPr lang="en-US" dirty="0" smtClean="0"/>
              <a:t>, Cap3</a:t>
            </a:r>
            <a:r>
              <a:rPr lang="ru-RU" dirty="0" smtClean="0"/>
              <a:t>, </a:t>
            </a:r>
            <a:r>
              <a:rPr lang="en-US" dirty="0" err="1" smtClean="0"/>
              <a:t>Tigr</a:t>
            </a:r>
            <a:r>
              <a:rPr lang="en-US" dirty="0" smtClean="0"/>
              <a:t>, …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 повторов</a:t>
            </a:r>
            <a:endParaRPr lang="ru-RU" dirty="0"/>
          </a:p>
        </p:txBody>
      </p:sp>
      <p:pic>
        <p:nvPicPr>
          <p:cNvPr id="35842" name="Picture 2" descr="http://www.homolog.us/Tutorials/Tut-Img/Set1/fig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803400"/>
            <a:ext cx="3810000" cy="257810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362200" y="4546601"/>
            <a:ext cx="388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http://www.homolog.us/Tutorials/Tut-Img/Set1/fig3.png</a:t>
            </a:r>
            <a:endParaRPr lang="ru-RU" sz="1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Графы де </a:t>
            </a:r>
            <a:r>
              <a:rPr lang="ru-RU" dirty="0" err="1" smtClean="0"/>
              <a:t>Брайна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6514069"/>
            <a:ext cx="754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http://www.homolog.us/Tutorials/index.php?p=1.4&amp;s=1</a:t>
            </a:r>
            <a:endParaRPr lang="ru-RU" sz="1200" dirty="0"/>
          </a:p>
        </p:txBody>
      </p:sp>
      <p:pic>
        <p:nvPicPr>
          <p:cNvPr id="34820" name="Picture 4" descr="http://www.homolog.us/Tutorials/Tut-Img/Set1/fig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95400"/>
            <a:ext cx="8512157" cy="4552701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5400"/>
            <a:ext cx="8229600" cy="1143000"/>
          </a:xfrm>
        </p:spPr>
        <p:txBody>
          <a:bodyPr/>
          <a:lstStyle/>
          <a:p>
            <a:r>
              <a:rPr lang="ru-RU" dirty="0" smtClean="0"/>
              <a:t>История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33400" y="1092200"/>
            <a:ext cx="8458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1953: структура ДНК (Уотсон и Крик, Нобелевская премия 1962)</a:t>
            </a:r>
          </a:p>
          <a:p>
            <a:r>
              <a:rPr lang="ru-RU" dirty="0" smtClean="0"/>
              <a:t>1973: опубликована первая последовательность природной ДНК: 24 п.н. (</a:t>
            </a:r>
            <a:r>
              <a:rPr lang="en-US" i="1" dirty="0" err="1" smtClean="0"/>
              <a:t>lac</a:t>
            </a:r>
            <a:r>
              <a:rPr lang="en-US" dirty="0" smtClean="0"/>
              <a:t> </a:t>
            </a:r>
            <a:r>
              <a:rPr lang="ru-RU" dirty="0" smtClean="0"/>
              <a:t>оператор, Максам и Гилберт)</a:t>
            </a:r>
          </a:p>
          <a:p>
            <a:r>
              <a:rPr lang="ru-RU" dirty="0" smtClean="0"/>
              <a:t>1977: опубликованы методы </a:t>
            </a:r>
            <a:r>
              <a:rPr lang="ru-RU" dirty="0" err="1" smtClean="0"/>
              <a:t>секвенирования</a:t>
            </a:r>
            <a:r>
              <a:rPr lang="ru-RU" dirty="0" smtClean="0"/>
              <a:t> </a:t>
            </a:r>
            <a:r>
              <a:rPr lang="ru-RU" dirty="0" err="1" smtClean="0"/>
              <a:t>Сэнгера</a:t>
            </a:r>
            <a:r>
              <a:rPr lang="ru-RU" dirty="0" smtClean="0"/>
              <a:t> и </a:t>
            </a:r>
            <a:r>
              <a:rPr lang="ru-RU" dirty="0" smtClean="0">
                <a:cs typeface="Times New Roman"/>
              </a:rPr>
              <a:t>Гилберта </a:t>
            </a:r>
            <a:r>
              <a:rPr lang="ru-RU" dirty="0" smtClean="0"/>
              <a:t>(Нобелевская премия 1980)</a:t>
            </a:r>
          </a:p>
          <a:p>
            <a:r>
              <a:rPr lang="ru-RU" dirty="0" smtClean="0"/>
              <a:t>1982: основан </a:t>
            </a:r>
            <a:r>
              <a:rPr lang="en-US" dirty="0" err="1" smtClean="0"/>
              <a:t>GenBank</a:t>
            </a:r>
            <a:endParaRPr lang="en-US" dirty="0" smtClean="0"/>
          </a:p>
          <a:p>
            <a:r>
              <a:rPr lang="en-US" dirty="0" smtClean="0"/>
              <a:t>1983: </a:t>
            </a:r>
            <a:r>
              <a:rPr lang="ru-RU" dirty="0" smtClean="0"/>
              <a:t>разработана </a:t>
            </a:r>
            <a:r>
              <a:rPr lang="ru-RU" dirty="0" err="1" smtClean="0"/>
              <a:t>полимеразная</a:t>
            </a:r>
            <a:r>
              <a:rPr lang="ru-RU" dirty="0" smtClean="0"/>
              <a:t> цепная реакция (ПЦР, </a:t>
            </a:r>
            <a:r>
              <a:rPr lang="en-US" dirty="0" smtClean="0"/>
              <a:t>PCR</a:t>
            </a:r>
            <a:r>
              <a:rPr lang="ru-RU" dirty="0" smtClean="0"/>
              <a:t>)</a:t>
            </a:r>
          </a:p>
          <a:p>
            <a:r>
              <a:rPr lang="ru-RU" dirty="0" smtClean="0"/>
              <a:t>1987: первый автоматический </a:t>
            </a:r>
            <a:r>
              <a:rPr lang="ru-RU" dirty="0" err="1" smtClean="0"/>
              <a:t>секвенатор</a:t>
            </a:r>
            <a:r>
              <a:rPr lang="ru-RU" dirty="0" smtClean="0"/>
              <a:t> (</a:t>
            </a:r>
            <a:r>
              <a:rPr lang="en-US" dirty="0" smtClean="0"/>
              <a:t>Applied </a:t>
            </a:r>
            <a:r>
              <a:rPr lang="en-US" dirty="0" err="1" smtClean="0"/>
              <a:t>Biosystems</a:t>
            </a:r>
            <a:r>
              <a:rPr lang="en-US" dirty="0" smtClean="0"/>
              <a:t> Prism 373)</a:t>
            </a:r>
            <a:endParaRPr lang="ru-RU" dirty="0" smtClean="0"/>
          </a:p>
          <a:p>
            <a:r>
              <a:rPr lang="ru-RU" dirty="0" smtClean="0"/>
              <a:t>1995: первый геном бактерии (</a:t>
            </a:r>
            <a:r>
              <a:rPr lang="en-US" i="1" dirty="0" err="1" smtClean="0"/>
              <a:t>Haemophilus</a:t>
            </a:r>
            <a:r>
              <a:rPr lang="en-US" i="1" dirty="0" smtClean="0"/>
              <a:t> </a:t>
            </a:r>
            <a:r>
              <a:rPr lang="en-US" i="1" dirty="0" err="1" smtClean="0"/>
              <a:t>influenzae</a:t>
            </a:r>
            <a:r>
              <a:rPr lang="en-US" dirty="0" smtClean="0"/>
              <a:t>)</a:t>
            </a:r>
          </a:p>
          <a:p>
            <a:r>
              <a:rPr lang="en-US" dirty="0" smtClean="0"/>
              <a:t>1996: </a:t>
            </a:r>
            <a:r>
              <a:rPr lang="ru-RU" dirty="0" smtClean="0"/>
              <a:t>капиллярный </a:t>
            </a:r>
            <a:r>
              <a:rPr lang="ru-RU" dirty="0" err="1" smtClean="0"/>
              <a:t>секвенатор</a:t>
            </a:r>
            <a:r>
              <a:rPr lang="ru-RU" dirty="0" smtClean="0"/>
              <a:t> </a:t>
            </a:r>
            <a:r>
              <a:rPr lang="en-US" dirty="0" smtClean="0"/>
              <a:t>ABI 310 (</a:t>
            </a:r>
            <a:r>
              <a:rPr lang="ru-RU" dirty="0" smtClean="0"/>
              <a:t>основан на методе </a:t>
            </a:r>
            <a:r>
              <a:rPr lang="ru-RU" dirty="0" err="1" smtClean="0"/>
              <a:t>Сэнгера</a:t>
            </a:r>
            <a:r>
              <a:rPr lang="ru-RU" dirty="0" smtClean="0"/>
              <a:t>)</a:t>
            </a:r>
            <a:endParaRPr lang="en-US" dirty="0" smtClean="0"/>
          </a:p>
          <a:p>
            <a:r>
              <a:rPr lang="en-US" dirty="0" smtClean="0"/>
              <a:t>1998: </a:t>
            </a:r>
            <a:r>
              <a:rPr lang="ru-RU" dirty="0" smtClean="0"/>
              <a:t>первый геном животного (круглого червя </a:t>
            </a:r>
            <a:r>
              <a:rPr lang="en-US" i="1" dirty="0" err="1" smtClean="0"/>
              <a:t>Caenorhabditis</a:t>
            </a:r>
            <a:r>
              <a:rPr lang="en-US" i="1" dirty="0" smtClean="0"/>
              <a:t> </a:t>
            </a:r>
            <a:r>
              <a:rPr lang="en-US" i="1" dirty="0" err="1" smtClean="0"/>
              <a:t>elegans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2000: </a:t>
            </a:r>
            <a:r>
              <a:rPr lang="ru-RU" dirty="0" smtClean="0"/>
              <a:t>человеческий геном (почти полный)</a:t>
            </a:r>
          </a:p>
          <a:p>
            <a:r>
              <a:rPr lang="ru-RU" dirty="0" smtClean="0"/>
              <a:t>2005: первый </a:t>
            </a:r>
            <a:r>
              <a:rPr lang="ru-RU" dirty="0" err="1" smtClean="0"/>
              <a:t>пиросеквенатор</a:t>
            </a:r>
            <a:r>
              <a:rPr lang="ru-RU" dirty="0" smtClean="0"/>
              <a:t> 454</a:t>
            </a:r>
            <a:r>
              <a:rPr lang="en-US" dirty="0" smtClean="0"/>
              <a:t> Life Sciences (c 2007</a:t>
            </a:r>
            <a:r>
              <a:rPr lang="ru-RU" dirty="0" smtClean="0"/>
              <a:t> – </a:t>
            </a:r>
            <a:r>
              <a:rPr lang="en-US" dirty="0" smtClean="0"/>
              <a:t>Roche):</a:t>
            </a:r>
            <a:r>
              <a:rPr lang="ru-RU" dirty="0" smtClean="0"/>
              <a:t> начало эры </a:t>
            </a:r>
            <a:r>
              <a:rPr lang="en-US" dirty="0" smtClean="0"/>
              <a:t>NGS</a:t>
            </a:r>
          </a:p>
          <a:p>
            <a:r>
              <a:rPr lang="en-US" dirty="0" smtClean="0"/>
              <a:t>2006: </a:t>
            </a:r>
            <a:r>
              <a:rPr lang="ru-RU" dirty="0" smtClean="0"/>
              <a:t>первый </a:t>
            </a:r>
            <a:r>
              <a:rPr lang="ru-RU" dirty="0" err="1" smtClean="0"/>
              <a:t>секвенатор</a:t>
            </a:r>
            <a:r>
              <a:rPr lang="ru-RU" dirty="0" smtClean="0"/>
              <a:t> фирмы </a:t>
            </a:r>
            <a:r>
              <a:rPr lang="en-US" dirty="0" err="1" smtClean="0"/>
              <a:t>Solexa</a:t>
            </a:r>
            <a:r>
              <a:rPr lang="ru-RU" dirty="0" smtClean="0"/>
              <a:t> (с 2007 – </a:t>
            </a:r>
            <a:r>
              <a:rPr lang="en-US" dirty="0" err="1" smtClean="0"/>
              <a:t>Illumina</a:t>
            </a:r>
            <a:r>
              <a:rPr lang="en-US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Графы де </a:t>
            </a:r>
            <a:r>
              <a:rPr lang="ru-RU" dirty="0" err="1" smtClean="0"/>
              <a:t>Брайна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6514069"/>
            <a:ext cx="754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http://www.homolog.us/Tutorials/index.php?p=1.4&amp;s=1</a:t>
            </a:r>
            <a:endParaRPr lang="ru-RU" sz="1200" dirty="0"/>
          </a:p>
        </p:txBody>
      </p:sp>
      <p:pic>
        <p:nvPicPr>
          <p:cNvPr id="37890" name="Picture 2" descr="http://www.homolog.us/Tutorials/Tut-Img/Set1/fig7.png"/>
          <p:cNvPicPr>
            <a:picLocks noChangeAspect="1" noChangeArrowheads="1"/>
          </p:cNvPicPr>
          <p:nvPr/>
        </p:nvPicPr>
        <p:blipFill>
          <a:blip r:embed="rId2" cstate="print"/>
          <a:srcRect t="55244" b="7892"/>
          <a:stretch>
            <a:fillRect/>
          </a:stretch>
        </p:blipFill>
        <p:spPr bwMode="auto">
          <a:xfrm>
            <a:off x="533400" y="4049154"/>
            <a:ext cx="7834454" cy="197284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09600" y="2514601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ATGGAAGTCGCG</a:t>
            </a:r>
          </a:p>
          <a:p>
            <a:r>
              <a:rPr lang="en-US" dirty="0" smtClean="0"/>
              <a:t>GAGGAAGTCCTT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Графы де </a:t>
            </a:r>
            <a:r>
              <a:rPr lang="ru-RU" dirty="0" err="1" smtClean="0"/>
              <a:t>Брайна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3970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Десятки программ: </a:t>
            </a:r>
            <a:r>
              <a:rPr lang="en-US" dirty="0" smtClean="0"/>
              <a:t>Velvet, </a:t>
            </a:r>
            <a:r>
              <a:rPr lang="en-US" dirty="0" err="1" smtClean="0"/>
              <a:t>ABySS</a:t>
            </a:r>
            <a:r>
              <a:rPr lang="en-US" dirty="0" smtClean="0"/>
              <a:t>, Trinity, Oases, </a:t>
            </a:r>
            <a:r>
              <a:rPr lang="en-US" dirty="0" err="1" smtClean="0"/>
              <a:t>SOAPdenovo</a:t>
            </a:r>
            <a:r>
              <a:rPr lang="en-US" dirty="0" smtClean="0"/>
              <a:t>,</a:t>
            </a:r>
            <a:r>
              <a:rPr lang="ru-RU" dirty="0" smtClean="0"/>
              <a:t> …</a:t>
            </a:r>
            <a:endParaRPr lang="ru-RU" dirty="0"/>
          </a:p>
        </p:txBody>
      </p:sp>
      <p:pic>
        <p:nvPicPr>
          <p:cNvPr id="34818" name="Picture 2" descr="http://www.homolog.us/Tutorials/Tut-Img/Set1/fig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398" y="2286000"/>
            <a:ext cx="8935602" cy="307547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0" y="6070601"/>
            <a:ext cx="754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http://www.homolog.us/Tutorials/index.php?p=1.4&amp;s=1</a:t>
            </a:r>
            <a:endParaRPr lang="ru-RU" sz="12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 сборки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701801"/>
            <a:ext cx="7924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Результат – так называемые «</a:t>
            </a:r>
            <a:r>
              <a:rPr lang="ru-RU" dirty="0" err="1" smtClean="0"/>
              <a:t>контиги</a:t>
            </a:r>
            <a:r>
              <a:rPr lang="ru-RU" dirty="0" smtClean="0"/>
              <a:t>»</a:t>
            </a:r>
            <a:r>
              <a:rPr lang="en-US" dirty="0" smtClean="0"/>
              <a:t>, </a:t>
            </a:r>
            <a:r>
              <a:rPr lang="ru-RU" dirty="0" smtClean="0"/>
              <a:t>то есть непрерывные участки генома.</a:t>
            </a:r>
          </a:p>
          <a:p>
            <a:endParaRPr lang="ru-RU" dirty="0" smtClean="0"/>
          </a:p>
          <a:p>
            <a:r>
              <a:rPr lang="ru-RU" dirty="0" smtClean="0"/>
              <a:t>Для прокариот часто удаётся собрать весь геном (но редко </a:t>
            </a:r>
            <a:r>
              <a:rPr lang="ru-RU" dirty="0" smtClean="0"/>
              <a:t>полностью автоматически </a:t>
            </a:r>
            <a:r>
              <a:rPr lang="ru-RU" dirty="0" smtClean="0"/>
              <a:t>– обычно нужны дополнительные усилия, например </a:t>
            </a:r>
            <a:r>
              <a:rPr lang="ru-RU" dirty="0" err="1" smtClean="0"/>
              <a:t>секвенирование</a:t>
            </a:r>
            <a:r>
              <a:rPr lang="ru-RU" dirty="0" smtClean="0"/>
              <a:t> плохо покрытых участков по </a:t>
            </a:r>
            <a:r>
              <a:rPr lang="ru-RU" dirty="0" err="1" smtClean="0"/>
              <a:t>Сэнгеру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Для эукариот, как правило, «геномом» объявляется свалка </a:t>
            </a:r>
            <a:r>
              <a:rPr lang="ru-RU" dirty="0" err="1" smtClean="0"/>
              <a:t>контигов</a:t>
            </a:r>
            <a:r>
              <a:rPr lang="ru-RU" dirty="0" smtClean="0"/>
              <a:t>, тем или иным способом приписанных к известным хромосомам.</a:t>
            </a:r>
          </a:p>
          <a:p>
            <a:endParaRPr lang="ru-RU" dirty="0" smtClean="0"/>
          </a:p>
          <a:p>
            <a:r>
              <a:rPr lang="ru-RU" dirty="0" smtClean="0"/>
              <a:t>Кроме </a:t>
            </a:r>
            <a:r>
              <a:rPr lang="ru-RU" dirty="0" err="1" smtClean="0"/>
              <a:t>контигов</a:t>
            </a:r>
            <a:r>
              <a:rPr lang="ru-RU" dirty="0" smtClean="0"/>
              <a:t>, бывают ещё «</a:t>
            </a:r>
            <a:r>
              <a:rPr lang="ru-RU" dirty="0" err="1" smtClean="0"/>
              <a:t>скаффолды</a:t>
            </a:r>
            <a:r>
              <a:rPr lang="ru-RU" dirty="0" smtClean="0"/>
              <a:t>» – последовательность </a:t>
            </a:r>
            <a:r>
              <a:rPr lang="ru-RU" dirty="0" err="1" smtClean="0"/>
              <a:t>контигов</a:t>
            </a:r>
            <a:r>
              <a:rPr lang="ru-RU" dirty="0" smtClean="0"/>
              <a:t>, между которыми остаются неизвестные участки (источник такой информации – особый приём </a:t>
            </a:r>
            <a:r>
              <a:rPr lang="ru-RU" dirty="0" err="1" smtClean="0"/>
              <a:t>секвенирования</a:t>
            </a:r>
            <a:r>
              <a:rPr lang="ru-RU" dirty="0" smtClean="0"/>
              <a:t>, называемый </a:t>
            </a:r>
            <a:r>
              <a:rPr lang="en-US" dirty="0" smtClean="0"/>
              <a:t>“pair-end read”)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 сборки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701801"/>
            <a:ext cx="79248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Например, последняя версия генома человека состоит из 765 </a:t>
            </a:r>
            <a:r>
              <a:rPr lang="ru-RU" dirty="0" err="1" smtClean="0"/>
              <a:t>скаффолдов</a:t>
            </a:r>
            <a:r>
              <a:rPr lang="en-US" dirty="0" smtClean="0"/>
              <a:t>, </a:t>
            </a:r>
            <a:r>
              <a:rPr lang="ru-RU" dirty="0" smtClean="0"/>
              <a:t>генома домовой мыши – из 278 </a:t>
            </a:r>
            <a:r>
              <a:rPr lang="ru-RU" dirty="0" err="1" smtClean="0"/>
              <a:t>скаффолдов</a:t>
            </a:r>
            <a:r>
              <a:rPr lang="ru-RU" dirty="0" smtClean="0"/>
              <a:t>, а генома лошади – из 9688 </a:t>
            </a:r>
            <a:r>
              <a:rPr lang="ru-RU" dirty="0" err="1" smtClean="0"/>
              <a:t>скаффолдов</a:t>
            </a:r>
            <a:r>
              <a:rPr lang="ru-RU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(</a:t>
            </a:r>
            <a:r>
              <a:rPr lang="ru-RU" dirty="0" err="1" smtClean="0"/>
              <a:t>Контигов</a:t>
            </a:r>
            <a:r>
              <a:rPr lang="ru-RU" dirty="0" smtClean="0"/>
              <a:t> существенно больше, по крайней мере для человеческого и мышиного </a:t>
            </a:r>
            <a:r>
              <a:rPr lang="ru-RU" dirty="0" smtClean="0"/>
              <a:t>геномов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Показатели качества сборки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701801"/>
            <a:ext cx="8153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Самый популярный </a:t>
            </a:r>
            <a:r>
              <a:rPr lang="ru-RU" dirty="0" smtClean="0"/>
              <a:t>показатель качества называется </a:t>
            </a:r>
            <a:r>
              <a:rPr lang="en-US" b="1" dirty="0" smtClean="0"/>
              <a:t>N50</a:t>
            </a:r>
            <a:r>
              <a:rPr lang="en-US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Это наибольшее число такое, что </a:t>
            </a:r>
            <a:r>
              <a:rPr lang="ru-RU" dirty="0" err="1" smtClean="0"/>
              <a:t>контигами</a:t>
            </a:r>
            <a:r>
              <a:rPr lang="ru-RU" dirty="0" smtClean="0"/>
              <a:t> длины   </a:t>
            </a:r>
            <a:r>
              <a:rPr lang="en-US" dirty="0" smtClean="0"/>
              <a:t>&gt; N50 </a:t>
            </a:r>
            <a:r>
              <a:rPr lang="ru-RU" dirty="0" smtClean="0"/>
              <a:t>покрыто </a:t>
            </a:r>
            <a:r>
              <a:rPr lang="en-US" dirty="0" smtClean="0"/>
              <a:t>50% </a:t>
            </a:r>
            <a:r>
              <a:rPr lang="ru-RU" dirty="0" smtClean="0"/>
              <a:t>генома. </a:t>
            </a:r>
            <a:br>
              <a:rPr lang="ru-RU" dirty="0" smtClean="0"/>
            </a:br>
            <a:r>
              <a:rPr lang="ru-RU" sz="1600" i="1" dirty="0" smtClean="0"/>
              <a:t>При этом чаще всего за длину генома принимают суммарную длину </a:t>
            </a:r>
            <a:r>
              <a:rPr lang="ru-RU" sz="1600" i="1" dirty="0" err="1" smtClean="0"/>
              <a:t>контигов</a:t>
            </a:r>
            <a:r>
              <a:rPr lang="ru-RU" sz="1600" i="1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Используется также </a:t>
            </a:r>
            <a:r>
              <a:rPr lang="en-US" dirty="0" smtClean="0"/>
              <a:t>N90 (</a:t>
            </a:r>
            <a:r>
              <a:rPr lang="ru-RU" dirty="0" smtClean="0"/>
              <a:t>аналогично, но не 50%, а </a:t>
            </a:r>
            <a:r>
              <a:rPr lang="ru-RU" dirty="0" smtClean="0"/>
              <a:t>90% генома).</a:t>
            </a:r>
          </a:p>
          <a:p>
            <a:endParaRPr lang="ru-RU" dirty="0" smtClean="0"/>
          </a:p>
          <a:p>
            <a:r>
              <a:rPr lang="ru-RU" sz="1200" i="1" dirty="0" smtClean="0">
                <a:solidFill>
                  <a:srgbClr val="FF0000"/>
                </a:solidFill>
              </a:rPr>
              <a:t>Эта область </a:t>
            </a:r>
            <a:r>
              <a:rPr lang="ru-RU" sz="1200" i="1" dirty="0" err="1" smtClean="0">
                <a:solidFill>
                  <a:srgbClr val="FF0000"/>
                </a:solidFill>
              </a:rPr>
              <a:t>биоинформатики</a:t>
            </a:r>
            <a:r>
              <a:rPr lang="ru-RU" sz="1200" i="1" dirty="0" smtClean="0">
                <a:solidFill>
                  <a:srgbClr val="FF0000"/>
                </a:solidFill>
              </a:rPr>
              <a:t> очень молода, и удовлетворительные показатели ещё не выработаны!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Показатели качества сборки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701801"/>
            <a:ext cx="8153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Например, для последн</a:t>
            </a:r>
            <a:r>
              <a:rPr lang="ru-RU" dirty="0" smtClean="0"/>
              <a:t>их сборок</a:t>
            </a:r>
            <a:r>
              <a:rPr lang="ru-RU" dirty="0" smtClean="0"/>
              <a:t> человеческого, мышиного и лошадиного геномов показатели такие: </a:t>
            </a:r>
          </a:p>
          <a:p>
            <a:endParaRPr lang="en-US" dirty="0" smtClean="0"/>
          </a:p>
          <a:p>
            <a:r>
              <a:rPr lang="ru-RU" dirty="0" smtClean="0"/>
              <a:t>Геном</a:t>
            </a:r>
            <a:r>
              <a:rPr lang="en-US" dirty="0" smtClean="0"/>
              <a:t>	</a:t>
            </a:r>
            <a:r>
              <a:rPr lang="en-US" dirty="0" smtClean="0"/>
              <a:t>	N50 (</a:t>
            </a:r>
            <a:r>
              <a:rPr lang="en-US" dirty="0" err="1" smtClean="0"/>
              <a:t>bp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Homo sapiens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67 794 873</a:t>
            </a:r>
            <a:endParaRPr lang="en-US" dirty="0" smtClean="0">
              <a:cs typeface="Courier New" pitchFamily="49" charset="0"/>
            </a:endParaRPr>
          </a:p>
          <a:p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Mus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musculus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54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517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951</a:t>
            </a:r>
          </a:p>
          <a:p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Equus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caballus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112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38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ru-RU" sz="12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Аннотация генома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905000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После </a:t>
            </a:r>
            <a:r>
              <a:rPr lang="ru-RU" dirty="0" err="1" smtClean="0"/>
              <a:t>секвенирования</a:t>
            </a:r>
            <a:r>
              <a:rPr lang="ru-RU" dirty="0" smtClean="0"/>
              <a:t> и сборки наступает черёд аннотации.</a:t>
            </a:r>
          </a:p>
          <a:p>
            <a:r>
              <a:rPr lang="ru-RU" dirty="0" smtClean="0"/>
              <a:t>Прежде всего это предсказание </a:t>
            </a:r>
            <a:r>
              <a:rPr lang="ru-RU" dirty="0" err="1" smtClean="0"/>
              <a:t>белок-кодирующих</a:t>
            </a:r>
            <a:r>
              <a:rPr lang="ru-RU" dirty="0" smtClean="0"/>
              <a:t> участков в </a:t>
            </a:r>
            <a:r>
              <a:rPr lang="ru-RU" dirty="0" err="1" smtClean="0"/>
              <a:t>контигах</a:t>
            </a:r>
            <a:r>
              <a:rPr lang="ru-RU" dirty="0" smtClean="0"/>
              <a:t>, то есть генов, а в них </a:t>
            </a:r>
            <a:r>
              <a:rPr lang="ru-RU" dirty="0" err="1" smtClean="0"/>
              <a:t>экзонов</a:t>
            </a:r>
            <a:r>
              <a:rPr lang="ru-RU" dirty="0" smtClean="0"/>
              <a:t> и </a:t>
            </a:r>
            <a:r>
              <a:rPr lang="ru-RU" dirty="0" err="1" smtClean="0"/>
              <a:t>интронов</a:t>
            </a:r>
            <a:r>
              <a:rPr lang="ru-RU" dirty="0" smtClean="0"/>
              <a:t>, начала трансляции и т.п.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чего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701801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Геномы разных видов (бактерий, животных, растений)</a:t>
            </a:r>
          </a:p>
          <a:p>
            <a:r>
              <a:rPr lang="ru-RU" dirty="0" smtClean="0"/>
              <a:t>Геномы индивидуумов (изучение индивидуальных различий)</a:t>
            </a:r>
          </a:p>
          <a:p>
            <a:r>
              <a:rPr lang="ru-RU" dirty="0" err="1" smtClean="0"/>
              <a:t>Транскриптомы</a:t>
            </a:r>
            <a:endParaRPr lang="ru-RU" dirty="0" smtClean="0"/>
          </a:p>
          <a:p>
            <a:r>
              <a:rPr lang="en-US" dirty="0" smtClean="0"/>
              <a:t>Chip-</a:t>
            </a:r>
            <a:r>
              <a:rPr lang="en-US" dirty="0" err="1" smtClean="0"/>
              <a:t>seq</a:t>
            </a:r>
            <a:r>
              <a:rPr lang="en-US" dirty="0" smtClean="0"/>
              <a:t> </a:t>
            </a:r>
            <a:r>
              <a:rPr lang="ru-RU" dirty="0" smtClean="0"/>
              <a:t>и подобные исследования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Полимеразная</a:t>
            </a:r>
            <a:r>
              <a:rPr lang="ru-RU" dirty="0" smtClean="0"/>
              <a:t> цепная реакция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617220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hlinkClick r:id="rId2"/>
              </a:rPr>
              <a:t>https</a:t>
            </a:r>
            <a:r>
              <a:rPr lang="en-US" sz="1400" dirty="0" smtClean="0">
                <a:hlinkClick r:id="rId2"/>
              </a:rPr>
              <a:t>://</a:t>
            </a:r>
            <a:r>
              <a:rPr lang="en-US" sz="1400" dirty="0" smtClean="0">
                <a:hlinkClick r:id="rId2"/>
              </a:rPr>
              <a:t>commons.wikimedia.org/wiki/File:Polymerase_chain_reaction.svg</a:t>
            </a:r>
            <a:endParaRPr lang="ru-RU" sz="1400" dirty="0" smtClean="0"/>
          </a:p>
          <a:p>
            <a:r>
              <a:rPr lang="en-US" sz="1400" dirty="0" smtClean="0"/>
              <a:t>"Polymerase chain reaction" by </a:t>
            </a:r>
            <a:r>
              <a:rPr lang="en-US" sz="1400" dirty="0" err="1" smtClean="0"/>
              <a:t>Enzoklop</a:t>
            </a:r>
            <a:endParaRPr lang="ru-RU" sz="1400" dirty="0"/>
          </a:p>
        </p:txBody>
      </p:sp>
      <p:pic>
        <p:nvPicPr>
          <p:cNvPr id="4" name="Рисунок 3" descr="Polymerase_chain_reaction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1975" y="1338262"/>
            <a:ext cx="8020050" cy="4181475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422400"/>
          </a:xfrm>
        </p:spPr>
        <p:txBody>
          <a:bodyPr>
            <a:normAutofit/>
          </a:bodyPr>
          <a:lstStyle/>
          <a:p>
            <a:r>
              <a:rPr lang="ru-RU" dirty="0" err="1" smtClean="0"/>
              <a:t>Секвенирование</a:t>
            </a:r>
            <a:r>
              <a:rPr lang="ru-RU" dirty="0" smtClean="0"/>
              <a:t> по </a:t>
            </a:r>
            <a:r>
              <a:rPr lang="ru-RU" dirty="0" err="1" smtClean="0"/>
              <a:t>Сэнгеру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600200"/>
            <a:ext cx="5181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Этапы:</a:t>
            </a:r>
          </a:p>
          <a:p>
            <a:r>
              <a:rPr lang="ru-RU" dirty="0" smtClean="0"/>
              <a:t>выделение ДНК</a:t>
            </a:r>
          </a:p>
          <a:p>
            <a:r>
              <a:rPr lang="ru-RU" dirty="0" smtClean="0"/>
              <a:t>подготовка «библиотеки»</a:t>
            </a:r>
          </a:p>
          <a:p>
            <a:r>
              <a:rPr lang="ru-RU" dirty="0" smtClean="0"/>
              <a:t>амплификация (клонирование и ПЦР)</a:t>
            </a:r>
          </a:p>
          <a:p>
            <a:r>
              <a:rPr lang="ru-RU" dirty="0" err="1" smtClean="0"/>
              <a:t>секвенирование</a:t>
            </a:r>
            <a:r>
              <a:rPr lang="ru-RU" dirty="0" smtClean="0"/>
              <a:t> «мечеными терминаторами»</a:t>
            </a:r>
          </a:p>
          <a:p>
            <a:r>
              <a:rPr lang="ru-RU" b="1" dirty="0" smtClean="0"/>
              <a:t>Характеристики:</a:t>
            </a:r>
          </a:p>
          <a:p>
            <a:r>
              <a:rPr lang="ru-RU" dirty="0" smtClean="0"/>
              <a:t>время работы несколько суток</a:t>
            </a:r>
          </a:p>
          <a:p>
            <a:r>
              <a:rPr lang="ru-RU" dirty="0" smtClean="0"/>
              <a:t>длина прочтения («</a:t>
            </a:r>
            <a:r>
              <a:rPr lang="ru-RU" dirty="0" err="1" smtClean="0"/>
              <a:t>рида</a:t>
            </a:r>
            <a:r>
              <a:rPr lang="ru-RU" dirty="0" smtClean="0"/>
              <a:t>») до 1000 п.н.</a:t>
            </a:r>
          </a:p>
          <a:p>
            <a:r>
              <a:rPr lang="ru-RU" dirty="0" smtClean="0"/>
              <a:t>один </a:t>
            </a:r>
            <a:r>
              <a:rPr lang="ru-RU" dirty="0" err="1" smtClean="0"/>
              <a:t>рид</a:t>
            </a:r>
            <a:r>
              <a:rPr lang="ru-RU" dirty="0" smtClean="0"/>
              <a:t> за раз</a:t>
            </a:r>
          </a:p>
          <a:p>
            <a:r>
              <a:rPr lang="ru-RU" dirty="0" smtClean="0"/>
              <a:t>ошибки </a:t>
            </a:r>
            <a:r>
              <a:rPr lang="en-US" dirty="0" smtClean="0"/>
              <a:t>~</a:t>
            </a:r>
            <a:r>
              <a:rPr lang="ru-RU" dirty="0" smtClean="0"/>
              <a:t>0,5%</a:t>
            </a:r>
          </a:p>
          <a:p>
            <a:r>
              <a:rPr lang="ru-RU" dirty="0" smtClean="0"/>
              <a:t>Повторением части процедуры (</a:t>
            </a:r>
            <a:r>
              <a:rPr lang="ru-RU" dirty="0" err="1" smtClean="0"/>
              <a:t>ПЦР+секвенирование</a:t>
            </a:r>
            <a:r>
              <a:rPr lang="ru-RU" dirty="0" smtClean="0"/>
              <a:t>) можно добиться </a:t>
            </a:r>
            <a:r>
              <a:rPr lang="ru-RU" dirty="0" err="1" smtClean="0"/>
              <a:t>ридов</a:t>
            </a:r>
            <a:r>
              <a:rPr lang="ru-RU" dirty="0" smtClean="0"/>
              <a:t> в несколько тысяч п.н. и почти исключить ошибки.</a:t>
            </a:r>
            <a:endParaRPr lang="ru-RU" dirty="0"/>
          </a:p>
        </p:txBody>
      </p:sp>
      <p:pic>
        <p:nvPicPr>
          <p:cNvPr id="9218" name="Picture 2" descr="http://upload.wikimedia.org/wikipedia/commons/6/60/DNA_Sequencing_gDNA_librari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4940" y="1264920"/>
            <a:ext cx="3909060" cy="5212080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en/e/e7/Phred_Figure_1.jpg"/>
          <p:cNvPicPr>
            <a:picLocks noChangeAspect="1" noChangeArrowheads="1"/>
          </p:cNvPicPr>
          <p:nvPr/>
        </p:nvPicPr>
        <p:blipFill>
          <a:blip r:embed="rId2" cstate="print"/>
          <a:srcRect b="17542"/>
          <a:stretch>
            <a:fillRect/>
          </a:stretch>
        </p:blipFill>
        <p:spPr bwMode="auto">
          <a:xfrm>
            <a:off x="1371600" y="990599"/>
            <a:ext cx="7010400" cy="543741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47800" y="6477000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http://en.wikipedia.org/wiki/Phred_quality_score</a:t>
            </a:r>
            <a:endParaRPr lang="ru-RU" sz="12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66800" y="0"/>
            <a:ext cx="6934200" cy="1422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Секвенирование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по </a:t>
            </a: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Сэнгеру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Платформа 454 </a:t>
            </a:r>
            <a:r>
              <a:rPr lang="en-US" dirty="0" smtClean="0"/>
              <a:t>Life Sciences </a:t>
            </a:r>
            <a:r>
              <a:rPr lang="ru-RU" dirty="0" smtClean="0"/>
              <a:t>(</a:t>
            </a:r>
            <a:r>
              <a:rPr lang="en-US" dirty="0" smtClean="0"/>
              <a:t>Roche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04800" y="1219200"/>
            <a:ext cx="8534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Этапы:</a:t>
            </a:r>
          </a:p>
          <a:p>
            <a:r>
              <a:rPr lang="ru-RU" dirty="0" smtClean="0"/>
              <a:t>выделение ДНК</a:t>
            </a:r>
          </a:p>
          <a:p>
            <a:r>
              <a:rPr lang="ru-RU" dirty="0" smtClean="0"/>
              <a:t>подготовка «библиотеки»</a:t>
            </a:r>
          </a:p>
          <a:p>
            <a:r>
              <a:rPr lang="ru-RU" dirty="0" smtClean="0"/>
              <a:t>эмульсионный ПЦР</a:t>
            </a:r>
          </a:p>
          <a:p>
            <a:r>
              <a:rPr lang="ru-RU" dirty="0" err="1" smtClean="0"/>
              <a:t>пиросеквенирование</a:t>
            </a:r>
            <a:endParaRPr lang="ru-RU" dirty="0" smtClean="0"/>
          </a:p>
          <a:p>
            <a:r>
              <a:rPr lang="ru-RU" b="1" dirty="0" smtClean="0"/>
              <a:t>Характеристики:</a:t>
            </a:r>
          </a:p>
          <a:p>
            <a:r>
              <a:rPr lang="ru-RU" dirty="0" smtClean="0"/>
              <a:t>время работы 24 часа</a:t>
            </a:r>
          </a:p>
          <a:p>
            <a:r>
              <a:rPr lang="ru-RU" dirty="0" smtClean="0"/>
              <a:t>длина </a:t>
            </a:r>
            <a:r>
              <a:rPr lang="ru-RU" dirty="0" err="1" smtClean="0"/>
              <a:t>рида</a:t>
            </a:r>
            <a:r>
              <a:rPr lang="ru-RU" dirty="0" smtClean="0"/>
              <a:t> 700 п.н.</a:t>
            </a:r>
          </a:p>
          <a:p>
            <a:r>
              <a:rPr lang="ru-RU" dirty="0" smtClean="0"/>
              <a:t>число </a:t>
            </a:r>
            <a:r>
              <a:rPr lang="ru-RU" dirty="0" err="1" smtClean="0"/>
              <a:t>ридов</a:t>
            </a:r>
            <a:r>
              <a:rPr lang="ru-RU" dirty="0" smtClean="0"/>
              <a:t> 1 млн.</a:t>
            </a:r>
          </a:p>
          <a:p>
            <a:r>
              <a:rPr lang="ru-RU" dirty="0" smtClean="0"/>
              <a:t>ошибки </a:t>
            </a:r>
            <a:r>
              <a:rPr lang="en-US" dirty="0" smtClean="0"/>
              <a:t>~</a:t>
            </a:r>
            <a:r>
              <a:rPr lang="ru-RU" dirty="0" smtClean="0"/>
              <a:t>0,003%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038600"/>
            <a:ext cx="7653528" cy="2326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752600" y="6581001"/>
            <a:ext cx="525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http://users.ugent.be/~avierstr/nextgen/Next_generation_sequencing_web.pdf</a:t>
            </a:r>
            <a:endParaRPr lang="ru-RU" sz="1200" dirty="0"/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1295400"/>
            <a:ext cx="2997714" cy="214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Платформа </a:t>
            </a:r>
            <a:r>
              <a:rPr lang="en-US" dirty="0" err="1" smtClean="0"/>
              <a:t>Illumina</a:t>
            </a:r>
            <a:r>
              <a:rPr lang="en-US" dirty="0" smtClean="0"/>
              <a:t> </a:t>
            </a:r>
            <a:r>
              <a:rPr lang="ru-RU" dirty="0" smtClean="0"/>
              <a:t>(</a:t>
            </a:r>
            <a:r>
              <a:rPr lang="en-US" dirty="0" err="1" smtClean="0"/>
              <a:t>Solexa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04800" y="1600200"/>
            <a:ext cx="38100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Этапы:</a:t>
            </a:r>
          </a:p>
          <a:p>
            <a:r>
              <a:rPr lang="ru-RU" sz="1600" dirty="0" smtClean="0"/>
              <a:t>выделение ДНК</a:t>
            </a:r>
          </a:p>
          <a:p>
            <a:r>
              <a:rPr lang="ru-RU" sz="1600" dirty="0" smtClean="0"/>
              <a:t>подготовка «библиотеки»</a:t>
            </a:r>
          </a:p>
          <a:p>
            <a:r>
              <a:rPr lang="ru-RU" sz="1600" dirty="0" smtClean="0"/>
              <a:t>ПЦР «мостиками на подложке»</a:t>
            </a:r>
          </a:p>
          <a:p>
            <a:r>
              <a:rPr lang="ru-RU" sz="1600" dirty="0" err="1" smtClean="0"/>
              <a:t>Секвенирование</a:t>
            </a:r>
            <a:r>
              <a:rPr lang="ru-RU" sz="1600" dirty="0" smtClean="0"/>
              <a:t> «</a:t>
            </a:r>
            <a:r>
              <a:rPr lang="ru-RU" sz="1600" dirty="0" smtClean="0"/>
              <a:t>удаляемыми мечеными терминаторами</a:t>
            </a:r>
            <a:r>
              <a:rPr lang="ru-RU" dirty="0" smtClean="0"/>
              <a:t>»</a:t>
            </a:r>
          </a:p>
          <a:p>
            <a:r>
              <a:rPr lang="ru-RU" b="1" dirty="0" smtClean="0"/>
              <a:t>Характеристики:</a:t>
            </a:r>
          </a:p>
          <a:p>
            <a:r>
              <a:rPr lang="ru-RU" dirty="0" smtClean="0"/>
              <a:t>время работы 11 дней</a:t>
            </a:r>
          </a:p>
          <a:p>
            <a:r>
              <a:rPr lang="ru-RU" dirty="0" smtClean="0"/>
              <a:t>длина </a:t>
            </a:r>
            <a:r>
              <a:rPr lang="ru-RU" dirty="0" err="1" smtClean="0"/>
              <a:t>рида</a:t>
            </a:r>
            <a:r>
              <a:rPr lang="ru-RU" dirty="0" smtClean="0"/>
              <a:t> 100 п.н.</a:t>
            </a:r>
          </a:p>
          <a:p>
            <a:r>
              <a:rPr lang="ru-RU" dirty="0" smtClean="0"/>
              <a:t>число </a:t>
            </a:r>
            <a:r>
              <a:rPr lang="ru-RU" dirty="0" err="1" smtClean="0"/>
              <a:t>ридов</a:t>
            </a:r>
            <a:r>
              <a:rPr lang="ru-RU" dirty="0" smtClean="0"/>
              <a:t> 3 млрд.</a:t>
            </a:r>
          </a:p>
          <a:p>
            <a:r>
              <a:rPr lang="ru-RU" dirty="0" smtClean="0"/>
              <a:t>ошибки </a:t>
            </a:r>
            <a:r>
              <a:rPr lang="en-US" dirty="0" smtClean="0"/>
              <a:t>~</a:t>
            </a:r>
            <a:r>
              <a:rPr lang="ru-RU" dirty="0" smtClean="0"/>
              <a:t>0,1%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371600"/>
            <a:ext cx="4149090" cy="4343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895600" y="6375401"/>
            <a:ext cx="525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http://users.ugent.be/~avierstr/nextgen/Next_generation_sequencing_web.pdf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Случайное покрытие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701800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Все платформы «второго поколения» включают подготовку </a:t>
            </a:r>
            <a:r>
              <a:rPr lang="ru-RU" b="1" dirty="0" smtClean="0"/>
              <a:t>случайных </a:t>
            </a:r>
            <a:r>
              <a:rPr lang="ru-RU" dirty="0" smtClean="0"/>
              <a:t>фрагментов генома и их амплификацию (размножение).</a:t>
            </a:r>
          </a:p>
          <a:p>
            <a:endParaRPr lang="ru-RU" dirty="0" smtClean="0"/>
          </a:p>
          <a:p>
            <a:r>
              <a:rPr lang="ru-RU" dirty="0" smtClean="0"/>
              <a:t>В результате </a:t>
            </a:r>
            <a:r>
              <a:rPr lang="ru-RU" dirty="0" err="1" smtClean="0"/>
              <a:t>риды</a:t>
            </a:r>
            <a:r>
              <a:rPr lang="ru-RU" dirty="0" smtClean="0"/>
              <a:t> также представляют собой набор случайных фрагментов заданной длины. В идеальном случае вероятность стать началом </a:t>
            </a:r>
            <a:r>
              <a:rPr lang="ru-RU" dirty="0" err="1" smtClean="0"/>
              <a:t>рида</a:t>
            </a:r>
            <a:r>
              <a:rPr lang="ru-RU" dirty="0" smtClean="0"/>
              <a:t> одинакова для всех позиций в геноме (а на практике это не всегда так).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</TotalTime>
  <Words>1152</Words>
  <Application>Microsoft Office PowerPoint</Application>
  <PresentationFormat>Экран (4:3)</PresentationFormat>
  <Paragraphs>179</Paragraphs>
  <Slides>26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Секвенирование</vt:lpstr>
      <vt:lpstr>История</vt:lpstr>
      <vt:lpstr>Для чего</vt:lpstr>
      <vt:lpstr>Полимеразная цепная реакция</vt:lpstr>
      <vt:lpstr>Секвенирование по Сэнгеру</vt:lpstr>
      <vt:lpstr>Слайд 6</vt:lpstr>
      <vt:lpstr>Платформа 454 Life Sciences (Roche)</vt:lpstr>
      <vt:lpstr>Платформа Illumina (Solexa)</vt:lpstr>
      <vt:lpstr>Случайное покрытие</vt:lpstr>
      <vt:lpstr>Секвенирование «третьего поколения»</vt:lpstr>
      <vt:lpstr>Проблема сборки</vt:lpstr>
      <vt:lpstr>Сборка на геном</vt:lpstr>
      <vt:lpstr>Сборка на геном</vt:lpstr>
      <vt:lpstr>Сборка на геном</vt:lpstr>
      <vt:lpstr>Сборка на геном</vt:lpstr>
      <vt:lpstr>Сборка de novo</vt:lpstr>
      <vt:lpstr>Алгоритмы сборки OLC</vt:lpstr>
      <vt:lpstr>Проблема повторов</vt:lpstr>
      <vt:lpstr>Графы де Брайна</vt:lpstr>
      <vt:lpstr>Графы де Брайна</vt:lpstr>
      <vt:lpstr>Графы де Брайна</vt:lpstr>
      <vt:lpstr>Результат сборки</vt:lpstr>
      <vt:lpstr>Результат сборки</vt:lpstr>
      <vt:lpstr>Показатели качества сборки</vt:lpstr>
      <vt:lpstr>Показатели качества сборки</vt:lpstr>
      <vt:lpstr>Аннотация генома</vt:lpstr>
    </vt:vector>
  </TitlesOfParts>
  <Company>msu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Алгоритмы выравнивания</dc:title>
  <dc:creator>Spirin</dc:creator>
  <cp:lastModifiedBy>Spirin</cp:lastModifiedBy>
  <cp:revision>90</cp:revision>
  <dcterms:created xsi:type="dcterms:W3CDTF">2014-10-01T09:46:58Z</dcterms:created>
  <dcterms:modified xsi:type="dcterms:W3CDTF">2015-10-07T11:15:18Z</dcterms:modified>
</cp:coreProperties>
</file>