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6" r:id="rId5"/>
    <p:sldId id="261" r:id="rId6"/>
    <p:sldId id="268" r:id="rId7"/>
    <p:sldId id="265" r:id="rId8"/>
    <p:sldId id="267" r:id="rId9"/>
    <p:sldId id="269" r:id="rId10"/>
    <p:sldId id="270" r:id="rId11"/>
    <p:sldId id="262" r:id="rId12"/>
    <p:sldId id="278" r:id="rId13"/>
    <p:sldId id="279" r:id="rId14"/>
    <p:sldId id="263" r:id="rId15"/>
    <p:sldId id="280" r:id="rId16"/>
    <p:sldId id="274" r:id="rId17"/>
    <p:sldId id="275" r:id="rId18"/>
    <p:sldId id="276" r:id="rId19"/>
    <p:sldId id="277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82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1C185-AADC-47E0-89A6-F22AE6BB574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AE575-B40B-4442-97A3-43CCB6ACE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5994A-0011-412A-84A9-193E8098CCB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9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7F987-FC46-4407-83AC-4726197CD7C5}" type="slidenum">
              <a:rPr lang="ru-RU" alt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131FD0-EE1A-453F-93B9-771A8F5D6048}" type="slidenum">
              <a:rPr lang="ru-RU" alt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5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7F987-FC46-4407-83AC-4726197CD7C5}" type="slidenum">
              <a:rPr lang="ru-RU" alt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36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B25F14-CACB-43EE-B8DC-498C9A24365E}" type="slidenum">
              <a:rPr lang="ru-RU" alt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8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5994A-0011-412A-84A9-193E8098CCB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5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5994A-0011-412A-84A9-193E8098CCB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5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5994A-0011-412A-84A9-193E8098CCB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8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5994A-0011-412A-84A9-193E8098CCB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ru-RU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2011BE-C39B-4BC8-AF4E-2BF72CC88E8C}" type="slidenum">
              <a:rPr lang="en-US" altLang="ru-RU" sz="1200"/>
              <a:pPr eaLnBrk="1" hangingPunct="1"/>
              <a:t>12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65551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ru-RU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236AD1-FD74-46DC-A9DC-6495015190C7}" type="slidenum">
              <a:rPr lang="en-US" altLang="ru-RU" sz="1200"/>
              <a:pPr eaLnBrk="1" hangingPunct="1"/>
              <a:t>13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416985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729455-9037-47D0-BD77-245C89BA08AC}" type="slidenum">
              <a:rPr lang="ru-RU" alt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0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5FC49F-FC50-4215-B07A-E4E99A983FEA}" type="slidenum">
              <a:rPr lang="ru-RU" alt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9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6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3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0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3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5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5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1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C0B8-1463-4EDD-B203-7271397DBFB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CA0E-8DE9-4883-B5D5-187A72B1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6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493" y="2187018"/>
            <a:ext cx="8475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mtClean="0">
                <a:latin typeface="Arial" panose="020B0604020202020204" pitchFamily="34" charset="0"/>
                <a:cs typeface="Arial" panose="020B0604020202020204" pitchFamily="34" charset="0"/>
              </a:rPr>
              <a:t>Последний общий предок</a:t>
            </a:r>
          </a:p>
          <a:p>
            <a:pPr algn="ctr"/>
            <a:r>
              <a:rPr lang="ru-RU" sz="5400" smtClean="0">
                <a:latin typeface="Arial" panose="020B0604020202020204" pitchFamily="34" charset="0"/>
                <a:cs typeface="Arial" panose="020B0604020202020204" pitchFamily="34" charset="0"/>
              </a:rPr>
              <a:t>клеточных форм жизни</a:t>
            </a:r>
            <a:endParaRPr lang="ru-RU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828" y="5742495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/>
              <a:t>16.09.2015</a:t>
            </a:r>
            <a:endParaRPr lang="ru-RU" sz="320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5" y="72615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7264076" cy="29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TextBox 4"/>
          <p:cNvSpPr txBox="1">
            <a:spLocks noChangeArrowheads="1"/>
          </p:cNvSpPr>
          <p:nvPr/>
        </p:nvSpPr>
        <p:spPr bwMode="auto">
          <a:xfrm>
            <a:off x="214282" y="1785926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Бактерии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0" name="Picture 2" descr="http://0.tqn.com/d/biology/1/0/Z/V/prokaryotic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978502" cy="79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Box 41"/>
          <p:cNvSpPr txBox="1">
            <a:spLocks noChangeArrowheads="1"/>
          </p:cNvSpPr>
          <p:nvPr/>
        </p:nvSpPr>
        <p:spPr bwMode="auto">
          <a:xfrm>
            <a:off x="-31228" y="6473033"/>
            <a:ext cx="4656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i="1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 представителей доменов взяты из Википедии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2" name="Picture 5" descr="File:Animal cell structure e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871" y="934027"/>
            <a:ext cx="1370058" cy="9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7151190" y="1861976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Эукариоты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357290" y="1857364"/>
            <a:ext cx="6429420" cy="2071702"/>
            <a:chOff x="1357290" y="1857364"/>
            <a:chExt cx="6429420" cy="207170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Овал 18"/>
            <p:cNvSpPr/>
            <p:nvPr/>
          </p:nvSpPr>
          <p:spPr>
            <a:xfrm>
              <a:off x="1500166" y="292893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428860" y="2428868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86050" y="185736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357290" y="3714752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357554" y="2857496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071934" y="2714620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29058" y="292893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357686" y="2143116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429388" y="185736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000892" y="2285992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7572396" y="257174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0" name="Прямая со стрелкой 39"/>
          <p:cNvCxnSpPr/>
          <p:nvPr/>
        </p:nvCxnSpPr>
        <p:spPr>
          <a:xfrm flipH="1" flipV="1">
            <a:off x="1633568" y="3191198"/>
            <a:ext cx="476127" cy="56960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4013956" y="4502242"/>
            <a:ext cx="5007495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Прокариоты часто обмениваются генами, причем не только близкие родственники, но и очень далекие таксоны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Случаи обмена можно попробовать отследить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upload.wikimedia.org/wikipedia/commons/a/a1/Halobacter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372" y="1176829"/>
            <a:ext cx="630942" cy="565594"/>
          </a:xfrm>
          <a:prstGeom prst="rect">
            <a:avLst/>
          </a:prstGeom>
          <a:noFill/>
        </p:spPr>
      </p:pic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3643306" y="1740246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Археи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"/>
            <a:ext cx="9144000" cy="904975"/>
            <a:chOff x="0" y="-1"/>
            <a:chExt cx="9144000" cy="90497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-1"/>
              <a:ext cx="9144000" cy="8014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0" y="78242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8898903" y="65987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6827" y="-30215"/>
            <a:ext cx="750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Горизонтальный перенос генов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7894" y="6273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9239" y="6210401"/>
            <a:ext cx="35740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(Koonin </a:t>
            </a:r>
            <a:r>
              <a:rPr lang="en-US" sz="1400" i="1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smtClean="0">
                <a:latin typeface="Arial" panose="020B0604020202020204" pitchFamily="34" charset="0"/>
                <a:cs typeface="Arial" panose="020B0604020202020204" pitchFamily="34" charset="0"/>
              </a:rPr>
              <a:t>Annu. Rev. Microbiol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8800679">
            <a:off x="1440567" y="4056755"/>
            <a:ext cx="642290" cy="43688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233805" y="2689554"/>
            <a:ext cx="214651" cy="9807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560602" y="2143116"/>
            <a:ext cx="214651" cy="2046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028286" y="2047996"/>
            <a:ext cx="1236491" cy="1488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705768" y="2476412"/>
            <a:ext cx="1223290" cy="40379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428860" y="3055843"/>
            <a:ext cx="907839" cy="7453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4143373" y="2378497"/>
            <a:ext cx="214313" cy="25301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звернутая стрелка 19"/>
          <p:cNvSpPr/>
          <p:nvPr/>
        </p:nvSpPr>
        <p:spPr>
          <a:xfrm rot="10800000" flipH="1">
            <a:off x="2133766" y="3891712"/>
            <a:ext cx="2405866" cy="624580"/>
          </a:xfrm>
          <a:prstGeom prst="uturnArrow">
            <a:avLst>
              <a:gd name="adj1" fmla="val 17424"/>
              <a:gd name="adj2" fmla="val 25000"/>
              <a:gd name="adj3" fmla="val 22053"/>
              <a:gd name="adj4" fmla="val 37320"/>
              <a:gd name="adj5" fmla="val 1000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029302" y="3729364"/>
            <a:ext cx="325218" cy="333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33935" y="8741"/>
            <a:ext cx="9023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горизонтального</a:t>
            </a:r>
          </a:p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переноса генов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4081" y="6273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" y="1376313"/>
            <a:ext cx="4702479" cy="30023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97" y="3270873"/>
            <a:ext cx="3941032" cy="3002351"/>
          </a:xfrm>
          <a:prstGeom prst="rect">
            <a:avLst/>
          </a:prstGeom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9688" y="6292514"/>
            <a:ext cx="30047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Рисунки: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(Doolittle, </a:t>
            </a:r>
            <a:r>
              <a:rPr lang="en-US" sz="1400" i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889189" y="1701658"/>
            <a:ext cx="4066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Сложная сеть событий горизонтального переноса генов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57339" y="4430091"/>
            <a:ext cx="35879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событий горизонтального переноса генов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321768">
            <a:off x="3644519" y="3967410"/>
            <a:ext cx="1096557" cy="51880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2022" y="1632775"/>
            <a:ext cx="5040363" cy="34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latin typeface="Arial" charset="0"/>
              </a:rPr>
              <a:t> </a:t>
            </a:r>
            <a:r>
              <a:rPr lang="ru-RU" sz="2800" smtClean="0">
                <a:latin typeface="Arial" charset="0"/>
              </a:rPr>
              <a:t>Мембранные компоненты</a:t>
            </a:r>
            <a:r>
              <a:rPr lang="en-US" sz="2800" smtClean="0">
                <a:latin typeface="Arial" charset="0"/>
              </a:rPr>
              <a:t> </a:t>
            </a:r>
            <a:r>
              <a:rPr lang="ru-RU" sz="280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роторной АТФазы </a:t>
            </a:r>
            <a:r>
              <a:rPr lang="ru-RU" sz="2800" smtClean="0">
                <a:latin typeface="Arial" charset="0"/>
              </a:rPr>
              <a:t>и белковой транслоказы</a:t>
            </a:r>
            <a:r>
              <a:rPr lang="en-US" sz="2800" smtClean="0">
                <a:latin typeface="Arial" charset="0"/>
              </a:rPr>
              <a:t>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Sec </a:t>
            </a:r>
            <a:r>
              <a:rPr lang="ru-RU" sz="2800" smtClean="0">
                <a:latin typeface="Arial" charset="0"/>
              </a:rPr>
              <a:t>являются универсальными и эволюционно древними</a:t>
            </a:r>
            <a:endParaRPr lang="en-US" sz="2800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Arial" charset="0"/>
                <a:sym typeface="Symbol"/>
              </a:rPr>
              <a:t> LU</a:t>
            </a:r>
            <a:r>
              <a:rPr lang="en-US" sz="3200" u="sng" smtClean="0">
                <a:solidFill>
                  <a:schemeClr val="accent6">
                    <a:lumMod val="75000"/>
                  </a:schemeClr>
                </a:solidFill>
                <a:latin typeface="Arial" charset="0"/>
                <a:sym typeface="Symbol"/>
              </a:rPr>
              <a:t>C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Arial" charset="0"/>
                <a:sym typeface="Symbol"/>
              </a:rPr>
              <a:t>A</a:t>
            </a:r>
            <a:r>
              <a:rPr lang="ru-RU" sz="3200" smtClean="0">
                <a:solidFill>
                  <a:schemeClr val="accent6">
                    <a:lumMod val="75000"/>
                  </a:schemeClr>
                </a:solidFill>
                <a:latin typeface="Arial" charset="0"/>
                <a:sym typeface="Symbol"/>
              </a:rPr>
              <a:t>, вероятно, имел какую-то мембрану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Arial" charset="0"/>
              <a:sym typeface="Symbol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56848" y="3472203"/>
            <a:ext cx="338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(Rusch 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and Kendall, </a:t>
            </a:r>
            <a:r>
              <a:rPr lang="en-US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48" y="1384641"/>
            <a:ext cx="30241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85" y="3904003"/>
            <a:ext cx="37544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56848" y="6136028"/>
            <a:ext cx="33845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(Mulkidjanian </a:t>
            </a:r>
            <a:r>
              <a:rPr lang="en-US" altLang="ru-RU" sz="20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3183" y="8741"/>
            <a:ext cx="8349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Загадка про </a:t>
            </a:r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</a:t>
            </a:r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одна из многих:</a:t>
            </a:r>
          </a:p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существовала ли тогда мембрана? 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9309" y="627322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783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284663" y="1351573"/>
            <a:ext cx="44640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b="1" smtClean="0">
                <a:latin typeface="Arial" panose="020B0604020202020204" pitchFamily="34" charset="0"/>
              </a:rPr>
              <a:t>Различия</a:t>
            </a:r>
            <a:r>
              <a:rPr lang="en-US" altLang="ru-RU" b="1" smtClean="0">
                <a:latin typeface="Arial" panose="020B0604020202020204" pitchFamily="34" charset="0"/>
              </a:rPr>
              <a:t>: </a:t>
            </a:r>
            <a:endParaRPr lang="en-US" altLang="ru-RU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 </a:t>
            </a:r>
            <a:r>
              <a:rPr lang="ru-RU" altLang="ru-RU" smtClean="0">
                <a:latin typeface="Arial" panose="020B0604020202020204" pitchFamily="34" charset="0"/>
              </a:rPr>
              <a:t>Изомер глицеролфосфата</a:t>
            </a:r>
            <a:endParaRPr lang="en-US" altLang="ru-RU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 </a:t>
            </a:r>
            <a:r>
              <a:rPr lang="ru-RU" altLang="ru-RU" smtClean="0">
                <a:latin typeface="Arial" panose="020B0604020202020204" pitchFamily="34" charset="0"/>
              </a:rPr>
              <a:t>Природа «хвостов»</a:t>
            </a:r>
            <a:endParaRPr lang="en-US" altLang="ru-RU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 </a:t>
            </a:r>
            <a:r>
              <a:rPr lang="ru-RU" altLang="ru-RU" smtClean="0">
                <a:latin typeface="Arial" panose="020B0604020202020204" pitchFamily="34" charset="0"/>
              </a:rPr>
              <a:t>Тип связи между частями молекулы</a:t>
            </a:r>
            <a:endParaRPr lang="ru-RU" altLang="ru-RU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44815"/>
            <a:ext cx="4535487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635829" y="3280653"/>
            <a:ext cx="347171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Бактерии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Эукариоты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620496" y="6002167"/>
            <a:ext cx="145254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Археи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80288" y="3833740"/>
            <a:ext cx="360362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435600" y="5345040"/>
            <a:ext cx="3603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500563" y="3760715"/>
            <a:ext cx="2374900" cy="865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156325" y="5057703"/>
            <a:ext cx="2376488" cy="86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5724525" y="4913240"/>
            <a:ext cx="215900" cy="36036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0800000">
            <a:off x="5795963" y="5921303"/>
            <a:ext cx="215900" cy="36036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7235825" y="3400353"/>
            <a:ext cx="215900" cy="36036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 rot="10800000">
            <a:off x="7235825" y="4552878"/>
            <a:ext cx="215900" cy="36036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05064" y="1482077"/>
            <a:ext cx="3823045" cy="512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>
                <a:latin typeface="Arial" charset="0"/>
              </a:rPr>
              <a:t> </a:t>
            </a:r>
            <a:r>
              <a:rPr lang="ru-RU" sz="2800" smtClean="0">
                <a:latin typeface="Arial" charset="0"/>
              </a:rPr>
              <a:t>М</a:t>
            </a:r>
            <a:r>
              <a:rPr lang="ru-RU" sz="2800">
                <a:latin typeface="Arial" charset="0"/>
              </a:rPr>
              <a:t>ембранные липиды бактерий и архей принципиально различаются </a:t>
            </a:r>
            <a:r>
              <a:rPr lang="ru-RU" sz="2800" smtClean="0">
                <a:latin typeface="Arial" charset="0"/>
              </a:rPr>
              <a:t>с </a:t>
            </a:r>
            <a:r>
              <a:rPr lang="ru-RU" sz="2800">
                <a:latin typeface="Arial" charset="0"/>
              </a:rPr>
              <a:t>химической точки зрения </a:t>
            </a:r>
            <a:endParaRPr lang="en-US" sz="3200" dirty="0">
              <a:latin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smtClean="0">
                <a:latin typeface="Arial" charset="0"/>
                <a:sym typeface="Symbol"/>
              </a:rPr>
              <a:t>Каковы были липиды </a:t>
            </a:r>
            <a:r>
              <a:rPr lang="en-US" sz="3200" smtClean="0">
                <a:latin typeface="Arial" charset="0"/>
                <a:sym typeface="Symbol"/>
              </a:rPr>
              <a:t>LUCA</a:t>
            </a:r>
            <a:r>
              <a:rPr lang="en-US" sz="3200" b="1" smtClean="0">
                <a:solidFill>
                  <a:srgbClr val="FF0000"/>
                </a:solidFill>
                <a:latin typeface="Arial" charset="0"/>
                <a:sym typeface="Symbol"/>
              </a:rPr>
              <a:t>?</a:t>
            </a:r>
            <a:endParaRPr lang="ru-RU" sz="3200" b="1" smtClean="0">
              <a:solidFill>
                <a:srgbClr val="FF0000"/>
              </a:solidFill>
              <a:latin typeface="Arial" charset="0"/>
              <a:sym typeface="Symbol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smtClean="0">
                <a:latin typeface="Arial" charset="0"/>
                <a:sym typeface="Symbol"/>
              </a:rPr>
              <a:t>Движущая сила в эволюции мембран</a:t>
            </a:r>
            <a:r>
              <a:rPr lang="en-US" sz="3200" b="1" smtClean="0">
                <a:solidFill>
                  <a:srgbClr val="FF0000"/>
                </a:solidFill>
                <a:latin typeface="Arial" charset="0"/>
                <a:sym typeface="Symbol"/>
              </a:rPr>
              <a:t>?</a:t>
            </a:r>
            <a:endParaRPr lang="en-US" sz="3200">
              <a:latin typeface="Arial" charset="0"/>
              <a:sym typeface="Symbo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>
              <a:latin typeface="Arial" charset="0"/>
              <a:sym typeface="Symbol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4623" y="8741"/>
            <a:ext cx="772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Мембраны архей совсем другие!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04081" y="6273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95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2274" y="53999"/>
            <a:ext cx="84143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родственников</a:t>
            </a:r>
            <a:endParaRPr lang="en-US" sz="3200" b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белка 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L22</a:t>
            </a: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en-US" sz="3200" b="1" i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других организмов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" y="1742354"/>
            <a:ext cx="3422479" cy="509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36761" y="1641096"/>
            <a:ext cx="2680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smtClean="0">
                <a:latin typeface="Arial" charset="0"/>
                <a:cs typeface="Arial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  <a:r>
              <a:rPr lang="ru-RU" sz="3200">
                <a:solidFill>
                  <a:srgbClr val="0000FF"/>
                </a:solidFill>
                <a:latin typeface="Arial" charset="0"/>
                <a:cs typeface="Arial" charset="0"/>
              </a:rPr>
              <a:t>6</a:t>
            </a:r>
            <a:r>
              <a:rPr lang="en-US" sz="3200" smtClean="0">
                <a:solidFill>
                  <a:srgbClr val="0000FF"/>
                </a:solidFill>
                <a:latin typeface="Arial" charset="0"/>
                <a:cs typeface="Arial" charset="0"/>
              </a:rPr>
              <a:t>S-</a:t>
            </a:r>
            <a:r>
              <a:rPr lang="ru-RU" sz="3200" smtClean="0">
                <a:solidFill>
                  <a:srgbClr val="0000FF"/>
                </a:solidFill>
                <a:latin typeface="Arial" charset="0"/>
                <a:cs typeface="Arial" charset="0"/>
              </a:rPr>
              <a:t>рРНК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36761" y="5980837"/>
            <a:ext cx="2690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Белок </a:t>
            </a:r>
            <a:r>
              <a:rPr lang="en-US" altLang="ru-RU" sz="3200" b="1">
                <a:solidFill>
                  <a:srgbClr val="FF0000"/>
                </a:solidFill>
              </a:rPr>
              <a:t>L22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629580" y="2090057"/>
            <a:ext cx="614363" cy="271628"/>
          </a:xfrm>
          <a:prstGeom prst="straightConnector1">
            <a:avLst/>
          </a:prstGeom>
          <a:noFill/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923029" y="6273224"/>
            <a:ext cx="1092314" cy="1"/>
          </a:xfrm>
          <a:prstGeom prst="straightConnector1">
            <a:avLst/>
          </a:prstGeom>
          <a:noFill/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136447" y="2327128"/>
            <a:ext cx="6149068" cy="353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/>
            <a:r>
              <a:rPr lang="ru-RU" altLang="ru-RU" sz="2400" smtClean="0">
                <a:latin typeface="Arial" panose="020B0604020202020204" pitchFamily="34" charset="0"/>
              </a:rPr>
              <a:t>Белок большой субъединицы рибосомы </a:t>
            </a:r>
            <a:r>
              <a:rPr lang="en-US" altLang="ru-RU" sz="2400" smtClean="0">
                <a:latin typeface="Arial" panose="020B0604020202020204" pitchFamily="34" charset="0"/>
              </a:rPr>
              <a:t>L22 </a:t>
            </a:r>
            <a:r>
              <a:rPr lang="ru-RU" altLang="ru-RU" sz="2400" smtClean="0">
                <a:latin typeface="Arial" panose="020B0604020202020204" pitchFamily="34" charset="0"/>
              </a:rPr>
              <a:t>относится к универсальным белкам</a:t>
            </a:r>
          </a:p>
          <a:p>
            <a:pPr marL="342900" indent="-342900"/>
            <a:r>
              <a:rPr lang="ru-RU" altLang="ru-RU" sz="2400" smtClean="0">
                <a:latin typeface="Arial" panose="020B0604020202020204" pitchFamily="34" charset="0"/>
              </a:rPr>
              <a:t>Цель задания: рассмотреть, насколько сходные последовательности существуют у очень далеких от </a:t>
            </a:r>
            <a:r>
              <a:rPr lang="en-US" altLang="ru-RU" sz="2400" i="1" smtClean="0">
                <a:latin typeface="Arial" panose="020B0604020202020204" pitchFamily="34" charset="0"/>
              </a:rPr>
              <a:t>E. coli</a:t>
            </a:r>
            <a:r>
              <a:rPr lang="en-US" altLang="ru-RU" sz="2400" smtClean="0">
                <a:latin typeface="Arial" panose="020B0604020202020204" pitchFamily="34" charset="0"/>
              </a:rPr>
              <a:t> </a:t>
            </a:r>
            <a:r>
              <a:rPr lang="ru-RU" altLang="ru-RU" sz="2400" smtClean="0">
                <a:latin typeface="Arial" panose="020B0604020202020204" pitchFamily="34" charset="0"/>
              </a:rPr>
              <a:t>организмов: человека, </a:t>
            </a:r>
            <a:r>
              <a:rPr lang="en-US" altLang="ru-RU" sz="2400" i="1" smtClean="0">
                <a:latin typeface="Arial" panose="020B0604020202020204" pitchFamily="34" charset="0"/>
              </a:rPr>
              <a:t>Arabidopsis thaliana</a:t>
            </a:r>
            <a:r>
              <a:rPr lang="en-US" altLang="ru-RU" sz="2400" smtClean="0">
                <a:latin typeface="Arial" panose="020B0604020202020204" pitchFamily="34" charset="0"/>
              </a:rPr>
              <a:t> (</a:t>
            </a:r>
            <a:r>
              <a:rPr lang="ru-RU" altLang="ru-RU" sz="2400" smtClean="0">
                <a:latin typeface="Arial" panose="020B0604020202020204" pitchFamily="34" charset="0"/>
              </a:rPr>
              <a:t>растение)</a:t>
            </a:r>
            <a:r>
              <a:rPr lang="en-US" altLang="ru-RU" sz="2400" smtClean="0">
                <a:latin typeface="Arial" panose="020B0604020202020204" pitchFamily="34" charset="0"/>
              </a:rPr>
              <a:t>, </a:t>
            </a:r>
            <a:r>
              <a:rPr lang="en-US" altLang="ru-RU" sz="2400" i="1" smtClean="0">
                <a:latin typeface="Arial" panose="020B0604020202020204" pitchFamily="34" charset="0"/>
              </a:rPr>
              <a:t>Halobacterium salinarum</a:t>
            </a:r>
            <a:r>
              <a:rPr lang="ru-RU" altLang="ru-RU" sz="2400" smtClean="0">
                <a:latin typeface="Arial" panose="020B0604020202020204" pitchFamily="34" charset="0"/>
              </a:rPr>
              <a:t> (архея)</a:t>
            </a:r>
            <a:endParaRPr lang="en-US" altLang="ru-RU" sz="240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04081" y="6273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571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вал 2"/>
          <p:cNvSpPr>
            <a:spLocks noChangeArrowheads="1"/>
          </p:cNvSpPr>
          <p:nvPr/>
        </p:nvSpPr>
        <p:spPr bwMode="auto">
          <a:xfrm>
            <a:off x="2859088" y="1649413"/>
            <a:ext cx="8135937" cy="70580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5489844" y="2916923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3600" b="1" smtClean="0">
                <a:latin typeface="Arial" panose="020B0604020202020204" pitchFamily="34" charset="0"/>
                <a:sym typeface="Wingdings" panose="05000000000000000000" pitchFamily="2" charset="2"/>
              </a:rPr>
              <a:t>Белковая</a:t>
            </a:r>
          </a:p>
          <a:p>
            <a:pPr algn="ctr" eaLnBrk="1" hangingPunct="1">
              <a:buFontTx/>
              <a:buNone/>
            </a:pPr>
            <a:r>
              <a:rPr lang="ru-RU" altLang="ru-RU" sz="3600" b="1" smtClean="0">
                <a:latin typeface="Arial" panose="020B0604020202020204" pitchFamily="34" charset="0"/>
                <a:sym typeface="Wingdings" panose="05000000000000000000" pitchFamily="2" charset="2"/>
              </a:rPr>
              <a:t>База Данных </a:t>
            </a:r>
            <a:endParaRPr lang="en-US" altLang="ru-RU" sz="3600" b="1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468313" y="1630363"/>
            <a:ext cx="2016125" cy="1366837"/>
          </a:xfrm>
          <a:prstGeom prst="flowChartPunchedCard">
            <a:avLst/>
          </a:prstGeom>
          <a:solidFill>
            <a:srgbClr val="00CCFF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&gt;MY_PROT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MARFGTYHIV…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Блок-схема: карточка 6"/>
          <p:cNvSpPr/>
          <p:nvPr/>
        </p:nvSpPr>
        <p:spPr>
          <a:xfrm rot="2617777">
            <a:off x="4667250" y="3257550"/>
            <a:ext cx="1008063" cy="682625"/>
          </a:xfrm>
          <a:prstGeom prst="flowChartPunchedCard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Блок-схема: карточка 7"/>
          <p:cNvSpPr/>
          <p:nvPr/>
        </p:nvSpPr>
        <p:spPr>
          <a:xfrm rot="18330064">
            <a:off x="5852320" y="4561681"/>
            <a:ext cx="1008062" cy="682625"/>
          </a:xfrm>
          <a:prstGeom prst="flowChartPunchedCard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3746500" y="3822700"/>
            <a:ext cx="1008063" cy="684213"/>
          </a:xfrm>
          <a:prstGeom prst="flowChartPunchedCard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Блок-схема: карточка 9"/>
          <p:cNvSpPr/>
          <p:nvPr/>
        </p:nvSpPr>
        <p:spPr>
          <a:xfrm rot="2518473">
            <a:off x="5281613" y="2201863"/>
            <a:ext cx="1008062" cy="684212"/>
          </a:xfrm>
          <a:prstGeom prst="flowChartPunchedCard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Блок-схема: карточка 10"/>
          <p:cNvSpPr/>
          <p:nvPr/>
        </p:nvSpPr>
        <p:spPr>
          <a:xfrm rot="20107632">
            <a:off x="4606925" y="5468938"/>
            <a:ext cx="1008063" cy="684212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Блок-схема: карточка 11"/>
          <p:cNvSpPr/>
          <p:nvPr/>
        </p:nvSpPr>
        <p:spPr>
          <a:xfrm rot="17541118">
            <a:off x="3385344" y="5655469"/>
            <a:ext cx="1008063" cy="682625"/>
          </a:xfrm>
          <a:prstGeom prst="flowChartPunchedCard">
            <a:avLst/>
          </a:prstGeom>
          <a:solidFill>
            <a:srgbClr val="FF99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08288" y="1952625"/>
            <a:ext cx="2301875" cy="360363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719263" y="3195638"/>
            <a:ext cx="2995612" cy="2314575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карточка 18"/>
          <p:cNvSpPr/>
          <p:nvPr/>
        </p:nvSpPr>
        <p:spPr>
          <a:xfrm rot="20298518">
            <a:off x="6858000" y="2028825"/>
            <a:ext cx="1008063" cy="682625"/>
          </a:xfrm>
          <a:prstGeom prst="flowChartPunchedCard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Блок-схема: карточка 19"/>
          <p:cNvSpPr/>
          <p:nvPr/>
        </p:nvSpPr>
        <p:spPr>
          <a:xfrm rot="20298518">
            <a:off x="6872288" y="5565775"/>
            <a:ext cx="1008062" cy="682625"/>
          </a:xfrm>
          <a:prstGeom prst="flowChartPunchedCar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Блок-схема: карточка 20"/>
          <p:cNvSpPr/>
          <p:nvPr/>
        </p:nvSpPr>
        <p:spPr>
          <a:xfrm>
            <a:off x="7467600" y="4475163"/>
            <a:ext cx="1008063" cy="682625"/>
          </a:xfrm>
          <a:prstGeom prst="flowChartPunchedCard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2269" y="236583"/>
            <a:ext cx="8563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BLAST: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ocal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lignment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earch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ool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4081" y="6273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449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1268413"/>
            <a:ext cx="7920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2800">
              <a:latin typeface="Arial" panose="020B0604020202020204" pitchFamily="34" charset="0"/>
            </a:endParaRPr>
          </a:p>
        </p:txBody>
      </p:sp>
      <p:graphicFrame>
        <p:nvGraphicFramePr>
          <p:cNvPr id="2765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979315"/>
              </p:ext>
            </p:extLst>
          </p:nvPr>
        </p:nvGraphicFramePr>
        <p:xfrm>
          <a:off x="3769178" y="3092449"/>
          <a:ext cx="497953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" r:id="rId4" imgW="6003810" imgH="4023709" progId="Paint.Picture">
                  <p:embed/>
                </p:oleObj>
              </mc:Choice>
              <mc:Fallback>
                <p:oleObj name="Bitmap" r:id="rId4" imgW="6003810" imgH="402370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178" y="3092449"/>
                        <a:ext cx="4979535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250825" y="1484313"/>
            <a:ext cx="8588375" cy="8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mtClean="0">
                <a:latin typeface="Arial" panose="020B0604020202020204" pitchFamily="34" charset="0"/>
              </a:rPr>
              <a:t>BLAST – </a:t>
            </a:r>
            <a:r>
              <a:rPr lang="ru-RU" altLang="ru-RU" smtClean="0">
                <a:latin typeface="Arial" panose="020B0604020202020204" pitchFamily="34" charset="0"/>
              </a:rPr>
              <a:t>программа для поиска сходных последовательностей (</a:t>
            </a:r>
            <a:r>
              <a:rPr lang="en-US" altLang="ru-RU" smtClean="0">
                <a:latin typeface="Arial" panose="020B0604020202020204" pitchFamily="34" charset="0"/>
              </a:rPr>
              <a:t>Google </a:t>
            </a:r>
            <a:r>
              <a:rPr lang="ru-RU" altLang="ru-RU" smtClean="0">
                <a:latin typeface="Arial" panose="020B0604020202020204" pitchFamily="34" charset="0"/>
              </a:rPr>
              <a:t>для белков)</a:t>
            </a:r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468312" y="5339443"/>
            <a:ext cx="330086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Есть несколько типов </a:t>
            </a:r>
            <a:r>
              <a:rPr lang="en-US" altLang="ru-RU" sz="2000" smtClean="0">
                <a:latin typeface="Arial" panose="020B0604020202020204" pitchFamily="34" charset="0"/>
              </a:rPr>
              <a:t>BLAST</a:t>
            </a:r>
            <a:r>
              <a:rPr lang="ru-RU" altLang="ru-RU" sz="2000" smtClean="0">
                <a:latin typeface="Arial" panose="020B0604020202020204" pitchFamily="34" charset="0"/>
              </a:rPr>
              <a:t>, и сейчас нам потребуется белковый </a:t>
            </a:r>
            <a:r>
              <a:rPr lang="en-US" altLang="ru-RU" sz="2000" smtClean="0">
                <a:latin typeface="Arial" panose="020B0604020202020204" pitchFamily="34" charset="0"/>
              </a:rPr>
              <a:t>BLAST (</a:t>
            </a:r>
            <a:r>
              <a:rPr lang="en-US" altLang="ru-RU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blastp</a:t>
            </a:r>
            <a:r>
              <a:rPr lang="en-US" altLang="ru-RU" sz="2000" smtClean="0">
                <a:latin typeface="Arial" panose="020B0604020202020204" pitchFamily="34" charset="0"/>
              </a:rPr>
              <a:t>)</a:t>
            </a:r>
            <a:endParaRPr lang="ru-RU" altLang="ru-RU" sz="2000" b="1">
              <a:latin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404506" y="5934643"/>
            <a:ext cx="729343" cy="3986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2269" y="236583"/>
            <a:ext cx="8563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BLAST: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ocal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lignment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earch </a:t>
            </a:r>
            <a:r>
              <a:rPr lang="en-US" sz="3200" b="1" u="sng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ool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04081" y="6273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066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39750" y="1584105"/>
            <a:ext cx="7920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2800">
              <a:latin typeface="Arial" panose="020B0604020202020204" pitchFamily="34" charset="0"/>
            </a:endParaRPr>
          </a:p>
        </p:txBody>
      </p:sp>
      <p:graphicFrame>
        <p:nvGraphicFramePr>
          <p:cNvPr id="29699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285583"/>
              </p:ext>
            </p:extLst>
          </p:nvPr>
        </p:nvGraphicFramePr>
        <p:xfrm>
          <a:off x="2771775" y="1368205"/>
          <a:ext cx="565785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" r:id="rId4" imgW="6203218" imgH="5921253" progId="Paint.Picture">
                  <p:embed/>
                </p:oleObj>
              </mc:Choice>
              <mc:Fallback>
                <p:oleObj name="Bitmap" r:id="rId4" imgW="6203218" imgH="592125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368205"/>
                        <a:ext cx="565785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16"/>
          <p:cNvSpPr txBox="1">
            <a:spLocks noChangeArrowheads="1"/>
          </p:cNvSpPr>
          <p:nvPr/>
        </p:nvSpPr>
        <p:spPr bwMode="auto">
          <a:xfrm>
            <a:off x="-139501" y="1613985"/>
            <a:ext cx="29684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Последовательность белка в формате </a:t>
            </a:r>
            <a:r>
              <a:rPr lang="en-US" altLang="ru-RU" sz="2000" smtClean="0">
                <a:latin typeface="Arial" panose="020B0604020202020204" pitchFamily="34" charset="0"/>
              </a:rPr>
              <a:t>FASTA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9708" name="Text Box 20"/>
          <p:cNvSpPr txBox="1">
            <a:spLocks noChangeArrowheads="1"/>
          </p:cNvSpPr>
          <p:nvPr/>
        </p:nvSpPr>
        <p:spPr bwMode="auto">
          <a:xfrm>
            <a:off x="534739" y="6105358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smtClean="0">
                <a:latin typeface="Arial" panose="020B0604020202020204" pitchFamily="34" charset="0"/>
              </a:rPr>
              <a:t>СТАРТ!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73368" y="236583"/>
            <a:ext cx="6221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blastp</a:t>
            </a:r>
            <a:endParaRPr lang="ru-RU" sz="4000" b="1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200368">
            <a:off x="2327363" y="2417759"/>
            <a:ext cx="794657" cy="28553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-139501" y="2865876"/>
            <a:ext cx="29684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Выбор базы данных</a:t>
            </a:r>
            <a:endParaRPr lang="en-US" altLang="ru-RU" sz="200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ru-RU" sz="2000" smtClean="0">
                <a:latin typeface="Arial" panose="020B0604020202020204" pitchFamily="34" charset="0"/>
              </a:rPr>
              <a:t>(</a:t>
            </a:r>
            <a:r>
              <a:rPr lang="en-US" altLang="ru-RU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RefSeq</a:t>
            </a:r>
            <a:r>
              <a:rPr lang="en-US" altLang="ru-RU" sz="2000" smtClean="0">
                <a:latin typeface="Arial" panose="020B0604020202020204" pitchFamily="34" charset="0"/>
              </a:rPr>
              <a:t> – </a:t>
            </a:r>
            <a:r>
              <a:rPr lang="ru-RU" altLang="ru-RU" sz="2000" smtClean="0">
                <a:latin typeface="Arial" panose="020B0604020202020204" pitchFamily="34" charset="0"/>
              </a:rPr>
              <a:t>крупнее,</a:t>
            </a:r>
            <a:endParaRPr lang="en-US" altLang="ru-RU" sz="200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ru-RU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SwissProt</a:t>
            </a:r>
            <a:r>
              <a:rPr lang="en-US" altLang="ru-RU" sz="2000" smtClean="0">
                <a:latin typeface="Arial" panose="020B0604020202020204" pitchFamily="34" charset="0"/>
              </a:rPr>
              <a:t> – </a:t>
            </a:r>
            <a:r>
              <a:rPr lang="ru-RU" altLang="ru-RU" sz="2000" smtClean="0">
                <a:latin typeface="Arial" panose="020B0604020202020204" pitchFamily="34" charset="0"/>
              </a:rPr>
              <a:t>качественне белки)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31290" y="5277115"/>
            <a:ext cx="2547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Алгоритм поиска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114512">
            <a:off x="2342549" y="3676691"/>
            <a:ext cx="627979" cy="34379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554744" y="5283407"/>
            <a:ext cx="384355" cy="28553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48006" y="4388668"/>
            <a:ext cx="198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У кого искать?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20161846">
            <a:off x="2392857" y="4230170"/>
            <a:ext cx="627979" cy="34379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678348" y="6165562"/>
            <a:ext cx="384355" cy="28553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04081" y="6273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117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5563" y="2132466"/>
            <a:ext cx="85693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Score	         Expect	Identities	Positives	Gaps</a:t>
            </a: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295 bits(754)	3e-98	138/200(69%)	173/200(86%)	1/200(0%)</a:t>
            </a:r>
          </a:p>
          <a:p>
            <a:pPr eaLnBrk="1" hangingPunct="1">
              <a:buFontTx/>
              <a:buNone/>
            </a:pPr>
            <a:endParaRPr lang="en-US" altLang="ru-RU" sz="140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Query  12   LEWFLSHCHIHKYPSKSTLIHQGEKAETLYYIVKGSVAVLIKDEEGKEMILSYLNQGDFI  71</a:t>
            </a: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   +E FLS C    YP++ST++  G+ +ETLY+IVKG+V+V+I+D+EG+EMI++YLNQGDF </a:t>
            </a: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Sbjct  1    MEHFLSMCSQKSYPARSTILCAGDTSETLYFIVKGAVSVVIEDDEGREMIVAYLNQGDFF  60</a:t>
            </a:r>
          </a:p>
          <a:p>
            <a:pPr eaLnBrk="1" hangingPunct="1">
              <a:buFontTx/>
              <a:buNone/>
            </a:pPr>
            <a:endParaRPr lang="en-US" altLang="ru-RU" sz="140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Query  72   GELGLF-EEGQERSAWVRAKTACEVAEISYKKFRQLIQVNPDILMRLSAQMARRLQVTSE  130</a:t>
            </a: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   GE+GLF EE  ERSAWV+AKT+CEVAEISY++FR LIQ +PDILM LS QMA RL+ T+ </a:t>
            </a: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Sbjct  61   GEMGLFDEELPERSAWVKAKTSCEVAEISYQQFRGLIQKDPDILMMLSGQMATRLKDTTR  120</a:t>
            </a:r>
          </a:p>
          <a:p>
            <a:pPr eaLnBrk="1" hangingPunct="1">
              <a:buFontTx/>
              <a:buNone/>
            </a:pPr>
            <a:endParaRPr lang="en-US" altLang="ru-RU" sz="140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Query  131  KVGNLAFLDVTGRIAQTLLNLAKQPDAMTHPDGMQIKITRQEIGQIVGCSRETVGRILKM  190</a:t>
            </a: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   K+G+LAFLDVTGR+A+TLL+L +QPDAMTHPDGMQIKITRQEIG+IVGCSRE VGR+LK </a:t>
            </a: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Sbjct  121  KMGDLAFLDVTGRVARTLLDLCRQPDAMTHPDGMQIKITRQEIGRIVGCSREMVGRVLKS  180</a:t>
            </a:r>
          </a:p>
          <a:p>
            <a:pPr eaLnBrk="1" hangingPunct="1">
              <a:buFontTx/>
              <a:buNone/>
            </a:pPr>
            <a:endParaRPr lang="en-US" altLang="ru-RU" sz="140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Query  191  LEDQNLISAHGKTIVVYGTR  210</a:t>
            </a: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   LE Q L+S  GKT+VV+GTR</a:t>
            </a:r>
          </a:p>
          <a:p>
            <a:pPr eaLnBrk="1" hangingPunct="1">
              <a:buFontTx/>
              <a:buNone/>
            </a:pPr>
            <a:r>
              <a:rPr lang="en-US" altLang="ru-RU" sz="14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Sbjct  181  LEAQGLVSVKGKTMVVFGTR  200</a:t>
            </a:r>
          </a:p>
        </p:txBody>
      </p:sp>
      <p:sp>
        <p:nvSpPr>
          <p:cNvPr id="35844" name="TextBox 20"/>
          <p:cNvSpPr txBox="1">
            <a:spLocks noChangeArrowheads="1"/>
          </p:cNvSpPr>
          <p:nvPr/>
        </p:nvSpPr>
        <p:spPr bwMode="auto">
          <a:xfrm>
            <a:off x="117475" y="1341891"/>
            <a:ext cx="108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Мера</a:t>
            </a:r>
            <a:endParaRPr lang="ru-RU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Box 20"/>
          <p:cNvSpPr txBox="1">
            <a:spLocks noChangeArrowheads="1"/>
          </p:cNvSpPr>
          <p:nvPr/>
        </p:nvSpPr>
        <p:spPr bwMode="auto">
          <a:xfrm>
            <a:off x="1174750" y="1335542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e-value</a:t>
            </a:r>
            <a:endParaRPr lang="ru-RU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TextBox 20"/>
          <p:cNvSpPr txBox="1">
            <a:spLocks noChangeArrowheads="1"/>
          </p:cNvSpPr>
          <p:nvPr/>
        </p:nvSpPr>
        <p:spPr bwMode="auto">
          <a:xfrm>
            <a:off x="2589213" y="1230766"/>
            <a:ext cx="2130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Identity 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(number, %)</a:t>
            </a:r>
            <a:endParaRPr lang="ru-RU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TextBox 20"/>
          <p:cNvSpPr txBox="1">
            <a:spLocks noChangeArrowheads="1"/>
          </p:cNvSpPr>
          <p:nvPr/>
        </p:nvSpPr>
        <p:spPr bwMode="auto">
          <a:xfrm>
            <a:off x="4441825" y="1218066"/>
            <a:ext cx="2130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Similarity (number, %)</a:t>
            </a:r>
            <a:endParaRPr lang="ru-RU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8" name="TextBox 20"/>
          <p:cNvSpPr txBox="1">
            <a:spLocks noChangeArrowheads="1"/>
          </p:cNvSpPr>
          <p:nvPr/>
        </p:nvSpPr>
        <p:spPr bwMode="auto">
          <a:xfrm>
            <a:off x="6494463" y="1230766"/>
            <a:ext cx="2130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Gaps (number, %)</a:t>
            </a:r>
            <a:endParaRPr lang="ru-RU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9" name="Прямоугольник 2"/>
          <p:cNvSpPr>
            <a:spLocks noChangeArrowheads="1"/>
          </p:cNvSpPr>
          <p:nvPr/>
        </p:nvSpPr>
        <p:spPr bwMode="auto">
          <a:xfrm>
            <a:off x="79375" y="2148341"/>
            <a:ext cx="1539875" cy="560387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5850" name="Прямоугольник 11"/>
          <p:cNvSpPr>
            <a:spLocks noChangeArrowheads="1"/>
          </p:cNvSpPr>
          <p:nvPr/>
        </p:nvSpPr>
        <p:spPr bwMode="auto">
          <a:xfrm>
            <a:off x="1824038" y="2148341"/>
            <a:ext cx="876300" cy="560387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5851" name="Прямоугольник 12"/>
          <p:cNvSpPr>
            <a:spLocks noChangeArrowheads="1"/>
          </p:cNvSpPr>
          <p:nvPr/>
        </p:nvSpPr>
        <p:spPr bwMode="auto">
          <a:xfrm>
            <a:off x="2820988" y="2148341"/>
            <a:ext cx="1390650" cy="560387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5852" name="Прямоугольник 13"/>
          <p:cNvSpPr>
            <a:spLocks noChangeArrowheads="1"/>
          </p:cNvSpPr>
          <p:nvPr/>
        </p:nvSpPr>
        <p:spPr bwMode="auto">
          <a:xfrm>
            <a:off x="4648200" y="2148341"/>
            <a:ext cx="1392238" cy="560387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5853" name="Прямоугольник 14"/>
          <p:cNvSpPr>
            <a:spLocks noChangeArrowheads="1"/>
          </p:cNvSpPr>
          <p:nvPr/>
        </p:nvSpPr>
        <p:spPr bwMode="auto">
          <a:xfrm>
            <a:off x="6396038" y="2148341"/>
            <a:ext cx="1355725" cy="560387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5854" name="Прямоугольник 16"/>
          <p:cNvSpPr>
            <a:spLocks noChangeArrowheads="1"/>
          </p:cNvSpPr>
          <p:nvPr/>
        </p:nvSpPr>
        <p:spPr bwMode="auto">
          <a:xfrm>
            <a:off x="1325563" y="2834141"/>
            <a:ext cx="6630987" cy="3878254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5855" name="TextBox 20"/>
          <p:cNvSpPr txBox="1">
            <a:spLocks noChangeArrowheads="1"/>
          </p:cNvSpPr>
          <p:nvPr/>
        </p:nvSpPr>
        <p:spPr bwMode="auto">
          <a:xfrm>
            <a:off x="4211638" y="6066064"/>
            <a:ext cx="3831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Выравнивание</a:t>
            </a:r>
            <a:endParaRPr lang="ru-RU" alt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>
            <a:stCxn id="35844" idx="2"/>
          </p:cNvCxnSpPr>
          <p:nvPr/>
        </p:nvCxnSpPr>
        <p:spPr>
          <a:xfrm>
            <a:off x="658813" y="1803853"/>
            <a:ext cx="115887" cy="471488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94656" y="1813379"/>
            <a:ext cx="203994" cy="390524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846388" y="1997528"/>
            <a:ext cx="288925" cy="206375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76800" y="1973716"/>
            <a:ext cx="241300" cy="230187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969125" y="1986416"/>
            <a:ext cx="120650" cy="288925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6286" y="236583"/>
            <a:ext cx="859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выдачи: одна находка (</a:t>
            </a:r>
            <a:r>
              <a:rPr lang="ru-RU" sz="3600" b="1" i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</a:t>
            </a:r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04081" y="6273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833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39750" y="1584105"/>
            <a:ext cx="7920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2800">
              <a:latin typeface="Arial" panose="020B0604020202020204" pitchFamily="34" charset="0"/>
            </a:endParaRPr>
          </a:p>
        </p:txBody>
      </p:sp>
      <p:graphicFrame>
        <p:nvGraphicFramePr>
          <p:cNvPr id="29699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771775" y="1368205"/>
          <a:ext cx="565785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Bitmap" r:id="rId4" imgW="6203218" imgH="5921253" progId="Paint.Picture">
                  <p:embed/>
                </p:oleObj>
              </mc:Choice>
              <mc:Fallback>
                <p:oleObj name="Bitmap" r:id="rId4" imgW="6203218" imgH="592125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368205"/>
                        <a:ext cx="565785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16620" y="53207"/>
            <a:ext cx="6273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двух заданных</a:t>
            </a:r>
          </a:p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последовательностей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200368">
            <a:off x="1595748" y="3018850"/>
            <a:ext cx="1413500" cy="8172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504081" y="6273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128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2072" y="-1"/>
            <a:ext cx="7899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Действительно удивительное</a:t>
            </a:r>
          </a:p>
          <a:p>
            <a:pPr algn="ctr"/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сходство</a:t>
            </a:r>
            <a:endParaRPr lang="ru-RU" sz="40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675" y="4296256"/>
            <a:ext cx="4961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Общий план строения тела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Сходная физиология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Одинаково устроены клетки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Последовательности многих генов похожи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7894" y="6273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9161" y="3047913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Мышь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7000" y="3079292"/>
            <a:ext cx="1570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2547" y="3090515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endParaRPr lang="ru-RU" sz="28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675" y="6411723"/>
            <a:ext cx="2815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smtClean="0">
                <a:latin typeface="Arial" panose="020B0604020202020204" pitchFamily="34" charset="0"/>
                <a:cs typeface="Arial" panose="020B0604020202020204" pitchFamily="34" charset="0"/>
              </a:rPr>
              <a:t>Источник рисунков: Википедия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2748662" y="2361675"/>
            <a:ext cx="311084" cy="2771481"/>
          </a:xfrm>
          <a:prstGeom prst="rightBrace">
            <a:avLst>
              <a:gd name="adj1" fmla="val 49666"/>
              <a:gd name="adj2" fmla="val 50000"/>
            </a:avLst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6257005" y="2347539"/>
            <a:ext cx="311084" cy="2771481"/>
          </a:xfrm>
          <a:prstGeom prst="rightBrace">
            <a:avLst>
              <a:gd name="adj1" fmla="val 49666"/>
              <a:gd name="adj2" fmla="val 50000"/>
            </a:avLst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6067820" y="4296256"/>
            <a:ext cx="719478" cy="48313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>
            <a:off x="6067820" y="4681918"/>
            <a:ext cx="719478" cy="48313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>
            <a:off x="6067820" y="5067580"/>
            <a:ext cx="719478" cy="48313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овина рамки 23"/>
          <p:cNvSpPr/>
          <p:nvPr/>
        </p:nvSpPr>
        <p:spPr>
          <a:xfrm rot="12979423">
            <a:off x="6271016" y="5429883"/>
            <a:ext cx="313087" cy="582647"/>
          </a:xfrm>
          <a:prstGeom prst="halfFrame">
            <a:avLst>
              <a:gd name="adj1" fmla="val 31829"/>
              <a:gd name="adj2" fmla="val 3165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uma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00" y="1306977"/>
            <a:ext cx="1551586" cy="19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d/d1/MIP-mouse.gif/220px-MIP-mous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1" y="1413362"/>
            <a:ext cx="1272321" cy="16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cherichiaColi NI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64" y="1684554"/>
            <a:ext cx="1469578" cy="1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65493"/>
            <a:ext cx="482441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6" y="1283835"/>
            <a:ext cx="8772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88504" y="2411196"/>
            <a:ext cx="30241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3600" smtClean="0">
                <a:latin typeface="Arial" panose="020B0604020202020204" pitchFamily="34" charset="0"/>
              </a:rPr>
              <a:t>Окраска по величине меры (</a:t>
            </a:r>
            <a:r>
              <a:rPr lang="en-US" altLang="ru-RU" sz="3600" smtClean="0">
                <a:latin typeface="Arial" panose="020B0604020202020204" pitchFamily="34" charset="0"/>
              </a:rPr>
              <a:t>score): </a:t>
            </a:r>
            <a:r>
              <a:rPr lang="ru-RU" altLang="ru-RU" sz="3600" smtClean="0">
                <a:solidFill>
                  <a:srgbClr val="FF0000"/>
                </a:solidFill>
                <a:latin typeface="Arial" panose="020B0604020202020204" pitchFamily="34" charset="0"/>
              </a:rPr>
              <a:t>красный</a:t>
            </a:r>
            <a:r>
              <a:rPr lang="ru-RU" altLang="ru-RU" sz="3600" smtClean="0">
                <a:latin typeface="Arial" panose="020B0604020202020204" pitchFamily="34" charset="0"/>
              </a:rPr>
              <a:t> = хорошо, </a:t>
            </a:r>
            <a:r>
              <a:rPr lang="ru-RU" altLang="ru-RU" sz="3600" smtClean="0">
                <a:solidFill>
                  <a:srgbClr val="0000FF"/>
                </a:solidFill>
                <a:latin typeface="Arial" panose="020B0604020202020204" pitchFamily="34" charset="0"/>
              </a:rPr>
              <a:t>синий</a:t>
            </a:r>
            <a:r>
              <a:rPr lang="ru-RU" altLang="ru-RU" sz="3600" smtClean="0">
                <a:latin typeface="Arial" panose="020B0604020202020204" pitchFamily="34" charset="0"/>
              </a:rPr>
              <a:t> = плохо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3368" y="236583"/>
            <a:ext cx="6221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blastp</a:t>
            </a:r>
            <a:endParaRPr lang="ru-RU" sz="4000" b="1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4081" y="6273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416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52923" y="-30215"/>
            <a:ext cx="6849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Причина: наличие общего</a:t>
            </a:r>
          </a:p>
          <a:p>
            <a:pPr algn="ctr"/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предка?</a:t>
            </a:r>
            <a:endParaRPr lang="ru-RU" sz="40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7894" y="6273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Group 32"/>
          <p:cNvGrpSpPr>
            <a:grpSpLocks/>
          </p:cNvGrpSpPr>
          <p:nvPr/>
        </p:nvGrpSpPr>
        <p:grpSpPr bwMode="auto">
          <a:xfrm>
            <a:off x="240411" y="2184093"/>
            <a:ext cx="2923867" cy="2664394"/>
            <a:chOff x="611188" y="1700213"/>
            <a:chExt cx="4176712" cy="3527425"/>
          </a:xfrm>
        </p:grpSpPr>
        <p:grpSp>
          <p:nvGrpSpPr>
            <p:cNvPr id="113" name="Group 31"/>
            <p:cNvGrpSpPr>
              <a:grpSpLocks/>
            </p:cNvGrpSpPr>
            <p:nvPr/>
          </p:nvGrpSpPr>
          <p:grpSpPr bwMode="auto">
            <a:xfrm>
              <a:off x="611188" y="1700213"/>
              <a:ext cx="4176712" cy="3527425"/>
              <a:chOff x="611188" y="1700213"/>
              <a:chExt cx="4176712" cy="3527425"/>
            </a:xfrm>
          </p:grpSpPr>
          <p:sp>
            <p:nvSpPr>
              <p:cNvPr id="115" name="Line 7"/>
              <p:cNvSpPr>
                <a:spLocks noChangeShapeType="1"/>
              </p:cNvSpPr>
              <p:nvPr/>
            </p:nvSpPr>
            <p:spPr bwMode="auto">
              <a:xfrm>
                <a:off x="611188" y="3816223"/>
                <a:ext cx="106881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Line 10"/>
              <p:cNvSpPr>
                <a:spLocks noChangeShapeType="1"/>
              </p:cNvSpPr>
              <p:nvPr/>
            </p:nvSpPr>
            <p:spPr bwMode="auto">
              <a:xfrm flipV="1">
                <a:off x="1679998" y="2304787"/>
                <a:ext cx="0" cy="151143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Line 11"/>
              <p:cNvSpPr>
                <a:spLocks noChangeShapeType="1"/>
              </p:cNvSpPr>
              <p:nvPr/>
            </p:nvSpPr>
            <p:spPr bwMode="auto">
              <a:xfrm>
                <a:off x="1679998" y="2304787"/>
                <a:ext cx="194270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Line 12"/>
              <p:cNvSpPr>
                <a:spLocks noChangeShapeType="1"/>
              </p:cNvSpPr>
              <p:nvPr/>
            </p:nvSpPr>
            <p:spPr bwMode="auto">
              <a:xfrm>
                <a:off x="1679998" y="3816223"/>
                <a:ext cx="0" cy="141141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Line 13"/>
              <p:cNvSpPr>
                <a:spLocks noChangeShapeType="1"/>
              </p:cNvSpPr>
              <p:nvPr/>
            </p:nvSpPr>
            <p:spPr bwMode="auto">
              <a:xfrm>
                <a:off x="1679998" y="5227638"/>
                <a:ext cx="203909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Line 14"/>
              <p:cNvSpPr>
                <a:spLocks noChangeShapeType="1"/>
              </p:cNvSpPr>
              <p:nvPr/>
            </p:nvSpPr>
            <p:spPr bwMode="auto">
              <a:xfrm>
                <a:off x="3622704" y="1700213"/>
                <a:ext cx="0" cy="1209149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Line 15"/>
              <p:cNvSpPr>
                <a:spLocks noChangeShapeType="1"/>
              </p:cNvSpPr>
              <p:nvPr/>
            </p:nvSpPr>
            <p:spPr bwMode="auto">
              <a:xfrm>
                <a:off x="3622704" y="1700213"/>
                <a:ext cx="116519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Line 16"/>
              <p:cNvSpPr>
                <a:spLocks noChangeShapeType="1"/>
              </p:cNvSpPr>
              <p:nvPr/>
            </p:nvSpPr>
            <p:spPr bwMode="auto">
              <a:xfrm>
                <a:off x="3622704" y="2909362"/>
                <a:ext cx="116519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" name="Line 17"/>
            <p:cNvSpPr>
              <a:spLocks noChangeShapeType="1"/>
            </p:cNvSpPr>
            <p:nvPr/>
          </p:nvSpPr>
          <p:spPr bwMode="auto">
            <a:xfrm>
              <a:off x="3719090" y="5227638"/>
              <a:ext cx="106881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3261909" y="1922483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Мышь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289961" y="4470251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endParaRPr lang="ru-RU" sz="28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183688" y="2886451"/>
            <a:ext cx="1570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grpSp>
        <p:nvGrpSpPr>
          <p:cNvPr id="132" name="Group 32"/>
          <p:cNvGrpSpPr>
            <a:grpSpLocks/>
          </p:cNvGrpSpPr>
          <p:nvPr/>
        </p:nvGrpSpPr>
        <p:grpSpPr bwMode="auto">
          <a:xfrm rot="16200000">
            <a:off x="5358485" y="2258551"/>
            <a:ext cx="2923867" cy="2664394"/>
            <a:chOff x="611188" y="1700213"/>
            <a:chExt cx="4176712" cy="3527425"/>
          </a:xfrm>
        </p:grpSpPr>
        <p:grpSp>
          <p:nvGrpSpPr>
            <p:cNvPr id="133" name="Group 31"/>
            <p:cNvGrpSpPr>
              <a:grpSpLocks/>
            </p:cNvGrpSpPr>
            <p:nvPr/>
          </p:nvGrpSpPr>
          <p:grpSpPr bwMode="auto">
            <a:xfrm>
              <a:off x="611188" y="1700213"/>
              <a:ext cx="4176712" cy="3527425"/>
              <a:chOff x="611188" y="1700213"/>
              <a:chExt cx="4176712" cy="3527425"/>
            </a:xfrm>
          </p:grpSpPr>
          <p:sp>
            <p:nvSpPr>
              <p:cNvPr id="135" name="Line 7"/>
              <p:cNvSpPr>
                <a:spLocks noChangeShapeType="1"/>
              </p:cNvSpPr>
              <p:nvPr/>
            </p:nvSpPr>
            <p:spPr bwMode="auto">
              <a:xfrm>
                <a:off x="611188" y="3816223"/>
                <a:ext cx="106881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0"/>
              <p:cNvSpPr>
                <a:spLocks noChangeShapeType="1"/>
              </p:cNvSpPr>
              <p:nvPr/>
            </p:nvSpPr>
            <p:spPr bwMode="auto">
              <a:xfrm flipV="1">
                <a:off x="1679998" y="2304787"/>
                <a:ext cx="0" cy="151143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1"/>
              <p:cNvSpPr>
                <a:spLocks noChangeShapeType="1"/>
              </p:cNvSpPr>
              <p:nvPr/>
            </p:nvSpPr>
            <p:spPr bwMode="auto">
              <a:xfrm>
                <a:off x="1679998" y="2304787"/>
                <a:ext cx="194270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Line 12"/>
              <p:cNvSpPr>
                <a:spLocks noChangeShapeType="1"/>
              </p:cNvSpPr>
              <p:nvPr/>
            </p:nvSpPr>
            <p:spPr bwMode="auto">
              <a:xfrm>
                <a:off x="1679998" y="3816223"/>
                <a:ext cx="0" cy="141141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Line 13"/>
              <p:cNvSpPr>
                <a:spLocks noChangeShapeType="1"/>
              </p:cNvSpPr>
              <p:nvPr/>
            </p:nvSpPr>
            <p:spPr bwMode="auto">
              <a:xfrm>
                <a:off x="1679998" y="5227638"/>
                <a:ext cx="203909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Line 14"/>
              <p:cNvSpPr>
                <a:spLocks noChangeShapeType="1"/>
              </p:cNvSpPr>
              <p:nvPr/>
            </p:nvSpPr>
            <p:spPr bwMode="auto">
              <a:xfrm>
                <a:off x="3622704" y="1700213"/>
                <a:ext cx="0" cy="1209149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Line 15"/>
              <p:cNvSpPr>
                <a:spLocks noChangeShapeType="1"/>
              </p:cNvSpPr>
              <p:nvPr/>
            </p:nvSpPr>
            <p:spPr bwMode="auto">
              <a:xfrm>
                <a:off x="3622704" y="1700213"/>
                <a:ext cx="116519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Line 16"/>
              <p:cNvSpPr>
                <a:spLocks noChangeShapeType="1"/>
              </p:cNvSpPr>
              <p:nvPr/>
            </p:nvSpPr>
            <p:spPr bwMode="auto">
              <a:xfrm>
                <a:off x="3622704" y="2909362"/>
                <a:ext cx="116519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3719090" y="5227638"/>
              <a:ext cx="106881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4878919" y="1595641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Мышь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986207" y="1605666"/>
            <a:ext cx="1570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571366" y="1605666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endParaRPr lang="ru-RU" sz="28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Выгнутая вверх стрелка 145"/>
          <p:cNvSpPr/>
          <p:nvPr/>
        </p:nvSpPr>
        <p:spPr>
          <a:xfrm rot="16200000" flipV="1">
            <a:off x="5242314" y="4264492"/>
            <a:ext cx="703575" cy="443060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7" name="Стрелка вправо 146"/>
          <p:cNvSpPr/>
          <p:nvPr/>
        </p:nvSpPr>
        <p:spPr>
          <a:xfrm rot="19564335">
            <a:off x="1634149" y="2830118"/>
            <a:ext cx="674739" cy="3344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TextBox 147"/>
          <p:cNvSpPr txBox="1"/>
          <p:nvPr/>
        </p:nvSpPr>
        <p:spPr>
          <a:xfrm>
            <a:off x="164530" y="5442228"/>
            <a:ext cx="286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предок</a:t>
            </a:r>
          </a:p>
          <a:p>
            <a:pPr algn="ctr"/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человека, мыши и </a:t>
            </a:r>
            <a:r>
              <a:rPr lang="en-US" sz="2400" i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endParaRPr lang="ru-RU" sz="2400" i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трелка вправо 149"/>
          <p:cNvSpPr/>
          <p:nvPr/>
        </p:nvSpPr>
        <p:spPr>
          <a:xfrm rot="16200000">
            <a:off x="-22052" y="4500631"/>
            <a:ext cx="1539378" cy="3344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TextBox 150"/>
          <p:cNvSpPr txBox="1"/>
          <p:nvPr/>
        </p:nvSpPr>
        <p:spPr>
          <a:xfrm>
            <a:off x="975952" y="3255466"/>
            <a:ext cx="2867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предок</a:t>
            </a:r>
          </a:p>
          <a:p>
            <a:pPr algn="ctr"/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и мыши</a:t>
            </a:r>
            <a:endParaRPr lang="ru-RU" sz="2400" i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  <p:bldP spid="145" grpId="0"/>
      <p:bldP spid="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8750" y="-30215"/>
            <a:ext cx="8618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того: есть универсальные</a:t>
            </a:r>
          </a:p>
          <a:p>
            <a:pPr algn="ctr"/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гены!</a:t>
            </a:r>
            <a:endParaRPr lang="ru-RU" sz="40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7894" y="6273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95" y="3929921"/>
            <a:ext cx="1977200" cy="11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1" y="3133587"/>
            <a:ext cx="1873502" cy="78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91" y="4170744"/>
            <a:ext cx="639763" cy="11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74" y="5505906"/>
            <a:ext cx="1145159" cy="81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53" y="4901020"/>
            <a:ext cx="1761317" cy="9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81" y="5885821"/>
            <a:ext cx="2127428" cy="6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69" y="4044630"/>
            <a:ext cx="989252" cy="102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50" y="4813530"/>
            <a:ext cx="2076531" cy="87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21" y="5837518"/>
            <a:ext cx="946150" cy="100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83" y="5487810"/>
            <a:ext cx="981593" cy="128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6" y="4832278"/>
            <a:ext cx="992816" cy="84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https://upload.wikimedia.org/wikipedia/commons/a/a1/Halobacteri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1018" y="2856322"/>
            <a:ext cx="1052860" cy="943813"/>
          </a:xfrm>
          <a:prstGeom prst="rect">
            <a:avLst/>
          </a:prstGeom>
          <a:noFill/>
        </p:spPr>
      </p:pic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950150" y="1317533"/>
            <a:ext cx="71832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Около 50 генов белков и десятки генов РНК встречаются почти </a:t>
            </a:r>
          </a:p>
          <a:p>
            <a:pPr algn="ctr"/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</a:t>
            </a:r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 известных геномах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41"/>
          <p:cNvSpPr txBox="1">
            <a:spLocks noChangeArrowheads="1"/>
          </p:cNvSpPr>
          <p:nvPr/>
        </p:nvSpPr>
        <p:spPr bwMode="auto">
          <a:xfrm>
            <a:off x="-31228" y="6473033"/>
            <a:ext cx="4656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i="1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 представителей доменов взяты из Википедии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6" descr="EscherichiaColi NIAI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4" y="4517458"/>
            <a:ext cx="1210812" cy="10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moeba proteus 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95" y="3022544"/>
            <a:ext cx="1455914" cy="15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2" y="1498862"/>
            <a:ext cx="8866255" cy="500274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-1"/>
            <a:ext cx="9144000" cy="1376315"/>
            <a:chOff x="0" y="-1"/>
            <a:chExt cx="9144000" cy="13763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-1"/>
              <a:ext cx="9144000" cy="1253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25376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8898903" y="113121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8033" y="-78346"/>
            <a:ext cx="86394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что отвечают</a:t>
            </a:r>
          </a:p>
          <a:p>
            <a:pPr algn="ctr"/>
            <a:r>
              <a:rPr lang="ru-RU" sz="4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ниверсальные белковые гены?</a:t>
            </a:r>
            <a:endParaRPr lang="ru-RU" sz="40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7894" y="6273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13813" y="6334780"/>
            <a:ext cx="4356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Koonin, </a:t>
            </a:r>
            <a:r>
              <a:rPr lang="sv-S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Annu Rev Genomics Hum Genet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; Charlebois and Doolittle,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Genome Res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8789121">
            <a:off x="3483848" y="1975089"/>
            <a:ext cx="2397711" cy="223415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907141"/>
              <a:gd name="adj5" fmla="val 125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1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49" y="1554525"/>
            <a:ext cx="3443464" cy="5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0" y="-1"/>
            <a:ext cx="9144000" cy="904975"/>
            <a:chOff x="0" y="-1"/>
            <a:chExt cx="9144000" cy="90497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-1"/>
              <a:ext cx="9144000" cy="8014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0" y="78242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8898903" y="65987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9126" y="-17852"/>
            <a:ext cx="8933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универсальная система клеток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7894" y="6273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1739030">
            <a:off x="4921523" y="2264809"/>
            <a:ext cx="1407195" cy="3344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90831" y="2708653"/>
            <a:ext cx="5087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30S-</a:t>
            </a:r>
            <a:r>
              <a:rPr lang="ru-RU" altLang="ru-RU" sz="2800"/>
              <a:t>субъединица</a:t>
            </a:r>
            <a:r>
              <a:rPr lang="en-US" altLang="ru-RU" sz="2800"/>
              <a:t>,</a:t>
            </a:r>
            <a:r>
              <a:rPr lang="ru-RU" altLang="ru-RU" sz="2800"/>
              <a:t> </a:t>
            </a:r>
            <a:r>
              <a:rPr lang="ru-RU" altLang="ru-RU" sz="2800" smtClean="0"/>
              <a:t>малая</a:t>
            </a:r>
            <a:endParaRPr lang="en-US" altLang="ru-RU" sz="2800"/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15757" y="4486376"/>
            <a:ext cx="5062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50S-</a:t>
            </a:r>
            <a:r>
              <a:rPr lang="ru-RU" altLang="ru-RU" sz="2800" smtClean="0"/>
              <a:t>субъединица, большая</a:t>
            </a:r>
            <a:endParaRPr lang="en-US" altLang="ru-RU" sz="2800"/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-31228" y="6473033"/>
            <a:ext cx="4656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i="1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Идентификаторы </a:t>
            </a:r>
            <a:r>
              <a:rPr lang="en-US" sz="1200" i="1" smtClean="0">
                <a:latin typeface="Arial" panose="020B0604020202020204" pitchFamily="34" charset="0"/>
                <a:cs typeface="Arial" panose="020B0604020202020204" pitchFamily="34" charset="0"/>
              </a:rPr>
              <a:t>PDB: 1PNS (</a:t>
            </a:r>
            <a:r>
              <a:rPr lang="ru-RU" sz="1200" i="1" smtClean="0">
                <a:latin typeface="Arial" panose="020B0604020202020204" pitchFamily="34" charset="0"/>
                <a:cs typeface="Arial" panose="020B0604020202020204" pitchFamily="34" charset="0"/>
              </a:rPr>
              <a:t>малая) и </a:t>
            </a:r>
            <a:r>
              <a:rPr lang="en-US" sz="1200" i="1" smtClean="0">
                <a:latin typeface="Arial" panose="020B0604020202020204" pitchFamily="34" charset="0"/>
                <a:cs typeface="Arial" panose="020B0604020202020204" pitchFamily="34" charset="0"/>
              </a:rPr>
              <a:t>1PNU (</a:t>
            </a:r>
            <a:r>
              <a:rPr lang="ru-RU" sz="1200" i="1" smtClean="0">
                <a:latin typeface="Arial" panose="020B0604020202020204" pitchFamily="34" charset="0"/>
                <a:cs typeface="Arial" panose="020B0604020202020204" pitchFamily="34" charset="0"/>
              </a:rPr>
              <a:t>большая)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583005" y="1775898"/>
            <a:ext cx="2471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en-US" altLang="ru-RU" sz="3600" smtClean="0">
                <a:solidFill>
                  <a:schemeClr val="accent6">
                    <a:lumMod val="75000"/>
                  </a:schemeClr>
                </a:solidFill>
              </a:rPr>
              <a:t>S-</a:t>
            </a:r>
            <a:r>
              <a:rPr lang="ru-RU" altLang="ru-RU" sz="3600" smtClean="0">
                <a:solidFill>
                  <a:schemeClr val="accent6">
                    <a:lumMod val="75000"/>
                  </a:schemeClr>
                </a:solidFill>
              </a:rPr>
              <a:t>рРНК</a:t>
            </a:r>
            <a:endParaRPr lang="en-US" altLang="ru-RU" sz="3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-39962" y="937161"/>
            <a:ext cx="9061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smtClean="0"/>
              <a:t>Рибосома</a:t>
            </a:r>
            <a:r>
              <a:rPr lang="ru-RU" altLang="ru-RU" sz="3600" smtClean="0"/>
              <a:t>: машина для синтеза белка</a:t>
            </a:r>
            <a:endParaRPr lang="en-US" altLang="ru-RU" sz="3600"/>
          </a:p>
        </p:txBody>
      </p:sp>
      <p:sp>
        <p:nvSpPr>
          <p:cNvPr id="4" name="Прямоугольник 3"/>
          <p:cNvSpPr/>
          <p:nvPr/>
        </p:nvSpPr>
        <p:spPr>
          <a:xfrm>
            <a:off x="1131216" y="5429277"/>
            <a:ext cx="867266" cy="273378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31216" y="5897790"/>
            <a:ext cx="867266" cy="27337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2238827" y="5311461"/>
            <a:ext cx="966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>
                <a:solidFill>
                  <a:schemeClr val="accent4">
                    <a:lumMod val="75000"/>
                  </a:schemeClr>
                </a:solidFill>
              </a:rPr>
              <a:t>РНК</a:t>
            </a:r>
            <a:endParaRPr lang="en-US" altLang="ru-RU" sz="28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2162624" y="5750005"/>
            <a:ext cx="1395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>
                <a:solidFill>
                  <a:schemeClr val="bg1">
                    <a:lumMod val="50000"/>
                  </a:schemeClr>
                </a:solidFill>
              </a:rPr>
              <a:t>Белок</a:t>
            </a:r>
            <a:endParaRPr lang="en-US" altLang="ru-RU" sz="2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019" y="1901301"/>
            <a:ext cx="7264076" cy="29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TextBox 4"/>
          <p:cNvSpPr txBox="1">
            <a:spLocks noChangeArrowheads="1"/>
          </p:cNvSpPr>
          <p:nvPr/>
        </p:nvSpPr>
        <p:spPr bwMode="auto">
          <a:xfrm>
            <a:off x="214282" y="1785926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Бактерии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0" name="Picture 2" descr="http://0.tqn.com/d/biology/1/0/Z/V/prokaryotic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978502" cy="79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Box 41"/>
          <p:cNvSpPr txBox="1">
            <a:spLocks noChangeArrowheads="1"/>
          </p:cNvSpPr>
          <p:nvPr/>
        </p:nvSpPr>
        <p:spPr bwMode="auto">
          <a:xfrm>
            <a:off x="-31228" y="6473033"/>
            <a:ext cx="4656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i="1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 представителей доменов взяты из Википедии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2" name="Picture 5" descr="File:Animal cell structure e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871" y="934027"/>
            <a:ext cx="1370058" cy="9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" name="TextBox 4"/>
          <p:cNvSpPr txBox="1">
            <a:spLocks noChangeArrowheads="1"/>
          </p:cNvSpPr>
          <p:nvPr/>
        </p:nvSpPr>
        <p:spPr bwMode="auto">
          <a:xfrm>
            <a:off x="148383" y="4827835"/>
            <a:ext cx="46457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На основании сходства </a:t>
            </a:r>
            <a:r>
              <a:rPr lang="en-US" sz="2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16S</a:t>
            </a:r>
            <a:r>
              <a:rPr lang="ru-RU" sz="2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рРНК</a:t>
            </a:r>
            <a:r>
              <a:rPr lang="en-US" sz="2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все клеточные формы жизни разделяются на </a:t>
            </a: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три домена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195671" y="5866474"/>
            <a:ext cx="2447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Woese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1977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Woese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7151190" y="1861976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Эукариоты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9762297">
            <a:off x="3418680" y="2067107"/>
            <a:ext cx="2200749" cy="1524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upload.wikimedia.org/wikipedia/commons/a/a1/Halobacter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372" y="1176829"/>
            <a:ext cx="630942" cy="565594"/>
          </a:xfrm>
          <a:prstGeom prst="rect">
            <a:avLst/>
          </a:prstGeom>
          <a:noFill/>
        </p:spPr>
      </p:pic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3643306" y="1740246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Археи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"/>
            <a:ext cx="9144000" cy="904975"/>
            <a:chOff x="0" y="-1"/>
            <a:chExt cx="9144000" cy="90497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-1"/>
              <a:ext cx="9144000" cy="8014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0" y="78242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8898903" y="65987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32161" y="78461"/>
            <a:ext cx="688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домена клеточной жизни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7894" y="6273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71" y="3049218"/>
            <a:ext cx="1980114" cy="29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5686966" y="5922115"/>
            <a:ext cx="2161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Рибосома </a:t>
            </a:r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ru-RU" sz="20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endParaRPr 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19564335">
            <a:off x="4220574" y="4318419"/>
            <a:ext cx="1818496" cy="3344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" grpId="0"/>
      <p:bldP spid="52" grpId="0"/>
      <p:bldP spid="2" grpId="0" animBg="1"/>
      <p:bldP spid="46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7264076" cy="29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TextBox 4"/>
          <p:cNvSpPr txBox="1">
            <a:spLocks noChangeArrowheads="1"/>
          </p:cNvSpPr>
          <p:nvPr/>
        </p:nvSpPr>
        <p:spPr bwMode="auto">
          <a:xfrm>
            <a:off x="214282" y="1785926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Бактерии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0" name="Picture 2" descr="http://0.tqn.com/d/biology/1/0/Z/V/prokaryotic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978502" cy="79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Box 41"/>
          <p:cNvSpPr txBox="1">
            <a:spLocks noChangeArrowheads="1"/>
          </p:cNvSpPr>
          <p:nvPr/>
        </p:nvSpPr>
        <p:spPr bwMode="auto">
          <a:xfrm>
            <a:off x="-31228" y="6473033"/>
            <a:ext cx="4656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i="1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 представителей доменов взяты из Википедии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2" name="Picture 5" descr="File:Animal cell structure e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871" y="934027"/>
            <a:ext cx="1370058" cy="9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7151190" y="1861976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Эукариоты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714348" y="1714488"/>
            <a:ext cx="7643866" cy="2214578"/>
            <a:chOff x="714348" y="1714488"/>
            <a:chExt cx="7643866" cy="221457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Овал 17"/>
            <p:cNvSpPr/>
            <p:nvPr/>
          </p:nvSpPr>
          <p:spPr>
            <a:xfrm>
              <a:off x="714348" y="3143248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500166" y="292893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857356" y="2500306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428860" y="2428868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86050" y="185736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357290" y="3714752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357554" y="2857496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643306" y="2714620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071934" y="2714620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29058" y="292893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143372" y="2428868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357686" y="2143116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214942" y="2357430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857884" y="1714488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429388" y="185736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858016" y="1928802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000892" y="2285992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7572396" y="257174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8143900" y="2857496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Овал 36"/>
          <p:cNvSpPr/>
          <p:nvPr/>
        </p:nvSpPr>
        <p:spPr>
          <a:xfrm>
            <a:off x="3286116" y="4071942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3707904" y="4437112"/>
            <a:ext cx="864096" cy="720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4563375" y="4087968"/>
            <a:ext cx="4356337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sz="2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универсальных</a:t>
            </a:r>
            <a:r>
              <a:rPr lang="en-US" sz="2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белковых генов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указывают на наличие </a:t>
            </a: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последнего общего предка клеточных форм живого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существовавшего до разделения бактерий и архей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(Koonin, </a:t>
            </a:r>
            <a:r>
              <a:rPr lang="sv-S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Annu Rev Genomics Hum Genet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err="1" smtClean="0">
                <a:latin typeface="Arial" panose="020B0604020202020204" pitchFamily="34" charset="0"/>
                <a:cs typeface="Arial" panose="020B0604020202020204" pitchFamily="34" charset="0"/>
              </a:rPr>
              <a:t>Charlebois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and Doolittle,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Genome Res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upload.wikimedia.org/wikipedia/commons/a/a1/Halobacter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372" y="1176829"/>
            <a:ext cx="630942" cy="565594"/>
          </a:xfrm>
          <a:prstGeom prst="rect">
            <a:avLst/>
          </a:prstGeom>
          <a:noFill/>
        </p:spPr>
      </p:pic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3643306" y="1740246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Археи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"/>
            <a:ext cx="9144000" cy="904975"/>
            <a:chOff x="0" y="-1"/>
            <a:chExt cx="9144000" cy="90497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-1"/>
              <a:ext cx="9144000" cy="8014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0" y="78242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8898903" y="65987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3821" y="56019"/>
            <a:ext cx="8936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общий предок всех клеток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7894" y="6273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98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7264076" cy="29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TextBox 4"/>
          <p:cNvSpPr txBox="1">
            <a:spLocks noChangeArrowheads="1"/>
          </p:cNvSpPr>
          <p:nvPr/>
        </p:nvSpPr>
        <p:spPr bwMode="auto">
          <a:xfrm>
            <a:off x="214282" y="1785926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Бактерии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0" name="Picture 2" descr="http://0.tqn.com/d/biology/1/0/Z/V/prokaryotic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978502" cy="79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Box 41"/>
          <p:cNvSpPr txBox="1">
            <a:spLocks noChangeArrowheads="1"/>
          </p:cNvSpPr>
          <p:nvPr/>
        </p:nvSpPr>
        <p:spPr bwMode="auto">
          <a:xfrm>
            <a:off x="-31228" y="6473033"/>
            <a:ext cx="4656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i="1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 представителей доменов взяты из Википедии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2" name="Picture 5" descr="File:Animal cell structure e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871" y="934027"/>
            <a:ext cx="1370058" cy="9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7151190" y="1861976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Эукариоты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357290" y="1857364"/>
            <a:ext cx="6429420" cy="2071702"/>
            <a:chOff x="1357290" y="1857364"/>
            <a:chExt cx="6429420" cy="207170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Овал 18"/>
            <p:cNvSpPr/>
            <p:nvPr/>
          </p:nvSpPr>
          <p:spPr>
            <a:xfrm>
              <a:off x="1500166" y="292893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428860" y="2428868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86050" y="185736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357290" y="3714752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357554" y="2857496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071934" y="2714620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29058" y="292893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357686" y="2143116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429388" y="185736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000892" y="2285992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7572396" y="2571744"/>
              <a:ext cx="214314" cy="214314"/>
            </a:xfrm>
            <a:prstGeom prst="ellips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Овал 36"/>
          <p:cNvSpPr/>
          <p:nvPr/>
        </p:nvSpPr>
        <p:spPr>
          <a:xfrm>
            <a:off x="3286116" y="4071942"/>
            <a:ext cx="428628" cy="4286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4093019" y="4153736"/>
            <a:ext cx="482696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Организмы могут утрачивать гены по разным причинам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Некоторые не универсальные гены могут все-таки принадлежать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LUCA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upload.wikimedia.org/wikipedia/commons/a/a1/Halobacter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372" y="1176829"/>
            <a:ext cx="630942" cy="565594"/>
          </a:xfrm>
          <a:prstGeom prst="rect">
            <a:avLst/>
          </a:prstGeom>
          <a:noFill/>
        </p:spPr>
      </p:pic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3643306" y="1740246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smtClean="0">
                <a:latin typeface="Arial" panose="020B0604020202020204" pitchFamily="34" charset="0"/>
                <a:cs typeface="Arial" panose="020B0604020202020204" pitchFamily="34" charset="0"/>
              </a:rPr>
              <a:t>Археи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"/>
            <a:ext cx="9144000" cy="904975"/>
            <a:chOff x="0" y="-1"/>
            <a:chExt cx="9144000" cy="90497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-1"/>
              <a:ext cx="9144000" cy="8014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0" y="782425"/>
              <a:ext cx="8955464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8898903" y="659877"/>
              <a:ext cx="245097" cy="24509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18210" y="-30215"/>
            <a:ext cx="811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Не-универсальные белки и </a:t>
            </a:r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LUCA?</a:t>
            </a:r>
            <a:endParaRPr lang="ru-RU" sz="36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7894" y="6273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9655351">
            <a:off x="2679219" y="4399290"/>
            <a:ext cx="642290" cy="43688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 w="28575"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676</Words>
  <Application>Microsoft Office PowerPoint</Application>
  <PresentationFormat>Экран (4:3)</PresentationFormat>
  <Paragraphs>186</Paragraphs>
  <Slides>20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Тема Office</vt:lpstr>
      <vt:lpstr>Bitmap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DDibrova</cp:lastModifiedBy>
  <cp:revision>24</cp:revision>
  <dcterms:created xsi:type="dcterms:W3CDTF">2015-09-15T10:09:20Z</dcterms:created>
  <dcterms:modified xsi:type="dcterms:W3CDTF">2015-09-16T22:44:42Z</dcterms:modified>
</cp:coreProperties>
</file>