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1" r:id="rId3"/>
    <p:sldId id="262" r:id="rId4"/>
    <p:sldId id="257" r:id="rId5"/>
    <p:sldId id="258" r:id="rId6"/>
    <p:sldId id="259" r:id="rId7"/>
    <p:sldId id="264" r:id="rId8"/>
    <p:sldId id="265" r:id="rId9"/>
    <p:sldId id="260" r:id="rId10"/>
    <p:sldId id="266" r:id="rId11"/>
    <p:sldId id="267" r:id="rId12"/>
    <p:sldId id="284" r:id="rId13"/>
    <p:sldId id="285" r:id="rId14"/>
    <p:sldId id="269" r:id="rId15"/>
    <p:sldId id="268" r:id="rId16"/>
    <p:sldId id="286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1" r:id="rId26"/>
    <p:sldId id="278" r:id="rId27"/>
    <p:sldId id="279" r:id="rId28"/>
    <p:sldId id="283" r:id="rId29"/>
    <p:sldId id="263" r:id="rId30"/>
    <p:sldId id="280" r:id="rId31"/>
    <p:sldId id="282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D1AA"/>
    <a:srgbClr val="AADEC2"/>
    <a:srgbClr val="66FF99"/>
    <a:srgbClr val="00CC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19021-544B-4D68-AFE8-2EAF21761EE3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E9B1E-268A-48F3-8701-BB07D29D9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Матрица называется </a:t>
            </a:r>
            <a:r>
              <a:rPr lang="en-US" dirty="0" smtClean="0"/>
              <a:t>“BLOSUM62”.</a:t>
            </a:r>
          </a:p>
          <a:p>
            <a:r>
              <a:rPr lang="ru-RU" dirty="0" smtClean="0"/>
              <a:t>Для</a:t>
            </a:r>
            <a:r>
              <a:rPr lang="ru-RU" baseline="0" dirty="0" smtClean="0"/>
              <a:t> построения матрицы взяты пары соответствующих друг другу аминокислот из последовательностей родственных белков.</a:t>
            </a:r>
          </a:p>
          <a:p>
            <a:r>
              <a:rPr lang="ru-RU" baseline="0" dirty="0" smtClean="0"/>
              <a:t>Предварительно отобраны пары белков, сходных не более чем на 62% по всей длине.</a:t>
            </a:r>
          </a:p>
          <a:p>
            <a:r>
              <a:rPr lang="ru-RU" baseline="0" dirty="0" smtClean="0"/>
              <a:t>После этого определены частоты пар аминокислот </a:t>
            </a:r>
            <a:r>
              <a:rPr lang="en-US" i="1" baseline="0" dirty="0" smtClean="0"/>
              <a:t>q</a:t>
            </a:r>
            <a:r>
              <a:rPr lang="en-US" i="1" baseline="-25000" dirty="0" smtClean="0"/>
              <a:t>ab</a:t>
            </a:r>
            <a:r>
              <a:rPr lang="en-US" baseline="0" dirty="0" smtClean="0"/>
              <a:t> </a:t>
            </a:r>
            <a:r>
              <a:rPr lang="ru-RU" baseline="0" dirty="0" smtClean="0"/>
              <a:t>и частоты отдельных аминокислот </a:t>
            </a:r>
            <a:r>
              <a:rPr lang="en-US" i="1" baseline="0" dirty="0" smtClean="0"/>
              <a:t>p</a:t>
            </a:r>
            <a:r>
              <a:rPr lang="en-US" i="1" baseline="-25000" dirty="0" smtClean="0"/>
              <a:t>a</a:t>
            </a:r>
            <a:r>
              <a:rPr lang="en-US" baseline="0" dirty="0" smtClean="0"/>
              <a:t>.</a:t>
            </a:r>
          </a:p>
          <a:p>
            <a:r>
              <a:rPr lang="ru-RU" baseline="0" dirty="0" smtClean="0"/>
              <a:t>Число на пересечении строки </a:t>
            </a:r>
            <a:r>
              <a:rPr lang="en-US" i="1" baseline="0" dirty="0" smtClean="0"/>
              <a:t>a</a:t>
            </a:r>
            <a:r>
              <a:rPr lang="en-US" baseline="0" dirty="0" smtClean="0"/>
              <a:t> </a:t>
            </a:r>
            <a:r>
              <a:rPr lang="ru-RU" baseline="0" dirty="0" smtClean="0"/>
              <a:t>и столбца </a:t>
            </a:r>
            <a:r>
              <a:rPr lang="en-US" i="1" baseline="0" dirty="0" smtClean="0"/>
              <a:t>b</a:t>
            </a:r>
            <a:r>
              <a:rPr lang="en-US" baseline="0" dirty="0" smtClean="0"/>
              <a:t> </a:t>
            </a:r>
            <a:r>
              <a:rPr lang="ru-RU" baseline="0" dirty="0" smtClean="0"/>
              <a:t>получается из </a:t>
            </a:r>
            <a:r>
              <a:rPr lang="en-US" baseline="0" dirty="0" smtClean="0"/>
              <a:t>ln (</a:t>
            </a:r>
            <a:r>
              <a:rPr lang="en-US" i="1" baseline="0" dirty="0" smtClean="0"/>
              <a:t>q</a:t>
            </a:r>
            <a:r>
              <a:rPr lang="en-US" i="1" baseline="-25000" dirty="0" smtClean="0"/>
              <a:t>ab</a:t>
            </a:r>
            <a:r>
              <a:rPr lang="en-US" baseline="0" dirty="0" smtClean="0"/>
              <a:t>/(</a:t>
            </a:r>
            <a:r>
              <a:rPr lang="en-US" i="1" baseline="0" dirty="0" smtClean="0"/>
              <a:t>p</a:t>
            </a:r>
            <a:r>
              <a:rPr lang="en-US" i="1" baseline="-25000" dirty="0" smtClean="0"/>
              <a:t>a</a:t>
            </a:r>
            <a:r>
              <a:rPr lang="en-US" i="1" baseline="0" dirty="0" smtClean="0"/>
              <a:t>p</a:t>
            </a:r>
            <a:r>
              <a:rPr lang="en-US" i="1" baseline="-25000" dirty="0" smtClean="0"/>
              <a:t>b</a:t>
            </a:r>
            <a:r>
              <a:rPr lang="ru-RU" baseline="0" dirty="0" smtClean="0"/>
              <a:t> </a:t>
            </a:r>
            <a:r>
              <a:rPr lang="en-US" baseline="0" dirty="0" smtClean="0"/>
              <a:t>)) </a:t>
            </a:r>
            <a:r>
              <a:rPr lang="ru-RU" baseline="0" dirty="0" smtClean="0"/>
              <a:t>после умножения на 2 и округления до ближайшего целого.</a:t>
            </a:r>
          </a:p>
          <a:p>
            <a:r>
              <a:rPr lang="ru-RU" dirty="0" smtClean="0"/>
              <a:t>То есть чем чаще </a:t>
            </a:r>
            <a:r>
              <a:rPr lang="ru-RU" baseline="0" dirty="0" smtClean="0"/>
              <a:t>замена </a:t>
            </a:r>
            <a:r>
              <a:rPr lang="en-US" i="1" baseline="0" dirty="0" smtClean="0"/>
              <a:t>a</a:t>
            </a:r>
            <a:r>
              <a:rPr lang="en-US" baseline="0" dirty="0" smtClean="0"/>
              <a:t> </a:t>
            </a:r>
            <a:r>
              <a:rPr lang="ru-RU" baseline="0" dirty="0" smtClean="0"/>
              <a:t>на </a:t>
            </a:r>
            <a:r>
              <a:rPr lang="en-US" i="1" baseline="0" dirty="0" smtClean="0"/>
              <a:t>b</a:t>
            </a:r>
            <a:r>
              <a:rPr lang="en-US" baseline="0" dirty="0" smtClean="0"/>
              <a:t> </a:t>
            </a:r>
            <a:r>
              <a:rPr lang="ru-RU" baseline="0" dirty="0" smtClean="0"/>
              <a:t>закрепляется в ходе эволюции, тем больше число.</a:t>
            </a:r>
            <a:endParaRPr lang="en-US" baseline="0" dirty="0" smtClean="0"/>
          </a:p>
          <a:p>
            <a:r>
              <a:rPr lang="ru-RU" baseline="0" dirty="0" smtClean="0"/>
              <a:t>Числа на диагонали отвечают средней консервативности (склонности не заменяться) соответствующей буквы.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1C85-3E4B-4780-AACE-C5B34795C66D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3CC3-3087-463B-A75E-382787E0B58C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1679-1F3E-4124-BBE6-F18353FF3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3CC3-3087-463B-A75E-382787E0B58C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1679-1F3E-4124-BBE6-F18353FF3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3CC3-3087-463B-A75E-382787E0B58C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1679-1F3E-4124-BBE6-F18353FF3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3CC3-3087-463B-A75E-382787E0B58C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1679-1F3E-4124-BBE6-F18353FF3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3CC3-3087-463B-A75E-382787E0B58C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1679-1F3E-4124-BBE6-F18353FF3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3CC3-3087-463B-A75E-382787E0B58C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1679-1F3E-4124-BBE6-F18353FF3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3CC3-3087-463B-A75E-382787E0B58C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1679-1F3E-4124-BBE6-F18353FF3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3CC3-3087-463B-A75E-382787E0B58C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1679-1F3E-4124-BBE6-F18353FF3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3CC3-3087-463B-A75E-382787E0B58C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1679-1F3E-4124-BBE6-F18353FF3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3CC3-3087-463B-A75E-382787E0B58C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1679-1F3E-4124-BBE6-F18353FF3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3CC3-3087-463B-A75E-382787E0B58C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1679-1F3E-4124-BBE6-F18353FF3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F3CC3-3087-463B-A75E-382787E0B58C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679-1F3E-4124-BBE6-F18353FF3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42988" y="1700213"/>
            <a:ext cx="7215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dirty="0" err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Биоинформатика</a:t>
            </a:r>
            <a:endParaRPr lang="ru-RU" sz="5400" b="1" dirty="0">
              <a:solidFill>
                <a:srgbClr val="FF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8313" y="5013325"/>
            <a:ext cx="84661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/>
              <a:t>Факультет биоинженерии и биоинформатики МГУ имени М.В.Ломоносова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276600" y="6002338"/>
            <a:ext cx="26638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/>
              <a:t>201</a:t>
            </a:r>
            <a:r>
              <a:rPr lang="en-US" sz="2800" b="1" dirty="0" smtClean="0"/>
              <a:t>5</a:t>
            </a:r>
            <a:r>
              <a:rPr lang="ru-RU" sz="2800" b="1" dirty="0" smtClean="0"/>
              <a:t> </a:t>
            </a:r>
            <a:r>
              <a:rPr lang="ru-RU" sz="2800" b="1" dirty="0"/>
              <a:t>год</a:t>
            </a:r>
          </a:p>
        </p:txBody>
      </p:sp>
      <p:pic>
        <p:nvPicPr>
          <p:cNvPr id="7" name="Picture 6" descr="C:\Downloads\fbb_gold_r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5656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66693" y="2981093"/>
            <a:ext cx="4795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Межфакультетский курс, осенний семестр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1475656" y="5733256"/>
            <a:ext cx="1440160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59632" y="4365104"/>
            <a:ext cx="1008112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043608" y="2924944"/>
            <a:ext cx="1008112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827584" y="1484784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724400" y="1565176"/>
            <a:ext cx="9361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1412776"/>
            <a:ext cx="9361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6425" cy="1139825"/>
          </a:xfrm>
        </p:spPr>
        <p:txBody>
          <a:bodyPr/>
          <a:lstStyle/>
          <a:p>
            <a:r>
              <a:rPr lang="ru-RU" dirty="0" smtClean="0"/>
              <a:t>Термины</a:t>
            </a: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8747125" y="0"/>
            <a:ext cx="317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7</a:t>
            </a:r>
            <a:endParaRPr lang="ru-RU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141277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ДНК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134076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ДНК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043608" y="285293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РНК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1259632" y="4294837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РНК</a:t>
            </a:r>
            <a:endParaRPr lang="ru-RU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1475656" y="566298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Белок</a:t>
            </a:r>
            <a:endParaRPr lang="ru-RU" sz="3600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2123728" y="1628800"/>
            <a:ext cx="2160240" cy="14401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1331640" y="2132856"/>
            <a:ext cx="144016" cy="648072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1691680" y="3645024"/>
            <a:ext cx="144016" cy="576064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2051720" y="5013176"/>
            <a:ext cx="7200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411760" y="170080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Репликация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403648" y="22675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Транскрипция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835696" y="371703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Сплайсинг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123728" y="508518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Трансляция</a:t>
            </a:r>
            <a:endParaRPr lang="ru-RU" dirty="0"/>
          </a:p>
        </p:txBody>
      </p:sp>
      <p:sp>
        <p:nvSpPr>
          <p:cNvPr id="32" name="Стрелка вправо 31"/>
          <p:cNvSpPr/>
          <p:nvPr/>
        </p:nvSpPr>
        <p:spPr>
          <a:xfrm>
            <a:off x="3419872" y="5805264"/>
            <a:ext cx="2160240" cy="14401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3419872" y="587727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Посттрансляционная</a:t>
            </a:r>
            <a:r>
              <a:rPr lang="ru-RU" dirty="0" smtClean="0"/>
              <a:t> модификация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868144" y="5659507"/>
            <a:ext cx="1440160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5868144" y="558924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Белок</a:t>
            </a: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86839"/>
            <a:ext cx="864096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+mn-lt"/>
              </a:rPr>
              <a:t>Ген такой длинный, что его рисуют в виде схемы</a:t>
            </a:r>
            <a:endParaRPr lang="ru-RU" sz="3200" dirty="0"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9667" y="3443406"/>
            <a:ext cx="8524665" cy="6953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91625" y="5210036"/>
            <a:ext cx="5760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Что такое толстые и тонкие отрезки?  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56927"/>
            <a:ext cx="8226425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Ген –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часть ДНК, последовательность которой копируется при транскрипции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34076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… а матрицей служит цепь ДНК с </a:t>
            </a:r>
            <a:r>
              <a:rPr lang="ru-RU" dirty="0" err="1" smtClean="0"/>
              <a:t>комплементарной</a:t>
            </a:r>
            <a:r>
              <a:rPr lang="ru-RU" dirty="0" smtClean="0"/>
              <a:t> последовательностью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0126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86839"/>
            <a:ext cx="864096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+mn-lt"/>
              </a:rPr>
              <a:t>Ген такой длинный, что его рисуют в виде схемы</a:t>
            </a:r>
            <a:endParaRPr lang="ru-RU" sz="3200" dirty="0"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9667" y="3443406"/>
            <a:ext cx="8524665" cy="6953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4437112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Толстые отрезки называются </a:t>
            </a:r>
            <a:r>
              <a:rPr lang="ru-RU" sz="2400" b="1" dirty="0" err="1" smtClean="0"/>
              <a:t>экзоны</a:t>
            </a:r>
            <a:r>
              <a:rPr lang="ru-RU" sz="2400" dirty="0" smtClean="0"/>
              <a:t>, тонкие – </a:t>
            </a:r>
            <a:r>
              <a:rPr lang="ru-RU" sz="2400" b="1" dirty="0" err="1" smtClean="0"/>
              <a:t>интроны</a:t>
            </a:r>
            <a:r>
              <a:rPr lang="ru-RU" sz="2400" b="1" dirty="0" smtClean="0"/>
              <a:t>.</a:t>
            </a:r>
            <a:endParaRPr lang="ru-RU" sz="2400" dirty="0" smtClean="0"/>
          </a:p>
          <a:p>
            <a:r>
              <a:rPr lang="ru-RU" sz="2400" dirty="0" err="1" smtClean="0"/>
              <a:t>Экзоны</a:t>
            </a:r>
            <a:r>
              <a:rPr lang="ru-RU" sz="2400" dirty="0" smtClean="0"/>
              <a:t> вместе составляют </a:t>
            </a:r>
            <a:r>
              <a:rPr lang="ru-RU" sz="2400" b="1" dirty="0" smtClean="0"/>
              <a:t>зрелую </a:t>
            </a:r>
            <a:r>
              <a:rPr lang="ru-RU" sz="2400" dirty="0" smtClean="0"/>
              <a:t>РНК.</a:t>
            </a:r>
          </a:p>
          <a:p>
            <a:r>
              <a:rPr lang="ru-RU" sz="2400" dirty="0" smtClean="0"/>
              <a:t>В процессе </a:t>
            </a:r>
            <a:r>
              <a:rPr lang="ru-RU" sz="2400" b="1" dirty="0" err="1" smtClean="0"/>
              <a:t>сплайсинга</a:t>
            </a:r>
            <a:r>
              <a:rPr lang="ru-RU" sz="2400" dirty="0" smtClean="0"/>
              <a:t> </a:t>
            </a:r>
            <a:r>
              <a:rPr lang="ru-RU" sz="2400" dirty="0" err="1" smtClean="0"/>
              <a:t>интроны</a:t>
            </a:r>
            <a:r>
              <a:rPr lang="ru-RU" sz="2400" dirty="0" smtClean="0"/>
              <a:t> вырезаются, </a:t>
            </a:r>
            <a:r>
              <a:rPr lang="ru-RU" sz="2400" dirty="0" err="1" smtClean="0"/>
              <a:t>экзоны</a:t>
            </a:r>
            <a:r>
              <a:rPr lang="ru-RU" sz="2400" dirty="0" smtClean="0"/>
              <a:t> «сшиваются» вместе.</a:t>
            </a:r>
            <a:endParaRPr lang="ru-RU" sz="24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56927"/>
            <a:ext cx="8226425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Ген –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часть ДНК, последовательность которой копируется при транскрипции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34076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… а матрицей служит цепь ДНК с </a:t>
            </a:r>
            <a:r>
              <a:rPr lang="ru-RU" dirty="0" err="1" smtClean="0"/>
              <a:t>комплементарной</a:t>
            </a:r>
            <a:r>
              <a:rPr lang="ru-RU" dirty="0" smtClean="0"/>
              <a:t> последовательностью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0126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86839"/>
            <a:ext cx="864096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+mn-lt"/>
              </a:rPr>
              <a:t>Ген такой длинный, что его рисуют в виде схемы</a:t>
            </a:r>
            <a:endParaRPr lang="ru-RU" sz="3200" dirty="0"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9667" y="3443406"/>
            <a:ext cx="8524665" cy="6953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4437112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Светло-зелёным обозначены </a:t>
            </a:r>
            <a:r>
              <a:rPr lang="ru-RU" sz="2400" b="1" dirty="0" err="1" smtClean="0">
                <a:solidFill>
                  <a:srgbClr val="89D1AA"/>
                </a:solidFill>
              </a:rPr>
              <a:t>некодирующие</a:t>
            </a:r>
            <a:r>
              <a:rPr lang="ru-RU" sz="2400" dirty="0" smtClean="0"/>
              <a:t> участки зрелой РНК, тёмно-зелёным – </a:t>
            </a:r>
            <a:r>
              <a:rPr lang="ru-RU" sz="2400" b="1" dirty="0" smtClean="0">
                <a:solidFill>
                  <a:srgbClr val="008000"/>
                </a:solidFill>
              </a:rPr>
              <a:t>кодирующие белок</a:t>
            </a:r>
            <a:r>
              <a:rPr lang="ru-RU" sz="2400" dirty="0" smtClean="0"/>
              <a:t>.</a:t>
            </a:r>
          </a:p>
          <a:p>
            <a:r>
              <a:rPr lang="ru-RU" sz="1600" dirty="0" smtClean="0"/>
              <a:t>Границей между 5</a:t>
            </a:r>
            <a:r>
              <a:rPr lang="en-US" sz="1600" dirty="0" smtClean="0"/>
              <a:t>’</a:t>
            </a:r>
            <a:r>
              <a:rPr lang="ru-RU" sz="1600" dirty="0" smtClean="0"/>
              <a:t>-</a:t>
            </a:r>
            <a:r>
              <a:rPr lang="ru-RU" sz="1600" dirty="0" err="1" smtClean="0"/>
              <a:t>некодирующей</a:t>
            </a:r>
            <a:r>
              <a:rPr lang="ru-RU" sz="1600" dirty="0" smtClean="0"/>
              <a:t> и кодирующей областями служит </a:t>
            </a:r>
            <a:r>
              <a:rPr lang="ru-RU" sz="1600" b="1" dirty="0" smtClean="0"/>
              <a:t>стартовый</a:t>
            </a:r>
            <a:r>
              <a:rPr lang="ru-RU" sz="1600" dirty="0" smtClean="0"/>
              <a:t> кодон (один из триплетов </a:t>
            </a:r>
            <a:r>
              <a:rPr lang="en-US" sz="1600" dirty="0" smtClean="0"/>
              <a:t>ATG), </a:t>
            </a:r>
            <a:r>
              <a:rPr lang="ru-RU" sz="1600" dirty="0" smtClean="0"/>
              <a:t>границей между кодирующей и 3</a:t>
            </a:r>
            <a:r>
              <a:rPr lang="en-US" sz="1600" dirty="0" smtClean="0"/>
              <a:t>’</a:t>
            </a:r>
            <a:r>
              <a:rPr lang="ru-RU" sz="1600" dirty="0" smtClean="0"/>
              <a:t>-</a:t>
            </a:r>
            <a:r>
              <a:rPr lang="ru-RU" sz="1600" dirty="0" err="1" smtClean="0"/>
              <a:t>некодирующей</a:t>
            </a:r>
            <a:r>
              <a:rPr lang="ru-RU" sz="1600" dirty="0" smtClean="0"/>
              <a:t> областями – </a:t>
            </a:r>
            <a:r>
              <a:rPr lang="ru-RU" sz="1600" dirty="0" err="1" smtClean="0"/>
              <a:t>стоп-кодон</a:t>
            </a:r>
            <a:r>
              <a:rPr lang="ru-RU" sz="1600" dirty="0" smtClean="0"/>
              <a:t> </a:t>
            </a:r>
            <a:r>
              <a:rPr lang="en-US" sz="1600" dirty="0" smtClean="0"/>
              <a:t>(TAA, TAG </a:t>
            </a:r>
            <a:r>
              <a:rPr lang="ru-RU" sz="1600" dirty="0" smtClean="0"/>
              <a:t>или </a:t>
            </a:r>
            <a:r>
              <a:rPr lang="en-US" sz="1600" dirty="0" smtClean="0"/>
              <a:t>TGA).</a:t>
            </a:r>
            <a:endParaRPr lang="ru-RU" sz="1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56927"/>
            <a:ext cx="8226425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Ген –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часть ДНК, последовательность которой копируется при транскрипции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34076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… а матрицей служит цепь ДНК с </a:t>
            </a:r>
            <a:r>
              <a:rPr lang="ru-RU" dirty="0" err="1" smtClean="0"/>
              <a:t>комплементарной</a:t>
            </a:r>
            <a:r>
              <a:rPr lang="ru-RU" dirty="0" smtClean="0"/>
              <a:t> последовательностью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0126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Ген может быть расположен на любой из двух цепей ДНК</a:t>
            </a:r>
            <a:endParaRPr lang="ru-RU" dirty="0"/>
          </a:p>
        </p:txBody>
      </p:sp>
      <p:pic>
        <p:nvPicPr>
          <p:cNvPr id="1026" name="Picture 2" descr="http://www.intechopen.com/source/html/40582/media/image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12776"/>
            <a:ext cx="6229350" cy="48196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47664" y="6488668"/>
            <a:ext cx="67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http://www.intechopen.com/source/html/40582/media/image4.jpeg</a:t>
            </a:r>
            <a:endParaRPr lang="ru-RU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Геном – совокупность последовательностей всех ДНК организма</a:t>
            </a:r>
            <a:endParaRPr lang="ru-RU" sz="3200" dirty="0"/>
          </a:p>
        </p:txBody>
      </p:sp>
      <p:pic>
        <p:nvPicPr>
          <p:cNvPr id="1026" name="Picture 2" descr="http://rpp.nashaucheba.ru/pars_docs/refs/54/53571/img4.jpg"/>
          <p:cNvPicPr>
            <a:picLocks noChangeAspect="1" noChangeArrowheads="1"/>
          </p:cNvPicPr>
          <p:nvPr/>
        </p:nvPicPr>
        <p:blipFill>
          <a:blip r:embed="rId2" cstate="print"/>
          <a:srcRect b="20157"/>
          <a:stretch>
            <a:fillRect/>
          </a:stretch>
        </p:blipFill>
        <p:spPr bwMode="auto">
          <a:xfrm>
            <a:off x="755576" y="1674244"/>
            <a:ext cx="7620000" cy="456306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55576" y="638132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http://rpp.nashaucheba.ru/pars_docs/refs/54/53571/img4.jpg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Что прячется за вопросительным знаком?</a:t>
            </a:r>
            <a:endParaRPr lang="ru-RU" sz="3200" dirty="0"/>
          </a:p>
        </p:txBody>
      </p:sp>
      <p:pic>
        <p:nvPicPr>
          <p:cNvPr id="1026" name="Picture 2" descr="http://rpp.nashaucheba.ru/pars_docs/refs/54/53571/img4.jpg"/>
          <p:cNvPicPr>
            <a:picLocks noChangeAspect="1" noChangeArrowheads="1"/>
          </p:cNvPicPr>
          <p:nvPr/>
        </p:nvPicPr>
        <p:blipFill>
          <a:blip r:embed="rId2" cstate="print"/>
          <a:srcRect b="20157"/>
          <a:stretch>
            <a:fillRect/>
          </a:stretch>
        </p:blipFill>
        <p:spPr bwMode="auto">
          <a:xfrm>
            <a:off x="251520" y="1124744"/>
            <a:ext cx="4613794" cy="276286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3861048"/>
            <a:ext cx="4104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http://rpp.nashaucheba.ru/pars_docs/refs/54/53571/img4.jpg</a:t>
            </a:r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4293096"/>
            <a:ext cx="80648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Видимо, примерно половина тех 17%, что обозначены «?», составляют </a:t>
            </a:r>
            <a:r>
              <a:rPr lang="ru-RU" b="1" dirty="0" smtClean="0"/>
              <a:t>регуляторные участки</a:t>
            </a:r>
            <a:r>
              <a:rPr lang="ru-RU" dirty="0" smtClean="0"/>
              <a:t>. Последовательность этих участков генома управляет </a:t>
            </a:r>
            <a:r>
              <a:rPr lang="ru-RU" b="1" dirty="0" smtClean="0"/>
              <a:t>экспрессией </a:t>
            </a:r>
            <a:r>
              <a:rPr lang="ru-RU" dirty="0" smtClean="0"/>
              <a:t>генов.</a:t>
            </a:r>
          </a:p>
          <a:p>
            <a:endParaRPr lang="ru-RU" dirty="0" smtClean="0"/>
          </a:p>
          <a:p>
            <a:r>
              <a:rPr lang="ru-RU" dirty="0" smtClean="0"/>
              <a:t>Экспрессией называется весь процесс </a:t>
            </a:r>
            <a:r>
              <a:rPr lang="ru-RU" dirty="0" smtClean="0"/>
              <a:t>синтеза </a:t>
            </a:r>
            <a:r>
              <a:rPr lang="ru-RU" dirty="0" smtClean="0"/>
              <a:t>молекул белка по «инструкции», записанной в гене. </a:t>
            </a:r>
            <a:br>
              <a:rPr lang="ru-RU" dirty="0" smtClean="0"/>
            </a:br>
            <a:r>
              <a:rPr lang="ru-RU" sz="1400" dirty="0" smtClean="0"/>
              <a:t>Экспрессия зависит от типа клетки, стадии развития и внешних условий. Экспрессия может быть сильной (в единицу времени производится много молекул белка), слабой (мало) или совсем отсутствовать (ген «молчит»).</a:t>
            </a:r>
            <a:endParaRPr lang="ru-RU" sz="1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2996952"/>
            <a:ext cx="7632848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772816"/>
            <a:ext cx="7632848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сравнивать последовательности ДНК (РНК)?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772816"/>
            <a:ext cx="78488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&gt;Hs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GTTTATGTAGCTTACCTCCTCAAAGCAATACACTGAAAATGTTTAGACGGGCTCACATCA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CCCCATAAACA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996952"/>
            <a:ext cx="8208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&gt;Mm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GTTAATGTAGCTTAATAACAAAGCAAAGCACTGAAAATGCTTAGATGGATAATTGTATCC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CATAAACA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67544" y="4221088"/>
            <a:ext cx="8424936" cy="18722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996952"/>
            <a:ext cx="7632848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772816"/>
            <a:ext cx="7632848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сравнивать последовательности ДНК (РНК)?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772816"/>
            <a:ext cx="78488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&gt;Hs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GTTTATGTAGCTTACCTCCTCAAAGCAATACACTGAAAATGTTTAGACGGGCTCACATCA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CCCCATAAACA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996952"/>
            <a:ext cx="8208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&gt;Mm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GTTAATGTAGCTTAATAACAAAGCAAAGCACTGAAAATGCTTAGATGGATAATTGTATCC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CATAAACA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221088"/>
            <a:ext cx="83164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Hs    1 GTTTATGTAGCTTACCTCCT--CAAAGCAATACACTGAAAATGTTTAGAC     48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|||.||||||||||    .|  ||||||||..|||||||||||.|||||.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Mm    1 GTTAATGTAGCTTA----ATAACAAAGCAAAGCACTGAAAATGCTTAGAT     46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Hs   49 GGGCTCACAT-----CACCCCATAAACA     71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||      ||     .|.||||||||||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Mm   47 GG------ATAATTGTATCCCATAAACA     68</a:t>
            </a:r>
          </a:p>
          <a:p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616530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Выравнивание двух последовательностей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67544" y="4221088"/>
            <a:ext cx="8424936" cy="18722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Выравнивание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221088"/>
            <a:ext cx="83164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Hs    1 GTTTATGTAGCTTACCTCCT--CAAAGCAATACACTGAAAATGTTTAGAC     48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|||.||||||||||    .|  ||||||||..|||||||||||.|||||.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Mm    1 GTTAATGTAGCTTA----ATAACAAAGCAAAGCACTGAAAATGCTTAGAT     46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Hs   49 GGGCTCACAT-----CACCCCATAAACA     71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||      ||     .|.||||||||||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Mm   47 GG------ATAATTGTATCCCATAAACA     68</a:t>
            </a:r>
          </a:p>
          <a:p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1196752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Чем руководствуется программа при выборе данного выравнивания из множества возможных?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2"/>
          <p:cNvSpPr>
            <a:spLocks noChangeArrowheads="1"/>
          </p:cNvSpPr>
          <p:nvPr/>
        </p:nvSpPr>
        <p:spPr bwMode="auto">
          <a:xfrm>
            <a:off x="2286000" y="5181600"/>
            <a:ext cx="4191000" cy="8382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2057400" y="3962400"/>
            <a:ext cx="4800600" cy="9144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4572000" y="2590800"/>
            <a:ext cx="3733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381000" y="2514600"/>
            <a:ext cx="3810000" cy="1219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212850" y="711200"/>
            <a:ext cx="64135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600">
                <a:latin typeface="Times New Roman" pitchFamily="18" charset="0"/>
              </a:rPr>
              <a:t>Биоинформатика</a:t>
            </a:r>
            <a:br>
              <a:rPr lang="ru-RU" sz="3600">
                <a:latin typeface="Times New Roman" pitchFamily="18" charset="0"/>
              </a:rPr>
            </a:br>
            <a:r>
              <a:rPr lang="ru-RU" sz="3200">
                <a:latin typeface="Times New Roman" pitchFamily="18" charset="0"/>
              </a:rPr>
              <a:t>и её связи с другими дисциплинами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209800" y="39624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>
                <a:latin typeface="Times New Roman" pitchFamily="18" charset="0"/>
              </a:rPr>
              <a:t>Биоинформатика</a:t>
            </a:r>
            <a:br>
              <a:rPr lang="ru-RU">
                <a:latin typeface="Times New Roman" pitchFamily="18" charset="0"/>
              </a:rPr>
            </a:br>
            <a:r>
              <a:rPr lang="ru-RU">
                <a:latin typeface="Times New Roman" pitchFamily="18" charset="0"/>
              </a:rPr>
              <a:t>(компьютерная молекулярная биология)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743200" y="5334000"/>
            <a:ext cx="335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Молекулярная биология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57200" y="2667000"/>
            <a:ext cx="3727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>
                <a:latin typeface="Times New Roman" pitchFamily="18" charset="0"/>
              </a:rPr>
              <a:t>Информатика</a:t>
            </a:r>
            <a:br>
              <a:rPr lang="ru-RU">
                <a:latin typeface="Times New Roman" pitchFamily="18" charset="0"/>
              </a:rPr>
            </a:br>
            <a:r>
              <a:rPr lang="ru-RU">
                <a:latin typeface="Times New Roman" pitchFamily="18" charset="0"/>
              </a:rPr>
              <a:t>(в том числе теория алгоритмов)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4910138" y="2667000"/>
            <a:ext cx="335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>
                <a:latin typeface="Times New Roman" pitchFamily="18" charset="0"/>
              </a:rPr>
              <a:t>Теория вероятностей</a:t>
            </a:r>
            <a:br>
              <a:rPr lang="ru-RU">
                <a:latin typeface="Times New Roman" pitchFamily="18" charset="0"/>
              </a:rPr>
            </a:br>
            <a:r>
              <a:rPr lang="ru-RU">
                <a:latin typeface="Times New Roman" pitchFamily="18" charset="0"/>
              </a:rPr>
              <a:t>и математическая статистика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048000" y="37338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5410200" y="36576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45720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V="1">
            <a:off x="41910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67544" y="4221088"/>
            <a:ext cx="8424936" cy="18722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Выравнивание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221088"/>
            <a:ext cx="83164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Hs    1 GTTTATGTAGCTTACCTCCT--CAAAGCAATACACTGAAAATGTTTAGAC     48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|||.||||||||||    .|  ||||||||..|||||||||||.|||||.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Mm    1 GTTAATGTAGCTTA----ATAACAAAGCAAAGCACTGAAAATGCTTAGAT     46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Hs   49 GGGCTCACAT-----CACCCCATAAACA     71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||      ||     .|.||||||||||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Mm   47 GG------ATAATTGTATCCCATAAACA     68</a:t>
            </a:r>
          </a:p>
          <a:p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1196752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Чем руководствуется программа при выборе данного выравнивания из множества возможных?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220486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Нужен алгоритм, который как можно чаще выдавал бы «биологически правильное выравнивание»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67544" y="4221088"/>
            <a:ext cx="8424936" cy="18722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Выравнивание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221088"/>
            <a:ext cx="83164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Hs    1 GTTTATGTAGCTTACCTCCT--CAAAGCAATACACTGAAAATGTTTAGAC     48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|||.||||||||||    .|  ||||||||..|||||||||||.|||||.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Mm    1 GTTAATGTAGCTTA----ATAACAAAGCAAAGCACTGAAAATGCTTAGAT     46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Hs   49 GGGCTCACAT-----CACCCCATAAACA     71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||      ||     .|.||||||||||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Mm   47 GG------ATAATTGTATCCCATAAACA     68</a:t>
            </a:r>
          </a:p>
          <a:p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1196752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Чем руководствуется программа при выборе данного выравнивания из множества возможных?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220486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Нужен алгоритм, который как можно чаще выдавал бы «биологически правильное выравнивание»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299695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Правильное – значит, что сопоставленные буквы имеют общее происхождение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67544" y="2636912"/>
            <a:ext cx="8424936" cy="34563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Выравнивание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221088"/>
            <a:ext cx="83164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Hs    1 GTTTATGTAGCTTACCTCCT--CAAAGCAATACACTGAAAATGTTTAGAC     48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|||.||||||||||    .|  ||||||||..|||||||||||.|||||.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Mm    1 GTTAATGTAGCTTA----ATAACAAAGCAAAGCACTGAAAATGCTTAGAT     46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Hs   49 GGGCTCACAT-----CACCCCATAAACA     71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||      ||     .|.||||||||||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Mm   47 GG------ATAATTGTATCCCATAAACA     68</a:t>
            </a:r>
          </a:p>
          <a:p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1196752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Чем руководствуется программа при выборе данного выравнивания из множества возможных?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2204864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Формализация биологической задачи: </a:t>
            </a:r>
            <a:r>
              <a:rPr lang="ru-RU" sz="2000" dirty="0" smtClean="0"/>
              <a:t>считаем </a:t>
            </a:r>
            <a:r>
              <a:rPr lang="ru-RU" sz="2000" b="1" dirty="0" smtClean="0"/>
              <a:t>вес выравнивания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2636912"/>
            <a:ext cx="77048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 Length: 78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 Identity:      53/78 (67.9%)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 Similarity:    53/78 (67.9%)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 Gaps:          17/78 (21.8%)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 Score: 186.5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630932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Выдаётся выравнивание, имеющее наибольший вес (</a:t>
            </a:r>
            <a:r>
              <a:rPr lang="en-US" dirty="0" smtClean="0"/>
              <a:t>Score).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67544" y="4149080"/>
            <a:ext cx="8424936" cy="1944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Выравнивание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221088"/>
            <a:ext cx="83164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Hs    1 GTTTATGTAGCTTACCTCCT--CAAAGCAATACACTGAAAATGTTTAGAC     48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|||.||||||||||    .|  ||||||||..|||||||||||.|||||.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Mm    1 GTTAATGTAGCTTA----ATAACAAAGCAAAGCACTGAAAATGCTTAGAT     46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Hs   49 GGGCTCACAT-----CACCCCATAAACA     71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||      ||     .|.||||||||||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Mm   47 GG------ATAATTGTATCCCATAAACA     68</a:t>
            </a:r>
          </a:p>
          <a:p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1196752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Чем руководствуется программа при выборе данного выравнивания из множества возможных?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2204864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Формализация биологической задачи: </a:t>
            </a:r>
            <a:r>
              <a:rPr lang="ru-RU" sz="2000" dirty="0" smtClean="0"/>
              <a:t>считаем </a:t>
            </a:r>
            <a:r>
              <a:rPr lang="ru-RU" sz="2000" b="1" dirty="0" smtClean="0"/>
              <a:t>вес выравнивания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630932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Выдаётся выравнивание, имеющее наибольший вес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2708920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 каждое совпадение букв: +5</a:t>
            </a:r>
            <a:br>
              <a:rPr lang="ru-RU" dirty="0" smtClean="0"/>
            </a:br>
            <a:r>
              <a:rPr lang="ru-RU" dirty="0" smtClean="0"/>
              <a:t>За каждое несовпадение:  –4</a:t>
            </a:r>
            <a:br>
              <a:rPr lang="ru-RU" dirty="0" smtClean="0"/>
            </a:br>
            <a:r>
              <a:rPr lang="ru-RU" dirty="0" smtClean="0"/>
              <a:t>За каждый «</a:t>
            </a:r>
            <a:r>
              <a:rPr lang="ru-RU" dirty="0" err="1" smtClean="0"/>
              <a:t>гэп</a:t>
            </a:r>
            <a:r>
              <a:rPr lang="ru-RU" dirty="0" smtClean="0"/>
              <a:t>» (чёрточку): –0,5</a:t>
            </a:r>
            <a:br>
              <a:rPr lang="ru-RU" dirty="0" smtClean="0"/>
            </a:br>
            <a:r>
              <a:rPr lang="ru-RU" dirty="0" smtClean="0"/>
              <a:t>За каждую связную группу чёрточек («</a:t>
            </a:r>
            <a:r>
              <a:rPr lang="ru-RU" dirty="0" err="1" smtClean="0"/>
              <a:t>индель</a:t>
            </a:r>
            <a:r>
              <a:rPr lang="ru-RU" dirty="0" smtClean="0"/>
              <a:t>»): –10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Множественное выравнивание</a:t>
            </a:r>
            <a:br>
              <a:rPr lang="ru-RU" dirty="0" smtClean="0"/>
            </a:br>
            <a:r>
              <a:rPr lang="ru-RU" dirty="0" smtClean="0"/>
              <a:t>(человек, мышь, слон)</a:t>
            </a:r>
            <a:endParaRPr lang="ru-RU" dirty="0"/>
          </a:p>
        </p:txBody>
      </p:sp>
      <p:pic>
        <p:nvPicPr>
          <p:cNvPr id="3" name="Рисунок 2" descr="trna_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628800"/>
            <a:ext cx="8856984" cy="968534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Множественное выравнивание</a:t>
            </a:r>
            <a:br>
              <a:rPr lang="ru-RU" dirty="0" smtClean="0"/>
            </a:br>
            <a:r>
              <a:rPr lang="ru-RU" dirty="0" smtClean="0"/>
              <a:t>(человек, мышь, слон)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3068960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… а лучше так: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trna_ali_color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1" y="3564208"/>
            <a:ext cx="8804434" cy="962787"/>
          </a:xfrm>
          <a:prstGeom prst="rect">
            <a:avLst/>
          </a:prstGeom>
        </p:spPr>
      </p:pic>
      <p:pic>
        <p:nvPicPr>
          <p:cNvPr id="6" name="Рисунок 5" descr="trna_al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628800"/>
            <a:ext cx="8856984" cy="968534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/>
              <a:t>Как сравнивать белки?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052736"/>
            <a:ext cx="868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&gt;CYB5_CHICK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MVGSSEAGGEAWRGRYYRLEEVQKHNNSQSTWIIVHHRIYDITKFLDEHPGGEEVLREQA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GGDATENFEDVGHSTDARALSETFIIGELHPDDRPKLQKPAETLITTVQSNSSSWSNWVI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PAIAAIIVALMYRSYMSE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&gt;CYB5_HUMAN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MAEQSDEAVKYYTLEEIQKHNHSKSTWLILHHKVYDLTKFLEEHPGGEEVLREQAGGDAT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ENFEDVGHSTDAREMSKTFIIGELHPDDRPKLNKPPETLITTIDSSSSWWTNWVIPAISA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VAVALMYRLYMAED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71703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Можно так же, как нуклеиновые кислоты: что-то прибавляем за совпадение, что-то вычитаем за несовпадение, ещё что-то вычитаем за каждый «</a:t>
            </a:r>
            <a:r>
              <a:rPr lang="ru-RU" dirty="0" err="1" smtClean="0"/>
              <a:t>индель</a:t>
            </a:r>
            <a:r>
              <a:rPr lang="ru-RU" dirty="0" smtClean="0"/>
              <a:t>» (то есть вставку или </a:t>
            </a:r>
            <a:r>
              <a:rPr lang="ru-RU" dirty="0" err="1" smtClean="0"/>
              <a:t>делецию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/>
              <a:t>Как сравнивать белки?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052736"/>
            <a:ext cx="868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&gt;CYB5_CHICK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MVGSSEAGGEAWRGRYYRLEEVQKHNNSQSTWIIVHHRIYDITKFLDEHPGGEEVLREQA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GGDATENFEDVGHSTDARALSETFIIGELHPDDRPKLQKPAETLITTVQSNSSSWSNWVI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PAIAAIIVALMYRSYMSE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&gt;CYB5_HUMAN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MAEQSDEAVKYYTLEEIQKHNHSKSTWLILHHKVYDLTKFLEEHPGGEEVLREQAGGDAT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ENFEDVGHSTDAREMSKTFIIGELHPDDRPKLNKPPETLITTIDSSSSWWTNWVIPAISA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VAVALMYRLYMAED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71703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Можно так же, как нуклеиновые кислоты: что-то прибавляем за совпадение, что-то вычитаем за несовпадение, ещё что-то вычитаем за каждый «</a:t>
            </a:r>
            <a:r>
              <a:rPr lang="ru-RU" dirty="0" err="1" smtClean="0"/>
              <a:t>индель</a:t>
            </a:r>
            <a:r>
              <a:rPr lang="ru-RU" dirty="0" smtClean="0"/>
              <a:t>» (то есть вставку или </a:t>
            </a:r>
            <a:r>
              <a:rPr lang="ru-RU" dirty="0" err="1" smtClean="0"/>
              <a:t>делецию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88193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Так одно время и делали, но потом поняли, что надо принимать во внимание сходство свойств аминокислотных остатков.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Аминокислотные остатки</a:t>
            </a:r>
            <a:endParaRPr lang="ru-RU" dirty="0"/>
          </a:p>
        </p:txBody>
      </p:sp>
      <p:pic>
        <p:nvPicPr>
          <p:cNvPr id="3" name="Рисунок 2" descr="AA_residue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083047"/>
            <a:ext cx="7314352" cy="5774953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5400"/>
            <a:ext cx="8229600" cy="1143000"/>
          </a:xfrm>
        </p:spPr>
        <p:txBody>
          <a:bodyPr/>
          <a:lstStyle/>
          <a:p>
            <a:r>
              <a:rPr lang="ru-RU" dirty="0" smtClean="0"/>
              <a:t>Матрица замен аминокислот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909560"/>
            <a:ext cx="806489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A  R  N  D  C  Q  E  G  H  I  L  K  M  F  P  S  T  W  Y  V 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B  Z  X  *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A  4 -1 -2 -2  0 -1 -1  0 -2 -1 -1 -1 -1 -2 -1  1  0 -3 -2  0 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-2 -1  0 -4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R -1  5  0 -2 -3  1  0 -2  0 -3 -2  2 -1 -3 -2 -1 -1 -3 -2 -3 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-1  0 -1 -4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N -2  0  6  1 -3  0  0  0  1 -3 -3  0 -2 -3 -2  1  0 -4 -2 -3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3  0 -1 -4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D -2 -2  1  6 -3  0  2 -1 -1 -3 -4 -1 -3 -3 -1  0 -1 -4 -3 -3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4  1 -1 -4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C  0 -3 -3 -3  9 -3 -4 -3 -3 -1 -1 -3 -1 -2 -3 -1 -1 -2 -2 -1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-3 -3 -2 -4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Q -1  1  0  0 -3  5  2 -2  0 -3 -2  1  0 -3 -1  0 -1 -2 -1 -2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0  3 -1 -4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E -1  0  0  2 -4  2  5 -2  0 -3 -3  1 -2 -3 -1  0 -1 -3 -2 -2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1  4 -1 -4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G  0 -2  0 -1 -3 -2 -2  6 -2 -4 -4 -2 -3 -3 -2  0 -2 -2 -3 -3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-1 -2 -1 -4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H -2  0  1 -1 -3  0  0 -2  8 -3 -3 -1 -2 -1 -2 -1 -2 -2  2 -3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0  0 -1 -4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I -1 -3 -3 -3 -1 -3 -3 -4 -3  4  2 -3  1  0 -3 -2 -1 -3 -1  3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-3 -3 -1 -4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L -1 -2 -3 -4 -1 -2 -3 -4 -3  2  4 -2  2  0 -3 -2 -1 -2 -1  1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-4 -3 -1 -4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K -1  2  0 -1 -3  1  1 -2 -1 -3 -2  5 -1 -3 -1  0 -1 -3 -2 -2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0  1 -1 -4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M -1 -1 -2 -3 -1  0 -2 -3 -2  1  2 -1  5  0 -2 -1 -1 -1 -1  1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-3 -1 -1 -4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F -2 -3 -3 -3 -2 -3 -3 -3 -1  0  0 -3  0  6 -4 -2 -2  1  3 -1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-3 -3 -1 -4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P -1 -2 -2 -1 -3 -1 -1 -2 -2 -3 -3 -1 -2 -4  7 -1 -1 -4 -3 -2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-2 -1 -2 -4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S  1 -1  1  0 -1  0  0  0 -1 -2 -2  0 -1 -2 -1  4  1 -3 -2 -2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0  0  0 -4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T  0 -1  0 -1 -1 -1 -1 -2 -2 -1 -1 -1 -1 -2 -1  1  5 -2 -2  0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-1 -1  0 -4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W -3 -3 -4 -4 -2 -2 -3 -2 -2 -3 -2 -3 -1  1 -4 -3 -2 11  2 -3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-4 -3 -2 -4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Y -2 -2 -2 -3 -2 -1 -2 -3  2 -1 -1 -2 -1  3 -3 -2 -2  2  7 -1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-3 -2 -1 -4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V  0 -3 -3 -3 -1 -2 -2 -3 -3  3  1 -2  1 -1 -2 -2  0 -3 -1  4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-3 -2 -1 -4</a:t>
            </a:r>
            <a:endParaRPr lang="ru-RU" sz="1400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l-PL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B -2 -1  3  4 -3  0  1 -1  0 -3 -4  0 -3 -3 -2  0 -1 -4 -3 -3  4  0 -1 -4 </a:t>
            </a:r>
          </a:p>
          <a:p>
            <a:r>
              <a:rPr lang="pl-PL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Z -1  0  0  1 -3  3  4 -2  0 -3 -3  1 -1 -3 -1  0 -1 -3 -2 -2  0  4 -1 -4 </a:t>
            </a:r>
          </a:p>
          <a:p>
            <a:r>
              <a:rPr lang="pl-PL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X  0 -1 -1 -1 -2 -1 -1 -1 -1 -1 -1 -1 -1 -1 -2  0  0 -2 -1 -1 -1 -1 -1 -4 </a:t>
            </a:r>
          </a:p>
          <a:p>
            <a:r>
              <a:rPr lang="pl-PL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* -4 -4 -4 -4 -4 -4 -4 -4 -4 -4 -4 -4 -4 -4 -4 -4 -4 -4 -4 -4 -4 -4 -4  1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/>
              <a:t>Две составных части биоинформатики как учебного предмета</a:t>
            </a:r>
            <a:r>
              <a:rPr lang="ru-RU"/>
              <a:t>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382000" cy="2709746"/>
          </a:xfrm>
        </p:spPr>
        <p:txBody>
          <a:bodyPr/>
          <a:lstStyle/>
          <a:p>
            <a:r>
              <a:rPr lang="ru-RU" sz="2800" dirty="0"/>
              <a:t>Практическая </a:t>
            </a:r>
            <a:r>
              <a:rPr lang="ru-RU" sz="2800" dirty="0" err="1"/>
              <a:t>биоинформатика</a:t>
            </a:r>
            <a:r>
              <a:rPr lang="ru-RU" sz="2800" dirty="0"/>
              <a:t>: что надо знать о компьютерных методах биологу-экспериментатору</a:t>
            </a:r>
          </a:p>
          <a:p>
            <a:r>
              <a:rPr lang="ru-RU" sz="2800" dirty="0"/>
              <a:t>Профессиональная подготовка компьютерных биологов</a:t>
            </a:r>
            <a:br>
              <a:rPr lang="ru-RU" sz="2800" dirty="0"/>
            </a:br>
            <a:r>
              <a:rPr lang="ru-RU" sz="2000" dirty="0"/>
              <a:t>(последние могут быть как исследователями накопленного экспериментального материала, так и разработчиками алгоритмов)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/>
              <a:t>Как сравнивать белки?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052736"/>
            <a:ext cx="868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&gt;CYB5_CHICK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MVGSSEAGGEAWRGRYYRLEEVQKHNNSQSTWIIVHHRIYDITKFLDEHPGGEEVLREQA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GGDATENFEDVGHSTDARALSETFIIGELHPDDRPKLQKPAETLITTVQSNSSSWSNWVI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PAIAAIIVALMYRSYMSE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&gt;CYB5_HUMAN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MAEQSDEAVKYYTLEEIQKHNHSKSTWLILHHKVYDLTKFLEEHPGGEEVLREQAGGDAT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ENFEDVGHSTDAREMSKTFIIGELHPDDRPKLNKPPETLITTIDSSSSWWTNWVIPAISA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VAVALMYRLYMAED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3212976"/>
            <a:ext cx="864096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CYB5_CHICK         1 MVGSSEAGGEAWRGRYYRLEEVQKHNNSQSTWIIVHHRIYDITKFLDEHP     50</a:t>
            </a:r>
          </a:p>
          <a:p>
            <a:r>
              <a:rPr lang="ru-RU" sz="14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   .:|...||  .:||.|||:||||:|:|||:|:||::||:||||:|||</a:t>
            </a:r>
          </a:p>
          <a:p>
            <a:r>
              <a:rPr lang="pl-PL" sz="14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CYB5_HUMAN         1 ---MAEQSDEA--VKYYTLEEIQKHNHSKSTWLILHHKVYDLTKFLEEHP     45</a:t>
            </a:r>
          </a:p>
          <a:p>
            <a:endParaRPr lang="ru-RU" sz="1400" baseline="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l-PL" sz="14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CYB5_CHICK        51 GGEEVLREQAGGDATENFEDVGHSTDARALSETFIIGELHPDDRPKLQKP    100</a:t>
            </a:r>
          </a:p>
          <a:p>
            <a:r>
              <a:rPr lang="ru-RU" sz="14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||||||||||||||||||||||||||||.:|:|||||||||||||||.||</a:t>
            </a:r>
          </a:p>
          <a:p>
            <a:r>
              <a:rPr lang="pl-PL" sz="14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CYB5_HUMAN        46 GGEEVLREQAGGDATENFEDVGHSTDAREMSKTFIIGELHPDDRPKLNKP     95</a:t>
            </a:r>
          </a:p>
          <a:p>
            <a:endParaRPr lang="ru-RU" sz="1400" baseline="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l-PL" sz="14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CYB5_CHICK       101 AETLITTVQSNSSSWSNWVIPAIAAIIVALMYRSYMSE-    138</a:t>
            </a:r>
          </a:p>
          <a:p>
            <a:r>
              <a:rPr lang="ru-RU" sz="14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.||||||:.|:||.|:|||||||:|:.||||||.||:| </a:t>
            </a:r>
          </a:p>
          <a:p>
            <a:r>
              <a:rPr lang="pl-PL" sz="14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CYB5_HUMAN        96 PETLITTIDSSSSWWTNWVIPAISAVAVALMYRLYMAED    134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5805264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Вес выравнивания получается сложением весов замен по всем парам сопоставляемых букв (минус штрафы за «</a:t>
            </a:r>
            <a:r>
              <a:rPr lang="ru-RU" dirty="0" err="1" smtClean="0"/>
              <a:t>индели</a:t>
            </a:r>
            <a:r>
              <a:rPr lang="ru-RU" dirty="0" smtClean="0"/>
              <a:t>»).</a:t>
            </a:r>
          </a:p>
          <a:p>
            <a:r>
              <a:rPr lang="ru-RU" dirty="0" smtClean="0"/>
              <a:t>Выдаётся выравнивание с самым большим весом.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Программы действуют по алгоритму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484784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Q9TA24       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 AIPLWTGTVVLGFRYKTKISLAHLLPQGTPMFLIPMIIIIETISLLIRPV    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50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:.|.....::..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CYB5_HUMAN     1 --------------------------------------MAEQSDEAVKYY     12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Q9TA24       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51 TL-AVRLTANITAGHLLIH-----LT------------------GTATLT    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76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|| .::...:..:..|::|     ||                  |.||..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CYB5_HUMAN    13 TLEEIQKHNHSKSTWLILHHKVYDLTKFLEEHPGGEEVLREQAGGDATEN     62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Q9TA24      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77 LSSIHSMT----ITVTFV---------------TVILLTILELA------    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01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...:...|    ::.||:               ...|:|.::.:    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CYB5_HUMAN    63 FEDVGHSTDAREMSKTFIIGELHPDDRPKLNKPPETLITTIDSSSSWWTN    112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Q9TA24       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02 --VALIQAYVFALLISLYLHENA    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22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:..|.|...||:..||:.|: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CYB5_HUMAN   113 WVIPAISAVAVALMYRLYMAED-    134</a:t>
            </a:r>
          </a:p>
          <a:p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5013176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Вот что получается, если подать программе выравнивания на вход неродственные белки …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Результат смысла </a:t>
            </a:r>
            <a:r>
              <a:rPr lang="ru-RU" sz="2400" b="1" dirty="0" smtClean="0">
                <a:solidFill>
                  <a:srgbClr val="FF0000"/>
                </a:solidFill>
              </a:rPr>
              <a:t>не имеет</a:t>
            </a:r>
          </a:p>
          <a:p>
            <a:r>
              <a:rPr lang="ru-RU" dirty="0" smtClean="0"/>
              <a:t>Какой бы «умной» не казалась программа, ответственность за осмысленность результата несёт пользователь.</a:t>
            </a:r>
          </a:p>
          <a:p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Молекула ДНК</a:t>
            </a:r>
          </a:p>
        </p:txBody>
      </p:sp>
      <p:pic>
        <p:nvPicPr>
          <p:cNvPr id="5123" name="Picture 3" descr="F:\Users\sas\Talks\DNA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905000"/>
            <a:ext cx="3390900" cy="3552825"/>
          </a:xfrm>
          <a:prstGeom prst="rect">
            <a:avLst/>
          </a:prstGeom>
          <a:noFill/>
        </p:spPr>
      </p:pic>
      <p:pic>
        <p:nvPicPr>
          <p:cNvPr id="5124" name="Picture 4" descr="F:\Users\sas\Talks\DNA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905000"/>
            <a:ext cx="3390900" cy="3552825"/>
          </a:xfrm>
          <a:prstGeom prst="rect">
            <a:avLst/>
          </a:prstGeom>
          <a:noFill/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715000" y="5638800"/>
            <a:ext cx="1293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CC00"/>
                </a:solidFill>
              </a:rPr>
              <a:t>A</a:t>
            </a:r>
            <a:r>
              <a:rPr lang="en-US" sz="2400" b="1"/>
              <a:t> </a:t>
            </a:r>
            <a:r>
              <a:rPr lang="en-US" sz="2400" b="1">
                <a:solidFill>
                  <a:srgbClr val="FFFF00"/>
                </a:solidFill>
              </a:rPr>
              <a:t>C</a:t>
            </a:r>
            <a:r>
              <a:rPr lang="en-US" sz="2400" b="1"/>
              <a:t> </a:t>
            </a:r>
            <a:r>
              <a:rPr lang="en-US" sz="2400" b="1">
                <a:solidFill>
                  <a:schemeClr val="accent2"/>
                </a:solidFill>
              </a:rPr>
              <a:t>G</a:t>
            </a:r>
            <a:r>
              <a:rPr lang="en-US" sz="2400" b="1"/>
              <a:t> </a:t>
            </a:r>
            <a:r>
              <a:rPr lang="en-US" sz="2400" b="1">
                <a:solidFill>
                  <a:srgbClr val="FF3300"/>
                </a:solidFill>
              </a:rPr>
              <a:t>T</a:t>
            </a:r>
            <a:endParaRPr lang="ru-RU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676400" y="5715000"/>
            <a:ext cx="1043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C</a:t>
            </a:r>
            <a:r>
              <a:rPr lang="ru-RU" b="1" dirty="0"/>
              <a:t> </a:t>
            </a:r>
            <a:r>
              <a:rPr lang="ru-RU" b="1" dirty="0">
                <a:solidFill>
                  <a:srgbClr val="6666FF"/>
                </a:solidFill>
              </a:rPr>
              <a:t>N</a:t>
            </a:r>
            <a:r>
              <a:rPr lang="ru-RU" b="1" dirty="0"/>
              <a:t> </a:t>
            </a:r>
            <a:r>
              <a:rPr lang="ru-RU" b="1" dirty="0">
                <a:solidFill>
                  <a:srgbClr val="FF3300"/>
                </a:solidFill>
              </a:rPr>
              <a:t>O</a:t>
            </a:r>
            <a:r>
              <a:rPr lang="ru-RU" b="1" dirty="0"/>
              <a:t> </a:t>
            </a:r>
            <a:r>
              <a:rPr lang="ru-RU" b="1" dirty="0">
                <a:solidFill>
                  <a:srgbClr val="FF9900"/>
                </a:solidFill>
              </a:rPr>
              <a:t>P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799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Одну нить</a:t>
            </a:r>
            <a:r>
              <a:rPr lang="ru-RU"/>
              <a:t> ДНК можно условно обозначить последовательностью букв</a:t>
            </a:r>
          </a:p>
        </p:txBody>
      </p:sp>
      <p:pic>
        <p:nvPicPr>
          <p:cNvPr id="6147" name="Picture 3" descr="F:\Users\sas\Talks\DNA_mon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28800"/>
            <a:ext cx="3390900" cy="3476625"/>
          </a:xfrm>
          <a:prstGeom prst="rect">
            <a:avLst/>
          </a:prstGeom>
          <a:noFill/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562600" y="3276600"/>
            <a:ext cx="2557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TGCCACAAATCAC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962400" y="3429000"/>
            <a:ext cx="990600" cy="1524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белок</a:t>
            </a:r>
          </a:p>
        </p:txBody>
      </p:sp>
      <p:pic>
        <p:nvPicPr>
          <p:cNvPr id="23555" name="Picture 1027" descr="F:\Users\sas\Talks\Protein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52600"/>
            <a:ext cx="3582988" cy="3681413"/>
          </a:xfrm>
          <a:prstGeom prst="rect">
            <a:avLst/>
          </a:prstGeom>
          <a:noFill/>
        </p:spPr>
      </p:pic>
      <p:sp>
        <p:nvSpPr>
          <p:cNvPr id="23556" name="Text Box 1028"/>
          <p:cNvSpPr txBox="1">
            <a:spLocks noChangeArrowheads="1"/>
          </p:cNvSpPr>
          <p:nvPr/>
        </p:nvSpPr>
        <p:spPr bwMode="auto">
          <a:xfrm>
            <a:off x="669925" y="5729288"/>
            <a:ext cx="3325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Пространственная структура</a:t>
            </a:r>
          </a:p>
        </p:txBody>
      </p:sp>
      <p:sp>
        <p:nvSpPr>
          <p:cNvPr id="23557" name="Text Box 1029"/>
          <p:cNvSpPr txBox="1">
            <a:spLocks noChangeArrowheads="1"/>
          </p:cNvSpPr>
          <p:nvPr/>
        </p:nvSpPr>
        <p:spPr bwMode="auto">
          <a:xfrm>
            <a:off x="4724400" y="3276600"/>
            <a:ext cx="307968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latin typeface="Courier New" pitchFamily="49" charset="0"/>
                <a:cs typeface="Courier New" pitchFamily="49" charset="0"/>
              </a:rPr>
              <a:t>RRNFSKQASE ILNEYFYSHL</a:t>
            </a:r>
          </a:p>
          <a:p>
            <a:r>
              <a:rPr lang="ru-RU" b="1" dirty="0">
                <a:latin typeface="Courier New" pitchFamily="49" charset="0"/>
                <a:cs typeface="Courier New" pitchFamily="49" charset="0"/>
              </a:rPr>
              <a:t>SNPYPSEEAK EELARKCGIT</a:t>
            </a:r>
          </a:p>
          <a:p>
            <a:r>
              <a:rPr lang="ru-RU" b="1" dirty="0">
                <a:latin typeface="Courier New" pitchFamily="49" charset="0"/>
                <a:cs typeface="Courier New" pitchFamily="49" charset="0"/>
              </a:rPr>
              <a:t>VSQVSNWFGN KRIRYKKNI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8" name="Text Box 1030"/>
          <p:cNvSpPr txBox="1">
            <a:spLocks noChangeArrowheads="1"/>
          </p:cNvSpPr>
          <p:nvPr/>
        </p:nvSpPr>
        <p:spPr bwMode="auto">
          <a:xfrm>
            <a:off x="5241925" y="5729288"/>
            <a:ext cx="2406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Последовательность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8747125" y="0"/>
            <a:ext cx="317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latin typeface="Courier New" pitchFamily="49" charset="0"/>
                <a:cs typeface="Courier New" pitchFamily="49" charset="0"/>
              </a:rPr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Аминокислотные остатки</a:t>
            </a:r>
            <a:endParaRPr lang="ru-RU" dirty="0"/>
          </a:p>
        </p:txBody>
      </p:sp>
      <p:pic>
        <p:nvPicPr>
          <p:cNvPr id="3" name="Рисунок 2" descr="AA_residue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083047"/>
            <a:ext cx="7314352" cy="577495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Генетический код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052736"/>
          <a:ext cx="5410200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219200"/>
                <a:gridCol w="11430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T(U)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T(U)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TTT </a:t>
                      </a:r>
                      <a:r>
                        <a:rPr lang="en-US" sz="1400" dirty="0" err="1">
                          <a:latin typeface="Courier New" pitchFamily="49" charset="0"/>
                          <a:cs typeface="Courier New" pitchFamily="49" charset="0"/>
                        </a:rPr>
                        <a:t>Phe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TTC </a:t>
                      </a:r>
                      <a:r>
                        <a:rPr lang="en-US" sz="1400" dirty="0" err="1">
                          <a:latin typeface="Courier New" pitchFamily="49" charset="0"/>
                          <a:cs typeface="Courier New" pitchFamily="49" charset="0"/>
                        </a:rPr>
                        <a:t>Phe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TTA </a:t>
                      </a:r>
                      <a:r>
                        <a:rPr lang="en-US" sz="1400" dirty="0" err="1">
                          <a:latin typeface="Courier New" pitchFamily="49" charset="0"/>
                          <a:cs typeface="Courier New" pitchFamily="49" charset="0"/>
                        </a:rPr>
                        <a:t>Leu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TTG </a:t>
                      </a:r>
                      <a:r>
                        <a:rPr lang="en-US" sz="1400" dirty="0" err="1">
                          <a:latin typeface="Courier New" pitchFamily="49" charset="0"/>
                          <a:cs typeface="Courier New" pitchFamily="49" charset="0"/>
                        </a:rPr>
                        <a:t>Leu</a:t>
                      </a:r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TCT Ser</a:t>
                      </a:r>
                    </a:p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TCC Ser</a:t>
                      </a:r>
                    </a:p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TCA Ser</a:t>
                      </a:r>
                    </a:p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TCG Ser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TAT Tyr</a:t>
                      </a:r>
                    </a:p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TAC Tyr</a:t>
                      </a:r>
                    </a:p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 TAA 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Stop</a:t>
                      </a:r>
                    </a:p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 TAG 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Stop</a:t>
                      </a:r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TGT </a:t>
                      </a:r>
                      <a:r>
                        <a:rPr lang="en-US" sz="1400" dirty="0" err="1">
                          <a:latin typeface="Courier New" pitchFamily="49" charset="0"/>
                          <a:cs typeface="Courier New" pitchFamily="49" charset="0"/>
                        </a:rPr>
                        <a:t>Cys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TGC </a:t>
                      </a:r>
                      <a:r>
                        <a:rPr lang="en-US" sz="1400" dirty="0" err="1">
                          <a:latin typeface="Courier New" pitchFamily="49" charset="0"/>
                          <a:cs typeface="Courier New" pitchFamily="49" charset="0"/>
                        </a:rPr>
                        <a:t>Cys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 TGA 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Stop</a:t>
                      </a:r>
                    </a:p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TGG </a:t>
                      </a:r>
                      <a:r>
                        <a:rPr lang="en-US" sz="1400" dirty="0" err="1">
                          <a:latin typeface="Courier New" pitchFamily="49" charset="0"/>
                          <a:cs typeface="Courier New" pitchFamily="49" charset="0"/>
                        </a:rPr>
                        <a:t>Trp</a:t>
                      </a:r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ourier New" pitchFamily="49" charset="0"/>
                          <a:cs typeface="Courier New" pitchFamily="49" charset="0"/>
                        </a:rPr>
                        <a:t>С</a:t>
                      </a:r>
                      <a:r>
                        <a:rPr lang="en-US" sz="1400">
                          <a:latin typeface="Courier New" pitchFamily="49" charset="0"/>
                          <a:cs typeface="Courier New" pitchFamily="49" charset="0"/>
                        </a:rPr>
                        <a:t>TT Leu</a:t>
                      </a:r>
                    </a:p>
                    <a:p>
                      <a:pPr algn="ctr"/>
                      <a:r>
                        <a:rPr lang="ru-RU" sz="1400">
                          <a:latin typeface="Courier New" pitchFamily="49" charset="0"/>
                          <a:cs typeface="Courier New" pitchFamily="49" charset="0"/>
                        </a:rPr>
                        <a:t>С</a:t>
                      </a:r>
                      <a:r>
                        <a:rPr lang="en-US" sz="1400">
                          <a:latin typeface="Courier New" pitchFamily="49" charset="0"/>
                          <a:cs typeface="Courier New" pitchFamily="49" charset="0"/>
                        </a:rPr>
                        <a:t>TC Leu</a:t>
                      </a:r>
                    </a:p>
                    <a:p>
                      <a:pPr algn="ctr"/>
                      <a:r>
                        <a:rPr lang="ru-RU" sz="1400">
                          <a:latin typeface="Courier New" pitchFamily="49" charset="0"/>
                          <a:cs typeface="Courier New" pitchFamily="49" charset="0"/>
                        </a:rPr>
                        <a:t>С</a:t>
                      </a:r>
                      <a:r>
                        <a:rPr lang="en-US" sz="1400">
                          <a:latin typeface="Courier New" pitchFamily="49" charset="0"/>
                          <a:cs typeface="Courier New" pitchFamily="49" charset="0"/>
                        </a:rPr>
                        <a:t>TA Leu</a:t>
                      </a:r>
                    </a:p>
                    <a:p>
                      <a:pPr algn="ctr"/>
                      <a:r>
                        <a:rPr lang="ru-RU" sz="1400">
                          <a:latin typeface="Courier New" pitchFamily="49" charset="0"/>
                          <a:cs typeface="Courier New" pitchFamily="49" charset="0"/>
                        </a:rPr>
                        <a:t>С</a:t>
                      </a:r>
                      <a:r>
                        <a:rPr lang="en-US" sz="1400">
                          <a:latin typeface="Courier New" pitchFamily="49" charset="0"/>
                          <a:cs typeface="Courier New" pitchFamily="49" charset="0"/>
                        </a:rPr>
                        <a:t>TG Leu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ourier New" pitchFamily="49" charset="0"/>
                          <a:cs typeface="Courier New" pitchFamily="49" charset="0"/>
                        </a:rPr>
                        <a:t>CCT Pro</a:t>
                      </a:r>
                    </a:p>
                    <a:p>
                      <a:pPr algn="ctr"/>
                      <a:r>
                        <a:rPr lang="it-IT" sz="1400" dirty="0">
                          <a:latin typeface="Courier New" pitchFamily="49" charset="0"/>
                          <a:cs typeface="Courier New" pitchFamily="49" charset="0"/>
                        </a:rPr>
                        <a:t>CCC Pro</a:t>
                      </a:r>
                    </a:p>
                    <a:p>
                      <a:pPr algn="ctr"/>
                      <a:r>
                        <a:rPr lang="it-IT" sz="1400" dirty="0">
                          <a:latin typeface="Courier New" pitchFamily="49" charset="0"/>
                          <a:cs typeface="Courier New" pitchFamily="49" charset="0"/>
                        </a:rPr>
                        <a:t>CCA Pro</a:t>
                      </a:r>
                    </a:p>
                    <a:p>
                      <a:pPr algn="ctr"/>
                      <a:r>
                        <a:rPr lang="it-IT" sz="1400" dirty="0">
                          <a:latin typeface="Courier New" pitchFamily="49" charset="0"/>
                          <a:cs typeface="Courier New" pitchFamily="49" charset="0"/>
                        </a:rPr>
                        <a:t>CCG Pro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CAT His</a:t>
                      </a:r>
                    </a:p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CAC His</a:t>
                      </a:r>
                    </a:p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CAA </a:t>
                      </a:r>
                      <a:r>
                        <a:rPr lang="en-US" sz="1400" dirty="0" err="1">
                          <a:latin typeface="Courier New" pitchFamily="49" charset="0"/>
                          <a:cs typeface="Courier New" pitchFamily="49" charset="0"/>
                        </a:rPr>
                        <a:t>Gln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CAG </a:t>
                      </a:r>
                      <a:r>
                        <a:rPr lang="en-US" sz="1400" dirty="0" err="1">
                          <a:latin typeface="Courier New" pitchFamily="49" charset="0"/>
                          <a:cs typeface="Courier New" pitchFamily="49" charset="0"/>
                        </a:rPr>
                        <a:t>Gln</a:t>
                      </a:r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ourier New" pitchFamily="49" charset="0"/>
                          <a:cs typeface="Courier New" pitchFamily="49" charset="0"/>
                        </a:rPr>
                        <a:t>CGT Arg</a:t>
                      </a:r>
                    </a:p>
                    <a:p>
                      <a:pPr algn="ctr"/>
                      <a:r>
                        <a:rPr lang="en-US" sz="1400">
                          <a:latin typeface="Courier New" pitchFamily="49" charset="0"/>
                          <a:cs typeface="Courier New" pitchFamily="49" charset="0"/>
                        </a:rPr>
                        <a:t>CGC Arg</a:t>
                      </a:r>
                    </a:p>
                    <a:p>
                      <a:pPr algn="ctr"/>
                      <a:r>
                        <a:rPr lang="en-US" sz="1400">
                          <a:latin typeface="Courier New" pitchFamily="49" charset="0"/>
                          <a:cs typeface="Courier New" pitchFamily="49" charset="0"/>
                        </a:rPr>
                        <a:t>CGA Arg</a:t>
                      </a:r>
                    </a:p>
                    <a:p>
                      <a:pPr algn="ctr"/>
                      <a:r>
                        <a:rPr lang="en-US" sz="1400">
                          <a:latin typeface="Courier New" pitchFamily="49" charset="0"/>
                          <a:cs typeface="Courier New" pitchFamily="49" charset="0"/>
                        </a:rPr>
                        <a:t>CGG Arg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Courier New" pitchFamily="49" charset="0"/>
                          <a:cs typeface="Courier New" pitchFamily="49" charset="0"/>
                        </a:rPr>
                        <a:t>ATT Ile</a:t>
                      </a:r>
                    </a:p>
                    <a:p>
                      <a:pPr algn="ctr"/>
                      <a:r>
                        <a:rPr lang="pl-PL" sz="1400" dirty="0">
                          <a:latin typeface="Courier New" pitchFamily="49" charset="0"/>
                          <a:cs typeface="Courier New" pitchFamily="49" charset="0"/>
                        </a:rPr>
                        <a:t>ATC Ile</a:t>
                      </a:r>
                    </a:p>
                    <a:p>
                      <a:pPr algn="ctr"/>
                      <a:r>
                        <a:rPr lang="pl-PL" sz="1400" dirty="0">
                          <a:latin typeface="Courier New" pitchFamily="49" charset="0"/>
                          <a:cs typeface="Courier New" pitchFamily="49" charset="0"/>
                        </a:rPr>
                        <a:t>ATA Ile</a:t>
                      </a:r>
                    </a:p>
                    <a:p>
                      <a:pPr algn="ctr"/>
                      <a:r>
                        <a:rPr lang="pl-PL" sz="1400" dirty="0">
                          <a:latin typeface="Courier New" pitchFamily="49" charset="0"/>
                          <a:cs typeface="Courier New" pitchFamily="49" charset="0"/>
                        </a:rPr>
                        <a:t>ATG Met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ourier New" pitchFamily="49" charset="0"/>
                          <a:cs typeface="Courier New" pitchFamily="49" charset="0"/>
                        </a:rPr>
                        <a:t>ACT Thr</a:t>
                      </a:r>
                    </a:p>
                    <a:p>
                      <a:pPr algn="ctr"/>
                      <a:r>
                        <a:rPr lang="en-US" sz="1400">
                          <a:latin typeface="Courier New" pitchFamily="49" charset="0"/>
                          <a:cs typeface="Courier New" pitchFamily="49" charset="0"/>
                        </a:rPr>
                        <a:t>ACC Thr</a:t>
                      </a:r>
                    </a:p>
                    <a:p>
                      <a:pPr algn="ctr"/>
                      <a:r>
                        <a:rPr lang="en-US" sz="1400">
                          <a:latin typeface="Courier New" pitchFamily="49" charset="0"/>
                          <a:cs typeface="Courier New" pitchFamily="49" charset="0"/>
                        </a:rPr>
                        <a:t>ACA Thr</a:t>
                      </a:r>
                    </a:p>
                    <a:p>
                      <a:pPr algn="ctr"/>
                      <a:r>
                        <a:rPr lang="en-US" sz="1400">
                          <a:latin typeface="Courier New" pitchFamily="49" charset="0"/>
                          <a:cs typeface="Courier New" pitchFamily="49" charset="0"/>
                        </a:rPr>
                        <a:t>ACG Thr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AAT </a:t>
                      </a:r>
                      <a:r>
                        <a:rPr lang="en-US" sz="1400" dirty="0" err="1">
                          <a:latin typeface="Courier New" pitchFamily="49" charset="0"/>
                          <a:cs typeface="Courier New" pitchFamily="49" charset="0"/>
                        </a:rPr>
                        <a:t>Asn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AAC </a:t>
                      </a:r>
                      <a:r>
                        <a:rPr lang="en-US" sz="1400" dirty="0" err="1">
                          <a:latin typeface="Courier New" pitchFamily="49" charset="0"/>
                          <a:cs typeface="Courier New" pitchFamily="49" charset="0"/>
                        </a:rPr>
                        <a:t>Asn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AAA Lys</a:t>
                      </a:r>
                    </a:p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AAG Lys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latin typeface="Courier New" pitchFamily="49" charset="0"/>
                          <a:cs typeface="Courier New" pitchFamily="49" charset="0"/>
                        </a:rPr>
                        <a:t>AGT Ser</a:t>
                      </a:r>
                    </a:p>
                    <a:p>
                      <a:pPr algn="ctr"/>
                      <a:r>
                        <a:rPr lang="sv-SE" sz="1400" dirty="0">
                          <a:latin typeface="Courier New" pitchFamily="49" charset="0"/>
                          <a:cs typeface="Courier New" pitchFamily="49" charset="0"/>
                        </a:rPr>
                        <a:t>AGC Ser</a:t>
                      </a:r>
                    </a:p>
                    <a:p>
                      <a:pPr algn="ctr"/>
                      <a:r>
                        <a:rPr lang="sv-SE" sz="1400" dirty="0">
                          <a:latin typeface="Courier New" pitchFamily="49" charset="0"/>
                          <a:cs typeface="Courier New" pitchFamily="49" charset="0"/>
                        </a:rPr>
                        <a:t>AGA Arg</a:t>
                      </a:r>
                    </a:p>
                    <a:p>
                      <a:pPr algn="ctr"/>
                      <a:r>
                        <a:rPr lang="sv-SE" sz="1400" dirty="0">
                          <a:latin typeface="Courier New" pitchFamily="49" charset="0"/>
                          <a:cs typeface="Courier New" pitchFamily="49" charset="0"/>
                        </a:rPr>
                        <a:t>AGG Arg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>
                          <a:latin typeface="Courier New" pitchFamily="49" charset="0"/>
                          <a:cs typeface="Courier New" pitchFamily="49" charset="0"/>
                        </a:rPr>
                        <a:t>GTT Val</a:t>
                      </a:r>
                    </a:p>
                    <a:p>
                      <a:pPr algn="ctr"/>
                      <a:r>
                        <a:rPr lang="nn-NO" sz="1400">
                          <a:latin typeface="Courier New" pitchFamily="49" charset="0"/>
                          <a:cs typeface="Courier New" pitchFamily="49" charset="0"/>
                        </a:rPr>
                        <a:t>GTC Val</a:t>
                      </a:r>
                    </a:p>
                    <a:p>
                      <a:pPr algn="ctr"/>
                      <a:r>
                        <a:rPr lang="nn-NO" sz="1400">
                          <a:latin typeface="Courier New" pitchFamily="49" charset="0"/>
                          <a:cs typeface="Courier New" pitchFamily="49" charset="0"/>
                        </a:rPr>
                        <a:t>GTA Val</a:t>
                      </a:r>
                    </a:p>
                    <a:p>
                      <a:pPr algn="ctr"/>
                      <a:r>
                        <a:rPr lang="nn-NO" sz="1400">
                          <a:latin typeface="Courier New" pitchFamily="49" charset="0"/>
                          <a:cs typeface="Courier New" pitchFamily="49" charset="0"/>
                        </a:rPr>
                        <a:t>GTG Val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latin typeface="Courier New" pitchFamily="49" charset="0"/>
                          <a:cs typeface="Courier New" pitchFamily="49" charset="0"/>
                        </a:rPr>
                        <a:t>GCT Ala</a:t>
                      </a:r>
                    </a:p>
                    <a:p>
                      <a:pPr algn="ctr"/>
                      <a:r>
                        <a:rPr lang="pt-BR" sz="1400">
                          <a:latin typeface="Courier New" pitchFamily="49" charset="0"/>
                          <a:cs typeface="Courier New" pitchFamily="49" charset="0"/>
                        </a:rPr>
                        <a:t>GCC Ala</a:t>
                      </a:r>
                    </a:p>
                    <a:p>
                      <a:pPr algn="ctr"/>
                      <a:r>
                        <a:rPr lang="pt-BR" sz="1400">
                          <a:latin typeface="Courier New" pitchFamily="49" charset="0"/>
                          <a:cs typeface="Courier New" pitchFamily="49" charset="0"/>
                        </a:rPr>
                        <a:t>GCA Ala</a:t>
                      </a:r>
                    </a:p>
                    <a:p>
                      <a:pPr algn="ctr"/>
                      <a:r>
                        <a:rPr lang="pt-BR" sz="1400">
                          <a:latin typeface="Courier New" pitchFamily="49" charset="0"/>
                          <a:cs typeface="Courier New" pitchFamily="49" charset="0"/>
                        </a:rPr>
                        <a:t>GCG Ala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ourier New" pitchFamily="49" charset="0"/>
                          <a:cs typeface="Courier New" pitchFamily="49" charset="0"/>
                        </a:rPr>
                        <a:t>GAT Asp</a:t>
                      </a:r>
                    </a:p>
                    <a:p>
                      <a:pPr algn="ctr"/>
                      <a:r>
                        <a:rPr lang="en-US" sz="1400">
                          <a:latin typeface="Courier New" pitchFamily="49" charset="0"/>
                          <a:cs typeface="Courier New" pitchFamily="49" charset="0"/>
                        </a:rPr>
                        <a:t>GAC Asp</a:t>
                      </a:r>
                    </a:p>
                    <a:p>
                      <a:pPr algn="ctr"/>
                      <a:r>
                        <a:rPr lang="en-US" sz="1400">
                          <a:latin typeface="Courier New" pitchFamily="49" charset="0"/>
                          <a:cs typeface="Courier New" pitchFamily="49" charset="0"/>
                        </a:rPr>
                        <a:t>GAA Glu</a:t>
                      </a:r>
                    </a:p>
                    <a:p>
                      <a:pPr algn="ctr"/>
                      <a:r>
                        <a:rPr lang="en-US" sz="1400">
                          <a:latin typeface="Courier New" pitchFamily="49" charset="0"/>
                          <a:cs typeface="Courier New" pitchFamily="49" charset="0"/>
                        </a:rPr>
                        <a:t>GAG Glu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GGT </a:t>
                      </a:r>
                      <a:r>
                        <a:rPr lang="en-US" sz="1400" dirty="0" err="1">
                          <a:latin typeface="Courier New" pitchFamily="49" charset="0"/>
                          <a:cs typeface="Courier New" pitchFamily="49" charset="0"/>
                        </a:rPr>
                        <a:t>Gly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GGC </a:t>
                      </a:r>
                      <a:r>
                        <a:rPr lang="en-US" sz="1400" dirty="0" err="1">
                          <a:latin typeface="Courier New" pitchFamily="49" charset="0"/>
                          <a:cs typeface="Courier New" pitchFamily="49" charset="0"/>
                        </a:rPr>
                        <a:t>Gly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GGA </a:t>
                      </a:r>
                      <a:r>
                        <a:rPr lang="en-US" sz="1400" dirty="0" err="1">
                          <a:latin typeface="Courier New" pitchFamily="49" charset="0"/>
                          <a:cs typeface="Courier New" pitchFamily="49" charset="0"/>
                        </a:rPr>
                        <a:t>Gly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GGG </a:t>
                      </a:r>
                      <a:r>
                        <a:rPr lang="en-US" sz="1400" dirty="0" err="1">
                          <a:latin typeface="Courier New" pitchFamily="49" charset="0"/>
                          <a:cs typeface="Courier New" pitchFamily="49" charset="0"/>
                        </a:rPr>
                        <a:t>Gly</a:t>
                      </a:r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36096" y="1052736"/>
            <a:ext cx="3810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Аминокислоты</a:t>
            </a:r>
            <a:r>
              <a:rPr lang="ru-RU" b="1" dirty="0" smtClean="0"/>
              <a:t> </a:t>
            </a:r>
          </a:p>
          <a:p>
            <a:r>
              <a:rPr lang="pl-PL" sz="1100" dirty="0" smtClean="0">
                <a:latin typeface="Courier New" pitchFamily="49" charset="0"/>
                <a:cs typeface="Courier New" pitchFamily="49" charset="0"/>
              </a:rPr>
              <a:t>A Ala Alanine </a:t>
            </a:r>
            <a:r>
              <a:rPr lang="ru-RU" sz="1100" dirty="0" err="1" smtClean="0">
                <a:latin typeface="Courier New" pitchFamily="49" charset="0"/>
                <a:cs typeface="Courier New" pitchFamily="49" charset="0"/>
              </a:rPr>
              <a:t>Аланин</a:t>
            </a:r>
            <a:endParaRPr lang="ru-RU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100" dirty="0" smtClean="0">
                <a:latin typeface="Courier New" pitchFamily="49" charset="0"/>
                <a:cs typeface="Courier New" pitchFamily="49" charset="0"/>
              </a:rPr>
              <a:t>R Arg Arginine </a:t>
            </a:r>
            <a:r>
              <a:rPr lang="ru-RU" sz="1100" dirty="0" smtClean="0">
                <a:latin typeface="Courier New" pitchFamily="49" charset="0"/>
                <a:cs typeface="Courier New" pitchFamily="49" charset="0"/>
              </a:rPr>
              <a:t>Аргинин</a:t>
            </a:r>
          </a:p>
          <a:p>
            <a:r>
              <a:rPr lang="pl-PL" sz="1100" dirty="0" smtClean="0">
                <a:latin typeface="Courier New" pitchFamily="49" charset="0"/>
                <a:cs typeface="Courier New" pitchFamily="49" charset="0"/>
              </a:rPr>
              <a:t>N Asn Asparagine </a:t>
            </a:r>
            <a:r>
              <a:rPr lang="ru-RU" sz="1100" dirty="0" smtClean="0">
                <a:latin typeface="Courier New" pitchFamily="49" charset="0"/>
                <a:cs typeface="Courier New" pitchFamily="49" charset="0"/>
              </a:rPr>
              <a:t>Аспарагин</a:t>
            </a:r>
          </a:p>
          <a:p>
            <a:r>
              <a:rPr lang="pl-PL" sz="1100" dirty="0" smtClean="0">
                <a:latin typeface="Courier New" pitchFamily="49" charset="0"/>
                <a:cs typeface="Courier New" pitchFamily="49" charset="0"/>
              </a:rPr>
              <a:t>D Asp Aspartic Acid </a:t>
            </a:r>
            <a:r>
              <a:rPr lang="ru-RU" sz="1100" dirty="0" smtClean="0">
                <a:latin typeface="Courier New" pitchFamily="49" charset="0"/>
                <a:cs typeface="Courier New" pitchFamily="49" charset="0"/>
              </a:rPr>
              <a:t>Аспарагиновая кислота</a:t>
            </a:r>
          </a:p>
          <a:p>
            <a:r>
              <a:rPr lang="pl-PL" sz="1100" dirty="0" smtClean="0">
                <a:latin typeface="Courier New" pitchFamily="49" charset="0"/>
                <a:cs typeface="Courier New" pitchFamily="49" charset="0"/>
              </a:rPr>
              <a:t>C Cys Cysteine </a:t>
            </a:r>
            <a:r>
              <a:rPr lang="ru-RU" sz="1100" dirty="0" smtClean="0">
                <a:latin typeface="Courier New" pitchFamily="49" charset="0"/>
                <a:cs typeface="Courier New" pitchFamily="49" charset="0"/>
              </a:rPr>
              <a:t>Цистеин</a:t>
            </a:r>
          </a:p>
          <a:p>
            <a:r>
              <a:rPr lang="pl-PL" sz="1100" dirty="0" smtClean="0">
                <a:latin typeface="Courier New" pitchFamily="49" charset="0"/>
                <a:cs typeface="Courier New" pitchFamily="49" charset="0"/>
              </a:rPr>
              <a:t>Q Gln Glutamine </a:t>
            </a:r>
            <a:r>
              <a:rPr lang="ru-RU" sz="1100" dirty="0" smtClean="0">
                <a:latin typeface="Courier New" pitchFamily="49" charset="0"/>
                <a:cs typeface="Courier New" pitchFamily="49" charset="0"/>
              </a:rPr>
              <a:t>Глютамин</a:t>
            </a:r>
          </a:p>
          <a:p>
            <a:r>
              <a:rPr lang="pl-PL" sz="1100" dirty="0" smtClean="0">
                <a:latin typeface="Courier New" pitchFamily="49" charset="0"/>
                <a:cs typeface="Courier New" pitchFamily="49" charset="0"/>
              </a:rPr>
              <a:t>E Glu Glutamic Acid </a:t>
            </a:r>
            <a:r>
              <a:rPr lang="ru-RU" sz="1100" dirty="0" err="1" smtClean="0">
                <a:latin typeface="Courier New" pitchFamily="49" charset="0"/>
                <a:cs typeface="Courier New" pitchFamily="49" charset="0"/>
              </a:rPr>
              <a:t>Глутаминовая</a:t>
            </a:r>
            <a:r>
              <a:rPr lang="ru-RU" sz="1100" dirty="0" smtClean="0">
                <a:latin typeface="Courier New" pitchFamily="49" charset="0"/>
                <a:cs typeface="Courier New" pitchFamily="49" charset="0"/>
              </a:rPr>
              <a:t> кислота</a:t>
            </a:r>
          </a:p>
          <a:p>
            <a:r>
              <a:rPr lang="pl-PL" sz="1100" dirty="0" smtClean="0">
                <a:latin typeface="Courier New" pitchFamily="49" charset="0"/>
                <a:cs typeface="Courier New" pitchFamily="49" charset="0"/>
              </a:rPr>
              <a:t>G Gly Glycine </a:t>
            </a:r>
            <a:r>
              <a:rPr lang="ru-RU" sz="1100" dirty="0" smtClean="0">
                <a:latin typeface="Courier New" pitchFamily="49" charset="0"/>
                <a:cs typeface="Courier New" pitchFamily="49" charset="0"/>
              </a:rPr>
              <a:t>Глицин</a:t>
            </a:r>
          </a:p>
          <a:p>
            <a:r>
              <a:rPr lang="pl-PL" sz="1100" dirty="0" smtClean="0">
                <a:latin typeface="Courier New" pitchFamily="49" charset="0"/>
                <a:cs typeface="Courier New" pitchFamily="49" charset="0"/>
              </a:rPr>
              <a:t>H His Histidine </a:t>
            </a:r>
            <a:r>
              <a:rPr lang="ru-RU" sz="1100" dirty="0" smtClean="0">
                <a:latin typeface="Courier New" pitchFamily="49" charset="0"/>
                <a:cs typeface="Courier New" pitchFamily="49" charset="0"/>
              </a:rPr>
              <a:t>Гистидин</a:t>
            </a:r>
          </a:p>
          <a:p>
            <a:r>
              <a:rPr lang="pl-PL" sz="1100" dirty="0" smtClean="0">
                <a:latin typeface="Courier New" pitchFamily="49" charset="0"/>
                <a:cs typeface="Courier New" pitchFamily="49" charset="0"/>
              </a:rPr>
              <a:t>I Ile Isoleucine </a:t>
            </a:r>
            <a:r>
              <a:rPr lang="ru-RU" sz="1100" dirty="0" smtClean="0">
                <a:latin typeface="Courier New" pitchFamily="49" charset="0"/>
                <a:cs typeface="Courier New" pitchFamily="49" charset="0"/>
              </a:rPr>
              <a:t>Изолейцин</a:t>
            </a:r>
          </a:p>
          <a:p>
            <a:r>
              <a:rPr lang="pl-PL" sz="1100" dirty="0" smtClean="0">
                <a:latin typeface="Courier New" pitchFamily="49" charset="0"/>
                <a:cs typeface="Courier New" pitchFamily="49" charset="0"/>
              </a:rPr>
              <a:t>L Leu Leucine </a:t>
            </a:r>
            <a:r>
              <a:rPr lang="ru-RU" sz="1100" dirty="0" smtClean="0">
                <a:latin typeface="Courier New" pitchFamily="49" charset="0"/>
                <a:cs typeface="Courier New" pitchFamily="49" charset="0"/>
              </a:rPr>
              <a:t>Лейцин</a:t>
            </a:r>
          </a:p>
          <a:p>
            <a:r>
              <a:rPr lang="pl-PL" sz="1100" dirty="0" smtClean="0">
                <a:latin typeface="Courier New" pitchFamily="49" charset="0"/>
                <a:cs typeface="Courier New" pitchFamily="49" charset="0"/>
              </a:rPr>
              <a:t>K Lys Lysine </a:t>
            </a:r>
            <a:r>
              <a:rPr lang="ru-RU" sz="1100" dirty="0" smtClean="0">
                <a:latin typeface="Courier New" pitchFamily="49" charset="0"/>
                <a:cs typeface="Courier New" pitchFamily="49" charset="0"/>
              </a:rPr>
              <a:t>Лизин</a:t>
            </a:r>
          </a:p>
          <a:p>
            <a:r>
              <a:rPr lang="pl-PL" sz="1100" dirty="0" smtClean="0">
                <a:latin typeface="Courier New" pitchFamily="49" charset="0"/>
                <a:cs typeface="Courier New" pitchFamily="49" charset="0"/>
              </a:rPr>
              <a:t>M Met Methionine</a:t>
            </a:r>
            <a:r>
              <a:rPr lang="ru-RU" sz="1100" dirty="0" smtClean="0">
                <a:latin typeface="Courier New" pitchFamily="49" charset="0"/>
                <a:cs typeface="Courier New" pitchFamily="49" charset="0"/>
              </a:rPr>
              <a:t> Метионин</a:t>
            </a:r>
          </a:p>
          <a:p>
            <a:r>
              <a:rPr lang="pl-PL" sz="1100" dirty="0" smtClean="0">
                <a:latin typeface="Courier New" pitchFamily="49" charset="0"/>
                <a:cs typeface="Courier New" pitchFamily="49" charset="0"/>
              </a:rPr>
              <a:t>F Phe Phenylalanine </a:t>
            </a:r>
            <a:r>
              <a:rPr lang="ru-RU" sz="1100" dirty="0" err="1" smtClean="0">
                <a:latin typeface="Courier New" pitchFamily="49" charset="0"/>
                <a:cs typeface="Courier New" pitchFamily="49" charset="0"/>
              </a:rPr>
              <a:t>Фенилаланин</a:t>
            </a:r>
            <a:endParaRPr lang="ru-RU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100" dirty="0" smtClean="0">
                <a:latin typeface="Courier New" pitchFamily="49" charset="0"/>
                <a:cs typeface="Courier New" pitchFamily="49" charset="0"/>
              </a:rPr>
              <a:t>P Pro Proline </a:t>
            </a:r>
            <a:r>
              <a:rPr lang="ru-RU" sz="1100" dirty="0" err="1" smtClean="0">
                <a:latin typeface="Courier New" pitchFamily="49" charset="0"/>
                <a:cs typeface="Courier New" pitchFamily="49" charset="0"/>
              </a:rPr>
              <a:t>Пролин</a:t>
            </a:r>
            <a:endParaRPr lang="ru-RU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100" dirty="0" smtClean="0">
                <a:latin typeface="Courier New" pitchFamily="49" charset="0"/>
                <a:cs typeface="Courier New" pitchFamily="49" charset="0"/>
              </a:rPr>
              <a:t>S Ser Serine </a:t>
            </a:r>
            <a:r>
              <a:rPr lang="ru-RU" sz="1100" dirty="0" err="1" smtClean="0">
                <a:latin typeface="Courier New" pitchFamily="49" charset="0"/>
                <a:cs typeface="Courier New" pitchFamily="49" charset="0"/>
              </a:rPr>
              <a:t>Серин</a:t>
            </a:r>
            <a:endParaRPr lang="ru-RU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100" dirty="0" smtClean="0">
                <a:latin typeface="Courier New" pitchFamily="49" charset="0"/>
                <a:cs typeface="Courier New" pitchFamily="49" charset="0"/>
              </a:rPr>
              <a:t>T Thr Threonine </a:t>
            </a:r>
            <a:r>
              <a:rPr lang="ru-RU" sz="1100" dirty="0" err="1" smtClean="0">
                <a:latin typeface="Courier New" pitchFamily="49" charset="0"/>
                <a:cs typeface="Courier New" pitchFamily="49" charset="0"/>
              </a:rPr>
              <a:t>Треонин</a:t>
            </a:r>
            <a:endParaRPr lang="ru-RU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100" dirty="0" smtClean="0">
                <a:latin typeface="Courier New" pitchFamily="49" charset="0"/>
                <a:cs typeface="Courier New" pitchFamily="49" charset="0"/>
              </a:rPr>
              <a:t>W Trp Thryptophan </a:t>
            </a:r>
            <a:r>
              <a:rPr lang="ru-RU" sz="1100" dirty="0" smtClean="0">
                <a:latin typeface="Courier New" pitchFamily="49" charset="0"/>
                <a:cs typeface="Courier New" pitchFamily="49" charset="0"/>
              </a:rPr>
              <a:t>Триптофан</a:t>
            </a:r>
          </a:p>
          <a:p>
            <a:r>
              <a:rPr lang="pl-PL" sz="1100" dirty="0" smtClean="0">
                <a:latin typeface="Courier New" pitchFamily="49" charset="0"/>
                <a:cs typeface="Courier New" pitchFamily="49" charset="0"/>
              </a:rPr>
              <a:t>Y Tyr Tyrosine </a:t>
            </a:r>
            <a:r>
              <a:rPr lang="ru-RU" sz="1100" dirty="0" smtClean="0">
                <a:latin typeface="Courier New" pitchFamily="49" charset="0"/>
                <a:cs typeface="Courier New" pitchFamily="49" charset="0"/>
              </a:rPr>
              <a:t>Тирозин</a:t>
            </a:r>
          </a:p>
          <a:p>
            <a:r>
              <a:rPr lang="pl-PL" sz="1100" dirty="0" smtClean="0">
                <a:latin typeface="Courier New" pitchFamily="49" charset="0"/>
                <a:cs typeface="Courier New" pitchFamily="49" charset="0"/>
              </a:rPr>
              <a:t>V Val Valine </a:t>
            </a:r>
            <a:r>
              <a:rPr lang="ru-RU" sz="1100" dirty="0" smtClean="0">
                <a:latin typeface="Courier New" pitchFamily="49" charset="0"/>
                <a:cs typeface="Courier New" pitchFamily="49" charset="0"/>
              </a:rPr>
              <a:t>Валин</a:t>
            </a:r>
          </a:p>
          <a:p>
            <a:r>
              <a:rPr lang="ru-RU" sz="11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pl-PL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Stop</a:t>
            </a:r>
            <a:r>
              <a:rPr lang="pl-PL" sz="11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ru-RU" sz="1100" dirty="0" smtClean="0">
                <a:latin typeface="Courier New" pitchFamily="49" charset="0"/>
                <a:cs typeface="Courier New" pitchFamily="49" charset="0"/>
              </a:rPr>
              <a:t>в таблице кода означает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100" dirty="0" smtClean="0">
                <a:latin typeface="Courier New" pitchFamily="49" charset="0"/>
                <a:cs typeface="Courier New" pitchFamily="49" charset="0"/>
              </a:rPr>
            </a:br>
            <a:r>
              <a:rPr lang="ru-RU" sz="1100" dirty="0" err="1" smtClean="0">
                <a:latin typeface="Courier New" pitchFamily="49" charset="0"/>
                <a:cs typeface="Courier New" pitchFamily="49" charset="0"/>
              </a:rPr>
              <a:t>стоп-кодон</a:t>
            </a:r>
            <a:r>
              <a:rPr lang="ru-RU" sz="1100" dirty="0" smtClean="0">
                <a:latin typeface="Courier New" pitchFamily="49" charset="0"/>
                <a:cs typeface="Courier New" pitchFamily="49" charset="0"/>
              </a:rPr>
              <a:t> — сигнал окончания трансляции.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6425" cy="1139825"/>
          </a:xfrm>
        </p:spPr>
        <p:txBody>
          <a:bodyPr/>
          <a:lstStyle/>
          <a:p>
            <a:r>
              <a:rPr lang="ru-RU" dirty="0" smtClean="0"/>
              <a:t>Геном и гены</a:t>
            </a:r>
          </a:p>
        </p:txBody>
      </p:sp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2771800" y="1124744"/>
            <a:ext cx="236220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Геном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3·10</a:t>
            </a:r>
            <a:r>
              <a:rPr lang="ru-RU" sz="14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букв у человека,</a:t>
            </a:r>
            <a:b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~ 10</a:t>
            </a:r>
            <a:r>
              <a:rPr lang="en-US" sz="14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букв у бактерий</a:t>
            </a:r>
          </a:p>
        </p:txBody>
      </p:sp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2843808" y="2996952"/>
            <a:ext cx="22098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Гены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30%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генома у человека,</a:t>
            </a:r>
            <a:b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~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90%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бактерий</a:t>
            </a:r>
          </a:p>
        </p:txBody>
      </p:sp>
      <p:sp>
        <p:nvSpPr>
          <p:cNvPr id="32777" name="TextBox 8"/>
          <p:cNvSpPr txBox="1">
            <a:spLocks noChangeArrowheads="1"/>
          </p:cNvSpPr>
          <p:nvPr/>
        </p:nvSpPr>
        <p:spPr bwMode="auto">
          <a:xfrm>
            <a:off x="2866256" y="4869160"/>
            <a:ext cx="22098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Белки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~ 25 000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человека,</a:t>
            </a:r>
            <a:b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60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6000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бактерий</a:t>
            </a: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8747125" y="0"/>
            <a:ext cx="317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7</a:t>
            </a:r>
            <a:endParaRPr lang="ru-RU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5856" y="220486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содержит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75856" y="41490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кодируют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2410</Words>
  <Application>Microsoft Office PowerPoint</Application>
  <PresentationFormat>Экран (4:3)</PresentationFormat>
  <Paragraphs>345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Слайд 1</vt:lpstr>
      <vt:lpstr>Слайд 2</vt:lpstr>
      <vt:lpstr>Две составных части биоинформатики как учебного предмета:</vt:lpstr>
      <vt:lpstr>Молекула ДНК</vt:lpstr>
      <vt:lpstr>Слайд 5</vt:lpstr>
      <vt:lpstr>Что такое белок</vt:lpstr>
      <vt:lpstr>Аминокислотные остатки</vt:lpstr>
      <vt:lpstr>Генетический код</vt:lpstr>
      <vt:lpstr>Геном и гены</vt:lpstr>
      <vt:lpstr>Термины</vt:lpstr>
      <vt:lpstr>Ген такой длинный, что его рисуют в виде схемы</vt:lpstr>
      <vt:lpstr>Ген такой длинный, что его рисуют в виде схемы</vt:lpstr>
      <vt:lpstr>Ген такой длинный, что его рисуют в виде схемы</vt:lpstr>
      <vt:lpstr>Ген может быть расположен на любой из двух цепей ДНК</vt:lpstr>
      <vt:lpstr>Геном – совокупность последовательностей всех ДНК организма</vt:lpstr>
      <vt:lpstr>Что прячется за вопросительным знаком?</vt:lpstr>
      <vt:lpstr>Как сравнивать последовательности ДНК (РНК)?</vt:lpstr>
      <vt:lpstr>Как сравнивать последовательности ДНК (РНК)?</vt:lpstr>
      <vt:lpstr>Выравнивание</vt:lpstr>
      <vt:lpstr>Выравнивание</vt:lpstr>
      <vt:lpstr>Выравнивание</vt:lpstr>
      <vt:lpstr>Выравнивание</vt:lpstr>
      <vt:lpstr>Выравнивание</vt:lpstr>
      <vt:lpstr>Множественное выравнивание (человек, мышь, слон)</vt:lpstr>
      <vt:lpstr>Множественное выравнивание (человек, мышь, слон)</vt:lpstr>
      <vt:lpstr>Как сравнивать белки?</vt:lpstr>
      <vt:lpstr>Как сравнивать белки?</vt:lpstr>
      <vt:lpstr>Аминокислотные остатки</vt:lpstr>
      <vt:lpstr>Матрица замен аминокислот</vt:lpstr>
      <vt:lpstr>Как сравнивать белки?</vt:lpstr>
      <vt:lpstr>Программы действуют по алгоритму</vt:lpstr>
    </vt:vector>
  </TitlesOfParts>
  <Company>msu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Spirin</dc:creator>
  <cp:lastModifiedBy>Spirin</cp:lastModifiedBy>
  <cp:revision>25</cp:revision>
  <dcterms:created xsi:type="dcterms:W3CDTF">2015-09-23T10:27:50Z</dcterms:created>
  <dcterms:modified xsi:type="dcterms:W3CDTF">2015-09-29T15:22:36Z</dcterms:modified>
</cp:coreProperties>
</file>