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259" r:id="rId3"/>
    <p:sldId id="260" r:id="rId4"/>
    <p:sldId id="261" r:id="rId5"/>
    <p:sldId id="263" r:id="rId6"/>
    <p:sldId id="289" r:id="rId7"/>
    <p:sldId id="285" r:id="rId8"/>
    <p:sldId id="264" r:id="rId9"/>
    <p:sldId id="265" r:id="rId10"/>
    <p:sldId id="306" r:id="rId11"/>
    <p:sldId id="266" r:id="rId12"/>
    <p:sldId id="267" r:id="rId13"/>
    <p:sldId id="268" r:id="rId14"/>
    <p:sldId id="269" r:id="rId15"/>
    <p:sldId id="270" r:id="rId16"/>
    <p:sldId id="271" r:id="rId17"/>
    <p:sldId id="273" r:id="rId18"/>
    <p:sldId id="272" r:id="rId19"/>
    <p:sldId id="274" r:id="rId20"/>
    <p:sldId id="276" r:id="rId21"/>
    <p:sldId id="275" r:id="rId22"/>
    <p:sldId id="277" r:id="rId23"/>
    <p:sldId id="279" r:id="rId24"/>
    <p:sldId id="278" r:id="rId25"/>
    <p:sldId id="308" r:id="rId26"/>
    <p:sldId id="314" r:id="rId27"/>
    <p:sldId id="280" r:id="rId28"/>
    <p:sldId id="302" r:id="rId29"/>
    <p:sldId id="282" r:id="rId30"/>
    <p:sldId id="304" r:id="rId31"/>
    <p:sldId id="283" r:id="rId32"/>
    <p:sldId id="286" r:id="rId33"/>
    <p:sldId id="287" r:id="rId34"/>
    <p:sldId id="288" r:id="rId35"/>
    <p:sldId id="293" r:id="rId36"/>
    <p:sldId id="290" r:id="rId37"/>
    <p:sldId id="309" r:id="rId38"/>
    <p:sldId id="315" r:id="rId39"/>
    <p:sldId id="316" r:id="rId40"/>
    <p:sldId id="310" r:id="rId41"/>
    <p:sldId id="311" r:id="rId42"/>
    <p:sldId id="313" r:id="rId43"/>
    <p:sldId id="317" r:id="rId44"/>
    <p:sldId id="320" r:id="rId45"/>
    <p:sldId id="321" r:id="rId46"/>
    <p:sldId id="318" r:id="rId47"/>
    <p:sldId id="319"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84" autoAdjust="0"/>
  </p:normalViewPr>
  <p:slideViewPr>
    <p:cSldViewPr>
      <p:cViewPr varScale="1">
        <p:scale>
          <a:sx n="117" d="100"/>
          <a:sy n="117" d="100"/>
        </p:scale>
        <p:origin x="-14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D7C9B5-BCCE-40C4-8765-45F451C611A4}" type="datetimeFigureOut">
              <a:rPr lang="ru-RU" smtClean="0"/>
              <a:pPr/>
              <a:t>30.09.2015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111C85-3E4B-4780-AACE-C5B34795C66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a:t>
            </a:r>
            <a:r>
              <a:rPr lang="ru-RU" baseline="0" dirty="0" smtClean="0"/>
              <a:t> геномах есть несколько независимых вставок, но нет крупных перестроек (в том числе и на участке 300-400 по нижней последовательности)</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Пьяный</a:t>
            </a:r>
            <a:r>
              <a:rPr lang="ru-RU" baseline="0" dirty="0" smtClean="0"/>
              <a:t> свалится в среднем за </a:t>
            </a:r>
            <a:r>
              <a:rPr lang="en-US" i="1" baseline="0" dirty="0" smtClean="0"/>
              <a:t>B</a:t>
            </a:r>
            <a:r>
              <a:rPr lang="ru-RU" i="1" baseline="0" dirty="0" smtClean="0"/>
              <a:t> </a:t>
            </a:r>
            <a:r>
              <a:rPr lang="en-US" baseline="30000" dirty="0" smtClean="0"/>
              <a:t>2</a:t>
            </a:r>
            <a:r>
              <a:rPr lang="en-US" baseline="0" dirty="0" smtClean="0"/>
              <a:t> </a:t>
            </a:r>
            <a:r>
              <a:rPr lang="ru-RU" baseline="0" dirty="0" smtClean="0"/>
              <a:t>шагов, если в начале он находился в середине дамбы и ширина дамбы </a:t>
            </a:r>
            <a:r>
              <a:rPr lang="en-US" i="1" baseline="0" dirty="0" smtClean="0"/>
              <a:t>B</a:t>
            </a:r>
            <a:r>
              <a:rPr lang="en-US" baseline="0" dirty="0" smtClean="0"/>
              <a:t> </a:t>
            </a:r>
            <a:r>
              <a:rPr lang="ru-RU" baseline="0" dirty="0" smtClean="0"/>
              <a:t>метров. См. </a:t>
            </a:r>
            <a:r>
              <a:rPr lang="pl-PL" baseline="0" dirty="0" smtClean="0"/>
              <a:t>https://ru.wikipedia.org/wiki/</a:t>
            </a:r>
            <a:r>
              <a:rPr lang="ru-RU" baseline="0" dirty="0" err="1" smtClean="0"/>
              <a:t>Задача_о_разорении_игрока</a:t>
            </a:r>
            <a:r>
              <a:rPr lang="ru-RU" baseline="0" dirty="0" smtClean="0"/>
              <a:t> .</a:t>
            </a:r>
            <a:br>
              <a:rPr lang="ru-RU" baseline="0" dirty="0" smtClean="0"/>
            </a:br>
            <a:r>
              <a:rPr lang="ru-RU" baseline="0" dirty="0" smtClean="0"/>
              <a:t>Там много сложной математики, но стоит посмотреть на графики, а в разделе «Длительность случайного блуждания» можно найти ответ</a:t>
            </a:r>
            <a:r>
              <a:rPr lang="en-US" baseline="0" dirty="0" smtClean="0"/>
              <a:t>.</a:t>
            </a:r>
            <a:endParaRPr lang="ru-RU" baseline="30000"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16</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п.н.</a:t>
            </a:r>
            <a:r>
              <a:rPr lang="ru-RU" baseline="0" dirty="0" smtClean="0"/>
              <a:t> = пара нуклеотидов. По</a:t>
            </a:r>
            <a:r>
              <a:rPr lang="en-US" baseline="0" dirty="0" smtClean="0"/>
              <a:t>-</a:t>
            </a:r>
            <a:r>
              <a:rPr lang="ru-RU" baseline="0" dirty="0" err="1" smtClean="0"/>
              <a:t>английски</a:t>
            </a:r>
            <a:r>
              <a:rPr lang="ru-RU" baseline="0" dirty="0" smtClean="0"/>
              <a:t> принято писать </a:t>
            </a:r>
            <a:r>
              <a:rPr lang="en-US" baseline="0" dirty="0" err="1" smtClean="0"/>
              <a:t>bp</a:t>
            </a:r>
            <a:r>
              <a:rPr lang="en-US" baseline="0" dirty="0" smtClean="0"/>
              <a:t> = base pair</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17</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«Отрицательный» потому, что часто вместо </a:t>
            </a:r>
            <a:r>
              <a:rPr lang="en-US" i="1" dirty="0" smtClean="0"/>
              <a:t>f</a:t>
            </a:r>
            <a:r>
              <a:rPr lang="en-US" dirty="0" smtClean="0"/>
              <a:t> </a:t>
            </a:r>
            <a:r>
              <a:rPr lang="ru-RU" dirty="0" smtClean="0"/>
              <a:t> пользуются величиной </a:t>
            </a:r>
            <a:r>
              <a:rPr lang="en-US" i="1" dirty="0" smtClean="0"/>
              <a:t>S</a:t>
            </a:r>
            <a:r>
              <a:rPr lang="en-US" dirty="0" smtClean="0"/>
              <a:t>,</a:t>
            </a:r>
            <a:r>
              <a:rPr lang="en-US" baseline="0" dirty="0" smtClean="0"/>
              <a:t> </a:t>
            </a:r>
            <a:r>
              <a:rPr lang="ru-RU" baseline="0" dirty="0" smtClean="0"/>
              <a:t>связанной с </a:t>
            </a:r>
            <a:r>
              <a:rPr lang="en-US" i="1" baseline="0" dirty="0" smtClean="0"/>
              <a:t>f</a:t>
            </a:r>
            <a:r>
              <a:rPr lang="en-US" baseline="0" dirty="0" smtClean="0"/>
              <a:t> </a:t>
            </a:r>
            <a:r>
              <a:rPr lang="ru-RU" baseline="0" dirty="0" smtClean="0"/>
              <a:t>соотношением </a:t>
            </a:r>
            <a:r>
              <a:rPr lang="en-US" i="1" baseline="0" dirty="0" smtClean="0"/>
              <a:t>f</a:t>
            </a:r>
            <a:r>
              <a:rPr lang="en-US" baseline="0" dirty="0" smtClean="0"/>
              <a:t> = 1 + S (</a:t>
            </a:r>
            <a:r>
              <a:rPr lang="ru-RU" baseline="0" dirty="0" smtClean="0"/>
              <a:t>или же </a:t>
            </a:r>
            <a:r>
              <a:rPr lang="en-US" i="1" baseline="0" dirty="0" smtClean="0"/>
              <a:t>S</a:t>
            </a:r>
            <a:r>
              <a:rPr lang="en-US" baseline="0" dirty="0" smtClean="0"/>
              <a:t> = 1 − 1/</a:t>
            </a:r>
            <a:r>
              <a:rPr lang="en-US" i="1" baseline="0" dirty="0" smtClean="0"/>
              <a:t>f</a:t>
            </a:r>
            <a:r>
              <a:rPr lang="en-US" baseline="0" dirty="0" smtClean="0"/>
              <a:t> , </a:t>
            </a:r>
            <a:r>
              <a:rPr lang="ru-RU" baseline="0" dirty="0" smtClean="0"/>
              <a:t>что при маленьком </a:t>
            </a:r>
            <a:r>
              <a:rPr lang="en-US" i="1" baseline="0" dirty="0" smtClean="0"/>
              <a:t>S</a:t>
            </a:r>
            <a:r>
              <a:rPr lang="en-US" baseline="0" dirty="0" smtClean="0"/>
              <a:t> </a:t>
            </a:r>
            <a:r>
              <a:rPr lang="ru-RU" baseline="0" dirty="0" smtClean="0"/>
              <a:t> примерно то же самое).</a:t>
            </a:r>
            <a:br>
              <a:rPr lang="ru-RU" baseline="0" dirty="0" smtClean="0"/>
            </a:br>
            <a:r>
              <a:rPr lang="en-US" i="1" baseline="0" dirty="0" smtClean="0"/>
              <a:t>S</a:t>
            </a:r>
            <a:r>
              <a:rPr lang="en-US" baseline="0" dirty="0" smtClean="0"/>
              <a:t> </a:t>
            </a:r>
            <a:r>
              <a:rPr lang="ru-RU" baseline="0" dirty="0" smtClean="0"/>
              <a:t> называется «коэффициентом отбора» и для случая стабилизирующего отбора </a:t>
            </a:r>
            <a:r>
              <a:rPr lang="en-US" i="1" baseline="0" dirty="0" smtClean="0"/>
              <a:t>S</a:t>
            </a:r>
            <a:r>
              <a:rPr lang="en-US" baseline="0" dirty="0" smtClean="0"/>
              <a:t> &lt; 0.</a:t>
            </a:r>
          </a:p>
          <a:p>
            <a:r>
              <a:rPr lang="ru-RU" baseline="0" dirty="0" smtClean="0"/>
              <a:t>Роль отрицательного отбора для популяции как раз сугубо положительная </a:t>
            </a:r>
            <a:r>
              <a:rPr lang="ru-RU" baseline="0" dirty="0" smtClean="0">
                <a:sym typeface="Wingdings" pitchFamily="2" charset="2"/>
              </a:rPr>
              <a:t> .</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18</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Положительный отбор ещё называют направленным.</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19</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Бактерии просто</a:t>
            </a:r>
            <a:r>
              <a:rPr lang="ru-RU" baseline="0" dirty="0" smtClean="0"/>
              <a:t> делятся, у каждой бактерии ровно один предок в любом предыдущем поколении.</a:t>
            </a:r>
          </a:p>
          <a:p>
            <a:r>
              <a:rPr lang="ru-RU" baseline="0" dirty="0" smtClean="0"/>
              <a:t>У организмов с половым размножением по два предка в предшествующем поколении.</a:t>
            </a:r>
          </a:p>
          <a:p>
            <a:r>
              <a:rPr lang="ru-RU" baseline="0" dirty="0" smtClean="0"/>
              <a:t>Поэтому у таких организмов в стабильной популяции в среднем по два потомка в следующем поколении.</a:t>
            </a:r>
          </a:p>
          <a:p>
            <a:r>
              <a:rPr lang="ru-RU" baseline="0" dirty="0" smtClean="0"/>
              <a:t>(По другому можно сказать: у каждой пары по два потомка; но ведь потомок пары является по определению потомком каждого члена пары).</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20</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Либо все ближайшие потомки погибнут, либо, удваиваясь</a:t>
            </a:r>
            <a:r>
              <a:rPr lang="ru-RU" baseline="0" dirty="0" smtClean="0"/>
              <a:t> в каждом поколении, потомки довольно скоро займут всю популяцию.</a:t>
            </a:r>
          </a:p>
          <a:p>
            <a:r>
              <a:rPr lang="ru-RU" baseline="0" dirty="0" smtClean="0"/>
              <a:t>Если взять человека, жившего около 100 000 лет назад, то у него либо вообще нет ныне живущих потомков, либо наоборот, его потомки составляют значительную часть населения Земли, может быть даже вообще всё население. Соотношение между теми и другими оценить довольно трудно при нынешних знаниях ранней истории человечества. Но вероятно, что таких, чьи потомки сейчас занимают всю Землю, было по крайней мере несколько тысяч. Иными словами, каждый из нас − потомок ВСЕХ этих людей.</a:t>
            </a:r>
          </a:p>
          <a:p>
            <a:r>
              <a:rPr lang="ru-RU" baseline="0" dirty="0" smtClean="0"/>
              <a:t>Отдельная тема − так называемая «</a:t>
            </a:r>
            <a:r>
              <a:rPr lang="ru-RU" baseline="0" dirty="0" err="1" smtClean="0"/>
              <a:t>митохондриальная</a:t>
            </a:r>
            <a:r>
              <a:rPr lang="ru-RU" baseline="0" dirty="0" smtClean="0"/>
              <a:t> Ева», это женщина, чьи потомки </a:t>
            </a:r>
            <a:r>
              <a:rPr lang="ru-RU" b="1" baseline="0" dirty="0" smtClean="0"/>
              <a:t>по чистой женской линии</a:t>
            </a:r>
            <a:r>
              <a:rPr lang="ru-RU" b="0" baseline="0" dirty="0" smtClean="0"/>
              <a:t> составляют всё человечество.</a:t>
            </a:r>
          </a:p>
          <a:p>
            <a:r>
              <a:rPr lang="ru-RU" b="0" baseline="0" dirty="0" smtClean="0"/>
              <a:t>В чём разница, можно понять, если вспомнить, что у каждого человека 4 прабабушки, но только одна из них (мать матери </a:t>
            </a:r>
            <a:r>
              <a:rPr lang="ru-RU" b="0" baseline="0" dirty="0" err="1" smtClean="0"/>
              <a:t>матери</a:t>
            </a:r>
            <a:r>
              <a:rPr lang="ru-RU" b="0" baseline="0" dirty="0" smtClean="0"/>
              <a:t>) </a:t>
            </a:r>
            <a:r>
              <a:rPr lang="ru-RU" b="0" baseline="0" dirty="0" smtClean="0">
                <a:latin typeface="Times New Roman"/>
                <a:cs typeface="Times New Roman"/>
              </a:rPr>
              <a:t>– по чистой женской линии.</a:t>
            </a:r>
          </a:p>
          <a:p>
            <a:r>
              <a:rPr lang="ru-RU" b="0" baseline="0" dirty="0" smtClean="0">
                <a:latin typeface="Times New Roman"/>
                <a:cs typeface="Times New Roman"/>
              </a:rPr>
              <a:t>100 000 лет назад жило множество предков каждого человека, но ровно одна его прародительница по чистой женской линии. Когда жила общая прародительница по женской линии всех вообще ныне живущих людей, пытаются определить по ДНК митохондрий, которые передаются только от матери (поэтому «</a:t>
            </a:r>
            <a:r>
              <a:rPr lang="ru-RU" b="0" baseline="0" dirty="0" err="1" smtClean="0">
                <a:latin typeface="Times New Roman"/>
                <a:cs typeface="Times New Roman"/>
              </a:rPr>
              <a:t>митохондриальная</a:t>
            </a:r>
            <a:r>
              <a:rPr lang="ru-RU" b="0" baseline="0" dirty="0" smtClean="0">
                <a:latin typeface="Times New Roman"/>
                <a:cs typeface="Times New Roman"/>
              </a:rPr>
              <a:t> Ева»), но оценки пока колеблются в широких пределах, примерно от 100 000 до 200 000 лет.</a:t>
            </a:r>
            <a:endParaRPr lang="ru-RU" baseline="0" dirty="0" smtClean="0"/>
          </a:p>
          <a:p>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21</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Рибосома состоит из нескольких (двух-трёх) молекул РНК</a:t>
            </a:r>
            <a:r>
              <a:rPr lang="ru-RU" baseline="0" dirty="0" smtClean="0"/>
              <a:t> и нескольких десятков молекул белка.</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Глобулярные</a:t>
            </a:r>
            <a:r>
              <a:rPr lang="ru-RU" baseline="0" dirty="0" smtClean="0"/>
              <a:t> белки имеют стабильную пространственную (она же третичная) структуру.</a:t>
            </a:r>
          </a:p>
          <a:p>
            <a:r>
              <a:rPr lang="ru-RU" baseline="0" dirty="0" smtClean="0"/>
              <a:t>Надо помнить, что белки функционируют (и поддерживают свою структуру) в водной среде, в определённом диапазоне температуры, кислотности, концентрации солей и т.п.</a:t>
            </a:r>
          </a:p>
          <a:p>
            <a:r>
              <a:rPr lang="ru-RU" baseline="0" dirty="0" smtClean="0"/>
              <a:t>Зелёным изображена «постоянная» часть </a:t>
            </a:r>
            <a:r>
              <a:rPr lang="ru-RU" baseline="0" dirty="0" err="1" smtClean="0"/>
              <a:t>гетерополимера</a:t>
            </a:r>
            <a:r>
              <a:rPr lang="ru-RU" baseline="0" dirty="0" smtClean="0"/>
              <a:t>, так называемый «остов» белка; серым, синим, красным – атомы углерода, азота, кислорода боковых цепей аминокислот.</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Аминокислоты</a:t>
            </a:r>
            <a:r>
              <a:rPr lang="ru-RU" baseline="0" dirty="0" smtClean="0"/>
              <a:t> различаются по величине, сродству к воде, заряду …</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Неупорядоченные белки представляют собой гибкие (подобно «змее </a:t>
            </a:r>
            <a:r>
              <a:rPr lang="ru-RU" dirty="0" err="1" smtClean="0"/>
              <a:t>Рубика</a:t>
            </a:r>
            <a:r>
              <a:rPr lang="ru-RU" dirty="0" smtClean="0"/>
              <a:t>») цепи аминокислотных остатков.</a:t>
            </a:r>
          </a:p>
          <a:p>
            <a:r>
              <a:rPr lang="ru-RU" dirty="0" smtClean="0"/>
              <a:t>На самом деле на этом слайде представлена неупорядоченная</a:t>
            </a:r>
            <a:r>
              <a:rPr lang="ru-RU" baseline="0" dirty="0" smtClean="0"/>
              <a:t> часть белка. имеющего две глобулярные части и неупорядоченный «линкер» между ними; но бывают и белки, которые целиком неупорядочены. </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Геном циклический</a:t>
            </a:r>
            <a:r>
              <a:rPr lang="ru-RU" baseline="0" dirty="0" smtClean="0"/>
              <a:t> и состоит из двух цепей.</a:t>
            </a:r>
            <a:br>
              <a:rPr lang="ru-RU" baseline="0" dirty="0" smtClean="0"/>
            </a:br>
            <a:r>
              <a:rPr lang="ru-RU" baseline="0" dirty="0" smtClean="0"/>
              <a:t>Последовательность, лежащая в базе данных, линейная и её буквы отвечают нуклеотидам только одной цепи. Начало и цепь определяются произвольно.</a:t>
            </a:r>
          </a:p>
          <a:p>
            <a:r>
              <a:rPr lang="ru-RU" baseline="0" dirty="0" smtClean="0"/>
              <a:t>Нетрудно создать последовательность, которая представляет ту же </a:t>
            </a:r>
            <a:r>
              <a:rPr lang="ru-RU" baseline="0" dirty="0" err="1" smtClean="0"/>
              <a:t>двухцепочечную</a:t>
            </a:r>
            <a:r>
              <a:rPr lang="ru-RU" baseline="0" dirty="0" smtClean="0"/>
              <a:t> кольцевую ДНК, но начинается в другом месте и изображает другую цепь.</a:t>
            </a:r>
          </a:p>
          <a:p>
            <a:r>
              <a:rPr lang="ru-RU" baseline="0" dirty="0" smtClean="0"/>
              <a:t>В данном случае с одной из последовательностей проделана такая операция, чтобы сравнение геномов было более наглядным.</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Здесь изображена только основная цепь (остов), раскрашенная в соответствии</a:t>
            </a:r>
            <a:r>
              <a:rPr lang="ru-RU" baseline="0" dirty="0" smtClean="0"/>
              <a:t> со вторичной структурой (спирали пурпурные, тяжи жёлтые, остальное серое). Кроме того, синими и красными шариками изображены границы фосфолипидной мембраны, в которую встраивается белок.</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Синонимические</a:t>
            </a:r>
            <a:r>
              <a:rPr lang="ru-RU" baseline="0" dirty="0" smtClean="0"/>
              <a:t> мутации, как правило, нейтральны</a:t>
            </a:r>
          </a:p>
          <a:p>
            <a:r>
              <a:rPr lang="ru-RU" baseline="0" dirty="0" smtClean="0"/>
              <a:t>Замена остатка на близкий может быть нейтральной, </a:t>
            </a:r>
            <a:r>
              <a:rPr lang="ru-RU" baseline="0" dirty="0" err="1" smtClean="0"/>
              <a:t>слабовредной</a:t>
            </a:r>
            <a:r>
              <a:rPr lang="ru-RU" baseline="0" dirty="0" smtClean="0"/>
              <a:t> (например, порождать вариант с </a:t>
            </a:r>
            <a:r>
              <a:rPr lang="en-US" i="1" baseline="0" dirty="0" smtClean="0"/>
              <a:t>f</a:t>
            </a:r>
            <a:r>
              <a:rPr lang="en-US" baseline="0" dirty="0" smtClean="0"/>
              <a:t> = 0,9999)</a:t>
            </a:r>
            <a:r>
              <a:rPr lang="ru-RU" baseline="0" dirty="0" smtClean="0"/>
              <a:t> или вредной, изредка и летальной.</a:t>
            </a:r>
          </a:p>
          <a:p>
            <a:r>
              <a:rPr lang="ru-RU" baseline="0" dirty="0" smtClean="0"/>
              <a:t>Замена остатка на непохожий обычно вредная, часто летальная, но в некоторых случаях может быть и нейтральной.</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Это выравнивание последовательностей </a:t>
            </a:r>
            <a:r>
              <a:rPr lang="ru-RU" dirty="0" err="1" smtClean="0"/>
              <a:t>цитохромов</a:t>
            </a:r>
            <a:r>
              <a:rPr lang="ru-RU" dirty="0" smtClean="0"/>
              <a:t> </a:t>
            </a:r>
            <a:r>
              <a:rPr lang="en-US" dirty="0" smtClean="0"/>
              <a:t>B5 </a:t>
            </a:r>
            <a:r>
              <a:rPr lang="ru-RU" dirty="0" smtClean="0"/>
              <a:t>курицы (сверху)</a:t>
            </a:r>
            <a:r>
              <a:rPr lang="ru-RU" baseline="0" dirty="0" smtClean="0"/>
              <a:t> и человека (снизу).</a:t>
            </a:r>
          </a:p>
          <a:p>
            <a:r>
              <a:rPr lang="ru-RU" baseline="0" dirty="0" err="1" smtClean="0"/>
              <a:t>Цитохром</a:t>
            </a:r>
            <a:r>
              <a:rPr lang="ru-RU" baseline="0" dirty="0" smtClean="0"/>
              <a:t> </a:t>
            </a:r>
            <a:r>
              <a:rPr lang="en-US" baseline="0" dirty="0" smtClean="0"/>
              <a:t>B5 </a:t>
            </a:r>
            <a:r>
              <a:rPr lang="ru-RU" baseline="0" dirty="0" smtClean="0"/>
              <a:t>участвует в клеточном дыхании и выполняет примерно одну и ту же функцию у всех животных.</a:t>
            </a:r>
          </a:p>
          <a:p>
            <a:endParaRPr lang="ru-RU" baseline="0" dirty="0" smtClean="0"/>
          </a:p>
          <a:p>
            <a:r>
              <a:rPr lang="ru-RU" baseline="0" dirty="0" smtClean="0"/>
              <a:t>Вертикальная черта означает совпадение букв, две точки – пару родственных букв (положительное значение в матрице замен, см. следующий слайд), одна точка – пару неродственных букв (ноль или минус в матрице замен).</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34</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Матрица называется </a:t>
            </a:r>
            <a:r>
              <a:rPr lang="en-US" dirty="0" smtClean="0"/>
              <a:t>“BLOSUM62”.</a:t>
            </a:r>
          </a:p>
          <a:p>
            <a:r>
              <a:rPr lang="ru-RU" dirty="0" smtClean="0"/>
              <a:t>Для</a:t>
            </a:r>
            <a:r>
              <a:rPr lang="ru-RU" baseline="0" dirty="0" smtClean="0"/>
              <a:t> построения матрицы взяты пары соответствующих друг другу аминокислот из последовательностей родственных белков.</a:t>
            </a:r>
          </a:p>
          <a:p>
            <a:r>
              <a:rPr lang="ru-RU" baseline="0" dirty="0" smtClean="0"/>
              <a:t>Предварительно отобраны пары белков, сходных не более чем на 62% по всей длине.</a:t>
            </a:r>
          </a:p>
          <a:p>
            <a:r>
              <a:rPr lang="ru-RU" baseline="0" dirty="0" smtClean="0"/>
              <a:t>После этого определены частоты пар аминокислот </a:t>
            </a:r>
            <a:r>
              <a:rPr lang="en-US" i="1" baseline="0" dirty="0" smtClean="0"/>
              <a:t>q</a:t>
            </a:r>
            <a:r>
              <a:rPr lang="en-US" i="1" baseline="-25000" dirty="0" smtClean="0"/>
              <a:t>ab</a:t>
            </a:r>
            <a:r>
              <a:rPr lang="en-US" baseline="0" dirty="0" smtClean="0"/>
              <a:t> </a:t>
            </a:r>
            <a:r>
              <a:rPr lang="ru-RU" baseline="0" dirty="0" smtClean="0"/>
              <a:t>и частоты отдельных аминокислот </a:t>
            </a:r>
            <a:r>
              <a:rPr lang="en-US" i="1" baseline="0" dirty="0" smtClean="0"/>
              <a:t>p</a:t>
            </a:r>
            <a:r>
              <a:rPr lang="en-US" i="1" baseline="-25000" dirty="0" smtClean="0"/>
              <a:t>a</a:t>
            </a:r>
            <a:r>
              <a:rPr lang="en-US" baseline="0" dirty="0" smtClean="0"/>
              <a:t>.</a:t>
            </a:r>
          </a:p>
          <a:p>
            <a:r>
              <a:rPr lang="ru-RU" baseline="0" dirty="0" smtClean="0"/>
              <a:t>Число на пересечении строки </a:t>
            </a:r>
            <a:r>
              <a:rPr lang="en-US" i="1" baseline="0" dirty="0" smtClean="0"/>
              <a:t>a</a:t>
            </a:r>
            <a:r>
              <a:rPr lang="en-US" baseline="0" dirty="0" smtClean="0"/>
              <a:t> </a:t>
            </a:r>
            <a:r>
              <a:rPr lang="ru-RU" baseline="0" dirty="0" smtClean="0"/>
              <a:t>и столбца </a:t>
            </a:r>
            <a:r>
              <a:rPr lang="en-US" i="1" baseline="0" dirty="0" smtClean="0"/>
              <a:t>b</a:t>
            </a:r>
            <a:r>
              <a:rPr lang="en-US" baseline="0" dirty="0" smtClean="0"/>
              <a:t> </a:t>
            </a:r>
            <a:r>
              <a:rPr lang="ru-RU" baseline="0" dirty="0" smtClean="0"/>
              <a:t>получается из </a:t>
            </a:r>
            <a:r>
              <a:rPr lang="en-US" baseline="0" dirty="0" smtClean="0"/>
              <a:t>l</a:t>
            </a:r>
            <a:r>
              <a:rPr lang="ru-RU" baseline="0" dirty="0" smtClean="0"/>
              <a:t>о</a:t>
            </a:r>
            <a:r>
              <a:rPr lang="en-US" baseline="0" dirty="0" smtClean="0"/>
              <a:t>g</a:t>
            </a:r>
            <a:r>
              <a:rPr lang="ru-RU" baseline="-25000" dirty="0" smtClean="0"/>
              <a:t>2</a:t>
            </a:r>
            <a:r>
              <a:rPr lang="en-US" baseline="0" dirty="0" smtClean="0"/>
              <a:t>(</a:t>
            </a:r>
            <a:r>
              <a:rPr lang="en-US" i="1" baseline="0" dirty="0" err="1" smtClean="0"/>
              <a:t>q</a:t>
            </a:r>
            <a:r>
              <a:rPr lang="en-US" i="1" baseline="-25000" dirty="0" err="1" smtClean="0"/>
              <a:t>ab</a:t>
            </a:r>
            <a:r>
              <a:rPr lang="en-US" i="1" baseline="-25000" dirty="0" smtClean="0"/>
              <a:t> </a:t>
            </a:r>
            <a:r>
              <a:rPr lang="en-US" baseline="0" dirty="0" smtClean="0"/>
              <a:t>/(</a:t>
            </a:r>
            <a:r>
              <a:rPr lang="en-US" i="1" baseline="0" dirty="0" smtClean="0"/>
              <a:t>p</a:t>
            </a:r>
            <a:r>
              <a:rPr lang="en-US" i="1" baseline="-25000" dirty="0" smtClean="0"/>
              <a:t>a</a:t>
            </a:r>
            <a:r>
              <a:rPr lang="en-US" i="1" baseline="0" dirty="0" smtClean="0"/>
              <a:t>p</a:t>
            </a:r>
            <a:r>
              <a:rPr lang="en-US" i="1" baseline="-25000" dirty="0" smtClean="0"/>
              <a:t>b</a:t>
            </a:r>
            <a:r>
              <a:rPr lang="ru-RU" baseline="0" dirty="0" smtClean="0"/>
              <a:t> </a:t>
            </a:r>
            <a:r>
              <a:rPr lang="en-US" baseline="0" dirty="0" smtClean="0"/>
              <a:t>)) </a:t>
            </a:r>
            <a:r>
              <a:rPr lang="ru-RU" baseline="0" dirty="0" smtClean="0"/>
              <a:t>после умножения на 2 и округления до ближайшего целого.</a:t>
            </a:r>
          </a:p>
          <a:p>
            <a:r>
              <a:rPr lang="ru-RU" dirty="0" smtClean="0"/>
              <a:t>То есть чем чаще </a:t>
            </a:r>
            <a:r>
              <a:rPr lang="ru-RU" baseline="0" dirty="0" smtClean="0"/>
              <a:t>замена </a:t>
            </a:r>
            <a:r>
              <a:rPr lang="en-US" i="1" baseline="0" dirty="0" smtClean="0"/>
              <a:t>a</a:t>
            </a:r>
            <a:r>
              <a:rPr lang="en-US" baseline="0" dirty="0" smtClean="0"/>
              <a:t> </a:t>
            </a:r>
            <a:r>
              <a:rPr lang="ru-RU" baseline="0" dirty="0" smtClean="0"/>
              <a:t>на </a:t>
            </a:r>
            <a:r>
              <a:rPr lang="en-US" i="1" baseline="0" dirty="0" smtClean="0"/>
              <a:t>b</a:t>
            </a:r>
            <a:r>
              <a:rPr lang="en-US" baseline="0" dirty="0" smtClean="0"/>
              <a:t> </a:t>
            </a:r>
            <a:r>
              <a:rPr lang="ru-RU" baseline="0" dirty="0" smtClean="0"/>
              <a:t>закрепляется в ходе эволюции, тем больше число.</a:t>
            </a:r>
            <a:endParaRPr lang="en-US" baseline="0" dirty="0" smtClean="0"/>
          </a:p>
          <a:p>
            <a:r>
              <a:rPr lang="ru-RU" baseline="0" dirty="0" smtClean="0"/>
              <a:t>Числа на диагонали отвечают средней консервативности (склонности не заменяться) соответствующей буквы.</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35</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Это одна из версий!</a:t>
            </a:r>
          </a:p>
          <a:p>
            <a:r>
              <a:rPr lang="ru-RU" dirty="0" smtClean="0"/>
              <a:t>Эукариоты</a:t>
            </a:r>
            <a:r>
              <a:rPr lang="ru-RU" baseline="0" dirty="0" smtClean="0"/>
              <a:t> не просто произошли от архей – видимо, это продукт симбиоза археи и бактерии.</a:t>
            </a:r>
          </a:p>
        </p:txBody>
      </p:sp>
      <p:sp>
        <p:nvSpPr>
          <p:cNvPr id="4" name="Номер слайда 3"/>
          <p:cNvSpPr>
            <a:spLocks noGrp="1"/>
          </p:cNvSpPr>
          <p:nvPr>
            <p:ph type="sldNum" sz="quarter" idx="10"/>
          </p:nvPr>
        </p:nvSpPr>
        <p:spPr/>
        <p:txBody>
          <a:bodyPr/>
          <a:lstStyle/>
          <a:p>
            <a:fld id="{32111C85-3E4B-4780-AACE-C5B34795C66D}" type="slidenum">
              <a:rPr lang="ru-RU" smtClean="0"/>
              <a:pPr/>
              <a:t>47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a:t>
            </a:r>
            <a:r>
              <a:rPr lang="ru-RU" baseline="0" dirty="0" smtClean="0"/>
              <a:t> вот при сравнении этой пары геномов видны, в том числе, крупные перестройки.</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pitchFamily="34" charset="0"/>
              <a:buNone/>
            </a:pPr>
            <a:r>
              <a:rPr lang="ru-RU" dirty="0" smtClean="0"/>
              <a:t>Маленький фрагмент</a:t>
            </a:r>
            <a:r>
              <a:rPr lang="ru-RU" baseline="0" dirty="0" smtClean="0"/>
              <a:t> одного из выравниваний, изображённых на карте сходства (предыдущий слайд) диагональными линиями.</a:t>
            </a:r>
          </a:p>
          <a:p>
            <a:pPr>
              <a:buFont typeface="Arial" pitchFamily="34" charset="0"/>
              <a:buNone/>
            </a:pPr>
            <a:r>
              <a:rPr lang="ru-RU" baseline="0" dirty="0" smtClean="0"/>
              <a:t>В данном случае </a:t>
            </a:r>
            <a:r>
              <a:rPr lang="en-US" baseline="0" dirty="0" smtClean="0"/>
              <a:t>Query</a:t>
            </a:r>
            <a:r>
              <a:rPr lang="ru-RU" baseline="0" dirty="0" smtClean="0"/>
              <a:t> </a:t>
            </a:r>
            <a:r>
              <a:rPr lang="ru-RU" baseline="0" dirty="0" smtClean="0">
                <a:latin typeface="Times New Roman"/>
                <a:cs typeface="Times New Roman"/>
              </a:rPr>
              <a:t>–</a:t>
            </a:r>
            <a:r>
              <a:rPr lang="en-US" baseline="0" dirty="0" smtClean="0"/>
              <a:t> </a:t>
            </a:r>
            <a:r>
              <a:rPr lang="ru-RU" baseline="0" dirty="0" smtClean="0"/>
              <a:t>это геном </a:t>
            </a:r>
            <a:r>
              <a:rPr lang="en-US" i="1" baseline="0" dirty="0" err="1" smtClean="0"/>
              <a:t>Mycoplasma</a:t>
            </a:r>
            <a:r>
              <a:rPr lang="en-US" i="1" baseline="0" dirty="0" smtClean="0"/>
              <a:t> </a:t>
            </a:r>
            <a:r>
              <a:rPr lang="en-US" i="1" baseline="0" dirty="0" err="1" smtClean="0"/>
              <a:t>mycoides</a:t>
            </a:r>
            <a:r>
              <a:rPr lang="en-US" i="0" baseline="0" dirty="0" smtClean="0"/>
              <a:t>, </a:t>
            </a:r>
            <a:r>
              <a:rPr lang="ru-RU" i="0" baseline="0" dirty="0" smtClean="0"/>
              <a:t>а </a:t>
            </a:r>
            <a:r>
              <a:rPr lang="en-US" i="0" baseline="0" dirty="0" smtClean="0"/>
              <a:t>Subject </a:t>
            </a:r>
            <a:r>
              <a:rPr lang="ru-RU" baseline="0" dirty="0" smtClean="0">
                <a:latin typeface="Times New Roman"/>
                <a:cs typeface="Times New Roman"/>
              </a:rPr>
              <a:t>–</a:t>
            </a:r>
            <a:r>
              <a:rPr lang="en-US" baseline="0" dirty="0" smtClean="0">
                <a:latin typeface="Times New Roman"/>
                <a:cs typeface="Times New Roman"/>
              </a:rPr>
              <a:t> </a:t>
            </a:r>
            <a:r>
              <a:rPr lang="ru-RU" baseline="0" dirty="0" smtClean="0">
                <a:latin typeface="Times New Roman"/>
                <a:cs typeface="Times New Roman"/>
              </a:rPr>
              <a:t>геном </a:t>
            </a:r>
            <a:r>
              <a:rPr lang="en-US" i="1" baseline="0" dirty="0" err="1" smtClean="0">
                <a:latin typeface="Times New Roman"/>
                <a:cs typeface="Times New Roman"/>
              </a:rPr>
              <a:t>Mycoplasma</a:t>
            </a:r>
            <a:r>
              <a:rPr lang="en-US" i="1" baseline="0" dirty="0" smtClean="0">
                <a:latin typeface="Times New Roman"/>
                <a:cs typeface="Times New Roman"/>
              </a:rPr>
              <a:t> </a:t>
            </a:r>
            <a:r>
              <a:rPr lang="en-US" i="1" baseline="0" dirty="0" err="1" smtClean="0">
                <a:latin typeface="Times New Roman"/>
                <a:cs typeface="Times New Roman"/>
              </a:rPr>
              <a:t>capricolum</a:t>
            </a:r>
            <a:endParaRPr lang="ru-RU" i="1"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Эволюция</a:t>
            </a:r>
            <a:r>
              <a:rPr lang="ru-RU" baseline="0" dirty="0" smtClean="0"/>
              <a:t> форм жизни обуславливается эволюцией геномов</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Ещё</a:t>
            </a:r>
            <a:r>
              <a:rPr lang="ru-RU" baseline="0" dirty="0" smtClean="0"/>
              <a:t> бывают более глобальные («геномные») мутации, например инверсия значительного участка хромосомы</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Популяция (в данном</a:t>
            </a:r>
            <a:r>
              <a:rPr lang="ru-RU" baseline="0" dirty="0" smtClean="0"/>
              <a:t> случае) </a:t>
            </a:r>
            <a:r>
              <a:rPr lang="ru-RU" dirty="0" smtClean="0">
                <a:latin typeface="Times New Roman"/>
                <a:cs typeface="Times New Roman"/>
              </a:rPr>
              <a:t>– набор организмов, занимающих одну экологическую нишу;</a:t>
            </a:r>
            <a:r>
              <a:rPr lang="ru-RU" baseline="0" dirty="0" smtClean="0">
                <a:latin typeface="Times New Roman"/>
                <a:cs typeface="Times New Roman"/>
              </a:rPr>
              <a:t> из-за этого численность популяции ограничена сверху ресурсами ниши.</a:t>
            </a:r>
          </a:p>
          <a:p>
            <a:r>
              <a:rPr lang="ru-RU" baseline="0" dirty="0" smtClean="0">
                <a:latin typeface="Times New Roman"/>
                <a:cs typeface="Times New Roman"/>
              </a:rPr>
              <a:t>Бывают популяции быстро растущие, это означает, что популяция осваивает новую нишу. Бывают вымирающие популяции (при наступлении неблагоприятных условий). </a:t>
            </a:r>
          </a:p>
          <a:p>
            <a:r>
              <a:rPr lang="ru-RU" baseline="0" dirty="0" smtClean="0">
                <a:latin typeface="Times New Roman"/>
                <a:cs typeface="Times New Roman"/>
              </a:rPr>
              <a:t>Но такие состояния не может продолжаться сколько-нибудь продолжительное время.</a:t>
            </a:r>
          </a:p>
          <a:p>
            <a:r>
              <a:rPr lang="ru-RU" baseline="0" dirty="0" smtClean="0">
                <a:latin typeface="Times New Roman"/>
                <a:cs typeface="Times New Roman"/>
              </a:rPr>
              <a:t>Поэтому в историческом контексте можно считать, что все популяции имеют постоянную численность, по крайней мере в среднем за несколько сотен лет.</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11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Полиморфизм</a:t>
            </a:r>
            <a:r>
              <a:rPr lang="ru-RU" baseline="0" dirty="0" smtClean="0"/>
              <a:t> = различие </a:t>
            </a:r>
            <a:r>
              <a:rPr lang="ru-RU" baseline="0" dirty="0" err="1" smtClean="0"/>
              <a:t>гнеомов</a:t>
            </a:r>
            <a:r>
              <a:rPr lang="ru-RU" baseline="0" dirty="0" smtClean="0"/>
              <a:t> разных членов одной популяции.</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12</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Если измерять </a:t>
            </a:r>
            <a:r>
              <a:rPr lang="en-US" i="1" dirty="0" smtClean="0"/>
              <a:t>T</a:t>
            </a:r>
            <a:r>
              <a:rPr lang="en-US" baseline="0" dirty="0" smtClean="0"/>
              <a:t>  </a:t>
            </a:r>
            <a:r>
              <a:rPr lang="ru-RU" baseline="0" dirty="0" smtClean="0"/>
              <a:t>в секундах, то на число шагов, равное корню квадратному из </a:t>
            </a:r>
            <a:r>
              <a:rPr lang="en-US" i="1" baseline="0" dirty="0" smtClean="0"/>
              <a:t>T </a:t>
            </a:r>
            <a:r>
              <a:rPr lang="en-US" baseline="0" dirty="0" smtClean="0"/>
              <a:t>/10.</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73FEDAB-C62C-4AC7-B29D-ECA0B5CD5C2F}" type="datetime1">
              <a:rPr lang="ru-RU" smtClean="0"/>
              <a:pPr/>
              <a:t>30.09.2015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110EC5-87ED-4E92-BDFE-42607E3075E6}" type="datetime1">
              <a:rPr lang="ru-RU" smtClean="0"/>
              <a:pPr/>
              <a:t>30.09.2015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1141B5-AF25-4562-977F-75100201AC3E}" type="datetime1">
              <a:rPr lang="ru-RU" smtClean="0"/>
              <a:pPr/>
              <a:t>30.09.2015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4B015A-C21C-4DDD-8D33-91BD48283CEE}" type="datetime1">
              <a:rPr lang="ru-RU" smtClean="0"/>
              <a:pPr/>
              <a:t>30.09.2015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113F350-D486-478C-9DDD-F212CD559B3D}" type="datetime1">
              <a:rPr lang="ru-RU" smtClean="0"/>
              <a:pPr/>
              <a:t>30.09.2015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EB9394-4718-46F7-AA77-8DD567F9BBF8}" type="datetime1">
              <a:rPr lang="ru-RU" smtClean="0"/>
              <a:pPr/>
              <a:t>30.09.2015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E668D6D-E820-49E5-B06A-62841A17BBFB}" type="datetime1">
              <a:rPr lang="ru-RU" smtClean="0"/>
              <a:pPr/>
              <a:t>30.09.2015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DE80A33-5211-4A5B-88AD-C0AD8EBA3584}" type="datetime1">
              <a:rPr lang="ru-RU" smtClean="0"/>
              <a:pPr/>
              <a:t>30.09.2015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6EAABF-7D0E-4384-A473-9F95ACAE8796}" type="datetime1">
              <a:rPr lang="ru-RU" smtClean="0"/>
              <a:pPr/>
              <a:t>30.09.2015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22FADA3-E209-4E1F-9032-24998EE5B988}" type="datetime1">
              <a:rPr lang="ru-RU" smtClean="0"/>
              <a:pPr/>
              <a:t>30.09.2015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E88122-F3D4-4375-9A77-D0207F945195}" type="datetime1">
              <a:rPr lang="ru-RU" smtClean="0"/>
              <a:pPr/>
              <a:t>30.09.2015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C2BBB-08A1-47BF-B092-CA48226C2A34}" type="datetime1">
              <a:rPr lang="ru-RU" smtClean="0"/>
              <a:pPr/>
              <a:t>30.09.2015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EBBE5-053C-4602-A123-7934C9B71A6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Эволюция</a:t>
            </a:r>
            <a:endParaRPr lang="ru-RU" dirty="0"/>
          </a:p>
        </p:txBody>
      </p:sp>
      <p:sp>
        <p:nvSpPr>
          <p:cNvPr id="3" name="Подзаголовок 2"/>
          <p:cNvSpPr>
            <a:spLocks noGrp="1"/>
          </p:cNvSpPr>
          <p:nvPr>
            <p:ph type="subTitle" idx="1"/>
          </p:nvPr>
        </p:nvSpPr>
        <p:spPr>
          <a:xfrm>
            <a:off x="1371600" y="3200400"/>
            <a:ext cx="6400800" cy="1752600"/>
          </a:xfrm>
        </p:spPr>
        <p:txBody>
          <a:bodyPr>
            <a:normAutofit fontScale="92500" lnSpcReduction="20000"/>
          </a:bodyPr>
          <a:lstStyle/>
          <a:p>
            <a:r>
              <a:rPr lang="ru-RU" dirty="0" smtClean="0"/>
              <a:t>Мутации</a:t>
            </a:r>
            <a:br>
              <a:rPr lang="ru-RU" dirty="0" smtClean="0"/>
            </a:br>
            <a:r>
              <a:rPr lang="ru-RU" dirty="0" smtClean="0"/>
              <a:t>Дрейф и отбор</a:t>
            </a:r>
          </a:p>
          <a:p>
            <a:r>
              <a:rPr lang="ru-RU" dirty="0" smtClean="0"/>
              <a:t>Белки</a:t>
            </a:r>
          </a:p>
          <a:p>
            <a:r>
              <a:rPr lang="ru-RU" dirty="0" smtClean="0"/>
              <a:t>Реконструкция эволюции</a:t>
            </a:r>
            <a:endParaRPr lang="ru-RU" dirty="0"/>
          </a:p>
        </p:txBody>
      </p:sp>
      <p:sp>
        <p:nvSpPr>
          <p:cNvPr id="4" name="TextBox 3"/>
          <p:cNvSpPr txBox="1"/>
          <p:nvPr/>
        </p:nvSpPr>
        <p:spPr>
          <a:xfrm>
            <a:off x="4725620" y="5656490"/>
            <a:ext cx="3227102" cy="646331"/>
          </a:xfrm>
          <a:prstGeom prst="rect">
            <a:avLst/>
          </a:prstGeom>
          <a:noFill/>
        </p:spPr>
        <p:txBody>
          <a:bodyPr wrap="none" rtlCol="0">
            <a:spAutoFit/>
          </a:bodyPr>
          <a:lstStyle/>
          <a:p>
            <a:pPr algn="ctr"/>
            <a:r>
              <a:rPr lang="ru-RU" dirty="0" smtClean="0"/>
              <a:t>Сергей Александрович Спирин</a:t>
            </a:r>
            <a:br>
              <a:rPr lang="ru-RU" dirty="0" smtClean="0"/>
            </a:br>
            <a:r>
              <a:rPr lang="en-US" dirty="0" smtClean="0"/>
              <a:t>30</a:t>
            </a:r>
            <a:r>
              <a:rPr lang="ru-RU" dirty="0" smtClean="0"/>
              <a:t> сентября 201</a:t>
            </a:r>
            <a:r>
              <a:rPr lang="en-US" dirty="0" smtClean="0"/>
              <a:t>5</a:t>
            </a:r>
            <a:endParaRPr lang="ru-RU" dirty="0"/>
          </a:p>
        </p:txBody>
      </p:sp>
      <p:sp>
        <p:nvSpPr>
          <p:cNvPr id="5" name="TextBox 4"/>
          <p:cNvSpPr txBox="1"/>
          <p:nvPr/>
        </p:nvSpPr>
        <p:spPr>
          <a:xfrm>
            <a:off x="457200" y="228600"/>
            <a:ext cx="8458200" cy="923330"/>
          </a:xfrm>
          <a:prstGeom prst="rect">
            <a:avLst/>
          </a:prstGeom>
          <a:noFill/>
        </p:spPr>
        <p:txBody>
          <a:bodyPr wrap="square" rtlCol="0">
            <a:spAutoFit/>
          </a:bodyPr>
          <a:lstStyle/>
          <a:p>
            <a:pPr algn="ctr"/>
            <a:r>
              <a:rPr lang="ru-RU" dirty="0" smtClean="0">
                <a:solidFill>
                  <a:schemeClr val="bg1">
                    <a:lumMod val="50000"/>
                  </a:schemeClr>
                </a:solidFill>
              </a:rPr>
              <a:t>Межфакультетский курс «</a:t>
            </a:r>
            <a:r>
              <a:rPr lang="ru-RU" dirty="0" err="1" smtClean="0">
                <a:solidFill>
                  <a:schemeClr val="bg1">
                    <a:lumMod val="50000"/>
                  </a:schemeClr>
                </a:solidFill>
              </a:rPr>
              <a:t>Биоинформатика</a:t>
            </a:r>
            <a:r>
              <a:rPr lang="ru-RU" dirty="0" smtClean="0">
                <a:solidFill>
                  <a:schemeClr val="bg1">
                    <a:lumMod val="50000"/>
                  </a:schemeClr>
                </a:solidFill>
              </a:rPr>
              <a:t>»</a:t>
            </a:r>
            <a:br>
              <a:rPr lang="ru-RU" dirty="0" smtClean="0">
                <a:solidFill>
                  <a:schemeClr val="bg1">
                    <a:lumMod val="50000"/>
                  </a:schemeClr>
                </a:solidFill>
              </a:rPr>
            </a:br>
            <a:r>
              <a:rPr lang="ru-RU" dirty="0" smtClean="0">
                <a:solidFill>
                  <a:schemeClr val="bg1">
                    <a:lumMod val="50000"/>
                  </a:schemeClr>
                </a:solidFill>
              </a:rPr>
              <a:t>Факультет </a:t>
            </a:r>
            <a:r>
              <a:rPr lang="ru-RU" dirty="0" err="1" smtClean="0">
                <a:solidFill>
                  <a:schemeClr val="bg1">
                    <a:lumMod val="50000"/>
                  </a:schemeClr>
                </a:solidFill>
              </a:rPr>
              <a:t>биоинженерии</a:t>
            </a:r>
            <a:r>
              <a:rPr lang="ru-RU" dirty="0" smtClean="0">
                <a:solidFill>
                  <a:schemeClr val="bg1">
                    <a:lumMod val="50000"/>
                  </a:schemeClr>
                </a:solidFill>
              </a:rPr>
              <a:t> и </a:t>
            </a:r>
            <a:r>
              <a:rPr lang="ru-RU" dirty="0" err="1" smtClean="0">
                <a:solidFill>
                  <a:schemeClr val="bg1">
                    <a:lumMod val="50000"/>
                  </a:schemeClr>
                </a:solidFill>
              </a:rPr>
              <a:t>биоинформатики</a:t>
            </a:r>
            <a:r>
              <a:rPr lang="ru-RU" dirty="0" smtClean="0">
                <a:solidFill>
                  <a:schemeClr val="bg1">
                    <a:lumMod val="50000"/>
                  </a:schemeClr>
                </a:solidFill>
              </a:rPr>
              <a:t> МГУ</a:t>
            </a:r>
            <a:br>
              <a:rPr lang="ru-RU" dirty="0" smtClean="0">
                <a:solidFill>
                  <a:schemeClr val="bg1">
                    <a:lumMod val="50000"/>
                  </a:schemeClr>
                </a:solidFill>
              </a:rPr>
            </a:br>
            <a:r>
              <a:rPr lang="ru-RU" dirty="0" smtClean="0">
                <a:solidFill>
                  <a:schemeClr val="bg1">
                    <a:lumMod val="50000"/>
                  </a:schemeClr>
                </a:solidFill>
              </a:rPr>
              <a:t>осень 201</a:t>
            </a:r>
            <a:r>
              <a:rPr lang="en-US" dirty="0" smtClean="0">
                <a:solidFill>
                  <a:schemeClr val="bg1">
                    <a:lumMod val="50000"/>
                  </a:schemeClr>
                </a:solidFill>
              </a:rPr>
              <a:t>5</a:t>
            </a:r>
            <a:endParaRPr lang="ru-RU"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Потомство бактерии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10</a:t>
            </a:fld>
            <a:endParaRPr lang="ru-RU"/>
          </a:p>
        </p:txBody>
      </p:sp>
      <p:sp>
        <p:nvSpPr>
          <p:cNvPr id="4" name="TextBox 3"/>
          <p:cNvSpPr txBox="1"/>
          <p:nvPr/>
        </p:nvSpPr>
        <p:spPr>
          <a:xfrm>
            <a:off x="533400" y="1676400"/>
            <a:ext cx="7696200" cy="1477328"/>
          </a:xfrm>
          <a:prstGeom prst="rect">
            <a:avLst/>
          </a:prstGeom>
          <a:noFill/>
        </p:spPr>
        <p:txBody>
          <a:bodyPr wrap="square" rtlCol="0">
            <a:spAutoFit/>
          </a:bodyPr>
          <a:lstStyle/>
          <a:p>
            <a:r>
              <a:rPr lang="ru-RU" dirty="0" smtClean="0"/>
              <a:t>В благоприятных условиях бактерия может делиться каждый час.</a:t>
            </a:r>
          </a:p>
          <a:p>
            <a:endParaRPr lang="ru-RU" dirty="0"/>
          </a:p>
          <a:p>
            <a:r>
              <a:rPr lang="ru-RU" dirty="0" smtClean="0"/>
              <a:t>Сколько будет бактерий через 24 часа? А через год????</a:t>
            </a:r>
          </a:p>
          <a:p>
            <a:endParaRPr lang="ru-RU" dirty="0"/>
          </a:p>
          <a:p>
            <a:r>
              <a:rPr lang="ru-RU" dirty="0" smtClean="0"/>
              <a:t>Ответ: примерно столько же, сколько сейчас.</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Потомство бактерии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11</a:t>
            </a:fld>
            <a:endParaRPr lang="ru-RU"/>
          </a:p>
        </p:txBody>
      </p:sp>
      <p:sp>
        <p:nvSpPr>
          <p:cNvPr id="4" name="TextBox 3"/>
          <p:cNvSpPr txBox="1"/>
          <p:nvPr/>
        </p:nvSpPr>
        <p:spPr>
          <a:xfrm>
            <a:off x="533400" y="1676400"/>
            <a:ext cx="7696200" cy="1477328"/>
          </a:xfrm>
          <a:prstGeom prst="rect">
            <a:avLst/>
          </a:prstGeom>
          <a:noFill/>
        </p:spPr>
        <p:txBody>
          <a:bodyPr wrap="square" rtlCol="0">
            <a:spAutoFit/>
          </a:bodyPr>
          <a:lstStyle/>
          <a:p>
            <a:r>
              <a:rPr lang="ru-RU" dirty="0" smtClean="0"/>
              <a:t>В благоприятных условиях бактерия может делиться каждый час.</a:t>
            </a:r>
          </a:p>
          <a:p>
            <a:endParaRPr lang="ru-RU" dirty="0"/>
          </a:p>
          <a:p>
            <a:r>
              <a:rPr lang="ru-RU" dirty="0" smtClean="0"/>
              <a:t>Сколько будет бактерий через 24 часа? А через год????</a:t>
            </a:r>
          </a:p>
          <a:p>
            <a:endParaRPr lang="ru-RU" dirty="0"/>
          </a:p>
          <a:p>
            <a:r>
              <a:rPr lang="ru-RU" dirty="0" smtClean="0"/>
              <a:t>Ответ: примерно столько же, сколько сейчас.</a:t>
            </a:r>
            <a:endParaRPr lang="ru-RU" dirty="0"/>
          </a:p>
        </p:txBody>
      </p:sp>
      <p:sp>
        <p:nvSpPr>
          <p:cNvPr id="5" name="TextBox 4"/>
          <p:cNvSpPr txBox="1"/>
          <p:nvPr/>
        </p:nvSpPr>
        <p:spPr>
          <a:xfrm>
            <a:off x="533400" y="3505200"/>
            <a:ext cx="8153400" cy="2923877"/>
          </a:xfrm>
          <a:prstGeom prst="rect">
            <a:avLst/>
          </a:prstGeom>
          <a:noFill/>
        </p:spPr>
        <p:txBody>
          <a:bodyPr wrap="square" rtlCol="0">
            <a:spAutoFit/>
          </a:bodyPr>
          <a:lstStyle/>
          <a:p>
            <a:r>
              <a:rPr lang="ru-RU" dirty="0" smtClean="0"/>
              <a:t>Численность подавляющего большинства популяций </a:t>
            </a:r>
            <a:r>
              <a:rPr lang="ru-RU" b="1" dirty="0" smtClean="0"/>
              <a:t>постоянна</a:t>
            </a:r>
            <a:r>
              <a:rPr lang="ru-RU" dirty="0" smtClean="0"/>
              <a:t> (по крайней мере на отрезках времени порядка лет) </a:t>
            </a:r>
            <a:r>
              <a:rPr lang="ru-RU" dirty="0" smtClean="0">
                <a:latin typeface="Times New Roman"/>
                <a:cs typeface="Times New Roman"/>
              </a:rPr>
              <a:t>– </a:t>
            </a:r>
            <a:r>
              <a:rPr lang="ru-RU" dirty="0" smtClean="0">
                <a:cs typeface="Times New Roman"/>
              </a:rPr>
              <a:t>погибает примерно столько же, сколько рождается.</a:t>
            </a:r>
            <a:r>
              <a:rPr lang="ru-RU" dirty="0" smtClean="0"/>
              <a:t/>
            </a:r>
            <a:br>
              <a:rPr lang="ru-RU" dirty="0" smtClean="0"/>
            </a:br>
            <a:r>
              <a:rPr lang="ru-RU" i="1" dirty="0" smtClean="0"/>
              <a:t>Современная популяция человека – исключение!</a:t>
            </a:r>
          </a:p>
          <a:p>
            <a:endParaRPr lang="ru-RU" dirty="0"/>
          </a:p>
          <a:p>
            <a:r>
              <a:rPr lang="ru-RU" dirty="0" smtClean="0"/>
              <a:t>Если члены популяции генетически идентичны, то вероятность оставить потомство для всех </a:t>
            </a:r>
            <a:r>
              <a:rPr lang="ru-RU" b="1" dirty="0" smtClean="0"/>
              <a:t>одинакова</a:t>
            </a:r>
            <a:r>
              <a:rPr lang="ru-RU" dirty="0" smtClean="0"/>
              <a:t> (точнее, зависит от только от внешних факторов).</a:t>
            </a:r>
          </a:p>
          <a:p>
            <a:endParaRPr lang="ru-RU" i="1" dirty="0"/>
          </a:p>
          <a:p>
            <a:r>
              <a:rPr lang="ru-RU" sz="2000" b="1" i="1" dirty="0" smtClean="0"/>
              <a:t>Следствие: математическое ожидание числа потомков одной бактерии через достаточно большой промежуток времени равно 1.</a:t>
            </a:r>
            <a:endParaRPr lang="ru-RU" sz="2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Судьба нейтральной мутации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12</a:t>
            </a:fld>
            <a:endParaRPr lang="ru-RU"/>
          </a:p>
        </p:txBody>
      </p:sp>
      <p:sp>
        <p:nvSpPr>
          <p:cNvPr id="4" name="TextBox 3"/>
          <p:cNvSpPr txBox="1"/>
          <p:nvPr/>
        </p:nvSpPr>
        <p:spPr>
          <a:xfrm>
            <a:off x="228600" y="1600200"/>
            <a:ext cx="8915400" cy="2031325"/>
          </a:xfrm>
          <a:prstGeom prst="rect">
            <a:avLst/>
          </a:prstGeom>
          <a:noFill/>
        </p:spPr>
        <p:txBody>
          <a:bodyPr wrap="square" rtlCol="0">
            <a:spAutoFit/>
          </a:bodyPr>
          <a:lstStyle/>
          <a:p>
            <a:r>
              <a:rPr lang="ru-RU" dirty="0" smtClean="0"/>
              <a:t>Предположим, что мутация </a:t>
            </a:r>
            <a:r>
              <a:rPr lang="ru-RU" b="1" dirty="0" smtClean="0"/>
              <a:t>нейтральна</a:t>
            </a:r>
            <a:r>
              <a:rPr lang="ru-RU" dirty="0" smtClean="0"/>
              <a:t> = никак не влияет на </a:t>
            </a:r>
            <a:r>
              <a:rPr lang="ru-RU" dirty="0" err="1" smtClean="0"/>
              <a:t>матожидание</a:t>
            </a:r>
            <a:r>
              <a:rPr lang="ru-RU" dirty="0" smtClean="0"/>
              <a:t> числа потомков (таких мутаций довольно много).</a:t>
            </a:r>
          </a:p>
          <a:p>
            <a:endParaRPr lang="ru-RU" dirty="0"/>
          </a:p>
          <a:p>
            <a:r>
              <a:rPr lang="ru-RU" dirty="0" smtClean="0"/>
              <a:t>Мутация произошла и передаётся потомкам мутанта. Значит, в популяции появился новый </a:t>
            </a:r>
            <a:r>
              <a:rPr lang="ru-RU" b="1" dirty="0" smtClean="0"/>
              <a:t>полиморфизм</a:t>
            </a:r>
            <a:r>
              <a:rPr lang="ru-RU" dirty="0" smtClean="0"/>
              <a:t>. У данного варианта </a:t>
            </a:r>
            <a:r>
              <a:rPr lang="ru-RU" dirty="0" smtClean="0"/>
              <a:t>генома </a:t>
            </a:r>
            <a:r>
              <a:rPr lang="ru-RU" dirty="0" smtClean="0"/>
              <a:t>есть </a:t>
            </a:r>
            <a:r>
              <a:rPr lang="ru-RU" b="1" dirty="0" smtClean="0"/>
              <a:t>частота</a:t>
            </a:r>
            <a:r>
              <a:rPr lang="ru-RU" dirty="0"/>
              <a:t> </a:t>
            </a:r>
            <a:r>
              <a:rPr lang="ru-RU" dirty="0" smtClean="0"/>
              <a:t>(сначала очень маленькая).</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Судьба нейтральной мутации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13</a:t>
            </a:fld>
            <a:endParaRPr lang="ru-RU"/>
          </a:p>
        </p:txBody>
      </p:sp>
      <p:sp>
        <p:nvSpPr>
          <p:cNvPr id="4" name="TextBox 3"/>
          <p:cNvSpPr txBox="1"/>
          <p:nvPr/>
        </p:nvSpPr>
        <p:spPr>
          <a:xfrm>
            <a:off x="228600" y="1600200"/>
            <a:ext cx="8915400" cy="2031325"/>
          </a:xfrm>
          <a:prstGeom prst="rect">
            <a:avLst/>
          </a:prstGeom>
          <a:noFill/>
        </p:spPr>
        <p:txBody>
          <a:bodyPr wrap="square" rtlCol="0">
            <a:spAutoFit/>
          </a:bodyPr>
          <a:lstStyle/>
          <a:p>
            <a:r>
              <a:rPr lang="ru-RU" dirty="0" smtClean="0"/>
              <a:t>Предположим, что мутация </a:t>
            </a:r>
            <a:r>
              <a:rPr lang="ru-RU" b="1" dirty="0" smtClean="0"/>
              <a:t>нейтральна</a:t>
            </a:r>
            <a:r>
              <a:rPr lang="ru-RU" dirty="0" smtClean="0"/>
              <a:t> = никак не влияет на </a:t>
            </a:r>
            <a:r>
              <a:rPr lang="ru-RU" dirty="0" err="1" smtClean="0"/>
              <a:t>матожидание</a:t>
            </a:r>
            <a:r>
              <a:rPr lang="ru-RU" dirty="0" smtClean="0"/>
              <a:t> числа потомков (таких мутаций довольно много).</a:t>
            </a:r>
          </a:p>
          <a:p>
            <a:endParaRPr lang="ru-RU" dirty="0"/>
          </a:p>
          <a:p>
            <a:r>
              <a:rPr lang="ru-RU" dirty="0" smtClean="0"/>
              <a:t>Мутация произошла и передаётся потомкам мутанта. Значит, в популяции появился новый </a:t>
            </a:r>
            <a:r>
              <a:rPr lang="ru-RU" b="1" dirty="0" smtClean="0"/>
              <a:t>полиморфизм</a:t>
            </a:r>
            <a:r>
              <a:rPr lang="ru-RU" dirty="0" smtClean="0"/>
              <a:t>. У данного варианта генома есть </a:t>
            </a:r>
            <a:r>
              <a:rPr lang="ru-RU" b="1" dirty="0" smtClean="0"/>
              <a:t>частота</a:t>
            </a:r>
            <a:r>
              <a:rPr lang="ru-RU" dirty="0"/>
              <a:t> </a:t>
            </a:r>
            <a:r>
              <a:rPr lang="ru-RU" dirty="0" smtClean="0"/>
              <a:t>(сначала очень маленькая).</a:t>
            </a:r>
          </a:p>
          <a:p>
            <a:endParaRPr lang="ru-RU" dirty="0"/>
          </a:p>
        </p:txBody>
      </p:sp>
      <p:sp>
        <p:nvSpPr>
          <p:cNvPr id="5" name="TextBox 4"/>
          <p:cNvSpPr txBox="1"/>
          <p:nvPr/>
        </p:nvSpPr>
        <p:spPr>
          <a:xfrm>
            <a:off x="228600" y="3276600"/>
            <a:ext cx="8610600" cy="461665"/>
          </a:xfrm>
          <a:prstGeom prst="rect">
            <a:avLst/>
          </a:prstGeom>
          <a:noFill/>
        </p:spPr>
        <p:txBody>
          <a:bodyPr wrap="square" rtlCol="0">
            <a:spAutoFit/>
          </a:bodyPr>
          <a:lstStyle/>
          <a:p>
            <a:r>
              <a:rPr lang="ru-RU" sz="2400" dirty="0" smtClean="0"/>
              <a:t>Что произойдёт с частотой через пару суток?</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Судьба нейтральной мутации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14</a:t>
            </a:fld>
            <a:endParaRPr lang="ru-RU"/>
          </a:p>
        </p:txBody>
      </p:sp>
      <p:sp>
        <p:nvSpPr>
          <p:cNvPr id="4" name="TextBox 3"/>
          <p:cNvSpPr txBox="1"/>
          <p:nvPr/>
        </p:nvSpPr>
        <p:spPr>
          <a:xfrm>
            <a:off x="228600" y="1600200"/>
            <a:ext cx="8915400" cy="2031325"/>
          </a:xfrm>
          <a:prstGeom prst="rect">
            <a:avLst/>
          </a:prstGeom>
          <a:noFill/>
        </p:spPr>
        <p:txBody>
          <a:bodyPr wrap="square" rtlCol="0">
            <a:spAutoFit/>
          </a:bodyPr>
          <a:lstStyle/>
          <a:p>
            <a:r>
              <a:rPr lang="ru-RU" dirty="0" smtClean="0"/>
              <a:t>Предположим, что мутация </a:t>
            </a:r>
            <a:r>
              <a:rPr lang="ru-RU" b="1" dirty="0" smtClean="0"/>
              <a:t>нейтральна</a:t>
            </a:r>
            <a:r>
              <a:rPr lang="ru-RU" dirty="0" smtClean="0"/>
              <a:t> = никак не влияет на </a:t>
            </a:r>
            <a:r>
              <a:rPr lang="ru-RU" dirty="0" err="1" smtClean="0"/>
              <a:t>матожидание</a:t>
            </a:r>
            <a:r>
              <a:rPr lang="ru-RU" dirty="0" smtClean="0"/>
              <a:t> числа потомков (таких мутаций довольно много).</a:t>
            </a:r>
          </a:p>
          <a:p>
            <a:endParaRPr lang="ru-RU" dirty="0"/>
          </a:p>
          <a:p>
            <a:r>
              <a:rPr lang="ru-RU" dirty="0" smtClean="0"/>
              <a:t>Мутация произошла и передаётся потомкам мутанта. Значит, в популяции появился новый </a:t>
            </a:r>
            <a:r>
              <a:rPr lang="ru-RU" b="1" dirty="0" smtClean="0"/>
              <a:t>полиморфизм</a:t>
            </a:r>
            <a:r>
              <a:rPr lang="ru-RU" dirty="0" smtClean="0"/>
              <a:t>. У данного варианта генома есть </a:t>
            </a:r>
            <a:r>
              <a:rPr lang="ru-RU" b="1" dirty="0" smtClean="0"/>
              <a:t>частота</a:t>
            </a:r>
            <a:r>
              <a:rPr lang="ru-RU" dirty="0"/>
              <a:t> </a:t>
            </a:r>
            <a:r>
              <a:rPr lang="ru-RU" dirty="0" smtClean="0"/>
              <a:t>(сначала очень маленькая).</a:t>
            </a:r>
          </a:p>
          <a:p>
            <a:endParaRPr lang="ru-RU" dirty="0"/>
          </a:p>
        </p:txBody>
      </p:sp>
      <p:sp>
        <p:nvSpPr>
          <p:cNvPr id="5" name="TextBox 4"/>
          <p:cNvSpPr txBox="1"/>
          <p:nvPr/>
        </p:nvSpPr>
        <p:spPr>
          <a:xfrm>
            <a:off x="228600" y="3276600"/>
            <a:ext cx="8610600" cy="461665"/>
          </a:xfrm>
          <a:prstGeom prst="rect">
            <a:avLst/>
          </a:prstGeom>
          <a:noFill/>
        </p:spPr>
        <p:txBody>
          <a:bodyPr wrap="square" rtlCol="0">
            <a:spAutoFit/>
          </a:bodyPr>
          <a:lstStyle/>
          <a:p>
            <a:r>
              <a:rPr lang="ru-RU" sz="2400" dirty="0" smtClean="0"/>
              <a:t>Что произойдёт с частотой через пару суток?</a:t>
            </a:r>
          </a:p>
        </p:txBody>
      </p:sp>
      <p:sp>
        <p:nvSpPr>
          <p:cNvPr id="6" name="TextBox 5"/>
          <p:cNvSpPr txBox="1"/>
          <p:nvPr/>
        </p:nvSpPr>
        <p:spPr>
          <a:xfrm>
            <a:off x="304800" y="4114800"/>
            <a:ext cx="7848600" cy="646331"/>
          </a:xfrm>
          <a:prstGeom prst="rect">
            <a:avLst/>
          </a:prstGeom>
          <a:noFill/>
        </p:spPr>
        <p:txBody>
          <a:bodyPr wrap="square" rtlCol="0">
            <a:spAutoFit/>
          </a:bodyPr>
          <a:lstStyle/>
          <a:p>
            <a:r>
              <a:rPr lang="ru-RU" dirty="0" smtClean="0"/>
              <a:t>Ответ: частота либо немного возрастёт, либо немного упадёт. То и другое примерно равновероятно.</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Случайное блуждание</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15</a:t>
            </a:fld>
            <a:endParaRPr lang="ru-RU"/>
          </a:p>
        </p:txBody>
      </p:sp>
      <p:sp>
        <p:nvSpPr>
          <p:cNvPr id="4" name="TextBox 3"/>
          <p:cNvSpPr txBox="1"/>
          <p:nvPr/>
        </p:nvSpPr>
        <p:spPr>
          <a:xfrm>
            <a:off x="228600" y="1600200"/>
            <a:ext cx="8305800" cy="2369880"/>
          </a:xfrm>
          <a:prstGeom prst="rect">
            <a:avLst/>
          </a:prstGeom>
          <a:noFill/>
        </p:spPr>
        <p:txBody>
          <a:bodyPr wrap="square" rtlCol="0">
            <a:spAutoFit/>
          </a:bodyPr>
          <a:lstStyle/>
          <a:p>
            <a:r>
              <a:rPr lang="ru-RU" dirty="0" smtClean="0"/>
              <a:t>Частота любого нейтрального полиморфизма постоянно колеблется случайным образом.</a:t>
            </a:r>
          </a:p>
          <a:p>
            <a:r>
              <a:rPr lang="ru-RU" dirty="0" smtClean="0"/>
              <a:t>Математическая модель такого процесса называется «случайное блуждание».</a:t>
            </a:r>
          </a:p>
          <a:p>
            <a:endParaRPr lang="ru-RU" dirty="0"/>
          </a:p>
          <a:p>
            <a:r>
              <a:rPr lang="ru-RU" i="1" dirty="0" smtClean="0"/>
              <a:t>На тротуаре стоит пьяный и каждые 10 сек. делает шаг либо направо, либо налево, случайно выбирая направление. Как далеко он уйдёт за время </a:t>
            </a:r>
            <a:r>
              <a:rPr lang="en-US" sz="2100" i="1" dirty="0" smtClean="0">
                <a:latin typeface="Times New Roman" pitchFamily="18" charset="0"/>
                <a:cs typeface="Times New Roman" pitchFamily="18" charset="0"/>
              </a:rPr>
              <a:t>T</a:t>
            </a:r>
            <a:r>
              <a:rPr lang="en-US" i="1" dirty="0" smtClean="0"/>
              <a:t>?</a:t>
            </a:r>
            <a:endParaRPr lang="ru-RU" i="1" dirty="0" smtClean="0"/>
          </a:p>
          <a:p>
            <a:endParaRPr lang="en-US" i="1" dirty="0" smtClean="0"/>
          </a:p>
          <a:p>
            <a:r>
              <a:rPr lang="ru-RU" i="1" dirty="0" smtClean="0"/>
              <a:t>Ответ: в среднем на расстояние, пропорциональное </a:t>
            </a:r>
            <a:r>
              <a:rPr lang="ru-RU" i="1" dirty="0" smtClean="0"/>
              <a:t>        .</a:t>
            </a:r>
            <a:endParaRPr lang="ru-RU" i="1" dirty="0"/>
          </a:p>
        </p:txBody>
      </p:sp>
      <p:pic>
        <p:nvPicPr>
          <p:cNvPr id="1027" name="Picture 3"/>
          <p:cNvPicPr>
            <a:picLocks noChangeAspect="1" noChangeArrowheads="1"/>
          </p:cNvPicPr>
          <p:nvPr/>
        </p:nvPicPr>
        <p:blipFill>
          <a:blip r:embed="rId3" cstate="print"/>
          <a:srcRect/>
          <a:stretch>
            <a:fillRect/>
          </a:stretch>
        </p:blipFill>
        <p:spPr bwMode="auto">
          <a:xfrm>
            <a:off x="5715000" y="3575304"/>
            <a:ext cx="382831" cy="26193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Случайное блуждание с поглощением</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16</a:t>
            </a:fld>
            <a:endParaRPr lang="ru-RU"/>
          </a:p>
        </p:txBody>
      </p:sp>
      <p:sp>
        <p:nvSpPr>
          <p:cNvPr id="4" name="TextBox 3"/>
          <p:cNvSpPr txBox="1"/>
          <p:nvPr/>
        </p:nvSpPr>
        <p:spPr>
          <a:xfrm>
            <a:off x="533400" y="1676400"/>
            <a:ext cx="8382000" cy="923330"/>
          </a:xfrm>
          <a:prstGeom prst="rect">
            <a:avLst/>
          </a:prstGeom>
          <a:noFill/>
        </p:spPr>
        <p:txBody>
          <a:bodyPr wrap="square" rtlCol="0">
            <a:spAutoFit/>
          </a:bodyPr>
          <a:lstStyle/>
          <a:p>
            <a:r>
              <a:rPr lang="ru-RU" i="1" dirty="0" smtClean="0"/>
              <a:t>По длинной дамбе идёт пьяный и с каждым шагом отклоняется либо на полметра вправо, либо на полметра влево. Как скоро он свалится с дамбы?</a:t>
            </a:r>
          </a:p>
          <a:p>
            <a:r>
              <a:rPr lang="ru-RU" b="1" i="1" dirty="0" smtClean="0"/>
              <a:t>Ответ:</a:t>
            </a:r>
            <a:r>
              <a:rPr lang="ru-RU" i="1" dirty="0" smtClean="0"/>
              <a:t> скоро…</a:t>
            </a:r>
            <a:endParaRPr lang="ru-RU" i="1" dirty="0"/>
          </a:p>
        </p:txBody>
      </p:sp>
      <p:sp>
        <p:nvSpPr>
          <p:cNvPr id="5" name="TextBox 4"/>
          <p:cNvSpPr txBox="1"/>
          <p:nvPr/>
        </p:nvSpPr>
        <p:spPr>
          <a:xfrm>
            <a:off x="609600" y="2895600"/>
            <a:ext cx="7543800" cy="1477328"/>
          </a:xfrm>
          <a:prstGeom prst="rect">
            <a:avLst/>
          </a:prstGeom>
          <a:noFill/>
        </p:spPr>
        <p:txBody>
          <a:bodyPr wrap="square" rtlCol="0">
            <a:spAutoFit/>
          </a:bodyPr>
          <a:lstStyle/>
          <a:p>
            <a:r>
              <a:rPr lang="ru-RU" dirty="0" smtClean="0"/>
              <a:t>Когда частота генетического варианта достигает 100% или 0%, процесс её изменения прекращается.</a:t>
            </a:r>
          </a:p>
          <a:p>
            <a:endParaRPr lang="ru-RU" dirty="0"/>
          </a:p>
          <a:p>
            <a:r>
              <a:rPr lang="ru-RU" b="1" dirty="0" smtClean="0"/>
              <a:t>За исторически короткое время любой нейтральный вариант либо исчезает из популяции, либо закрепляется в ней!</a:t>
            </a:r>
            <a:endParaRPr lang="ru-RU" b="1" dirty="0"/>
          </a:p>
        </p:txBody>
      </p:sp>
      <p:sp>
        <p:nvSpPr>
          <p:cNvPr id="6" name="TextBox 5"/>
          <p:cNvSpPr txBox="1"/>
          <p:nvPr/>
        </p:nvSpPr>
        <p:spPr>
          <a:xfrm>
            <a:off x="609600" y="4724400"/>
            <a:ext cx="7467600" cy="646331"/>
          </a:xfrm>
          <a:prstGeom prst="rect">
            <a:avLst/>
          </a:prstGeom>
          <a:noFill/>
        </p:spPr>
        <p:txBody>
          <a:bodyPr wrap="square" rtlCol="0">
            <a:spAutoFit/>
          </a:bodyPr>
          <a:lstStyle/>
          <a:p>
            <a:r>
              <a:rPr lang="ru-RU" dirty="0" smtClean="0"/>
              <a:t>Процесс закрепления новых нейтральных (или почти нейтральных)  вариантов называется «генетический дрейф».</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Генетический дрейф</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17</a:t>
            </a:fld>
            <a:endParaRPr lang="ru-RU"/>
          </a:p>
        </p:txBody>
      </p:sp>
      <p:sp>
        <p:nvSpPr>
          <p:cNvPr id="4" name="TextBox 3"/>
          <p:cNvSpPr txBox="1"/>
          <p:nvPr/>
        </p:nvSpPr>
        <p:spPr>
          <a:xfrm>
            <a:off x="533400" y="1905000"/>
            <a:ext cx="8153400" cy="2308324"/>
          </a:xfrm>
          <a:prstGeom prst="rect">
            <a:avLst/>
          </a:prstGeom>
          <a:noFill/>
        </p:spPr>
        <p:txBody>
          <a:bodyPr wrap="square" rtlCol="0">
            <a:spAutoFit/>
          </a:bodyPr>
          <a:lstStyle/>
          <a:p>
            <a:r>
              <a:rPr lang="ru-RU" dirty="0" smtClean="0"/>
              <a:t>Вероятность закрепиться для новой нейтральной мутации очень мала, но не 0.</a:t>
            </a:r>
          </a:p>
          <a:p>
            <a:endParaRPr lang="ru-RU" dirty="0"/>
          </a:p>
          <a:p>
            <a:r>
              <a:rPr lang="ru-RU" dirty="0" smtClean="0"/>
              <a:t>Организмов в популяции много, мутаций в них происходит тоже много</a:t>
            </a:r>
          </a:p>
          <a:p>
            <a:r>
              <a:rPr lang="ru-RU" dirty="0" smtClean="0"/>
              <a:t>(примерно 10</a:t>
            </a:r>
            <a:r>
              <a:rPr lang="ru-RU" baseline="30000" dirty="0" smtClean="0"/>
              <a:t>−8</a:t>
            </a:r>
            <a:r>
              <a:rPr lang="ru-RU" dirty="0" smtClean="0"/>
              <a:t> на п.н. на поколение – каждая сотая новорождённая бактерия несёт новую мутацию). Значительная доля мутаций нейтральна.</a:t>
            </a:r>
          </a:p>
          <a:p>
            <a:endParaRPr lang="ru-RU" dirty="0"/>
          </a:p>
          <a:p>
            <a:r>
              <a:rPr lang="ru-RU" dirty="0" smtClean="0"/>
              <a:t>Итог: геномы независимых популяций начинают различаться, чем дальше, тем больше – в них независимо накапливаются нейтральные мутации.</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если мутация не нейтральна?</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18</a:t>
            </a:fld>
            <a:endParaRPr lang="ru-RU"/>
          </a:p>
        </p:txBody>
      </p:sp>
      <p:sp>
        <p:nvSpPr>
          <p:cNvPr id="4" name="TextBox 3"/>
          <p:cNvSpPr txBox="1"/>
          <p:nvPr/>
        </p:nvSpPr>
        <p:spPr>
          <a:xfrm>
            <a:off x="609600" y="1676400"/>
            <a:ext cx="8534400" cy="923330"/>
          </a:xfrm>
          <a:prstGeom prst="rect">
            <a:avLst/>
          </a:prstGeom>
          <a:noFill/>
        </p:spPr>
        <p:txBody>
          <a:bodyPr wrap="square" rtlCol="0">
            <a:spAutoFit/>
          </a:bodyPr>
          <a:lstStyle/>
          <a:p>
            <a:r>
              <a:rPr lang="ru-RU" dirty="0" smtClean="0"/>
              <a:t>Каждому варианту генома можно сопоставить его «приспособленность» </a:t>
            </a:r>
            <a:r>
              <a:rPr lang="en-US" i="1" dirty="0" smtClean="0"/>
              <a:t>f</a:t>
            </a:r>
            <a:r>
              <a:rPr lang="en-US" dirty="0" smtClean="0"/>
              <a:t> </a:t>
            </a:r>
            <a:r>
              <a:rPr lang="ru-RU" dirty="0"/>
              <a:t>=</a:t>
            </a:r>
            <a:r>
              <a:rPr lang="ru-RU" dirty="0" smtClean="0"/>
              <a:t> </a:t>
            </a:r>
            <a:r>
              <a:rPr lang="ru-RU" dirty="0" err="1" smtClean="0"/>
              <a:t>матожидание</a:t>
            </a:r>
            <a:r>
              <a:rPr lang="ru-RU" dirty="0" smtClean="0"/>
              <a:t> числа потомков организма с таким геномом (через какой-то фиксированный промежуток времени).</a:t>
            </a:r>
            <a:endParaRPr lang="ru-RU" dirty="0"/>
          </a:p>
        </p:txBody>
      </p:sp>
      <p:sp>
        <p:nvSpPr>
          <p:cNvPr id="5" name="TextBox 4"/>
          <p:cNvSpPr txBox="1"/>
          <p:nvPr/>
        </p:nvSpPr>
        <p:spPr>
          <a:xfrm>
            <a:off x="533400" y="2895600"/>
            <a:ext cx="8610600" cy="2031325"/>
          </a:xfrm>
          <a:prstGeom prst="rect">
            <a:avLst/>
          </a:prstGeom>
          <a:noFill/>
        </p:spPr>
        <p:txBody>
          <a:bodyPr wrap="square" rtlCol="0">
            <a:spAutoFit/>
          </a:bodyPr>
          <a:lstStyle/>
          <a:p>
            <a:r>
              <a:rPr lang="ru-RU" dirty="0" smtClean="0"/>
              <a:t>В подавляющем большинстве случаев новая мутация порождает либо нейтральный вариант (</a:t>
            </a:r>
            <a:r>
              <a:rPr lang="en-US" i="1" dirty="0" smtClean="0"/>
              <a:t>f </a:t>
            </a:r>
            <a:r>
              <a:rPr lang="en-US" dirty="0" smtClean="0"/>
              <a:t>= 1) </a:t>
            </a:r>
            <a:r>
              <a:rPr lang="ru-RU" dirty="0" smtClean="0"/>
              <a:t>либо вредный (</a:t>
            </a:r>
            <a:r>
              <a:rPr lang="en-US" i="1" dirty="0" smtClean="0"/>
              <a:t>f </a:t>
            </a:r>
            <a:r>
              <a:rPr lang="en-US" dirty="0" smtClean="0"/>
              <a:t>&lt; 1</a:t>
            </a:r>
            <a:r>
              <a:rPr lang="ru-RU" dirty="0" smtClean="0"/>
              <a:t>).</a:t>
            </a:r>
            <a:endParaRPr lang="en-US" dirty="0" smtClean="0"/>
          </a:p>
          <a:p>
            <a:endParaRPr lang="en-US" dirty="0"/>
          </a:p>
          <a:p>
            <a:r>
              <a:rPr lang="ru-RU" dirty="0" smtClean="0"/>
              <a:t>Вредный вариант тоже начинает «блуждать», но вероятность «шага вверх» оказывается меньше вероятности «шага вниз». Это очень сильно уменьшает вероятность закрепления – тем сильнее, чем меньше </a:t>
            </a:r>
            <a:r>
              <a:rPr lang="en-US" i="1" dirty="0" smtClean="0"/>
              <a:t>f</a:t>
            </a:r>
            <a:r>
              <a:rPr lang="ru-RU" dirty="0" smtClean="0"/>
              <a:t>, и тем сильнее, чем больше популяция. </a:t>
            </a:r>
            <a:endParaRPr lang="ru-RU" dirty="0"/>
          </a:p>
        </p:txBody>
      </p:sp>
      <p:sp>
        <p:nvSpPr>
          <p:cNvPr id="7" name="TextBox 6"/>
          <p:cNvSpPr txBox="1"/>
          <p:nvPr/>
        </p:nvSpPr>
        <p:spPr>
          <a:xfrm>
            <a:off x="533400" y="4876800"/>
            <a:ext cx="7848600" cy="646331"/>
          </a:xfrm>
          <a:prstGeom prst="rect">
            <a:avLst/>
          </a:prstGeom>
          <a:noFill/>
        </p:spPr>
        <p:txBody>
          <a:bodyPr wrap="square" rtlCol="0">
            <a:spAutoFit/>
          </a:bodyPr>
          <a:lstStyle/>
          <a:p>
            <a:r>
              <a:rPr lang="ru-RU" dirty="0" smtClean="0"/>
              <a:t>Явление невозможности закрепления вредной мутации называется </a:t>
            </a:r>
            <a:r>
              <a:rPr lang="ru-RU" b="1" dirty="0" smtClean="0"/>
              <a:t>стабилизирующий отбор</a:t>
            </a:r>
            <a:r>
              <a:rPr lang="ru-RU" dirty="0" smtClean="0"/>
              <a:t> или же </a:t>
            </a:r>
            <a:r>
              <a:rPr lang="ru-RU" b="1" dirty="0" smtClean="0"/>
              <a:t>отрицательный отбор</a:t>
            </a:r>
            <a:r>
              <a:rPr lang="ru-RU" dirty="0" smtClean="0"/>
              <a:t>.</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Положительный отбор</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19</a:t>
            </a:fld>
            <a:endParaRPr lang="ru-RU"/>
          </a:p>
        </p:txBody>
      </p:sp>
      <p:sp>
        <p:nvSpPr>
          <p:cNvPr id="4" name="TextBox 3"/>
          <p:cNvSpPr txBox="1"/>
          <p:nvPr/>
        </p:nvSpPr>
        <p:spPr>
          <a:xfrm>
            <a:off x="457200" y="1524000"/>
            <a:ext cx="8077200" cy="646331"/>
          </a:xfrm>
          <a:prstGeom prst="rect">
            <a:avLst/>
          </a:prstGeom>
          <a:noFill/>
        </p:spPr>
        <p:txBody>
          <a:bodyPr wrap="square" rtlCol="0">
            <a:spAutoFit/>
          </a:bodyPr>
          <a:lstStyle/>
          <a:p>
            <a:r>
              <a:rPr lang="ru-RU" dirty="0" smtClean="0"/>
              <a:t>Если вдруг </a:t>
            </a:r>
            <a:r>
              <a:rPr lang="en-US" i="1" dirty="0" smtClean="0"/>
              <a:t>f </a:t>
            </a:r>
            <a:r>
              <a:rPr lang="en-US" dirty="0" smtClean="0"/>
              <a:t>&gt; 1</a:t>
            </a:r>
            <a:r>
              <a:rPr lang="ru-RU" dirty="0" smtClean="0"/>
              <a:t> </a:t>
            </a:r>
            <a:r>
              <a:rPr lang="en-US" dirty="0" smtClean="0"/>
              <a:t>, </a:t>
            </a:r>
            <a:r>
              <a:rPr lang="ru-RU" dirty="0" smtClean="0"/>
              <a:t>то вероятность закрепления мутации вырастает во много раз.</a:t>
            </a:r>
          </a:p>
          <a:p>
            <a:r>
              <a:rPr lang="ru-RU" dirty="0" smtClean="0"/>
              <a:t>Процесс закрепления полезных мутаций называется </a:t>
            </a:r>
            <a:r>
              <a:rPr lang="ru-RU" b="1" dirty="0" smtClean="0"/>
              <a:t>положительным отбором.</a:t>
            </a:r>
            <a:endParaRPr lang="ru-RU" dirty="0"/>
          </a:p>
        </p:txBody>
      </p:sp>
      <p:sp>
        <p:nvSpPr>
          <p:cNvPr id="5" name="TextBox 4"/>
          <p:cNvSpPr txBox="1"/>
          <p:nvPr/>
        </p:nvSpPr>
        <p:spPr>
          <a:xfrm>
            <a:off x="533400" y="2667000"/>
            <a:ext cx="8001000" cy="2031325"/>
          </a:xfrm>
          <a:prstGeom prst="rect">
            <a:avLst/>
          </a:prstGeom>
          <a:noFill/>
        </p:spPr>
        <p:txBody>
          <a:bodyPr wrap="square" rtlCol="0">
            <a:spAutoFit/>
          </a:bodyPr>
          <a:lstStyle/>
          <a:p>
            <a:r>
              <a:rPr lang="ru-RU" dirty="0" smtClean="0"/>
              <a:t>Собственно, полезных мутаций так мало именно потому, что большинство возможных полезных мутаций уже закрепились.</a:t>
            </a:r>
          </a:p>
          <a:p>
            <a:endParaRPr lang="ru-RU" dirty="0"/>
          </a:p>
          <a:p>
            <a:r>
              <a:rPr lang="ru-RU" dirty="0" smtClean="0"/>
              <a:t>Обычно полезные мутации начинают появляться в заметном количестве только при изменении условий жизни организмов – например при появлении нового источника пищи или новой опасности или попадании части популяции в другой климат…</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Карта сходства: </a:t>
            </a:r>
            <a:br>
              <a:rPr lang="ru-RU" dirty="0" smtClean="0"/>
            </a:br>
            <a:r>
              <a:rPr lang="ru-RU" dirty="0" smtClean="0"/>
              <a:t>два генома</a:t>
            </a:r>
            <a:endParaRPr lang="ru-RU" dirty="0"/>
          </a:p>
        </p:txBody>
      </p:sp>
      <p:sp>
        <p:nvSpPr>
          <p:cNvPr id="10" name="Номер слайда 1"/>
          <p:cNvSpPr>
            <a:spLocks noGrp="1"/>
          </p:cNvSpPr>
          <p:nvPr>
            <p:ph type="sldNum" sz="quarter" idx="12"/>
          </p:nvPr>
        </p:nvSpPr>
        <p:spPr>
          <a:xfrm>
            <a:off x="6553200" y="6356350"/>
            <a:ext cx="2133600" cy="365125"/>
          </a:xfrm>
        </p:spPr>
        <p:txBody>
          <a:bodyPr/>
          <a:lstStyle/>
          <a:p>
            <a:fld id="{51B0424B-BA00-4C1D-946A-CCF19F3E8C64}" type="slidenum">
              <a:rPr lang="ru-RU" smtClean="0"/>
              <a:pPr/>
              <a:t>2</a:t>
            </a:fld>
            <a:endParaRPr lang="ru-RU"/>
          </a:p>
        </p:txBody>
      </p:sp>
      <p:sp>
        <p:nvSpPr>
          <p:cNvPr id="11" name="TextBox 10"/>
          <p:cNvSpPr txBox="1"/>
          <p:nvPr/>
        </p:nvSpPr>
        <p:spPr>
          <a:xfrm>
            <a:off x="3151015" y="5656490"/>
            <a:ext cx="2521652" cy="646331"/>
          </a:xfrm>
          <a:prstGeom prst="rect">
            <a:avLst/>
          </a:prstGeom>
          <a:noFill/>
        </p:spPr>
        <p:txBody>
          <a:bodyPr wrap="none" rtlCol="0">
            <a:spAutoFit/>
          </a:bodyPr>
          <a:lstStyle/>
          <a:p>
            <a:r>
              <a:rPr lang="en-US" sz="3600" i="1" dirty="0" err="1" smtClean="0"/>
              <a:t>Brucella</a:t>
            </a:r>
            <a:r>
              <a:rPr lang="en-US" sz="3600" i="1" dirty="0" smtClean="0"/>
              <a:t> </a:t>
            </a:r>
            <a:r>
              <a:rPr lang="en-US" sz="3600" i="1" dirty="0" err="1" smtClean="0"/>
              <a:t>ovis</a:t>
            </a:r>
            <a:endParaRPr lang="ru-RU" sz="3600" dirty="0"/>
          </a:p>
        </p:txBody>
      </p:sp>
      <p:pic>
        <p:nvPicPr>
          <p:cNvPr id="12" name="Picture 2" descr="http://blast.ncbi.nlm.nih.gov/hitmatrix/hit_matrix.cgi?rid=1GD8A2P0113&amp;width=600&amp;height=300"/>
          <p:cNvPicPr>
            <a:picLocks noChangeAspect="1" noChangeArrowheads="1"/>
          </p:cNvPicPr>
          <p:nvPr/>
        </p:nvPicPr>
        <p:blipFill>
          <a:blip r:embed="rId3" cstate="print"/>
          <a:srcRect/>
          <a:stretch>
            <a:fillRect/>
          </a:stretch>
        </p:blipFill>
        <p:spPr bwMode="auto">
          <a:xfrm>
            <a:off x="1038740" y="1815990"/>
            <a:ext cx="7834620" cy="3917310"/>
          </a:xfrm>
          <a:prstGeom prst="rect">
            <a:avLst/>
          </a:prstGeom>
          <a:noFill/>
          <a:ln w="38100">
            <a:solidFill>
              <a:schemeClr val="tx1">
                <a:lumMod val="75000"/>
                <a:lumOff val="25000"/>
              </a:schemeClr>
            </a:solidFill>
          </a:ln>
        </p:spPr>
      </p:pic>
      <p:sp>
        <p:nvSpPr>
          <p:cNvPr id="13" name="TextBox 12"/>
          <p:cNvSpPr txBox="1"/>
          <p:nvPr/>
        </p:nvSpPr>
        <p:spPr>
          <a:xfrm rot="16200000">
            <a:off x="-578411" y="3469816"/>
            <a:ext cx="2498056" cy="646331"/>
          </a:xfrm>
          <a:prstGeom prst="rect">
            <a:avLst/>
          </a:prstGeom>
          <a:noFill/>
        </p:spPr>
        <p:txBody>
          <a:bodyPr wrap="none" rtlCol="0">
            <a:spAutoFit/>
          </a:bodyPr>
          <a:lstStyle/>
          <a:p>
            <a:r>
              <a:rPr lang="en-US" sz="3600" i="1" dirty="0" err="1" smtClean="0"/>
              <a:t>Brucella</a:t>
            </a:r>
            <a:r>
              <a:rPr lang="en-US" sz="3600" i="1" dirty="0" smtClean="0"/>
              <a:t> </a:t>
            </a:r>
            <a:r>
              <a:rPr lang="en-US" sz="3600" i="1" dirty="0" err="1" smtClean="0"/>
              <a:t>suis</a:t>
            </a:r>
            <a:endParaRPr lang="ru-RU"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если родителей двое?</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20</a:t>
            </a:fld>
            <a:endParaRPr lang="ru-RU"/>
          </a:p>
        </p:txBody>
      </p:sp>
      <p:sp>
        <p:nvSpPr>
          <p:cNvPr id="4" name="TextBox 3"/>
          <p:cNvSpPr txBox="1"/>
          <p:nvPr/>
        </p:nvSpPr>
        <p:spPr>
          <a:xfrm>
            <a:off x="609600" y="1600200"/>
            <a:ext cx="7772400" cy="1477328"/>
          </a:xfrm>
          <a:prstGeom prst="rect">
            <a:avLst/>
          </a:prstGeom>
          <a:noFill/>
        </p:spPr>
        <p:txBody>
          <a:bodyPr wrap="square" rtlCol="0">
            <a:spAutoFit/>
          </a:bodyPr>
          <a:lstStyle/>
          <a:p>
            <a:r>
              <a:rPr lang="ru-RU" dirty="0" smtClean="0"/>
              <a:t>Пусть популяция по-прежнему стабильна.</a:t>
            </a:r>
          </a:p>
          <a:p>
            <a:r>
              <a:rPr lang="ru-RU" dirty="0" err="1" smtClean="0"/>
              <a:t>Матожидание</a:t>
            </a:r>
            <a:r>
              <a:rPr lang="ru-RU" dirty="0" smtClean="0"/>
              <a:t> числа (выживших и оставивших своё потомство) потомков каждого индивида в следующем поколении равно теперь 2 (что очевидно, если подумать).</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если родителей двое?</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21</a:t>
            </a:fld>
            <a:endParaRPr lang="ru-RU"/>
          </a:p>
        </p:txBody>
      </p:sp>
      <p:sp>
        <p:nvSpPr>
          <p:cNvPr id="4" name="TextBox 3"/>
          <p:cNvSpPr txBox="1"/>
          <p:nvPr/>
        </p:nvSpPr>
        <p:spPr>
          <a:xfrm>
            <a:off x="609600" y="1600200"/>
            <a:ext cx="7772400" cy="2585323"/>
          </a:xfrm>
          <a:prstGeom prst="rect">
            <a:avLst/>
          </a:prstGeom>
          <a:noFill/>
        </p:spPr>
        <p:txBody>
          <a:bodyPr wrap="square" rtlCol="0">
            <a:spAutoFit/>
          </a:bodyPr>
          <a:lstStyle/>
          <a:p>
            <a:r>
              <a:rPr lang="ru-RU" dirty="0" smtClean="0"/>
              <a:t>Пусть популяция по-прежнему стабильна.</a:t>
            </a:r>
          </a:p>
          <a:p>
            <a:r>
              <a:rPr lang="ru-RU" dirty="0" err="1" smtClean="0"/>
              <a:t>Матожидание</a:t>
            </a:r>
            <a:r>
              <a:rPr lang="ru-RU" dirty="0" smtClean="0"/>
              <a:t> числа (выживших и оставивших своё потомство) потомков каждого индивида в следующем поколении равно теперь 2 (что очевидно, если подумать).</a:t>
            </a:r>
          </a:p>
          <a:p>
            <a:endParaRPr lang="ru-RU" dirty="0"/>
          </a:p>
          <a:p>
            <a:r>
              <a:rPr lang="ru-RU" dirty="0" smtClean="0"/>
              <a:t>А через много поколений?</a:t>
            </a:r>
          </a:p>
          <a:p>
            <a:endParaRPr lang="ru-RU" dirty="0"/>
          </a:p>
          <a:p>
            <a:r>
              <a:rPr lang="ru-RU" dirty="0" smtClean="0">
                <a:solidFill>
                  <a:schemeClr val="bg1">
                    <a:lumMod val="50000"/>
                  </a:schemeClr>
                </a:solidFill>
              </a:rPr>
              <a:t>На самом деле вероятны только два варианта: 0 и вся популяция </a:t>
            </a:r>
            <a:r>
              <a:rPr lang="ru-RU" dirty="0" smtClean="0">
                <a:solidFill>
                  <a:schemeClr val="bg1">
                    <a:lumMod val="50000"/>
                  </a:schemeClr>
                </a:solidFill>
                <a:sym typeface="Wingdings" pitchFamily="2" charset="2"/>
              </a:rPr>
              <a:t>(остальные крайне маловероятны).</a:t>
            </a:r>
            <a:endParaRPr lang="ru-RU" dirty="0">
              <a:solidFill>
                <a:schemeClr val="bg1">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если родителей двое?</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22</a:t>
            </a:fld>
            <a:endParaRPr lang="ru-RU"/>
          </a:p>
        </p:txBody>
      </p:sp>
      <p:sp>
        <p:nvSpPr>
          <p:cNvPr id="4" name="TextBox 3"/>
          <p:cNvSpPr txBox="1"/>
          <p:nvPr/>
        </p:nvSpPr>
        <p:spPr>
          <a:xfrm>
            <a:off x="609600" y="1600200"/>
            <a:ext cx="7772400" cy="2585323"/>
          </a:xfrm>
          <a:prstGeom prst="rect">
            <a:avLst/>
          </a:prstGeom>
          <a:noFill/>
        </p:spPr>
        <p:txBody>
          <a:bodyPr wrap="square" rtlCol="0">
            <a:spAutoFit/>
          </a:bodyPr>
          <a:lstStyle/>
          <a:p>
            <a:r>
              <a:rPr lang="ru-RU" dirty="0" smtClean="0"/>
              <a:t>Пусть популяция по-прежнему стабильна.</a:t>
            </a:r>
          </a:p>
          <a:p>
            <a:r>
              <a:rPr lang="ru-RU" dirty="0" err="1" smtClean="0"/>
              <a:t>Матожидание</a:t>
            </a:r>
            <a:r>
              <a:rPr lang="ru-RU" dirty="0" smtClean="0"/>
              <a:t> числа (выживших и оставивших своё потомство) потомков каждого индивида в следующем поколении равно теперь 2 (что очевидно, если подумать).</a:t>
            </a:r>
          </a:p>
          <a:p>
            <a:endParaRPr lang="ru-RU" dirty="0"/>
          </a:p>
          <a:p>
            <a:r>
              <a:rPr lang="ru-RU" dirty="0" smtClean="0"/>
              <a:t>А через много поколений?</a:t>
            </a:r>
          </a:p>
          <a:p>
            <a:endParaRPr lang="ru-RU" dirty="0"/>
          </a:p>
          <a:p>
            <a:r>
              <a:rPr lang="ru-RU" dirty="0" smtClean="0">
                <a:solidFill>
                  <a:schemeClr val="bg1">
                    <a:lumMod val="50000"/>
                  </a:schemeClr>
                </a:solidFill>
              </a:rPr>
              <a:t>На самом деле вероятны только два варианта: 0 и вся популяция </a:t>
            </a:r>
            <a:r>
              <a:rPr lang="ru-RU" dirty="0" smtClean="0">
                <a:solidFill>
                  <a:schemeClr val="bg1">
                    <a:lumMod val="50000"/>
                  </a:schemeClr>
                </a:solidFill>
                <a:sym typeface="Wingdings" pitchFamily="2" charset="2"/>
              </a:rPr>
              <a:t>(остальные крайне маловероятны).</a:t>
            </a:r>
            <a:endParaRPr lang="ru-RU" dirty="0">
              <a:solidFill>
                <a:schemeClr val="bg1">
                  <a:lumMod val="50000"/>
                </a:schemeClr>
              </a:solidFill>
            </a:endParaRPr>
          </a:p>
        </p:txBody>
      </p:sp>
      <p:sp>
        <p:nvSpPr>
          <p:cNvPr id="5" name="TextBox 4"/>
          <p:cNvSpPr txBox="1"/>
          <p:nvPr/>
        </p:nvSpPr>
        <p:spPr>
          <a:xfrm>
            <a:off x="609600" y="4267200"/>
            <a:ext cx="8001000" cy="369332"/>
          </a:xfrm>
          <a:prstGeom prst="rect">
            <a:avLst/>
          </a:prstGeom>
          <a:noFill/>
        </p:spPr>
        <p:txBody>
          <a:bodyPr wrap="square" rtlCol="0">
            <a:spAutoFit/>
          </a:bodyPr>
          <a:lstStyle/>
          <a:p>
            <a:r>
              <a:rPr lang="ru-RU" dirty="0" smtClean="0">
                <a:solidFill>
                  <a:srgbClr val="C00000"/>
                </a:solidFill>
              </a:rPr>
              <a:t>Что же, вся изложенная теория не работает?</a:t>
            </a:r>
            <a:endParaRPr lang="ru-RU"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Будем следить за конкретным геном</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23</a:t>
            </a:fld>
            <a:endParaRPr lang="ru-RU"/>
          </a:p>
        </p:txBody>
      </p:sp>
      <p:sp>
        <p:nvSpPr>
          <p:cNvPr id="4" name="TextBox 3"/>
          <p:cNvSpPr txBox="1"/>
          <p:nvPr/>
        </p:nvSpPr>
        <p:spPr>
          <a:xfrm>
            <a:off x="228600" y="1600200"/>
            <a:ext cx="8229600" cy="1508105"/>
          </a:xfrm>
          <a:prstGeom prst="rect">
            <a:avLst/>
          </a:prstGeom>
          <a:noFill/>
        </p:spPr>
        <p:txBody>
          <a:bodyPr wrap="square" rtlCol="0">
            <a:spAutoFit/>
          </a:bodyPr>
          <a:lstStyle/>
          <a:p>
            <a:r>
              <a:rPr lang="ru-RU" sz="2000" dirty="0" smtClean="0"/>
              <a:t>Давайте рассмотрим не популяцию организмов, а популяцию генов!</a:t>
            </a:r>
          </a:p>
          <a:p>
            <a:endParaRPr lang="ru-RU" i="1" dirty="0" smtClean="0"/>
          </a:p>
          <a:p>
            <a:r>
              <a:rPr lang="ru-RU" i="1" dirty="0" smtClean="0"/>
              <a:t>Организмы, в геномах которых они присутствуют, для них – часть окружающей среды. Размножаются они по тем же законам. что и бактерии</a:t>
            </a:r>
            <a:r>
              <a:rPr lang="ru-RU" dirty="0" smtClean="0"/>
              <a:t>.</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Будем следить за конкретным геном</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24</a:t>
            </a:fld>
            <a:endParaRPr lang="ru-RU"/>
          </a:p>
        </p:txBody>
      </p:sp>
      <p:sp>
        <p:nvSpPr>
          <p:cNvPr id="4" name="TextBox 3"/>
          <p:cNvSpPr txBox="1"/>
          <p:nvPr/>
        </p:nvSpPr>
        <p:spPr>
          <a:xfrm>
            <a:off x="533400" y="1600200"/>
            <a:ext cx="8229600" cy="2893100"/>
          </a:xfrm>
          <a:prstGeom prst="rect">
            <a:avLst/>
          </a:prstGeom>
          <a:noFill/>
        </p:spPr>
        <p:txBody>
          <a:bodyPr wrap="square" rtlCol="0">
            <a:spAutoFit/>
          </a:bodyPr>
          <a:lstStyle/>
          <a:p>
            <a:r>
              <a:rPr lang="ru-RU" sz="2000" dirty="0" smtClean="0"/>
              <a:t>Давайте рассмотрим не популяцию организмов, а популяцию генов!</a:t>
            </a:r>
          </a:p>
          <a:p>
            <a:endParaRPr lang="ru-RU" i="1" dirty="0" smtClean="0"/>
          </a:p>
          <a:p>
            <a:r>
              <a:rPr lang="ru-RU" i="1" dirty="0" smtClean="0"/>
              <a:t>Организмы, в геномах которых они присутствуют, для них – часть окружающей среды. Размножаются они по тем же законам. что и бактерии</a:t>
            </a:r>
            <a:r>
              <a:rPr lang="ru-RU" dirty="0" smtClean="0"/>
              <a:t>.</a:t>
            </a:r>
          </a:p>
          <a:p>
            <a:endParaRPr lang="ru-RU" dirty="0"/>
          </a:p>
          <a:p>
            <a:r>
              <a:rPr lang="ru-RU" dirty="0" smtClean="0"/>
              <a:t>Тогда вся формальная теория сохраняется. У каждого варианта гена есть приспособленность = </a:t>
            </a:r>
            <a:r>
              <a:rPr lang="ru-RU" dirty="0" err="1" smtClean="0"/>
              <a:t>матожидание</a:t>
            </a:r>
            <a:r>
              <a:rPr lang="ru-RU" dirty="0" smtClean="0"/>
              <a:t> числа потомков через фиксированное время. Нейтральные варианты исчезают или некоторой вероятностью закрепляются (дрейф), вредные исчезают (отрицательный отбор), полезные с заметной вероятностью закрепляются (положительный отбор).</a:t>
            </a:r>
            <a:endParaRPr lang="ru-RU" dirty="0"/>
          </a:p>
        </p:txBody>
      </p:sp>
      <p:sp>
        <p:nvSpPr>
          <p:cNvPr id="5" name="TextBox 4"/>
          <p:cNvSpPr txBox="1"/>
          <p:nvPr/>
        </p:nvSpPr>
        <p:spPr>
          <a:xfrm>
            <a:off x="609600" y="5257800"/>
            <a:ext cx="7772400" cy="923330"/>
          </a:xfrm>
          <a:prstGeom prst="rect">
            <a:avLst/>
          </a:prstGeom>
          <a:noFill/>
        </p:spPr>
        <p:txBody>
          <a:bodyPr wrap="square" rtlCol="0">
            <a:spAutoFit/>
          </a:bodyPr>
          <a:lstStyle/>
          <a:p>
            <a:r>
              <a:rPr lang="ru-RU" i="1" dirty="0" smtClean="0">
                <a:solidFill>
                  <a:srgbClr val="002060"/>
                </a:solidFill>
              </a:rPr>
              <a:t>А что такое «ген»? В данном контексте – что хотите, любой участок генома. Можно даже эволюцию конкретной позиции в геноме отслеживать с тех же позиций.</a:t>
            </a:r>
            <a:endParaRPr lang="ru-RU" i="1" dirty="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Сравниваем гены разных организмов</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25</a:t>
            </a:fld>
            <a:endParaRPr lang="ru-RU"/>
          </a:p>
        </p:txBody>
      </p:sp>
      <p:sp>
        <p:nvSpPr>
          <p:cNvPr id="4" name="TextBox 3"/>
          <p:cNvSpPr txBox="1"/>
          <p:nvPr/>
        </p:nvSpPr>
        <p:spPr>
          <a:xfrm>
            <a:off x="533400" y="3810000"/>
            <a:ext cx="4572000" cy="1200329"/>
          </a:xfrm>
          <a:prstGeom prst="rect">
            <a:avLst/>
          </a:prstGeom>
          <a:noFill/>
        </p:spPr>
        <p:txBody>
          <a:bodyPr wrap="square" rtlCol="0">
            <a:spAutoFit/>
          </a:bodyPr>
          <a:lstStyle/>
          <a:p>
            <a:r>
              <a:rPr lang="en-US" b="1" dirty="0" smtClean="0">
                <a:latin typeface="Courier New" pitchFamily="49" charset="0"/>
                <a:cs typeface="Courier New" pitchFamily="49" charset="0"/>
              </a:rPr>
              <a:t> </a:t>
            </a:r>
            <a:r>
              <a:rPr lang="ru-RU" b="1" dirty="0" smtClean="0">
                <a:latin typeface="Courier New" pitchFamily="49" charset="0"/>
                <a:cs typeface="Courier New" pitchFamily="49" charset="0"/>
              </a:rPr>
              <a:t>   </a:t>
            </a:r>
            <a:r>
              <a:rPr lang="en-US" b="1" dirty="0" smtClean="0">
                <a:latin typeface="Courier New" pitchFamily="49" charset="0"/>
                <a:cs typeface="Courier New" pitchFamily="49" charset="0"/>
              </a:rPr>
              <a:t>1</a:t>
            </a:r>
            <a:r>
              <a:rPr lang="en-US"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ru-RU"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latin typeface="Courier New" pitchFamily="49" charset="0"/>
                <a:cs typeface="Courier New" pitchFamily="49" charset="0"/>
              </a:rPr>
              <a:t>2	    3               </a:t>
            </a:r>
          </a:p>
          <a:p>
            <a:r>
              <a:rPr lang="en-US" b="1" dirty="0" smtClean="0">
                <a:latin typeface="Courier New" pitchFamily="49" charset="0"/>
                <a:cs typeface="Courier New" pitchFamily="49" charset="0"/>
              </a:rPr>
              <a:t>  0.00	 25.00	 28.99		Hs 1</a:t>
            </a:r>
          </a:p>
          <a:p>
            <a:r>
              <a:rPr lang="en-US" b="1" dirty="0" smtClean="0">
                <a:latin typeface="Courier New" pitchFamily="49" charset="0"/>
                <a:cs typeface="Courier New" pitchFamily="49" charset="0"/>
              </a:rPr>
              <a:t>	  0.00	 22.06		Mm 2</a:t>
            </a:r>
          </a:p>
          <a:p>
            <a:r>
              <a:rPr lang="en-US" b="1" dirty="0" smtClean="0">
                <a:latin typeface="Courier New" pitchFamily="49" charset="0"/>
                <a:cs typeface="Courier New" pitchFamily="49" charset="0"/>
              </a:rPr>
              <a:t>		  0.00		La 3</a:t>
            </a:r>
            <a:endParaRPr lang="ru-RU" b="1" dirty="0">
              <a:latin typeface="Courier New" pitchFamily="49" charset="0"/>
              <a:cs typeface="Courier New" pitchFamily="49" charset="0"/>
            </a:endParaRPr>
          </a:p>
        </p:txBody>
      </p:sp>
      <p:pic>
        <p:nvPicPr>
          <p:cNvPr id="5" name="Рисунок 4" descr="trna_ali_colored.png"/>
          <p:cNvPicPr>
            <a:picLocks noChangeAspect="1"/>
          </p:cNvPicPr>
          <p:nvPr/>
        </p:nvPicPr>
        <p:blipFill>
          <a:blip r:embed="rId2" cstate="print"/>
          <a:stretch>
            <a:fillRect/>
          </a:stretch>
        </p:blipFill>
        <p:spPr>
          <a:xfrm>
            <a:off x="228601" y="2438401"/>
            <a:ext cx="8534399" cy="933258"/>
          </a:xfrm>
          <a:prstGeom prst="rect">
            <a:avLst/>
          </a:prstGeom>
        </p:spPr>
      </p:pic>
      <p:sp>
        <p:nvSpPr>
          <p:cNvPr id="6" name="TextBox 5"/>
          <p:cNvSpPr txBox="1"/>
          <p:nvPr/>
        </p:nvSpPr>
        <p:spPr>
          <a:xfrm>
            <a:off x="304800" y="2057400"/>
            <a:ext cx="8153400" cy="369332"/>
          </a:xfrm>
          <a:prstGeom prst="rect">
            <a:avLst/>
          </a:prstGeom>
          <a:noFill/>
        </p:spPr>
        <p:txBody>
          <a:bodyPr wrap="square" rtlCol="0">
            <a:spAutoFit/>
          </a:bodyPr>
          <a:lstStyle/>
          <a:p>
            <a:r>
              <a:rPr lang="ru-RU" dirty="0" smtClean="0"/>
              <a:t>Выравнивание последовательностей </a:t>
            </a:r>
            <a:r>
              <a:rPr lang="ru-RU" dirty="0" err="1" smtClean="0"/>
              <a:t>фенилаланиновой</a:t>
            </a:r>
            <a:r>
              <a:rPr lang="ru-RU" dirty="0" smtClean="0"/>
              <a:t> </a:t>
            </a:r>
            <a:r>
              <a:rPr lang="ru-RU" dirty="0" err="1" smtClean="0"/>
              <a:t>митохондриальной</a:t>
            </a:r>
            <a:r>
              <a:rPr lang="ru-RU" dirty="0" smtClean="0"/>
              <a:t> </a:t>
            </a:r>
            <a:r>
              <a:rPr lang="ru-RU" dirty="0" err="1" smtClean="0"/>
              <a:t>тРНК</a:t>
            </a:r>
            <a:endParaRPr lang="ru-RU" dirty="0"/>
          </a:p>
        </p:txBody>
      </p:sp>
      <p:sp>
        <p:nvSpPr>
          <p:cNvPr id="7" name="TextBox 6"/>
          <p:cNvSpPr txBox="1"/>
          <p:nvPr/>
        </p:nvSpPr>
        <p:spPr>
          <a:xfrm>
            <a:off x="381000" y="3352800"/>
            <a:ext cx="6705600" cy="369332"/>
          </a:xfrm>
          <a:prstGeom prst="rect">
            <a:avLst/>
          </a:prstGeom>
          <a:noFill/>
        </p:spPr>
        <p:txBody>
          <a:bodyPr wrap="square" rtlCol="0">
            <a:spAutoFit/>
          </a:bodyPr>
          <a:lstStyle/>
          <a:p>
            <a:r>
              <a:rPr lang="ru-RU" dirty="0" smtClean="0"/>
              <a:t>Матрица расстояний между последовательностями</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Сравниваем гены разных организмов</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26</a:t>
            </a:fld>
            <a:endParaRPr lang="ru-RU"/>
          </a:p>
        </p:txBody>
      </p:sp>
      <p:sp>
        <p:nvSpPr>
          <p:cNvPr id="4" name="TextBox 3"/>
          <p:cNvSpPr txBox="1"/>
          <p:nvPr/>
        </p:nvSpPr>
        <p:spPr>
          <a:xfrm>
            <a:off x="914400" y="5105400"/>
            <a:ext cx="4572000" cy="1200329"/>
          </a:xfrm>
          <a:prstGeom prst="rect">
            <a:avLst/>
          </a:prstGeom>
          <a:noFill/>
        </p:spPr>
        <p:txBody>
          <a:bodyPr wrap="square" rtlCol="0">
            <a:spAutoFit/>
          </a:bodyPr>
          <a:lstStyle/>
          <a:p>
            <a:r>
              <a:rPr lang="en-US" b="1" dirty="0" smtClean="0">
                <a:latin typeface="Courier New" pitchFamily="49" charset="0"/>
                <a:cs typeface="Courier New" pitchFamily="49" charset="0"/>
              </a:rPr>
              <a:t> </a:t>
            </a:r>
            <a:r>
              <a:rPr lang="ru-RU"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latin typeface="Courier New" pitchFamily="49" charset="0"/>
                <a:cs typeface="Courier New" pitchFamily="49" charset="0"/>
              </a:rPr>
              <a:t>1	    2	    3               </a:t>
            </a:r>
          </a:p>
          <a:p>
            <a:r>
              <a:rPr lang="en-US" b="1" dirty="0" smtClean="0">
                <a:latin typeface="Courier New" pitchFamily="49" charset="0"/>
                <a:cs typeface="Courier New" pitchFamily="49" charset="0"/>
              </a:rPr>
              <a:t>  0.00	 22.50	 24.57		Hs 1</a:t>
            </a:r>
          </a:p>
          <a:p>
            <a:r>
              <a:rPr lang="en-US" b="1" dirty="0" smtClean="0">
                <a:latin typeface="Courier New" pitchFamily="49" charset="0"/>
                <a:cs typeface="Courier New" pitchFamily="49" charset="0"/>
              </a:rPr>
              <a:t>	  0.00	 25.69		Mm 2</a:t>
            </a:r>
          </a:p>
          <a:p>
            <a:r>
              <a:rPr lang="en-US" b="1" dirty="0" smtClean="0">
                <a:latin typeface="Courier New" pitchFamily="49" charset="0"/>
                <a:cs typeface="Courier New" pitchFamily="49" charset="0"/>
              </a:rPr>
              <a:t>		  0.00		La 3</a:t>
            </a:r>
            <a:endParaRPr lang="ru-RU" b="1" dirty="0">
              <a:latin typeface="Courier New" pitchFamily="49" charset="0"/>
              <a:cs typeface="Courier New" pitchFamily="49" charset="0"/>
            </a:endParaRPr>
          </a:p>
        </p:txBody>
      </p:sp>
      <p:sp>
        <p:nvSpPr>
          <p:cNvPr id="6" name="TextBox 5"/>
          <p:cNvSpPr txBox="1"/>
          <p:nvPr/>
        </p:nvSpPr>
        <p:spPr>
          <a:xfrm>
            <a:off x="304800" y="1524000"/>
            <a:ext cx="8153400" cy="369332"/>
          </a:xfrm>
          <a:prstGeom prst="rect">
            <a:avLst/>
          </a:prstGeom>
          <a:noFill/>
        </p:spPr>
        <p:txBody>
          <a:bodyPr wrap="square" rtlCol="0">
            <a:spAutoFit/>
          </a:bodyPr>
          <a:lstStyle/>
          <a:p>
            <a:r>
              <a:rPr lang="ru-RU" dirty="0" smtClean="0"/>
              <a:t>Выравнивание последовательностей </a:t>
            </a:r>
            <a:r>
              <a:rPr lang="ru-RU" dirty="0" err="1" smtClean="0"/>
              <a:t>рибосомальной</a:t>
            </a:r>
            <a:r>
              <a:rPr lang="ru-RU" dirty="0" smtClean="0"/>
              <a:t> РНК из митохондрий</a:t>
            </a:r>
            <a:endParaRPr lang="ru-RU" dirty="0"/>
          </a:p>
        </p:txBody>
      </p:sp>
      <p:sp>
        <p:nvSpPr>
          <p:cNvPr id="7" name="TextBox 6"/>
          <p:cNvSpPr txBox="1"/>
          <p:nvPr/>
        </p:nvSpPr>
        <p:spPr>
          <a:xfrm>
            <a:off x="381000" y="4736068"/>
            <a:ext cx="6705600" cy="369332"/>
          </a:xfrm>
          <a:prstGeom prst="rect">
            <a:avLst/>
          </a:prstGeom>
          <a:noFill/>
        </p:spPr>
        <p:txBody>
          <a:bodyPr wrap="square" rtlCol="0">
            <a:spAutoFit/>
          </a:bodyPr>
          <a:lstStyle/>
          <a:p>
            <a:r>
              <a:rPr lang="ru-RU" dirty="0" smtClean="0"/>
              <a:t>Матрица расстояний между последовательностями</a:t>
            </a:r>
            <a:endParaRPr lang="ru-RU" dirty="0"/>
          </a:p>
        </p:txBody>
      </p:sp>
      <p:pic>
        <p:nvPicPr>
          <p:cNvPr id="8" name="Рисунок 7" descr="12s_colored.png"/>
          <p:cNvPicPr>
            <a:picLocks noChangeAspect="1"/>
          </p:cNvPicPr>
          <p:nvPr/>
        </p:nvPicPr>
        <p:blipFill>
          <a:blip r:embed="rId3" cstate="print"/>
          <a:srcRect b="59368"/>
          <a:stretch>
            <a:fillRect/>
          </a:stretch>
        </p:blipFill>
        <p:spPr>
          <a:xfrm>
            <a:off x="304800" y="1828800"/>
            <a:ext cx="8659654" cy="25589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Глобулярный белок</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27</a:t>
            </a:fld>
            <a:endParaRPr lang="ru-RU"/>
          </a:p>
        </p:txBody>
      </p:sp>
      <p:pic>
        <p:nvPicPr>
          <p:cNvPr id="5" name="Picture 1027" descr="F:\Users\sas\Talks\Protein1.GIF"/>
          <p:cNvPicPr>
            <a:picLocks noChangeAspect="1" noChangeArrowheads="1"/>
          </p:cNvPicPr>
          <p:nvPr/>
        </p:nvPicPr>
        <p:blipFill>
          <a:blip r:embed="rId3" cstate="print"/>
          <a:srcRect/>
          <a:stretch>
            <a:fillRect/>
          </a:stretch>
        </p:blipFill>
        <p:spPr bwMode="auto">
          <a:xfrm>
            <a:off x="762000" y="1752600"/>
            <a:ext cx="3582988" cy="3681413"/>
          </a:xfrm>
          <a:prstGeom prst="rect">
            <a:avLst/>
          </a:prstGeom>
          <a:noFill/>
        </p:spPr>
      </p:pic>
      <p:sp>
        <p:nvSpPr>
          <p:cNvPr id="6" name="Text Box 1028"/>
          <p:cNvSpPr txBox="1">
            <a:spLocks noChangeArrowheads="1"/>
          </p:cNvSpPr>
          <p:nvPr/>
        </p:nvSpPr>
        <p:spPr bwMode="auto">
          <a:xfrm>
            <a:off x="669925" y="5729288"/>
            <a:ext cx="3325813" cy="396875"/>
          </a:xfrm>
          <a:prstGeom prst="rect">
            <a:avLst/>
          </a:prstGeom>
          <a:noFill/>
          <a:ln w="9525">
            <a:noFill/>
            <a:miter lim="800000"/>
            <a:headEnd/>
            <a:tailEnd/>
          </a:ln>
          <a:effectLst/>
        </p:spPr>
        <p:txBody>
          <a:bodyPr wrap="none">
            <a:spAutoFit/>
          </a:bodyPr>
          <a:lstStyle/>
          <a:p>
            <a:r>
              <a:rPr lang="ru-RU"/>
              <a:t>Пространственная структура</a:t>
            </a:r>
          </a:p>
        </p:txBody>
      </p:sp>
      <p:sp>
        <p:nvSpPr>
          <p:cNvPr id="7" name="Text Box 1029"/>
          <p:cNvSpPr txBox="1">
            <a:spLocks noChangeArrowheads="1"/>
          </p:cNvSpPr>
          <p:nvPr/>
        </p:nvSpPr>
        <p:spPr bwMode="auto">
          <a:xfrm>
            <a:off x="4724400" y="3276600"/>
            <a:ext cx="3384550" cy="1006475"/>
          </a:xfrm>
          <a:prstGeom prst="rect">
            <a:avLst/>
          </a:prstGeom>
          <a:noFill/>
          <a:ln w="9525">
            <a:noFill/>
            <a:miter lim="800000"/>
            <a:headEnd/>
            <a:tailEnd/>
          </a:ln>
          <a:effectLst/>
        </p:spPr>
        <p:txBody>
          <a:bodyPr wrap="none">
            <a:spAutoFit/>
          </a:bodyPr>
          <a:lstStyle/>
          <a:p>
            <a:r>
              <a:rPr lang="ru-RU" b="1">
                <a:latin typeface="Courier" pitchFamily="49" charset="0"/>
              </a:rPr>
              <a:t>RRNFSKQASE ILNEYFYSHL</a:t>
            </a:r>
          </a:p>
          <a:p>
            <a:r>
              <a:rPr lang="ru-RU" b="1">
                <a:latin typeface="Courier" pitchFamily="49" charset="0"/>
              </a:rPr>
              <a:t>SNPYPSEEAK EELARKCGIT</a:t>
            </a:r>
          </a:p>
          <a:p>
            <a:r>
              <a:rPr lang="ru-RU" b="1">
                <a:latin typeface="Courier" pitchFamily="49" charset="0"/>
              </a:rPr>
              <a:t>VSQVSNWFGN KRIRYKKNI</a:t>
            </a:r>
            <a:endParaRPr lang="ru-RU"/>
          </a:p>
        </p:txBody>
      </p:sp>
      <p:sp>
        <p:nvSpPr>
          <p:cNvPr id="8" name="Text Box 1030"/>
          <p:cNvSpPr txBox="1">
            <a:spLocks noChangeArrowheads="1"/>
          </p:cNvSpPr>
          <p:nvPr/>
        </p:nvSpPr>
        <p:spPr bwMode="auto">
          <a:xfrm>
            <a:off x="5241925" y="5729288"/>
            <a:ext cx="2406650" cy="396875"/>
          </a:xfrm>
          <a:prstGeom prst="rect">
            <a:avLst/>
          </a:prstGeom>
          <a:noFill/>
          <a:ln w="9525">
            <a:noFill/>
            <a:miter lim="800000"/>
            <a:headEnd/>
            <a:tailEnd/>
          </a:ln>
          <a:effectLst/>
        </p:spPr>
        <p:txBody>
          <a:bodyPr wrap="none">
            <a:spAutoFit/>
          </a:bodyPr>
          <a:lstStyle/>
          <a:p>
            <a:r>
              <a:rPr lang="ru-RU"/>
              <a:t>Последовательность</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
            <a:ext cx="8229600" cy="1143000"/>
          </a:xfrm>
        </p:spPr>
        <p:txBody>
          <a:bodyPr/>
          <a:lstStyle/>
          <a:p>
            <a:r>
              <a:rPr lang="ru-RU" dirty="0" smtClean="0"/>
              <a:t>Аминокислотные остатки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28</a:t>
            </a:fld>
            <a:endParaRPr lang="ru-RU"/>
          </a:p>
        </p:txBody>
      </p:sp>
      <p:pic>
        <p:nvPicPr>
          <p:cNvPr id="63490" name="Picture 2"/>
          <p:cNvPicPr>
            <a:picLocks noChangeAspect="1" noChangeArrowheads="1"/>
          </p:cNvPicPr>
          <p:nvPr/>
        </p:nvPicPr>
        <p:blipFill>
          <a:blip r:embed="rId3" cstate="print"/>
          <a:srcRect/>
          <a:stretch>
            <a:fillRect/>
          </a:stretch>
        </p:blipFill>
        <p:spPr bwMode="auto">
          <a:xfrm>
            <a:off x="762000" y="838200"/>
            <a:ext cx="7639050" cy="603408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Белки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29</a:t>
            </a:fld>
            <a:endParaRPr lang="ru-RU"/>
          </a:p>
        </p:txBody>
      </p:sp>
      <p:sp>
        <p:nvSpPr>
          <p:cNvPr id="4" name="TextBox 3"/>
          <p:cNvSpPr txBox="1"/>
          <p:nvPr/>
        </p:nvSpPr>
        <p:spPr>
          <a:xfrm>
            <a:off x="609600" y="1752600"/>
            <a:ext cx="2743200" cy="369332"/>
          </a:xfrm>
          <a:prstGeom prst="rect">
            <a:avLst/>
          </a:prstGeom>
          <a:noFill/>
        </p:spPr>
        <p:txBody>
          <a:bodyPr wrap="square" rtlCol="0">
            <a:spAutoFit/>
          </a:bodyPr>
          <a:lstStyle/>
          <a:p>
            <a:r>
              <a:rPr lang="ru-RU" dirty="0" smtClean="0"/>
              <a:t>Неупорядоченный белок</a:t>
            </a:r>
            <a:endParaRPr lang="ru-RU" dirty="0"/>
          </a:p>
        </p:txBody>
      </p:sp>
      <p:pic>
        <p:nvPicPr>
          <p:cNvPr id="14337" name="Picture 1"/>
          <p:cNvPicPr>
            <a:picLocks noChangeAspect="1" noChangeArrowheads="1"/>
          </p:cNvPicPr>
          <p:nvPr/>
        </p:nvPicPr>
        <p:blipFill>
          <a:blip r:embed="rId3" cstate="print"/>
          <a:srcRect l="3934" t="12584" r="5902" b="19775"/>
          <a:stretch>
            <a:fillRect/>
          </a:stretch>
        </p:blipFill>
        <p:spPr bwMode="auto">
          <a:xfrm>
            <a:off x="685800" y="2057400"/>
            <a:ext cx="4190929" cy="3440484"/>
          </a:xfrm>
          <a:prstGeom prst="rect">
            <a:avLst/>
          </a:prstGeom>
          <a:noFill/>
          <a:ln w="9525">
            <a:noFill/>
            <a:miter lim="800000"/>
            <a:headEnd/>
            <a:tailEnd/>
          </a:ln>
        </p:spPr>
      </p:pic>
      <p:sp>
        <p:nvSpPr>
          <p:cNvPr id="6" name="TextBox 5"/>
          <p:cNvSpPr txBox="1"/>
          <p:nvPr/>
        </p:nvSpPr>
        <p:spPr>
          <a:xfrm>
            <a:off x="5715000" y="3276600"/>
            <a:ext cx="2971800" cy="369332"/>
          </a:xfrm>
          <a:prstGeom prst="rect">
            <a:avLst/>
          </a:prstGeom>
          <a:noFill/>
        </p:spPr>
        <p:txBody>
          <a:bodyPr wrap="square" rtlCol="0">
            <a:spAutoFit/>
          </a:bodyPr>
          <a:lstStyle/>
          <a:p>
            <a:r>
              <a:rPr lang="pl-PL" b="1" dirty="0" smtClean="0">
                <a:latin typeface="Courier New" pitchFamily="49" charset="0"/>
                <a:cs typeface="Courier New" pitchFamily="49" charset="0"/>
              </a:rPr>
              <a:t>GSIKPGVIGGSKPKVAT</a:t>
            </a:r>
            <a:endParaRPr lang="ru-RU" b="1" dirty="0">
              <a:latin typeface="Courier New" pitchFamily="49" charset="0"/>
              <a:cs typeface="Courier New"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Карта сходства: </a:t>
            </a:r>
            <a:br>
              <a:rPr lang="ru-RU" dirty="0" smtClean="0"/>
            </a:br>
            <a:r>
              <a:rPr lang="ru-RU" dirty="0" smtClean="0"/>
              <a:t>те же два генома</a:t>
            </a:r>
            <a:endParaRPr lang="ru-RU" dirty="0"/>
          </a:p>
        </p:txBody>
      </p:sp>
      <p:sp>
        <p:nvSpPr>
          <p:cNvPr id="10" name="Номер слайда 1"/>
          <p:cNvSpPr>
            <a:spLocks noGrp="1"/>
          </p:cNvSpPr>
          <p:nvPr>
            <p:ph type="sldNum" sz="quarter" idx="12"/>
          </p:nvPr>
        </p:nvSpPr>
        <p:spPr>
          <a:xfrm>
            <a:off x="6553200" y="6356350"/>
            <a:ext cx="2133600" cy="365125"/>
          </a:xfrm>
        </p:spPr>
        <p:txBody>
          <a:bodyPr/>
          <a:lstStyle/>
          <a:p>
            <a:fld id="{51B0424B-BA00-4C1D-946A-CCF19F3E8C64}" type="slidenum">
              <a:rPr lang="ru-RU" smtClean="0"/>
              <a:pPr/>
              <a:t>3</a:t>
            </a:fld>
            <a:endParaRPr lang="ru-RU"/>
          </a:p>
        </p:txBody>
      </p:sp>
      <p:sp>
        <p:nvSpPr>
          <p:cNvPr id="11" name="TextBox 10"/>
          <p:cNvSpPr txBox="1"/>
          <p:nvPr/>
        </p:nvSpPr>
        <p:spPr>
          <a:xfrm>
            <a:off x="3151015" y="5656490"/>
            <a:ext cx="2521652" cy="646331"/>
          </a:xfrm>
          <a:prstGeom prst="rect">
            <a:avLst/>
          </a:prstGeom>
          <a:noFill/>
        </p:spPr>
        <p:txBody>
          <a:bodyPr wrap="none" rtlCol="0">
            <a:spAutoFit/>
          </a:bodyPr>
          <a:lstStyle/>
          <a:p>
            <a:r>
              <a:rPr lang="en-US" sz="3600" i="1" dirty="0" err="1" smtClean="0"/>
              <a:t>Brucella</a:t>
            </a:r>
            <a:r>
              <a:rPr lang="en-US" sz="3600" i="1" dirty="0" smtClean="0"/>
              <a:t> </a:t>
            </a:r>
            <a:r>
              <a:rPr lang="en-US" sz="3600" i="1" dirty="0" err="1" smtClean="0"/>
              <a:t>ovis</a:t>
            </a:r>
            <a:endParaRPr lang="ru-RU" sz="3600" dirty="0"/>
          </a:p>
        </p:txBody>
      </p:sp>
      <p:sp>
        <p:nvSpPr>
          <p:cNvPr id="13" name="TextBox 12"/>
          <p:cNvSpPr txBox="1"/>
          <p:nvPr/>
        </p:nvSpPr>
        <p:spPr>
          <a:xfrm rot="16200000">
            <a:off x="-578411" y="3469816"/>
            <a:ext cx="2498056" cy="646331"/>
          </a:xfrm>
          <a:prstGeom prst="rect">
            <a:avLst/>
          </a:prstGeom>
          <a:noFill/>
        </p:spPr>
        <p:txBody>
          <a:bodyPr wrap="none" rtlCol="0">
            <a:spAutoFit/>
          </a:bodyPr>
          <a:lstStyle/>
          <a:p>
            <a:r>
              <a:rPr lang="en-US" sz="3600" i="1" dirty="0" err="1" smtClean="0"/>
              <a:t>Brucella</a:t>
            </a:r>
            <a:r>
              <a:rPr lang="en-US" sz="3600" i="1" dirty="0" smtClean="0"/>
              <a:t> </a:t>
            </a:r>
            <a:r>
              <a:rPr lang="en-US" sz="3600" i="1" dirty="0" err="1" smtClean="0"/>
              <a:t>suis</a:t>
            </a:r>
            <a:endParaRPr lang="ru-RU" sz="3600" dirty="0"/>
          </a:p>
        </p:txBody>
      </p:sp>
      <p:pic>
        <p:nvPicPr>
          <p:cNvPr id="37892" name="Picture 4" descr="http://blast.ncbi.nlm.nih.gov/hitmatrix/hit_matrix.cgi?rid=25BEERJU114&amp;width=600&amp;height=300"/>
          <p:cNvPicPr>
            <a:picLocks noChangeAspect="1" noChangeArrowheads="1"/>
          </p:cNvPicPr>
          <p:nvPr/>
        </p:nvPicPr>
        <p:blipFill>
          <a:blip r:embed="rId3" cstate="print"/>
          <a:srcRect/>
          <a:stretch>
            <a:fillRect/>
          </a:stretch>
        </p:blipFill>
        <p:spPr bwMode="auto">
          <a:xfrm>
            <a:off x="1143000" y="2286000"/>
            <a:ext cx="6858000" cy="3429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odomo.fbb.msu.ru/~sutormin94/term4/block2/pr4/3qbgout.1.jpg"/>
          <p:cNvPicPr>
            <a:picLocks noChangeAspect="1" noChangeArrowheads="1"/>
          </p:cNvPicPr>
          <p:nvPr/>
        </p:nvPicPr>
        <p:blipFill>
          <a:blip r:embed="rId3" cstate="print"/>
          <a:srcRect/>
          <a:stretch>
            <a:fillRect/>
          </a:stretch>
        </p:blipFill>
        <p:spPr bwMode="auto">
          <a:xfrm>
            <a:off x="347450" y="1914525"/>
            <a:ext cx="4600575" cy="5324475"/>
          </a:xfrm>
          <a:prstGeom prst="rect">
            <a:avLst/>
          </a:prstGeom>
          <a:noFill/>
        </p:spPr>
      </p:pic>
      <p:sp>
        <p:nvSpPr>
          <p:cNvPr id="3" name="Прямоугольник 2"/>
          <p:cNvSpPr/>
          <p:nvPr/>
        </p:nvSpPr>
        <p:spPr>
          <a:xfrm>
            <a:off x="1113264" y="1350743"/>
            <a:ext cx="6917471" cy="584775"/>
          </a:xfrm>
          <a:prstGeom prst="rect">
            <a:avLst/>
          </a:prstGeom>
        </p:spPr>
        <p:txBody>
          <a:bodyPr wrap="none">
            <a:spAutoFit/>
          </a:bodyPr>
          <a:lstStyle/>
          <a:p>
            <a:r>
              <a:rPr lang="ru-RU" sz="3200" dirty="0" err="1" smtClean="0"/>
              <a:t>Галородопсин</a:t>
            </a:r>
            <a:r>
              <a:rPr lang="ru-RU" sz="3200" dirty="0" smtClean="0"/>
              <a:t> </a:t>
            </a:r>
            <a:r>
              <a:rPr lang="ru-RU" sz="3200" dirty="0"/>
              <a:t>из археи </a:t>
            </a:r>
            <a:r>
              <a:rPr lang="en-US" sz="3200" i="1" dirty="0" err="1"/>
              <a:t>Natronomonas</a:t>
            </a:r>
            <a:r>
              <a:rPr lang="en-US" sz="3200" dirty="0"/>
              <a:t> </a:t>
            </a:r>
            <a:endParaRPr lang="ru-RU" sz="3200" dirty="0"/>
          </a:p>
        </p:txBody>
      </p:sp>
      <p:pic>
        <p:nvPicPr>
          <p:cNvPr id="1028" name="Picture 4" descr="http://kodomo.fbb.msu.ru/~sutormin94/term4/block2/pr4/3QBG.2.jpg"/>
          <p:cNvPicPr>
            <a:picLocks noChangeAspect="1" noChangeArrowheads="1"/>
          </p:cNvPicPr>
          <p:nvPr/>
        </p:nvPicPr>
        <p:blipFill>
          <a:blip r:embed="rId4" cstate="print"/>
          <a:srcRect/>
          <a:stretch>
            <a:fillRect/>
          </a:stretch>
        </p:blipFill>
        <p:spPr bwMode="auto">
          <a:xfrm>
            <a:off x="4994455" y="2365312"/>
            <a:ext cx="3895820" cy="4422902"/>
          </a:xfrm>
          <a:prstGeom prst="rect">
            <a:avLst/>
          </a:prstGeom>
          <a:noFill/>
        </p:spPr>
      </p:pic>
      <p:sp>
        <p:nvSpPr>
          <p:cNvPr id="5" name="Заголовок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smtClean="0">
                <a:ln>
                  <a:noFill/>
                </a:ln>
                <a:solidFill>
                  <a:schemeClr val="tx1"/>
                </a:solidFill>
                <a:effectLst/>
                <a:uLnTx/>
                <a:uFillTx/>
                <a:latin typeface="+mj-lt"/>
                <a:ea typeface="+mj-ea"/>
                <a:cs typeface="+mj-cs"/>
              </a:rPr>
              <a:t>Трансмембранный белок</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Функции белков</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31</a:t>
            </a:fld>
            <a:endParaRPr lang="ru-RU"/>
          </a:p>
        </p:txBody>
      </p:sp>
      <p:sp>
        <p:nvSpPr>
          <p:cNvPr id="4" name="TextBox 3"/>
          <p:cNvSpPr txBox="1"/>
          <p:nvPr/>
        </p:nvSpPr>
        <p:spPr>
          <a:xfrm>
            <a:off x="381000" y="1524000"/>
            <a:ext cx="8305800" cy="4247317"/>
          </a:xfrm>
          <a:prstGeom prst="rect">
            <a:avLst/>
          </a:prstGeom>
          <a:noFill/>
        </p:spPr>
        <p:txBody>
          <a:bodyPr wrap="square" rtlCol="0">
            <a:spAutoFit/>
          </a:bodyPr>
          <a:lstStyle/>
          <a:p>
            <a:pPr>
              <a:spcAft>
                <a:spcPts val="600"/>
              </a:spcAft>
              <a:buFont typeface="Arial" pitchFamily="34" charset="0"/>
              <a:buChar char="•"/>
            </a:pPr>
            <a:r>
              <a:rPr lang="ru-RU" sz="2000" dirty="0" smtClean="0"/>
              <a:t>Ферменты</a:t>
            </a:r>
          </a:p>
          <a:p>
            <a:pPr>
              <a:spcAft>
                <a:spcPts val="600"/>
              </a:spcAft>
              <a:buFont typeface="Arial" pitchFamily="34" charset="0"/>
              <a:buChar char="•"/>
            </a:pPr>
            <a:r>
              <a:rPr lang="ru-RU" sz="2000" dirty="0" smtClean="0"/>
              <a:t>Рецепторы</a:t>
            </a:r>
          </a:p>
          <a:p>
            <a:pPr>
              <a:spcAft>
                <a:spcPts val="600"/>
              </a:spcAft>
              <a:buFont typeface="Arial" pitchFamily="34" charset="0"/>
              <a:buChar char="•"/>
            </a:pPr>
            <a:r>
              <a:rPr lang="ru-RU" sz="2000" dirty="0" smtClean="0"/>
              <a:t>Транспортеры</a:t>
            </a:r>
          </a:p>
          <a:p>
            <a:pPr>
              <a:spcAft>
                <a:spcPts val="600"/>
              </a:spcAft>
              <a:buFont typeface="Arial" pitchFamily="34" charset="0"/>
              <a:buChar char="•"/>
            </a:pPr>
            <a:r>
              <a:rPr lang="ru-RU" sz="2000" dirty="0" smtClean="0"/>
              <a:t>Ногти, волосы, рога, копыта, паутина, шёлк … (</a:t>
            </a:r>
            <a:r>
              <a:rPr lang="ru-RU" sz="2000" i="1" dirty="0" smtClean="0"/>
              <a:t>стройматериалы</a:t>
            </a:r>
            <a:r>
              <a:rPr lang="ru-RU" sz="2000" dirty="0" smtClean="0"/>
              <a:t>)</a:t>
            </a:r>
          </a:p>
          <a:p>
            <a:pPr>
              <a:spcAft>
                <a:spcPts val="600"/>
              </a:spcAft>
              <a:buFont typeface="Arial" pitchFamily="34" charset="0"/>
              <a:buChar char="•"/>
            </a:pPr>
            <a:r>
              <a:rPr lang="ru-RU" sz="2000" dirty="0" smtClean="0"/>
              <a:t>Гормоны (инсулин)</a:t>
            </a:r>
          </a:p>
          <a:p>
            <a:pPr>
              <a:spcAft>
                <a:spcPts val="600"/>
              </a:spcAft>
              <a:buFont typeface="Arial" pitchFamily="34" charset="0"/>
              <a:buChar char="•"/>
            </a:pPr>
            <a:r>
              <a:rPr lang="ru-RU" sz="2000" dirty="0" smtClean="0"/>
              <a:t>Яды (змей, скорпионов, …)</a:t>
            </a:r>
          </a:p>
          <a:p>
            <a:pPr>
              <a:spcAft>
                <a:spcPts val="600"/>
              </a:spcAft>
              <a:buFont typeface="Arial" pitchFamily="34" charset="0"/>
              <a:buChar char="•"/>
            </a:pPr>
            <a:r>
              <a:rPr lang="ru-RU" sz="2000" dirty="0" smtClean="0"/>
              <a:t>Гемоглобин, …</a:t>
            </a:r>
          </a:p>
          <a:p>
            <a:pPr>
              <a:spcAft>
                <a:spcPts val="600"/>
              </a:spcAft>
              <a:buFont typeface="Arial" pitchFamily="34" charset="0"/>
              <a:buChar char="•"/>
            </a:pPr>
            <a:r>
              <a:rPr lang="ru-RU" sz="2000" dirty="0" smtClean="0"/>
              <a:t>Альбумин яйца, белки молока, </a:t>
            </a:r>
            <a:r>
              <a:rPr lang="ru-RU" sz="2000" dirty="0" err="1" smtClean="0"/>
              <a:t>глютенин</a:t>
            </a:r>
            <a:r>
              <a:rPr lang="ru-RU" sz="2000" dirty="0" smtClean="0"/>
              <a:t>, … (</a:t>
            </a:r>
            <a:r>
              <a:rPr lang="ru-RU" sz="2000" i="1" dirty="0" smtClean="0"/>
              <a:t>запасы пищи</a:t>
            </a:r>
            <a:r>
              <a:rPr lang="ru-RU" sz="2000" dirty="0" smtClean="0"/>
              <a:t>)</a:t>
            </a:r>
          </a:p>
          <a:p>
            <a:pPr>
              <a:spcAft>
                <a:spcPts val="600"/>
              </a:spcAft>
              <a:buFont typeface="Arial" pitchFamily="34" charset="0"/>
              <a:buChar char="•"/>
            </a:pPr>
            <a:r>
              <a:rPr lang="ru-RU" sz="2000" dirty="0" smtClean="0"/>
              <a:t>Белки </a:t>
            </a:r>
            <a:r>
              <a:rPr lang="ru-RU" sz="2000" dirty="0" err="1" smtClean="0"/>
              <a:t>цитоскелета</a:t>
            </a:r>
            <a:r>
              <a:rPr lang="ru-RU" sz="2000" dirty="0" smtClean="0"/>
              <a:t>, гистоны, </a:t>
            </a:r>
            <a:r>
              <a:rPr lang="ru-RU" sz="2000" dirty="0" err="1" smtClean="0"/>
              <a:t>ламины</a:t>
            </a:r>
            <a:r>
              <a:rPr lang="ru-RU" sz="2000" dirty="0" smtClean="0"/>
              <a:t>, …</a:t>
            </a:r>
          </a:p>
          <a:p>
            <a:pPr>
              <a:spcAft>
                <a:spcPts val="600"/>
              </a:spcAft>
              <a:buFont typeface="Arial" pitchFamily="34" charset="0"/>
              <a:buChar char="•"/>
            </a:pPr>
            <a:r>
              <a:rPr lang="ru-RU" sz="2000" dirty="0"/>
              <a:t> </a:t>
            </a:r>
            <a:r>
              <a:rPr lang="ru-RU" sz="2000" dirty="0" smtClean="0"/>
              <a:t>Белки рибосомы</a:t>
            </a:r>
          </a:p>
          <a:p>
            <a:pPr>
              <a:spcAft>
                <a:spcPts val="600"/>
              </a:spcAft>
              <a:buFont typeface="Arial" pitchFamily="34" charset="0"/>
              <a:buChar char="•"/>
            </a:pPr>
            <a:r>
              <a:rPr lang="ru-RU" sz="2000" dirty="0" smtClean="0"/>
              <a:t> </a:t>
            </a:r>
            <a:r>
              <a:rPr lang="ru-RU" sz="2000" dirty="0" smtClean="0"/>
              <a:t>…</a:t>
            </a:r>
            <a:endParaRPr lang="ru-RU"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685800" y="1066800"/>
            <a:ext cx="8229600" cy="55626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b="87760"/>
          <a:stretch>
            <a:fillRect/>
          </a:stretch>
        </p:blipFill>
        <p:spPr bwMode="auto">
          <a:xfrm>
            <a:off x="1447800" y="1600200"/>
            <a:ext cx="3800475" cy="89189"/>
          </a:xfrm>
          <a:prstGeom prst="rect">
            <a:avLst/>
          </a:prstGeom>
          <a:noFill/>
          <a:ln w="9525">
            <a:noFill/>
            <a:miter lim="800000"/>
            <a:headEnd/>
            <a:tailEnd/>
          </a:ln>
        </p:spPr>
      </p:pic>
      <p:sp>
        <p:nvSpPr>
          <p:cNvPr id="2" name="Заголовок 1"/>
          <p:cNvSpPr>
            <a:spLocks noGrp="1"/>
          </p:cNvSpPr>
          <p:nvPr>
            <p:ph type="title"/>
          </p:nvPr>
        </p:nvSpPr>
        <p:spPr>
          <a:xfrm>
            <a:off x="457200" y="76200"/>
            <a:ext cx="8229600" cy="1143000"/>
          </a:xfrm>
        </p:spPr>
        <p:txBody>
          <a:bodyPr/>
          <a:lstStyle/>
          <a:p>
            <a:r>
              <a:rPr lang="ru-RU" dirty="0" smtClean="0"/>
              <a:t>Точечные замены в гене</a:t>
            </a:r>
            <a:endParaRPr lang="ru-RU" dirty="0"/>
          </a:p>
        </p:txBody>
      </p:sp>
      <p:sp>
        <p:nvSpPr>
          <p:cNvPr id="3" name="Номер слайда 2"/>
          <p:cNvSpPr>
            <a:spLocks noGrp="1"/>
          </p:cNvSpPr>
          <p:nvPr>
            <p:ph type="sldNum" sz="quarter" idx="12"/>
          </p:nvPr>
        </p:nvSpPr>
        <p:spPr>
          <a:xfrm>
            <a:off x="6553200" y="6127750"/>
            <a:ext cx="2133600" cy="365125"/>
          </a:xfrm>
        </p:spPr>
        <p:txBody>
          <a:bodyPr/>
          <a:lstStyle/>
          <a:p>
            <a:fld id="{5F2EBBE5-053C-4602-A123-7934C9B71A66}" type="slidenum">
              <a:rPr lang="ru-RU" smtClean="0"/>
              <a:pPr/>
              <a:t>32</a:t>
            </a:fld>
            <a:endParaRPr lang="ru-RU"/>
          </a:p>
        </p:txBody>
      </p:sp>
      <p:pic>
        <p:nvPicPr>
          <p:cNvPr id="10" name="Picture 4"/>
          <p:cNvPicPr>
            <a:picLocks noChangeAspect="1" noChangeArrowheads="1"/>
          </p:cNvPicPr>
          <p:nvPr/>
        </p:nvPicPr>
        <p:blipFill>
          <a:blip r:embed="rId4" cstate="print"/>
          <a:srcRect b="87760"/>
          <a:stretch>
            <a:fillRect/>
          </a:stretch>
        </p:blipFill>
        <p:spPr bwMode="auto">
          <a:xfrm>
            <a:off x="1533525" y="3111211"/>
            <a:ext cx="3800475" cy="89189"/>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b="87760"/>
          <a:stretch>
            <a:fillRect/>
          </a:stretch>
        </p:blipFill>
        <p:spPr bwMode="auto">
          <a:xfrm>
            <a:off x="1447800" y="4635211"/>
            <a:ext cx="3800475" cy="89189"/>
          </a:xfrm>
          <a:prstGeom prst="rect">
            <a:avLst/>
          </a:prstGeom>
          <a:noFill/>
          <a:ln w="9525">
            <a:noFill/>
            <a:miter lim="800000"/>
            <a:headEnd/>
            <a:tailEnd/>
          </a:ln>
        </p:spPr>
      </p:pic>
      <p:pic>
        <p:nvPicPr>
          <p:cNvPr id="12" name="Picture 4"/>
          <p:cNvPicPr>
            <a:picLocks noChangeAspect="1" noChangeArrowheads="1"/>
          </p:cNvPicPr>
          <p:nvPr/>
        </p:nvPicPr>
        <p:blipFill>
          <a:blip r:embed="rId4" cstate="print"/>
          <a:srcRect b="87760"/>
          <a:stretch>
            <a:fillRect/>
          </a:stretch>
        </p:blipFill>
        <p:spPr bwMode="auto">
          <a:xfrm>
            <a:off x="1457325" y="6159211"/>
            <a:ext cx="3800475" cy="89189"/>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Эволюция белков</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33</a:t>
            </a:fld>
            <a:endParaRPr lang="ru-RU"/>
          </a:p>
        </p:txBody>
      </p:sp>
      <p:sp>
        <p:nvSpPr>
          <p:cNvPr id="4" name="TextBox 3"/>
          <p:cNvSpPr txBox="1"/>
          <p:nvPr/>
        </p:nvSpPr>
        <p:spPr>
          <a:xfrm>
            <a:off x="457200" y="1752600"/>
            <a:ext cx="8229600" cy="2585323"/>
          </a:xfrm>
          <a:prstGeom prst="rect">
            <a:avLst/>
          </a:prstGeom>
          <a:noFill/>
        </p:spPr>
        <p:txBody>
          <a:bodyPr wrap="square" rtlCol="0">
            <a:spAutoFit/>
          </a:bodyPr>
          <a:lstStyle/>
          <a:p>
            <a:r>
              <a:rPr lang="ru-RU" dirty="0"/>
              <a:t>Мутации возникают случайно.</a:t>
            </a:r>
            <a:endParaRPr lang="ru-RU" sz="1400" dirty="0"/>
          </a:p>
          <a:p>
            <a:endParaRPr lang="ru-RU" dirty="0"/>
          </a:p>
          <a:p>
            <a:r>
              <a:rPr lang="ru-RU" dirty="0"/>
              <a:t>Конкретная мутация может быть:</a:t>
            </a:r>
            <a:endParaRPr lang="ru-RU" sz="1400" dirty="0"/>
          </a:p>
          <a:p>
            <a:pPr lvl="1"/>
            <a:r>
              <a:rPr lang="ru-RU" dirty="0"/>
              <a:t> летальной;</a:t>
            </a:r>
          </a:p>
          <a:p>
            <a:pPr lvl="1"/>
            <a:r>
              <a:rPr lang="ru-RU" dirty="0"/>
              <a:t> вредной;</a:t>
            </a:r>
          </a:p>
          <a:p>
            <a:pPr lvl="1"/>
            <a:r>
              <a:rPr lang="ru-RU" dirty="0"/>
              <a:t> </a:t>
            </a:r>
            <a:r>
              <a:rPr lang="ru-RU" dirty="0" err="1"/>
              <a:t>слабовредной</a:t>
            </a:r>
            <a:r>
              <a:rPr lang="ru-RU" dirty="0"/>
              <a:t>;</a:t>
            </a:r>
          </a:p>
          <a:p>
            <a:pPr lvl="1"/>
            <a:r>
              <a:rPr lang="ru-RU" dirty="0"/>
              <a:t> нейтральной;</a:t>
            </a:r>
          </a:p>
          <a:p>
            <a:pPr lvl="1"/>
            <a:r>
              <a:rPr lang="ru-RU" dirty="0"/>
              <a:t> полезной.</a:t>
            </a:r>
          </a:p>
          <a:p>
            <a:endParaRPr lang="ru-RU" dirty="0"/>
          </a:p>
        </p:txBody>
      </p:sp>
      <p:sp>
        <p:nvSpPr>
          <p:cNvPr id="5" name="TextBox 4"/>
          <p:cNvSpPr txBox="1"/>
          <p:nvPr/>
        </p:nvSpPr>
        <p:spPr>
          <a:xfrm>
            <a:off x="457200" y="4572000"/>
            <a:ext cx="8229600" cy="1754326"/>
          </a:xfrm>
          <a:prstGeom prst="rect">
            <a:avLst/>
          </a:prstGeom>
          <a:noFill/>
        </p:spPr>
        <p:txBody>
          <a:bodyPr wrap="square" rtlCol="0">
            <a:spAutoFit/>
          </a:bodyPr>
          <a:lstStyle/>
          <a:p>
            <a:r>
              <a:rPr lang="ru-RU" dirty="0"/>
              <a:t>Мутация порождает </a:t>
            </a:r>
            <a:r>
              <a:rPr lang="ru-RU" b="1" dirty="0"/>
              <a:t>полиморфизм данного белка в популяции.</a:t>
            </a:r>
          </a:p>
          <a:p>
            <a:r>
              <a:rPr lang="ru-RU" dirty="0"/>
              <a:t>Доля каждого варианта подвержена случайным изменением (модель: «случайное блуждание с поглощением»).</a:t>
            </a:r>
          </a:p>
          <a:p>
            <a:r>
              <a:rPr lang="ru-RU" dirty="0"/>
              <a:t>За исторически короткое время один из вариантов (старый или новый) исчезает. Во втором случае говорят, что мутация </a:t>
            </a:r>
            <a:r>
              <a:rPr lang="ru-RU" b="1" dirty="0"/>
              <a:t>закрепилась.</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t>Мы видим лишь закрепившиеся </a:t>
            </a:r>
            <a:r>
              <a:rPr lang="ru-RU" sz="3200" dirty="0" smtClean="0"/>
              <a:t>мутации</a:t>
            </a:r>
            <a:endParaRPr lang="ru-RU" sz="3200"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34</a:t>
            </a:fld>
            <a:endParaRPr lang="ru-RU" dirty="0"/>
          </a:p>
        </p:txBody>
      </p:sp>
      <p:sp>
        <p:nvSpPr>
          <p:cNvPr id="4" name="TextBox 3"/>
          <p:cNvSpPr txBox="1"/>
          <p:nvPr/>
        </p:nvSpPr>
        <p:spPr>
          <a:xfrm>
            <a:off x="76200" y="1219200"/>
            <a:ext cx="8991600" cy="3662541"/>
          </a:xfrm>
          <a:prstGeom prst="rect">
            <a:avLst/>
          </a:prstGeom>
          <a:noFill/>
        </p:spPr>
        <p:txBody>
          <a:bodyPr wrap="square" rtlCol="0">
            <a:spAutoFit/>
          </a:bodyPr>
          <a:lstStyle/>
          <a:p>
            <a:r>
              <a:rPr lang="ru-RU" dirty="0" smtClean="0">
                <a:solidFill>
                  <a:srgbClr val="000000"/>
                </a:solidFill>
              </a:rPr>
              <a:t>… а </a:t>
            </a:r>
            <a:r>
              <a:rPr lang="ru-RU" dirty="0">
                <a:solidFill>
                  <a:srgbClr val="000000"/>
                </a:solidFill>
              </a:rPr>
              <a:t>шанс закрепиться есть лишь у безвредных </a:t>
            </a:r>
            <a:r>
              <a:rPr lang="ru-RU" dirty="0" smtClean="0">
                <a:solidFill>
                  <a:srgbClr val="000000"/>
                </a:solidFill>
              </a:rPr>
              <a:t>мутаций.</a:t>
            </a:r>
            <a:endParaRPr lang="ru-RU" dirty="0">
              <a:solidFill>
                <a:srgbClr val="000000"/>
              </a:solidFill>
            </a:endParaRPr>
          </a:p>
          <a:p>
            <a:endParaRPr lang="ru-RU" sz="2000" baseline="0" dirty="0" smtClean="0">
              <a:solidFill>
                <a:srgbClr val="000000"/>
              </a:solidFill>
            </a:endParaRPr>
          </a:p>
          <a:p>
            <a:r>
              <a:rPr lang="ru-RU" sz="2000" b="1" baseline="0" dirty="0" smtClean="0">
                <a:solidFill>
                  <a:srgbClr val="000000"/>
                </a:solidFill>
              </a:rPr>
              <a:t>Выравнивание</a:t>
            </a:r>
            <a:r>
              <a:rPr lang="ru-RU" sz="2000" b="1" dirty="0" smtClean="0">
                <a:solidFill>
                  <a:srgbClr val="000000"/>
                </a:solidFill>
              </a:rPr>
              <a:t> двух белков:</a:t>
            </a:r>
          </a:p>
          <a:p>
            <a:endParaRPr lang="ru-RU" sz="2000" baseline="0" dirty="0" smtClean="0">
              <a:solidFill>
                <a:srgbClr val="000000"/>
              </a:solidFill>
            </a:endParaRPr>
          </a:p>
          <a:p>
            <a:r>
              <a:rPr lang="pl-PL" sz="1400" baseline="0" dirty="0" smtClean="0">
                <a:solidFill>
                  <a:srgbClr val="000000"/>
                </a:solidFill>
                <a:latin typeface="Courier New"/>
              </a:rPr>
              <a:t>CYB5_CHICK         1 MVGSSEAGGEAWRGRYYRLEEVQKHNNSQSTWIIVHHRIYDITKFLDEHP     50</a:t>
            </a:r>
          </a:p>
          <a:p>
            <a:r>
              <a:rPr lang="ru-RU" sz="1400" baseline="0" dirty="0" smtClean="0">
                <a:solidFill>
                  <a:srgbClr val="000000"/>
                </a:solidFill>
                <a:latin typeface="Courier New"/>
              </a:rPr>
              <a:t>                        .:|...||  .:||.|||:||||:|:|||:|:||::||:||||:|||</a:t>
            </a:r>
          </a:p>
          <a:p>
            <a:r>
              <a:rPr lang="pl-PL" sz="1400" baseline="0" dirty="0" smtClean="0">
                <a:solidFill>
                  <a:srgbClr val="000000"/>
                </a:solidFill>
                <a:latin typeface="Courier New"/>
              </a:rPr>
              <a:t>CYB5_HUMAN         1 ---MAEQSDEA--VKYYTLEEIQKHNHSKSTWLILHHKVYDLTKFLEEHP     45</a:t>
            </a:r>
          </a:p>
          <a:p>
            <a:endParaRPr lang="ru-RU" sz="1400" baseline="0" dirty="0" smtClean="0">
              <a:solidFill>
                <a:srgbClr val="000000"/>
              </a:solidFill>
            </a:endParaRPr>
          </a:p>
          <a:p>
            <a:r>
              <a:rPr lang="pl-PL" sz="1400" baseline="0" dirty="0" smtClean="0">
                <a:solidFill>
                  <a:srgbClr val="000000"/>
                </a:solidFill>
                <a:latin typeface="Courier New"/>
              </a:rPr>
              <a:t>CYB5_CHICK        51 GGEEVLREQAGGDATENFEDVGHSTDARALSETFIIGELHPDDRPKLQKP    100</a:t>
            </a:r>
          </a:p>
          <a:p>
            <a:r>
              <a:rPr lang="ru-RU" sz="1400" baseline="0" dirty="0" smtClean="0">
                <a:solidFill>
                  <a:srgbClr val="000000"/>
                </a:solidFill>
                <a:latin typeface="Courier New"/>
              </a:rPr>
              <a:t>                     ||||||||||||||||||||||||||||.:|:|||||||||||||||.||</a:t>
            </a:r>
          </a:p>
          <a:p>
            <a:r>
              <a:rPr lang="pl-PL" sz="1400" baseline="0" dirty="0" smtClean="0">
                <a:solidFill>
                  <a:srgbClr val="000000"/>
                </a:solidFill>
                <a:latin typeface="Courier New"/>
              </a:rPr>
              <a:t>CYB5_HUMAN        46 GGEEVLREQAGGDATENFEDVGHSTDAREMSKTFIIGELHPDDRPKLNKP     95</a:t>
            </a:r>
          </a:p>
          <a:p>
            <a:endParaRPr lang="ru-RU" sz="1400" baseline="0" dirty="0" smtClean="0">
              <a:solidFill>
                <a:srgbClr val="000000"/>
              </a:solidFill>
            </a:endParaRPr>
          </a:p>
          <a:p>
            <a:r>
              <a:rPr lang="pl-PL" sz="1400" baseline="0" dirty="0" smtClean="0">
                <a:solidFill>
                  <a:srgbClr val="000000"/>
                </a:solidFill>
                <a:latin typeface="Courier New"/>
              </a:rPr>
              <a:t>CYB5_CHICK       101 AETLITTVQSNSSSWSNWVIPAIAAIIVALMYRSYMSE-    138</a:t>
            </a:r>
          </a:p>
          <a:p>
            <a:r>
              <a:rPr lang="ru-RU" sz="1400" baseline="0" dirty="0" smtClean="0">
                <a:solidFill>
                  <a:srgbClr val="000000"/>
                </a:solidFill>
                <a:latin typeface="Courier New"/>
              </a:rPr>
              <a:t>                     .||||||:.|:||.|:|||||||:|:.||||||.||:| </a:t>
            </a:r>
          </a:p>
          <a:p>
            <a:r>
              <a:rPr lang="pl-PL" sz="1400" baseline="0" dirty="0" smtClean="0">
                <a:solidFill>
                  <a:srgbClr val="000000"/>
                </a:solidFill>
                <a:latin typeface="Courier New"/>
              </a:rPr>
              <a:t>CYB5_HUMAN        96 PETLITTIDSSSSWWTNWVIPAISAVAVALMYRLYMAED    134</a:t>
            </a:r>
            <a:endParaRPr lang="ru-RU" dirty="0"/>
          </a:p>
        </p:txBody>
      </p:sp>
      <p:sp>
        <p:nvSpPr>
          <p:cNvPr id="5" name="TextBox 4"/>
          <p:cNvSpPr txBox="1"/>
          <p:nvPr/>
        </p:nvSpPr>
        <p:spPr>
          <a:xfrm>
            <a:off x="228600" y="5334000"/>
            <a:ext cx="8458200" cy="923330"/>
          </a:xfrm>
          <a:prstGeom prst="rect">
            <a:avLst/>
          </a:prstGeom>
          <a:noFill/>
        </p:spPr>
        <p:txBody>
          <a:bodyPr wrap="square" rtlCol="0">
            <a:spAutoFit/>
          </a:bodyPr>
          <a:lstStyle/>
          <a:p>
            <a:r>
              <a:rPr lang="ru-RU" dirty="0" smtClean="0"/>
              <a:t>Эти белки начали эволюционировать независимо около 250 млн. лет назад</a:t>
            </a:r>
          </a:p>
          <a:p>
            <a:r>
              <a:rPr lang="ru-RU" dirty="0" smtClean="0"/>
              <a:t>За это время во всех позициях, где были возможны нейтральные мутации, они произошли и закрепились, во многих не по одному разу.</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Матрица замен аминокислот</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35</a:t>
            </a:fld>
            <a:endParaRPr lang="ru-RU"/>
          </a:p>
        </p:txBody>
      </p:sp>
      <p:sp>
        <p:nvSpPr>
          <p:cNvPr id="4" name="TextBox 3"/>
          <p:cNvSpPr txBox="1"/>
          <p:nvPr/>
        </p:nvSpPr>
        <p:spPr>
          <a:xfrm>
            <a:off x="304800" y="1447800"/>
            <a:ext cx="8839200" cy="5478423"/>
          </a:xfrm>
          <a:prstGeom prst="rect">
            <a:avLst/>
          </a:prstGeom>
          <a:noFill/>
        </p:spPr>
        <p:txBody>
          <a:bodyPr wrap="square" rtlCol="0">
            <a:spAutoFit/>
          </a:bodyPr>
          <a:lstStyle/>
          <a:p>
            <a:r>
              <a:rPr lang="ru-RU" sz="1400" dirty="0" smtClean="0">
                <a:latin typeface="Courier New" pitchFamily="49" charset="0"/>
                <a:cs typeface="Courier New" pitchFamily="49" charset="0"/>
              </a:rPr>
              <a:t>   </a:t>
            </a:r>
            <a:r>
              <a:rPr lang="pt-BR" sz="1400" dirty="0" smtClean="0">
                <a:latin typeface="Courier New" pitchFamily="49" charset="0"/>
                <a:cs typeface="Courier New" pitchFamily="49" charset="0"/>
              </a:rPr>
              <a:t>A  R  N  D  C  Q  E  G  H  I  L  K  M  F  P  S  T  W  Y  V </a:t>
            </a:r>
            <a:r>
              <a:rPr lang="pt-BR" sz="1400" dirty="0" smtClean="0">
                <a:solidFill>
                  <a:schemeClr val="bg1">
                    <a:lumMod val="65000"/>
                  </a:schemeClr>
                </a:solidFill>
                <a:latin typeface="Courier New" pitchFamily="49" charset="0"/>
                <a:cs typeface="Courier New" pitchFamily="49" charset="0"/>
              </a:rPr>
              <a:t> B  Z  X  *</a:t>
            </a:r>
            <a:r>
              <a:rPr lang="pt-BR" sz="1400" dirty="0" smtClean="0">
                <a:latin typeface="Courier New" pitchFamily="49" charset="0"/>
                <a:cs typeface="Courier New" pitchFamily="49" charset="0"/>
              </a:rPr>
              <a:t>  </a:t>
            </a:r>
          </a:p>
          <a:p>
            <a:r>
              <a:rPr lang="pt-BR" sz="1400" dirty="0" smtClean="0">
                <a:latin typeface="Courier New" pitchFamily="49" charset="0"/>
                <a:cs typeface="Courier New" pitchFamily="49" charset="0"/>
              </a:rPr>
              <a:t>A  4 -1 -2 -2  0 -1 -1  0 -2 -1 -1 -1 -1 -2 -1  1  0 -3 -2  0 </a:t>
            </a:r>
            <a:r>
              <a:rPr lang="pt-BR" sz="1400" dirty="0" smtClean="0">
                <a:solidFill>
                  <a:schemeClr val="bg1">
                    <a:lumMod val="65000"/>
                  </a:schemeClr>
                </a:solidFill>
                <a:latin typeface="Courier New" pitchFamily="49" charset="0"/>
                <a:cs typeface="Courier New" pitchFamily="49" charset="0"/>
              </a:rPr>
              <a:t>-2 -1  0 -4 </a:t>
            </a:r>
          </a:p>
          <a:p>
            <a:r>
              <a:rPr lang="pt-BR" sz="1400" dirty="0" smtClean="0">
                <a:latin typeface="Courier New" pitchFamily="49" charset="0"/>
                <a:cs typeface="Courier New" pitchFamily="49" charset="0"/>
              </a:rPr>
              <a:t>R -1  5  0 -2 -3  1  0 -2  0 -3 -2  2 -1 -3 -2 -1 -1 -3 -2 -3 </a:t>
            </a:r>
            <a:r>
              <a:rPr lang="pt-BR" sz="1400" dirty="0" smtClean="0">
                <a:solidFill>
                  <a:schemeClr val="bg1">
                    <a:lumMod val="65000"/>
                  </a:schemeClr>
                </a:solidFill>
                <a:latin typeface="Courier New" pitchFamily="49" charset="0"/>
                <a:cs typeface="Courier New" pitchFamily="49" charset="0"/>
              </a:rPr>
              <a:t>-1  0 -1 -4 </a:t>
            </a:r>
          </a:p>
          <a:p>
            <a:r>
              <a:rPr lang="pt-BR" sz="1400" dirty="0" smtClean="0">
                <a:latin typeface="Courier New" pitchFamily="49" charset="0"/>
                <a:cs typeface="Courier New" pitchFamily="49" charset="0"/>
              </a:rPr>
              <a:t>N -2  0  6  1 -3  0  0  0  1 -3 -3  0 -2 -3 -2  1  0 -4 -2 -3</a:t>
            </a:r>
            <a:r>
              <a:rPr lang="pt-BR" sz="1400" dirty="0" smtClean="0">
                <a:solidFill>
                  <a:schemeClr val="bg1">
                    <a:lumMod val="65000"/>
                  </a:schemeClr>
                </a:solidFill>
                <a:latin typeface="Courier New" pitchFamily="49" charset="0"/>
                <a:cs typeface="Courier New" pitchFamily="49" charset="0"/>
              </a:rPr>
              <a:t>  3  0 -1 -4</a:t>
            </a:r>
            <a:r>
              <a:rPr lang="pt-BR" sz="1400" dirty="0" smtClean="0">
                <a:latin typeface="Courier New" pitchFamily="49" charset="0"/>
                <a:cs typeface="Courier New" pitchFamily="49" charset="0"/>
              </a:rPr>
              <a:t> </a:t>
            </a:r>
          </a:p>
          <a:p>
            <a:r>
              <a:rPr lang="pt-BR" sz="1400" dirty="0" smtClean="0">
                <a:latin typeface="Courier New" pitchFamily="49" charset="0"/>
                <a:cs typeface="Courier New" pitchFamily="49" charset="0"/>
              </a:rPr>
              <a:t>D -2 -2  1  6 -3  0  2 -1 -1 -3 -4 -1 -3 -3 -1  0 -1 -4 -3 -3</a:t>
            </a:r>
            <a:r>
              <a:rPr lang="pt-BR" sz="1400" dirty="0" smtClean="0">
                <a:solidFill>
                  <a:schemeClr val="bg1">
                    <a:lumMod val="65000"/>
                  </a:schemeClr>
                </a:solidFill>
                <a:latin typeface="Courier New" pitchFamily="49" charset="0"/>
                <a:cs typeface="Courier New" pitchFamily="49" charset="0"/>
              </a:rPr>
              <a:t>  4  1 -1 -4 </a:t>
            </a:r>
          </a:p>
          <a:p>
            <a:r>
              <a:rPr lang="pt-BR" sz="1400" dirty="0" smtClean="0">
                <a:latin typeface="Courier New" pitchFamily="49" charset="0"/>
                <a:cs typeface="Courier New" pitchFamily="49" charset="0"/>
              </a:rPr>
              <a:t>C  0 -3 -3 -3  9 -3 -4 -3 -3 -1 -1 -3 -1 -2 -3 -1 -1 -2 -2 -1</a:t>
            </a:r>
            <a:r>
              <a:rPr lang="pt-BR" sz="1400" dirty="0" smtClean="0">
                <a:solidFill>
                  <a:schemeClr val="bg1">
                    <a:lumMod val="65000"/>
                  </a:schemeClr>
                </a:solidFill>
                <a:latin typeface="Courier New" pitchFamily="49" charset="0"/>
                <a:cs typeface="Courier New" pitchFamily="49" charset="0"/>
              </a:rPr>
              <a:t> -3 -3 -2 -4</a:t>
            </a:r>
            <a:r>
              <a:rPr lang="pt-BR" sz="1400" dirty="0" smtClean="0">
                <a:latin typeface="Courier New" pitchFamily="49" charset="0"/>
                <a:cs typeface="Courier New" pitchFamily="49" charset="0"/>
              </a:rPr>
              <a:t> </a:t>
            </a:r>
          </a:p>
          <a:p>
            <a:r>
              <a:rPr lang="pt-BR" sz="1400" dirty="0" smtClean="0">
                <a:latin typeface="Courier New" pitchFamily="49" charset="0"/>
                <a:cs typeface="Courier New" pitchFamily="49" charset="0"/>
              </a:rPr>
              <a:t>Q -1  1  0  0 -3  5  2 -2  0 -3 -2  1  0 -3 -1  0 -1 -2 -1 -2</a:t>
            </a:r>
            <a:r>
              <a:rPr lang="pt-BR" sz="1400" dirty="0" smtClean="0">
                <a:solidFill>
                  <a:schemeClr val="bg1">
                    <a:lumMod val="65000"/>
                  </a:schemeClr>
                </a:solidFill>
                <a:latin typeface="Courier New" pitchFamily="49" charset="0"/>
                <a:cs typeface="Courier New" pitchFamily="49" charset="0"/>
              </a:rPr>
              <a:t>  0  3 -1 -4</a:t>
            </a:r>
            <a:r>
              <a:rPr lang="pt-BR" sz="1400" dirty="0" smtClean="0">
                <a:latin typeface="Courier New" pitchFamily="49" charset="0"/>
                <a:cs typeface="Courier New" pitchFamily="49" charset="0"/>
              </a:rPr>
              <a:t> </a:t>
            </a:r>
          </a:p>
          <a:p>
            <a:r>
              <a:rPr lang="pt-BR" sz="1400" dirty="0" smtClean="0">
                <a:latin typeface="Courier New" pitchFamily="49" charset="0"/>
                <a:cs typeface="Courier New" pitchFamily="49" charset="0"/>
              </a:rPr>
              <a:t>E -1  0  0  2 -4  2  5 -2  0 -3 -3  1 -2 -3 -1  0 -1 -3 -2 -2</a:t>
            </a:r>
            <a:r>
              <a:rPr lang="pt-BR" sz="1400" dirty="0" smtClean="0">
                <a:solidFill>
                  <a:schemeClr val="bg1">
                    <a:lumMod val="65000"/>
                  </a:schemeClr>
                </a:solidFill>
                <a:latin typeface="Courier New" pitchFamily="49" charset="0"/>
                <a:cs typeface="Courier New" pitchFamily="49" charset="0"/>
              </a:rPr>
              <a:t>  1  4 -1 -4 </a:t>
            </a:r>
          </a:p>
          <a:p>
            <a:r>
              <a:rPr lang="pt-BR" sz="1400" dirty="0" smtClean="0">
                <a:latin typeface="Courier New" pitchFamily="49" charset="0"/>
                <a:cs typeface="Courier New" pitchFamily="49" charset="0"/>
              </a:rPr>
              <a:t>G  0 -2  0 -1 -3 -2 -2  6 -2 -4 -4 -2 -3 -3 -2  0 -2 -2 -3 -3</a:t>
            </a:r>
            <a:r>
              <a:rPr lang="pt-BR" sz="1400" dirty="0" smtClean="0">
                <a:solidFill>
                  <a:schemeClr val="bg1">
                    <a:lumMod val="65000"/>
                  </a:schemeClr>
                </a:solidFill>
                <a:latin typeface="Courier New" pitchFamily="49" charset="0"/>
                <a:cs typeface="Courier New" pitchFamily="49" charset="0"/>
              </a:rPr>
              <a:t> -1 -2 -1 -4 </a:t>
            </a:r>
          </a:p>
          <a:p>
            <a:r>
              <a:rPr lang="pt-BR" sz="1400" dirty="0" smtClean="0">
                <a:latin typeface="Courier New" pitchFamily="49" charset="0"/>
                <a:cs typeface="Courier New" pitchFamily="49" charset="0"/>
              </a:rPr>
              <a:t>H -2  0  1 -1 -3  0  0 -2  8 -3 -3 -1 -2 -1 -2 -1 -2 -2  2 -3</a:t>
            </a:r>
            <a:r>
              <a:rPr lang="pt-BR" sz="1400" dirty="0" smtClean="0">
                <a:solidFill>
                  <a:schemeClr val="bg1">
                    <a:lumMod val="65000"/>
                  </a:schemeClr>
                </a:solidFill>
                <a:latin typeface="Courier New" pitchFamily="49" charset="0"/>
                <a:cs typeface="Courier New" pitchFamily="49" charset="0"/>
              </a:rPr>
              <a:t>  0  0 -1 -4 </a:t>
            </a:r>
          </a:p>
          <a:p>
            <a:r>
              <a:rPr lang="pt-BR" sz="1400" dirty="0" smtClean="0">
                <a:latin typeface="Courier New" pitchFamily="49" charset="0"/>
                <a:cs typeface="Courier New" pitchFamily="49" charset="0"/>
              </a:rPr>
              <a:t>I -1 -3 -3 -3 -1 -3 -3 -4 -3  4  2 -3  1  0 -3 -2 -1 -3 -1  3</a:t>
            </a:r>
            <a:r>
              <a:rPr lang="pt-BR" sz="1400" dirty="0" smtClean="0">
                <a:solidFill>
                  <a:schemeClr val="bg1">
                    <a:lumMod val="65000"/>
                  </a:schemeClr>
                </a:solidFill>
                <a:latin typeface="Courier New" pitchFamily="49" charset="0"/>
                <a:cs typeface="Courier New" pitchFamily="49" charset="0"/>
              </a:rPr>
              <a:t> -3 -3 -1 -4 </a:t>
            </a:r>
          </a:p>
          <a:p>
            <a:r>
              <a:rPr lang="pt-BR" sz="1400" dirty="0" smtClean="0">
                <a:latin typeface="Courier New" pitchFamily="49" charset="0"/>
                <a:cs typeface="Courier New" pitchFamily="49" charset="0"/>
              </a:rPr>
              <a:t>L -1 -2 -3 -4 -1 -2 -3 -4 -3  2  4 -2  2  0 -3 -2 -1 -2 -1  1</a:t>
            </a:r>
            <a:r>
              <a:rPr lang="pt-BR" sz="1400" dirty="0" smtClean="0">
                <a:solidFill>
                  <a:schemeClr val="bg1">
                    <a:lumMod val="65000"/>
                  </a:schemeClr>
                </a:solidFill>
                <a:latin typeface="Courier New" pitchFamily="49" charset="0"/>
                <a:cs typeface="Courier New" pitchFamily="49" charset="0"/>
              </a:rPr>
              <a:t> -4 -3 -1 -4 </a:t>
            </a:r>
          </a:p>
          <a:p>
            <a:r>
              <a:rPr lang="pt-BR" sz="1400" dirty="0" smtClean="0">
                <a:latin typeface="Courier New" pitchFamily="49" charset="0"/>
                <a:cs typeface="Courier New" pitchFamily="49" charset="0"/>
              </a:rPr>
              <a:t>K -1  2  0 -1 -3  1  1 -2 -1 -3 -2  5 -1 -3 -1  0 -1 -3 -2 -2</a:t>
            </a:r>
            <a:r>
              <a:rPr lang="pt-BR" sz="1400" dirty="0" smtClean="0">
                <a:solidFill>
                  <a:schemeClr val="bg1">
                    <a:lumMod val="65000"/>
                  </a:schemeClr>
                </a:solidFill>
                <a:latin typeface="Courier New" pitchFamily="49" charset="0"/>
                <a:cs typeface="Courier New" pitchFamily="49" charset="0"/>
              </a:rPr>
              <a:t>  0  1 -1 -4 </a:t>
            </a:r>
          </a:p>
          <a:p>
            <a:r>
              <a:rPr lang="pt-BR" sz="1400" dirty="0" smtClean="0">
                <a:latin typeface="Courier New" pitchFamily="49" charset="0"/>
                <a:cs typeface="Courier New" pitchFamily="49" charset="0"/>
              </a:rPr>
              <a:t>M -1 -1 -2 -3 -1  0 -2 -3 -2  1  2 -1  5  0 -2 -1 -1 -1 -1  1</a:t>
            </a:r>
            <a:r>
              <a:rPr lang="pt-BR" sz="1400" dirty="0" smtClean="0">
                <a:solidFill>
                  <a:schemeClr val="bg1">
                    <a:lumMod val="65000"/>
                  </a:schemeClr>
                </a:solidFill>
                <a:latin typeface="Courier New" pitchFamily="49" charset="0"/>
                <a:cs typeface="Courier New" pitchFamily="49" charset="0"/>
              </a:rPr>
              <a:t> -3 -1 -1 -4 </a:t>
            </a:r>
          </a:p>
          <a:p>
            <a:r>
              <a:rPr lang="pt-BR" sz="1400" dirty="0" smtClean="0">
                <a:latin typeface="Courier New" pitchFamily="49" charset="0"/>
                <a:cs typeface="Courier New" pitchFamily="49" charset="0"/>
              </a:rPr>
              <a:t>F -2 -3 -3 -3 -2 -3 -3 -3 -1  0  0 -3  0  6 -4 -2 -2  1  3 -1</a:t>
            </a:r>
            <a:r>
              <a:rPr lang="pt-BR" sz="1400" dirty="0" smtClean="0">
                <a:solidFill>
                  <a:schemeClr val="bg1">
                    <a:lumMod val="65000"/>
                  </a:schemeClr>
                </a:solidFill>
                <a:latin typeface="Courier New" pitchFamily="49" charset="0"/>
                <a:cs typeface="Courier New" pitchFamily="49" charset="0"/>
              </a:rPr>
              <a:t> -3 -3 -1 -4 </a:t>
            </a:r>
          </a:p>
          <a:p>
            <a:r>
              <a:rPr lang="pt-BR" sz="1400" dirty="0" smtClean="0">
                <a:latin typeface="Courier New" pitchFamily="49" charset="0"/>
                <a:cs typeface="Courier New" pitchFamily="49" charset="0"/>
              </a:rPr>
              <a:t>P -1 -2 -2 -1 -3 -1 -1 -2 -2 -3 -3 -1 -2 -4  7 -1 -1 -4 -3 -2</a:t>
            </a:r>
            <a:r>
              <a:rPr lang="pt-BR" sz="1400" dirty="0" smtClean="0">
                <a:solidFill>
                  <a:schemeClr val="bg1">
                    <a:lumMod val="65000"/>
                  </a:schemeClr>
                </a:solidFill>
                <a:latin typeface="Courier New" pitchFamily="49" charset="0"/>
                <a:cs typeface="Courier New" pitchFamily="49" charset="0"/>
              </a:rPr>
              <a:t> -2 -1 -2 -4 </a:t>
            </a:r>
          </a:p>
          <a:p>
            <a:r>
              <a:rPr lang="pt-BR" sz="1400" dirty="0" smtClean="0">
                <a:latin typeface="Courier New" pitchFamily="49" charset="0"/>
                <a:cs typeface="Courier New" pitchFamily="49" charset="0"/>
              </a:rPr>
              <a:t>S  1 -1  1  0 -1  0  0  0 -1 -2 -2  0 -1 -2 -1  4  1 -3 -2 -2</a:t>
            </a:r>
            <a:r>
              <a:rPr lang="pt-BR" sz="1400" dirty="0" smtClean="0">
                <a:solidFill>
                  <a:schemeClr val="bg1">
                    <a:lumMod val="65000"/>
                  </a:schemeClr>
                </a:solidFill>
                <a:latin typeface="Courier New" pitchFamily="49" charset="0"/>
                <a:cs typeface="Courier New" pitchFamily="49" charset="0"/>
              </a:rPr>
              <a:t>  0  0  0 -4 </a:t>
            </a:r>
          </a:p>
          <a:p>
            <a:r>
              <a:rPr lang="pt-BR" sz="1400" dirty="0" smtClean="0">
                <a:latin typeface="Courier New" pitchFamily="49" charset="0"/>
                <a:cs typeface="Courier New" pitchFamily="49" charset="0"/>
              </a:rPr>
              <a:t>T  0 -1  0 -1 -1 -1 -1 -2 -2 -1 -1 -1 -1 -2 -1  1  5 -2 -2  0</a:t>
            </a:r>
            <a:r>
              <a:rPr lang="pt-BR" sz="1400" dirty="0" smtClean="0">
                <a:solidFill>
                  <a:schemeClr val="bg1">
                    <a:lumMod val="65000"/>
                  </a:schemeClr>
                </a:solidFill>
                <a:latin typeface="Courier New" pitchFamily="49" charset="0"/>
                <a:cs typeface="Courier New" pitchFamily="49" charset="0"/>
              </a:rPr>
              <a:t> -1 -1  0 -4 </a:t>
            </a:r>
          </a:p>
          <a:p>
            <a:r>
              <a:rPr lang="pt-BR" sz="1400" dirty="0" smtClean="0">
                <a:latin typeface="Courier New" pitchFamily="49" charset="0"/>
                <a:cs typeface="Courier New" pitchFamily="49" charset="0"/>
              </a:rPr>
              <a:t>W -3 -3 -4 -4 -2 -2 -3 -2 -2 -3 -2 -3 -1  1 -4 -3 -2 11  2 -3</a:t>
            </a:r>
            <a:r>
              <a:rPr lang="pt-BR" sz="1400" dirty="0" smtClean="0">
                <a:solidFill>
                  <a:schemeClr val="bg1">
                    <a:lumMod val="65000"/>
                  </a:schemeClr>
                </a:solidFill>
                <a:latin typeface="Courier New" pitchFamily="49" charset="0"/>
                <a:cs typeface="Courier New" pitchFamily="49" charset="0"/>
              </a:rPr>
              <a:t> -4 -3 -2 -4 </a:t>
            </a:r>
          </a:p>
          <a:p>
            <a:r>
              <a:rPr lang="pt-BR" sz="1400" dirty="0" smtClean="0">
                <a:latin typeface="Courier New" pitchFamily="49" charset="0"/>
                <a:cs typeface="Courier New" pitchFamily="49" charset="0"/>
              </a:rPr>
              <a:t>Y -2 -2 -2 -3 -2 -1 -2 -3  2 -1 -1 -2 -1  3 -3 -2 -2  2  7 -1</a:t>
            </a:r>
            <a:r>
              <a:rPr lang="pt-BR" sz="1400" dirty="0" smtClean="0">
                <a:solidFill>
                  <a:schemeClr val="bg1">
                    <a:lumMod val="65000"/>
                  </a:schemeClr>
                </a:solidFill>
                <a:latin typeface="Courier New" pitchFamily="49" charset="0"/>
                <a:cs typeface="Courier New" pitchFamily="49" charset="0"/>
              </a:rPr>
              <a:t> -3 -2 -1 -4 </a:t>
            </a:r>
          </a:p>
          <a:p>
            <a:r>
              <a:rPr lang="pt-BR" sz="1400" dirty="0" smtClean="0">
                <a:latin typeface="Courier New" pitchFamily="49" charset="0"/>
                <a:cs typeface="Courier New" pitchFamily="49" charset="0"/>
              </a:rPr>
              <a:t>V  0 -3 -3 -3 -1 -2 -2 -3 -3  3  1 -2  1 -1 -2 -2  0 -3 -1  4</a:t>
            </a:r>
            <a:r>
              <a:rPr lang="pt-BR" sz="1400" dirty="0" smtClean="0">
                <a:solidFill>
                  <a:schemeClr val="bg1">
                    <a:lumMod val="65000"/>
                  </a:schemeClr>
                </a:solidFill>
                <a:latin typeface="Courier New" pitchFamily="49" charset="0"/>
                <a:cs typeface="Courier New" pitchFamily="49" charset="0"/>
              </a:rPr>
              <a:t> -3 -2 -1 -4</a:t>
            </a:r>
            <a:endParaRPr lang="ru-RU" sz="1400" dirty="0" smtClean="0">
              <a:solidFill>
                <a:schemeClr val="bg1">
                  <a:lumMod val="65000"/>
                </a:schemeClr>
              </a:solidFill>
              <a:latin typeface="Courier New" pitchFamily="49" charset="0"/>
              <a:cs typeface="Courier New" pitchFamily="49" charset="0"/>
            </a:endParaRPr>
          </a:p>
          <a:p>
            <a:r>
              <a:rPr lang="pl-PL" sz="1400" dirty="0" smtClean="0">
                <a:solidFill>
                  <a:schemeClr val="bg1">
                    <a:lumMod val="65000"/>
                  </a:schemeClr>
                </a:solidFill>
                <a:latin typeface="Courier New" pitchFamily="49" charset="0"/>
                <a:cs typeface="Courier New" pitchFamily="49" charset="0"/>
              </a:rPr>
              <a:t>B -2 -1  3  4 -3  0  1 -1  0 -3 -4  0 -3 -3 -2  0 -1 -4 -3 -3  4  0 -1 -4 </a:t>
            </a:r>
          </a:p>
          <a:p>
            <a:r>
              <a:rPr lang="pl-PL" sz="1400" dirty="0" smtClean="0">
                <a:solidFill>
                  <a:schemeClr val="bg1">
                    <a:lumMod val="65000"/>
                  </a:schemeClr>
                </a:solidFill>
                <a:latin typeface="Courier New" pitchFamily="49" charset="0"/>
                <a:cs typeface="Courier New" pitchFamily="49" charset="0"/>
              </a:rPr>
              <a:t>Z -1  0  0  1 -3  3  4 -2  0 -3 -3  1 -1 -3 -1  0 -1 -3 -2 -2  0  4 -1 -4 </a:t>
            </a:r>
          </a:p>
          <a:p>
            <a:r>
              <a:rPr lang="pl-PL" sz="1400" dirty="0" smtClean="0">
                <a:solidFill>
                  <a:schemeClr val="bg1">
                    <a:lumMod val="65000"/>
                  </a:schemeClr>
                </a:solidFill>
                <a:latin typeface="Courier New" pitchFamily="49" charset="0"/>
                <a:cs typeface="Courier New" pitchFamily="49" charset="0"/>
              </a:rPr>
              <a:t>X  0 -1 -1 -1 -2 -1 -1 -1 -1 -1 -1 -1 -1 -1 -2  0  0 -2 -1 -1 -1 -1 -1 -4 </a:t>
            </a:r>
          </a:p>
          <a:p>
            <a:r>
              <a:rPr lang="pl-PL" sz="1400" dirty="0" smtClean="0">
                <a:solidFill>
                  <a:schemeClr val="bg1">
                    <a:lumMod val="65000"/>
                  </a:schemeClr>
                </a:solidFill>
                <a:latin typeface="Courier New" pitchFamily="49" charset="0"/>
                <a:cs typeface="Courier New" pitchFamily="49" charset="0"/>
              </a:rPr>
              <a:t>* -4 -4 -4 -4 -4 -4 -4 -4 -4 -4 -4 -4 -4 -4 -4 -4 -4 -4 -4 -4 -4 -4 -4  1</a:t>
            </a:r>
            <a:r>
              <a:rPr lang="pt-BR" sz="1400" dirty="0" smtClean="0">
                <a:solidFill>
                  <a:schemeClr val="bg1">
                    <a:lumMod val="65000"/>
                  </a:schemeClr>
                </a:solidFill>
                <a:latin typeface="Courier New" pitchFamily="49" charset="0"/>
                <a:cs typeface="Courier New" pitchFamily="49"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F2EBBE5-053C-4602-A123-7934C9B71A66}" type="slidenum">
              <a:rPr lang="ru-RU" smtClean="0"/>
              <a:pPr/>
              <a:t>36</a:t>
            </a:fld>
            <a:endParaRPr lang="ru-RU"/>
          </a:p>
        </p:txBody>
      </p:sp>
      <p:pic>
        <p:nvPicPr>
          <p:cNvPr id="5122" name="Picture 2"/>
          <p:cNvPicPr>
            <a:picLocks noChangeAspect="1" noChangeArrowheads="1"/>
          </p:cNvPicPr>
          <p:nvPr/>
        </p:nvPicPr>
        <p:blipFill>
          <a:blip r:embed="rId2" cstate="print"/>
          <a:srcRect/>
          <a:stretch>
            <a:fillRect/>
          </a:stretch>
        </p:blipFill>
        <p:spPr bwMode="auto">
          <a:xfrm>
            <a:off x="228600" y="190500"/>
            <a:ext cx="8686800" cy="6477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Сравниваем белки человека, мыши и слона</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37</a:t>
            </a:fld>
            <a:endParaRPr lang="ru-RU"/>
          </a:p>
        </p:txBody>
      </p:sp>
      <p:pic>
        <p:nvPicPr>
          <p:cNvPr id="4" name="Рисунок 3" descr="cyb_hml.png"/>
          <p:cNvPicPr>
            <a:picLocks noChangeAspect="1"/>
          </p:cNvPicPr>
          <p:nvPr/>
        </p:nvPicPr>
        <p:blipFill>
          <a:blip r:embed="rId2" cstate="print"/>
          <a:srcRect b="22737"/>
          <a:stretch>
            <a:fillRect/>
          </a:stretch>
        </p:blipFill>
        <p:spPr>
          <a:xfrm>
            <a:off x="152400" y="1600200"/>
            <a:ext cx="8841105" cy="2544846"/>
          </a:xfrm>
          <a:prstGeom prst="rect">
            <a:avLst/>
          </a:prstGeom>
        </p:spPr>
      </p:pic>
      <p:sp>
        <p:nvSpPr>
          <p:cNvPr id="5" name="TextBox 4"/>
          <p:cNvSpPr txBox="1"/>
          <p:nvPr/>
        </p:nvSpPr>
        <p:spPr>
          <a:xfrm>
            <a:off x="685800" y="4419600"/>
            <a:ext cx="7924800" cy="1200329"/>
          </a:xfrm>
          <a:prstGeom prst="rect">
            <a:avLst/>
          </a:prstGeom>
          <a:noFill/>
        </p:spPr>
        <p:txBody>
          <a:bodyPr wrap="square" rtlCol="0">
            <a:spAutoFit/>
          </a:bodyPr>
          <a:lstStyle/>
          <a:p>
            <a:r>
              <a:rPr lang="en-US" b="1" dirty="0" smtClean="0">
                <a:latin typeface="Courier New" pitchFamily="49" charset="0"/>
                <a:cs typeface="Courier New" pitchFamily="49" charset="0"/>
              </a:rPr>
              <a:t> </a:t>
            </a:r>
            <a:r>
              <a:rPr lang="ru-RU" b="1" dirty="0" smtClean="0">
                <a:latin typeface="Courier New" pitchFamily="49" charset="0"/>
                <a:cs typeface="Courier New" pitchFamily="49" charset="0"/>
              </a:rPr>
              <a:t>   </a:t>
            </a:r>
            <a:r>
              <a:rPr lang="en-US" b="1" dirty="0" smtClean="0">
                <a:latin typeface="Courier New" pitchFamily="49" charset="0"/>
                <a:cs typeface="Courier New" pitchFamily="49" charset="0"/>
              </a:rPr>
              <a:t>1</a:t>
            </a:r>
            <a:r>
              <a:rPr lang="en-US" b="1" dirty="0" smtClean="0">
                <a:latin typeface="Courier New" pitchFamily="49" charset="0"/>
                <a:cs typeface="Courier New" pitchFamily="49" charset="0"/>
              </a:rPr>
              <a:t>	    2	    3                    </a:t>
            </a:r>
          </a:p>
          <a:p>
            <a:r>
              <a:rPr lang="en-US" b="1" dirty="0" smtClean="0">
                <a:latin typeface="Courier New" pitchFamily="49" charset="0"/>
                <a:cs typeface="Courier New" pitchFamily="49" charset="0"/>
              </a:rPr>
              <a:t>  0.00	 21.84	 24.87		</a:t>
            </a:r>
            <a:r>
              <a:rPr lang="en-US" b="1" dirty="0" smtClean="0">
                <a:latin typeface="Courier New" pitchFamily="49" charset="0"/>
                <a:cs typeface="Courier New" pitchFamily="49" charset="0"/>
              </a:rPr>
              <a:t>CYB_HUMAN</a:t>
            </a:r>
            <a:r>
              <a:rPr lang="ru-RU" b="1" dirty="0" smtClean="0">
                <a:latin typeface="Courier New" pitchFamily="49" charset="0"/>
                <a:cs typeface="Courier New" pitchFamily="49" charset="0"/>
              </a:rPr>
              <a:t>	1</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	  0.00	 23.54		</a:t>
            </a:r>
            <a:r>
              <a:rPr lang="en-US" b="1" dirty="0" smtClean="0">
                <a:latin typeface="Courier New" pitchFamily="49" charset="0"/>
                <a:cs typeface="Courier New" pitchFamily="49" charset="0"/>
              </a:rPr>
              <a:t>CYB_MOUSE</a:t>
            </a:r>
            <a:r>
              <a:rPr lang="ru-RU" b="1" dirty="0" smtClean="0">
                <a:latin typeface="Courier New" pitchFamily="49" charset="0"/>
                <a:cs typeface="Courier New" pitchFamily="49" charset="0"/>
              </a:rPr>
              <a:t>	</a:t>
            </a:r>
            <a:r>
              <a:rPr lang="ru-RU" b="1" dirty="0" smtClean="0">
                <a:latin typeface="Courier New" pitchFamily="49" charset="0"/>
                <a:cs typeface="Courier New" pitchFamily="49" charset="0"/>
              </a:rPr>
              <a:t>2</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		  0.00		</a:t>
            </a:r>
            <a:r>
              <a:rPr lang="en-US" b="1" dirty="0" smtClean="0">
                <a:latin typeface="Courier New" pitchFamily="49" charset="0"/>
                <a:cs typeface="Courier New" pitchFamily="49" charset="0"/>
              </a:rPr>
              <a:t>CYB_LOXAF</a:t>
            </a:r>
            <a:r>
              <a:rPr lang="ru-RU" b="1" dirty="0" smtClean="0">
                <a:latin typeface="Courier New" pitchFamily="49" charset="0"/>
                <a:cs typeface="Courier New" pitchFamily="49" charset="0"/>
              </a:rPr>
              <a:t>	3</a:t>
            </a:r>
            <a:endParaRPr lang="ru-RU" b="1" dirty="0">
              <a:latin typeface="Courier New" pitchFamily="49" charset="0"/>
              <a:cs typeface="Courier New" pitchFamily="49"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Добавим каймана…</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38</a:t>
            </a:fld>
            <a:endParaRPr lang="ru-RU"/>
          </a:p>
        </p:txBody>
      </p:sp>
      <p:sp>
        <p:nvSpPr>
          <p:cNvPr id="7" name="TextBox 6"/>
          <p:cNvSpPr txBox="1"/>
          <p:nvPr/>
        </p:nvSpPr>
        <p:spPr>
          <a:xfrm>
            <a:off x="304800" y="5124271"/>
            <a:ext cx="7924800" cy="369332"/>
          </a:xfrm>
          <a:prstGeom prst="rect">
            <a:avLst/>
          </a:prstGeom>
          <a:noFill/>
        </p:spPr>
        <p:txBody>
          <a:bodyPr wrap="square" rtlCol="0">
            <a:spAutoFit/>
          </a:bodyPr>
          <a:lstStyle/>
          <a:p>
            <a:r>
              <a:rPr lang="en-US" b="1" dirty="0" smtClean="0">
                <a:latin typeface="Courier New" pitchFamily="49" charset="0"/>
                <a:cs typeface="Courier New" pitchFamily="49" charset="0"/>
              </a:rPr>
              <a:t> </a:t>
            </a:r>
            <a:endParaRPr lang="ru-RU" b="1" dirty="0">
              <a:latin typeface="Courier New" pitchFamily="49" charset="0"/>
              <a:cs typeface="Courier New" pitchFamily="49" charset="0"/>
            </a:endParaRPr>
          </a:p>
        </p:txBody>
      </p:sp>
      <p:sp>
        <p:nvSpPr>
          <p:cNvPr id="8" name="TextBox 7"/>
          <p:cNvSpPr txBox="1"/>
          <p:nvPr/>
        </p:nvSpPr>
        <p:spPr>
          <a:xfrm>
            <a:off x="609600" y="4724400"/>
            <a:ext cx="7924800" cy="1477328"/>
          </a:xfrm>
          <a:prstGeom prst="rect">
            <a:avLst/>
          </a:prstGeom>
          <a:noFill/>
        </p:spPr>
        <p:txBody>
          <a:bodyPr wrap="square" rtlCol="0">
            <a:spAutoFit/>
          </a:bodyPr>
          <a:lstStyle/>
          <a:p>
            <a:r>
              <a:rPr lang="ru-RU" b="1" dirty="0" smtClean="0">
                <a:latin typeface="Courier New" pitchFamily="49" charset="0"/>
                <a:cs typeface="Courier New" pitchFamily="49" charset="0"/>
              </a:rPr>
              <a:t>   </a:t>
            </a:r>
            <a:r>
              <a:rPr lang="en-US" b="1" dirty="0" smtClean="0">
                <a:latin typeface="Courier New" pitchFamily="49" charset="0"/>
                <a:cs typeface="Courier New" pitchFamily="49" charset="0"/>
              </a:rPr>
              <a:t>1</a:t>
            </a:r>
            <a:r>
              <a:rPr lang="en-US" b="1" dirty="0" smtClean="0">
                <a:latin typeface="Courier New" pitchFamily="49" charset="0"/>
                <a:cs typeface="Courier New" pitchFamily="49" charset="0"/>
              </a:rPr>
              <a:t>	    2	    3	    4                    </a:t>
            </a:r>
          </a:p>
          <a:p>
            <a:r>
              <a:rPr lang="en-US" b="1" dirty="0" smtClean="0">
                <a:latin typeface="Courier New" pitchFamily="49" charset="0"/>
                <a:cs typeface="Courier New" pitchFamily="49" charset="0"/>
              </a:rPr>
              <a:t> 0.00	 21.84	 24.87	 35.26		</a:t>
            </a:r>
            <a:r>
              <a:rPr lang="en-US" b="1" dirty="0" smtClean="0">
                <a:latin typeface="Courier New" pitchFamily="49" charset="0"/>
                <a:cs typeface="Courier New" pitchFamily="49" charset="0"/>
              </a:rPr>
              <a:t>CYB_HUMAN</a:t>
            </a:r>
            <a:r>
              <a:rPr lang="ru-RU" b="1" dirty="0" smtClean="0">
                <a:latin typeface="Courier New" pitchFamily="49" charset="0"/>
                <a:cs typeface="Courier New" pitchFamily="49" charset="0"/>
              </a:rPr>
              <a:t>	1</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	  0.00	 23.54	 34.65		</a:t>
            </a:r>
            <a:r>
              <a:rPr lang="en-US" b="1" dirty="0" smtClean="0">
                <a:latin typeface="Courier New" pitchFamily="49" charset="0"/>
                <a:cs typeface="Courier New" pitchFamily="49" charset="0"/>
              </a:rPr>
              <a:t>CYB_MOUSE</a:t>
            </a:r>
            <a:r>
              <a:rPr lang="ru-RU" b="1" dirty="0" smtClean="0">
                <a:latin typeface="Courier New" pitchFamily="49" charset="0"/>
                <a:cs typeface="Courier New" pitchFamily="49" charset="0"/>
              </a:rPr>
              <a:t>	</a:t>
            </a:r>
            <a:r>
              <a:rPr lang="ru-RU" b="1" dirty="0" smtClean="0">
                <a:latin typeface="Courier New" pitchFamily="49" charset="0"/>
                <a:cs typeface="Courier New" pitchFamily="49" charset="0"/>
              </a:rPr>
              <a:t>2</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		  0.00	 35.71		</a:t>
            </a:r>
            <a:r>
              <a:rPr lang="en-US" b="1" dirty="0" smtClean="0">
                <a:latin typeface="Courier New" pitchFamily="49" charset="0"/>
                <a:cs typeface="Courier New" pitchFamily="49" charset="0"/>
              </a:rPr>
              <a:t>CYB_LOXAF</a:t>
            </a:r>
            <a:r>
              <a:rPr lang="ru-RU" b="1" dirty="0" smtClean="0">
                <a:latin typeface="Courier New" pitchFamily="49" charset="0"/>
                <a:cs typeface="Courier New" pitchFamily="49" charset="0"/>
              </a:rPr>
              <a:t>	3</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			  0.00		</a:t>
            </a:r>
            <a:r>
              <a:rPr lang="en-US" b="1" dirty="0" smtClean="0">
                <a:latin typeface="Courier New" pitchFamily="49" charset="0"/>
                <a:cs typeface="Courier New" pitchFamily="49" charset="0"/>
              </a:rPr>
              <a:t>CYB_CAICR</a:t>
            </a:r>
            <a:r>
              <a:rPr lang="ru-RU" b="1" dirty="0" smtClean="0">
                <a:latin typeface="Courier New" pitchFamily="49" charset="0"/>
                <a:cs typeface="Courier New" pitchFamily="49" charset="0"/>
              </a:rPr>
              <a:t>	4</a:t>
            </a:r>
            <a:endParaRPr lang="ru-RU" b="1" dirty="0">
              <a:latin typeface="Courier New" pitchFamily="49" charset="0"/>
              <a:cs typeface="Courier New" pitchFamily="49" charset="0"/>
            </a:endParaRPr>
          </a:p>
        </p:txBody>
      </p:sp>
      <p:pic>
        <p:nvPicPr>
          <p:cNvPr id="10" name="Рисунок 9" descr="cyb_hmlc.png"/>
          <p:cNvPicPr>
            <a:picLocks noChangeAspect="1"/>
          </p:cNvPicPr>
          <p:nvPr/>
        </p:nvPicPr>
        <p:blipFill>
          <a:blip r:embed="rId2" cstate="print"/>
          <a:stretch>
            <a:fillRect/>
          </a:stretch>
        </p:blipFill>
        <p:spPr>
          <a:xfrm>
            <a:off x="533400" y="1371600"/>
            <a:ext cx="8305800" cy="291147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Филогенетическое дерево</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39</a:t>
            </a:fld>
            <a:endParaRPr lang="ru-RU"/>
          </a:p>
        </p:txBody>
      </p:sp>
      <p:pic>
        <p:nvPicPr>
          <p:cNvPr id="4" name="Рисунок 3" descr="cyb_hmlc_tree.png"/>
          <p:cNvPicPr>
            <a:picLocks noChangeAspect="1"/>
          </p:cNvPicPr>
          <p:nvPr/>
        </p:nvPicPr>
        <p:blipFill>
          <a:blip r:embed="rId2" cstate="print"/>
          <a:stretch>
            <a:fillRect/>
          </a:stretch>
        </p:blipFill>
        <p:spPr>
          <a:xfrm>
            <a:off x="1828800" y="1676400"/>
            <a:ext cx="5600700" cy="4210050"/>
          </a:xfrm>
          <a:prstGeom prst="rect">
            <a:avLst/>
          </a:prstGeom>
        </p:spPr>
      </p:pic>
      <p:sp>
        <p:nvSpPr>
          <p:cNvPr id="5" name="TextBox 4"/>
          <p:cNvSpPr txBox="1"/>
          <p:nvPr/>
        </p:nvSpPr>
        <p:spPr>
          <a:xfrm>
            <a:off x="1447800" y="5334000"/>
            <a:ext cx="7391400" cy="369332"/>
          </a:xfrm>
          <a:prstGeom prst="rect">
            <a:avLst/>
          </a:prstGeom>
          <a:noFill/>
        </p:spPr>
        <p:txBody>
          <a:bodyPr wrap="square" rtlCol="0">
            <a:spAutoFit/>
          </a:bodyPr>
          <a:lstStyle/>
          <a:p>
            <a:r>
              <a:rPr lang="ru-RU" dirty="0" smtClean="0"/>
              <a:t>Графическое изображение предполагаемого хода эволюции</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Карта сходства: </a:t>
            </a:r>
            <a:br>
              <a:rPr lang="ru-RU" dirty="0" smtClean="0"/>
            </a:br>
            <a:r>
              <a:rPr lang="ru-RU" dirty="0" smtClean="0"/>
              <a:t>другие два генома</a:t>
            </a:r>
            <a:endParaRPr lang="ru-RU" dirty="0"/>
          </a:p>
        </p:txBody>
      </p:sp>
      <p:sp>
        <p:nvSpPr>
          <p:cNvPr id="6" name="Номер слайда 2"/>
          <p:cNvSpPr>
            <a:spLocks noGrp="1"/>
          </p:cNvSpPr>
          <p:nvPr>
            <p:ph type="sldNum" sz="quarter" idx="12"/>
          </p:nvPr>
        </p:nvSpPr>
        <p:spPr>
          <a:xfrm>
            <a:off x="6553200" y="6356350"/>
            <a:ext cx="2133600" cy="365125"/>
          </a:xfrm>
        </p:spPr>
        <p:txBody>
          <a:bodyPr/>
          <a:lstStyle/>
          <a:p>
            <a:fld id="{51B0424B-BA00-4C1D-946A-CCF19F3E8C64}" type="slidenum">
              <a:rPr lang="ru-RU" smtClean="0"/>
              <a:pPr/>
              <a:t>4</a:t>
            </a:fld>
            <a:endParaRPr lang="ru-RU"/>
          </a:p>
        </p:txBody>
      </p:sp>
      <p:pic>
        <p:nvPicPr>
          <p:cNvPr id="8" name="Picture 2" descr="http://blast.ncbi.nlm.nih.gov/hitmatrix/hit_matrix.cgi?rid=1E0S2346114&amp;width=600&amp;height=300"/>
          <p:cNvPicPr>
            <a:picLocks noChangeAspect="1" noChangeArrowheads="1"/>
          </p:cNvPicPr>
          <p:nvPr/>
        </p:nvPicPr>
        <p:blipFill>
          <a:blip r:embed="rId3" cstate="print"/>
          <a:srcRect/>
          <a:stretch>
            <a:fillRect/>
          </a:stretch>
        </p:blipFill>
        <p:spPr bwMode="auto">
          <a:xfrm>
            <a:off x="731500" y="1777585"/>
            <a:ext cx="8141860" cy="4070930"/>
          </a:xfrm>
          <a:prstGeom prst="rect">
            <a:avLst/>
          </a:prstGeom>
          <a:noFill/>
          <a:ln w="38100">
            <a:solidFill>
              <a:schemeClr val="tx1">
                <a:lumMod val="75000"/>
                <a:lumOff val="25000"/>
              </a:schemeClr>
            </a:solidFill>
          </a:ln>
        </p:spPr>
      </p:pic>
      <p:sp>
        <p:nvSpPr>
          <p:cNvPr id="15" name="Прямоугольник 14"/>
          <p:cNvSpPr/>
          <p:nvPr/>
        </p:nvSpPr>
        <p:spPr>
          <a:xfrm>
            <a:off x="2690155" y="5886920"/>
            <a:ext cx="3478003" cy="523220"/>
          </a:xfrm>
          <a:prstGeom prst="rect">
            <a:avLst/>
          </a:prstGeom>
        </p:spPr>
        <p:txBody>
          <a:bodyPr wrap="none">
            <a:spAutoFit/>
          </a:bodyPr>
          <a:lstStyle/>
          <a:p>
            <a:r>
              <a:rPr lang="en-US" sz="2800" i="1" dirty="0" err="1" smtClean="0"/>
              <a:t>Mycoplasma</a:t>
            </a:r>
            <a:r>
              <a:rPr lang="en-US" sz="2800" i="1" dirty="0" smtClean="0"/>
              <a:t> </a:t>
            </a:r>
            <a:r>
              <a:rPr lang="en-US" sz="2800" i="1" dirty="0" err="1" smtClean="0"/>
              <a:t>mycoides</a:t>
            </a:r>
            <a:endParaRPr lang="ru-RU" sz="2800" i="1" dirty="0"/>
          </a:p>
        </p:txBody>
      </p:sp>
      <p:sp>
        <p:nvSpPr>
          <p:cNvPr id="16" name="Прямоугольник 15"/>
          <p:cNvSpPr/>
          <p:nvPr/>
        </p:nvSpPr>
        <p:spPr>
          <a:xfrm rot="16200000">
            <a:off x="-1368566" y="3378536"/>
            <a:ext cx="3725122" cy="523220"/>
          </a:xfrm>
          <a:prstGeom prst="rect">
            <a:avLst/>
          </a:prstGeom>
        </p:spPr>
        <p:txBody>
          <a:bodyPr wrap="none">
            <a:spAutoFit/>
          </a:bodyPr>
          <a:lstStyle/>
          <a:p>
            <a:r>
              <a:rPr lang="en-US" sz="2800" i="1" dirty="0" err="1" smtClean="0"/>
              <a:t>Mycoplasma</a:t>
            </a:r>
            <a:r>
              <a:rPr lang="en-US" sz="2800" i="1" dirty="0" smtClean="0"/>
              <a:t> </a:t>
            </a:r>
            <a:r>
              <a:rPr lang="en-US" sz="2800" i="1" dirty="0" err="1" smtClean="0"/>
              <a:t>capricolum</a:t>
            </a:r>
            <a:endParaRPr lang="ru-RU" sz="28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
            <a:ext cx="8229600" cy="1143000"/>
          </a:xfrm>
        </p:spPr>
        <p:txBody>
          <a:bodyPr>
            <a:noAutofit/>
          </a:bodyPr>
          <a:lstStyle/>
          <a:p>
            <a:r>
              <a:rPr lang="ru-RU" sz="3600" dirty="0" smtClean="0"/>
              <a:t>Сравниваем белки </a:t>
            </a:r>
            <a:r>
              <a:rPr lang="ru-RU" sz="3600" dirty="0" smtClean="0"/>
              <a:t>человека и человекообразных обезьян</a:t>
            </a:r>
            <a:endParaRPr lang="ru-RU" sz="3600"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40</a:t>
            </a:fld>
            <a:endParaRPr lang="ru-RU" dirty="0"/>
          </a:p>
        </p:txBody>
      </p:sp>
      <p:pic>
        <p:nvPicPr>
          <p:cNvPr id="4" name="Рисунок 3" descr="cyb_homin.png"/>
          <p:cNvPicPr>
            <a:picLocks noChangeAspect="1"/>
          </p:cNvPicPr>
          <p:nvPr/>
        </p:nvPicPr>
        <p:blipFill>
          <a:blip r:embed="rId2" cstate="print"/>
          <a:srcRect b="22154"/>
          <a:stretch>
            <a:fillRect/>
          </a:stretch>
        </p:blipFill>
        <p:spPr>
          <a:xfrm>
            <a:off x="152400" y="1219200"/>
            <a:ext cx="8718233" cy="3470141"/>
          </a:xfrm>
          <a:prstGeom prst="rect">
            <a:avLst/>
          </a:prstGeom>
        </p:spPr>
      </p:pic>
      <p:sp>
        <p:nvSpPr>
          <p:cNvPr id="5" name="TextBox 4"/>
          <p:cNvSpPr txBox="1"/>
          <p:nvPr/>
        </p:nvSpPr>
        <p:spPr>
          <a:xfrm>
            <a:off x="381000" y="4953000"/>
            <a:ext cx="8153400" cy="1384995"/>
          </a:xfrm>
          <a:prstGeom prst="rect">
            <a:avLst/>
          </a:prstGeom>
          <a:noFill/>
        </p:spPr>
        <p:txBody>
          <a:bodyPr wrap="square" rtlCol="0">
            <a:spAutoFit/>
          </a:bodyPr>
          <a:lstStyle/>
          <a:p>
            <a:r>
              <a:rPr lang="ru-RU" sz="1400" dirty="0" smtClean="0">
                <a:latin typeface="Courier New" pitchFamily="49" charset="0"/>
                <a:cs typeface="Courier New" pitchFamily="49" charset="0"/>
              </a:rPr>
              <a:t>    </a:t>
            </a:r>
            <a:r>
              <a:rPr lang="en-US" sz="1400" b="1" dirty="0" smtClean="0">
                <a:latin typeface="Courier New" pitchFamily="49" charset="0"/>
                <a:cs typeface="Courier New" pitchFamily="49" charset="0"/>
              </a:rPr>
              <a:t>1</a:t>
            </a:r>
            <a:r>
              <a:rPr lang="en-US" sz="1400" b="1" dirty="0" smtClean="0">
                <a:latin typeface="Courier New" pitchFamily="49" charset="0"/>
                <a:cs typeface="Courier New" pitchFamily="49" charset="0"/>
              </a:rPr>
              <a:t>	    2	    3	    4	    5                    </a:t>
            </a:r>
          </a:p>
          <a:p>
            <a:r>
              <a:rPr lang="en-US" sz="1400" b="1" dirty="0" smtClean="0">
                <a:latin typeface="Courier New" pitchFamily="49" charset="0"/>
                <a:cs typeface="Courier New" pitchFamily="49" charset="0"/>
              </a:rPr>
              <a:t>  0.00	  6.58	 11.84	  7.11	  6.58		</a:t>
            </a:r>
            <a:r>
              <a:rPr lang="en-US" sz="1400" b="1" dirty="0" smtClean="0">
                <a:latin typeface="Courier New" pitchFamily="49" charset="0"/>
                <a:cs typeface="Courier New" pitchFamily="49" charset="0"/>
              </a:rPr>
              <a:t>CYB_HUMAN</a:t>
            </a:r>
            <a:r>
              <a:rPr lang="ru-RU" sz="1400" b="1" dirty="0" smtClean="0">
                <a:latin typeface="Courier New" pitchFamily="49" charset="0"/>
                <a:cs typeface="Courier New" pitchFamily="49" charset="0"/>
              </a:rPr>
              <a:t>	1</a:t>
            </a:r>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0.00	 11.05	  7.11	  4.21		</a:t>
            </a:r>
            <a:r>
              <a:rPr lang="en-US" sz="1400" b="1" dirty="0" smtClean="0">
                <a:latin typeface="Courier New" pitchFamily="49" charset="0"/>
                <a:cs typeface="Courier New" pitchFamily="49" charset="0"/>
              </a:rPr>
              <a:t>CYB_PANTR</a:t>
            </a:r>
            <a:r>
              <a:rPr lang="ru-RU" sz="1400" b="1" dirty="0" smtClean="0">
                <a:latin typeface="Courier New" pitchFamily="49" charset="0"/>
                <a:cs typeface="Courier New" pitchFamily="49" charset="0"/>
              </a:rPr>
              <a:t>	2</a:t>
            </a:r>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0.00	 10.53	 11.05		</a:t>
            </a:r>
            <a:r>
              <a:rPr lang="en-US" sz="1400" b="1" dirty="0" smtClean="0">
                <a:latin typeface="Courier New" pitchFamily="49" charset="0"/>
                <a:cs typeface="Courier New" pitchFamily="49" charset="0"/>
              </a:rPr>
              <a:t>CYB_PONPY</a:t>
            </a:r>
            <a:r>
              <a:rPr lang="ru-RU" sz="1400" b="1" dirty="0" smtClean="0">
                <a:latin typeface="Courier New" pitchFamily="49" charset="0"/>
                <a:cs typeface="Courier New" pitchFamily="49" charset="0"/>
              </a:rPr>
              <a:t>	3</a:t>
            </a:r>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0.00	  7.11		</a:t>
            </a:r>
            <a:r>
              <a:rPr lang="en-US" sz="1400" b="1" dirty="0" smtClean="0">
                <a:latin typeface="Courier New" pitchFamily="49" charset="0"/>
                <a:cs typeface="Courier New" pitchFamily="49" charset="0"/>
              </a:rPr>
              <a:t>CYB_GORGO</a:t>
            </a:r>
            <a:r>
              <a:rPr lang="ru-RU" sz="1400" b="1" dirty="0" smtClean="0">
                <a:latin typeface="Courier New" pitchFamily="49" charset="0"/>
                <a:cs typeface="Courier New" pitchFamily="49" charset="0"/>
              </a:rPr>
              <a:t>	4</a:t>
            </a:r>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0.00		</a:t>
            </a:r>
            <a:r>
              <a:rPr lang="en-US" sz="1400" b="1" dirty="0" smtClean="0">
                <a:latin typeface="Courier New" pitchFamily="49" charset="0"/>
                <a:cs typeface="Courier New" pitchFamily="49" charset="0"/>
              </a:rPr>
              <a:t>CYB_PANPA</a:t>
            </a:r>
            <a:r>
              <a:rPr lang="ru-RU" sz="1400" b="1" dirty="0" smtClean="0">
                <a:latin typeface="Courier New" pitchFamily="49" charset="0"/>
                <a:cs typeface="Courier New" pitchFamily="49" charset="0"/>
              </a:rPr>
              <a:t>	5</a:t>
            </a:r>
            <a:endParaRPr lang="ru-RU" sz="1400" b="1" dirty="0">
              <a:latin typeface="Courier New" pitchFamily="49" charset="0"/>
              <a:cs typeface="Courier New" pitchFamily="49"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Филогенетическое дерево</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41</a:t>
            </a:fld>
            <a:endParaRPr lang="ru-RU"/>
          </a:p>
        </p:txBody>
      </p:sp>
      <p:pic>
        <p:nvPicPr>
          <p:cNvPr id="4" name="Рисунок 3" descr="cyb_homin_tree.png"/>
          <p:cNvPicPr>
            <a:picLocks noChangeAspect="1"/>
          </p:cNvPicPr>
          <p:nvPr/>
        </p:nvPicPr>
        <p:blipFill>
          <a:blip r:embed="rId2" cstate="print"/>
          <a:stretch>
            <a:fillRect/>
          </a:stretch>
        </p:blipFill>
        <p:spPr>
          <a:xfrm>
            <a:off x="1143000" y="1371600"/>
            <a:ext cx="5600700" cy="4210050"/>
          </a:xfrm>
          <a:prstGeom prst="rect">
            <a:avLst/>
          </a:prstGeom>
        </p:spPr>
      </p:pic>
      <p:sp>
        <p:nvSpPr>
          <p:cNvPr id="5" name="TextBox 4"/>
          <p:cNvSpPr txBox="1"/>
          <p:nvPr/>
        </p:nvSpPr>
        <p:spPr>
          <a:xfrm>
            <a:off x="7086600" y="1371600"/>
            <a:ext cx="1752600" cy="369332"/>
          </a:xfrm>
          <a:prstGeom prst="rect">
            <a:avLst/>
          </a:prstGeom>
          <a:noFill/>
        </p:spPr>
        <p:txBody>
          <a:bodyPr wrap="square" rtlCol="0">
            <a:spAutoFit/>
          </a:bodyPr>
          <a:lstStyle/>
          <a:p>
            <a:r>
              <a:rPr lang="ru-RU" dirty="0" err="1" smtClean="0"/>
              <a:t>Орангутан</a:t>
            </a:r>
            <a:endParaRPr lang="ru-RU" dirty="0"/>
          </a:p>
        </p:txBody>
      </p:sp>
      <p:sp>
        <p:nvSpPr>
          <p:cNvPr id="6" name="TextBox 5"/>
          <p:cNvSpPr txBox="1"/>
          <p:nvPr/>
        </p:nvSpPr>
        <p:spPr>
          <a:xfrm>
            <a:off x="7086600" y="2145268"/>
            <a:ext cx="1752600" cy="369332"/>
          </a:xfrm>
          <a:prstGeom prst="rect">
            <a:avLst/>
          </a:prstGeom>
          <a:noFill/>
        </p:spPr>
        <p:txBody>
          <a:bodyPr wrap="square" rtlCol="0">
            <a:spAutoFit/>
          </a:bodyPr>
          <a:lstStyle/>
          <a:p>
            <a:r>
              <a:rPr lang="ru-RU" dirty="0" smtClean="0"/>
              <a:t>Человек</a:t>
            </a:r>
            <a:endParaRPr lang="ru-RU" dirty="0"/>
          </a:p>
        </p:txBody>
      </p:sp>
      <p:sp>
        <p:nvSpPr>
          <p:cNvPr id="7" name="TextBox 6"/>
          <p:cNvSpPr txBox="1"/>
          <p:nvPr/>
        </p:nvSpPr>
        <p:spPr>
          <a:xfrm>
            <a:off x="7086600" y="2918936"/>
            <a:ext cx="1752600" cy="369332"/>
          </a:xfrm>
          <a:prstGeom prst="rect">
            <a:avLst/>
          </a:prstGeom>
          <a:noFill/>
        </p:spPr>
        <p:txBody>
          <a:bodyPr wrap="square" rtlCol="0">
            <a:spAutoFit/>
          </a:bodyPr>
          <a:lstStyle/>
          <a:p>
            <a:r>
              <a:rPr lang="ru-RU" dirty="0" smtClean="0"/>
              <a:t>Шимпанзе</a:t>
            </a:r>
            <a:endParaRPr lang="ru-RU" dirty="0"/>
          </a:p>
        </p:txBody>
      </p:sp>
      <p:sp>
        <p:nvSpPr>
          <p:cNvPr id="8" name="TextBox 7"/>
          <p:cNvSpPr txBox="1"/>
          <p:nvPr/>
        </p:nvSpPr>
        <p:spPr>
          <a:xfrm>
            <a:off x="7086600" y="3692604"/>
            <a:ext cx="1752600" cy="369332"/>
          </a:xfrm>
          <a:prstGeom prst="rect">
            <a:avLst/>
          </a:prstGeom>
          <a:noFill/>
        </p:spPr>
        <p:txBody>
          <a:bodyPr wrap="square" rtlCol="0">
            <a:spAutoFit/>
          </a:bodyPr>
          <a:lstStyle/>
          <a:p>
            <a:r>
              <a:rPr lang="ru-RU" dirty="0" err="1" smtClean="0"/>
              <a:t>Бонобо</a:t>
            </a:r>
            <a:endParaRPr lang="ru-RU" dirty="0"/>
          </a:p>
        </p:txBody>
      </p:sp>
      <p:sp>
        <p:nvSpPr>
          <p:cNvPr id="9" name="TextBox 8"/>
          <p:cNvSpPr txBox="1"/>
          <p:nvPr/>
        </p:nvSpPr>
        <p:spPr>
          <a:xfrm>
            <a:off x="7086600" y="4466272"/>
            <a:ext cx="1752600" cy="369332"/>
          </a:xfrm>
          <a:prstGeom prst="rect">
            <a:avLst/>
          </a:prstGeom>
          <a:noFill/>
        </p:spPr>
        <p:txBody>
          <a:bodyPr wrap="square" rtlCol="0">
            <a:spAutoFit/>
          </a:bodyPr>
          <a:lstStyle/>
          <a:p>
            <a:r>
              <a:rPr lang="ru-RU" dirty="0" smtClean="0"/>
              <a:t>Горилла</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Время расхождения видов</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42</a:t>
            </a:fld>
            <a:endParaRPr lang="ru-RU"/>
          </a:p>
        </p:txBody>
      </p:sp>
      <p:sp>
        <p:nvSpPr>
          <p:cNvPr id="4" name="TextBox 3"/>
          <p:cNvSpPr txBox="1"/>
          <p:nvPr/>
        </p:nvSpPr>
        <p:spPr>
          <a:xfrm>
            <a:off x="609600" y="1981200"/>
            <a:ext cx="7696200" cy="2862322"/>
          </a:xfrm>
          <a:prstGeom prst="rect">
            <a:avLst/>
          </a:prstGeom>
          <a:noFill/>
        </p:spPr>
        <p:txBody>
          <a:bodyPr wrap="square" rtlCol="0">
            <a:spAutoFit/>
          </a:bodyPr>
          <a:lstStyle/>
          <a:p>
            <a:r>
              <a:rPr lang="ru-RU" b="1" dirty="0" smtClean="0"/>
              <a:t>Молекулярные часы: </a:t>
            </a:r>
            <a:r>
              <a:rPr lang="ru-RU" dirty="0" smtClean="0"/>
              <a:t>всегда идут, но иногда неточно.</a:t>
            </a:r>
          </a:p>
          <a:p>
            <a:endParaRPr lang="ru-RU" b="1" dirty="0" smtClean="0"/>
          </a:p>
          <a:p>
            <a:r>
              <a:rPr lang="ru-RU" dirty="0" smtClean="0"/>
              <a:t>Под молекулярными часами понимается одинаковое (в среднем) число закрепившихся мутаций в единицу времени.</a:t>
            </a:r>
          </a:p>
          <a:p>
            <a:endParaRPr lang="ru-RU" dirty="0" smtClean="0"/>
          </a:p>
          <a:p>
            <a:r>
              <a:rPr lang="ru-RU" dirty="0" smtClean="0"/>
              <a:t>Лучше всего «часы» идут в функционально неважных участках геномов (где все или почти все мутации нейтральные).</a:t>
            </a:r>
          </a:p>
          <a:p>
            <a:endParaRPr lang="ru-RU" dirty="0" smtClean="0"/>
          </a:p>
          <a:p>
            <a:r>
              <a:rPr lang="ru-RU" dirty="0" smtClean="0"/>
              <a:t>Для многих белков «часы» тоже почти точные, но для разных белков идут с разной скоростью.</a:t>
            </a:r>
            <a:endParaRPr lang="ru-RU"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Ещё дерево</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43</a:t>
            </a:fld>
            <a:endParaRPr lang="ru-RU"/>
          </a:p>
        </p:txBody>
      </p:sp>
      <p:pic>
        <p:nvPicPr>
          <p:cNvPr id="4" name="Рисунок 3" descr="cyb_euk_tree.png"/>
          <p:cNvPicPr>
            <a:picLocks noChangeAspect="1"/>
          </p:cNvPicPr>
          <p:nvPr/>
        </p:nvPicPr>
        <p:blipFill>
          <a:blip r:embed="rId2" cstate="print"/>
          <a:stretch>
            <a:fillRect/>
          </a:stretch>
        </p:blipFill>
        <p:spPr>
          <a:xfrm>
            <a:off x="1219200" y="1371600"/>
            <a:ext cx="5600700" cy="4210050"/>
          </a:xfrm>
          <a:prstGeom prst="rect">
            <a:avLst/>
          </a:prstGeom>
        </p:spPr>
      </p:pic>
      <p:sp>
        <p:nvSpPr>
          <p:cNvPr id="5" name="TextBox 4"/>
          <p:cNvSpPr txBox="1"/>
          <p:nvPr/>
        </p:nvSpPr>
        <p:spPr>
          <a:xfrm>
            <a:off x="7086600" y="1371600"/>
            <a:ext cx="1752600" cy="369332"/>
          </a:xfrm>
          <a:prstGeom prst="rect">
            <a:avLst/>
          </a:prstGeom>
          <a:noFill/>
        </p:spPr>
        <p:txBody>
          <a:bodyPr wrap="square" rtlCol="0">
            <a:spAutoFit/>
          </a:bodyPr>
          <a:lstStyle/>
          <a:p>
            <a:r>
              <a:rPr lang="ru-RU" dirty="0" smtClean="0"/>
              <a:t>Инфузория</a:t>
            </a:r>
            <a:endParaRPr lang="ru-RU" dirty="0"/>
          </a:p>
        </p:txBody>
      </p:sp>
      <p:sp>
        <p:nvSpPr>
          <p:cNvPr id="6" name="TextBox 5"/>
          <p:cNvSpPr txBox="1"/>
          <p:nvPr/>
        </p:nvSpPr>
        <p:spPr>
          <a:xfrm>
            <a:off x="7086600" y="2145268"/>
            <a:ext cx="1752600" cy="369332"/>
          </a:xfrm>
          <a:prstGeom prst="rect">
            <a:avLst/>
          </a:prstGeom>
          <a:noFill/>
        </p:spPr>
        <p:txBody>
          <a:bodyPr wrap="square" rtlCol="0">
            <a:spAutoFit/>
          </a:bodyPr>
          <a:lstStyle/>
          <a:p>
            <a:r>
              <a:rPr lang="ru-RU" dirty="0" smtClean="0"/>
              <a:t>Амёба</a:t>
            </a:r>
            <a:endParaRPr lang="ru-RU" dirty="0"/>
          </a:p>
        </p:txBody>
      </p:sp>
      <p:sp>
        <p:nvSpPr>
          <p:cNvPr id="7" name="TextBox 6"/>
          <p:cNvSpPr txBox="1"/>
          <p:nvPr/>
        </p:nvSpPr>
        <p:spPr>
          <a:xfrm>
            <a:off x="7086600" y="2918936"/>
            <a:ext cx="1752600" cy="369332"/>
          </a:xfrm>
          <a:prstGeom prst="rect">
            <a:avLst/>
          </a:prstGeom>
          <a:noFill/>
        </p:spPr>
        <p:txBody>
          <a:bodyPr wrap="square" rtlCol="0">
            <a:spAutoFit/>
          </a:bodyPr>
          <a:lstStyle/>
          <a:p>
            <a:r>
              <a:rPr lang="ru-RU" dirty="0" smtClean="0"/>
              <a:t>Рис</a:t>
            </a:r>
            <a:endParaRPr lang="ru-RU" dirty="0"/>
          </a:p>
        </p:txBody>
      </p:sp>
      <p:sp>
        <p:nvSpPr>
          <p:cNvPr id="8" name="TextBox 7"/>
          <p:cNvSpPr txBox="1"/>
          <p:nvPr/>
        </p:nvSpPr>
        <p:spPr>
          <a:xfrm>
            <a:off x="7086600" y="3692604"/>
            <a:ext cx="1752600" cy="369332"/>
          </a:xfrm>
          <a:prstGeom prst="rect">
            <a:avLst/>
          </a:prstGeom>
          <a:noFill/>
        </p:spPr>
        <p:txBody>
          <a:bodyPr wrap="square" rtlCol="0">
            <a:spAutoFit/>
          </a:bodyPr>
          <a:lstStyle/>
          <a:p>
            <a:r>
              <a:rPr lang="ru-RU" dirty="0" smtClean="0"/>
              <a:t>Дрожжи</a:t>
            </a:r>
            <a:endParaRPr lang="ru-RU" dirty="0"/>
          </a:p>
        </p:txBody>
      </p:sp>
      <p:sp>
        <p:nvSpPr>
          <p:cNvPr id="9" name="TextBox 8"/>
          <p:cNvSpPr txBox="1"/>
          <p:nvPr/>
        </p:nvSpPr>
        <p:spPr>
          <a:xfrm>
            <a:off x="7086600" y="4466272"/>
            <a:ext cx="1752600" cy="369332"/>
          </a:xfrm>
          <a:prstGeom prst="rect">
            <a:avLst/>
          </a:prstGeom>
          <a:noFill/>
        </p:spPr>
        <p:txBody>
          <a:bodyPr wrap="square" rtlCol="0">
            <a:spAutoFit/>
          </a:bodyPr>
          <a:lstStyle/>
          <a:p>
            <a:r>
              <a:rPr lang="ru-RU" dirty="0" smtClean="0"/>
              <a:t>Человек</a:t>
            </a:r>
            <a:endParaRPr lang="ru-RU" dirty="0"/>
          </a:p>
        </p:txBody>
      </p:sp>
      <p:sp>
        <p:nvSpPr>
          <p:cNvPr id="10" name="TextBox 9"/>
          <p:cNvSpPr txBox="1"/>
          <p:nvPr/>
        </p:nvSpPr>
        <p:spPr>
          <a:xfrm>
            <a:off x="838200" y="5486400"/>
            <a:ext cx="6934200" cy="646331"/>
          </a:xfrm>
          <a:prstGeom prst="rect">
            <a:avLst/>
          </a:prstGeom>
          <a:noFill/>
        </p:spPr>
        <p:txBody>
          <a:bodyPr wrap="square" rtlCol="0">
            <a:spAutoFit/>
          </a:bodyPr>
          <a:lstStyle/>
          <a:p>
            <a:r>
              <a:rPr lang="ru-RU" dirty="0" smtClean="0"/>
              <a:t>На данном материале невозможно понять, в каком порядке разделялись предки амёбы, риса, дрожжей и человека.</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Ещё дерево</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44</a:t>
            </a:fld>
            <a:endParaRPr lang="ru-RU"/>
          </a:p>
        </p:txBody>
      </p:sp>
      <p:pic>
        <p:nvPicPr>
          <p:cNvPr id="4" name="Рисунок 3" descr="cyb_euk_tree.png"/>
          <p:cNvPicPr>
            <a:picLocks noChangeAspect="1"/>
          </p:cNvPicPr>
          <p:nvPr/>
        </p:nvPicPr>
        <p:blipFill>
          <a:blip r:embed="rId2" cstate="print"/>
          <a:stretch>
            <a:fillRect/>
          </a:stretch>
        </p:blipFill>
        <p:spPr>
          <a:xfrm>
            <a:off x="1219200" y="1371600"/>
            <a:ext cx="5600700" cy="4210050"/>
          </a:xfrm>
          <a:prstGeom prst="rect">
            <a:avLst/>
          </a:prstGeom>
        </p:spPr>
      </p:pic>
      <p:sp>
        <p:nvSpPr>
          <p:cNvPr id="5" name="TextBox 4"/>
          <p:cNvSpPr txBox="1"/>
          <p:nvPr/>
        </p:nvSpPr>
        <p:spPr>
          <a:xfrm>
            <a:off x="7086600" y="1371600"/>
            <a:ext cx="1752600" cy="369332"/>
          </a:xfrm>
          <a:prstGeom prst="rect">
            <a:avLst/>
          </a:prstGeom>
          <a:noFill/>
        </p:spPr>
        <p:txBody>
          <a:bodyPr wrap="square" rtlCol="0">
            <a:spAutoFit/>
          </a:bodyPr>
          <a:lstStyle/>
          <a:p>
            <a:r>
              <a:rPr lang="ru-RU" dirty="0" smtClean="0"/>
              <a:t>Инфузория</a:t>
            </a:r>
            <a:endParaRPr lang="ru-RU" dirty="0"/>
          </a:p>
        </p:txBody>
      </p:sp>
      <p:sp>
        <p:nvSpPr>
          <p:cNvPr id="6" name="TextBox 5"/>
          <p:cNvSpPr txBox="1"/>
          <p:nvPr/>
        </p:nvSpPr>
        <p:spPr>
          <a:xfrm>
            <a:off x="7086600" y="2145268"/>
            <a:ext cx="1752600" cy="369332"/>
          </a:xfrm>
          <a:prstGeom prst="rect">
            <a:avLst/>
          </a:prstGeom>
          <a:noFill/>
        </p:spPr>
        <p:txBody>
          <a:bodyPr wrap="square" rtlCol="0">
            <a:spAutoFit/>
          </a:bodyPr>
          <a:lstStyle/>
          <a:p>
            <a:r>
              <a:rPr lang="ru-RU" dirty="0" smtClean="0"/>
              <a:t>Амёба</a:t>
            </a:r>
            <a:endParaRPr lang="ru-RU" dirty="0"/>
          </a:p>
        </p:txBody>
      </p:sp>
      <p:sp>
        <p:nvSpPr>
          <p:cNvPr id="7" name="TextBox 6"/>
          <p:cNvSpPr txBox="1"/>
          <p:nvPr/>
        </p:nvSpPr>
        <p:spPr>
          <a:xfrm>
            <a:off x="7086600" y="2918936"/>
            <a:ext cx="1752600" cy="369332"/>
          </a:xfrm>
          <a:prstGeom prst="rect">
            <a:avLst/>
          </a:prstGeom>
          <a:noFill/>
        </p:spPr>
        <p:txBody>
          <a:bodyPr wrap="square" rtlCol="0">
            <a:spAutoFit/>
          </a:bodyPr>
          <a:lstStyle/>
          <a:p>
            <a:r>
              <a:rPr lang="ru-RU" dirty="0" smtClean="0"/>
              <a:t>Рис</a:t>
            </a:r>
            <a:endParaRPr lang="ru-RU" dirty="0"/>
          </a:p>
        </p:txBody>
      </p:sp>
      <p:sp>
        <p:nvSpPr>
          <p:cNvPr id="8" name="TextBox 7"/>
          <p:cNvSpPr txBox="1"/>
          <p:nvPr/>
        </p:nvSpPr>
        <p:spPr>
          <a:xfrm>
            <a:off x="7086600" y="3692604"/>
            <a:ext cx="1752600" cy="369332"/>
          </a:xfrm>
          <a:prstGeom prst="rect">
            <a:avLst/>
          </a:prstGeom>
          <a:noFill/>
        </p:spPr>
        <p:txBody>
          <a:bodyPr wrap="square" rtlCol="0">
            <a:spAutoFit/>
          </a:bodyPr>
          <a:lstStyle/>
          <a:p>
            <a:r>
              <a:rPr lang="ru-RU" dirty="0" smtClean="0"/>
              <a:t>Дрожжи</a:t>
            </a:r>
            <a:endParaRPr lang="ru-RU" dirty="0"/>
          </a:p>
        </p:txBody>
      </p:sp>
      <p:sp>
        <p:nvSpPr>
          <p:cNvPr id="9" name="TextBox 8"/>
          <p:cNvSpPr txBox="1"/>
          <p:nvPr/>
        </p:nvSpPr>
        <p:spPr>
          <a:xfrm>
            <a:off x="7086600" y="4466272"/>
            <a:ext cx="1752600" cy="369332"/>
          </a:xfrm>
          <a:prstGeom prst="rect">
            <a:avLst/>
          </a:prstGeom>
          <a:noFill/>
        </p:spPr>
        <p:txBody>
          <a:bodyPr wrap="square" rtlCol="0">
            <a:spAutoFit/>
          </a:bodyPr>
          <a:lstStyle/>
          <a:p>
            <a:r>
              <a:rPr lang="ru-RU" dirty="0" smtClean="0"/>
              <a:t>Человек</a:t>
            </a:r>
            <a:endParaRPr lang="ru-RU" dirty="0"/>
          </a:p>
        </p:txBody>
      </p:sp>
      <p:sp>
        <p:nvSpPr>
          <p:cNvPr id="10" name="TextBox 9"/>
          <p:cNvSpPr txBox="1"/>
          <p:nvPr/>
        </p:nvSpPr>
        <p:spPr>
          <a:xfrm>
            <a:off x="838200" y="5486400"/>
            <a:ext cx="6934200" cy="646331"/>
          </a:xfrm>
          <a:prstGeom prst="rect">
            <a:avLst/>
          </a:prstGeom>
          <a:noFill/>
        </p:spPr>
        <p:txBody>
          <a:bodyPr wrap="square" rtlCol="0">
            <a:spAutoFit/>
          </a:bodyPr>
          <a:lstStyle/>
          <a:p>
            <a:r>
              <a:rPr lang="ru-RU" dirty="0" smtClean="0"/>
              <a:t>Инфузория отделилась раньше? </a:t>
            </a:r>
            <a:r>
              <a:rPr lang="ru-RU" dirty="0" smtClean="0"/>
              <a:t/>
            </a:r>
            <a:br>
              <a:rPr lang="ru-RU" dirty="0" smtClean="0"/>
            </a:br>
            <a:r>
              <a:rPr lang="ru-RU" dirty="0" smtClean="0"/>
              <a:t>Может быть, а может у неё этот белок поменял функцию…</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t.png"/>
          <p:cNvPicPr>
            <a:picLocks noChangeAspect="1"/>
          </p:cNvPicPr>
          <p:nvPr/>
        </p:nvPicPr>
        <p:blipFill>
          <a:blip r:embed="rId2" cstate="print"/>
          <a:srcRect b="14298"/>
          <a:stretch>
            <a:fillRect/>
          </a:stretch>
        </p:blipFill>
        <p:spPr>
          <a:xfrm>
            <a:off x="1633537" y="1190625"/>
            <a:ext cx="5876925" cy="3836663"/>
          </a:xfrm>
          <a:prstGeom prst="rect">
            <a:avLst/>
          </a:prstGeom>
        </p:spPr>
      </p:pic>
      <p:sp>
        <p:nvSpPr>
          <p:cNvPr id="2" name="Заголовок 1"/>
          <p:cNvSpPr>
            <a:spLocks noGrp="1"/>
          </p:cNvSpPr>
          <p:nvPr>
            <p:ph type="title"/>
          </p:nvPr>
        </p:nvSpPr>
        <p:spPr/>
        <p:txBody>
          <a:bodyPr/>
          <a:lstStyle/>
          <a:p>
            <a:r>
              <a:rPr lang="ru-RU" dirty="0" smtClean="0"/>
              <a:t>Может быть, как-то так?</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45</a:t>
            </a:fld>
            <a:endParaRPr lang="ru-RU"/>
          </a:p>
        </p:txBody>
      </p:sp>
      <p:sp>
        <p:nvSpPr>
          <p:cNvPr id="5" name="TextBox 4"/>
          <p:cNvSpPr txBox="1"/>
          <p:nvPr/>
        </p:nvSpPr>
        <p:spPr>
          <a:xfrm>
            <a:off x="7391400" y="1383268"/>
            <a:ext cx="1752600" cy="369332"/>
          </a:xfrm>
          <a:prstGeom prst="rect">
            <a:avLst/>
          </a:prstGeom>
          <a:noFill/>
        </p:spPr>
        <p:txBody>
          <a:bodyPr wrap="square" rtlCol="0">
            <a:spAutoFit/>
          </a:bodyPr>
          <a:lstStyle/>
          <a:p>
            <a:r>
              <a:rPr lang="ru-RU" dirty="0" smtClean="0"/>
              <a:t>Инфузория</a:t>
            </a:r>
            <a:endParaRPr lang="ru-RU" dirty="0"/>
          </a:p>
        </p:txBody>
      </p:sp>
      <p:sp>
        <p:nvSpPr>
          <p:cNvPr id="6" name="TextBox 5"/>
          <p:cNvSpPr txBox="1"/>
          <p:nvPr/>
        </p:nvSpPr>
        <p:spPr>
          <a:xfrm>
            <a:off x="3810000" y="2209800"/>
            <a:ext cx="1752600" cy="369332"/>
          </a:xfrm>
          <a:prstGeom prst="rect">
            <a:avLst/>
          </a:prstGeom>
          <a:noFill/>
        </p:spPr>
        <p:txBody>
          <a:bodyPr wrap="square" rtlCol="0">
            <a:spAutoFit/>
          </a:bodyPr>
          <a:lstStyle/>
          <a:p>
            <a:r>
              <a:rPr lang="ru-RU" dirty="0" smtClean="0"/>
              <a:t>Амёба</a:t>
            </a:r>
            <a:endParaRPr lang="ru-RU" dirty="0"/>
          </a:p>
        </p:txBody>
      </p:sp>
      <p:sp>
        <p:nvSpPr>
          <p:cNvPr id="7" name="TextBox 6"/>
          <p:cNvSpPr txBox="1"/>
          <p:nvPr/>
        </p:nvSpPr>
        <p:spPr>
          <a:xfrm>
            <a:off x="3810000" y="2907268"/>
            <a:ext cx="1752600" cy="369332"/>
          </a:xfrm>
          <a:prstGeom prst="rect">
            <a:avLst/>
          </a:prstGeom>
          <a:noFill/>
        </p:spPr>
        <p:txBody>
          <a:bodyPr wrap="square" rtlCol="0">
            <a:spAutoFit/>
          </a:bodyPr>
          <a:lstStyle/>
          <a:p>
            <a:r>
              <a:rPr lang="ru-RU" dirty="0" smtClean="0"/>
              <a:t>Рис</a:t>
            </a:r>
            <a:endParaRPr lang="ru-RU" dirty="0"/>
          </a:p>
        </p:txBody>
      </p:sp>
      <p:sp>
        <p:nvSpPr>
          <p:cNvPr id="8" name="TextBox 7"/>
          <p:cNvSpPr txBox="1"/>
          <p:nvPr/>
        </p:nvSpPr>
        <p:spPr>
          <a:xfrm>
            <a:off x="3733800" y="3657600"/>
            <a:ext cx="1752600" cy="369332"/>
          </a:xfrm>
          <a:prstGeom prst="rect">
            <a:avLst/>
          </a:prstGeom>
          <a:noFill/>
        </p:spPr>
        <p:txBody>
          <a:bodyPr wrap="square" rtlCol="0">
            <a:spAutoFit/>
          </a:bodyPr>
          <a:lstStyle/>
          <a:p>
            <a:r>
              <a:rPr lang="ru-RU" dirty="0" smtClean="0"/>
              <a:t>Дрожжи</a:t>
            </a:r>
            <a:endParaRPr lang="ru-RU" dirty="0"/>
          </a:p>
        </p:txBody>
      </p:sp>
      <p:sp>
        <p:nvSpPr>
          <p:cNvPr id="9" name="TextBox 8"/>
          <p:cNvSpPr txBox="1"/>
          <p:nvPr/>
        </p:nvSpPr>
        <p:spPr>
          <a:xfrm>
            <a:off x="3733800" y="4343400"/>
            <a:ext cx="1752600" cy="369332"/>
          </a:xfrm>
          <a:prstGeom prst="rect">
            <a:avLst/>
          </a:prstGeom>
          <a:noFill/>
        </p:spPr>
        <p:txBody>
          <a:bodyPr wrap="square" rtlCol="0">
            <a:spAutoFit/>
          </a:bodyPr>
          <a:lstStyle/>
          <a:p>
            <a:r>
              <a:rPr lang="ru-RU" dirty="0" smtClean="0"/>
              <a:t>Человек</a:t>
            </a:r>
            <a:endParaRPr lang="ru-RU" dirty="0"/>
          </a:p>
        </p:txBody>
      </p:sp>
      <p:sp>
        <p:nvSpPr>
          <p:cNvPr id="11" name="TextBox 10"/>
          <p:cNvSpPr txBox="1"/>
          <p:nvPr/>
        </p:nvSpPr>
        <p:spPr>
          <a:xfrm>
            <a:off x="685800" y="5181600"/>
            <a:ext cx="7924800" cy="369332"/>
          </a:xfrm>
          <a:prstGeom prst="rect">
            <a:avLst/>
          </a:prstGeom>
          <a:noFill/>
        </p:spPr>
        <p:txBody>
          <a:bodyPr wrap="square" rtlCol="0">
            <a:spAutoFit/>
          </a:bodyPr>
          <a:lstStyle/>
          <a:p>
            <a:r>
              <a:rPr lang="ru-RU" dirty="0" smtClean="0"/>
              <a:t>Здесь длины «ветвей» дерева изображают число закрепившихся мутаций.</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Обзор системы живых организмов</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46</a:t>
            </a:fld>
            <a:endParaRPr lang="ru-RU"/>
          </a:p>
        </p:txBody>
      </p:sp>
      <p:sp>
        <p:nvSpPr>
          <p:cNvPr id="4" name="Овал 3"/>
          <p:cNvSpPr/>
          <p:nvPr/>
        </p:nvSpPr>
        <p:spPr>
          <a:xfrm>
            <a:off x="1295400" y="1600200"/>
            <a:ext cx="2514600" cy="41148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4267200" y="1600200"/>
            <a:ext cx="4419600" cy="42672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1524000" y="1905000"/>
            <a:ext cx="20574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2057400" y="4191000"/>
            <a:ext cx="1143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4572000" y="2057400"/>
            <a:ext cx="16002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6019800" y="1828800"/>
            <a:ext cx="1295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6858000" y="2819400"/>
            <a:ext cx="1600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5715000" y="4114800"/>
            <a:ext cx="1600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981200" y="2209800"/>
            <a:ext cx="1295400" cy="369332"/>
          </a:xfrm>
          <a:prstGeom prst="rect">
            <a:avLst/>
          </a:prstGeom>
          <a:noFill/>
        </p:spPr>
        <p:txBody>
          <a:bodyPr wrap="square" rtlCol="0">
            <a:spAutoFit/>
          </a:bodyPr>
          <a:lstStyle/>
          <a:p>
            <a:r>
              <a:rPr lang="ru-RU" dirty="0" smtClean="0"/>
              <a:t>Бактерии</a:t>
            </a:r>
            <a:endParaRPr lang="ru-RU" dirty="0"/>
          </a:p>
        </p:txBody>
      </p:sp>
      <p:sp>
        <p:nvSpPr>
          <p:cNvPr id="13" name="TextBox 12"/>
          <p:cNvSpPr txBox="1"/>
          <p:nvPr/>
        </p:nvSpPr>
        <p:spPr>
          <a:xfrm>
            <a:off x="2133600" y="4583668"/>
            <a:ext cx="838200" cy="369332"/>
          </a:xfrm>
          <a:prstGeom prst="rect">
            <a:avLst/>
          </a:prstGeom>
          <a:noFill/>
        </p:spPr>
        <p:txBody>
          <a:bodyPr wrap="square" rtlCol="0">
            <a:spAutoFit/>
          </a:bodyPr>
          <a:lstStyle/>
          <a:p>
            <a:r>
              <a:rPr lang="ru-RU" dirty="0" smtClean="0"/>
              <a:t>Археи</a:t>
            </a:r>
            <a:endParaRPr lang="ru-RU" dirty="0"/>
          </a:p>
        </p:txBody>
      </p:sp>
      <p:sp>
        <p:nvSpPr>
          <p:cNvPr id="14" name="TextBox 13"/>
          <p:cNvSpPr txBox="1"/>
          <p:nvPr/>
        </p:nvSpPr>
        <p:spPr>
          <a:xfrm>
            <a:off x="4800600" y="3059668"/>
            <a:ext cx="1295400" cy="369332"/>
          </a:xfrm>
          <a:prstGeom prst="rect">
            <a:avLst/>
          </a:prstGeom>
          <a:noFill/>
        </p:spPr>
        <p:txBody>
          <a:bodyPr wrap="square" rtlCol="0">
            <a:spAutoFit/>
          </a:bodyPr>
          <a:lstStyle/>
          <a:p>
            <a:r>
              <a:rPr lang="ru-RU" dirty="0" smtClean="0"/>
              <a:t>Протисты</a:t>
            </a:r>
            <a:endParaRPr lang="ru-RU" dirty="0"/>
          </a:p>
        </p:txBody>
      </p:sp>
      <p:sp>
        <p:nvSpPr>
          <p:cNvPr id="15" name="TextBox 14"/>
          <p:cNvSpPr txBox="1"/>
          <p:nvPr/>
        </p:nvSpPr>
        <p:spPr>
          <a:xfrm>
            <a:off x="7086600" y="3505200"/>
            <a:ext cx="1295400" cy="369332"/>
          </a:xfrm>
          <a:prstGeom prst="rect">
            <a:avLst/>
          </a:prstGeom>
          <a:noFill/>
        </p:spPr>
        <p:txBody>
          <a:bodyPr wrap="square" rtlCol="0">
            <a:spAutoFit/>
          </a:bodyPr>
          <a:lstStyle/>
          <a:p>
            <a:r>
              <a:rPr lang="ru-RU" dirty="0" smtClean="0"/>
              <a:t>Животные</a:t>
            </a:r>
            <a:endParaRPr lang="ru-RU" dirty="0"/>
          </a:p>
        </p:txBody>
      </p:sp>
      <p:sp>
        <p:nvSpPr>
          <p:cNvPr id="16" name="TextBox 15"/>
          <p:cNvSpPr txBox="1"/>
          <p:nvPr/>
        </p:nvSpPr>
        <p:spPr>
          <a:xfrm>
            <a:off x="6019800" y="4724400"/>
            <a:ext cx="1295400" cy="369332"/>
          </a:xfrm>
          <a:prstGeom prst="rect">
            <a:avLst/>
          </a:prstGeom>
          <a:noFill/>
        </p:spPr>
        <p:txBody>
          <a:bodyPr wrap="square" rtlCol="0">
            <a:spAutoFit/>
          </a:bodyPr>
          <a:lstStyle/>
          <a:p>
            <a:r>
              <a:rPr lang="ru-RU" dirty="0" smtClean="0"/>
              <a:t>Растения</a:t>
            </a:r>
            <a:endParaRPr lang="ru-RU" dirty="0"/>
          </a:p>
        </p:txBody>
      </p:sp>
      <p:sp>
        <p:nvSpPr>
          <p:cNvPr id="17" name="TextBox 16"/>
          <p:cNvSpPr txBox="1"/>
          <p:nvPr/>
        </p:nvSpPr>
        <p:spPr>
          <a:xfrm>
            <a:off x="6248400" y="2286000"/>
            <a:ext cx="838200" cy="369332"/>
          </a:xfrm>
          <a:prstGeom prst="rect">
            <a:avLst/>
          </a:prstGeom>
          <a:noFill/>
        </p:spPr>
        <p:txBody>
          <a:bodyPr wrap="square" rtlCol="0">
            <a:spAutoFit/>
          </a:bodyPr>
          <a:lstStyle/>
          <a:p>
            <a:r>
              <a:rPr lang="ru-RU" dirty="0" smtClean="0"/>
              <a:t>Грибы</a:t>
            </a:r>
            <a:endParaRPr lang="ru-RU" dirty="0"/>
          </a:p>
        </p:txBody>
      </p:sp>
      <p:sp>
        <p:nvSpPr>
          <p:cNvPr id="18" name="TextBox 17"/>
          <p:cNvSpPr txBox="1"/>
          <p:nvPr/>
        </p:nvSpPr>
        <p:spPr>
          <a:xfrm>
            <a:off x="1676400" y="5791200"/>
            <a:ext cx="2209800" cy="523220"/>
          </a:xfrm>
          <a:prstGeom prst="rect">
            <a:avLst/>
          </a:prstGeom>
          <a:noFill/>
        </p:spPr>
        <p:txBody>
          <a:bodyPr wrap="square" rtlCol="0">
            <a:spAutoFit/>
          </a:bodyPr>
          <a:lstStyle/>
          <a:p>
            <a:r>
              <a:rPr lang="ru-RU" sz="2800" dirty="0" smtClean="0"/>
              <a:t>Прокариоты</a:t>
            </a:r>
            <a:endParaRPr lang="ru-RU" sz="2800" dirty="0"/>
          </a:p>
        </p:txBody>
      </p:sp>
      <p:sp>
        <p:nvSpPr>
          <p:cNvPr id="19" name="TextBox 18"/>
          <p:cNvSpPr txBox="1"/>
          <p:nvPr/>
        </p:nvSpPr>
        <p:spPr>
          <a:xfrm>
            <a:off x="5562600" y="5791200"/>
            <a:ext cx="2209800" cy="523220"/>
          </a:xfrm>
          <a:prstGeom prst="rect">
            <a:avLst/>
          </a:prstGeom>
          <a:noFill/>
        </p:spPr>
        <p:txBody>
          <a:bodyPr wrap="square" rtlCol="0">
            <a:spAutoFit/>
          </a:bodyPr>
          <a:lstStyle/>
          <a:p>
            <a:r>
              <a:rPr lang="ru-RU" sz="2800" dirty="0" smtClean="0"/>
              <a:t>Эукариоты</a:t>
            </a:r>
            <a:endParaRPr lang="ru-RU"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Филогения живых организмов</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47</a:t>
            </a:fld>
            <a:endParaRPr lang="ru-RU"/>
          </a:p>
        </p:txBody>
      </p:sp>
      <p:pic>
        <p:nvPicPr>
          <p:cNvPr id="20" name="Рисунок 19" descr="Phylogenetic_tree.ru.svg.png"/>
          <p:cNvPicPr>
            <a:picLocks noChangeAspect="1"/>
          </p:cNvPicPr>
          <p:nvPr/>
        </p:nvPicPr>
        <p:blipFill>
          <a:blip r:embed="rId3" cstate="print"/>
          <a:srcRect t="15538"/>
          <a:stretch>
            <a:fillRect/>
          </a:stretch>
        </p:blipFill>
        <p:spPr>
          <a:xfrm>
            <a:off x="0" y="1105475"/>
            <a:ext cx="9144000" cy="5219125"/>
          </a:xfrm>
          <a:prstGeom prst="rect">
            <a:avLst/>
          </a:prstGeom>
        </p:spPr>
      </p:pic>
      <p:sp>
        <p:nvSpPr>
          <p:cNvPr id="22" name="TextBox 21"/>
          <p:cNvSpPr txBox="1"/>
          <p:nvPr/>
        </p:nvSpPr>
        <p:spPr>
          <a:xfrm>
            <a:off x="152400" y="6248400"/>
            <a:ext cx="7772400" cy="646331"/>
          </a:xfrm>
          <a:prstGeom prst="rect">
            <a:avLst/>
          </a:prstGeom>
          <a:noFill/>
        </p:spPr>
        <p:txBody>
          <a:bodyPr wrap="square" rtlCol="0">
            <a:spAutoFit/>
          </a:bodyPr>
          <a:lstStyle/>
          <a:p>
            <a:r>
              <a:rPr lang="en-US" dirty="0" smtClean="0"/>
              <a:t>Alexei </a:t>
            </a:r>
            <a:r>
              <a:rPr lang="en-US" dirty="0" err="1" smtClean="0"/>
              <a:t>Kouprianov</a:t>
            </a:r>
            <a:r>
              <a:rPr lang="ru-RU" dirty="0" smtClean="0"/>
              <a:t> </a:t>
            </a:r>
            <a:r>
              <a:rPr lang="en-US" dirty="0" smtClean="0"/>
              <a:t>https</a:t>
            </a:r>
            <a:r>
              <a:rPr lang="en-US" dirty="0" smtClean="0"/>
              <a:t>://</a:t>
            </a:r>
            <a:r>
              <a:rPr lang="en-US" dirty="0" smtClean="0"/>
              <a:t>commons.wikimedia.org/wiki/File:Phylogenetic_tree.ru.svg</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Выравнивание</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5</a:t>
            </a:fld>
            <a:endParaRPr lang="ru-RU"/>
          </a:p>
        </p:txBody>
      </p:sp>
      <p:sp>
        <p:nvSpPr>
          <p:cNvPr id="4" name="TextBox 3"/>
          <p:cNvSpPr txBox="1"/>
          <p:nvPr/>
        </p:nvSpPr>
        <p:spPr>
          <a:xfrm>
            <a:off x="381000" y="1447800"/>
            <a:ext cx="8077200" cy="5262979"/>
          </a:xfrm>
          <a:prstGeom prst="rect">
            <a:avLst/>
          </a:prstGeom>
          <a:noFill/>
        </p:spPr>
        <p:txBody>
          <a:bodyPr wrap="square" rtlCol="0">
            <a:spAutoFit/>
          </a:bodyPr>
          <a:lstStyle/>
          <a:p>
            <a:r>
              <a:rPr lang="pl-PL" sz="1200" dirty="0" smtClean="0">
                <a:latin typeface="Courier New" pitchFamily="49" charset="0"/>
                <a:cs typeface="Courier New" pitchFamily="49" charset="0"/>
              </a:rPr>
              <a:t>Query  476787  ATTAATAAATTTAATGAAGAAATAGAAAAATTAATTAATAATAAAAACGTTAAAGAAC--  476844</a:t>
            </a:r>
          </a:p>
          <a:p>
            <a:r>
              <a:rPr lang="pl-PL" sz="1200" dirty="0" smtClean="0">
                <a:latin typeface="Courier New" pitchFamily="49" charset="0"/>
                <a:cs typeface="Courier New" pitchFamily="49" charset="0"/>
              </a:rPr>
              <a:t>               ||| | | ||||  | |||||||||||| | |||||||||| ||| |    ||||| |  </a:t>
            </a:r>
          </a:p>
          <a:p>
            <a:r>
              <a:rPr lang="pl-PL" sz="1200" dirty="0" smtClean="0">
                <a:latin typeface="Courier New" pitchFamily="49" charset="0"/>
                <a:cs typeface="Courier New" pitchFamily="49" charset="0"/>
              </a:rPr>
              <a:t>Sbjct  633364  ATTGAAACATTTGTTCAAGAAATAGAAACACTAATTAATAAAAAACAA---AAAGATCAA  633308</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476845  -TTGAAAAGAAATTGATTGACTTAATAAAAGAAAACAAAAAATTAGAAATAGAATTAAAA  476903</a:t>
            </a:r>
          </a:p>
          <a:p>
            <a:r>
              <a:rPr lang="pl-PL" sz="1200" dirty="0" smtClean="0">
                <a:latin typeface="Courier New" pitchFamily="49" charset="0"/>
                <a:cs typeface="Courier New" pitchFamily="49" charset="0"/>
              </a:rPr>
              <a:t>                || ||   |||||  |||||||| |  |  |||  | | || | |||  ||||||||||</a:t>
            </a:r>
          </a:p>
          <a:p>
            <a:r>
              <a:rPr lang="pl-PL" sz="1200" dirty="0" smtClean="0">
                <a:latin typeface="Courier New" pitchFamily="49" charset="0"/>
                <a:cs typeface="Courier New" pitchFamily="49" charset="0"/>
              </a:rPr>
              <a:t>Sbjct  633307  ATTCAATCTAAATTATTTGACTTAGTTGATCAAATTACAGAACTTGAAGAAGAATTAAAA  633248</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476904  GACATATCAAATTAAATACTTATTTAAACTCCTAAATATTTAGGAGCTTTTTT-GTAAGT  476962</a:t>
            </a:r>
          </a:p>
          <a:p>
            <a:r>
              <a:rPr lang="pl-PL" sz="1200" dirty="0" smtClean="0">
                <a:latin typeface="Courier New" pitchFamily="49" charset="0"/>
                <a:cs typeface="Courier New" pitchFamily="49" charset="0"/>
              </a:rPr>
              <a:t>                |||||||            ||||||| ||||||||||||||||||||||||| |||| |</a:t>
            </a:r>
          </a:p>
          <a:p>
            <a:r>
              <a:rPr lang="pl-PL" sz="1200" dirty="0" smtClean="0">
                <a:latin typeface="Courier New" pitchFamily="49" charset="0"/>
                <a:cs typeface="Courier New" pitchFamily="49" charset="0"/>
              </a:rPr>
              <a:t>Sbjct  633247  AACATATC------------TATTTAA-CTCCTAAATATTTAGGAGCTTTTTTTGTAAAT  633201</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476963  ATAACATATAACATTTTTACTAATTTATAATTTTATATGGATATTAATTTT-GAAAGGGT  477021</a:t>
            </a:r>
          </a:p>
          <a:p>
            <a:r>
              <a:rPr lang="pl-PL" sz="1200" dirty="0" smtClean="0">
                <a:latin typeface="Courier New" pitchFamily="49" charset="0"/>
                <a:cs typeface="Courier New" pitchFamily="49" charset="0"/>
              </a:rPr>
              <a:t>                ||  |  ||  ||||| ||||||||||||||||||||    ||||||||| |||||| |</a:t>
            </a:r>
          </a:p>
          <a:p>
            <a:r>
              <a:rPr lang="pl-PL" sz="1200" dirty="0" smtClean="0">
                <a:latin typeface="Courier New" pitchFamily="49" charset="0"/>
                <a:cs typeface="Courier New" pitchFamily="49" charset="0"/>
              </a:rPr>
              <a:t>Sbjct  633200  CTAGTAAGTAGGATTTT-ACTAATTTATAATTTTATATAAGCATTAATTTTAGAAAGGAT  633142</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477022  ATATATGAAACAAAAAGTTGTAGTTGGATTATCTGGTGGAGTAGATTCTTCAGTTGCTTG  477081</a:t>
            </a:r>
          </a:p>
          <a:p>
            <a:r>
              <a:rPr lang="pl-PL" sz="1200" dirty="0" smtClean="0">
                <a:latin typeface="Courier New" pitchFamily="49" charset="0"/>
                <a:cs typeface="Courier New" pitchFamily="49" charset="0"/>
              </a:rPr>
              <a:t>               ||||||||||||||||||||||||||||||||||||||||||||||||||||||||||||</a:t>
            </a:r>
          </a:p>
          <a:p>
            <a:r>
              <a:rPr lang="pl-PL" sz="1200" dirty="0" smtClean="0">
                <a:latin typeface="Courier New" pitchFamily="49" charset="0"/>
                <a:cs typeface="Courier New" pitchFamily="49" charset="0"/>
              </a:rPr>
              <a:t>Sbjct  633141  ATATATGAAACAAAAAGTTGTAGTTGGATTATCTGGTGGAGTAGATTCTTCAGTTGCTTG  633082</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477082  TTATTTATTATTACAACAAGGTTATGAAGTTGAAGGATTATTTATGAGAAACTGAGATTC  477141</a:t>
            </a:r>
          </a:p>
          <a:p>
            <a:r>
              <a:rPr lang="pl-PL" sz="1200" dirty="0" smtClean="0">
                <a:latin typeface="Courier New" pitchFamily="49" charset="0"/>
                <a:cs typeface="Courier New" pitchFamily="49" charset="0"/>
              </a:rPr>
              <a:t>               ||||||||||||||||||||||||||||||||||||||||||||||||||||||||||||</a:t>
            </a:r>
          </a:p>
          <a:p>
            <a:r>
              <a:rPr lang="pl-PL" sz="1200" dirty="0" smtClean="0">
                <a:latin typeface="Courier New" pitchFamily="49" charset="0"/>
                <a:cs typeface="Courier New" pitchFamily="49" charset="0"/>
              </a:rPr>
              <a:t>Sbjct  633081  TTATTTATTATTACAACAAGGTTATGAAGTTGAAGGATTATTTATGAGAAACTGAGATTC  633022</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477142  TGCAACTAATAATGATATTTTAGGTAATATAAATATTAATAATGATATATGTCCTCAAGA  477201</a:t>
            </a:r>
          </a:p>
          <a:p>
            <a:r>
              <a:rPr lang="pl-PL" sz="1200" dirty="0" smtClean="0">
                <a:latin typeface="Courier New" pitchFamily="49" charset="0"/>
                <a:cs typeface="Courier New" pitchFamily="49" charset="0"/>
              </a:rPr>
              <a:t>               ||||||||||||||||||||||||||||| |||||||||| |||||||||||||||||||</a:t>
            </a:r>
          </a:p>
          <a:p>
            <a:r>
              <a:rPr lang="pl-PL" sz="1200" dirty="0" smtClean="0">
                <a:latin typeface="Courier New" pitchFamily="49" charset="0"/>
                <a:cs typeface="Courier New" pitchFamily="49" charset="0"/>
              </a:rPr>
              <a:t>Sbjct  633021  TGCAACTAATAATGATATTTTAGGTAATACAAATATTAATGATGATATATGTCCTCAAGA  632962</a:t>
            </a:r>
          </a:p>
          <a:p>
            <a:endParaRPr lang="pl-PL" sz="1200" dirty="0" smtClean="0">
              <a:latin typeface="Courier New" pitchFamily="49" charset="0"/>
              <a:cs typeface="Courier New" pitchFamily="49"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lstStyle/>
          <a:p>
            <a:r>
              <a:rPr lang="ru-RU" dirty="0" smtClean="0"/>
              <a:t>«Древо жизни»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6</a:t>
            </a:fld>
            <a:endParaRPr lang="ru-RU"/>
          </a:p>
        </p:txBody>
      </p:sp>
      <p:pic>
        <p:nvPicPr>
          <p:cNvPr id="4098" name="Picture 2"/>
          <p:cNvPicPr>
            <a:picLocks noChangeAspect="1" noChangeArrowheads="1"/>
          </p:cNvPicPr>
          <p:nvPr/>
        </p:nvPicPr>
        <p:blipFill>
          <a:blip r:embed="rId3" cstate="print"/>
          <a:srcRect/>
          <a:stretch>
            <a:fillRect/>
          </a:stretch>
        </p:blipFill>
        <p:spPr bwMode="auto">
          <a:xfrm>
            <a:off x="2133600" y="939800"/>
            <a:ext cx="4927600" cy="5918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F2EBBE5-053C-4602-A123-7934C9B71A66}" type="slidenum">
              <a:rPr lang="ru-RU" smtClean="0"/>
              <a:pPr/>
              <a:t>7</a:t>
            </a:fld>
            <a:endParaRPr lang="ru-RU"/>
          </a:p>
        </p:txBody>
      </p:sp>
      <p:pic>
        <p:nvPicPr>
          <p:cNvPr id="2050" name="Picture 2"/>
          <p:cNvPicPr>
            <a:picLocks noChangeAspect="1" noChangeArrowheads="1"/>
          </p:cNvPicPr>
          <p:nvPr/>
        </p:nvPicPr>
        <p:blipFill>
          <a:blip r:embed="rId3" cstate="print"/>
          <a:srcRect/>
          <a:stretch>
            <a:fillRect/>
          </a:stretch>
        </p:blipFill>
        <p:spPr bwMode="auto">
          <a:xfrm>
            <a:off x="300038" y="463550"/>
            <a:ext cx="8543925" cy="592931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Мутации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8</a:t>
            </a:fld>
            <a:endParaRPr lang="ru-RU"/>
          </a:p>
        </p:txBody>
      </p:sp>
      <p:sp>
        <p:nvSpPr>
          <p:cNvPr id="5" name="TextBox 4"/>
          <p:cNvSpPr txBox="1"/>
          <p:nvPr/>
        </p:nvSpPr>
        <p:spPr>
          <a:xfrm>
            <a:off x="381000" y="1752600"/>
            <a:ext cx="8382000" cy="1754326"/>
          </a:xfrm>
          <a:prstGeom prst="rect">
            <a:avLst/>
          </a:prstGeom>
          <a:noFill/>
        </p:spPr>
        <p:txBody>
          <a:bodyPr wrap="square" rtlCol="0">
            <a:spAutoFit/>
          </a:bodyPr>
          <a:lstStyle/>
          <a:p>
            <a:r>
              <a:rPr lang="ru-RU" dirty="0" smtClean="0"/>
              <a:t>Бактерия разделилась, и у одного из потомков произошла ошибка репликации.</a:t>
            </a:r>
          </a:p>
          <a:p>
            <a:r>
              <a:rPr lang="ru-RU" dirty="0" smtClean="0"/>
              <a:t>Или произошло повреждение ДНК и ошибка репарации.</a:t>
            </a:r>
          </a:p>
          <a:p>
            <a:endParaRPr lang="ru-RU" dirty="0"/>
          </a:p>
          <a:p>
            <a:endParaRPr lang="ru-RU" dirty="0" smtClean="0"/>
          </a:p>
          <a:p>
            <a:r>
              <a:rPr lang="ru-RU" dirty="0" smtClean="0"/>
              <a:t>Что будет с потомством мутанта? Увидим ли мы эту мутацию, если </a:t>
            </a:r>
            <a:r>
              <a:rPr lang="ru-RU" dirty="0" err="1" smtClean="0"/>
              <a:t>отсеквенируем</a:t>
            </a:r>
            <a:r>
              <a:rPr lang="ru-RU" dirty="0" smtClean="0"/>
              <a:t> 1 000 000 бактерий этого штамма через 10 лет?</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Потомство бактерии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9</a:t>
            </a:fld>
            <a:endParaRPr lang="ru-RU"/>
          </a:p>
        </p:txBody>
      </p:sp>
      <p:sp>
        <p:nvSpPr>
          <p:cNvPr id="4" name="TextBox 3"/>
          <p:cNvSpPr txBox="1"/>
          <p:nvPr/>
        </p:nvSpPr>
        <p:spPr>
          <a:xfrm>
            <a:off x="533400" y="1676400"/>
            <a:ext cx="7696200" cy="1200329"/>
          </a:xfrm>
          <a:prstGeom prst="rect">
            <a:avLst/>
          </a:prstGeom>
          <a:noFill/>
        </p:spPr>
        <p:txBody>
          <a:bodyPr wrap="square" rtlCol="0">
            <a:spAutoFit/>
          </a:bodyPr>
          <a:lstStyle/>
          <a:p>
            <a:r>
              <a:rPr lang="ru-RU" dirty="0" smtClean="0"/>
              <a:t>В благоприятных условиях бактерия может делиться каждый час.</a:t>
            </a:r>
          </a:p>
          <a:p>
            <a:endParaRPr lang="ru-RU" dirty="0"/>
          </a:p>
          <a:p>
            <a:r>
              <a:rPr lang="ru-RU" dirty="0" smtClean="0"/>
              <a:t>Сколько будет бактерий через 24 часа? А через год????</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3801</Words>
  <Application>Microsoft Office PowerPoint</Application>
  <PresentationFormat>Экран (4:3)</PresentationFormat>
  <Paragraphs>433</Paragraphs>
  <Slides>47</Slides>
  <Notes>25</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Эволюция</vt:lpstr>
      <vt:lpstr>Карта сходства:  два генома</vt:lpstr>
      <vt:lpstr>Карта сходства:  те же два генома</vt:lpstr>
      <vt:lpstr>Карта сходства:  другие два генома</vt:lpstr>
      <vt:lpstr>Выравнивание</vt:lpstr>
      <vt:lpstr>«Древо жизни»</vt:lpstr>
      <vt:lpstr>Слайд 7</vt:lpstr>
      <vt:lpstr>Мутации</vt:lpstr>
      <vt:lpstr>Потомство бактерии</vt:lpstr>
      <vt:lpstr>Потомство бактерии</vt:lpstr>
      <vt:lpstr>Потомство бактерии</vt:lpstr>
      <vt:lpstr>Судьба нейтральной мутации</vt:lpstr>
      <vt:lpstr>Судьба нейтральной мутации</vt:lpstr>
      <vt:lpstr>Судьба нейтральной мутации</vt:lpstr>
      <vt:lpstr>Случайное блуждание</vt:lpstr>
      <vt:lpstr>Случайное блуждание с поглощением</vt:lpstr>
      <vt:lpstr>Генетический дрейф</vt:lpstr>
      <vt:lpstr>А если мутация не нейтральна?</vt:lpstr>
      <vt:lpstr>Положительный отбор</vt:lpstr>
      <vt:lpstr>А если родителей двое?</vt:lpstr>
      <vt:lpstr>А если родителей двое?</vt:lpstr>
      <vt:lpstr>А если родителей двое?</vt:lpstr>
      <vt:lpstr>Будем следить за конкретным геном</vt:lpstr>
      <vt:lpstr>Будем следить за конкретным геном</vt:lpstr>
      <vt:lpstr>Сравниваем гены разных организмов</vt:lpstr>
      <vt:lpstr>Сравниваем гены разных организмов</vt:lpstr>
      <vt:lpstr>Глобулярный белок</vt:lpstr>
      <vt:lpstr>Аминокислотные остатки</vt:lpstr>
      <vt:lpstr>Белки</vt:lpstr>
      <vt:lpstr>Слайд 30</vt:lpstr>
      <vt:lpstr>Функции белков</vt:lpstr>
      <vt:lpstr>Точечные замены в гене</vt:lpstr>
      <vt:lpstr>Эволюция белков</vt:lpstr>
      <vt:lpstr>Мы видим лишь закрепившиеся мутации</vt:lpstr>
      <vt:lpstr>Матрица замен аминокислот</vt:lpstr>
      <vt:lpstr>Слайд 36</vt:lpstr>
      <vt:lpstr>Сравниваем белки человека, мыши и слона</vt:lpstr>
      <vt:lpstr>Добавим каймана…</vt:lpstr>
      <vt:lpstr>Филогенетическое дерево</vt:lpstr>
      <vt:lpstr>Сравниваем белки человека и человекообразных обезьян</vt:lpstr>
      <vt:lpstr>Филогенетическое дерево</vt:lpstr>
      <vt:lpstr>Время расхождения видов</vt:lpstr>
      <vt:lpstr>Ещё дерево</vt:lpstr>
      <vt:lpstr>Ещё дерево</vt:lpstr>
      <vt:lpstr>Может быть, как-то так?</vt:lpstr>
      <vt:lpstr>Обзор системы живых организмов</vt:lpstr>
      <vt:lpstr>Филогения живых организмов</vt:lpstr>
    </vt:vector>
  </TitlesOfParts>
  <Company>msu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Spirin</dc:creator>
  <cp:lastModifiedBy>Spirin</cp:lastModifiedBy>
  <cp:revision>93</cp:revision>
  <dcterms:created xsi:type="dcterms:W3CDTF">2014-09-24T07:34:16Z</dcterms:created>
  <dcterms:modified xsi:type="dcterms:W3CDTF">2015-09-30T12:00:54Z</dcterms:modified>
</cp:coreProperties>
</file>