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316" r:id="rId2"/>
    <p:sldId id="317" r:id="rId3"/>
    <p:sldId id="256" r:id="rId4"/>
    <p:sldId id="387" r:id="rId5"/>
    <p:sldId id="371" r:id="rId6"/>
    <p:sldId id="343" r:id="rId7"/>
    <p:sldId id="352" r:id="rId8"/>
    <p:sldId id="353" r:id="rId9"/>
    <p:sldId id="345" r:id="rId10"/>
    <p:sldId id="346" r:id="rId11"/>
    <p:sldId id="347" r:id="rId12"/>
    <p:sldId id="348" r:id="rId13"/>
    <p:sldId id="354" r:id="rId14"/>
    <p:sldId id="355" r:id="rId15"/>
    <p:sldId id="350" r:id="rId16"/>
    <p:sldId id="359" r:id="rId17"/>
    <p:sldId id="308" r:id="rId18"/>
    <p:sldId id="307" r:id="rId19"/>
    <p:sldId id="397" r:id="rId20"/>
    <p:sldId id="310" r:id="rId21"/>
    <p:sldId id="259" r:id="rId22"/>
    <p:sldId id="311" r:id="rId23"/>
    <p:sldId id="360" r:id="rId24"/>
    <p:sldId id="367" r:id="rId25"/>
    <p:sldId id="368" r:id="rId26"/>
    <p:sldId id="369" r:id="rId27"/>
    <p:sldId id="370" r:id="rId28"/>
    <p:sldId id="381" r:id="rId29"/>
    <p:sldId id="374" r:id="rId30"/>
    <p:sldId id="375" r:id="rId31"/>
    <p:sldId id="376" r:id="rId32"/>
    <p:sldId id="377" r:id="rId33"/>
    <p:sldId id="378" r:id="rId34"/>
    <p:sldId id="379" r:id="rId35"/>
    <p:sldId id="383" r:id="rId36"/>
    <p:sldId id="380" r:id="rId37"/>
    <p:sldId id="382" r:id="rId38"/>
    <p:sldId id="260" r:id="rId39"/>
    <p:sldId id="384" r:id="rId40"/>
    <p:sldId id="324" r:id="rId41"/>
    <p:sldId id="326" r:id="rId42"/>
    <p:sldId id="282" r:id="rId43"/>
    <p:sldId id="386" r:id="rId44"/>
    <p:sldId id="392" r:id="rId45"/>
    <p:sldId id="268" r:id="rId46"/>
    <p:sldId id="403" r:id="rId47"/>
    <p:sldId id="339" r:id="rId48"/>
    <p:sldId id="328" r:id="rId49"/>
    <p:sldId id="337" r:id="rId50"/>
    <p:sldId id="393" r:id="rId51"/>
    <p:sldId id="329" r:id="rId52"/>
    <p:sldId id="396" r:id="rId53"/>
    <p:sldId id="404" r:id="rId54"/>
    <p:sldId id="405" r:id="rId55"/>
    <p:sldId id="287" r:id="rId56"/>
    <p:sldId id="303" r:id="rId57"/>
    <p:sldId id="401" r:id="rId58"/>
    <p:sldId id="330" r:id="rId59"/>
    <p:sldId id="402" r:id="rId60"/>
    <p:sldId id="302" r:id="rId61"/>
    <p:sldId id="288" r:id="rId62"/>
    <p:sldId id="327" r:id="rId63"/>
    <p:sldId id="290" r:id="rId64"/>
    <p:sldId id="291" r:id="rId65"/>
    <p:sldId id="292" r:id="rId66"/>
    <p:sldId id="332" r:id="rId67"/>
    <p:sldId id="333" r:id="rId68"/>
    <p:sldId id="331" r:id="rId69"/>
    <p:sldId id="334" r:id="rId70"/>
    <p:sldId id="336" r:id="rId71"/>
    <p:sldId id="335" r:id="rId72"/>
    <p:sldId id="395" r:id="rId73"/>
    <p:sldId id="364" r:id="rId74"/>
    <p:sldId id="385" r:id="rId75"/>
    <p:sldId id="388" r:id="rId76"/>
    <p:sldId id="389" r:id="rId77"/>
    <p:sldId id="390" r:id="rId78"/>
    <p:sldId id="391" r:id="rId79"/>
    <p:sldId id="398" r:id="rId80"/>
    <p:sldId id="399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86835" autoAdjust="0"/>
  </p:normalViewPr>
  <p:slideViewPr>
    <p:cSldViewPr showGuides="1">
      <p:cViewPr>
        <p:scale>
          <a:sx n="75" d="100"/>
          <a:sy n="75" d="100"/>
        </p:scale>
        <p:origin x="-2034" y="-252"/>
      </p:cViewPr>
      <p:guideLst>
        <p:guide orient="horz" pos="104"/>
        <p:guide pos="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 showGuides="1">
      <p:cViewPr varScale="1">
        <p:scale>
          <a:sx n="63" d="100"/>
          <a:sy n="63" d="100"/>
        </p:scale>
        <p:origin x="-2358" y="-108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B5A0D-71F0-46CA-8B08-337F55B097DB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27EB-7C38-4F2A-B4CB-1B07B193E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Слева – один шарик – один атом молекулы; атомы водородов не показаны, так как они маленькие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оси </a:t>
            </a:r>
            <a:r>
              <a:rPr lang="en-US" dirty="0" smtClean="0"/>
              <a:t>X </a:t>
            </a:r>
            <a:r>
              <a:rPr lang="ru-RU" dirty="0" smtClean="0"/>
              <a:t>расположена последовательность одного генома, целиком! Сжатие 1млн</a:t>
            </a:r>
            <a:r>
              <a:rPr lang="ru-RU" baseline="0" dirty="0" smtClean="0"/>
              <a:t> букв не позволяет буквы увидеть.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 оси </a:t>
            </a:r>
            <a:r>
              <a:rPr lang="en-US" baseline="0" dirty="0" smtClean="0"/>
              <a:t>Y </a:t>
            </a:r>
            <a:r>
              <a:rPr lang="ru-RU" baseline="0" dirty="0" smtClean="0"/>
              <a:t>снизу вверх расположена последовательность другого генома.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Точки на карте соответствуют совпадающим или очень похожим фрагментам последовательности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CF67A7-1C0F-4CFB-84F0-99709A428D05}" type="slidenum">
              <a:rPr lang="en-US"/>
              <a:pPr/>
              <a:t>66</a:t>
            </a:fld>
            <a:endParaRPr lang="en-US"/>
          </a:p>
        </p:txBody>
      </p:sp>
      <p:sp>
        <p:nvSpPr>
          <p:cNvPr id="24579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6175-97C5-401D-AFFD-6081115370E9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F2B1-A9D6-4525-A432-42FDB5472075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692E-3653-41FB-A577-1DCF59F5F061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E25D-D2A7-40BB-A68F-4C3E346A7752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0B4F-7794-4838-A1A2-0266B5E9837E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0A40-BA2A-4504-AEA1-32F63C5D275D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E8F2-D3B2-4519-A5CE-4DE089D56471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1ED0-A0B1-4F14-8CF5-11E9537E7683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02C-D99E-4C9F-AD82-C1949628A8CE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777B-9C9C-475E-96D5-0ABE378269A1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C137-9D05-4510-9A92-AB3338CABC7A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D48D-B21D-4A66-BAAD-B40A47096E42}" type="datetime1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one.org/article/info:doi/10.1371/journal.pone.0004047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5855" y="74065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Зачёт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2665" y="2046419"/>
            <a:ext cx="8229600" cy="38789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500" dirty="0" smtClean="0"/>
              <a:t>Задания </a:t>
            </a:r>
            <a:r>
              <a:rPr lang="ru-RU" sz="3500" dirty="0" smtClean="0"/>
              <a:t>(задаются </a:t>
            </a:r>
            <a:r>
              <a:rPr lang="ru-RU" sz="3500" dirty="0" smtClean="0"/>
              <a:t>после </a:t>
            </a:r>
            <a:r>
              <a:rPr lang="ru-RU" sz="3500" dirty="0" smtClean="0"/>
              <a:t>лекции)</a:t>
            </a:r>
            <a:endParaRPr lang="ru-RU" sz="35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/>
              <a:t>Тесты (во время лекции)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Возможен зачёт-автомат </a:t>
            </a:r>
            <a:r>
              <a:rPr lang="ru-RU" sz="3500" dirty="0" smtClean="0"/>
              <a:t>за 1.+2</a:t>
            </a:r>
            <a:r>
              <a:rPr lang="ru-RU" sz="35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sz="35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/>
              <a:t>Вопросы для устного зачёта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Вопрос: что вы видите?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8066" name="Picture 2" descr="Картинки по запросу физические основы CD техн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460" y="2276850"/>
            <a:ext cx="5001825" cy="42669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30765" y="1316725"/>
            <a:ext cx="6452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Можно сделать фотографию с помощью </a:t>
            </a:r>
          </a:p>
          <a:p>
            <a:r>
              <a:rPr lang="ru-RU" sz="2800" dirty="0" smtClean="0"/>
              <a:t>электронного микроскопа: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64575"/>
            <a:ext cx="8756189" cy="5812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Можно открыть файл </a:t>
            </a:r>
            <a:r>
              <a:rPr lang="en-US" dirty="0" err="1" smtClean="0"/>
              <a:t>human_chrX.fasta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235" y="740650"/>
            <a:ext cx="864112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chrX</a:t>
            </a:r>
            <a:endParaRPr lang="ru-RU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taaccctaaccctaaccctaaccctaaccctaaccctCTGaaagtggacctatcagcaggatgtgggtgggagcagattagagaataaaagcagactgcctgagccagcagtggcaacccaatggggtccctttccatactgtggaagcttcgttctttcactctttgcaataaatcttgctattgctcactctttgggtccacactgcctttatgagctgtgacactcaccgcaaaggtctgcagcttcactcctgagccagtgagaccacaaccccaccagaaagaagaaactcagaacacatctgaacatcagaagaaacaaactccggacgcgccacctttaagaactgtaacactcaccgcgaggttccgcgtcttcattcttgaagtcagtgagaccaagaacccaccaattccagacacactaggaccctgagacaacCCCTAGAAGAGCACCTGGTTGATAACCCAGTTCCCATCTGGGATTTAGGGGACCTGGACAGCCCGGAAAATGAGCTCCTCATCTCTAACCCAGTTCCCCTGTGGGGATTTAGGGGACCAGGGACAGCCCGTTGCATGAGCCCCTGGACTCTAACCCAGTTCCCTTCTGGAATTTAGGGGCCCTGGGACAGCCCTGTACATGAGCTCCTGGTCTGTAACACAGTTCCCCTGTGGGGATTTAGGGACTTGGGCCTTCTGTCTTTGGGATCTACTCTCTATGGGCCACACAGA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……………………………………………………………………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60" y="894270"/>
            <a:ext cx="8229600" cy="4767373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Мы увидели фрагмент ИНСТРУКЦИИ по созданию организма индивида – Крэга Вентера! ))))</a:t>
            </a:r>
            <a:br>
              <a:rPr lang="ru-RU" sz="36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Геном</a:t>
            </a:r>
            <a:r>
              <a:rPr lang="ru-RU" sz="3600" dirty="0" smtClean="0"/>
              <a:t> - инструкция по созданию и функционированию (т.е. жизни) индивидуального организма или клетки</a:t>
            </a:r>
            <a:br>
              <a:rPr lang="ru-RU" sz="3600" dirty="0" smtClean="0"/>
            </a:b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45" y="165100"/>
            <a:ext cx="8449099" cy="2002212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Крэг Вентер создал институт, который переписал геном Крэга Вентера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(записанный на его ДНК)</a:t>
            </a:r>
            <a:r>
              <a:rPr lang="ru-RU" sz="3600" dirty="0" smtClean="0"/>
              <a:t> в текстовый файл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(мы его видели)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98306" name="Picture 2" descr="http://www.gadgetblog.ru/content/3306/b_084bae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6" y="2282826"/>
            <a:ext cx="6034400" cy="441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65100"/>
            <a:ext cx="8218670" cy="1804510"/>
          </a:xfrm>
        </p:spPr>
        <p:txBody>
          <a:bodyPr>
            <a:noAutofit/>
          </a:bodyPr>
          <a:lstStyle/>
          <a:p>
            <a:r>
              <a:rPr lang="ru-RU" sz="5400" dirty="0" smtClean="0"/>
              <a:t>За дело</a:t>
            </a:r>
            <a:r>
              <a:rPr lang="en-US" sz="5400" dirty="0" smtClean="0"/>
              <a:t> – </a:t>
            </a:r>
            <a:r>
              <a:rPr lang="ru-RU" sz="5400" dirty="0" smtClean="0"/>
              <a:t>создадим нового </a:t>
            </a:r>
            <a:r>
              <a:rPr lang="ru-RU" sz="5400" dirty="0" err="1" smtClean="0"/>
              <a:t>Крэга</a:t>
            </a:r>
            <a:r>
              <a:rPr lang="ru-RU" sz="5400" dirty="0" smtClean="0"/>
              <a:t> </a:t>
            </a:r>
            <a:r>
              <a:rPr lang="ru-RU" sz="5400" dirty="0" err="1" smtClean="0"/>
              <a:t>Вентера</a:t>
            </a:r>
            <a:r>
              <a:rPr lang="ru-RU" sz="5400" dirty="0" smtClean="0"/>
              <a:t>!? )))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7450" y="2315255"/>
            <a:ext cx="83722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Инструкция – в наших руках </a:t>
            </a:r>
            <a:br>
              <a:rPr lang="ru-RU" sz="3600" dirty="0" smtClean="0"/>
            </a:br>
            <a:endParaRPr lang="ru-RU" sz="3600" dirty="0" smtClean="0"/>
          </a:p>
          <a:p>
            <a:r>
              <a:rPr lang="ru-RU" sz="3600" dirty="0" smtClean="0"/>
              <a:t>Ее можно свободно скачать из интернета</a:t>
            </a:r>
            <a:br>
              <a:rPr lang="ru-RU" sz="3600" dirty="0" smtClean="0"/>
            </a:br>
            <a:endParaRPr lang="en-US" sz="3600" dirty="0" smtClean="0"/>
          </a:p>
          <a:p>
            <a:r>
              <a:rPr lang="ru-RU" sz="3600" dirty="0" smtClean="0"/>
              <a:t>Что нам мешает?</a:t>
            </a:r>
          </a:p>
          <a:p>
            <a:endParaRPr lang="ru-RU" sz="3600" dirty="0"/>
          </a:p>
        </p:txBody>
      </p:sp>
      <p:pic>
        <p:nvPicPr>
          <p:cNvPr id="5" name="Picture 6" descr="http://www.independent.ie/incoming/article30249613.ece/ALTERNATES/h342/Trans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7340" y="4312315"/>
            <a:ext cx="2862745" cy="2035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356600"/>
            <a:ext cx="8229600" cy="80650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+mn-lt"/>
              </a:rPr>
              <a:t>Надо найти ответы на вопросы</a:t>
            </a:r>
            <a:endParaRPr lang="ru-RU" sz="4000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5855" y="1476172"/>
            <a:ext cx="8229600" cy="4833203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ru-RU" dirty="0" smtClean="0"/>
              <a:t>На каком носителе должна быть инструкция для начала работы?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на ДНК</a:t>
            </a:r>
            <a:endParaRPr lang="ru-RU" dirty="0" smtClean="0"/>
          </a:p>
          <a:p>
            <a:pPr marL="514350" indent="-514350"/>
            <a:r>
              <a:rPr lang="ru-RU" dirty="0" smtClean="0"/>
              <a:t>Кто способен прочитать и выполнить инструкцию?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               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живая клетка</a:t>
            </a:r>
          </a:p>
          <a:p>
            <a:pPr marL="514350" indent="-514350"/>
            <a:r>
              <a:rPr lang="ru-RU" dirty="0" smtClean="0"/>
              <a:t>На каком языке </a:t>
            </a:r>
            <a:r>
              <a:rPr lang="en-US" dirty="0" smtClean="0"/>
              <a:t> </a:t>
            </a:r>
            <a:r>
              <a:rPr lang="ru-RU" dirty="0" smtClean="0"/>
              <a:t>составлена инструкция?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???????</a:t>
            </a:r>
          </a:p>
          <a:p>
            <a:pPr marL="514350" indent="-514350"/>
            <a:r>
              <a:rPr lang="ru-RU" dirty="0" smtClean="0"/>
              <a:t>Что написано в инструкции?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химические формулы разных 			   белков и много чего другого; нам 		   известно далеко не все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Носитель генома - ДНК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1431940"/>
            <a:ext cx="8531225" cy="225125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Чтобы создать </a:t>
            </a:r>
            <a:r>
              <a:rPr lang="ru-RU" dirty="0" err="1" smtClean="0"/>
              <a:t>Вентера</a:t>
            </a:r>
            <a:r>
              <a:rPr lang="ru-RU" dirty="0" smtClean="0"/>
              <a:t> нам придется переписать обратно последовательности из компьютерного файла на молекулы ДНК )))</a:t>
            </a:r>
          </a:p>
          <a:p>
            <a:r>
              <a:rPr lang="ru-RU" dirty="0" smtClean="0"/>
              <a:t>Возможно ли синтезировать молекулу ДНК с нужной последовательностью?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1000" y="5042010"/>
            <a:ext cx="883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 </a:t>
            </a:r>
            <a:r>
              <a:rPr lang="en-US" sz="3200" b="1" dirty="0" smtClean="0"/>
              <a:t>#</a:t>
            </a:r>
            <a:r>
              <a:rPr lang="ru-RU" sz="3200" b="1" dirty="0" smtClean="0"/>
              <a:t>2</a:t>
            </a:r>
            <a:r>
              <a:rPr lang="en-US" sz="3200" b="1" dirty="0" smtClean="0"/>
              <a:t>:</a:t>
            </a:r>
            <a:r>
              <a:rPr lang="en-US" sz="3200" dirty="0" smtClean="0"/>
              <a:t> </a:t>
            </a:r>
            <a:r>
              <a:rPr lang="ru-RU" sz="3200" b="1" dirty="0" smtClean="0"/>
              <a:t>НЕТ</a:t>
            </a:r>
            <a:r>
              <a:rPr lang="ru-RU" sz="3200" dirty="0" smtClean="0"/>
              <a:t>, синтезировать молекулы ДНК </a:t>
            </a:r>
          </a:p>
          <a:p>
            <a:r>
              <a:rPr lang="ru-RU" sz="3200" dirty="0" err="1" smtClean="0"/>
              <a:t>Вентера</a:t>
            </a:r>
            <a:r>
              <a:rPr lang="ru-RU" sz="3200" dirty="0" smtClean="0"/>
              <a:t> невозможно (пока), т.к. они очень длинные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0640" y="3813050"/>
            <a:ext cx="8679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 </a:t>
            </a:r>
            <a:r>
              <a:rPr lang="en-US" sz="3200" b="1" dirty="0" smtClean="0"/>
              <a:t>#</a:t>
            </a:r>
            <a:r>
              <a:rPr lang="ru-RU" sz="3200" b="1" dirty="0" smtClean="0"/>
              <a:t>1</a:t>
            </a:r>
            <a:r>
              <a:rPr lang="en-US" sz="3200" b="1" dirty="0" smtClean="0"/>
              <a:t>:</a:t>
            </a:r>
            <a:r>
              <a:rPr lang="en-US" sz="3200" dirty="0" smtClean="0"/>
              <a:t> </a:t>
            </a:r>
            <a:r>
              <a:rPr lang="ru-RU" sz="3200" b="1" dirty="0" smtClean="0"/>
              <a:t>ДА</a:t>
            </a:r>
            <a:r>
              <a:rPr lang="ru-RU" sz="3200" dirty="0" smtClean="0"/>
              <a:t>, но зависит от размера ДНК; можно синтезировать молекулу ДНК бактерии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ДНК как носитель текста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(пропустить)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960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ДНК</a:t>
            </a:r>
            <a:r>
              <a:rPr lang="ru-RU" dirty="0" smtClean="0"/>
              <a:t> – молекула: линейный  </a:t>
            </a:r>
            <a:r>
              <a:rPr lang="ru-RU" dirty="0" err="1" smtClean="0"/>
              <a:t>гетерополимер</a:t>
            </a:r>
          </a:p>
          <a:p>
            <a:pPr lvl="1">
              <a:buNone/>
            </a:pPr>
            <a:r>
              <a:rPr lang="ru-RU" dirty="0" smtClean="0">
                <a:solidFill>
                  <a:srgbClr val="0070C0"/>
                </a:solidFill>
              </a:rPr>
              <a:t>Картинка – см. след. слайд</a:t>
            </a:r>
          </a:p>
          <a:p>
            <a:pPr lvl="1"/>
            <a:r>
              <a:rPr lang="ru-RU" dirty="0" smtClean="0"/>
              <a:t>При обычной температуре (в живых организмах) состоит из двух цепочек, связанных водородными связями между </a:t>
            </a:r>
            <a:r>
              <a:rPr lang="ru-RU" dirty="0" err="1" smtClean="0"/>
              <a:t>комплементарными</a:t>
            </a:r>
            <a:r>
              <a:rPr lang="ru-RU" dirty="0" smtClean="0"/>
              <a:t> </a:t>
            </a:r>
            <a:r>
              <a:rPr lang="ru-RU" dirty="0" smtClean="0"/>
              <a:t>основаниями </a:t>
            </a:r>
            <a:r>
              <a:rPr lang="en-US" dirty="0" smtClean="0"/>
              <a:t>A-T </a:t>
            </a:r>
            <a:r>
              <a:rPr lang="ru-RU" dirty="0" smtClean="0"/>
              <a:t>и </a:t>
            </a:r>
            <a:r>
              <a:rPr lang="en-US" dirty="0" smtClean="0"/>
              <a:t>G-C</a:t>
            </a:r>
            <a:endParaRPr lang="ru-RU" dirty="0" smtClean="0"/>
          </a:p>
          <a:p>
            <a:pPr lvl="1"/>
            <a:r>
              <a:rPr lang="ru-RU" dirty="0" smtClean="0"/>
              <a:t>Очень устойчива ко внешним воздействиям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/>
              <a:t>Остов – полимер, и четыре основания: </a:t>
            </a:r>
            <a:br>
              <a:rPr lang="ru-RU" dirty="0" smtClean="0"/>
            </a:br>
            <a:r>
              <a:rPr lang="en-US" dirty="0" smtClean="0"/>
              <a:t>A, T, G, C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err="1" smtClean="0"/>
              <a:t>аденин</a:t>
            </a:r>
            <a:r>
              <a:rPr lang="ru-RU" dirty="0" smtClean="0"/>
              <a:t>, </a:t>
            </a:r>
            <a:r>
              <a:rPr lang="ru-RU" dirty="0" err="1" smtClean="0"/>
              <a:t>тимин</a:t>
            </a:r>
            <a:r>
              <a:rPr lang="ru-RU" dirty="0" smtClean="0"/>
              <a:t>, гуанин, </a:t>
            </a:r>
            <a:r>
              <a:rPr lang="ru-RU" dirty="0" err="1" smtClean="0"/>
              <a:t>цитозин</a:t>
            </a:r>
            <a:r>
              <a:rPr lang="ru-RU" dirty="0" smtClean="0"/>
              <a:t>)</a:t>
            </a:r>
            <a:endParaRPr lang="en-US" sz="2400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5575" y="202980"/>
            <a:ext cx="53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Химическая формула ДНК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78506" y="2031817"/>
            <a:ext cx="35662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Обратите внимание на стрелки: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одна цепочка ДНК имеет ориентацию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от 5</a:t>
            </a:r>
            <a:r>
              <a:rPr lang="en-US" sz="2800" dirty="0" smtClean="0">
                <a:solidFill>
                  <a:srgbClr val="C00000"/>
                </a:solidFill>
              </a:rPr>
              <a:t>’- </a:t>
            </a:r>
            <a:r>
              <a:rPr lang="ru-RU" sz="2800" dirty="0" smtClean="0">
                <a:solidFill>
                  <a:srgbClr val="C00000"/>
                </a:solidFill>
              </a:rPr>
              <a:t>к</a:t>
            </a:r>
            <a:r>
              <a:rPr lang="en-US" sz="2800" dirty="0" smtClean="0">
                <a:solidFill>
                  <a:srgbClr val="C00000"/>
                </a:solidFill>
              </a:rPr>
              <a:t> 3’-</a:t>
            </a:r>
            <a:r>
              <a:rPr lang="ru-RU" sz="2800" dirty="0" smtClean="0">
                <a:solidFill>
                  <a:srgbClr val="C00000"/>
                </a:solidFill>
              </a:rPr>
              <a:t>концу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Цепочки ориентированы противоположно!</a:t>
            </a:r>
            <a:endParaRPr lang="ru-RU" sz="28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55575" y="855865"/>
            <a:ext cx="5069309" cy="5607130"/>
            <a:chOff x="155575" y="433410"/>
            <a:chExt cx="5437187" cy="6000750"/>
          </a:xfrm>
        </p:grpSpPr>
        <p:pic>
          <p:nvPicPr>
            <p:cNvPr id="4" name="Picture 3" descr="D:\-=Gol=-\lect5\chain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575" y="433410"/>
              <a:ext cx="5437187" cy="6000750"/>
            </a:xfrm>
            <a:prstGeom prst="rect">
              <a:avLst/>
            </a:prstGeom>
            <a:noFill/>
          </p:spPr>
        </p:pic>
        <p:sp>
          <p:nvSpPr>
            <p:cNvPr id="7" name="Стрелка вниз 6"/>
            <p:cNvSpPr/>
            <p:nvPr/>
          </p:nvSpPr>
          <p:spPr>
            <a:xfrm rot="20795324">
              <a:off x="584412" y="2013021"/>
              <a:ext cx="484632" cy="37548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низ 7"/>
            <p:cNvSpPr/>
            <p:nvPr/>
          </p:nvSpPr>
          <p:spPr>
            <a:xfrm rot="9946150">
              <a:off x="4939050" y="1554059"/>
              <a:ext cx="484632" cy="37548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86480" y="165100"/>
            <a:ext cx="39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Последовательность этой ДНК:</a:t>
            </a:r>
          </a:p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TCTC </a:t>
            </a:r>
            <a:r>
              <a:rPr lang="ru-RU" sz="3200" b="1" dirty="0" smtClean="0"/>
              <a:t>или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GAGA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Picture 2" descr="F:\Common\Education\FBB\Year_02\Term_6\Lectures\3Dcomparison\Examples\1nwq_n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913955"/>
            <a:ext cx="24336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nucleosome_1.png"/>
          <p:cNvPicPr>
            <a:picLocks noChangeAspect="1"/>
          </p:cNvPicPr>
          <p:nvPr/>
        </p:nvPicPr>
        <p:blipFill>
          <a:blip r:embed="rId4" cstate="print"/>
          <a:srcRect l="7447" t="787" r="7447" b="1575"/>
          <a:stretch>
            <a:fillRect/>
          </a:stretch>
        </p:blipFill>
        <p:spPr bwMode="auto">
          <a:xfrm rot="16200000">
            <a:off x="5413566" y="436754"/>
            <a:ext cx="2995592" cy="406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79240" y="3889860"/>
            <a:ext cx="37635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</a:rPr>
              <a:t>ДНК </a:t>
            </a:r>
            <a:r>
              <a:rPr lang="ru-RU" sz="2400" dirty="0" smtClean="0">
                <a:latin typeface="Verdana" pitchFamily="34" charset="0"/>
              </a:rPr>
              <a:t>человека на </a:t>
            </a:r>
            <a:r>
              <a:rPr lang="en-US" sz="2400" dirty="0" smtClean="0">
                <a:latin typeface="Verdana" pitchFamily="34" charset="0"/>
              </a:rPr>
              <a:t>“</a:t>
            </a:r>
            <a:r>
              <a:rPr lang="ru-RU" sz="2400" dirty="0" smtClean="0">
                <a:latin typeface="Verdana" pitchFamily="34" charset="0"/>
              </a:rPr>
              <a:t>катушке</a:t>
            </a:r>
            <a:r>
              <a:rPr lang="en-US" sz="2400" dirty="0" smtClean="0">
                <a:latin typeface="Verdana" pitchFamily="34" charset="0"/>
              </a:rPr>
              <a:t>”</a:t>
            </a:r>
            <a:r>
              <a:rPr lang="ru-RU" sz="2400" dirty="0" smtClean="0">
                <a:latin typeface="Verdana" pitchFamily="34" charset="0"/>
              </a:rPr>
              <a:t> из гистонов: вид сбоку</a:t>
            </a:r>
          </a:p>
          <a:p>
            <a:endParaRPr lang="ru-RU" sz="2400" dirty="0" smtClean="0">
              <a:latin typeface="Verdan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11540" y="894270"/>
            <a:ext cx="238291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</a:rPr>
              <a:t>Д</a:t>
            </a:r>
            <a:r>
              <a:rPr lang="ru-RU" sz="2400" dirty="0" smtClean="0">
                <a:latin typeface="Verdana" pitchFamily="34" charset="0"/>
              </a:rPr>
              <a:t>в</a:t>
            </a:r>
            <a:r>
              <a:rPr lang="ru-RU" sz="2400" dirty="0" smtClean="0">
                <a:latin typeface="Verdana" pitchFamily="34" charset="0"/>
              </a:rPr>
              <a:t>ойная </a:t>
            </a:r>
            <a:r>
              <a:rPr lang="ru-RU" sz="2400" dirty="0" smtClean="0">
                <a:latin typeface="Verdana" pitchFamily="34" charset="0"/>
              </a:rPr>
              <a:t>спираль</a:t>
            </a:r>
          </a:p>
          <a:p>
            <a:r>
              <a:rPr lang="ru-RU" sz="2400" dirty="0" smtClean="0">
                <a:latin typeface="Verdana" pitchFamily="34" charset="0"/>
              </a:rPr>
              <a:t>ДНК.</a:t>
            </a:r>
            <a:endParaRPr lang="en-US" sz="2400" dirty="0" smtClean="0">
              <a:latin typeface="Verdana" pitchFamily="34" charset="0"/>
            </a:endParaRPr>
          </a:p>
          <a:p>
            <a:endParaRPr lang="ru-RU" sz="2400" dirty="0" smtClean="0">
              <a:latin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</a:rPr>
              <a:t>Раскраска с помощью компьютера </a:t>
            </a:r>
            <a:r>
              <a:rPr lang="en-US" sz="2400" dirty="0" smtClean="0">
                <a:latin typeface="Verdana" pitchFamily="34" charset="0"/>
                <a:sym typeface="Wingdings" pitchFamily="2" charset="2"/>
              </a:rPr>
              <a:t></a:t>
            </a:r>
            <a:endParaRPr lang="ru-RU" sz="2400" dirty="0" smtClean="0">
              <a:latin typeface="Verdana" pitchFamily="34" charset="0"/>
            </a:endParaRPr>
          </a:p>
          <a:p>
            <a:endParaRPr lang="ru-RU" sz="2400" dirty="0" smtClean="0">
              <a:latin typeface="Verdan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25620" y="932675"/>
            <a:ext cx="0" cy="4800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3860" y="202980"/>
            <a:ext cx="5660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Лучше один раз увидеть .....</a:t>
            </a:r>
            <a:endParaRPr lang="ru-RU" sz="3600" dirty="0"/>
          </a:p>
        </p:txBody>
      </p:sp>
      <p:sp>
        <p:nvSpPr>
          <p:cNvPr id="15" name="Rectangle 14"/>
          <p:cNvSpPr/>
          <p:nvPr/>
        </p:nvSpPr>
        <p:spPr>
          <a:xfrm>
            <a:off x="1384385" y="5733300"/>
            <a:ext cx="6682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Обе структуры расшифрованы с </a:t>
            </a:r>
            <a:r>
              <a:rPr lang="ru-RU" sz="2800" dirty="0" smtClean="0"/>
              <a:t>помощью рентгеноструктурного </a:t>
            </a:r>
            <a:r>
              <a:rPr lang="ru-RU" sz="2800" dirty="0" smtClean="0"/>
              <a:t>анализа.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2507280"/>
            <a:ext cx="8756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http://kodomo.fbb.msu.ru/wiki/Main/mf_2015f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8310" y="1547155"/>
            <a:ext cx="718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Сайт с презентациями и заданиями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0220"/>
            <a:ext cx="9144000" cy="762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  <a:ea typeface="+mn-ea"/>
                <a:cs typeface="+mn-cs"/>
              </a:rPr>
              <a:t>Суперспирализация: микрофотография маленькой кольцевой ДНК </a:t>
            </a:r>
            <a:r>
              <a:rPr lang="ru-RU" sz="3200" b="1" dirty="0" smtClean="0">
                <a:latin typeface="+mn-lt"/>
                <a:ea typeface="+mn-ea"/>
                <a:cs typeface="+mn-cs"/>
              </a:rPr>
              <a:t>бактерии</a:t>
            </a:r>
            <a:r>
              <a:rPr lang="en-US" sz="3200" b="1" dirty="0" smtClean="0">
                <a:latin typeface="+mn-lt"/>
                <a:ea typeface="+mn-ea"/>
                <a:cs typeface="+mn-cs"/>
              </a:rPr>
              <a:t> - </a:t>
            </a:r>
            <a:r>
              <a:rPr lang="ru-RU" sz="3200" b="1" dirty="0" err="1" smtClean="0">
                <a:latin typeface="+mn-lt"/>
                <a:ea typeface="+mn-ea"/>
                <a:cs typeface="+mn-cs"/>
              </a:rPr>
              <a:t>плазмиды</a:t>
            </a:r>
            <a:endParaRPr lang="ru-RU" sz="3200" b="1" dirty="0" smtClean="0"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2665" y="1623965"/>
            <a:ext cx="8015287" cy="4596335"/>
            <a:chOff x="462665" y="2046420"/>
            <a:chExt cx="8015287" cy="4596335"/>
          </a:xfrm>
        </p:grpSpPr>
        <p:pic>
          <p:nvPicPr>
            <p:cNvPr id="29699" name="Picture 3" descr="D:\-=Gol=-\lect5\Dna-coil.bmp"/>
            <p:cNvPicPr>
              <a:picLocks noChangeAspect="1" noChangeArrowheads="1"/>
            </p:cNvPicPr>
            <p:nvPr/>
          </p:nvPicPr>
          <p:blipFill>
            <a:blip r:embed="rId2" cstate="print"/>
            <a:srcRect t="15265"/>
            <a:stretch>
              <a:fillRect/>
            </a:stretch>
          </p:blipFill>
          <p:spPr bwMode="auto">
            <a:xfrm>
              <a:off x="462665" y="2046420"/>
              <a:ext cx="8015287" cy="4596335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2123046" y="5694895"/>
              <a:ext cx="4292394" cy="73866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Маленькая </a:t>
              </a:r>
              <a:r>
                <a:rPr lang="ru-RU" sz="2400" dirty="0" err="1">
                  <a:solidFill>
                    <a:srgbClr val="C00000"/>
                  </a:solidFill>
                  <a:latin typeface="+mn-lt"/>
                </a:rPr>
                <a:t>плазмида</a:t>
              </a: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 бактерии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latin typeface="+mn-lt"/>
                </a:rPr>
                <a:t>Электронная </a:t>
              </a:r>
              <a:r>
                <a:rPr lang="ru-RU" dirty="0">
                  <a:latin typeface="+mn-lt"/>
                </a:rPr>
                <a:t>микроскопия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53660"/>
            <a:ext cx="8756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11313" algn="l"/>
              </a:tabLst>
            </a:pPr>
            <a:r>
              <a:rPr lang="ru-RU" sz="3600" dirty="0" smtClean="0"/>
              <a:t>Последовательность оснований </a:t>
            </a:r>
            <a:r>
              <a:rPr lang="ru-RU" sz="3600" b="1" dirty="0" smtClean="0"/>
              <a:t>однозначно </a:t>
            </a:r>
            <a:r>
              <a:rPr lang="ru-RU" sz="3600" dirty="0" smtClean="0"/>
              <a:t>определяет химическую формулу молекулы ДНК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542745"/>
            <a:ext cx="8756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11313" algn="l"/>
              </a:tabLst>
            </a:pPr>
            <a:r>
              <a:rPr lang="ru-RU" sz="3600" dirty="0" smtClean="0"/>
              <a:t>Последовательность одной цепочки </a:t>
            </a:r>
            <a:r>
              <a:rPr lang="ru-RU" sz="3600" b="1" dirty="0" smtClean="0"/>
              <a:t>однозначно</a:t>
            </a:r>
            <a:r>
              <a:rPr lang="ru-RU" sz="3600" dirty="0" smtClean="0"/>
              <a:t> определяет </a:t>
            </a:r>
            <a:r>
              <a:rPr lang="ru-RU" sz="3600" dirty="0" err="1" smtClean="0"/>
              <a:t>двухцепочечную</a:t>
            </a:r>
            <a:r>
              <a:rPr lang="ru-RU" sz="3600" dirty="0" smtClean="0"/>
              <a:t> ДНК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94795"/>
            <a:ext cx="875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11313" algn="l"/>
              </a:tabLst>
            </a:pPr>
            <a:r>
              <a:rPr lang="ru-RU" sz="3600" dirty="0" smtClean="0"/>
              <a:t>Последовательность оснований </a:t>
            </a:r>
            <a:r>
              <a:rPr lang="ru-RU" sz="3600" b="1" dirty="0" smtClean="0"/>
              <a:t>всегда </a:t>
            </a:r>
            <a:r>
              <a:rPr lang="ru-RU" sz="3600" dirty="0" smtClean="0"/>
              <a:t>записывается от 5</a:t>
            </a:r>
            <a:r>
              <a:rPr lang="en-US" sz="3600" dirty="0" smtClean="0"/>
              <a:t>’</a:t>
            </a:r>
            <a:r>
              <a:rPr lang="ru-RU" sz="3600" dirty="0" smtClean="0"/>
              <a:t>-конца к </a:t>
            </a:r>
            <a:r>
              <a:rPr lang="en-US" sz="3600" dirty="0" smtClean="0"/>
              <a:t>3’</a:t>
            </a:r>
            <a:r>
              <a:rPr lang="ru-RU" sz="3600" dirty="0" smtClean="0"/>
              <a:t>-концу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8630" y="164575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Запомнить!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155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Упражнение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22</a:t>
            </a:fld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665" y="2161635"/>
            <a:ext cx="81802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Дана последовательность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AATTTGCGATC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Напишите последовательность 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комплементарной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цепи.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способен прочитать геном и выполнить инструкции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7450" y="1508750"/>
            <a:ext cx="8602720" cy="495424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Оплодотворенная яйцеклетка – зигота – с полным набором ДНК от двух родителей</a:t>
            </a:r>
          </a:p>
          <a:p>
            <a:pPr lvl="1"/>
            <a:r>
              <a:rPr lang="en-US" dirty="0" smtClean="0"/>
              <a:t>“</a:t>
            </a:r>
            <a:r>
              <a:rPr lang="ru-RU" dirty="0" smtClean="0"/>
              <a:t>читают</a:t>
            </a:r>
            <a:r>
              <a:rPr lang="en-US" dirty="0" smtClean="0"/>
              <a:t>”</a:t>
            </a:r>
            <a:r>
              <a:rPr lang="ru-RU" dirty="0" smtClean="0"/>
              <a:t> геном и исполняют </a:t>
            </a:r>
            <a:r>
              <a:rPr lang="en-US" dirty="0" smtClean="0"/>
              <a:t>“</a:t>
            </a:r>
            <a:r>
              <a:rPr lang="ru-RU" dirty="0" smtClean="0"/>
              <a:t>инструкции</a:t>
            </a:r>
            <a:r>
              <a:rPr lang="en-US" dirty="0" smtClean="0"/>
              <a:t>”</a:t>
            </a:r>
            <a:r>
              <a:rPr lang="ru-RU" dirty="0" smtClean="0"/>
              <a:t> много-много- много разнообразных белков и РНК, содержащихся в яйцеклетке</a:t>
            </a:r>
          </a:p>
          <a:p>
            <a:pPr lvl="1"/>
            <a:r>
              <a:rPr lang="ru-RU" dirty="0" smtClean="0"/>
              <a:t>белкам для работы нужно привычное рабочее </a:t>
            </a:r>
            <a:br>
              <a:rPr lang="ru-RU" dirty="0" smtClean="0"/>
            </a:br>
            <a:r>
              <a:rPr lang="ru-RU" dirty="0" smtClean="0"/>
              <a:t>место – яйцеклетка</a:t>
            </a:r>
          </a:p>
          <a:p>
            <a:pPr lvl="1"/>
            <a:r>
              <a:rPr lang="ru-RU" dirty="0" smtClean="0"/>
              <a:t>инструкции по созданию нужных </a:t>
            </a:r>
            <a:br>
              <a:rPr lang="ru-RU" dirty="0" smtClean="0"/>
            </a:br>
            <a:r>
              <a:rPr lang="ru-RU" dirty="0" smtClean="0"/>
              <a:t>белков в нужное время записаны </a:t>
            </a:r>
            <a:br>
              <a:rPr lang="ru-RU" dirty="0" smtClean="0"/>
            </a:br>
            <a:r>
              <a:rPr lang="ru-RU" dirty="0" smtClean="0"/>
              <a:t>на ДНК</a:t>
            </a:r>
          </a:p>
          <a:p>
            <a:r>
              <a:rPr lang="ru-RU" dirty="0" smtClean="0"/>
              <a:t>Без яйцеклетки (т.е. в пробирке) </a:t>
            </a:r>
            <a:br>
              <a:rPr lang="ru-RU" dirty="0" smtClean="0"/>
            </a:br>
            <a:r>
              <a:rPr lang="ru-RU" dirty="0" smtClean="0"/>
              <a:t>ученые не могут сделать Вентера(((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99330" name="Picture 2" descr="http://i.u-mama.ru/files/i/img/news/01_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9060" y="4043480"/>
            <a:ext cx="2403492" cy="2351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070" y="8744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каком языке написана инструкция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1070" y="2507280"/>
            <a:ext cx="8229600" cy="3441810"/>
          </a:xfrm>
        </p:spPr>
        <p:txBody>
          <a:bodyPr>
            <a:normAutofit/>
          </a:bodyPr>
          <a:lstStyle/>
          <a:p>
            <a:r>
              <a:rPr lang="ru-RU" dirty="0" smtClean="0"/>
              <a:t>В клетке нет единого читателя генома</a:t>
            </a:r>
          </a:p>
          <a:p>
            <a:r>
              <a:rPr lang="ru-RU" dirty="0" smtClean="0"/>
              <a:t>Инструкции для разных белков написаны на разных языках</a:t>
            </a:r>
          </a:p>
          <a:p>
            <a:r>
              <a:rPr lang="ru-RU" dirty="0" smtClean="0"/>
              <a:t>Расшифровкой языков и занимаются молекулярные биологи и </a:t>
            </a:r>
            <a:r>
              <a:rPr lang="ru-RU" dirty="0" err="1" smtClean="0"/>
              <a:t>биоинформатики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65100"/>
            <a:ext cx="3787096" cy="37636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53108"/>
            <a:ext cx="3856411" cy="37048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2180" y="587030"/>
            <a:ext cx="3880030" cy="44892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4760" y="2687457"/>
            <a:ext cx="3820789" cy="41705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8935" y="0"/>
            <a:ext cx="3535065" cy="40475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9045" y="4312315"/>
            <a:ext cx="8602720" cy="1384995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i="1" dirty="0" smtClean="0"/>
              <a:t>Я думаю, нет одного человека, способного  понять ВСЮ ТЕХНИЧЕСКУЮ ДОКУМЕНТАЦИЮ по эксплуатации самолета ТУ-214; тем более - выполнить все этапы создания самолета.</a:t>
            </a:r>
            <a:r>
              <a:rPr lang="ru-RU" sz="3600" i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написано в инструкции – геноме об индивидууме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9230"/>
          </a:xfrm>
        </p:spPr>
        <p:txBody>
          <a:bodyPr/>
          <a:lstStyle/>
          <a:p>
            <a:r>
              <a:rPr lang="ru-RU" dirty="0" smtClean="0"/>
              <a:t>Посмотрите на однояйцовых близнецов, они созданы по одной и той же инструкции!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5" name="Рисунок 4" descr="a_4014ef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9295" y="3006545"/>
            <a:ext cx="1905000" cy="2447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475" y="5502870"/>
            <a:ext cx="3610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Евгений </a:t>
            </a:r>
            <a:r>
              <a:rPr lang="ru-RU" sz="2400" dirty="0" err="1" smtClean="0"/>
              <a:t>Галимов</a:t>
            </a:r>
            <a:endParaRPr lang="ru-RU" sz="2400" dirty="0" smtClean="0"/>
          </a:p>
          <a:p>
            <a:pPr algn="r"/>
            <a:r>
              <a:rPr lang="en-US" sz="2400" dirty="0" smtClean="0"/>
              <a:t>University College</a:t>
            </a:r>
            <a:r>
              <a:rPr lang="ru-RU" sz="2400" dirty="0" smtClean="0"/>
              <a:t> </a:t>
            </a:r>
            <a:r>
              <a:rPr lang="en-US" sz="2400" dirty="0" smtClean="0"/>
              <a:t>London</a:t>
            </a: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18380" y="5502870"/>
            <a:ext cx="3198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Артур </a:t>
            </a:r>
            <a:r>
              <a:rPr lang="ru-RU" sz="2400" dirty="0" err="1" smtClean="0"/>
              <a:t>Галимов</a:t>
            </a:r>
            <a:endParaRPr lang="ru-RU" sz="2400" dirty="0" smtClean="0"/>
          </a:p>
          <a:p>
            <a:r>
              <a:rPr lang="en-US" sz="2400" dirty="0" err="1" smtClean="0"/>
              <a:t>UniversitatsSpital</a:t>
            </a:r>
            <a:r>
              <a:rPr lang="en-US" sz="2400" dirty="0" smtClean="0"/>
              <a:t> Zurich</a:t>
            </a:r>
          </a:p>
          <a:p>
            <a:endParaRPr lang="ru-RU" sz="2400" dirty="0"/>
          </a:p>
        </p:txBody>
      </p:sp>
      <p:pic>
        <p:nvPicPr>
          <p:cNvPr id="8" name="Picture 12" descr="https://media.licdn.com/mpr/mpr/shrinknp_400_400/AAEAAQAAAAAAAAMIAAAAJDRlOGQ4YWZmLTYzOTQtNDI2ZC1hZjhjLTY4MTU2NjQwYzJjY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190" y="3044950"/>
            <a:ext cx="2419515" cy="2419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104450" name="AutoShape 2" descr="Картинки по запросу евгений галимов фб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2" name="AutoShape 4" descr="Картинки по запросу евгений галимов фб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4" name="AutoShape 6" descr="Картинки по запросу евгений галимов фб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6" name="AutoShape 8" descr="http://k.7w7.us/vk/cs1433.vkontakte.ru/u5358590/a_4014efe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8" name="AutoShape 10" descr="Артур Гали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62" name="Picture 14" descr="Картинки по запросу Однояйцевые близне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14" y="165100"/>
            <a:ext cx="3244369" cy="1996535"/>
          </a:xfrm>
          <a:prstGeom prst="rect">
            <a:avLst/>
          </a:prstGeom>
          <a:noFill/>
        </p:spPr>
      </p:pic>
      <p:pic>
        <p:nvPicPr>
          <p:cNvPr id="104464" name="Picture 16" descr="Картинки по запросу Однояйцевые близнец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240" y="165100"/>
            <a:ext cx="3033995" cy="2018987"/>
          </a:xfrm>
          <a:prstGeom prst="rect">
            <a:avLst/>
          </a:prstGeom>
          <a:noFill/>
        </p:spPr>
      </p:pic>
      <p:pic>
        <p:nvPicPr>
          <p:cNvPr id="104466" name="Picture 18" descr="http://pulson.ru/wp-content/uploads/2013/08/0_68ab1_bbc80bdd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715" y="2276851"/>
            <a:ext cx="3264275" cy="2037840"/>
          </a:xfrm>
          <a:prstGeom prst="rect">
            <a:avLst/>
          </a:prstGeom>
          <a:noFill/>
        </p:spPr>
      </p:pic>
      <p:pic>
        <p:nvPicPr>
          <p:cNvPr id="104468" name="Picture 20" descr="Однояйцевые близнецы (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240" y="4389125"/>
            <a:ext cx="3383506" cy="2112275"/>
          </a:xfrm>
          <a:prstGeom prst="rect">
            <a:avLst/>
          </a:prstGeom>
          <a:noFill/>
        </p:spPr>
      </p:pic>
      <p:pic>
        <p:nvPicPr>
          <p:cNvPr id="104470" name="Picture 22" descr="Однояйцевые близнецы (5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9240" y="2315255"/>
            <a:ext cx="3014397" cy="1881845"/>
          </a:xfrm>
          <a:prstGeom prst="rect">
            <a:avLst/>
          </a:prstGeom>
          <a:noFill/>
        </p:spPr>
      </p:pic>
      <p:pic>
        <p:nvPicPr>
          <p:cNvPr id="104472" name="Picture 24" descr="http://www.1nep.ru/upload/medialibrary/e92/kurenie_02.jpg"/>
          <p:cNvPicPr>
            <a:picLocks noChangeAspect="1" noChangeArrowheads="1"/>
          </p:cNvPicPr>
          <p:nvPr/>
        </p:nvPicPr>
        <p:blipFill>
          <a:blip r:embed="rId7" cstate="print"/>
          <a:srcRect l="14822" r="15563"/>
          <a:stretch>
            <a:fillRect/>
          </a:stretch>
        </p:blipFill>
        <p:spPr bwMode="auto">
          <a:xfrm>
            <a:off x="846714" y="4389125"/>
            <a:ext cx="3293159" cy="2189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“II. </a:t>
            </a:r>
            <a:r>
              <a:rPr lang="ru-RU" dirty="0" smtClean="0"/>
              <a:t>Её родитель – компьютер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Крэг</a:t>
            </a:r>
            <a:r>
              <a:rPr lang="ru-RU" dirty="0" smtClean="0"/>
              <a:t> </a:t>
            </a:r>
            <a:r>
              <a:rPr lang="ru-RU" dirty="0" err="1" smtClean="0"/>
              <a:t>Вентер</a:t>
            </a:r>
            <a:r>
              <a:rPr lang="ru-RU" dirty="0" smtClean="0"/>
              <a:t>, результат одного эксперимента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25413"/>
            <a:ext cx="8641266" cy="64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2229295" y="4120290"/>
            <a:ext cx="1536200" cy="384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encrypted-tbn1.gstatic.com/images?q=tbn:ANd9GcTzoHls75vzL_V5njLduqP1GRyFgO4CoKiJw8GjNGl9ZUiUib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225" y="0"/>
            <a:ext cx="2593990" cy="150875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Геномы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Разнообразие геномов</a:t>
            </a:r>
            <a:br>
              <a:rPr lang="ru-RU" sz="4000" dirty="0" smtClean="0"/>
            </a:br>
            <a:r>
              <a:rPr lang="ru-RU" sz="4000" dirty="0" smtClean="0"/>
              <a:t>Сравнение геномов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25620" y="5656490"/>
            <a:ext cx="387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Андрей Владимирович Алексеевский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Craig </a:t>
            </a:r>
            <a:r>
              <a:rPr lang="en-US" dirty="0" smtClean="0"/>
              <a:t>Venter et al., 2010: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 базы данных </a:t>
            </a:r>
            <a:r>
              <a:rPr lang="en-US" dirty="0" smtClean="0"/>
              <a:t>Genomes </a:t>
            </a:r>
            <a:r>
              <a:rPr lang="ru-RU" dirty="0" smtClean="0"/>
              <a:t>был скачан файл с последовательностью генома бактерии  </a:t>
            </a:r>
            <a:r>
              <a:rPr lang="en-US" i="1" dirty="0" err="1" smtClean="0"/>
              <a:t>Micoplasma</a:t>
            </a:r>
            <a:r>
              <a:rPr lang="en-US" i="1" dirty="0" smtClean="0"/>
              <a:t> </a:t>
            </a:r>
            <a:r>
              <a:rPr lang="en-US" i="1" dirty="0" err="1" smtClean="0"/>
              <a:t>m</a:t>
            </a:r>
            <a:r>
              <a:rPr lang="en-US" i="1" dirty="0" err="1"/>
              <a:t>y</a:t>
            </a:r>
            <a:r>
              <a:rPr lang="en-US" i="1" dirty="0" err="1" smtClean="0"/>
              <a:t>coides</a:t>
            </a:r>
            <a:r>
              <a:rPr lang="ru-RU" dirty="0" smtClean="0"/>
              <a:t> </a:t>
            </a:r>
            <a:r>
              <a:rPr lang="ru-RU" sz="2800" dirty="0" smtClean="0"/>
              <a:t>(возбудитель лёгочных заболеваний крупного рогатого скота и домашних коз). </a:t>
            </a:r>
            <a:r>
              <a:rPr lang="ru-RU" dirty="0" smtClean="0"/>
              <a:t>Геном состоит из </a:t>
            </a:r>
            <a:r>
              <a:rPr lang="en-US" dirty="0" smtClean="0"/>
              <a:t> 1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en-US" dirty="0" smtClean="0"/>
              <a:t>80 </a:t>
            </a:r>
            <a:r>
              <a:rPr lang="ru-RU" dirty="0" smtClean="0"/>
              <a:t>тыс. букв</a:t>
            </a:r>
            <a:br>
              <a:rPr lang="ru-RU" dirty="0" smtClean="0"/>
            </a:br>
            <a:endParaRPr lang="ru-RU" dirty="0" smtClean="0"/>
          </a:p>
          <a:p>
            <a:r>
              <a:rPr lang="en-US" dirty="0" smtClean="0"/>
              <a:t> </a:t>
            </a:r>
            <a:r>
              <a:rPr lang="ru-RU" dirty="0" smtClean="0"/>
              <a:t>На фирме были заказаны фрагменты ДНК длиной 1080 п.н., покрывающие геном с пересечениями </a:t>
            </a:r>
            <a:br>
              <a:rPr lang="ru-RU" dirty="0" smtClean="0"/>
            </a:br>
            <a:r>
              <a:rPr lang="ru-RU" i="1" dirty="0" smtClean="0"/>
              <a:t>(сегодня – порядка </a:t>
            </a:r>
            <a:r>
              <a:rPr lang="en-US" i="1" dirty="0" smtClean="0"/>
              <a:t>$0.</a:t>
            </a:r>
            <a:r>
              <a:rPr lang="ru-RU" i="1" dirty="0" smtClean="0"/>
              <a:t>2</a:t>
            </a:r>
            <a:r>
              <a:rPr lang="en-US" i="1" dirty="0" smtClean="0"/>
              <a:t> </a:t>
            </a:r>
            <a:r>
              <a:rPr lang="ru-RU" i="1" dirty="0" smtClean="0"/>
              <a:t>за нуклеотид) 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6600"/>
            <a:ext cx="8229600" cy="6221610"/>
          </a:xfrm>
        </p:spPr>
        <p:txBody>
          <a:bodyPr>
            <a:normAutofit fontScale="77500" lnSpcReduction="20000"/>
          </a:bodyPr>
          <a:lstStyle/>
          <a:p>
            <a:r>
              <a:rPr lang="ru-RU" sz="3300" dirty="0" smtClean="0"/>
              <a:t>Фрагменты соединили в одну ДНК путем сложных процедур в клетках дрожжей</a:t>
            </a:r>
            <a:br>
              <a:rPr lang="ru-RU" sz="3300" dirty="0" smtClean="0"/>
            </a:br>
            <a:endParaRPr lang="ru-RU" sz="3300" dirty="0" smtClean="0"/>
          </a:p>
          <a:p>
            <a:r>
              <a:rPr lang="ru-RU" sz="3300" dirty="0" smtClean="0"/>
              <a:t>Трансплантировали синтетическую ДНК в клетки  другой – </a:t>
            </a:r>
            <a:r>
              <a:rPr lang="ru-RU" sz="3300" i="1" u="sng" dirty="0" smtClean="0">
                <a:solidFill>
                  <a:srgbClr val="C00000"/>
                </a:solidFill>
              </a:rPr>
              <a:t>но близкородственной родственной!</a:t>
            </a:r>
            <a:r>
              <a:rPr lang="ru-RU" sz="3300" dirty="0" smtClean="0"/>
              <a:t> – </a:t>
            </a:r>
            <a:r>
              <a:rPr lang="ru-RU" sz="3300" dirty="0"/>
              <a:t>бактерии</a:t>
            </a:r>
            <a:r>
              <a:rPr lang="ru-RU" sz="3300" i="1" dirty="0"/>
              <a:t> </a:t>
            </a:r>
            <a:r>
              <a:rPr lang="en-US" sz="3300" i="1" dirty="0" err="1"/>
              <a:t>Micoplasma</a:t>
            </a:r>
            <a:r>
              <a:rPr lang="en-US" sz="3300" i="1" dirty="0"/>
              <a:t> </a:t>
            </a:r>
            <a:r>
              <a:rPr lang="en-US" sz="3300" i="1" dirty="0" err="1"/>
              <a:t>capricolum</a:t>
            </a:r>
            <a:r>
              <a:rPr lang="en-US" sz="3300" i="1" dirty="0"/>
              <a:t> </a:t>
            </a:r>
            <a:r>
              <a:rPr lang="ru-RU" sz="3300" dirty="0" smtClean="0"/>
              <a:t>(</a:t>
            </a:r>
            <a:r>
              <a:rPr lang="ru-RU" sz="3300" dirty="0" smtClean="0"/>
              <a:t>возбудитель </a:t>
            </a:r>
            <a:r>
              <a:rPr lang="ru-RU" sz="3300" dirty="0" smtClean="0"/>
              <a:t>инфекционных заболеваний у домашних </a:t>
            </a:r>
            <a:r>
              <a:rPr lang="ru-RU" sz="3300" dirty="0" smtClean="0"/>
              <a:t>коз)</a:t>
            </a:r>
            <a:r>
              <a:rPr lang="ru-RU" sz="3300" i="1" dirty="0" smtClean="0"/>
              <a:t> </a:t>
            </a:r>
            <a:r>
              <a:rPr lang="ru-RU" sz="3300" i="1" dirty="0" smtClean="0"/>
              <a:t/>
            </a:r>
            <a:br>
              <a:rPr lang="ru-RU" sz="3300" i="1" dirty="0" smtClean="0"/>
            </a:br>
            <a:endParaRPr lang="ru-RU" sz="3300" i="1" dirty="0" smtClean="0"/>
          </a:p>
          <a:p>
            <a:r>
              <a:rPr lang="ru-RU" sz="3300" dirty="0" smtClean="0"/>
              <a:t>При  делении клеток половина получила геном </a:t>
            </a:r>
            <a:r>
              <a:rPr lang="en-US" sz="3300" i="1" dirty="0" err="1" smtClean="0"/>
              <a:t>Micoplasma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capricolum</a:t>
            </a:r>
            <a:r>
              <a:rPr lang="ru-RU" sz="3300" i="1" dirty="0" smtClean="0"/>
              <a:t> </a:t>
            </a:r>
            <a:r>
              <a:rPr lang="ru-RU" sz="3300" dirty="0" smtClean="0"/>
              <a:t>а другая половина – синтетический геном </a:t>
            </a:r>
            <a:br>
              <a:rPr lang="ru-RU" sz="3300" dirty="0" smtClean="0"/>
            </a:br>
            <a:endParaRPr lang="ru-RU" sz="3300" dirty="0" smtClean="0"/>
          </a:p>
          <a:p>
            <a:r>
              <a:rPr lang="ru-RU" sz="3300" dirty="0" smtClean="0"/>
              <a:t>Благодаря встроенным в синтетический геном генам устойчивости к  тетрациклину  все клетки  с геномом </a:t>
            </a:r>
            <a:r>
              <a:rPr lang="en-US" sz="3300" i="1" dirty="0" err="1" smtClean="0"/>
              <a:t>Micoplasma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capricolum</a:t>
            </a:r>
            <a:r>
              <a:rPr lang="ru-RU" sz="3300" i="1" dirty="0" smtClean="0"/>
              <a:t> </a:t>
            </a:r>
            <a:r>
              <a:rPr lang="ru-RU" sz="3300" dirty="0" smtClean="0"/>
              <a:t>были убиты  антибиотиком</a:t>
            </a:r>
            <a:br>
              <a:rPr lang="ru-RU" sz="3300" dirty="0" smtClean="0"/>
            </a:br>
            <a:endParaRPr lang="ru-RU" sz="3300" dirty="0" smtClean="0"/>
          </a:p>
          <a:p>
            <a:r>
              <a:rPr lang="ru-RU" sz="3300" dirty="0" smtClean="0"/>
              <a:t>Получены живые </a:t>
            </a:r>
            <a:r>
              <a:rPr lang="en-US" sz="3300" dirty="0" smtClean="0"/>
              <a:t>“</a:t>
            </a:r>
            <a:r>
              <a:rPr lang="ru-RU" sz="3300" dirty="0" smtClean="0"/>
              <a:t>синтетические</a:t>
            </a:r>
            <a:r>
              <a:rPr lang="en-US" sz="3300" dirty="0" smtClean="0"/>
              <a:t>”</a:t>
            </a:r>
            <a:r>
              <a:rPr lang="ru-RU" sz="3300" dirty="0" smtClean="0"/>
              <a:t> бактерии, по всем признакам, похожие на  </a:t>
            </a:r>
            <a:r>
              <a:rPr lang="en-US" sz="3300" i="1" dirty="0" err="1" smtClean="0"/>
              <a:t>Micoplasma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mycoides</a:t>
            </a:r>
            <a:endParaRPr lang="en-US" sz="33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35" y="2468875"/>
            <a:ext cx="8746145" cy="30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4260" y="471814"/>
            <a:ext cx="7873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 получились бактериальные клетки, содержащие только синтетическую ДНК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075675" y="5810110"/>
            <a:ext cx="659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Убили, добавив в среду антибиотик тетрациклин</a:t>
            </a:r>
            <a:endParaRPr lang="ru-RU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02430" y="4965200"/>
            <a:ext cx="1958655" cy="8449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4260" y="1278320"/>
            <a:ext cx="8229600" cy="45317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We built it from four bottles of chemicals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.”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“So it's the first living self-replicating cell that we have on the planet whose DNA was made chemically and designed in the computer.”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“So it has no genetic ancestors.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Its parent is a computer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.”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ea typeface="ＭＳ Ｐゴシック" pitchFamily="-105" charset="-128"/>
              </a:rPr>
              <a:t>Из интервью </a:t>
            </a:r>
            <a:r>
              <a:rPr lang="en-US" dirty="0" smtClean="0">
                <a:ea typeface="ＭＳ Ｐゴシック" pitchFamily="-105" charset="-128"/>
              </a:rPr>
              <a:t>C.</a:t>
            </a:r>
            <a:r>
              <a:rPr lang="ru-RU" dirty="0" smtClean="0">
                <a:ea typeface="ＭＳ Ｐゴシック" pitchFamily="-105" charset="-128"/>
              </a:rPr>
              <a:t> </a:t>
            </a:r>
            <a:r>
              <a:rPr lang="en-US" dirty="0" smtClean="0">
                <a:ea typeface="ＭＳ Ｐゴシック" pitchFamily="-105" charset="-128"/>
              </a:rPr>
              <a:t>Venter’</a:t>
            </a:r>
            <a:r>
              <a:rPr lang="ru-RU" dirty="0" smtClean="0">
                <a:ea typeface="ＭＳ Ｐゴシック" pitchFamily="-105" charset="-128"/>
              </a:rPr>
              <a:t>а</a:t>
            </a:r>
            <a:r>
              <a:rPr lang="en-US" dirty="0" smtClean="0">
                <a:ea typeface="ＭＳ Ｐゴシック" pitchFamily="-105" charset="-128"/>
              </a:rPr>
              <a:t> CNN</a:t>
            </a:r>
            <a:br>
              <a:rPr lang="en-US" dirty="0" smtClean="0">
                <a:ea typeface="ＭＳ Ｐゴシック" pitchFamily="-105" charset="-128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45" y="274638"/>
            <a:ext cx="8641125" cy="1387732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Можно ли использовать в качестве реципиента геномной ДНК клетки любых организмов?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1070" y="1700775"/>
            <a:ext cx="8229600" cy="493960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НЕТ</a:t>
            </a:r>
          </a:p>
          <a:p>
            <a:r>
              <a:rPr lang="ru-RU" dirty="0" smtClean="0"/>
              <a:t>Если имплантировать ДНК </a:t>
            </a:r>
            <a:r>
              <a:rPr lang="en-US" i="1" dirty="0" err="1" smtClean="0"/>
              <a:t>Micoplasma</a:t>
            </a:r>
            <a:r>
              <a:rPr lang="en-US" i="1" dirty="0" smtClean="0"/>
              <a:t> </a:t>
            </a:r>
            <a:r>
              <a:rPr lang="en-US" i="1" dirty="0" err="1" smtClean="0"/>
              <a:t>mycoides</a:t>
            </a:r>
            <a:r>
              <a:rPr lang="ru-RU" i="1" dirty="0" smtClean="0"/>
              <a:t> </a:t>
            </a:r>
            <a:r>
              <a:rPr lang="ru-RU" dirty="0" smtClean="0"/>
              <a:t>в клетку не близкородственной бактерии, то ничего не получится!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Геномы из неблизкородственных организмов написаны на несколько разных языках – то же, что и с языками разных народов!</a:t>
            </a:r>
          </a:p>
          <a:p>
            <a:endParaRPr lang="ru-RU" dirty="0" smtClean="0"/>
          </a:p>
          <a:p>
            <a:r>
              <a:rPr lang="ru-RU" dirty="0" smtClean="0"/>
              <a:t>Белки (и некоторые молекулы РНК) клетки должны </a:t>
            </a:r>
            <a:r>
              <a:rPr lang="ru-RU" i="1" u="sng" dirty="0" smtClean="0">
                <a:solidFill>
                  <a:srgbClr val="C00000"/>
                </a:solidFill>
              </a:rPr>
              <a:t>понимать язык данной ДНК!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65100"/>
            <a:ext cx="8833000" cy="130524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Эукариоты</a:t>
            </a:r>
            <a:r>
              <a:rPr lang="ru-RU" sz="4000" dirty="0" smtClean="0"/>
              <a:t> (человек, растение, медуза, гриб) и</a:t>
            </a:r>
            <a:r>
              <a:rPr lang="en-US" sz="40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прокариоты</a:t>
            </a:r>
            <a:r>
              <a:rPr lang="ru-RU" sz="4000" dirty="0" smtClean="0"/>
              <a:t> (бактерии и археи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9195" y="1623965"/>
            <a:ext cx="4040188" cy="639762"/>
          </a:xfrm>
        </p:spPr>
        <p:txBody>
          <a:bodyPr>
            <a:noAutofit/>
          </a:bodyPr>
          <a:lstStyle/>
          <a:p>
            <a:r>
              <a:rPr lang="ru-RU" sz="3200" dirty="0" smtClean="0"/>
              <a:t>Эукариоты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5575" y="2276850"/>
            <a:ext cx="4493385" cy="3904070"/>
          </a:xfrm>
        </p:spPr>
        <p:txBody>
          <a:bodyPr>
            <a:noAutofit/>
          </a:bodyPr>
          <a:lstStyle/>
          <a:p>
            <a:r>
              <a:rPr lang="ru-RU" sz="2600" dirty="0" smtClean="0"/>
              <a:t>Многоклеточные и одноклеточные организмы</a:t>
            </a:r>
          </a:p>
          <a:p>
            <a:r>
              <a:rPr lang="ru-RU" sz="2600" dirty="0" smtClean="0"/>
              <a:t>ДНК в ядре клетки, обычно несколько хромосом</a:t>
            </a:r>
          </a:p>
          <a:p>
            <a:r>
              <a:rPr lang="ru-RU" sz="2600" dirty="0" smtClean="0"/>
              <a:t>Хромосома обычно линейная</a:t>
            </a:r>
          </a:p>
          <a:p>
            <a:r>
              <a:rPr lang="ru-RU" sz="2600" dirty="0" smtClean="0"/>
              <a:t>ДНК регулярно упакована в сложно организованную трехмерную структуру </a:t>
            </a:r>
            <a:endParaRPr lang="ru-RU" sz="2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662370"/>
            <a:ext cx="4041775" cy="639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Прокариоты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810" y="2238445"/>
            <a:ext cx="4032525" cy="4109335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Одноклеточные организмы</a:t>
            </a:r>
          </a:p>
          <a:p>
            <a:r>
              <a:rPr lang="ru-RU" sz="2600" dirty="0" smtClean="0"/>
              <a:t>ДНК в цитоплазме, </a:t>
            </a:r>
            <a:br>
              <a:rPr lang="ru-RU" sz="2600" dirty="0" smtClean="0"/>
            </a:br>
            <a:r>
              <a:rPr lang="ru-RU" sz="2600" dirty="0" smtClean="0"/>
              <a:t>часто одна хромосома </a:t>
            </a:r>
          </a:p>
          <a:p>
            <a:r>
              <a:rPr lang="ru-RU" sz="2600" dirty="0" smtClean="0"/>
              <a:t>Хромосома обычно кольцевая</a:t>
            </a:r>
            <a:br>
              <a:rPr lang="ru-RU" sz="2600" dirty="0" smtClean="0"/>
            </a:br>
            <a:r>
              <a:rPr lang="ru-RU" sz="2600" dirty="0" smtClean="0"/>
              <a:t>  </a:t>
            </a:r>
          </a:p>
          <a:p>
            <a:r>
              <a:rPr lang="ru-RU" sz="2600" dirty="0" smtClean="0"/>
              <a:t>ДНК не имеет строго упорядоченной структуры в клетке</a:t>
            </a:r>
            <a:endParaRPr lang="ru-RU" sz="2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32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Распространение инструкций между клетками многоклеточных эукакриот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260" y="1431940"/>
            <a:ext cx="8180265" cy="4301360"/>
          </a:xfrm>
        </p:spPr>
        <p:txBody>
          <a:bodyPr>
            <a:noAutofit/>
          </a:bodyPr>
          <a:lstStyle/>
          <a:p>
            <a:r>
              <a:rPr lang="ru-RU" dirty="0" smtClean="0"/>
              <a:t>Полный геном наследуется всеми клетками организма, хотя разным клеткам нужны только разные части инструкции!</a:t>
            </a:r>
          </a:p>
          <a:p>
            <a:r>
              <a:rPr lang="ru-RU" dirty="0" smtClean="0"/>
              <a:t>Лишние части генома помечаются на ДНК как не подлежащие исполнению</a:t>
            </a:r>
          </a:p>
          <a:p>
            <a:r>
              <a:rPr lang="ru-RU" dirty="0" smtClean="0"/>
              <a:t>При делении клеток эти пометки сохраняются. Такой способ наследования называется - </a:t>
            </a:r>
            <a:r>
              <a:rPr lang="ru-RU" dirty="0" smtClean="0">
                <a:solidFill>
                  <a:srgbClr val="C00000"/>
                </a:solidFill>
              </a:rPr>
              <a:t>эпигенетикой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5425" y="5771705"/>
            <a:ext cx="8861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Человеку  вряд ли пришло бы в голову передавать уборщице </a:t>
            </a:r>
          </a:p>
          <a:p>
            <a:r>
              <a:rPr lang="ru-RU" sz="2400" dirty="0" smtClean="0"/>
              <a:t>салона Ту-214 все тома документации по эксплуатации самолета!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ru-RU" dirty="0" smtClean="0"/>
              <a:t>Размеры геномов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 </a:t>
            </a:r>
            <a:r>
              <a:rPr lang="ru-RU" dirty="0" err="1" smtClean="0"/>
              <a:t>вироида</a:t>
            </a:r>
            <a:r>
              <a:rPr lang="ru-RU" dirty="0" smtClean="0"/>
              <a:t> до сосны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07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Размеры генома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665" y="1086295"/>
            <a:ext cx="8229600" cy="4224550"/>
          </a:xfrm>
        </p:spPr>
        <p:txBody>
          <a:bodyPr>
            <a:noAutofit/>
          </a:bodyPr>
          <a:lstStyle/>
          <a:p>
            <a:r>
              <a:rPr lang="ru-RU" dirty="0" smtClean="0"/>
              <a:t>палочки Коха – возбудитель туберкулеза (</a:t>
            </a:r>
            <a:r>
              <a:rPr lang="en-US" i="1" dirty="0" smtClean="0"/>
              <a:t>Mycobacterium tuberculosis</a:t>
            </a:r>
            <a:r>
              <a:rPr lang="en-US" dirty="0" smtClean="0"/>
              <a:t>) </a:t>
            </a:r>
            <a:r>
              <a:rPr lang="ru-RU" dirty="0" smtClean="0"/>
              <a:t>  </a:t>
            </a:r>
          </a:p>
          <a:p>
            <a:pPr lvl="1"/>
            <a:r>
              <a:rPr lang="ru-RU" dirty="0" smtClean="0"/>
              <a:t>Одна кольцевая хромосома, примерно </a:t>
            </a:r>
            <a:br>
              <a:rPr lang="ru-RU" dirty="0" smtClean="0"/>
            </a:br>
            <a:r>
              <a:rPr lang="ru-RU" dirty="0" smtClean="0"/>
              <a:t>4,5 </a:t>
            </a:r>
            <a:r>
              <a:rPr lang="ru-RU" b="1" dirty="0" smtClean="0"/>
              <a:t>миллиона</a:t>
            </a:r>
            <a:r>
              <a:rPr lang="ru-RU" dirty="0" smtClean="0"/>
              <a:t> букв - пар нуклеотидов  (п.н.)</a:t>
            </a:r>
          </a:p>
          <a:p>
            <a:r>
              <a:rPr lang="ru-RU" dirty="0" smtClean="0"/>
              <a:t>человека </a:t>
            </a:r>
          </a:p>
          <a:p>
            <a:pPr lvl="1"/>
            <a:r>
              <a:rPr lang="ru-RU" dirty="0" smtClean="0"/>
              <a:t>24 разных хромосомы 3,3 </a:t>
            </a:r>
            <a:r>
              <a:rPr lang="ru-RU" b="1" dirty="0" smtClean="0"/>
              <a:t>млрд</a:t>
            </a:r>
            <a:r>
              <a:rPr lang="ru-RU" dirty="0" smtClean="0"/>
              <a:t> п.н.</a:t>
            </a:r>
          </a:p>
          <a:p>
            <a:r>
              <a:rPr lang="ru-RU" dirty="0" smtClean="0"/>
              <a:t>ладанной сосны (</a:t>
            </a:r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ru-RU" i="1" dirty="0" smtClean="0"/>
              <a:t> </a:t>
            </a:r>
            <a:r>
              <a:rPr lang="en-US" i="1" dirty="0" err="1" smtClean="0"/>
              <a:t>taeda</a:t>
            </a:r>
            <a:r>
              <a:rPr lang="ru-RU" i="1" dirty="0" smtClean="0"/>
              <a:t>) </a:t>
            </a:r>
          </a:p>
          <a:p>
            <a:pPr lvl="1"/>
            <a:r>
              <a:rPr lang="en-US" dirty="0" smtClean="0"/>
              <a:t>22 </a:t>
            </a:r>
            <a:r>
              <a:rPr lang="ru-RU" b="1" dirty="0" err="1" smtClean="0"/>
              <a:t>млрд</a:t>
            </a:r>
            <a:r>
              <a:rPr lang="ru-RU" dirty="0" smtClean="0"/>
              <a:t> п.н.</a:t>
            </a:r>
          </a:p>
          <a:p>
            <a:endParaRPr lang="ru-RU" dirty="0" smtClean="0"/>
          </a:p>
          <a:p>
            <a:pPr lvl="1"/>
            <a:endParaRPr lang="ru-RU" sz="2400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800" dirty="0" smtClean="0"/>
              <a:t>	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100" dirty="0" smtClean="0"/>
          </a:p>
          <a:p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60460" y="5387655"/>
            <a:ext cx="6874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Хромосома</a:t>
            </a:r>
            <a:r>
              <a:rPr lang="ru-RU" sz="2400" dirty="0" smtClean="0"/>
              <a:t> – одна молекула геномной ДНК вместе с белками,  служащими для поддержания ее структуры (у эукариот)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Упражнения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2806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Сколько томов займет публикация генома</a:t>
            </a:r>
          </a:p>
          <a:p>
            <a:pPr lvl="1"/>
            <a:r>
              <a:rPr lang="ru-RU" dirty="0" smtClean="0">
                <a:solidFill>
                  <a:srgbClr val="0070C0"/>
                </a:solidFill>
              </a:rPr>
              <a:t> палочки Коха? </a:t>
            </a:r>
          </a:p>
          <a:p>
            <a:pPr lvl="1"/>
            <a:r>
              <a:rPr lang="ru-RU" dirty="0" smtClean="0">
                <a:solidFill>
                  <a:srgbClr val="0070C0"/>
                </a:solidFill>
              </a:rPr>
              <a:t>человека? </a:t>
            </a:r>
          </a:p>
          <a:p>
            <a:pPr lvl="1"/>
            <a:r>
              <a:rPr lang="ru-RU" dirty="0" smtClean="0">
                <a:solidFill>
                  <a:srgbClr val="0070C0"/>
                </a:solidFill>
              </a:rPr>
              <a:t>ладанной сосны?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>
                <a:solidFill>
                  <a:srgbClr val="0070C0"/>
                </a:solidFill>
              </a:rPr>
              <a:pPr/>
              <a:t>39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4158695"/>
            <a:ext cx="806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Выберите правдоподобное  число букв на странице и страниц в томе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55" y="5234035"/>
            <a:ext cx="806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Интересно было бы сравнить с объёмом полной технической документации по созданию космического корабля!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геном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ru-RU" dirty="0" smtClean="0"/>
              <a:t>Её родитель – компьютер</a:t>
            </a:r>
            <a:r>
              <a:rPr lang="en-US" dirty="0" smtClean="0"/>
              <a:t>”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Размеры геномов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мы умеем прочитать в геноме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Сравнение геномов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60" y="202980"/>
            <a:ext cx="8229600" cy="768100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800" dirty="0" smtClean="0"/>
              <a:t>Хромосомы человека</a:t>
            </a:r>
            <a:r>
              <a:rPr lang="ru-RU" sz="3200" dirty="0" smtClean="0"/>
              <a:t>(кариотип) </a:t>
            </a:r>
            <a:br>
              <a:rPr lang="ru-RU" sz="32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71682" name="AutoShape 2" descr="data:image/jpeg;base64,/9j/4AAQSkZJRgABAQAAAQABAAD/2wCEAAkGBhQSERUUEBQVFBQVFRcVGBUUGBgYHxgYFxYdFxcaHRwYHiYfGhwjHCEeIC8gIycpLCwsGCAxNTArNSYrLCkBCQoKDAwOFA8PFCkYFBgpKSkpKSkpKSkpKSkpKSkpKSkpKSkpKSkpKSkpKSkpKSkpKSkpKSkpKSkpKSkpKSkpKf/AABEIANQAzgMBIgACEQEDEQH/xAAcAAABBAMBAAAAAAAAAAAAAAAABAUGBwEDCAL/xABDEAACAQMDAgUCBAMGAwUJAAABAgMABBEFEiEGMQcTIkFRFGEycYGRFSNCUmJygpKhM6KxCCRDU/AWJWNzg8HC0eH/xAAVAQEBAAAAAAAAAAAAAAAAAAAAAf/EABQRAQAAAAAAAAAAAAAAAAAAAAD/2gAMAwEAAhEDEQA/ALxooqDWvizbz6fdXtvHI4teGifarHONp4LYU579/SeOKCc0VHNN62il0wagVZY/KaVk4ZhsyGUY4JyMA8fpTG/jJa7LKQRy7L2R4wTtBjMbqjbhk55YHjPH7UE/ooooCikmqapHbwvNM22ONS7N8AfYdz9qZ7rxCso7WK7eYCCZgiOFY5JznIAyMYOc9sGgkdFNusdR29pGJLmVYkZgoZjwWPIAx345rzY9T201xLbRShpoMeYnOVz+YweeOO2aB0ooooCio0PEKzIvCjlzYgmZVU5GM525/FyCMjgVi28RLN9P+vLlbccHcp3BgduzaM5bPxn57UEmoqPab13aXF19LE5aUwrcD0na0bgMCG7E4IP6/IOJDQFFarm5WNGdztRFLMT7KoyT+1RSHxY09vp9sx/70xSP0NwwcJhhj0eojv7HPagmFFM151bbRXkNnI+LidSyLg4wN3c9hnawHyRXnpzrC3vjMtszEwP5cgZSuG5+e/Y/tQPdFFMfWPV8Om2/n3Adl3qgVACSzZ+SBwATyfagfKKjer9eQW91aW7q5N5jy3XbtGSAM5YHkkdge9Y1br6C3vorJ1kMssbShgBtAVXIBJOcnYQMA+2cZoJLRUc6I64h1SF5oEkRUk8siUKDnaGyNrEY5+fapHQYNc2Wp+iTXtPXP4AyH+5FNtI+clJB/pNdKGqE8fNEmhuku4RhLiL6aQr3L88N/iTAz/dIoJT07aBek2A4zZ3Dk/c72qubVUns9BiUbc3s6PjuT58OWz/hI/2roDpvRRb2UFsyjEcKRsO4J24f7EE5/eqS8J+lmk1WRHw9vp00rDngSu2xCPnPl7v8lRXQtFFFVDL1loH1tlPbbtpljIDfDAhkJ+24DP2zXPhu1fpnyyV3RajtAPJ9SF/T+5/Y104RXPfWfTlrBr0NqzrHZ3EkNxLGOFRvWm3j8Ib9MCT2ABqKlHj/AAbdMtlZhlZ0HJ5OImB9v1rPQUA/9o9RaPARIUVdp4IIjCnnvwM1IvGTQ0udKm3uI/J/nhiC3KAjbxyN2dufbNNngbYI1rLdmTzLi4ZVlAyPL8pQEQg/1bSGJ99w+OQs0UUUVUUfd2i2l71CrsB51i8qAjGRKp7fOHYLn5pBr+neV0pZ7MBZJ0ll45O8ueSPjgc+wHxTp/2idEIWC7RguR9K47FlLGVfzAIPH3zU31To+OTQ/ovMVUW1XbKW9IaNQ6uT/Y3DJP8AZJqCM21vAeprYWRASKwHmBcbdmwiJR8ehozn4xVtCqV/7Pelb/qLuV1kddlsnOWREUfspXaB/gPxV1CqNN5biSN0bs6sp/Jhg1zSllix/hxP/f4dXCxpwG2ugTcPhdygk5xyK6bNc+9ZdXOmuS3VtbR4sGVJ5QMs6ErExbJwDklFIGRnvUE16u06K31ywvp3CxmGWMs+MeZFG7J37Fgxx91GOTSXwEid4767cYW5ucrwBnbuZuB7ZfH5g158bNXW4srW3tUE73jiWLAyQiLvLL8EggE/G6pZ4V6hHNpVs0KJGuwqUTIAdWIfGeeWy3+agl1RPxQ6WF/p00eCZEUzRY/8xFJA/wAwyv61LKa+qdTNvZXM6/iiglkX81Qkf71RUdi/8V1XSxbt5kNhawSyv22yfi2nv6iVQY/xfFPXi9Z/T3mn6kQTFBKsU+OSI2bIPHtjeP1A96aPBG9lt7pre4ZT9bbrfR8AEsxIb9SMnH9325qdeLHUKWmmSs8aytLiFI3GVLv2JHvtALY+VHbvUUw+BWi+VDdTRlvp57g+Rv4JjjLKHI++cf5atGqw8GdXmj8/TbwsZrXYyZ7CFkXaowBwODzz66s+qgqkfHLVpbq5i0215McbXUmDgkpGzqPzCAnA7l19xV3VTujFL3queWMAx20JjYn+pgohP58kj/LQOPTHXzy9OzXUzkzwRyxFx3MgXETH7nchJ/Wq/wDDMNpuo2Dsd8eowY4GNu+Qqq5PcqyqT2/FTr0NGq2mvWD42RLK67uw2CRM/PGyM557fu0a7qDfwLSLmIBZLaeWNXzkhlJZf0JUHH2qK6TorXC+VB45APHI5+K2VUYNc3dfSrcXmssyKXh+n2tjlUjlSFsZ7ZyM/lXSJrnma8tzcdRSzBt/lvGiED+qXy935iTyz37EmoLB8Z7/AHadHDEQWvLiGFcdmDNv/Y4H70l8I4PKv9ZhBOxLpCq+wBMvb9Ao/QVGdcuZ10DSLpgZTbXEUxO3IEaFhGGwe2Aq5+4rd0d1F5fUUhQboNUQSxscjgqXU4+Qyuh+4NFXhRWBWaqKg8VIVvtY07TpNwiKtK+04J37xweeQIz7f1fs36BqMkGg6vbOxf6R5rdDngJINmAQOcEs2P73tTprenzxdU2txIjPBIgijfaSEPlOpXI4Dbstz7OaZtD06do+orZInYsxdI5Acks0hBAHcsoBX52rUUp8N7Y2Gs/TR+mC7sYbhVPO4iIHdn29fm1dYqmbLp68F3oNx5EpaO3EM7N/QoDDD55UhWY8/Yd6uUVUBqgLKJXPUsmN8W2QAnn173ZO/OQwBz7YFX844PtVKdPdCXsFprNpLC0nnJuhfIxK43FSDn8X4Tg+4xUUivJXWTphvYpEme49bxIw/wBJqS+FMZs9R1LTs+lJBcRj2CuB/uVKftSS06Ov3stE2ptktJ98quVUpH5mV7/3B+HvyKkcHR06dQPfKE+nktthIb1bwqrgqf8ACORxgfNBPaauqblI7K5eUZjWCUsO+V2HIx9+1OtJdU09Z4ZIX/BLG8bfk6lT3+xqooO+uBbafoN/n+dFIY8A43xCQnaSPgenH98/epb40yCS40qE+pXugxQfiI3Io479iRTyfCGJtNgsZJmY28rSpMEAOWkZyNuT6SDg89wD9qUeIHQkt5cWVzbPGstpKHxLu2su5X7qCcgr2+/tUUz6LIJOq70qzL5drGpC/hkOyPO4+xXIA/w/nm0KhfSvQ0lrqd/eSSrIt0wMYAO5VzuKnPHHCjBOQoPHappVRg1Eui/DqLTZbmSKR3NwwOHx6FBZtoI5PLdz8D75l1FBXtr4f2llc3k89ydmo7rfynIXm4bLIpzl2LHjABAz370nv/BSJ9PWyS5mCpcGdXcK+Ny7WXau0Yxkg57n44qd6zp3nx7N23+ZE+cZ/wCFKkuMZHfbj7ZzS4UCfTrIQxRxKSRGixgtySEUKCfvxSmiigMVEtS8LrGeW4ldHDXSbJdrkA+pXDgezZUH4+1S2igY7e0trSCGzP8Awinkqsil1Yfh2u2No3FgMMRuJwM9qWx6HbjytsMQ8j/hYRf5eRg7OPT+ladV0ySWSFlkQRxtveN42cOQylTlZEwVwcbgwyQ2MqKdFoM0UUUGMVpvLtYkLvu2jvtVnPJxwqAk8n2Fb6S6pbtJE6RsqMw27mDMBng8I6N2zyGBBwfag2WtwsiB42DKwyCPet1I9IsPIhSLdu2LjdgDP6D/APp+STyVlAV5Ir1WDQJ5L5FkWIsBI4ZlT3KpjccfAyOfuKUYpkfpdfrVuxJIGAYNHuyrZQIvf8IAGcdskngk5fBQFFFFAU322srJPJCqyExEB32nYGKJIF3e52up/X7U4U0w9PIt291k73ULgKijACj1FVDSfhGN5O3JxigdqKKKApuv+oIIZYYZpVSWckRIc5cjGcY7dx3pxqpPF/TgmpaVeMwWNbiOJ2Y4C4lEik54Axvyft9qCzbLXIJpJYopUeSEhZEU5KE9sj/1yCPatlnqsMrOsUqSNE2xwjBijfDY7H/9H4qs/CCFri91PUCMJNN5cTDsyq7FiM9+AnPyWpq6LuRp+tarbXBCxSo9xvPHpUtIOfYbJG5+wqC5bW7SVQ8Tq6HsyEMDg4OCODW6q58BrGSPSUMmcSSvIgI7IcKMfYkFv81WNVGq5nVFZ3IVVBZiewAGST9gKjtl4jWMlp9Z52y38zyt0gIw/wAEcnnv+VP2o2SzRSRP+GRGQjvw6lT/ALGuatPR5LMaLGGN02pszjb6VjRAhbPxkE/kD9qDpS61OKKPzJZY0j4/mOyqvq7eonHPtWm21+CSd7eOVWmjVXeMHlVYAg/GOR+4qE+Nmkk6K6wr6YWibA9o09P+wIP6E1HPC0LPq/1ETZVdMthJtPAk8uOPY2OM+nOM/wDTAC6aKwKzQMOq9Z29vd29pKxE1znYAAQOSBu543EED5Ir1pHWFvcz3FvCxMtsdsisrLjkjgkcjI71B/GLTfKubDUhGzpaTJ5+zuIxIrqfyzuHx6uaUeDGhy+XcX9z/wAS/k8xQeSIwWIyf7xPb4VT78QSvReuLS6gmnhk/lW5cSMylduxd7H7rt5yKc9E1uG7gSe2ffE4JVsEdjggg8gggjH2qkp45dBnvoHheW1v0dbdo1DDzWDCNCDxkbipXuQAQCKtHwz6bex02CCXiQBncfDSMXK8d9uQuftVElupwiM7ZwqljgZOAMnA9zUT0bxSs7mymvF3pHb8SK4G5c424AJB3ZwMHvxUwNc82FlbtrN1pRnkFlPc7mREA3yplvKL5yqBsjIHOwdu9Beek68lxaJdKrrG8fmhWHq24z2BPOPg/FR1fFa1IsGCSn+IOUj4X0ESCLL+r+0ccZ96mEVuqoEVQEVQoUDgKBgDHxiqF6Fltf4+YGaRoYJrhbFOCiuWLPz3x3K/fB74zB0BSTV9RW3glmfJWKN5CB8IpY/9KV0l1O0SWGSOUZjdGR8/2WUhv9qoh0Xi3bDTE1CZJER5DF5YwzbwxHHYEYG7PFPvU3VsdnYm8ZHkjAjbauAcSMqj8XA/EKpPwyjt724SwuZ2a3t5ZJraHYFFwwZmLO2T2UE7OxGeeCDefVWjx3VlPBKQqPEwLHsmBkPzx6SA36VFN+l9fQXF4lrEHZ3tVut/p2hHwVU853YYHtjkc1J6pfwLlW5uZp3Mfm29tDaKUzl0UnEhz8qqL2/pHaroqoKrDxm1ZpfI0uCKOWa7y2X/APCVTwy/DHDc+wUjBzVn1TfUd246uswQCBEqLkf0skhYj75J5oJL4I6wk+kxKuA0BaJ1HzncG/UEH881GvG3SRcXthDbwxm6kEjB5OzLENyxEdiCc9/y9zjz4EsIbvUrTvslBBHb+XI8Tf8A4+1a+vtYY9T6dHEcmExKR2wZXJk59/5ZH7VFWL4e9VJqFjFOiqh/A8a9kdOCB8LjBA9gRUlql/AUmO71KAfgWRSPcArJIn+4x/pq6KqEuqX6wQyTP+GKN5G/JFLH/YVzt0j1TMurQaneFQl7NNAfhVAjTj3CqWQZPspq6vE8t/Cb3ZnPkN2+ON3/AC5qkNfiQdMaeR+L6qU/uZN2PtwP2oOj9QdRFIXXcoRiykA7gFORg8HI4wapDwf1CW1ntiTH9NqhuCEVdpimgY8D5XGAOcc9hjmx+rdZePQ5p33LI1mM44IklQJn7YZv9qp/ojXEkk0S2TBeG4uJHx/SJJDtH7Akj4K1FdICs1gVmqitev8AUDeaja6QrbIpcT3J93jQlhECCD6tpz+an2IpF4I6jJ5uoWhJaG3nxFzkIC8gKLnsDjP6Gt2p9H3DdTW92sbNbiMM0gwApWJ49p5znO09uzfnXjwh0C7gvNSe4haGKWXKhh+Jt7tlflQrd+3P54g0+Kcf1mqWmnu5WP6ae4KgkbpPLkERGO7KUJwfbPzT/wCD3WJv9PXzSWngPlSE924yj59yV7/dWpBr/R9xP1Fa3Pl5to7fDSZGAwEwC4zkncyngdjWrwT6NubAXguo9geVAmSPUsYcbgATgHcMfrQWbI2AT8DNc16fxp7apHxcRaxuD/Ksikqc8kZbtn3NXz13cSR6bdvB/wARbeUg9sYQ5I+4GSPuBXOMlyU0CKEMD9TqEj4BOQIoo0Ax+ZB/IrQdJ9Vax9NY3FwOfLhd1+52+n/fHNc96Na/SwaTfs34tQlLnHO3fGp/2R/9VXT4is0Wh3IC5ItghB9s7UY8Z5AJP6d/eqY1+LHT+leWSd1zcFs/2/MYAdzjt/8AfHNB0yKjHibq7W2lXUqfi8vYMcYMrLED+m7P6VI7fO1d3fAz7845pD1Loi3lpNbucCWNkz8E/hP6HB/SqKBg22K9Pz/hJaRnYDkxvcZ2/f0OR+pqzfHPVTFpTxocNcSRwZBxwTvb9CF2n7NVaN0Hqrvp9vdW7eXbztEsow4WJnRyWIJ9Aw2CcccewFT3x80Ke5tIPp43lKz8rGrMQGQgHC54zwT9xUU19FyC16mntkAVHtIU2jAGY7aFxj/m7fNXNVPXmkTJ1NYukTgLbIJZApKnbFIjkt27bV55zj7VcAojNM110nbyXkV48ebiFSiPkjAOe47HGTjPzTzRVETsdAtNLkllgjlMl5Jkou6RmIDOQoPYDLMef+gpXc9DWsl8l+yH6hAAG3HHClQSvYkA96VdRdNR3iospYeW+9SuMg7SpIJB2tgnDDDKcEEEZp3oGbROkra0lnlt49j3L75DknJyTxnsMknA+aeaKKDVdWyyIySKGR1KsrDIKsMEEe4IpluehLKSCK3e2jMMLbo0wQFPc9jk5989/en+igY9SnSaU2U9uXjmjcliUKsq7d2VDbxhmUZx3IrTpvh9YW8qSwWsUckYwjgHIznnk8nk8nn708x2CiZpgDvdEjJz/TG0jLx+cjc/f7UpoMCs0UUBSbUrzyYZJSNwjR3wCoztUtjLEAZx3JA+aU14nhV1KuAysCrKwBBBGCCDwQR7UCHQNV+ogEhTYSWUrnPKMVOCQrY4zhlVvlQeKca0WVkkKBI12qM/JySckknliTySSSSea30GCKaJekbMmIm2h/kMXiARQEZiCSAABkkA5x3FPFYNAxTa0HuzZSwEo8bEM4ysgCjeMFdpT1bfxbsq2VC4ZnFdHhCJGIY/LjIKJsXahHIKjGAQfcVlNKjEpmwTIRjcWY4GAPSCdq5wM7QM45pYKAooooNVwzBWKAFsHaGJUE+wLBWIGffB/I1E4uspStoxSP8AmpA8gG7/AMe4S2AQk8bWffkg7gu3C53CYEUnGnR/y8Rp/Kz5fpX0ZG07ePTkZHGODigUCs0UUBTHc9Y26X0dizETyxmRRj0454J+TtPH2p8qoPGPdZX1jqke1mTdB5bHaCdrsrZHOPUQfyX5oLI0Hqq3vDMLZ9xgkMUgIKkMPse4ODg/Y1o1bra1tp/ImkxL5L3G0KTiONWZjke+FYgdzimzwy6NNhanzWElxO3nTODkFj2APuBnv7kk+9QHxotvp9RguEAdrq1ntNm4KQzIYlck8Y/mD4HoPPNQW3051FDfW63FsS0blgNwKnKkqQQfuKdKj3QXTf0FhBbtguikuRnBdiWbGfucfpUhqhNqV8IYZJWBIjjeQgdyEUsQPvgVXEPjR/7o/iBtgWFx9O0Qk2gHG4EMVJPpI4x71ZzrkYPY8Vzl0pDB/Fxps0o+jgvpZYlK8yTjCIjH4G0Dng4x70F59QdUra2D3jIzKkayeXwCd+0Kp+OWGTzjmo/pvi7BL9Builj+vLqhO0hGR/LwSDzl8AY+RkDNSLrHRFu7G4gdggkjYbz2Uj1Kx+wYAn8qpHwbuUur+1jnZEFlBJ9PHz/NkeRi788FgCTx/YBxwag6IFFYFZqgory7gDJIAHua8QXKuMoysMkZUgjKkgjI9wQQfyoNtFNkfUls0/06zxtPhj5asGYBcbsgZ24z2OKc6AoopNfajHCoaaRI1LBQXYKCxzgZYgZODxQKaK1xzBhlSGHyCD747itFnqsUrMsUscjJwwR1YqT23BScfrQK6KKwaDNFNz9QW4nFuZo/PbtFuG/hS/4RyBtGcmvOtdSW9oEN1KsQkbYu7Pqb4GAaBzooooA1SHijIt7qz2reoW2nXEiL/wDHMZlyMduAn+mrvqk7bSGk6tuFlUlGgcn/AOW9uI+/sMnH51BL/BTWDPpEO45aJnhJJycKcr3/ALpAquepJ49UTWL9vUlskNvbZ5AHm8uPgtyfykNSDwLhmFnqFuVKlJiqlhj+YYijA9iMFV4z/VUL0Kyu4dF1OBreUFprZSpjbIyT5hxjPG1Of71FdAdIyFrC0JJJNtASSckkxLnn3p3qN+HPmfwuzEylHECqVYFSMcDIP2AP61JKqGTrXVDbafdTA4ZIJCp/vbSE/wCYiudzbR2tno97EBv+plaV+2WjmjKgnvgKpH7n356M6t0Q3llcW4IVpYmRSc4DYypOATjdjP2qttX8ILl9GtbGOSEyxXDSu2WC4cuDg7cnAYe3OD9qgsrquRRY3Rc4UW824j48ts/7Vzy8htLDRL1VG9JrjJ7FkWcOq/cY3/6z81fXVXTT3OmS2cUm12hWMSPnnbt/FjnDAYPf8XvUEvvCC5m0i0s2miE0EzyEkuV2OWyoIGSQCPYCirbjYEAjseR+XtXqtdvCEVVHZQAPyAxWyqirfFbUpbm7tdHgcRi6BeZtoY+WCSAMnH9DH54Xke/vwJ14yWklpIMPZyFOMco5Yjt3IYMCcfHzXvqTo65l6hs7yNc28ca75NwG0oZMrjOeQwxx7n70g6J6Tvba+1aQQ+THKsogBYFWcuzRkc5x9z23YqKhmj6/JZS3GqxshU6i9tcW6ouGhb1qykH0tw2PkgHnkHoexvEljSSMhkdQ6sPdWGQf2rn7SfCq/wD4Pdq0JWZ7iB0hYgMywhgx7458w4yR+A/bN2dEabJb6fawzDEkcKKwznBA5GR3x2qofDVUeIt3/E73+FRv5cMEZubqTGSNq7kRc8e4JJ/tf3cG1jVO6x0XewX2rTwxtNFd2cyxlSu7fKFXZjOfT6j9wo96gefC7qLyunhO6jbbJOcKMbliLMP8x+fmq86W16WzMGqMwzfXssNyuMq0W5W3Ad1ZWL4wfZc++ZhpPR96vTEtqIyty5dhEcBthlUspycbmQNxx+IDvTNrfhvey6TpcMUBEsLyGWMuvp8x92884++PbOKKvUGm/qLVPprSef8A8qKSTHyVUkD96XRpgAfAx+1RvxKsJp9MuYrVPMldAoXjkF134yQM7N2KqKQtL+4s20/WZZWllu5pllDHvGrCPaAPbbkj2GFwOKsDxx1CNxY2Uh2rcXKO8g/ojU7CRkHn157e1JeovDq8uNCsLSOOPz4SrSB2ClAVbIDduCRkDvjjOKdOt/Cya/msW85FS3jWOXO7JwVJKYUgk4P4iPaorb4Sa3KXvbGeUytZTmONnOXMW5l9R98Ed/vj4qx6hPTHh39Lqd5fNLu+oZtkaggKHYOxbPdsjj45+eJtVQVjFZooGm51DyrmKIQ8XBYmUFQN6xs2CB6mbag5PGMc8Yr3oWrG4RmaMxFJXjKFlYjYcZJXjn4BP50tmtEZkZlBaMkof7JZSpx+hI/Wi3tEj3bFC7mZ2x7s34j+ZoNuKzRRQFYxWaKCMya/NtuQfKieK5WGMBXn8wNDHKoChoyZG39hwuPcAtUgtHZkUyKEcqCyg7trEcruwN2DxnAzitV3pEMqsssMciswZldFYMwAUEhhgkAAZPsBSiKIKAqgKoAAAGAAOAAB2AoPdFFFBgimC+v5UumjeVI4TaSyhgoVoyhjUuzuxVgNxPKqB77u9SCsYoGjpTUGntlkc7iS4DcepVcqpyvoYkAepPSe68Yp4oooCsGs0UESl165jjvPSJ5IrjykMUZAjRrWKYMyFyz7SxBAb1Ej8AyVf9CvDNbQyvkM8UbnIxyygnj25pbis0BRRRQariMlWCsUJBAYAEqT7gMCDjvyMVDLW5ud2nmVp23RqJUXcjF9wy7gRbCoHLKzpwDtDHCmcUUBRRRQFRfqbrT6O7srcwM63chj8wHAQ5AHGDuPOcccAn2qUGqy8U9T867sdNjCpLNIswuCCWg2MdjxgEer0uOTjH58BINB65NzFfSLbtizlmiUI2/z/KUt6fSME9sc9xyaaj4wwDTYb5oZcTTeR5SlWYMM7iDwGGBkds9uK2+DGrpLpqxrGIpLZ2hlUe8g5L/ctnJJ9warfV7j6TUrm6jhjksbC7QG2Z2IWSceuWNT6VbcvbsCRgdyIroQVmkumaklxDHNEd0ciK6n7MMj8j9qVVUYNVdf+LE8Ueqb4Ilks54ooVJc+Z5rMFDbe7bV3cEDnHtzaJrna96keWebWXRT9JfRQpEFVQ0eHBL8bmkA27WJ9J/IAQWt1h11LYQWkzW24TSRpMN2DFvXJA4wTnI5wPT98hRpnXPnarcWAhOII1czBsjcduVIx6fxYHP9J+ePPX2oxNo1xMQrRvbb0EgyCXA8rj53FcffFQTwv1WXT7yGwn8uRL6BLqOZVAfc6s5Dt3fkOuSSeB2BxRV0Cs1gVmqiM+Imsz2mnzT2piWSMBv53YqD6gORliOAPc/fFNvhX1Xc6jbSXFz5AUybI0hzldg9e/LHkkggHnBz2Ipj8dXd10+3UEia7UHg4JGFUHH+I8fatnhnebNW1i2AIXzxKoHCryVbA9icr+YWgQr4j351l9OQ2zL9UMSNwVhGGdAMgM4XI+d2fti3RXOvUulzRS383kyecurWzwybGHBMrAq/wSU7e5X5FdEoeBng/FQejUG6x6ymtdT022jA8u5dlkyO4JVFwfYqTu+/Aqc1WnjvpztYR3EKsZbWdZQyd0XB3NxzgEKc+3eqFvSXVdxNrGo2kzK0UG1osADaMgYyO/B5z7j9Kn1VL4M281zdXmqSII47o7EUE8lWBY/4QRjPyD8VbVBVPiP4hXcN4bbTSmba3a6udwByq4fYMjg7OTj2f7VYPS/UCX1pFcxghZVztPJUglWXPvhgRn7Uxah0pYJd3V1OzCWe1YSgsdogCLFIwAHHAXJ/an/pzp+Gyt0t7ZSsaZxk5JJOSSfck0DnRRRQFFFFAU23PTtvJcR3LxK08S7UkPdQc8D29z+5pyooGrSdDtrPctuiRGZ2cgHl3wSe5yeM8DsKZ9P6L051vFiVJVupT9SBIX/mKxbacH0FWYnHBGad9Q0QPc286qgaIuGcqNxRo3UKGxnG5t2Cce/etPSGjS2tusM0nmeXhEPwiIqDJIHcgtt/p3bctt3EHSwsEhjSKFQkcahVUdgB2FKKKKDBFN0vTlq0bRNbwmN38xk8tNrP/bIxgtx+LvTlRQRrV9R0+ayPnFJbNsoSiu6fyjk8xAhVXb+LIAx3pzi6etlaJ1giDQLsiYIuY17bVOMgd/3PzSVenPSFMmV+rN0Rt/F6zIqfi/pfa275QcU+UBRRRQeStN8uqQxziI5EsiGTOxsFUzkl8bcj4zn7U5Uiu9MWSSOQlgYw4ABxnzF2nPvx7YIoPGj6zFcoXhJIB2nIKkZVXXg+zIysPs4pwps6f0FLSIxxs7AsWy5HcgDgAADtknGWYsxyzElzoCoh4tXxi0i7K92jEQ/+s6xH/lY1L6r/AMcgf4S7DOFmhZsf2RIB/wBSKCN/9njUHVby0lJDQyK4Q91LZWQfllR+pPzVyVUfRcscfUt8kQ9FzbpOv5sscpz8ZLE4/KrcoG7UtIE0kDHA8mXzMFc7h5bKF+2HKP78xL7gEOAFZooCiiigKKKKAooooCiiigKKKKAooooCiiigKKKKAooooCiiigKYet+l01CzktpHMYba3mAA7SjBs4P7dx3p+rxMuVIGCSCMN2PHv9qCG9P9CQw6i17HcGRmtYYvL9JwoRY1kyp5DLHxx3DYPsJqKY+nNDe33Bijbki5GchlUhkBI/4K8bF9tz0+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84" name="AutoShape 4" descr="data:image/jpeg;base64,/9j/4AAQSkZJRgABAQAAAQABAAD/2wCEAAkGBhQSERUUEBQVFBQVFRcVGBUUGBgYHxgYFxYdFxcaHRwYHiYfGhwjHCEeIC8gIycpLCwsGCAxNTArNSYrLCkBCQoKDAwOFA8PFCkYFBgpKSkpKSkpKSkpKSkpKSkpKSkpKSkpKSkpKSkpKSkpKSkpKSkpKSkpKSkpKSkpKSkpKf/AABEIANQAzgMBIgACEQEDEQH/xAAcAAABBAMBAAAAAAAAAAAAAAAABAUGBwEDCAL/xABDEAACAQMDAgUCBAMGAwUJAAABAgMABBEFEiEGMQcTIkFRFGEycYGRFSNCUmJygpKhM6KxCCRDU/AWJWNzg8HC0eH/xAAVAQEBAAAAAAAAAAAAAAAAAAAAAf/EABQRAQAAAAAAAAAAAAAAAAAAAAD/2gAMAwEAAhEDEQA/ALxooqDWvizbz6fdXtvHI4teGifarHONp4LYU579/SeOKCc0VHNN62il0wagVZY/KaVk4ZhsyGUY4JyMA8fpTG/jJa7LKQRy7L2R4wTtBjMbqjbhk55YHjPH7UE/ooooCikmqapHbwvNM22ONS7N8AfYdz9qZ7rxCso7WK7eYCCZgiOFY5JznIAyMYOc9sGgkdFNusdR29pGJLmVYkZgoZjwWPIAx345rzY9T201xLbRShpoMeYnOVz+YweeOO2aB0ooooCio0PEKzIvCjlzYgmZVU5GM525/FyCMjgVi28RLN9P+vLlbccHcp3BgduzaM5bPxn57UEmoqPab13aXF19LE5aUwrcD0na0bgMCG7E4IP6/IOJDQFFarm5WNGdztRFLMT7KoyT+1RSHxY09vp9sx/70xSP0NwwcJhhj0eojv7HPagmFFM151bbRXkNnI+LidSyLg4wN3c9hnawHyRXnpzrC3vjMtszEwP5cgZSuG5+e/Y/tQPdFFMfWPV8Om2/n3Adl3qgVACSzZ+SBwATyfagfKKjer9eQW91aW7q5N5jy3XbtGSAM5YHkkdge9Y1br6C3vorJ1kMssbShgBtAVXIBJOcnYQMA+2cZoJLRUc6I64h1SF5oEkRUk8siUKDnaGyNrEY5+fapHQYNc2Wp+iTXtPXP4AyH+5FNtI+clJB/pNdKGqE8fNEmhuku4RhLiL6aQr3L88N/iTAz/dIoJT07aBek2A4zZ3Dk/c72qubVUns9BiUbc3s6PjuT58OWz/hI/2roDpvRRb2UFsyjEcKRsO4J24f7EE5/eqS8J+lmk1WRHw9vp00rDngSu2xCPnPl7v8lRXQtFFFVDL1loH1tlPbbtpljIDfDAhkJ+24DP2zXPhu1fpnyyV3RajtAPJ9SF/T+5/Y104RXPfWfTlrBr0NqzrHZ3EkNxLGOFRvWm3j8Ib9MCT2ABqKlHj/AAbdMtlZhlZ0HJ5OImB9v1rPQUA/9o9RaPARIUVdp4IIjCnnvwM1IvGTQ0udKm3uI/J/nhiC3KAjbxyN2dufbNNngbYI1rLdmTzLi4ZVlAyPL8pQEQg/1bSGJ99w+OQs0UUUVUUfd2i2l71CrsB51i8qAjGRKp7fOHYLn5pBr+neV0pZ7MBZJ0ll45O8ueSPjgc+wHxTp/2idEIWC7RguR9K47FlLGVfzAIPH3zU31To+OTQ/ovMVUW1XbKW9IaNQ6uT/Y3DJP8AZJqCM21vAeprYWRASKwHmBcbdmwiJR8ehozn4xVtCqV/7Pelb/qLuV1kddlsnOWREUfspXaB/gPxV1CqNN5biSN0bs6sp/Jhg1zSllix/hxP/f4dXCxpwG2ugTcPhdygk5xyK6bNc+9ZdXOmuS3VtbR4sGVJ5QMs6ErExbJwDklFIGRnvUE16u06K31ywvp3CxmGWMs+MeZFG7J37Fgxx91GOTSXwEid4767cYW5ucrwBnbuZuB7ZfH5g158bNXW4srW3tUE73jiWLAyQiLvLL8EggE/G6pZ4V6hHNpVs0KJGuwqUTIAdWIfGeeWy3+agl1RPxQ6WF/p00eCZEUzRY/8xFJA/wAwyv61LKa+qdTNvZXM6/iiglkX81Qkf71RUdi/8V1XSxbt5kNhawSyv22yfi2nv6iVQY/xfFPXi9Z/T3mn6kQTFBKsU+OSI2bIPHtjeP1A96aPBG9lt7pre4ZT9bbrfR8AEsxIb9SMnH9325qdeLHUKWmmSs8aytLiFI3GVLv2JHvtALY+VHbvUUw+BWi+VDdTRlvp57g+Rv4JjjLKHI++cf5atGqw8GdXmj8/TbwsZrXYyZ7CFkXaowBwODzz66s+qgqkfHLVpbq5i0215McbXUmDgkpGzqPzCAnA7l19xV3VTujFL3queWMAx20JjYn+pgohP58kj/LQOPTHXzy9OzXUzkzwRyxFx3MgXETH7nchJ/Wq/wDDMNpuo2Dsd8eowY4GNu+Qqq5PcqyqT2/FTr0NGq2mvWD42RLK67uw2CRM/PGyM557fu0a7qDfwLSLmIBZLaeWNXzkhlJZf0JUHH2qK6TorXC+VB45APHI5+K2VUYNc3dfSrcXmssyKXh+n2tjlUjlSFsZ7ZyM/lXSJrnma8tzcdRSzBt/lvGiED+qXy935iTyz37EmoLB8Z7/AHadHDEQWvLiGFcdmDNv/Y4H70l8I4PKv9ZhBOxLpCq+wBMvb9Ao/QVGdcuZ10DSLpgZTbXEUxO3IEaFhGGwe2Aq5+4rd0d1F5fUUhQboNUQSxscjgqXU4+Qyuh+4NFXhRWBWaqKg8VIVvtY07TpNwiKtK+04J37xweeQIz7f1fs36BqMkGg6vbOxf6R5rdDngJINmAQOcEs2P73tTprenzxdU2txIjPBIgijfaSEPlOpXI4Dbstz7OaZtD06do+orZInYsxdI5Acks0hBAHcsoBX52rUUp8N7Y2Gs/TR+mC7sYbhVPO4iIHdn29fm1dYqmbLp68F3oNx5EpaO3EM7N/QoDDD55UhWY8/Yd6uUVUBqgLKJXPUsmN8W2QAnn173ZO/OQwBz7YFX844PtVKdPdCXsFprNpLC0nnJuhfIxK43FSDn8X4Tg+4xUUivJXWTphvYpEme49bxIw/wBJqS+FMZs9R1LTs+lJBcRj2CuB/uVKftSS06Ov3stE2ptktJ98quVUpH5mV7/3B+HvyKkcHR06dQPfKE+nktthIb1bwqrgqf8ACORxgfNBPaauqblI7K5eUZjWCUsO+V2HIx9+1OtJdU09Z4ZIX/BLG8bfk6lT3+xqooO+uBbafoN/n+dFIY8A43xCQnaSPgenH98/epb40yCS40qE+pXugxQfiI3Io479iRTyfCGJtNgsZJmY28rSpMEAOWkZyNuT6SDg89wD9qUeIHQkt5cWVzbPGstpKHxLu2su5X7qCcgr2+/tUUz6LIJOq70qzL5drGpC/hkOyPO4+xXIA/w/nm0KhfSvQ0lrqd/eSSrIt0wMYAO5VzuKnPHHCjBOQoPHappVRg1Eui/DqLTZbmSKR3NwwOHx6FBZtoI5PLdz8D75l1FBXtr4f2llc3k89ydmo7rfynIXm4bLIpzl2LHjABAz370nv/BSJ9PWyS5mCpcGdXcK+Ny7WXau0Yxkg57n44qd6zp3nx7N23+ZE+cZ/wCFKkuMZHfbj7ZzS4UCfTrIQxRxKSRGixgtySEUKCfvxSmiigMVEtS8LrGeW4ldHDXSbJdrkA+pXDgezZUH4+1S2igY7e0trSCGzP8Awinkqsil1Yfh2u2No3FgMMRuJwM9qWx6HbjytsMQ8j/hYRf5eRg7OPT+ladV0ySWSFlkQRxtveN42cOQylTlZEwVwcbgwyQ2MqKdFoM0UUUGMVpvLtYkLvu2jvtVnPJxwqAk8n2Fb6S6pbtJE6RsqMw27mDMBng8I6N2zyGBBwfag2WtwsiB42DKwyCPet1I9IsPIhSLdu2LjdgDP6D/APp+STyVlAV5Ir1WDQJ5L5FkWIsBI4ZlT3KpjccfAyOfuKUYpkfpdfrVuxJIGAYNHuyrZQIvf8IAGcdskngk5fBQFFFFAU322srJPJCqyExEB32nYGKJIF3e52up/X7U4U0w9PIt291k73ULgKijACj1FVDSfhGN5O3JxigdqKKKApuv+oIIZYYZpVSWckRIc5cjGcY7dx3pxqpPF/TgmpaVeMwWNbiOJ2Y4C4lEik54Axvyft9qCzbLXIJpJYopUeSEhZEU5KE9sj/1yCPatlnqsMrOsUqSNE2xwjBijfDY7H/9H4qs/CCFri91PUCMJNN5cTDsyq7FiM9+AnPyWpq6LuRp+tarbXBCxSo9xvPHpUtIOfYbJG5+wqC5bW7SVQ8Tq6HsyEMDg4OCODW6q58BrGSPSUMmcSSvIgI7IcKMfYkFv81WNVGq5nVFZ3IVVBZiewAGST9gKjtl4jWMlp9Z52y38zyt0gIw/wAEcnnv+VP2o2SzRSRP+GRGQjvw6lT/ALGuatPR5LMaLGGN02pszjb6VjRAhbPxkE/kD9qDpS61OKKPzJZY0j4/mOyqvq7eonHPtWm21+CSd7eOVWmjVXeMHlVYAg/GOR+4qE+Nmkk6K6wr6YWibA9o09P+wIP6E1HPC0LPq/1ETZVdMthJtPAk8uOPY2OM+nOM/wDTAC6aKwKzQMOq9Z29vd29pKxE1znYAAQOSBu543EED5Ir1pHWFvcz3FvCxMtsdsisrLjkjgkcjI71B/GLTfKubDUhGzpaTJ5+zuIxIrqfyzuHx6uaUeDGhy+XcX9z/wAS/k8xQeSIwWIyf7xPb4VT78QSvReuLS6gmnhk/lW5cSMylduxd7H7rt5yKc9E1uG7gSe2ffE4JVsEdjggg8gggjH2qkp45dBnvoHheW1v0dbdo1DDzWDCNCDxkbipXuQAQCKtHwz6bex02CCXiQBncfDSMXK8d9uQuftVElupwiM7ZwqljgZOAMnA9zUT0bxSs7mymvF3pHb8SK4G5c424AJB3ZwMHvxUwNc82FlbtrN1pRnkFlPc7mREA3yplvKL5yqBsjIHOwdu9Beek68lxaJdKrrG8fmhWHq24z2BPOPg/FR1fFa1IsGCSn+IOUj4X0ESCLL+r+0ccZ96mEVuqoEVQEVQoUDgKBgDHxiqF6Fltf4+YGaRoYJrhbFOCiuWLPz3x3K/fB74zB0BSTV9RW3glmfJWKN5CB8IpY/9KV0l1O0SWGSOUZjdGR8/2WUhv9qoh0Xi3bDTE1CZJER5DF5YwzbwxHHYEYG7PFPvU3VsdnYm8ZHkjAjbauAcSMqj8XA/EKpPwyjt724SwuZ2a3t5ZJraHYFFwwZmLO2T2UE7OxGeeCDefVWjx3VlPBKQqPEwLHsmBkPzx6SA36VFN+l9fQXF4lrEHZ3tVut/p2hHwVU853YYHtjkc1J6pfwLlW5uZp3Mfm29tDaKUzl0UnEhz8qqL2/pHaroqoKrDxm1ZpfI0uCKOWa7y2X/APCVTwy/DHDc+wUjBzVn1TfUd246uswQCBEqLkf0skhYj75J5oJL4I6wk+kxKuA0BaJ1HzncG/UEH881GvG3SRcXthDbwxm6kEjB5OzLENyxEdiCc9/y9zjz4EsIbvUrTvslBBHb+XI8Tf8A4+1a+vtYY9T6dHEcmExKR2wZXJk59/5ZH7VFWL4e9VJqFjFOiqh/A8a9kdOCB8LjBA9gRUlql/AUmO71KAfgWRSPcArJIn+4x/pq6KqEuqX6wQyTP+GKN5G/JFLH/YVzt0j1TMurQaneFQl7NNAfhVAjTj3CqWQZPspq6vE8t/Cb3ZnPkN2+ON3/AC5qkNfiQdMaeR+L6qU/uZN2PtwP2oOj9QdRFIXXcoRiykA7gFORg8HI4wapDwf1CW1ntiTH9NqhuCEVdpimgY8D5XGAOcc9hjmx+rdZePQ5p33LI1mM44IklQJn7YZv9qp/ojXEkk0S2TBeG4uJHx/SJJDtH7Akj4K1FdICs1gVmqitev8AUDeaja6QrbIpcT3J93jQlhECCD6tpz+an2IpF4I6jJ5uoWhJaG3nxFzkIC8gKLnsDjP6Gt2p9H3DdTW92sbNbiMM0gwApWJ49p5znO09uzfnXjwh0C7gvNSe4haGKWXKhh+Jt7tlflQrd+3P54g0+Kcf1mqWmnu5WP6ae4KgkbpPLkERGO7KUJwfbPzT/wCD3WJv9PXzSWngPlSE924yj59yV7/dWpBr/R9xP1Fa3Pl5to7fDSZGAwEwC4zkncyngdjWrwT6NubAXguo9geVAmSPUsYcbgATgHcMfrQWbI2AT8DNc16fxp7apHxcRaxuD/Ksikqc8kZbtn3NXz13cSR6bdvB/wARbeUg9sYQ5I+4GSPuBXOMlyU0CKEMD9TqEj4BOQIoo0Ax+ZB/IrQdJ9Vax9NY3FwOfLhd1+52+n/fHNc96Na/SwaTfs34tQlLnHO3fGp/2R/9VXT4is0Wh3IC5ItghB9s7UY8Z5AJP6d/eqY1+LHT+leWSd1zcFs/2/MYAdzjt/8AfHNB0yKjHibq7W2lXUqfi8vYMcYMrLED+m7P6VI7fO1d3fAz7845pD1Loi3lpNbucCWNkz8E/hP6HB/SqKBg22K9Pz/hJaRnYDkxvcZ2/f0OR+pqzfHPVTFpTxocNcSRwZBxwTvb9CF2n7NVaN0Hqrvp9vdW7eXbztEsow4WJnRyWIJ9Aw2CcccewFT3x80Ke5tIPp43lKz8rGrMQGQgHC54zwT9xUU19FyC16mntkAVHtIU2jAGY7aFxj/m7fNXNVPXmkTJ1NYukTgLbIJZApKnbFIjkt27bV55zj7VcAojNM110nbyXkV48ebiFSiPkjAOe47HGTjPzTzRVETsdAtNLkllgjlMl5Jkou6RmIDOQoPYDLMef+gpXc9DWsl8l+yH6hAAG3HHClQSvYkA96VdRdNR3iospYeW+9SuMg7SpIJB2tgnDDDKcEEEZp3oGbROkra0lnlt49j3L75DknJyTxnsMknA+aeaKKDVdWyyIySKGR1KsrDIKsMEEe4IpluehLKSCK3e2jMMLbo0wQFPc9jk5989/en+igY9SnSaU2U9uXjmjcliUKsq7d2VDbxhmUZx3IrTpvh9YW8qSwWsUckYwjgHIznnk8nk8nn708x2CiZpgDvdEjJz/TG0jLx+cjc/f7UpoMCs0UUBSbUrzyYZJSNwjR3wCoztUtjLEAZx3JA+aU14nhV1KuAysCrKwBBBGCCDwQR7UCHQNV+ogEhTYSWUrnPKMVOCQrY4zhlVvlQeKca0WVkkKBI12qM/JySckknliTySSSSea30GCKaJekbMmIm2h/kMXiARQEZiCSAABkkA5x3FPFYNAxTa0HuzZSwEo8bEM4ysgCjeMFdpT1bfxbsq2VC4ZnFdHhCJGIY/LjIKJsXahHIKjGAQfcVlNKjEpmwTIRjcWY4GAPSCdq5wM7QM45pYKAooooNVwzBWKAFsHaGJUE+wLBWIGffB/I1E4uspStoxSP8AmpA8gG7/AMe4S2AQk8bWffkg7gu3C53CYEUnGnR/y8Rp/Kz5fpX0ZG07ePTkZHGODigUCs0UUBTHc9Y26X0dizETyxmRRj0454J+TtPH2p8qoPGPdZX1jqke1mTdB5bHaCdrsrZHOPUQfyX5oLI0Hqq3vDMLZ9xgkMUgIKkMPse4ODg/Y1o1bra1tp/ImkxL5L3G0KTiONWZjke+FYgdzimzwy6NNhanzWElxO3nTODkFj2APuBnv7kk+9QHxotvp9RguEAdrq1ntNm4KQzIYlck8Y/mD4HoPPNQW3051FDfW63FsS0blgNwKnKkqQQfuKdKj3QXTf0FhBbtguikuRnBdiWbGfucfpUhqhNqV8IYZJWBIjjeQgdyEUsQPvgVXEPjR/7o/iBtgWFx9O0Qk2gHG4EMVJPpI4x71ZzrkYPY8Vzl0pDB/Fxps0o+jgvpZYlK8yTjCIjH4G0Dng4x70F59QdUra2D3jIzKkayeXwCd+0Kp+OWGTzjmo/pvi7BL9Builj+vLqhO0hGR/LwSDzl8AY+RkDNSLrHRFu7G4gdggkjYbz2Uj1Kx+wYAn8qpHwbuUur+1jnZEFlBJ9PHz/NkeRi788FgCTx/YBxwag6IFFYFZqgory7gDJIAHua8QXKuMoysMkZUgjKkgjI9wQQfyoNtFNkfUls0/06zxtPhj5asGYBcbsgZ24z2OKc6AoopNfajHCoaaRI1LBQXYKCxzgZYgZODxQKaK1xzBhlSGHyCD747itFnqsUrMsUscjJwwR1YqT23BScfrQK6KKwaDNFNz9QW4nFuZo/PbtFuG/hS/4RyBtGcmvOtdSW9oEN1KsQkbYu7Pqb4GAaBzooooA1SHijIt7qz2reoW2nXEiL/wDHMZlyMduAn+mrvqk7bSGk6tuFlUlGgcn/AOW9uI+/sMnH51BL/BTWDPpEO45aJnhJJycKcr3/ALpAquepJ49UTWL9vUlskNvbZ5AHm8uPgtyfykNSDwLhmFnqFuVKlJiqlhj+YYijA9iMFV4z/VUL0Kyu4dF1OBreUFprZSpjbIyT5hxjPG1Of71FdAdIyFrC0JJJNtASSckkxLnn3p3qN+HPmfwuzEylHECqVYFSMcDIP2AP61JKqGTrXVDbafdTA4ZIJCp/vbSE/wCYiudzbR2tno97EBv+plaV+2WjmjKgnvgKpH7n356M6t0Q3llcW4IVpYmRSc4DYypOATjdjP2qttX8ILl9GtbGOSEyxXDSu2WC4cuDg7cnAYe3OD9qgsrquRRY3Rc4UW824j48ts/7Vzy8htLDRL1VG9JrjJ7FkWcOq/cY3/6z81fXVXTT3OmS2cUm12hWMSPnnbt/FjnDAYPf8XvUEvvCC5m0i0s2miE0EzyEkuV2OWyoIGSQCPYCirbjYEAjseR+XtXqtdvCEVVHZQAPyAxWyqirfFbUpbm7tdHgcRi6BeZtoY+WCSAMnH9DH54Xke/vwJ14yWklpIMPZyFOMco5Yjt3IYMCcfHzXvqTo65l6hs7yNc28ca75NwG0oZMrjOeQwxx7n70g6J6Tvba+1aQQ+THKsogBYFWcuzRkc5x9z23YqKhmj6/JZS3GqxshU6i9tcW6ouGhb1qykH0tw2PkgHnkHoexvEljSSMhkdQ6sPdWGQf2rn7SfCq/wD4Pdq0JWZ7iB0hYgMywhgx7458w4yR+A/bN2dEabJb6fawzDEkcKKwznBA5GR3x2qofDVUeIt3/E73+FRv5cMEZubqTGSNq7kRc8e4JJ/tf3cG1jVO6x0XewX2rTwxtNFd2cyxlSu7fKFXZjOfT6j9wo96gefC7qLyunhO6jbbJOcKMbliLMP8x+fmq86W16WzMGqMwzfXssNyuMq0W5W3Ad1ZWL4wfZc++ZhpPR96vTEtqIyty5dhEcBthlUspycbmQNxx+IDvTNrfhvey6TpcMUBEsLyGWMuvp8x92884++PbOKKvUGm/qLVPprSef8A8qKSTHyVUkD96XRpgAfAx+1RvxKsJp9MuYrVPMldAoXjkF134yQM7N2KqKQtL+4s20/WZZWllu5pllDHvGrCPaAPbbkj2GFwOKsDxx1CNxY2Uh2rcXKO8g/ojU7CRkHn157e1JeovDq8uNCsLSOOPz4SrSB2ClAVbIDduCRkDvjjOKdOt/Cya/msW85FS3jWOXO7JwVJKYUgk4P4iPaorb4Sa3KXvbGeUytZTmONnOXMW5l9R98Ed/vj4qx6hPTHh39Lqd5fNLu+oZtkaggKHYOxbPdsjj45+eJtVQVjFZooGm51DyrmKIQ8XBYmUFQN6xs2CB6mbag5PGMc8Yr3oWrG4RmaMxFJXjKFlYjYcZJXjn4BP50tmtEZkZlBaMkof7JZSpx+hI/Wi3tEj3bFC7mZ2x7s34j+ZoNuKzRRQFYxWaKCMya/NtuQfKieK5WGMBXn8wNDHKoChoyZG39hwuPcAtUgtHZkUyKEcqCyg7trEcruwN2DxnAzitV3pEMqsssMciswZldFYMwAUEhhgkAAZPsBSiKIKAqgKoAAAGAAOAAB2AoPdFFFBgimC+v5UumjeVI4TaSyhgoVoyhjUuzuxVgNxPKqB77u9SCsYoGjpTUGntlkc7iS4DcepVcqpyvoYkAepPSe68Yp4oooCsGs0UESl165jjvPSJ5IrjykMUZAjRrWKYMyFyz7SxBAb1Ej8AyVf9CvDNbQyvkM8UbnIxyygnj25pbis0BRRRQariMlWCsUJBAYAEqT7gMCDjvyMVDLW5ud2nmVp23RqJUXcjF9wy7gRbCoHLKzpwDtDHCmcUUBRRRQFRfqbrT6O7srcwM63chj8wHAQ5AHGDuPOcccAn2qUGqy8U9T867sdNjCpLNIswuCCWg2MdjxgEer0uOTjH58BINB65NzFfSLbtizlmiUI2/z/KUt6fSME9sc9xyaaj4wwDTYb5oZcTTeR5SlWYMM7iDwGGBkds9uK2+DGrpLpqxrGIpLZ2hlUe8g5L/ctnJJ9warfV7j6TUrm6jhjksbC7QG2Z2IWSceuWNT6VbcvbsCRgdyIroQVmkumaklxDHNEd0ciK6n7MMj8j9qVVUYNVdf+LE8Ueqb4Ilks54ooVJc+Z5rMFDbe7bV3cEDnHtzaJrna96keWebWXRT9JfRQpEFVQ0eHBL8bmkA27WJ9J/IAQWt1h11LYQWkzW24TSRpMN2DFvXJA4wTnI5wPT98hRpnXPnarcWAhOII1czBsjcduVIx6fxYHP9J+ePPX2oxNo1xMQrRvbb0EgyCXA8rj53FcffFQTwv1WXT7yGwn8uRL6BLqOZVAfc6s5Dt3fkOuSSeB2BxRV0Cs1gVmqiM+Imsz2mnzT2piWSMBv53YqD6gORliOAPc/fFNvhX1Xc6jbSXFz5AUybI0hzldg9e/LHkkggHnBz2Ipj8dXd10+3UEia7UHg4JGFUHH+I8fatnhnebNW1i2AIXzxKoHCryVbA9icr+YWgQr4j351l9OQ2zL9UMSNwVhGGdAMgM4XI+d2fti3RXOvUulzRS383kyecurWzwybGHBMrAq/wSU7e5X5FdEoeBng/FQejUG6x6ymtdT022jA8u5dlkyO4JVFwfYqTu+/Aqc1WnjvpztYR3EKsZbWdZQyd0XB3NxzgEKc+3eqFvSXVdxNrGo2kzK0UG1osADaMgYyO/B5z7j9Kn1VL4M281zdXmqSII47o7EUE8lWBY/4QRjPyD8VbVBVPiP4hXcN4bbTSmba3a6udwByq4fYMjg7OTj2f7VYPS/UCX1pFcxghZVztPJUglWXPvhgRn7Uxah0pYJd3V1OzCWe1YSgsdogCLFIwAHHAXJ/an/pzp+Gyt0t7ZSsaZxk5JJOSSfck0DnRRRQFFFFAU23PTtvJcR3LxK08S7UkPdQc8D29z+5pyooGrSdDtrPctuiRGZ2cgHl3wSe5yeM8DsKZ9P6L051vFiVJVupT9SBIX/mKxbacH0FWYnHBGad9Q0QPc286qgaIuGcqNxRo3UKGxnG5t2Cce/etPSGjS2tusM0nmeXhEPwiIqDJIHcgtt/p3bctt3EHSwsEhjSKFQkcahVUdgB2FKKKKDBFN0vTlq0bRNbwmN38xk8tNrP/bIxgtx+LvTlRQRrV9R0+ayPnFJbNsoSiu6fyjk8xAhVXb+LIAx3pzi6etlaJ1giDQLsiYIuY17bVOMgd/3PzSVenPSFMmV+rN0Rt/F6zIqfi/pfa275QcU+UBRRRQeStN8uqQxziI5EsiGTOxsFUzkl8bcj4zn7U5Uiu9MWSSOQlgYw4ABxnzF2nPvx7YIoPGj6zFcoXhJIB2nIKkZVXXg+zIysPs4pwps6f0FLSIxxs7AsWy5HcgDgAADtknGWYsxyzElzoCoh4tXxi0i7K92jEQ/+s6xH/lY1L6r/AMcgf4S7DOFmhZsf2RIB/wBSKCN/9njUHVby0lJDQyK4Q91LZWQfllR+pPzVyVUfRcscfUt8kQ9FzbpOv5sscpz8ZLE4/KrcoG7UtIE0kDHA8mXzMFc7h5bKF+2HKP78xL7gEOAFZooCiiigKKKKAooooCiiigKKKKAooooCiiigKKKKAooooCiiigKYet+l01CzktpHMYba3mAA7SjBs4P7dx3p+rxMuVIGCSCMN2PHv9qCG9P9CQw6i17HcGRmtYYvL9JwoRY1kyp5DLHxx3DYPsJqKY+nNDe33Bijbki5GchlUhkBI/4K8bF9tz0+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79975" y="894270"/>
            <a:ext cx="4032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Всего 46 хромосом в ядре</a:t>
            </a:r>
          </a:p>
          <a:p>
            <a:endParaRPr lang="ru-RU" sz="2400" dirty="0" smtClean="0"/>
          </a:p>
          <a:p>
            <a:r>
              <a:rPr lang="ru-RU" sz="2400" dirty="0" smtClean="0"/>
              <a:t>22 парные</a:t>
            </a:r>
          </a:p>
          <a:p>
            <a:endParaRPr lang="ru-RU" sz="2400" dirty="0" smtClean="0"/>
          </a:p>
          <a:p>
            <a:r>
              <a:rPr lang="ru-RU" sz="2400" dirty="0" smtClean="0"/>
              <a:t>Две половые:  </a:t>
            </a:r>
            <a:r>
              <a:rPr lang="en-US" sz="2400" dirty="0" smtClean="0">
                <a:solidFill>
                  <a:srgbClr val="FF0000"/>
                </a:solidFill>
              </a:rPr>
              <a:t>XX</a:t>
            </a:r>
            <a:r>
              <a:rPr lang="en-US" sz="2400" dirty="0" smtClean="0"/>
              <a:t> </a:t>
            </a:r>
            <a:r>
              <a:rPr lang="ru-RU" sz="2400" dirty="0" smtClean="0"/>
              <a:t>у женщин,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XY</a:t>
            </a:r>
            <a:r>
              <a:rPr lang="en-US" sz="2400" dirty="0" smtClean="0"/>
              <a:t> – </a:t>
            </a:r>
            <a:r>
              <a:rPr lang="ru-RU" sz="2400" dirty="0" smtClean="0"/>
              <a:t>у мужчин</a:t>
            </a:r>
          </a:p>
          <a:p>
            <a:endParaRPr lang="ru-RU" sz="2400" dirty="0" smtClean="0"/>
          </a:p>
          <a:p>
            <a:r>
              <a:rPr lang="ru-RU" sz="2400" dirty="0" smtClean="0"/>
              <a:t>Плюс ДНК митохондрий. Митохондрий много в каждой клетке. Последовательности их ДНК совпадают.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7450" y="5694895"/>
            <a:ext cx="865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банке последовательностей хранятся хромосомы 1 – 22, </a:t>
            </a:r>
            <a:r>
              <a:rPr lang="en-US" sz="2400" dirty="0" smtClean="0"/>
              <a:t>X, Y </a:t>
            </a:r>
            <a:r>
              <a:rPr lang="ru-RU" sz="2400" dirty="0" smtClean="0"/>
              <a:t>и </a:t>
            </a:r>
          </a:p>
          <a:p>
            <a:r>
              <a:rPr lang="ru-RU" sz="2400" dirty="0" smtClean="0"/>
              <a:t>митохондриальная ДНК; всего 25 файлов</a:t>
            </a:r>
            <a:endParaRPr lang="ru-RU" sz="24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385855" y="855865"/>
            <a:ext cx="3992735" cy="4647005"/>
            <a:chOff x="385855" y="855865"/>
            <a:chExt cx="3992735" cy="464700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85855" y="855865"/>
              <a:ext cx="3992735" cy="4647005"/>
              <a:chOff x="347450" y="1845861"/>
              <a:chExt cx="3723900" cy="4248006"/>
            </a:xfrm>
          </p:grpSpPr>
          <p:pic>
            <p:nvPicPr>
              <p:cNvPr id="71688" name="Picture 8" descr="http://anthro.palomar.edu/abnormal/images/karyotype_male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47450" y="1845861"/>
                <a:ext cx="3723900" cy="4248006"/>
              </a:xfrm>
              <a:prstGeom prst="rect">
                <a:avLst/>
              </a:prstGeom>
              <a:noFill/>
            </p:spPr>
          </p:pic>
          <p:grpSp>
            <p:nvGrpSpPr>
              <p:cNvPr id="11" name="Группа 10"/>
              <p:cNvGrpSpPr/>
              <p:nvPr/>
            </p:nvGrpSpPr>
            <p:grpSpPr>
              <a:xfrm>
                <a:off x="2766965" y="5042010"/>
                <a:ext cx="614480" cy="960125"/>
                <a:chOff x="4418380" y="3505809"/>
                <a:chExt cx="614480" cy="960125"/>
              </a:xfrm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4418380" y="3505809"/>
                  <a:ext cx="614480" cy="9601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71689" name="Picture 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476750" y="3533775"/>
                  <a:ext cx="190500" cy="885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" name="Picture 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725620" y="3544215"/>
                  <a:ext cx="190500" cy="885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>
                <a:off x="654690" y="1880968"/>
                <a:ext cx="1613010" cy="3094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dirty="0" smtClean="0">
                    <a:solidFill>
                      <a:srgbClr val="009999"/>
                    </a:solidFill>
                  </a:rPr>
                  <a:t>Female</a:t>
                </a:r>
                <a:endParaRPr lang="ru-RU" sz="1600" b="1" dirty="0">
                  <a:solidFill>
                    <a:srgbClr val="009999"/>
                  </a:solidFill>
                </a:endParaRPr>
              </a:p>
            </p:txBody>
          </p:sp>
        </p:grpSp>
        <p:sp>
          <p:nvSpPr>
            <p:cNvPr id="20" name="Полилиния 19"/>
            <p:cNvSpPr/>
            <p:nvPr/>
          </p:nvSpPr>
          <p:spPr>
            <a:xfrm>
              <a:off x="3816000" y="4860000"/>
              <a:ext cx="76810" cy="76811"/>
            </a:xfrm>
            <a:custGeom>
              <a:avLst/>
              <a:gdLst>
                <a:gd name="connsiteX0" fmla="*/ 0 w 190500"/>
                <a:gd name="connsiteY0" fmla="*/ 0 h 139700"/>
                <a:gd name="connsiteX1" fmla="*/ 190500 w 190500"/>
                <a:gd name="connsiteY1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0" h="139700">
                  <a:moveTo>
                    <a:pt x="0" y="0"/>
                  </a:moveTo>
                  <a:cubicBezTo>
                    <a:pt x="80433" y="60325"/>
                    <a:pt x="160867" y="120650"/>
                    <a:pt x="190500" y="139700"/>
                  </a:cubicBezTo>
                </a:path>
              </a:pathLst>
            </a:custGeom>
            <a:ln w="412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0280" y="4926795"/>
              <a:ext cx="450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mt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65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Микрофотография всех хромосом в ядре клетки человека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4" name="Picture 11" descr="The new cytogenetics: blurring the boundaries with molecular bi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355130"/>
            <a:ext cx="8652587" cy="48310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50" y="6232565"/>
            <a:ext cx="492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Michael R. Speicher &amp; Nigel P. Carter</a:t>
            </a:r>
            <a:r>
              <a:rPr lang="ru-RU" dirty="0" smtClean="0"/>
              <a:t>, </a:t>
            </a:r>
            <a:r>
              <a:rPr lang="en-US" dirty="0" smtClean="0"/>
              <a:t>Nature, 2005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3252"/>
          </a:xfrm>
        </p:spPr>
        <p:txBody>
          <a:bodyPr>
            <a:normAutofit/>
          </a:bodyPr>
          <a:lstStyle/>
          <a:p>
            <a:r>
              <a:rPr lang="ru-RU" dirty="0" smtClean="0"/>
              <a:t>Геномы вирусов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4260" y="1086295"/>
            <a:ext cx="8218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Вирусы </a:t>
            </a:r>
            <a:r>
              <a:rPr lang="ru-RU" sz="2400" dirty="0" smtClean="0"/>
              <a:t>содержат инструкции на языке, понятном клеткам их хозяина. Инструкции записаны на ДНК или РНК</a:t>
            </a:r>
            <a:br>
              <a:rPr lang="ru-RU" sz="2400" dirty="0" smtClean="0"/>
            </a:br>
            <a:r>
              <a:rPr lang="ru-RU" sz="2400" dirty="0" smtClean="0"/>
              <a:t>По этим инструкциям белки клетки хозяина создают новые вирусные частицы</a:t>
            </a:r>
          </a:p>
          <a:p>
            <a:r>
              <a:rPr lang="ru-RU" sz="2400" dirty="0" smtClean="0"/>
              <a:t>Вне клеток хозяина вирусы не могут размножаться – у них нет белков, способных это сделать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5575" y="3472458"/>
            <a:ext cx="86793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Размеры геномов </a:t>
            </a:r>
          </a:p>
          <a:p>
            <a:pPr lvl="1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400" dirty="0" err="1" smtClean="0"/>
              <a:t>герпесвируса</a:t>
            </a:r>
            <a:r>
              <a:rPr lang="ru-RU" sz="2400" dirty="0" smtClean="0"/>
              <a:t> человека 1-го типа – 154 746 пар </a:t>
            </a:r>
            <a:r>
              <a:rPr lang="ru-RU" sz="2400" dirty="0" err="1" smtClean="0"/>
              <a:t>нукл</a:t>
            </a:r>
            <a:r>
              <a:rPr lang="ru-RU" sz="2400" dirty="0" smtClean="0"/>
              <a:t> ДНК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/>
              <a:t>  вируса </a:t>
            </a:r>
            <a:r>
              <a:rPr lang="ru-RU" sz="2400" dirty="0" err="1" smtClean="0"/>
              <a:t>грипа</a:t>
            </a:r>
            <a:r>
              <a:rPr lang="ru-RU" sz="2400" dirty="0" smtClean="0"/>
              <a:t> – 13 158 нуклеотидов РНК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/>
              <a:t>  вируса </a:t>
            </a:r>
            <a:r>
              <a:rPr lang="ru-RU" sz="2400" dirty="0" err="1" smtClean="0"/>
              <a:t>Эбола</a:t>
            </a:r>
            <a:r>
              <a:rPr lang="ru-RU" sz="2400" dirty="0" smtClean="0"/>
              <a:t> – 18 959 нуклеотидов РНК 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400" u="sng" dirty="0" err="1" smtClean="0"/>
              <a:t>вироида</a:t>
            </a:r>
            <a:r>
              <a:rPr lang="ru-RU" sz="2400" dirty="0" smtClean="0"/>
              <a:t> </a:t>
            </a:r>
            <a:r>
              <a:rPr lang="ru-RU" sz="2400" dirty="0" err="1" smtClean="0"/>
              <a:t>веретеновидности</a:t>
            </a:r>
            <a:r>
              <a:rPr lang="ru-RU" sz="2400" dirty="0" smtClean="0"/>
              <a:t> клубней картофеля – 359 (!) нуклеотидов РНК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116740" name="Picture 4" descr="http://www.agroflora.ru/wp-content/uploads/2014/07/veretenovidnost_kartofe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65101"/>
            <a:ext cx="5453360" cy="3635574"/>
          </a:xfrm>
          <a:prstGeom prst="rect">
            <a:avLst/>
          </a:prstGeom>
          <a:noFill/>
        </p:spPr>
      </p:pic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245931" y="3735838"/>
            <a:ext cx="8665834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&gt;NC_002030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Potato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spindle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tuber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viroid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complete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genome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CGGAACTAAACTCGTGGTTCCTGTGGTTCACACCTGACCTCCTGAGCAGA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AAAGAAAAAAGAAGGCGGCTCGGAGGAGCGCTTCAGGGATCCCCGGGGAA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ACCTGGAGCGAACTGGCAAAAAAGGACGGTGGGGAGTGCCCAGCGGCCGA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CAGGAGTAATTCCCGCCGAAACAGGGTTTTCACCCTTCCTTTCTTCGGGT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GTCCTTCCTCGCGCCCGCAGGACCACCCCTCGCCCCCTTTGCGCTGTCGC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TTCGGCTACTACCCGGTGGAAACAACTGAAGCTCCCGAGAACCGCTTTTT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CTCTATCTTACTTGCTTCGGGGCGAGGGTGTTTAGCCCTTGGAACCGCAG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TTGGTTCCT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8935" y="1047890"/>
            <a:ext cx="33412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Вот полная инструкция</a:t>
            </a:r>
          </a:p>
          <a:p>
            <a:r>
              <a:rPr lang="ru-RU" sz="2400" b="1" dirty="0" err="1" smtClean="0"/>
              <a:t>вироида</a:t>
            </a:r>
            <a:r>
              <a:rPr lang="ru-RU" sz="2400" b="1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Он даже не вирус – только кольцевая молекула РНК, оболочки нет!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IV. </a:t>
            </a:r>
            <a:r>
              <a:rPr lang="ru-RU" dirty="0" smtClean="0"/>
              <a:t>Что мы научились понимать в языке, на котором написан геном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Гены, регуляторные и другие сигналы, особые области в ДНК, ….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1069" y="1778235"/>
            <a:ext cx="8257075" cy="25340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Гены</a:t>
            </a:r>
            <a:r>
              <a:rPr lang="ru-RU" dirty="0" smtClean="0"/>
              <a:t> </a:t>
            </a:r>
            <a:r>
              <a:rPr lang="ru-RU" dirty="0" smtClean="0"/>
              <a:t>кодируют последовательности (т.е. химические формулы) белков и РНК</a:t>
            </a:r>
            <a:r>
              <a:rPr lang="ru-RU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хорошо умеем </a:t>
            </a:r>
            <a:r>
              <a:rPr lang="en-US" dirty="0" smtClean="0"/>
              <a:t>“</a:t>
            </a:r>
            <a:r>
              <a:rPr lang="ru-RU" dirty="0" smtClean="0"/>
              <a:t>читать</a:t>
            </a:r>
            <a:r>
              <a:rPr lang="en-US" dirty="0" smtClean="0"/>
              <a:t>” </a:t>
            </a:r>
            <a:r>
              <a:rPr lang="ru-RU" dirty="0" smtClean="0"/>
              <a:t>гены потому, что кодировка  </a:t>
            </a:r>
            <a:r>
              <a:rPr lang="ru-RU" dirty="0" smtClean="0"/>
              <a:t>генов (почти) </a:t>
            </a:r>
            <a:r>
              <a:rPr lang="ru-RU" dirty="0" smtClean="0"/>
              <a:t>одинакова </a:t>
            </a:r>
            <a:r>
              <a:rPr lang="ru-RU" dirty="0" smtClean="0"/>
              <a:t>у </a:t>
            </a:r>
            <a:r>
              <a:rPr lang="ru-RU" dirty="0" smtClean="0"/>
              <a:t>всех живых организмов  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5574" y="126169"/>
            <a:ext cx="8988425" cy="142098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Кодирующая последовательность и последовательность белка </a:t>
            </a:r>
            <a:r>
              <a:rPr lang="en-US" sz="2800" dirty="0" smtClean="0"/>
              <a:t>OPN1MW</a:t>
            </a:r>
            <a:r>
              <a:rPr lang="ru-RU" sz="2800" dirty="0" smtClean="0"/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воспринимающего зеленый цвет в колбочках человека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" y="1393535"/>
            <a:ext cx="8118592" cy="5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227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Arial" charset="0"/>
              </a:rPr>
              <a:t>Генетический </a:t>
            </a:r>
            <a:r>
              <a:rPr lang="ru-RU" sz="3600" b="1" dirty="0" smtClean="0">
                <a:solidFill>
                  <a:schemeClr val="tx1"/>
                </a:solidFill>
                <a:latin typeface="Arial" charset="0"/>
              </a:rPr>
              <a:t>код </a:t>
            </a:r>
            <a:br>
              <a:rPr lang="ru-RU" sz="3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T </a:t>
            </a:r>
            <a:r>
              <a:rPr lang="ru-RU" sz="3600" dirty="0" smtClean="0">
                <a:solidFill>
                  <a:schemeClr val="tx1"/>
                </a:solidFill>
                <a:latin typeface="Arial" charset="0"/>
              </a:rPr>
              <a:t>в ДНК </a:t>
            </a:r>
            <a:r>
              <a:rPr lang="ru-RU" sz="3600" dirty="0" smtClean="0">
                <a:latin typeface="Arial" charset="0"/>
              </a:rPr>
              <a:t>соответствует </a:t>
            </a:r>
            <a:r>
              <a:rPr lang="en-US" sz="3600" dirty="0" smtClean="0">
                <a:latin typeface="Arial" charset="0"/>
              </a:rPr>
              <a:t>U </a:t>
            </a:r>
            <a:r>
              <a:rPr lang="ru-RU" sz="3600" dirty="0" smtClean="0">
                <a:latin typeface="Arial" charset="0"/>
              </a:rPr>
              <a:t>в РНК</a:t>
            </a:r>
            <a:endParaRPr lang="ru-RU" sz="36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40292" name="Picture 4" descr="D:\-=Gol=-\Doc\Teach\lect7\co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00" y="1034601"/>
            <a:ext cx="7574300" cy="5688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11516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Ген</a:t>
            </a:r>
            <a:br>
              <a:rPr lang="ru-RU" dirty="0" smtClean="0"/>
            </a:b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(пропустить)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665" y="1201510"/>
            <a:ext cx="8229600" cy="533829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Ген</a:t>
            </a:r>
            <a:r>
              <a:rPr lang="ru-RU" dirty="0" smtClean="0"/>
              <a:t> – участок ДНК, кодирующий белок</a:t>
            </a: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Транскрипция:</a:t>
            </a:r>
            <a:r>
              <a:rPr lang="ru-RU" dirty="0" smtClean="0"/>
              <a:t> процесс создания РНК с последовательностью, копией кодирующей последовательности ДНК  (</a:t>
            </a:r>
            <a:r>
              <a:rPr lang="ru-RU" dirty="0" err="1" smtClean="0"/>
              <a:t>мРНК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Транскрипция выполняется белком (комплексом белков) </a:t>
            </a:r>
            <a:r>
              <a:rPr lang="ru-RU" dirty="0" err="1" smtClean="0">
                <a:solidFill>
                  <a:srgbClr val="C00000"/>
                </a:solidFill>
              </a:rPr>
              <a:t>РНК-полимеразой</a:t>
            </a:r>
            <a:r>
              <a:rPr lang="ru-RU" dirty="0" smtClean="0"/>
              <a:t> </a:t>
            </a:r>
          </a:p>
          <a:p>
            <a:pPr lvl="1"/>
            <a:r>
              <a:rPr lang="ru-RU" dirty="0" err="1" smtClean="0">
                <a:solidFill>
                  <a:srgbClr val="C00000"/>
                </a:solidFill>
              </a:rPr>
              <a:t>Сплайсинг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smtClean="0"/>
              <a:t>из </a:t>
            </a:r>
            <a:r>
              <a:rPr lang="ru-RU" dirty="0" err="1" smtClean="0"/>
              <a:t>мРНК</a:t>
            </a:r>
            <a:r>
              <a:rPr lang="ru-RU" dirty="0" smtClean="0"/>
              <a:t> удаляются участки, называемые </a:t>
            </a:r>
            <a:r>
              <a:rPr lang="ru-RU" dirty="0" err="1" smtClean="0">
                <a:solidFill>
                  <a:srgbClr val="C00000"/>
                </a:solidFill>
              </a:rPr>
              <a:t>интронами</a:t>
            </a:r>
            <a:r>
              <a:rPr lang="ru-RU" dirty="0" smtClean="0"/>
              <a:t>; остающиеся фрагменты – </a:t>
            </a:r>
            <a:r>
              <a:rPr lang="ru-RU" dirty="0" err="1" smtClean="0">
                <a:solidFill>
                  <a:srgbClr val="C00000"/>
                </a:solidFill>
              </a:rPr>
              <a:t>экзоны</a:t>
            </a:r>
            <a:r>
              <a:rPr lang="ru-RU" dirty="0" smtClean="0"/>
              <a:t>, сшиваются. </a:t>
            </a:r>
            <a:r>
              <a:rPr lang="ru-RU" b="1" dirty="0" smtClean="0"/>
              <a:t>ТОЛЬКО у ЭУКАРИОТ!</a:t>
            </a:r>
          </a:p>
          <a:p>
            <a:pPr lvl="2"/>
            <a:r>
              <a:rPr lang="ru-RU" dirty="0" err="1" smtClean="0"/>
              <a:t>Спласинг</a:t>
            </a:r>
            <a:r>
              <a:rPr lang="ru-RU" dirty="0" smtClean="0"/>
              <a:t> выполняется </a:t>
            </a:r>
            <a:r>
              <a:rPr lang="ru-RU" dirty="0" err="1" smtClean="0">
                <a:solidFill>
                  <a:srgbClr val="C00000"/>
                </a:solidFill>
              </a:rPr>
              <a:t>сплайсосомой</a:t>
            </a:r>
            <a:endParaRPr lang="ru-RU" dirty="0" smtClean="0">
              <a:solidFill>
                <a:srgbClr val="C00000"/>
              </a:solidFill>
            </a:endParaRP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Трансляция: </a:t>
            </a:r>
            <a:r>
              <a:rPr lang="ru-RU" dirty="0" smtClean="0"/>
              <a:t>процесс синтеза белка по </a:t>
            </a:r>
            <a:r>
              <a:rPr lang="ru-RU" dirty="0" err="1" smtClean="0"/>
              <a:t>мРНК</a:t>
            </a:r>
            <a:endParaRPr lang="ru-RU" dirty="0" smtClean="0"/>
          </a:p>
          <a:p>
            <a:pPr lvl="2"/>
            <a:r>
              <a:rPr lang="ru-RU" dirty="0" smtClean="0"/>
              <a:t>Выполняется рибосомой – большим комплексом белков и </a:t>
            </a:r>
            <a:r>
              <a:rPr lang="ru-RU" dirty="0" err="1" smtClean="0"/>
              <a:t>рибосомальных</a:t>
            </a:r>
            <a:r>
              <a:rPr lang="ru-RU" dirty="0" smtClean="0"/>
              <a:t> РНК</a:t>
            </a:r>
          </a:p>
          <a:p>
            <a:pPr lvl="1"/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Изображение гена человека в </a:t>
            </a:r>
            <a:r>
              <a:rPr lang="en-US" dirty="0" smtClean="0"/>
              <a:t>Genome Browser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49</a:t>
            </a:fld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577880" y="1931205"/>
            <a:ext cx="8104457" cy="3726090"/>
            <a:chOff x="577880" y="1931205"/>
            <a:chExt cx="8104457" cy="3726090"/>
          </a:xfrm>
        </p:grpSpPr>
        <p:pic>
          <p:nvPicPr>
            <p:cNvPr id="839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7880" y="1931205"/>
              <a:ext cx="8096250" cy="561975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654690" y="2852925"/>
              <a:ext cx="8027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Линия изображает ДНК ,  которая транскрибируется в </a:t>
              </a:r>
              <a:r>
                <a:rPr lang="ru-RU" sz="2400" dirty="0" err="1" smtClean="0"/>
                <a:t>мРНК</a:t>
              </a:r>
              <a:endParaRPr lang="ru-RU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4690" y="3467405"/>
              <a:ext cx="7745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Тонкая линия – </a:t>
              </a:r>
              <a:r>
                <a:rPr lang="ru-RU" sz="2400" dirty="0" err="1" smtClean="0"/>
                <a:t>интроны</a:t>
              </a:r>
              <a:r>
                <a:rPr lang="ru-RU" sz="2400" dirty="0" smtClean="0"/>
                <a:t>, они вырезаются при </a:t>
              </a:r>
              <a:r>
                <a:rPr lang="ru-RU" sz="2400" dirty="0" err="1" smtClean="0"/>
                <a:t>сплайсинге</a:t>
              </a:r>
              <a:endParaRPr lang="ru-RU" sz="24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1500" y="4158695"/>
              <a:ext cx="75801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5</a:t>
              </a:r>
              <a:r>
                <a:rPr lang="en-US" sz="2400" dirty="0" smtClean="0"/>
                <a:t>’ </a:t>
              </a:r>
              <a:r>
                <a:rPr lang="ru-RU" sz="2400" dirty="0" smtClean="0"/>
                <a:t>и 3</a:t>
              </a:r>
              <a:r>
                <a:rPr lang="en-US" sz="2400" dirty="0" smtClean="0"/>
                <a:t>’ </a:t>
              </a:r>
              <a:r>
                <a:rPr lang="ru-RU" sz="2400" dirty="0" smtClean="0"/>
                <a:t>концы матричной РНК </a:t>
              </a:r>
              <a:r>
                <a:rPr lang="ru-RU" sz="2400" dirty="0" smtClean="0"/>
                <a:t>(линии средней </a:t>
              </a:r>
              <a:r>
                <a:rPr lang="ru-RU" sz="2400" dirty="0" err="1" smtClean="0"/>
                <a:t>полщины</a:t>
              </a:r>
              <a:r>
                <a:rPr lang="ru-RU" sz="2400" dirty="0" smtClean="0"/>
                <a:t>) </a:t>
              </a:r>
              <a:r>
                <a:rPr lang="ru-RU" sz="2400" dirty="0" smtClean="0"/>
                <a:t/>
              </a:r>
              <a:br>
                <a:rPr lang="ru-RU" sz="2400" dirty="0" smtClean="0"/>
              </a:br>
              <a:r>
                <a:rPr lang="ru-RU" sz="2400" dirty="0" smtClean="0"/>
                <a:t>не </a:t>
              </a:r>
              <a:r>
                <a:rPr lang="ru-RU" sz="2400" dirty="0" smtClean="0"/>
                <a:t>кодируют </a:t>
              </a:r>
              <a:r>
                <a:rPr lang="ru-RU" sz="2400" dirty="0" smtClean="0"/>
                <a:t>белок</a:t>
              </a:r>
              <a:endParaRPr lang="ru-RU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3095" y="5195630"/>
              <a:ext cx="7622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Самая толстая линия  - кодирующая последовательность</a:t>
              </a:r>
              <a:endParaRPr lang="ru-RU" sz="2400" dirty="0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 flipV="1">
              <a:off x="5762555" y="2430470"/>
              <a:ext cx="1305770" cy="119055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 flipV="1">
              <a:off x="693095" y="2392065"/>
              <a:ext cx="537670" cy="19202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8068660" y="2392065"/>
              <a:ext cx="343840" cy="19586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 flipV="1">
              <a:off x="961930" y="2430471"/>
              <a:ext cx="1958655" cy="299558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3151015" y="2430472"/>
              <a:ext cx="1075340" cy="291877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V="1">
              <a:off x="5386976" y="2468876"/>
              <a:ext cx="1143679" cy="288037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6108200" y="2468876"/>
              <a:ext cx="1152150" cy="290170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V="1">
              <a:off x="7061547" y="2468876"/>
              <a:ext cx="1158928" cy="291877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Что такое геном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7880" y="702245"/>
            <a:ext cx="75273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Мы умеем понимать некоторые т.н. </a:t>
            </a:r>
            <a:r>
              <a:rPr lang="ru-RU" sz="3200" dirty="0" smtClean="0">
                <a:solidFill>
                  <a:srgbClr val="FF0000"/>
                </a:solidFill>
              </a:rPr>
              <a:t>регуляторные сигналы</a:t>
            </a:r>
            <a:r>
              <a:rPr lang="ru-RU" sz="3200" dirty="0" smtClean="0"/>
              <a:t>  </a:t>
            </a:r>
          </a:p>
          <a:p>
            <a:endParaRPr lang="ru-RU" sz="3200" dirty="0" smtClean="0"/>
          </a:p>
          <a:p>
            <a:r>
              <a:rPr lang="ru-RU" sz="3200" dirty="0" smtClean="0"/>
              <a:t>Пример сигнала - промоторы – участки ДНК, с которых начинается </a:t>
            </a:r>
            <a:r>
              <a:rPr lang="ru-RU" sz="3200" dirty="0" smtClean="0">
                <a:solidFill>
                  <a:srgbClr val="C00000"/>
                </a:solidFill>
              </a:rPr>
              <a:t>транскрипция</a:t>
            </a:r>
          </a:p>
          <a:p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/>
              <a:t>Особые участки (например, </a:t>
            </a:r>
            <a:r>
              <a:rPr lang="en-US" sz="3200" dirty="0" err="1" smtClean="0"/>
              <a:t>CpG</a:t>
            </a:r>
            <a:r>
              <a:rPr lang="en-US" sz="3200" dirty="0" smtClean="0"/>
              <a:t> </a:t>
            </a:r>
            <a:r>
              <a:rPr lang="ru-RU" sz="3200" dirty="0" smtClean="0"/>
              <a:t>острова)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Ген РНК </a:t>
            </a:r>
            <a:r>
              <a:rPr lang="ru-RU" dirty="0" smtClean="0"/>
              <a:t>- участок ДНК, с которого создается молекула РНК, не участвующая в дальнейшей </a:t>
            </a:r>
            <a:r>
              <a:rPr lang="ru-RU" dirty="0" smtClean="0">
                <a:solidFill>
                  <a:srgbClr val="C00000"/>
                </a:solidFill>
              </a:rPr>
              <a:t>трансляции </a:t>
            </a:r>
            <a:r>
              <a:rPr lang="ru-RU" dirty="0" smtClean="0"/>
              <a:t>– синтезе белка</a:t>
            </a:r>
            <a:endParaRPr lang="en-US" dirty="0" smtClean="0"/>
          </a:p>
          <a:p>
            <a:pPr lvl="1"/>
            <a:r>
              <a:rPr lang="ru-RU" dirty="0" err="1" smtClean="0"/>
              <a:t>Рибосомальные</a:t>
            </a:r>
            <a:r>
              <a:rPr lang="ru-RU" dirty="0" smtClean="0"/>
              <a:t> РНК (</a:t>
            </a:r>
            <a:r>
              <a:rPr lang="ru-RU" dirty="0" err="1" smtClean="0"/>
              <a:t>рРНК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Транспортные РНК (</a:t>
            </a:r>
            <a:r>
              <a:rPr lang="ru-RU" dirty="0" err="1" smtClean="0"/>
              <a:t>тРНК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прочие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V. </a:t>
            </a:r>
            <a:r>
              <a:rPr lang="ru-RU" dirty="0" smtClean="0"/>
              <a:t>Сравнение геномов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Эволюция</a:t>
            </a:r>
            <a:r>
              <a:rPr lang="en-US" dirty="0" smtClean="0"/>
              <a:t>. </a:t>
            </a:r>
            <a:r>
              <a:rPr lang="ru-RU" dirty="0" smtClean="0"/>
              <a:t>Карта локального сходства. Выравнивание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0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Эволюция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1070" y="932675"/>
            <a:ext cx="8229600" cy="526148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Геном потомка отличается немножко от генома родителей</a:t>
            </a:r>
          </a:p>
          <a:p>
            <a:r>
              <a:rPr lang="ru-RU" dirty="0" smtClean="0"/>
              <a:t>Это происходит из-за случайных мутаций в ДНК</a:t>
            </a:r>
          </a:p>
          <a:p>
            <a:r>
              <a:rPr lang="ru-RU" dirty="0" smtClean="0"/>
              <a:t>Мутации бывают точечными (например, вместо </a:t>
            </a:r>
            <a:r>
              <a:rPr lang="en-US" dirty="0" smtClean="0"/>
              <a:t>C </a:t>
            </a:r>
            <a:r>
              <a:rPr lang="ru-RU" dirty="0" smtClean="0"/>
              <a:t>у предка стоит </a:t>
            </a:r>
            <a:r>
              <a:rPr lang="en-US" dirty="0" smtClean="0"/>
              <a:t>T </a:t>
            </a:r>
            <a:r>
              <a:rPr lang="ru-RU" dirty="0" smtClean="0"/>
              <a:t>у потомка) и крупными (например,  потеря сотни нуклеотидов у потомка)</a:t>
            </a:r>
          </a:p>
          <a:p>
            <a:r>
              <a:rPr lang="ru-RU" dirty="0" smtClean="0"/>
              <a:t>У эукариот отличие генома потомка получается также за счет получения ДНК и от папы и от мамы</a:t>
            </a:r>
          </a:p>
          <a:p>
            <a:r>
              <a:rPr lang="ru-RU" dirty="0" smtClean="0"/>
              <a:t>Вредные и слабо вредные мутации теряются в поколениях из-за отбора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Два метода сравнения последовательностей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1600200"/>
            <a:ext cx="8717785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Карта локального сходства. Может быть применена для сравнения геномов целиком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Выравнивание последовательностей. Может быть применена только для сравнения последовательностей, произошедших из одной и той же предковой последовательности. Такие последовательности называются </a:t>
            </a:r>
            <a:r>
              <a:rPr lang="ru-RU" dirty="0" smtClean="0">
                <a:solidFill>
                  <a:srgbClr val="FF0000"/>
                </a:solidFill>
              </a:rPr>
              <a:t>гомологичными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локального сходства геномов</a:t>
            </a:r>
            <a:br>
              <a:rPr lang="ru-RU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55</a:t>
            </a:fld>
            <a:endParaRPr lang="ru-RU"/>
          </a:p>
        </p:txBody>
      </p:sp>
      <p:pic>
        <p:nvPicPr>
          <p:cNvPr id="2050" name="Picture 2" descr="http://blast.ncbi.nlm.nih.gov/hitmatrix/hit_matrix.cgi?rid=1E0S2346114&amp;width=600&amp;height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00" y="1777585"/>
            <a:ext cx="8141860" cy="407093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690155" y="5886920"/>
            <a:ext cx="3478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Mycoplasma</a:t>
            </a:r>
            <a:r>
              <a:rPr lang="en-US" sz="2800" dirty="0" smtClean="0"/>
              <a:t> </a:t>
            </a:r>
            <a:r>
              <a:rPr lang="en-US" sz="2800" dirty="0" err="1" smtClean="0"/>
              <a:t>mycoides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1368566" y="3378536"/>
            <a:ext cx="3725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Mycoplasma</a:t>
            </a:r>
            <a:r>
              <a:rPr lang="en-US" sz="2800" dirty="0" smtClean="0"/>
              <a:t> </a:t>
            </a:r>
            <a:r>
              <a:rPr lang="en-US" sz="2800" dirty="0" err="1" smtClean="0"/>
              <a:t>capricolum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30" y="126170"/>
            <a:ext cx="8229600" cy="69644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Карта сходства 2х последовательностей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1735" y="855866"/>
          <a:ext cx="8229600" cy="5608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44680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56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768435" y="4696365"/>
            <a:ext cx="691290" cy="49926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574940" y="419710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071265" y="3160165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877770" y="266090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684275" y="2161635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490780" y="166237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768435" y="212323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684275" y="473477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2665" y="6309375"/>
            <a:ext cx="806505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16285" y="817460"/>
            <a:ext cx="0" cy="5415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529185" y="365943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419850" y="3697835"/>
            <a:ext cx="1459390" cy="395009"/>
          </a:xfrm>
          <a:prstGeom prst="line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локального сходства геномов</a:t>
            </a:r>
            <a:br>
              <a:rPr lang="ru-RU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57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93830" y="1739180"/>
            <a:ext cx="8640975" cy="4632555"/>
            <a:chOff x="232235" y="1739180"/>
            <a:chExt cx="8640975" cy="4632555"/>
          </a:xfrm>
        </p:grpSpPr>
        <p:pic>
          <p:nvPicPr>
            <p:cNvPr id="2050" name="Picture 2" descr="http://blast.ncbi.nlm.nih.gov/hitmatrix/hit_matrix.cgi?rid=1E0S2346114&amp;width=600&amp;height=3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1350" y="1739180"/>
              <a:ext cx="8141860" cy="407093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" name="Овал 4"/>
            <p:cNvSpPr/>
            <p:nvPr/>
          </p:nvSpPr>
          <p:spPr>
            <a:xfrm rot="20127789">
              <a:off x="6235437" y="2348018"/>
              <a:ext cx="1524303" cy="3301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 rot="19980762">
              <a:off x="1968294" y="4221065"/>
              <a:ext cx="2367316" cy="38495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90005" y="5848515"/>
              <a:ext cx="34780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mycoides</a:t>
              </a:r>
              <a:endParaRPr lang="ru-RU" sz="28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16200000">
              <a:off x="-1368716" y="3340131"/>
              <a:ext cx="3725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capricolum</a:t>
              </a:r>
              <a:endParaRPr lang="ru-RU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9" y="126169"/>
            <a:ext cx="8344815" cy="80650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Карта сходства 2х последовательностей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с учетом </a:t>
            </a:r>
            <a:r>
              <a:rPr lang="ru-RU" sz="3100" dirty="0" err="1" smtClean="0"/>
              <a:t>комплементарной</a:t>
            </a:r>
            <a:r>
              <a:rPr lang="ru-RU" sz="3100" dirty="0" smtClean="0"/>
              <a:t> цепочки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5815" y="1086294"/>
          <a:ext cx="8268007" cy="560713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</a:tblGrid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1876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58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92265" y="187570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21960" y="237497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66870" y="291264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58160" y="345031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26260" y="394957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755955" y="441043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56065" y="394957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7880" y="6386185"/>
            <a:ext cx="8291820" cy="2131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495940" y="817460"/>
            <a:ext cx="0" cy="5415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66245" y="1069200"/>
            <a:ext cx="37185" cy="529989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35080" y="126122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35080" y="172208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96675" y="229816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96675" y="283583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996675" y="333509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073485" y="383436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35080" y="444884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996675" y="494810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58270" y="544737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локального сходства геномов</a:t>
            </a:r>
            <a:br>
              <a:rPr lang="ru-RU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59</a:t>
            </a:fld>
            <a:endParaRPr lang="ru-RU"/>
          </a:p>
        </p:txBody>
      </p:sp>
      <p:grpSp>
        <p:nvGrpSpPr>
          <p:cNvPr id="4" name="Группа 9"/>
          <p:cNvGrpSpPr/>
          <p:nvPr/>
        </p:nvGrpSpPr>
        <p:grpSpPr>
          <a:xfrm>
            <a:off x="232385" y="1777585"/>
            <a:ext cx="8640975" cy="4632555"/>
            <a:chOff x="155575" y="1854395"/>
            <a:chExt cx="8640975" cy="4632555"/>
          </a:xfrm>
        </p:grpSpPr>
        <p:pic>
          <p:nvPicPr>
            <p:cNvPr id="2050" name="Picture 2" descr="http://blast.ncbi.nlm.nih.gov/hitmatrix/hit_matrix.cgi?rid=1E0S2346114&amp;width=600&amp;height=3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690" y="1854395"/>
              <a:ext cx="8141860" cy="407093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" name="Овал 4"/>
            <p:cNvSpPr/>
            <p:nvPr/>
          </p:nvSpPr>
          <p:spPr>
            <a:xfrm rot="20127789">
              <a:off x="6158777" y="2463233"/>
              <a:ext cx="1524303" cy="3301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 rot="1622120">
              <a:off x="3641793" y="3211500"/>
              <a:ext cx="2339279" cy="35605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 rot="19980762">
              <a:off x="1891634" y="4336280"/>
              <a:ext cx="2367316" cy="38495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3345" y="5963730"/>
              <a:ext cx="34780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mycoides</a:t>
              </a:r>
              <a:endParaRPr lang="ru-RU" sz="28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16200000">
              <a:off x="-1445376" y="3455346"/>
              <a:ext cx="3725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capricolum</a:t>
              </a:r>
              <a:endParaRPr lang="ru-RU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4410" y="165101"/>
            <a:ext cx="8640975" cy="180451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err="1" smtClean="0">
                <a:latin typeface="+mn-lt"/>
              </a:rPr>
              <a:t>Гено́м</a:t>
            </a:r>
            <a:r>
              <a:rPr lang="ru-RU" sz="3200" dirty="0" smtClean="0">
                <a:latin typeface="+mn-lt"/>
              </a:rPr>
              <a:t> — совокупность наследственного материала, заключенного в клетке организма. </a:t>
            </a:r>
            <a:r>
              <a:rPr lang="en-US" sz="3200" dirty="0" smtClean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                                   Wikipedia (</a:t>
            </a:r>
            <a:r>
              <a:rPr lang="ru-RU" sz="3200" dirty="0" smtClean="0">
                <a:latin typeface="+mn-lt"/>
              </a:rPr>
              <a:t>рус)</a:t>
            </a:r>
            <a:endParaRPr lang="ru-RU" sz="32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855" y="2123230"/>
            <a:ext cx="8372290" cy="176663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The </a:t>
            </a:r>
            <a:r>
              <a:rPr lang="en-US" b="1" dirty="0" smtClean="0">
                <a:solidFill>
                  <a:schemeClr val="tx1"/>
                </a:solidFill>
              </a:rPr>
              <a:t>genome</a:t>
            </a:r>
            <a:r>
              <a:rPr lang="en-US" dirty="0" smtClean="0">
                <a:solidFill>
                  <a:schemeClr val="tx1"/>
                </a:solidFill>
              </a:rPr>
              <a:t> is </a:t>
            </a:r>
            <a:r>
              <a:rPr lang="en-US" b="1" u="sng" dirty="0" smtClean="0">
                <a:solidFill>
                  <a:schemeClr val="tx1"/>
                </a:solidFill>
              </a:rPr>
              <a:t>the genetic material </a:t>
            </a:r>
            <a:r>
              <a:rPr lang="en-US" dirty="0" smtClean="0">
                <a:solidFill>
                  <a:schemeClr val="tx1"/>
                </a:solidFill>
              </a:rPr>
              <a:t>of an organism. It consists of DNA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                              Wikipedia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en-US" dirty="0" smtClean="0">
                <a:solidFill>
                  <a:schemeClr val="tx1"/>
                </a:solidFill>
              </a:rPr>
              <a:t>eng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7450" y="4081885"/>
            <a:ext cx="8602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The genetic material</a:t>
            </a:r>
            <a:r>
              <a:rPr lang="en-US" sz="3200" u="sng" dirty="0" smtClean="0"/>
              <a:t>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of a cell </a:t>
            </a:r>
            <a:r>
              <a:rPr lang="en-US" sz="3200" b="1" dirty="0" smtClean="0"/>
              <a:t>can be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a gene, a part of a gene, a group of genes, a DNA molecule, a fragment of DNA, a group of DNA molecules, or </a:t>
            </a:r>
            <a:r>
              <a:rPr lang="en-US" sz="3200" b="1" dirty="0" smtClean="0"/>
              <a:t>the entire genome of an organism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r>
              <a:rPr lang="ru-RU" sz="3200" dirty="0" smtClean="0"/>
              <a:t>	                                </a:t>
            </a:r>
            <a:r>
              <a:rPr lang="en-US" sz="3200" dirty="0" smtClean="0">
                <a:ea typeface="Cambria Math" pitchFamily="18" charset="0"/>
              </a:rPr>
              <a:t>biology on-line, dictionary</a:t>
            </a:r>
            <a:endParaRPr lang="ru-RU" sz="3200" dirty="0"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сходства геномов двух видов болезнетворных бактерий - </a:t>
            </a:r>
            <a:r>
              <a:rPr lang="ru-RU" dirty="0" err="1" smtClean="0"/>
              <a:t>бруцелл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51015" y="5656490"/>
            <a:ext cx="252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/>
              <a:t>Brucella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ovis</a:t>
            </a:r>
            <a:endParaRPr lang="ru-RU" sz="3600" dirty="0"/>
          </a:p>
        </p:txBody>
      </p:sp>
      <p:pic>
        <p:nvPicPr>
          <p:cNvPr id="53250" name="Picture 2" descr="http://blast.ncbi.nlm.nih.gov/hitmatrix/hit_matrix.cgi?rid=1GD8A2P0113&amp;width=600&amp;height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740" y="1815990"/>
            <a:ext cx="7834620" cy="391731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 rot="16200000">
            <a:off x="-578411" y="3469816"/>
            <a:ext cx="2498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/>
              <a:t>Brucella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suis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65100"/>
            <a:ext cx="8300945" cy="173337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Выпавнивание</a:t>
            </a:r>
            <a:r>
              <a:rPr lang="ru-RU" dirty="0" smtClean="0"/>
              <a:t> </a:t>
            </a:r>
            <a:r>
              <a:rPr lang="ru-RU" dirty="0" smtClean="0"/>
              <a:t>последовательностей геномов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en-US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(</a:t>
            </a:r>
            <a:r>
              <a:rPr lang="ru-RU" sz="2700" i="1" dirty="0" smtClean="0"/>
              <a:t>маленький фрагмент)</a:t>
            </a:r>
            <a:endParaRPr lang="ru-RU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61</a:t>
            </a:fld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5" y="1854395"/>
            <a:ext cx="9064540" cy="41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5575" y="6117350"/>
            <a:ext cx="8794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среднем, 92% совпадающих букв на сходных участках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245" y="87765"/>
            <a:ext cx="7298755" cy="1541352"/>
          </a:xfrm>
        </p:spPr>
        <p:txBody>
          <a:bodyPr>
            <a:noAutofit/>
          </a:bodyPr>
          <a:lstStyle/>
          <a:p>
            <a:r>
              <a:rPr lang="ru-RU" sz="3600" dirty="0" smtClean="0"/>
              <a:t>Человек – шимпанзе: две хромосомы объединились в одну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62</a:t>
            </a:fld>
            <a:endParaRPr lang="ru-RU"/>
          </a:p>
        </p:txBody>
      </p:sp>
      <p:pic>
        <p:nvPicPr>
          <p:cNvPr id="2050" name="Picture 2" descr="http://www.motherjones.com/files/HumanChimpGenomes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575" y="1700775"/>
            <a:ext cx="5908710" cy="4454980"/>
          </a:xfrm>
          <a:prstGeom prst="rect">
            <a:avLst/>
          </a:prstGeom>
          <a:noFill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651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181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Человек – шимпанзе:</a:t>
            </a:r>
            <a:br>
              <a:rPr lang="ru-RU" dirty="0" smtClean="0"/>
            </a:br>
            <a:r>
              <a:rPr lang="ru-RU" sz="3600" dirty="0" smtClean="0"/>
              <a:t> сравнение последовательностей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63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508750"/>
            <a:ext cx="8633211" cy="443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651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4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Человек - шимпанзе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64</a:t>
            </a:fld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086295"/>
            <a:ext cx="85248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651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252"/>
          </a:xfrm>
        </p:spPr>
        <p:txBody>
          <a:bodyPr/>
          <a:lstStyle/>
          <a:p>
            <a:r>
              <a:rPr lang="ru-RU" dirty="0" smtClean="0"/>
              <a:t>Человек - шимпанзе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65</a:t>
            </a:fld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7600"/>
            <a:ext cx="9144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651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25" y="165100"/>
            <a:ext cx="7258545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Comparison to Human Genome</a:t>
            </a:r>
          </a:p>
        </p:txBody>
      </p:sp>
      <p:graphicFrame>
        <p:nvGraphicFramePr>
          <p:cNvPr id="329731" name="Group 3"/>
          <p:cNvGraphicFramePr>
            <a:graphicFrameLocks noGrp="1"/>
          </p:cNvGraphicFramePr>
          <p:nvPr>
            <p:ph idx="1"/>
          </p:nvPr>
        </p:nvGraphicFramePr>
        <p:xfrm>
          <a:off x="413330" y="1124700"/>
          <a:ext cx="8229600" cy="4952619"/>
        </p:xfrm>
        <a:graphic>
          <a:graphicData uri="http://schemas.openxmlformats.org/drawingml/2006/table">
            <a:tbl>
              <a:tblPr/>
              <a:tblGrid>
                <a:gridCol w="3200400"/>
                <a:gridCol w="2590800"/>
                <a:gridCol w="2438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Chimp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Mouse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Overall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identity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Процент одинаковых букв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Aligned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bases</a:t>
                      </a: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Процент выравниваемых участков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Identity at aligned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bases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Процент одинаковых букв в выровненных участках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Identity in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genes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Процент одинаковых букв  в генах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9757" name="Rectangle 29"/>
          <p:cNvSpPr>
            <a:spLocks noChangeArrowheads="1"/>
          </p:cNvSpPr>
          <p:nvPr/>
        </p:nvSpPr>
        <p:spPr bwMode="auto">
          <a:xfrm>
            <a:off x="3650280" y="1739180"/>
            <a:ext cx="5029200" cy="9144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9758" name="Rectangle 30"/>
          <p:cNvSpPr>
            <a:spLocks noChangeArrowheads="1"/>
          </p:cNvSpPr>
          <p:nvPr/>
        </p:nvSpPr>
        <p:spPr bwMode="auto">
          <a:xfrm>
            <a:off x="3650280" y="2699304"/>
            <a:ext cx="5029200" cy="234270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9759" name="Rectangle 31"/>
          <p:cNvSpPr>
            <a:spLocks noChangeArrowheads="1"/>
          </p:cNvSpPr>
          <p:nvPr/>
        </p:nvSpPr>
        <p:spPr bwMode="auto">
          <a:xfrm>
            <a:off x="3688684" y="5118820"/>
            <a:ext cx="4990795" cy="92172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56785" y="6085499"/>
            <a:ext cx="422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 презентации </a:t>
            </a:r>
            <a:r>
              <a:rPr lang="en-US" b="1" dirty="0" smtClean="0">
                <a:solidFill>
                  <a:schemeClr val="hlink"/>
                </a:solidFill>
              </a:rPr>
              <a:t>Katherine S. Pollard</a:t>
            </a:r>
          </a:p>
          <a:p>
            <a:endParaRPr lang="ru-RU" dirty="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651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57" grpId="0" animBg="1"/>
      <p:bldP spid="329757" grpId="1" animBg="1"/>
      <p:bldP spid="329758" grpId="0" animBg="1"/>
      <p:bldP spid="329758" grpId="1" animBg="1"/>
      <p:bldP spid="32975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67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560169"/>
            <a:ext cx="5063860" cy="5052165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5575" y="356600"/>
            <a:ext cx="8619087" cy="338554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Figure 1. The 252 inversion loci between the human and chimpanzee lineages.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5575" y="5656490"/>
            <a:ext cx="8455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200" dirty="0"/>
              <a:t>Lee J, Han K, Meyer TJ, Kim H-S, et al. (2008) Chromosomal Inversions between Human and Chimpanzee Lineages Caused by </a:t>
            </a:r>
            <a:r>
              <a:rPr lang="en-US" sz="1200" dirty="0" err="1"/>
              <a:t>Retrotransposons</a:t>
            </a:r>
            <a:r>
              <a:rPr lang="en-US" sz="1200" dirty="0"/>
              <a:t>. </a:t>
            </a:r>
            <a:r>
              <a:rPr lang="en-US" sz="1200" dirty="0" err="1"/>
              <a:t>PLoS</a:t>
            </a:r>
            <a:r>
              <a:rPr lang="en-US" sz="1200" dirty="0"/>
              <a:t> ONE 3(12): e4047. doi:10.1371/journal.pone.0004047</a:t>
            </a:r>
          </a:p>
          <a:p>
            <a:pPr eaLnBrk="1" hangingPunct="1"/>
            <a:r>
              <a:rPr lang="en-US" sz="1200" dirty="0">
                <a:hlinkClick r:id="rId3"/>
              </a:rPr>
              <a:t>http://www.plosone.org/article/info:doi/10.1371/journal.pone.0004047</a:t>
            </a:r>
            <a:endParaRPr lang="en-US" sz="12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5745" y="6117350"/>
            <a:ext cx="2233712" cy="47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Человек - шимпанзе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665" y="1969610"/>
            <a:ext cx="8229600" cy="3072400"/>
          </a:xfrm>
        </p:spPr>
        <p:txBody>
          <a:bodyPr/>
          <a:lstStyle/>
          <a:p>
            <a:r>
              <a:rPr lang="ru-RU" dirty="0" smtClean="0"/>
              <a:t>Сходство </a:t>
            </a:r>
            <a:r>
              <a:rPr lang="ru-RU" dirty="0" err="1" smtClean="0">
                <a:solidFill>
                  <a:srgbClr val="C00000"/>
                </a:solidFill>
              </a:rPr>
              <a:t>ортологичных</a:t>
            </a:r>
            <a:r>
              <a:rPr lang="ru-RU" dirty="0" smtClean="0"/>
              <a:t> последовательностей ДНК -  </a:t>
            </a:r>
            <a:r>
              <a:rPr lang="ru-RU" b="1" dirty="0" smtClean="0"/>
              <a:t>97,7%</a:t>
            </a:r>
          </a:p>
          <a:p>
            <a:r>
              <a:rPr lang="ru-RU" b="1" dirty="0" smtClean="0"/>
              <a:t>30% </a:t>
            </a:r>
            <a:r>
              <a:rPr lang="ru-RU" dirty="0" smtClean="0"/>
              <a:t>белков имеют полностью одинаковые последовательности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92250" y="6492875"/>
            <a:ext cx="2133600" cy="365125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68</a:t>
            </a:fld>
            <a:endParaRPr lang="ru-RU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651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3095" y="5656490"/>
            <a:ext cx="8038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ru-RU" sz="2800" dirty="0" smtClean="0"/>
              <a:t>Человек отличается от шимпанзе …. воспитанием!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645870" y="6117350"/>
            <a:ext cx="178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en-US" dirty="0" smtClean="0"/>
              <a:t> ????????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55575" y="5694895"/>
            <a:ext cx="8640975" cy="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657"/>
          </a:xfrm>
        </p:spPr>
        <p:txBody>
          <a:bodyPr/>
          <a:lstStyle/>
          <a:p>
            <a:r>
              <a:rPr lang="ru-RU" dirty="0" smtClean="0"/>
              <a:t>Сравнение: человек - человек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475" y="1047890"/>
            <a:ext cx="8229600" cy="549191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40 </a:t>
            </a:r>
            <a:r>
              <a:rPr lang="ru-RU" dirty="0" err="1" smtClean="0"/>
              <a:t>млн</a:t>
            </a:r>
            <a:r>
              <a:rPr lang="ru-RU" dirty="0" smtClean="0"/>
              <a:t> (</a:t>
            </a:r>
            <a:r>
              <a:rPr lang="ru-RU" b="1" dirty="0" smtClean="0"/>
              <a:t>40 349 879 )</a:t>
            </a:r>
            <a:r>
              <a:rPr lang="ru-RU" dirty="0" smtClean="0"/>
              <a:t>документированных точечных полиморфизмов (различий в геноме в выборке из 1 000 человек)</a:t>
            </a:r>
          </a:p>
          <a:p>
            <a:r>
              <a:rPr lang="ru-RU" dirty="0" smtClean="0"/>
              <a:t>Различие между гомологичными хромосомами (от папы и от мамы) – порядка 1 на 500-1 000 п.н.</a:t>
            </a:r>
          </a:p>
          <a:p>
            <a:r>
              <a:rPr lang="ru-RU" dirty="0" smtClean="0"/>
              <a:t>У </a:t>
            </a:r>
            <a:r>
              <a:rPr lang="en-US" dirty="0" err="1" smtClean="0"/>
              <a:t>C.Venter</a:t>
            </a:r>
            <a:r>
              <a:rPr lang="en-US" dirty="0" smtClean="0"/>
              <a:t>’</a:t>
            </a:r>
            <a:r>
              <a:rPr lang="ru-RU" dirty="0" smtClean="0"/>
              <a:t>а – </a:t>
            </a:r>
            <a:r>
              <a:rPr lang="ru-RU" b="1" dirty="0" smtClean="0"/>
              <a:t>3 855 193 </a:t>
            </a:r>
            <a:r>
              <a:rPr lang="ru-RU" dirty="0" smtClean="0"/>
              <a:t>различий  ДНК </a:t>
            </a:r>
            <a:r>
              <a:rPr lang="en-US" dirty="0" smtClean="0"/>
              <a:t>“</a:t>
            </a:r>
            <a:r>
              <a:rPr lang="ru-RU" dirty="0" smtClean="0"/>
              <a:t>от папы и от мамы</a:t>
            </a:r>
            <a:r>
              <a:rPr lang="en-US" dirty="0" smtClean="0"/>
              <a:t>”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en-US" dirty="0" err="1" smtClean="0"/>
              <a:t>J.Watson</a:t>
            </a:r>
            <a:r>
              <a:rPr lang="en-US" dirty="0" smtClean="0"/>
              <a:t>’</a:t>
            </a:r>
            <a:r>
              <a:rPr lang="ru-RU" dirty="0" smtClean="0"/>
              <a:t>а (тот, который </a:t>
            </a:r>
            <a:r>
              <a:rPr lang="en-US" dirty="0" err="1" smtClean="0"/>
              <a:t>Watson&amp;Crick</a:t>
            </a:r>
            <a:r>
              <a:rPr lang="en-US" dirty="0" smtClean="0"/>
              <a:t>) – </a:t>
            </a:r>
            <a:r>
              <a:rPr lang="ru-RU" b="1" dirty="0" smtClean="0"/>
              <a:t>3</a:t>
            </a:r>
            <a:r>
              <a:rPr lang="en-US" b="1" dirty="0" smtClean="0"/>
              <a:t> </a:t>
            </a:r>
            <a:r>
              <a:rPr lang="ru-RU" b="1" dirty="0" smtClean="0"/>
              <a:t>451</a:t>
            </a:r>
            <a:r>
              <a:rPr lang="en-US" b="1" dirty="0" smtClean="0"/>
              <a:t> </a:t>
            </a:r>
            <a:r>
              <a:rPr lang="ru-RU" b="1" dirty="0" smtClean="0"/>
              <a:t>328</a:t>
            </a:r>
          </a:p>
          <a:p>
            <a:r>
              <a:rPr lang="ru-RU" dirty="0" smtClean="0"/>
              <a:t>Несколько десятков </a:t>
            </a:r>
            <a:r>
              <a:rPr lang="en-US" dirty="0" smtClean="0"/>
              <a:t> </a:t>
            </a:r>
            <a:r>
              <a:rPr lang="ru-RU" dirty="0" smtClean="0"/>
              <a:t>совсем новых мутаций у каждого новорожденного</a:t>
            </a:r>
          </a:p>
          <a:p>
            <a:r>
              <a:rPr lang="ru-RU" dirty="0" smtClean="0"/>
              <a:t>Различия по повторам</a:t>
            </a:r>
          </a:p>
          <a:p>
            <a:pPr lvl="1"/>
            <a:r>
              <a:rPr lang="ru-RU" dirty="0" smtClean="0"/>
              <a:t>Вариабельное число простых повторов (А</a:t>
            </a:r>
            <a:r>
              <a:rPr lang="en-US" dirty="0" smtClean="0"/>
              <a:t>TTTATTTATTT…)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err="1" smtClean="0"/>
              <a:t>микросателлитов</a:t>
            </a:r>
            <a:endParaRPr lang="ru-RU" dirty="0" smtClean="0"/>
          </a:p>
          <a:p>
            <a:pPr lvl="1"/>
            <a:r>
              <a:rPr lang="ru-RU" dirty="0" smtClean="0"/>
              <a:t>Вставки </a:t>
            </a:r>
            <a:r>
              <a:rPr lang="en-US" dirty="0" smtClean="0"/>
              <a:t>“</a:t>
            </a:r>
            <a:r>
              <a:rPr lang="ru-RU" dirty="0" smtClean="0"/>
              <a:t>живых</a:t>
            </a:r>
            <a:r>
              <a:rPr lang="en-US" dirty="0" smtClean="0"/>
              <a:t>”  </a:t>
            </a:r>
            <a:r>
              <a:rPr lang="ru-RU" dirty="0" smtClean="0"/>
              <a:t>длинных – сотни пар нуклеотидов – повторов  (примерно одна на 100 рождений)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665" y="356601"/>
            <a:ext cx="8229600" cy="5760749"/>
          </a:xfrm>
        </p:spPr>
        <p:txBody>
          <a:bodyPr>
            <a:normAutofit fontScale="77500" lnSpcReduction="20000"/>
          </a:bodyPr>
          <a:lstStyle/>
          <a:p>
            <a:pPr marL="990600" indent="-990600">
              <a:buNone/>
            </a:pPr>
            <a:r>
              <a:rPr lang="ru-RU" dirty="0" smtClean="0"/>
              <a:t>   . 	«</a:t>
            </a:r>
            <a:r>
              <a:rPr lang="ru-RU" i="1" dirty="0" smtClean="0"/>
              <a:t>К сожалению, последний том «Энциклопедии», вышедший из печати, кончается статьей «СИРОП ГРУШЕВЫЙ» ….. Все-таки я пошел к </a:t>
            </a:r>
            <a:r>
              <a:rPr lang="ru-RU" i="1" dirty="0" err="1" smtClean="0"/>
              <a:t>Тарантоге</a:t>
            </a:r>
            <a:r>
              <a:rPr lang="ru-RU" i="1" dirty="0" smtClean="0"/>
              <a:t>, чтобы прочесть о </a:t>
            </a:r>
            <a:r>
              <a:rPr lang="ru-RU" i="1" dirty="0" err="1" smtClean="0"/>
              <a:t>сепульках</a:t>
            </a:r>
            <a:r>
              <a:rPr lang="ru-RU" i="1" dirty="0" smtClean="0"/>
              <a:t>. Нашел следующие краткие сведения:</a:t>
            </a:r>
          </a:p>
          <a:p>
            <a:r>
              <a:rPr lang="ru-RU" dirty="0" smtClean="0"/>
              <a:t>«</a:t>
            </a:r>
            <a:r>
              <a:rPr lang="ru-RU" b="1" dirty="0" smtClean="0"/>
              <a:t>СЕПУЛЬКИ</a:t>
            </a:r>
            <a:r>
              <a:rPr lang="ru-RU" dirty="0" smtClean="0"/>
              <a:t> – важный элемент цивилизации </a:t>
            </a:r>
            <a:r>
              <a:rPr lang="ru-RU" dirty="0" err="1" smtClean="0"/>
              <a:t>ардритов</a:t>
            </a:r>
            <a:r>
              <a:rPr lang="ru-RU" dirty="0" smtClean="0"/>
              <a:t> (</a:t>
            </a:r>
            <a:r>
              <a:rPr lang="ru-RU" i="1" dirty="0" smtClean="0"/>
              <a:t>см.</a:t>
            </a:r>
            <a:r>
              <a:rPr lang="ru-RU" dirty="0" smtClean="0"/>
              <a:t> ) с планеты </a:t>
            </a:r>
            <a:r>
              <a:rPr lang="ru-RU" dirty="0" err="1" smtClean="0"/>
              <a:t>Энтеропия</a:t>
            </a:r>
            <a:r>
              <a:rPr lang="ru-RU" dirty="0" smtClean="0"/>
              <a:t> (</a:t>
            </a:r>
            <a:r>
              <a:rPr lang="ru-RU" i="1" dirty="0" smtClean="0"/>
              <a:t>см.</a:t>
            </a:r>
            <a:r>
              <a:rPr lang="ru-RU" dirty="0" smtClean="0"/>
              <a:t> ). См. СЕПУЛЬКАРИИ». </a:t>
            </a:r>
          </a:p>
          <a:p>
            <a:pPr>
              <a:buNone/>
            </a:pPr>
            <a:r>
              <a:rPr lang="ru-RU" dirty="0" smtClean="0"/>
              <a:t>        	 </a:t>
            </a:r>
            <a:r>
              <a:rPr lang="ru-RU" i="1" dirty="0" smtClean="0"/>
              <a:t>Я последовал этому совету и прочел:</a:t>
            </a:r>
          </a:p>
          <a:p>
            <a:r>
              <a:rPr lang="ru-RU" dirty="0" smtClean="0"/>
              <a:t>«</a:t>
            </a:r>
            <a:r>
              <a:rPr lang="ru-RU" b="1" dirty="0" smtClean="0"/>
              <a:t>СЕПУЛЬКАРИИ</a:t>
            </a:r>
            <a:r>
              <a:rPr lang="ru-RU" dirty="0" smtClean="0"/>
              <a:t> – устройства для </a:t>
            </a:r>
            <a:r>
              <a:rPr lang="ru-RU" dirty="0" err="1" smtClean="0"/>
              <a:t>сепуления</a:t>
            </a:r>
            <a:r>
              <a:rPr lang="ru-RU" dirty="0" smtClean="0"/>
              <a:t> (</a:t>
            </a:r>
            <a:r>
              <a:rPr lang="ru-RU" i="1" dirty="0" smtClean="0"/>
              <a:t>см.</a:t>
            </a:r>
            <a:r>
              <a:rPr lang="ru-RU" dirty="0" smtClean="0"/>
              <a:t> )».</a:t>
            </a:r>
          </a:p>
          <a:p>
            <a:pPr>
              <a:buNone/>
            </a:pPr>
            <a:r>
              <a:rPr lang="ru-RU" dirty="0" smtClean="0"/>
              <a:t>		 </a:t>
            </a:r>
            <a:r>
              <a:rPr lang="ru-RU" i="1" dirty="0" smtClean="0"/>
              <a:t>Я поискал «</a:t>
            </a:r>
            <a:r>
              <a:rPr lang="ru-RU" i="1" dirty="0" err="1" smtClean="0"/>
              <a:t>Сепуление</a:t>
            </a:r>
            <a:r>
              <a:rPr lang="ru-RU" i="1" dirty="0" smtClean="0"/>
              <a:t>»; там значилось:</a:t>
            </a:r>
          </a:p>
          <a:p>
            <a:r>
              <a:rPr lang="ru-RU" dirty="0" smtClean="0"/>
              <a:t>«</a:t>
            </a:r>
            <a:r>
              <a:rPr lang="ru-RU" b="1" dirty="0" smtClean="0"/>
              <a:t>СЕПУЛЕНИЕ</a:t>
            </a:r>
            <a:r>
              <a:rPr lang="ru-RU" dirty="0" smtClean="0"/>
              <a:t> – занятие </a:t>
            </a:r>
            <a:r>
              <a:rPr lang="ru-RU" dirty="0" err="1" smtClean="0"/>
              <a:t>ардритов</a:t>
            </a:r>
            <a:r>
              <a:rPr lang="ru-RU" dirty="0" smtClean="0"/>
              <a:t> (</a:t>
            </a:r>
            <a:r>
              <a:rPr lang="ru-RU" i="1" dirty="0" smtClean="0"/>
              <a:t>см.</a:t>
            </a:r>
            <a:r>
              <a:rPr lang="ru-RU" dirty="0" smtClean="0"/>
              <a:t> ) с планеты </a:t>
            </a:r>
            <a:r>
              <a:rPr lang="ru-RU" dirty="0" err="1" smtClean="0"/>
              <a:t>Энтеропия</a:t>
            </a:r>
            <a:r>
              <a:rPr lang="ru-RU" dirty="0" smtClean="0"/>
              <a:t> (</a:t>
            </a:r>
            <a:r>
              <a:rPr lang="ru-RU" i="1" dirty="0" smtClean="0"/>
              <a:t>см.</a:t>
            </a:r>
            <a:r>
              <a:rPr lang="ru-RU" dirty="0" smtClean="0"/>
              <a:t> ). См. СЕПУЛЬКИ».</a:t>
            </a:r>
          </a:p>
          <a:p>
            <a:pPr marL="901700">
              <a:buNone/>
            </a:pPr>
            <a:r>
              <a:rPr lang="ru-RU" dirty="0" smtClean="0"/>
              <a:t>		</a:t>
            </a:r>
            <a:r>
              <a:rPr lang="ru-RU" i="1" dirty="0" smtClean="0"/>
              <a:t>Круг замкнулся, больше искать было негде. Ни за что на свете я не признался бы </a:t>
            </a:r>
            <a:r>
              <a:rPr lang="ru-RU" i="1" dirty="0" err="1" smtClean="0"/>
              <a:t>Тарантоге</a:t>
            </a:r>
            <a:r>
              <a:rPr lang="ru-RU" i="1" dirty="0" smtClean="0"/>
              <a:t> в подобном невежестве, а никого другого спросить 	не могу.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Жребий брошен – еду на </a:t>
            </a:r>
            <a:r>
              <a:rPr lang="ru-RU" b="1" i="1" dirty="0" err="1" smtClean="0"/>
              <a:t>Энтеропию</a:t>
            </a:r>
            <a:r>
              <a:rPr lang="ru-RU" b="1" i="1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74205" y="6027003"/>
            <a:ext cx="5789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С.Лем</a:t>
            </a:r>
            <a:r>
              <a:rPr lang="ru-RU" sz="2400" dirty="0" smtClean="0"/>
              <a:t> «Звездные дневники </a:t>
            </a:r>
            <a:r>
              <a:rPr lang="ru-RU" sz="2400" dirty="0" err="1" smtClean="0"/>
              <a:t>Ийона</a:t>
            </a:r>
            <a:r>
              <a:rPr lang="ru-RU" sz="2400" dirty="0" smtClean="0"/>
              <a:t> Тихого. </a:t>
            </a:r>
          </a:p>
          <a:p>
            <a:r>
              <a:rPr lang="ru-RU" sz="2400" dirty="0" smtClean="0"/>
              <a:t>Путешествие четырнадцатое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54690" y="1431940"/>
            <a:ext cx="8065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Число нуклеотидов в геноме человека, в которых наблюдали различие между людьми </a:t>
            </a:r>
            <a:r>
              <a:rPr lang="ru-RU" sz="3600" dirty="0" smtClean="0"/>
              <a:t>меньше - но того </a:t>
            </a:r>
            <a:r>
              <a:rPr lang="ru-RU" sz="3600" dirty="0" smtClean="0"/>
              <a:t>же </a:t>
            </a:r>
            <a:r>
              <a:rPr lang="ru-RU" sz="3600" dirty="0" smtClean="0"/>
              <a:t>порядка! - </a:t>
            </a:r>
            <a:r>
              <a:rPr lang="ru-RU" sz="3600" dirty="0" smtClean="0"/>
              <a:t>что и число различий между геномом одного человека и одного шимпанзе! </a:t>
            </a:r>
            <a:r>
              <a:rPr lang="en-US" sz="3600" dirty="0" smtClean="0">
                <a:sym typeface="Wingdings" pitchFamily="2" charset="2"/>
              </a:rPr>
              <a:t>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163105"/>
            <a:ext cx="8229600" cy="1143000"/>
          </a:xfrm>
        </p:spPr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65100"/>
            <a:ext cx="8229600" cy="6907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запомнить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665" y="740650"/>
            <a:ext cx="8229600" cy="591437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Геном</a:t>
            </a:r>
            <a:endParaRPr lang="ru-RU" dirty="0" smtClean="0"/>
          </a:p>
          <a:p>
            <a:pPr lvl="1"/>
            <a:r>
              <a:rPr lang="ru-RU" dirty="0" smtClean="0"/>
              <a:t>носитель </a:t>
            </a:r>
            <a:r>
              <a:rPr lang="ru-RU" dirty="0" smtClean="0"/>
              <a:t>генома</a:t>
            </a:r>
            <a:endParaRPr lang="ru-RU" dirty="0" smtClean="0"/>
          </a:p>
          <a:p>
            <a:pPr lvl="1"/>
            <a:r>
              <a:rPr lang="ru-RU" dirty="0" smtClean="0"/>
              <a:t>что нужно для создания </a:t>
            </a:r>
            <a:r>
              <a:rPr lang="en-US" dirty="0" smtClean="0"/>
              <a:t>“</a:t>
            </a:r>
            <a:r>
              <a:rPr lang="ru-RU" dirty="0" smtClean="0"/>
              <a:t>искусственного</a:t>
            </a:r>
            <a:r>
              <a:rPr lang="en-US" dirty="0" smtClean="0"/>
              <a:t>” </a:t>
            </a:r>
            <a:r>
              <a:rPr lang="ru-RU" dirty="0" smtClean="0"/>
              <a:t>организма</a:t>
            </a:r>
          </a:p>
          <a:p>
            <a:pPr lvl="1"/>
            <a:r>
              <a:rPr lang="ru-RU" dirty="0" smtClean="0"/>
              <a:t>примерные размеры </a:t>
            </a:r>
            <a:r>
              <a:rPr lang="ru-RU" dirty="0" smtClean="0"/>
              <a:t>геномов</a:t>
            </a:r>
          </a:p>
          <a:p>
            <a:r>
              <a:rPr lang="ru-RU" dirty="0" smtClean="0"/>
              <a:t>ДНК, последовательность ДНК</a:t>
            </a:r>
            <a:endParaRPr lang="ru-RU" dirty="0" smtClean="0"/>
          </a:p>
          <a:p>
            <a:r>
              <a:rPr lang="ru-RU" dirty="0" smtClean="0"/>
              <a:t>Прокариоты и эукариоты</a:t>
            </a:r>
          </a:p>
          <a:p>
            <a:pPr lvl="1"/>
            <a:r>
              <a:rPr lang="ru-RU" dirty="0" smtClean="0"/>
              <a:t> </a:t>
            </a:r>
            <a:r>
              <a:rPr lang="ru-RU" dirty="0" smtClean="0"/>
              <a:t>чем </a:t>
            </a:r>
            <a:r>
              <a:rPr lang="ru-RU" dirty="0" smtClean="0"/>
              <a:t>отличаются их ДНК</a:t>
            </a:r>
          </a:p>
          <a:p>
            <a:r>
              <a:rPr lang="ru-RU" dirty="0" smtClean="0"/>
              <a:t>Вирусы, кому адресованы их геномы</a:t>
            </a:r>
          </a:p>
          <a:p>
            <a:r>
              <a:rPr lang="ru-RU" dirty="0" smtClean="0"/>
              <a:t>Хромосома</a:t>
            </a:r>
          </a:p>
          <a:p>
            <a:pPr lvl="1"/>
            <a:r>
              <a:rPr lang="ru-RU" dirty="0" smtClean="0"/>
              <a:t>Отличие в наборе хромосом у мужчин и женщин</a:t>
            </a:r>
            <a:endParaRPr lang="ru-RU" dirty="0" smtClean="0"/>
          </a:p>
          <a:p>
            <a:r>
              <a:rPr lang="ru-RU" dirty="0" smtClean="0"/>
              <a:t>Гены</a:t>
            </a:r>
          </a:p>
          <a:p>
            <a:pPr lvl="1"/>
            <a:r>
              <a:rPr lang="ru-RU" dirty="0" smtClean="0"/>
              <a:t>какая информация закодирована в генах</a:t>
            </a:r>
          </a:p>
          <a:p>
            <a:pPr lvl="1"/>
            <a:r>
              <a:rPr lang="ru-RU" dirty="0" smtClean="0"/>
              <a:t>почему эта информация понятна </a:t>
            </a:r>
            <a:r>
              <a:rPr lang="ru-RU" dirty="0" smtClean="0"/>
              <a:t>биологам</a:t>
            </a:r>
          </a:p>
          <a:p>
            <a:r>
              <a:rPr lang="ru-RU" dirty="0" err="1" smtClean="0"/>
              <a:t>Эпигенетика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Эволюция, как происходит</a:t>
            </a:r>
          </a:p>
          <a:p>
            <a:r>
              <a:rPr lang="ru-RU" dirty="0" smtClean="0"/>
              <a:t>Гомологичные последовательности</a:t>
            </a:r>
          </a:p>
          <a:p>
            <a:r>
              <a:rPr lang="ru-RU" dirty="0" smtClean="0"/>
              <a:t>Карта локального сходства</a:t>
            </a:r>
          </a:p>
          <a:p>
            <a:r>
              <a:rPr lang="ru-RU" dirty="0" smtClean="0"/>
              <a:t>Выравнивание последовательностей</a:t>
            </a:r>
            <a:endParaRPr lang="ru-RU" dirty="0" smtClean="0"/>
          </a:p>
          <a:p>
            <a:pPr lvl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Странички геномов в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NCBI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73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578" y="3429000"/>
            <a:ext cx="8720843" cy="1885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93830" y="1431940"/>
            <a:ext cx="87563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/>
              <a:t>http://www.ncbi.nlm.nih.gov/genome/browse</a:t>
            </a:r>
            <a:endParaRPr lang="ru-RU" sz="3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35" y="2161635"/>
            <a:ext cx="4486275" cy="11144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Упражнения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665" y="1431940"/>
            <a:ext cx="8229600" cy="236647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Определите примерную длину суммарной ДНК (в понятных любому единицах) </a:t>
            </a:r>
          </a:p>
          <a:p>
            <a:pPr lvl="1"/>
            <a:r>
              <a:rPr lang="ru-RU" dirty="0" smtClean="0">
                <a:solidFill>
                  <a:srgbClr val="0070C0"/>
                </a:solidFill>
              </a:rPr>
              <a:t>из одной клетки человека</a:t>
            </a:r>
          </a:p>
          <a:p>
            <a:pPr lvl="1"/>
            <a:r>
              <a:rPr lang="ru-RU" dirty="0" smtClean="0">
                <a:solidFill>
                  <a:srgbClr val="0070C0"/>
                </a:solidFill>
              </a:rPr>
              <a:t>из всех клеток человека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>
                <a:solidFill>
                  <a:srgbClr val="0070C0"/>
                </a:solidFill>
              </a:rPr>
              <a:pPr/>
              <a:t>74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665" y="5502870"/>
            <a:ext cx="7757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Количество клеток в организме человека — около 100.000.000.000.000 (100 триллионов , или 10</a:t>
            </a:r>
            <a:r>
              <a:rPr lang="ru-RU" sz="2400" baseline="30000" dirty="0" smtClean="0">
                <a:solidFill>
                  <a:srgbClr val="0070C0"/>
                </a:solidFill>
              </a:rPr>
              <a:t>14</a:t>
            </a:r>
            <a:r>
              <a:rPr lang="ru-RU" sz="2400" dirty="0" smtClean="0">
                <a:solidFill>
                  <a:srgbClr val="0070C0"/>
                </a:solidFill>
              </a:rPr>
              <a:t>)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475" y="3774645"/>
            <a:ext cx="7757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Расстояние между основаниями ДНК (</a:t>
            </a:r>
            <a:r>
              <a:rPr lang="en-US" sz="2400" dirty="0" smtClean="0">
                <a:solidFill>
                  <a:srgbClr val="0070C0"/>
                </a:solidFill>
              </a:rPr>
              <a:t>“</a:t>
            </a:r>
            <a:r>
              <a:rPr lang="ru-RU" sz="2400" dirty="0" smtClean="0">
                <a:solidFill>
                  <a:srgbClr val="0070C0"/>
                </a:solidFill>
              </a:rPr>
              <a:t>буквами</a:t>
            </a:r>
            <a:r>
              <a:rPr lang="en-US" sz="2400" dirty="0" smtClean="0">
                <a:solidFill>
                  <a:srgbClr val="0070C0"/>
                </a:solidFill>
              </a:rPr>
              <a:t>”</a:t>
            </a:r>
            <a:r>
              <a:rPr lang="ru-RU" sz="2400" dirty="0" smtClean="0">
                <a:solidFill>
                  <a:srgbClr val="0070C0"/>
                </a:solidFill>
              </a:rPr>
              <a:t>) </a:t>
            </a:r>
            <a:r>
              <a:rPr lang="en-US" sz="2400" dirty="0" smtClean="0">
                <a:solidFill>
                  <a:srgbClr val="0070C0"/>
                </a:solidFill>
              </a:rPr>
              <a:t> - 0.34 </a:t>
            </a:r>
            <a:r>
              <a:rPr lang="ru-RU" sz="2400" dirty="0" smtClean="0">
                <a:solidFill>
                  <a:srgbClr val="0070C0"/>
                </a:solidFill>
              </a:rPr>
              <a:t>нанометра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475" y="4773175"/>
            <a:ext cx="7757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1 нанометр =  10</a:t>
            </a:r>
            <a:r>
              <a:rPr lang="ru-RU" sz="2400" baseline="30000" dirty="0" smtClean="0">
                <a:solidFill>
                  <a:srgbClr val="0070C0"/>
                </a:solidFill>
              </a:rPr>
              <a:t>-9</a:t>
            </a:r>
            <a:r>
              <a:rPr lang="ru-RU" sz="2400" dirty="0" smtClean="0">
                <a:solidFill>
                  <a:srgbClr val="0070C0"/>
                </a:solidFill>
              </a:rPr>
              <a:t> метра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9075"/>
            <a:ext cx="9144000" cy="923925"/>
          </a:xfrm>
        </p:spPr>
        <p:txBody>
          <a:bodyPr/>
          <a:lstStyle/>
          <a:p>
            <a:r>
              <a:rPr lang="ru-RU" sz="3600" b="1">
                <a:solidFill>
                  <a:schemeClr val="tx1"/>
                </a:solidFill>
                <a:latin typeface="Arial" charset="0"/>
              </a:rPr>
              <a:t>Двойная спираль ДНК (вид с торца)</a:t>
            </a:r>
          </a:p>
        </p:txBody>
      </p:sp>
      <p:pic>
        <p:nvPicPr>
          <p:cNvPr id="20483" name="Picture 3" descr="D:\-=Gol=-\lect5\DNA_top_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86725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9075"/>
            <a:ext cx="8534400" cy="771525"/>
          </a:xfrm>
        </p:spPr>
        <p:txBody>
          <a:bodyPr/>
          <a:lstStyle/>
          <a:p>
            <a:r>
              <a:rPr lang="ru-RU" sz="3600" b="1">
                <a:solidFill>
                  <a:schemeClr val="tx1"/>
                </a:solidFill>
                <a:latin typeface="Arial" charset="0"/>
              </a:rPr>
              <a:t>Двойная спираль ДНК (вид с торца)</a:t>
            </a:r>
          </a:p>
        </p:txBody>
      </p:sp>
      <p:pic>
        <p:nvPicPr>
          <p:cNvPr id="19459" name="Picture 3" descr="D:\-=Gol=-\lect5\DNA_top_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86725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475" y="165100"/>
            <a:ext cx="7995535" cy="8199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+mn-lt"/>
                <a:ea typeface="+mn-ea"/>
                <a:cs typeface="+mn-cs"/>
              </a:rPr>
              <a:t>Комплементарные</a:t>
            </a:r>
            <a:r>
              <a:rPr lang="ru-RU" sz="3200" b="1" dirty="0" smtClean="0">
                <a:latin typeface="+mn-lt"/>
                <a:ea typeface="+mn-ea"/>
                <a:cs typeface="+mn-cs"/>
              </a:rPr>
              <a:t> пары образуются за счет водородных связей</a:t>
            </a:r>
          </a:p>
        </p:txBody>
      </p:sp>
      <p:pic>
        <p:nvPicPr>
          <p:cNvPr id="16387" name="Picture 3" descr="D:\-=Gol=-\lect5\DNA_comp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86725" cy="5200650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87700" y="1735138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CC"/>
                </a:solidFill>
                <a:latin typeface="Arial" charset="0"/>
              </a:rPr>
              <a:t>С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336925" y="6092825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CC"/>
                </a:solidFill>
                <a:latin typeface="Arial" charset="0"/>
              </a:rPr>
              <a:t>Т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65750" y="1735138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CC"/>
                </a:solidFill>
                <a:latin typeface="Arial" charset="0"/>
              </a:rPr>
              <a:t>G</a:t>
            </a:r>
            <a:endParaRPr lang="ru-RU" b="1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65750" y="6051550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CC"/>
                </a:solidFill>
                <a:latin typeface="Arial" charset="0"/>
              </a:rPr>
              <a:t>A</a:t>
            </a:r>
            <a:endParaRPr lang="ru-RU" b="1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3110" y="2814519"/>
            <a:ext cx="1689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Три прочнее, чем две!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9075"/>
            <a:ext cx="9144000" cy="695325"/>
          </a:xfrm>
        </p:spPr>
        <p:txBody>
          <a:bodyPr/>
          <a:lstStyle/>
          <a:p>
            <a:r>
              <a:rPr lang="ru-RU" sz="3600" b="1">
                <a:solidFill>
                  <a:schemeClr val="tx1"/>
                </a:solidFill>
                <a:latin typeface="Arial" charset="0"/>
              </a:rPr>
              <a:t>Двойная спираль ДНК (вид сбоку)</a:t>
            </a:r>
          </a:p>
        </p:txBody>
      </p:sp>
      <p:pic>
        <p:nvPicPr>
          <p:cNvPr id="21507" name="Picture 3" descr="D:\-=Gol=-\lect5\DNA_side_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86725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ДНК занимает не всю клетку бактерии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79</a:t>
            </a:fld>
            <a:endParaRPr lang="ru-RU"/>
          </a:p>
        </p:txBody>
      </p:sp>
      <p:pic>
        <p:nvPicPr>
          <p:cNvPr id="4" name="Picture 2" descr="http://pisum.bionet.nsc.ru/kosterin/lectures/lecture7/nucleoid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854394"/>
            <a:ext cx="5741322" cy="37252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54580" y="1892800"/>
            <a:ext cx="25347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ДНК в клетке бактерии обычно образует </a:t>
            </a:r>
            <a:r>
              <a:rPr lang="ru-RU" sz="2800" dirty="0" err="1" smtClean="0"/>
              <a:t>нуклеоид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 descr="http://epizodsspace.no-ip.org/bibl/fant/lem/zvezd-dn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00" y="1009485"/>
            <a:ext cx="7496175" cy="491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>
                <a:solidFill>
                  <a:srgbClr val="0070C0"/>
                </a:solidFill>
              </a:rPr>
              <a:pPr/>
              <a:t>80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5574" y="241384"/>
            <a:ext cx="8794595" cy="11905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Задача(*) для любопытных: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насколько плотно упакована ДНК палочки Коха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450" y="1662370"/>
            <a:ext cx="82570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Оцените среднее расстояние от участка ДНК до участка соседнего в пространстве, но не соседнего по последовательности. 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i="1" dirty="0" smtClean="0">
                <a:solidFill>
                  <a:srgbClr val="0070C0"/>
                </a:solidFill>
              </a:rPr>
              <a:t>Указания.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1) Размеры клетки, </a:t>
            </a:r>
            <a:r>
              <a:rPr lang="ru-RU" sz="2400" dirty="0" err="1" smtClean="0">
                <a:solidFill>
                  <a:srgbClr val="0070C0"/>
                </a:solidFill>
              </a:rPr>
              <a:t>нуклеоида</a:t>
            </a:r>
            <a:r>
              <a:rPr lang="ru-RU" sz="2400" dirty="0" smtClean="0">
                <a:solidFill>
                  <a:srgbClr val="0070C0"/>
                </a:solidFill>
              </a:rPr>
              <a:t> и число пар оснований ДНК оцените из фотографий на предыдущих слайдах.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2) Расстояние между плоскостями соседних оснований около 3,4 ангстрема.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3) Диаметр двойной спирали ДНК – около 20 ангстрем.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4) 1 ангстрем = 10</a:t>
            </a:r>
            <a:r>
              <a:rPr lang="ru-RU" sz="2400" baseline="30000" dirty="0" smtClean="0">
                <a:solidFill>
                  <a:srgbClr val="0070C0"/>
                </a:solidFill>
              </a:rPr>
              <a:t>-10 </a:t>
            </a:r>
            <a:r>
              <a:rPr lang="ru-RU" sz="2400" dirty="0" smtClean="0">
                <a:solidFill>
                  <a:srgbClr val="0070C0"/>
                </a:solidFill>
              </a:rPr>
              <a:t> метра.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</p:txBody>
      </p:sp>
      <p:grpSp>
        <p:nvGrpSpPr>
          <p:cNvPr id="5" name="Группа 13"/>
          <p:cNvGrpSpPr/>
          <p:nvPr/>
        </p:nvGrpSpPr>
        <p:grpSpPr>
          <a:xfrm>
            <a:off x="6876300" y="2507280"/>
            <a:ext cx="1476187" cy="1405892"/>
            <a:chOff x="6569060" y="2507280"/>
            <a:chExt cx="1476187" cy="14058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69060" y="2507280"/>
              <a:ext cx="1476187" cy="1405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Прямая со стрелкой 6"/>
            <p:cNvCxnSpPr/>
            <p:nvPr/>
          </p:nvCxnSpPr>
          <p:spPr>
            <a:xfrm flipH="1">
              <a:off x="6799490" y="3083355"/>
              <a:ext cx="345646" cy="7681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20585633">
              <a:off x="6791809" y="2825388"/>
              <a:ext cx="345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70C0"/>
                  </a:solidFill>
                </a:rPr>
                <a:t>?</a:t>
              </a:r>
              <a:endParaRPr lang="ru-RU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00" y="2276850"/>
            <a:ext cx="7772400" cy="1805035"/>
          </a:xfrm>
        </p:spPr>
        <p:txBody>
          <a:bodyPr>
            <a:normAutofit/>
          </a:bodyPr>
          <a:lstStyle/>
          <a:p>
            <a:r>
              <a:rPr lang="ru-RU" dirty="0" smtClean="0"/>
              <a:t>ВОТ ГЕНОМ: </a:t>
            </a:r>
            <a:br>
              <a:rPr lang="ru-RU" dirty="0" smtClean="0"/>
            </a:br>
            <a:r>
              <a:rPr lang="ru-RU" dirty="0" smtClean="0"/>
              <a:t>                           </a:t>
            </a:r>
            <a:r>
              <a:rPr lang="ru-RU" sz="2400" i="1" dirty="0" smtClean="0"/>
              <a:t>показываю</a:t>
            </a:r>
            <a:br>
              <a:rPr lang="ru-RU" sz="2400" i="1" dirty="0" smtClean="0"/>
            </a:br>
            <a:r>
              <a:rPr lang="ru-RU" sz="3200" dirty="0" smtClean="0"/>
              <a:t>Это геном </a:t>
            </a:r>
            <a:r>
              <a:rPr lang="ru-RU" sz="3200" dirty="0" err="1" smtClean="0"/>
              <a:t>Крэга</a:t>
            </a:r>
            <a:r>
              <a:rPr lang="ru-RU" sz="3200" dirty="0" smtClean="0"/>
              <a:t> </a:t>
            </a:r>
            <a:r>
              <a:rPr lang="ru-RU" sz="3200" dirty="0" err="1" smtClean="0"/>
              <a:t>вентера</a:t>
            </a:r>
            <a:r>
              <a:rPr lang="ru-RU" sz="3200" dirty="0" smtClean="0"/>
              <a:t> 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4690" y="395005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Лучше один раз увидеть, чем прочитать  сто определений.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14" descr="Картинки по запросу Craig v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1890" y="2690250"/>
            <a:ext cx="1847850" cy="2466975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Craig v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4" y="4389125"/>
            <a:ext cx="2621433" cy="20354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43775" y="4389125"/>
            <a:ext cx="4034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Вентер</a:t>
            </a:r>
            <a:r>
              <a:rPr lang="ru-RU" sz="2400" dirty="0" smtClean="0"/>
              <a:t> еще появится в моем </a:t>
            </a:r>
          </a:p>
          <a:p>
            <a:r>
              <a:rPr lang="ru-RU" sz="2400" dirty="0" smtClean="0"/>
              <a:t>рассказе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36276" y="5195630"/>
            <a:ext cx="196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Craig Venter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2171</Words>
  <Application>Microsoft Office PowerPoint</Application>
  <PresentationFormat>Экран (4:3)</PresentationFormat>
  <Paragraphs>532</Paragraphs>
  <Slides>80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Тема Office</vt:lpstr>
      <vt:lpstr>Зачёт</vt:lpstr>
      <vt:lpstr>Слайд 2</vt:lpstr>
      <vt:lpstr>Геномы</vt:lpstr>
      <vt:lpstr>План</vt:lpstr>
      <vt:lpstr>I. Что такое геном </vt:lpstr>
      <vt:lpstr>Гено́м — совокупность наследственного материала, заключенного в клетке организма.                                      Wikipedia (рус)</vt:lpstr>
      <vt:lpstr>Слайд 7</vt:lpstr>
      <vt:lpstr>Слайд 8</vt:lpstr>
      <vt:lpstr>ВОТ ГЕНОМ:                             показываю Это геном Крэга вентера </vt:lpstr>
      <vt:lpstr>Вопрос: что вы видите?</vt:lpstr>
      <vt:lpstr>Можно открыть файл human_chrX.fasta</vt:lpstr>
      <vt:lpstr>Мы увидели фрагмент ИНСТРУКЦИИ по созданию организма индивида – Крэга Вентера! ))))  Геном - инструкция по созданию и функционированию (т.е. жизни) индивидуального организма или клетки </vt:lpstr>
      <vt:lpstr>Крэг Вентер создал институт, который переписал геном Крэга Вентера (записанный на его ДНК) в текстовый файл (мы его видели)</vt:lpstr>
      <vt:lpstr>За дело – создадим нового Крэга Вентера!? )))</vt:lpstr>
      <vt:lpstr>Надо найти ответы на вопросы</vt:lpstr>
      <vt:lpstr>Носитель генома - ДНК</vt:lpstr>
      <vt:lpstr>ДНК как носитель текста (пропустить)</vt:lpstr>
      <vt:lpstr>Слайд 18</vt:lpstr>
      <vt:lpstr>Слайд 19</vt:lpstr>
      <vt:lpstr>Суперспирализация: микрофотография маленькой кольцевой ДНК бактерии - плазмиды</vt:lpstr>
      <vt:lpstr>Слайд 21</vt:lpstr>
      <vt:lpstr>Упражнение</vt:lpstr>
      <vt:lpstr>Кто способен прочитать геном и выполнить инструкции</vt:lpstr>
      <vt:lpstr>На каком языке написана инструкция</vt:lpstr>
      <vt:lpstr>Слайд 25</vt:lpstr>
      <vt:lpstr>Что написано в инструкции – геноме об индивидууме</vt:lpstr>
      <vt:lpstr>Слайд 27</vt:lpstr>
      <vt:lpstr>“II. Её родитель – компьютер”</vt:lpstr>
      <vt:lpstr>Слайд 29</vt:lpstr>
      <vt:lpstr>Craig Venter et al., 2010:</vt:lpstr>
      <vt:lpstr>Слайд 31</vt:lpstr>
      <vt:lpstr>Слайд 32</vt:lpstr>
      <vt:lpstr>Из интервью C. Venter’а CNN </vt:lpstr>
      <vt:lpstr>Можно ли использовать в качестве реципиента геномной ДНК клетки любых организмов? </vt:lpstr>
      <vt:lpstr>Эукариоты (человек, растение, медуза, гриб) и прокариоты (бактерии и археи)</vt:lpstr>
      <vt:lpstr>Распространение инструкций между клетками многоклеточных эукакриот</vt:lpstr>
      <vt:lpstr>III. Размеры геномов</vt:lpstr>
      <vt:lpstr>Размеры генома</vt:lpstr>
      <vt:lpstr>Упражнения</vt:lpstr>
      <vt:lpstr> Хромосомы человека(кариотип)   </vt:lpstr>
      <vt:lpstr>Микрофотография всех хромосом в ядре клетки человека </vt:lpstr>
      <vt:lpstr>Геномы вирусов</vt:lpstr>
      <vt:lpstr>Слайд 43</vt:lpstr>
      <vt:lpstr>IV. Что мы научились понимать в языке, на котором написан геном </vt:lpstr>
      <vt:lpstr>Слайд 45</vt:lpstr>
      <vt:lpstr>Слайд 46</vt:lpstr>
      <vt:lpstr>Генетический код  T в ДНК соответствует U в РНК</vt:lpstr>
      <vt:lpstr>Ген (пропустить)</vt:lpstr>
      <vt:lpstr>Изображение гена человека в Genome Browser</vt:lpstr>
      <vt:lpstr>Слайд 50</vt:lpstr>
      <vt:lpstr>Слайд 51</vt:lpstr>
      <vt:lpstr>V. Сравнение геномов</vt:lpstr>
      <vt:lpstr>Эволюция </vt:lpstr>
      <vt:lpstr>Два метода сравнения последовательностей </vt:lpstr>
      <vt:lpstr>Карта локального сходства геномов  M.capricolum и M.mycoides </vt:lpstr>
      <vt:lpstr>Карта сходства 2х последовательностей</vt:lpstr>
      <vt:lpstr>Карта локального сходства геномов  M.capricolum и M.mycoides </vt:lpstr>
      <vt:lpstr>Карта сходства 2х последовательностей  с учетом комплементарной цепочки</vt:lpstr>
      <vt:lpstr>Карта локального сходства геномов  M.capricolum и M.mycoides </vt:lpstr>
      <vt:lpstr>Карта сходства геномов двух видов болезнетворных бактерий - бруцелл</vt:lpstr>
      <vt:lpstr>Выпавнивание последовательностей геномов M.capricolum и M.mycoides  (маленький фрагмент)</vt:lpstr>
      <vt:lpstr>Человек – шимпанзе: две хромосомы объединились в одну</vt:lpstr>
      <vt:lpstr>Человек – шимпанзе:  сравнение последовательностей </vt:lpstr>
      <vt:lpstr>Человек - шимпанзе</vt:lpstr>
      <vt:lpstr>Человек - шимпанзе</vt:lpstr>
      <vt:lpstr>Comparison to Human Genome</vt:lpstr>
      <vt:lpstr>Слайд 67</vt:lpstr>
      <vt:lpstr>Человек - шимпанзе</vt:lpstr>
      <vt:lpstr>Сравнение: человек - человек</vt:lpstr>
      <vt:lpstr>Слайд 70</vt:lpstr>
      <vt:lpstr>КОНЕЦ</vt:lpstr>
      <vt:lpstr>Что запомнить</vt:lpstr>
      <vt:lpstr>Странички геномов в NCBI </vt:lpstr>
      <vt:lpstr>Упражнения</vt:lpstr>
      <vt:lpstr>Двойная спираль ДНК (вид с торца)</vt:lpstr>
      <vt:lpstr>Двойная спираль ДНК (вид с торца)</vt:lpstr>
      <vt:lpstr>Комплементарные пары образуются за счет водородных связей</vt:lpstr>
      <vt:lpstr>Двойная спираль ДНК (вид сбоку)</vt:lpstr>
      <vt:lpstr>ДНК занимает не всю клетку бактерии </vt:lpstr>
      <vt:lpstr>Слайд 80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Геном</dc:title>
  <dc:creator>aba</dc:creator>
  <cp:lastModifiedBy>aba</cp:lastModifiedBy>
  <cp:revision>274</cp:revision>
  <dcterms:created xsi:type="dcterms:W3CDTF">2014-09-13T11:53:54Z</dcterms:created>
  <dcterms:modified xsi:type="dcterms:W3CDTF">2015-09-09T12:21:27Z</dcterms:modified>
</cp:coreProperties>
</file>