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09" autoAdjust="0"/>
  </p:normalViewPr>
  <p:slideViewPr>
    <p:cSldViewPr>
      <p:cViewPr varScale="1">
        <p:scale>
          <a:sx n="148" d="100"/>
          <a:sy n="148" d="100"/>
        </p:scale>
        <p:origin x="-96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F208F-62BB-482D-9724-682F40DE880C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D8CE-4FEC-4CEE-B4D4-969C4CD8EC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Последовательности двух белков </a:t>
            </a:r>
            <a:r>
              <a:rPr lang="ru-RU" dirty="0" smtClean="0"/>
              <a:t>вверху приведены </a:t>
            </a:r>
            <a:r>
              <a:rPr lang="ru-RU" dirty="0" smtClean="0"/>
              <a:t>в так</a:t>
            </a:r>
            <a:r>
              <a:rPr lang="ru-RU" baseline="0" dirty="0" smtClean="0"/>
              <a:t> называемом </a:t>
            </a:r>
            <a:r>
              <a:rPr lang="en-US" baseline="0" dirty="0" err="1" smtClean="0"/>
              <a:t>fasta</a:t>
            </a:r>
            <a:r>
              <a:rPr lang="en-US" baseline="0" dirty="0" smtClean="0"/>
              <a:t>-</a:t>
            </a:r>
            <a:r>
              <a:rPr lang="ru-RU" baseline="0" dirty="0" smtClean="0"/>
              <a:t>формате.</a:t>
            </a:r>
          </a:p>
          <a:p>
            <a:r>
              <a:rPr lang="ru-RU" baseline="0" dirty="0" smtClean="0"/>
              <a:t>Это наиболее распространённый формат для хранения биологических последовательностей в компьютерных файлах.</a:t>
            </a:r>
          </a:p>
          <a:p>
            <a:r>
              <a:rPr lang="ru-RU" baseline="0" dirty="0" smtClean="0"/>
              <a:t>Каждая последовательность занимает несколько строк, первая из которых начинается с </a:t>
            </a:r>
            <a:r>
              <a:rPr lang="en-US" baseline="0" dirty="0" smtClean="0"/>
              <a:t>“&gt;” </a:t>
            </a:r>
            <a:r>
              <a:rPr lang="ru-RU" baseline="0" dirty="0" smtClean="0"/>
              <a:t>и содержит название, а также часто краткое описание последовательности.</a:t>
            </a:r>
          </a:p>
          <a:p>
            <a:r>
              <a:rPr lang="ru-RU" baseline="0" dirty="0" smtClean="0"/>
              <a:t>Остальные строки – сама последовательность (буквы, обозначающие аминокислоты или нуклеотиды).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1.</a:t>
            </a:r>
            <a:r>
              <a:rPr lang="ru-RU" dirty="0" smtClean="0"/>
              <a:t> </a:t>
            </a:r>
            <a:r>
              <a:rPr lang="pl-PL" i="0" dirty="0" smtClean="0"/>
              <a:t>Altschul,S.F., Gish,W., Miller,W., Myers,E.W. and Lipman,D.J. (1990) Basic local alignment search tool. </a:t>
            </a:r>
            <a:r>
              <a:rPr lang="pl-PL" i="1" dirty="0" smtClean="0"/>
              <a:t>J. Mol. Biol</a:t>
            </a:r>
            <a:r>
              <a:rPr lang="pl-PL" i="0" dirty="0" smtClean="0"/>
              <a:t>., 215, 403–410.</a:t>
            </a:r>
          </a:p>
          <a:p>
            <a:r>
              <a:rPr lang="pl-PL" dirty="0" smtClean="0"/>
              <a:t>2.</a:t>
            </a:r>
            <a:r>
              <a:rPr lang="ru-RU" dirty="0" smtClean="0"/>
              <a:t> </a:t>
            </a:r>
            <a:r>
              <a:rPr lang="pl-PL" i="0" dirty="0" smtClean="0"/>
              <a:t>Altschul,S.F., Madden,T.L., Schaffer,A.A., Zhang,J., Zhang,Z., Miller,W. and Lipman,D.J. (1997) Gapped BLAST and PSI-BLAST: a new generation of protein database search programs. </a:t>
            </a:r>
            <a:r>
              <a:rPr lang="pl-PL" i="1" dirty="0" smtClean="0"/>
              <a:t>Nucleic Acids Res</a:t>
            </a:r>
            <a:r>
              <a:rPr lang="pl-PL" i="0" dirty="0" smtClean="0"/>
              <a:t>., 25, 3389–3402.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D8CE-4FEC-4CEE-B4D4-969C4CD8EC10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Матрица называется </a:t>
            </a:r>
            <a:r>
              <a:rPr lang="en-US" dirty="0" smtClean="0"/>
              <a:t>“BLOSUM62”.</a:t>
            </a:r>
          </a:p>
          <a:p>
            <a:r>
              <a:rPr lang="ru-RU" dirty="0" smtClean="0"/>
              <a:t>Для</a:t>
            </a:r>
            <a:r>
              <a:rPr lang="ru-RU" baseline="0" dirty="0" smtClean="0"/>
              <a:t> построения матрицы взяты пары соответствующих друг другу аминокислот из последовательностей родственных белков.</a:t>
            </a:r>
          </a:p>
          <a:p>
            <a:r>
              <a:rPr lang="ru-RU" baseline="0" dirty="0" smtClean="0"/>
              <a:t>Предварительно отобраны пары белков, сходных не более чем на 62% по всей длине.</a:t>
            </a:r>
          </a:p>
          <a:p>
            <a:r>
              <a:rPr lang="ru-RU" baseline="0" dirty="0" smtClean="0"/>
              <a:t>После этого определены частоты пар аминокислот </a:t>
            </a:r>
            <a:r>
              <a:rPr lang="en-US" i="1" baseline="0" dirty="0" smtClean="0"/>
              <a:t>q</a:t>
            </a:r>
            <a:r>
              <a:rPr lang="en-US" i="1" baseline="-25000" dirty="0" smtClean="0"/>
              <a:t>ab</a:t>
            </a:r>
            <a:r>
              <a:rPr lang="en-US" baseline="0" dirty="0" smtClean="0"/>
              <a:t> </a:t>
            </a:r>
            <a:r>
              <a:rPr lang="ru-RU" baseline="0" dirty="0" smtClean="0"/>
              <a:t>и частоты отдельных аминокислот 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a</a:t>
            </a:r>
            <a:r>
              <a:rPr lang="en-US" baseline="0" dirty="0" smtClean="0"/>
              <a:t>.</a:t>
            </a:r>
          </a:p>
          <a:p>
            <a:r>
              <a:rPr lang="ru-RU" baseline="0" dirty="0" smtClean="0"/>
              <a:t>Число на пересечении строки </a:t>
            </a:r>
            <a:r>
              <a:rPr lang="en-US" i="1" baseline="0" dirty="0" smtClean="0"/>
              <a:t>a</a:t>
            </a:r>
            <a:r>
              <a:rPr lang="en-US" baseline="0" dirty="0" smtClean="0"/>
              <a:t> </a:t>
            </a:r>
            <a:r>
              <a:rPr lang="ru-RU" baseline="0" dirty="0" smtClean="0"/>
              <a:t>и столбца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ru-RU" baseline="0" dirty="0" smtClean="0"/>
              <a:t>получается из </a:t>
            </a:r>
            <a:r>
              <a:rPr lang="en-US" baseline="0" dirty="0" smtClean="0"/>
              <a:t>ln (</a:t>
            </a:r>
            <a:r>
              <a:rPr lang="en-US" i="1" baseline="0" dirty="0" smtClean="0"/>
              <a:t>q</a:t>
            </a:r>
            <a:r>
              <a:rPr lang="en-US" i="1" baseline="-25000" dirty="0" smtClean="0"/>
              <a:t>ab</a:t>
            </a:r>
            <a:r>
              <a:rPr lang="en-US" baseline="0" dirty="0" smtClean="0"/>
              <a:t>/(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a</a:t>
            </a:r>
            <a:r>
              <a:rPr lang="en-US" i="1" baseline="0" dirty="0" smtClean="0"/>
              <a:t>p</a:t>
            </a:r>
            <a:r>
              <a:rPr lang="en-US" i="1" baseline="-25000" dirty="0" smtClean="0"/>
              <a:t>b</a:t>
            </a:r>
            <a:r>
              <a:rPr lang="ru-RU" baseline="0" dirty="0" smtClean="0"/>
              <a:t> </a:t>
            </a:r>
            <a:r>
              <a:rPr lang="en-US" baseline="0" dirty="0" smtClean="0"/>
              <a:t>)) </a:t>
            </a:r>
            <a:r>
              <a:rPr lang="ru-RU" baseline="0" dirty="0" smtClean="0"/>
              <a:t>после умножения на 2 и округления до ближайшего целого.</a:t>
            </a:r>
          </a:p>
          <a:p>
            <a:r>
              <a:rPr lang="ru-RU" dirty="0" smtClean="0"/>
              <a:t>То есть чем чаще </a:t>
            </a:r>
            <a:r>
              <a:rPr lang="ru-RU" baseline="0" dirty="0" smtClean="0"/>
              <a:t>замена </a:t>
            </a:r>
            <a:r>
              <a:rPr lang="en-US" i="1" baseline="0" dirty="0" smtClean="0"/>
              <a:t>a</a:t>
            </a:r>
            <a:r>
              <a:rPr lang="en-US" baseline="0" dirty="0" smtClean="0"/>
              <a:t> </a:t>
            </a:r>
            <a:r>
              <a:rPr lang="ru-RU" baseline="0" dirty="0" smtClean="0"/>
              <a:t>на </a:t>
            </a:r>
            <a:r>
              <a:rPr lang="en-US" i="1" baseline="0" dirty="0" smtClean="0"/>
              <a:t>b</a:t>
            </a:r>
            <a:r>
              <a:rPr lang="en-US" baseline="0" dirty="0" smtClean="0"/>
              <a:t> </a:t>
            </a:r>
            <a:r>
              <a:rPr lang="ru-RU" baseline="0" dirty="0" smtClean="0"/>
              <a:t>закрепляется в ходе эволюции, тем больше число.</a:t>
            </a:r>
            <a:endParaRPr lang="en-US" baseline="0" dirty="0" smtClean="0"/>
          </a:p>
          <a:p>
            <a:r>
              <a:rPr lang="ru-RU" baseline="0" dirty="0" smtClean="0"/>
              <a:t>Числа на диагонали отвечают средней консервативности (склонности не заменяться) соответствующей буквы.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http://en.wikipedia.org/wiki/Needleman%E2%80%93Wunsch_algorithm#mediaviewer/File:Needleman-Wunsch_pairwise_sequence_alignment.png</a:t>
            </a:r>
            <a:endParaRPr lang="ru-RU" dirty="0" smtClean="0"/>
          </a:p>
          <a:p>
            <a:r>
              <a:rPr lang="ru-RU" dirty="0" smtClean="0"/>
              <a:t>Здесь</a:t>
            </a:r>
            <a:r>
              <a:rPr lang="ru-RU" baseline="0" dirty="0" smtClean="0"/>
              <a:t> пример выравнивания последовательностей ДНК, где используется только два веса сопоставления: 1 или −1. </a:t>
            </a:r>
          </a:p>
          <a:p>
            <a:r>
              <a:rPr lang="ru-RU" baseline="0" dirty="0" smtClean="0"/>
              <a:t>При выравнивании последовательностей белков веса сопоставлений более разнообразны и берутся из матрицы замен.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«Работает плохо» значит:</a:t>
            </a:r>
            <a:r>
              <a:rPr lang="ru-RU" baseline="0" dirty="0" smtClean="0"/>
              <a:t> часто даёт результат, далёкий от биологически правильного.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Вне</a:t>
            </a:r>
            <a:r>
              <a:rPr lang="ru-RU" baseline="0" dirty="0" smtClean="0"/>
              <a:t> участка 288-362 первой последовательности и участка 121-204 второй последовательности алгоритм не выявил признаков родства, превосходящих по весу родство между этими участками.</a:t>
            </a:r>
          </a:p>
          <a:p>
            <a:r>
              <a:rPr lang="ru-RU" baseline="0" dirty="0" smtClean="0"/>
              <a:t>Иными словами: если эти последовательности родственны, то с наибольшей убедительностью родство проявляется на данных участках.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То,</a:t>
            </a:r>
            <a:r>
              <a:rPr lang="ru-RU" baseline="0" dirty="0" smtClean="0"/>
              <a:t> что выдают в данном случае программы, никакого биологического смысла скорее всего не несёт!</a:t>
            </a:r>
          </a:p>
          <a:p>
            <a:r>
              <a:rPr lang="ru-RU" baseline="0" dirty="0" smtClean="0"/>
              <a:t>Но программы устроены так, что выдают ответ на любых исходных данных.</a:t>
            </a:r>
          </a:p>
          <a:p>
            <a:r>
              <a:rPr lang="ru-RU" baseline="0" dirty="0" smtClean="0"/>
              <a:t>Определять, есть ли смысл – задача пользователя!</a:t>
            </a:r>
          </a:p>
          <a:p>
            <a:r>
              <a:rPr lang="ru-RU" baseline="0" dirty="0" smtClean="0"/>
              <a:t>(А в помощь ему – другие программы и методы).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Закономерности</a:t>
            </a:r>
            <a:r>
              <a:rPr lang="ru-RU" baseline="0" dirty="0" smtClean="0"/>
              <a:t> эволюции лучше всего видны при рассмотрении достаточно «толстых» множественных выравниваний (пока мы видим лишь две последовательности, в наблюдаемых заменах слишком велика роль случая)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</a:t>
            </a:r>
            <a:r>
              <a:rPr lang="en-US" dirty="0" err="1" smtClean="0"/>
              <a:t>Jalview</a:t>
            </a:r>
            <a:r>
              <a:rPr lang="ru-RU" dirty="0" smtClean="0"/>
              <a:t>, одна из многих возможных раскрасок.</a:t>
            </a:r>
          </a:p>
          <a:p>
            <a:r>
              <a:rPr lang="ru-RU" dirty="0" smtClean="0"/>
              <a:t>Попробуйте</a:t>
            </a:r>
            <a:r>
              <a:rPr lang="ru-RU" baseline="0" dirty="0" smtClean="0"/>
              <a:t> понять, что означает тёмно-синий и светло-синий фон буквы.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11C85-3E4B-4780-AACE-C5B34795C66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9894-CE6E-478B-9C17-349D7291485F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8151-2DCA-4F31-9F7E-441D995762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Алгоритмы выравнивания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57450"/>
            <a:ext cx="6400800" cy="131445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Глобальное выравнивание</a:t>
            </a:r>
          </a:p>
          <a:p>
            <a:r>
              <a:rPr lang="ru-RU" sz="2400" dirty="0" smtClean="0"/>
              <a:t>Локальное выравнивание</a:t>
            </a:r>
          </a:p>
          <a:p>
            <a:r>
              <a:rPr lang="en-US" sz="2400" dirty="0" smtClean="0"/>
              <a:t>BLAST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145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Межфакультетский курс «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Биоинформатика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Факультет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биоинженерии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биоинформатики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МГУ</a:t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осень 2014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5620" y="4242368"/>
            <a:ext cx="322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Сергей Александрович Спирин</a:t>
            </a:r>
            <a:br>
              <a:rPr lang="ru-RU" dirty="0" smtClean="0"/>
            </a:br>
            <a:r>
              <a:rPr lang="ru-RU" dirty="0" smtClean="0"/>
              <a:t>1 октября </a:t>
            </a:r>
            <a:r>
              <a:rPr lang="ru-RU" dirty="0" smtClean="0"/>
              <a:t>2014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1а: аффинные штрафы за </a:t>
            </a:r>
            <a:r>
              <a:rPr lang="ru-RU" dirty="0" err="1" smtClean="0"/>
              <a:t>гэпы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7200" y="12573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реальности одна большая </a:t>
            </a:r>
            <a:r>
              <a:rPr lang="ru-RU" dirty="0" err="1" smtClean="0"/>
              <a:t>делеция</a:t>
            </a:r>
            <a:r>
              <a:rPr lang="ru-RU" dirty="0" smtClean="0"/>
              <a:t> более вероятна, чем две малых той же суммарной длины. Поэтому хочется вычитать из веса выравнивания штраф за </a:t>
            </a:r>
            <a:r>
              <a:rPr lang="ru-RU" dirty="0" err="1" smtClean="0"/>
              <a:t>делецию</a:t>
            </a:r>
            <a:r>
              <a:rPr lang="en-US" dirty="0" smtClean="0"/>
              <a:t>/</a:t>
            </a:r>
            <a:r>
              <a:rPr lang="ru-RU" dirty="0" smtClean="0"/>
              <a:t>вставку не в виде суммы по всем </a:t>
            </a:r>
            <a:r>
              <a:rPr lang="ru-RU" dirty="0" err="1" smtClean="0"/>
              <a:t>гэпам</a:t>
            </a:r>
            <a:r>
              <a:rPr lang="ru-RU" dirty="0" smtClean="0"/>
              <a:t>, а более умным способом, зависящим от длины </a:t>
            </a:r>
            <a:r>
              <a:rPr lang="ru-RU" dirty="0" err="1" smtClean="0"/>
              <a:t>инделя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Но: </a:t>
            </a:r>
            <a:r>
              <a:rPr lang="ru-RU" dirty="0" smtClean="0"/>
              <a:t>аналог </a:t>
            </a:r>
            <a:r>
              <a:rPr lang="ru-RU" dirty="0" smtClean="0"/>
              <a:t>алгоритма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 для произвольной функции зависимости величины штрафа от длины </a:t>
            </a:r>
            <a:r>
              <a:rPr lang="ru-RU" dirty="0" err="1" smtClean="0"/>
              <a:t>инделя</a:t>
            </a:r>
            <a:r>
              <a:rPr lang="ru-RU" dirty="0" smtClean="0"/>
              <a:t> </a:t>
            </a:r>
            <a:r>
              <a:rPr lang="ru-RU" dirty="0" smtClean="0"/>
              <a:t>получается слишком медленным…</a:t>
            </a:r>
          </a:p>
          <a:p>
            <a:endParaRPr lang="ru-RU" dirty="0">
              <a:sym typeface="Wingdings" pitchFamily="2" charset="2"/>
            </a:endParaRPr>
          </a:p>
          <a:p>
            <a:r>
              <a:rPr lang="ru-RU" dirty="0" smtClean="0">
                <a:sym typeface="Wingdings" pitchFamily="2" charset="2"/>
              </a:rPr>
              <a:t>Компромисс: штраф имеет вид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</a:t>
            </a:r>
            <a:r>
              <a:rPr lang="en-US" i="1" dirty="0" smtClean="0">
                <a:latin typeface="Times New Roman"/>
                <a:cs typeface="Times New Roman"/>
                <a:sym typeface="Wingdings" pitchFamily="2" charset="2"/>
              </a:rPr>
              <a:t>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ru-RU" dirty="0" smtClean="0">
                <a:sym typeface="Wingdings" pitchFamily="2" charset="2"/>
              </a:rPr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ru-RU" dirty="0" smtClean="0">
                <a:sym typeface="Wingdings" pitchFamily="2" charset="2"/>
              </a:rPr>
              <a:t>длина </a:t>
            </a:r>
            <a:r>
              <a:rPr lang="ru-RU" dirty="0" err="1" smtClean="0">
                <a:sym typeface="Wingdings" pitchFamily="2" charset="2"/>
              </a:rPr>
              <a:t>инделя</a:t>
            </a:r>
            <a:r>
              <a:rPr lang="ru-RU" dirty="0" smtClean="0">
                <a:sym typeface="Wingdings" pitchFamily="2" charset="2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ru-RU" dirty="0" smtClean="0">
                <a:sym typeface="Wingdings" pitchFamily="2" charset="2"/>
              </a:rPr>
              <a:t>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ru-RU" dirty="0" smtClean="0">
                <a:sym typeface="Wingdings" pitchFamily="2" charset="2"/>
              </a:rPr>
              <a:t>положительные числа, причём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&gt;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 .</a:t>
            </a:r>
            <a:endParaRPr lang="ru-RU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ru-RU" dirty="0" smtClean="0">
                <a:sym typeface="Wingdings" pitchFamily="2" charset="2"/>
              </a:rPr>
              <a:t>Для такой (аффинной) зависимости штрафа от длины существует аналог алгоритма </a:t>
            </a:r>
            <a:r>
              <a:rPr lang="ru-RU" dirty="0" err="1" smtClean="0">
                <a:sym typeface="Wingdings" pitchFamily="2" charset="2"/>
              </a:rPr>
              <a:t>Нидлмана</a:t>
            </a:r>
            <a:r>
              <a:rPr lang="ru-RU" dirty="0" smtClean="0">
                <a:sym typeface="Wingdings" pitchFamily="2" charset="2"/>
              </a:rPr>
              <a:t> – </a:t>
            </a:r>
            <a:r>
              <a:rPr lang="ru-RU" dirty="0" err="1" smtClean="0">
                <a:sym typeface="Wingdings" pitchFamily="2" charset="2"/>
              </a:rPr>
              <a:t>Вунша</a:t>
            </a:r>
            <a:r>
              <a:rPr lang="ru-RU" dirty="0" smtClean="0">
                <a:sym typeface="Wingdings" pitchFamily="2" charset="2"/>
              </a:rPr>
              <a:t>, работающий всего в три раза медленнее исходного.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2: вес локального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57200" y="142875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Часто бывает, что нужно выровнять короткую и длинную последовательность, причём в длинной есть небольшой кусок, сходный с короткой. 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 (точнее, соответствующая формализация) в этом случае работает плохо из за большого груза штрафов за концевые </a:t>
            </a:r>
            <a:r>
              <a:rPr lang="ru-RU" dirty="0" err="1" smtClean="0"/>
              <a:t>гэпы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Вес локального выравнивания вычисляется только по позициям, заключённым между первым и последним сопоставлением букв (концевые </a:t>
            </a:r>
            <a:r>
              <a:rPr lang="ru-RU" dirty="0" err="1" smtClean="0"/>
              <a:t>гэпы</a:t>
            </a:r>
            <a:r>
              <a:rPr lang="ru-RU" dirty="0" smtClean="0"/>
              <a:t> игнорируются).</a:t>
            </a:r>
          </a:p>
          <a:p>
            <a:endParaRPr lang="ru-RU" dirty="0"/>
          </a:p>
          <a:p>
            <a:r>
              <a:rPr lang="ru-RU" dirty="0" smtClean="0"/>
              <a:t>Разработан алгоритм Смита – </a:t>
            </a:r>
            <a:r>
              <a:rPr lang="ru-RU" dirty="0" err="1" smtClean="0"/>
              <a:t>Уотермэна</a:t>
            </a:r>
            <a:r>
              <a:rPr lang="ru-RU" dirty="0" smtClean="0"/>
              <a:t> (</a:t>
            </a:r>
            <a:r>
              <a:rPr lang="en-US" dirty="0" err="1" smtClean="0"/>
              <a:t>Smith&amp;Waterman</a:t>
            </a:r>
            <a:r>
              <a:rPr lang="en-US" dirty="0" smtClean="0"/>
              <a:t>)</a:t>
            </a:r>
            <a:r>
              <a:rPr lang="ru-RU" dirty="0" smtClean="0"/>
              <a:t>, похожий на 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но выдающий оптимальное по такому весу (так называемое </a:t>
            </a:r>
            <a:r>
              <a:rPr lang="ru-RU" b="1" dirty="0" smtClean="0"/>
              <a:t>оптимальное локальное</a:t>
            </a:r>
            <a:r>
              <a:rPr lang="ru-RU" dirty="0" smtClean="0"/>
              <a:t>) выравнивание.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локального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3701355"/>
            <a:ext cx="85344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ANTP_DROME       288 RSQFGKCQERKRGRQTYTRYQTLELEKEFH---FNRYLTRRRRIEIAHAL    334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:....|..:..||.: :|:.....||..|.   .|.||..:....:....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121 QDMINKSTKPYRGHR-FTKENVRILESWFAKNIENPYLDTKGLENLMKNT    169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ANTP_DROME       335 CLTERQIKIWFQNRRMKWKK-------ENKTKGEP    362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.|:..|||.|..|||.|.|.       .:...|||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170 SLSRIQIKNWVSNRRRKEKTITIAPELADLLSGEP    204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71550"/>
            <a:ext cx="85344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&gt;ANTP_DROME P02833 Homeotic protein antennapedia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MTMSTNNCESMTSYFTNSYMGADMHHGHYPGNGVTDLDAQQMHHYSQNANHQGNMPYPRF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PPYDRMPYYNGQGMDQQQQHQVYSRPDSPSSQVGGVMPQAQTNGQLGVPQQQQQQQQQPS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QNQQQQQAQQAPQQLQQQLPQVTQQVTHPQQQQQQPVVYASCKLQAAVGGLGMVPEGGSP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PLVDQMSGHHMNAQMTLPHHMGHPQAQLGYTDVGVPDVTEVHQNHHNMGMYQQQSGVPPV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GAPPQGMMHQGQGPPQMHQGHPGQHTPPSQNPNSQSSGMPSPLYPWMRSQFGKCQERKRG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RQTYTRYQTLELEKEFHFNRYLTRRRRIEIAHALCLTERQIKIWFQNRRMKWKKENKTKG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EPGSGGEGDEITPPNSPQ</a:t>
            </a:r>
            <a:endParaRPr lang="ru-RU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&gt;MTAL2_YEAST P0CY08 Mating-type protein ALPHA2 (MATalpha2 protein) (Alpha-2 repressor)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MNKIPIKDLLNPQITDEFKSSILDINKKLFSICCNLPKLPESVTTEEEVELRDILGFLSR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ANKNRKISDEEKKLLQTTSQLTTTITVLLKEMRSIENDRSNYQLTQKNKSADGLVFNVVT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QDMINKSTKPYRGHRFTKENVRILESWFAKNIENPYLDTKGLENLMKNTSLSRIQIKNWV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SNRRRKEKTITIAPELADLLSGEPLAKKKE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Алгоритм </a:t>
            </a:r>
            <a:r>
              <a:rPr lang="ru-RU" sz="2800" dirty="0"/>
              <a:t>д</a:t>
            </a:r>
            <a:r>
              <a:rPr lang="ru-RU" sz="2800" dirty="0" smtClean="0"/>
              <a:t>аёт ответ всегда, даже если осмысленного ответа не существует!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8600" y="800101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Оптимальное выравнивание двух неродственных последовательностей: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/>
              <a:t>  - глобальное: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200150"/>
            <a:ext cx="6248400" cy="3016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CYB5_CHICK         1 MVGSSEAGGEAWRGRYYRLEEV--------QKHNNSQSTWIIVHHRIYDI     42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            :.::        |..:..:|:.:.::.:::.|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MTAL2_YEAST        1 ------------------MNKIPIKDLLNPQITDEFKSSILDINKKLFSI     32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CYB5_CHICK        43 TKFLDEHPGG----EEV-LREQAG--GDATENFEDVGHSTDARALSETFI     85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...|.:.|..    ||| ||:..|  ..|.:|          |.:|  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MTAL2_YEAST       33 CCNLPKLPESVTTEEEVELRDILGFLSRANKN----------RKIS----     68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CYB5_CHICK        86 IGELHPDDRPKLQKPAETLITTV-------QSNSSSWSNWVIPAIAAIIV    128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|:..||.:....|.||:       :|..:..||:.:........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MTAL2_YEAST       69 ------DEEKKLLQTTSQLTTTITVLLKEMRSIENDRSNYQLTQKNKSAD    112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CYB5_CHICK       129 ALMYRSYMSE----------------------------------------    138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.|::.....:                                      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MTAL2_YEAST      113 GLVFNVVTQDMINKSTKPYRGHRFTKENVRILESWFAKNIENPYLDTKGL    162</a:t>
            </a:r>
          </a:p>
          <a:p>
            <a:endParaRPr lang="pl-PL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CYB5_CHICK       138 ------------------------------------------------    138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</a:t>
            </a:r>
          </a:p>
          <a:p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MTAL2_YEAST      163 ENLMKNTSLSRIQIKNWVSNRRRKEKTITIAPELADLLSGEPLAKKKE    </a:t>
            </a:r>
            <a:r>
              <a:rPr lang="pl-PL" sz="1000" dirty="0" smtClean="0">
                <a:latin typeface="Courier New" pitchFamily="49" charset="0"/>
                <a:cs typeface="Courier New" pitchFamily="49" charset="0"/>
              </a:rPr>
              <a:t>210</a:t>
            </a:r>
            <a:endParaRPr lang="ru-RU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4324350"/>
            <a:ext cx="5105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  92 DDRPKLQKPAETLITTV    108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|:..||.:....|.||: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MTAL2_YEAST       69 DEEKKLLQTTSQLTTTI     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981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локальное: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 ещё бывает множественное выравнивание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742950"/>
            <a:ext cx="8534400" cy="4339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CLUSTAL W (1.83) multiple sequence alignment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MVGSSEAGGEAWRGRYYRLEEVQKHNNSQSTWIIVHHRIYDITKFLDEHPGGEEVLREQA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CYB5_HUMAN      ---MAEQSDEAV--KYYTLEEIQKHNHSKSTWLILHHKVYDLTKFLEEHPGGEEVLREQA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CYB5_HORSE      ---MAEQSDKAV--KYYTLEEIKKHNHSKSTWLILHHKVYDLTKFLEDHPGGEEVLREQA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CYB5_MUSDO      ------MSSEDV--KYFTRAEVAKNNTKDKNWFIIHNNVYDVTAFLNEHPGGEEVLIEQA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CYB5_DROME      ------MSSEET--KTFTRAEVAKHNTNKDTWLLIHNNIYDVTAFLNEHPGGEEVLIEQA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GGDATENFEDVGHSTDARALSETFIIGELHPDDRPKLQKPAE-TLITTVQSNSSSWSNWV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CYB5_HUMAN      GGDATENFEDVGHSTDAREMSKTFIIGELHPDDRPKLNKPPE-TLITTIDSSSSWWTNWV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CYB5_HORSE      GGDATENFEDIGHSTDARELSKTFIIGELHPDDRSKIAKPVE-TLITTVDSNSSWWTNWV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CYB5_MUSDO      GKDATEHFEDVGHSSDAREMMKQYKVGELVAEERSNVPEKSEPTWNTEQKTEESSMKSWL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CYB5_DROME      GKDATENFEDVGHSNDARDMMKKYKIGELVESERTSVAQKSEPTWSTEQQTEESSVKSWL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</a:t>
            </a:r>
          </a:p>
          <a:p>
            <a:endParaRPr lang="pl-PL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CYB5_CHICK      IPAIAAIIVALMYRSYMSE---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CYB5_HUMAN      IPAISAVAVALMYRLYMAED--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CYB5_HORSE      IPAISAVVVALMYRIYTAED--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CYB5_MUSDO      MPFVLGLVATLIYKFFFGTKSQ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CYB5_DROME      VPLVLCLVATLFYKFFFGGAKQ</a:t>
            </a:r>
          </a:p>
          <a:p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Визуализация множественного выравнивания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2001" t="8868" r="10007" b="42125"/>
          <a:stretch>
            <a:fillRect/>
          </a:stretch>
        </p:blipFill>
        <p:spPr bwMode="auto">
          <a:xfrm>
            <a:off x="1" y="1120229"/>
            <a:ext cx="9648481" cy="323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поиска гомологов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28700"/>
            <a:ext cx="8534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Современные банки последовательностей содержат огромное количество информации. Например, банк аннотированных последовательностей белков </a:t>
            </a:r>
            <a:r>
              <a:rPr lang="en-US" sz="1700" dirty="0" smtClean="0"/>
              <a:t>Swiss-Prot </a:t>
            </a:r>
            <a:r>
              <a:rPr lang="ru-RU" sz="1700" dirty="0" smtClean="0"/>
              <a:t>содержит последовательности 546 238 белков. Количество </a:t>
            </a:r>
            <a:r>
              <a:rPr lang="ru-RU" sz="1700" dirty="0" err="1" smtClean="0"/>
              <a:t>неаннотированных</a:t>
            </a:r>
            <a:r>
              <a:rPr lang="ru-RU" sz="1700" dirty="0" smtClean="0"/>
              <a:t> последовательностей гипотетических белков приближается к 100 млн.</a:t>
            </a: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6695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изучении какого-либо белка часто встаёт задача: найти родственные ему белки.</a:t>
            </a:r>
          </a:p>
          <a:p>
            <a:r>
              <a:rPr lang="ru-RU" dirty="0" smtClean="0"/>
              <a:t>Белки родственны, или </a:t>
            </a:r>
            <a:r>
              <a:rPr lang="ru-RU" dirty="0" err="1" smtClean="0"/>
              <a:t>гомологичны</a:t>
            </a:r>
            <a:r>
              <a:rPr lang="ru-RU" dirty="0" smtClean="0"/>
              <a:t>, если относительно недавно произошли от общего предка в процессе эволюции.</a:t>
            </a:r>
          </a:p>
          <a:p>
            <a:r>
              <a:rPr lang="ru-RU" dirty="0" smtClean="0"/>
              <a:t>Гомологичные белки часто имеют схожие свойства, поэтому, изучая литературу о белках, гомологичных нашему, часто можно много узнать о нашем белке.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79095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Наиболее удобным признаком гомологии является </a:t>
            </a:r>
            <a:r>
              <a:rPr lang="ru-RU" b="1" dirty="0" smtClean="0"/>
              <a:t>сходство последовательностей</a:t>
            </a:r>
            <a:r>
              <a:rPr lang="ru-RU" dirty="0" smtClean="0"/>
              <a:t>. Тем самым возникает задача: быстро найти в банках последовательности, сходные с данной.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поиска гомологов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00150"/>
            <a:ext cx="838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Схема поиска гомологов по последовательностям такова: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построить выравнивание нашей последовательности с каждой последовательностью банка и посчитать его вес;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оценить, насколько данное значение веса может свидетельствовать о реальной гомологии;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выдать последовательности банка, выровнявшиеся с нашей с достаточно высоким весом, в качестве находок (</a:t>
            </a:r>
            <a:r>
              <a:rPr lang="en-US" dirty="0" smtClean="0"/>
              <a:t>hits).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48615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 этом пути встают две проблемы: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1. Скорость – как быстро построить выравнивания со всеми последовательностями банка? Ну или хотя бы с частью, но так, чтобы не пропустить родственные?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 Как оценить значимость веса как признака </a:t>
            </a:r>
            <a:r>
              <a:rPr lang="ru-RU" dirty="0" err="1" smtClean="0">
                <a:solidFill>
                  <a:srgbClr val="002060"/>
                </a:solidFill>
              </a:rPr>
              <a:t>гомологичности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85850"/>
            <a:ext cx="861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BLAST = Basic Local Alignment Search Tool.</a:t>
            </a:r>
          </a:p>
          <a:p>
            <a:r>
              <a:rPr lang="en-US" sz="1600" dirty="0" smtClean="0"/>
              <a:t>“Local alignment”, </a:t>
            </a:r>
            <a:r>
              <a:rPr lang="ru-RU" sz="1600" dirty="0" smtClean="0"/>
              <a:t>потому что для такой задачи глобальное выравнивание подходит хуже: очень часто либо у нас есть лишь фрагмент последовательности нашего белка, либо даже последовательность есть целиком, но мы имеем основания предполагать, что лишь для части последовательности можно найти родственников.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646224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программе </a:t>
            </a:r>
            <a:r>
              <a:rPr lang="en-US" dirty="0" smtClean="0"/>
              <a:t>BLAST (</a:t>
            </a:r>
            <a:r>
              <a:rPr lang="en-US" dirty="0" err="1" smtClean="0"/>
              <a:t>Altschul</a:t>
            </a:r>
            <a:r>
              <a:rPr lang="en-US" dirty="0" smtClean="0"/>
              <a:t> </a:t>
            </a:r>
            <a:r>
              <a:rPr lang="ru-RU" dirty="0" smtClean="0"/>
              <a:t>с </a:t>
            </a:r>
            <a:r>
              <a:rPr lang="ru-RU" dirty="0" err="1" smtClean="0"/>
              <a:t>соавт</a:t>
            </a:r>
            <a:r>
              <a:rPr lang="ru-RU" dirty="0" smtClean="0"/>
              <a:t>., первая версия 1990, вторая 1997) решены две проблемы:</a:t>
            </a:r>
          </a:p>
          <a:p>
            <a:pPr marL="342900" indent="-342900">
              <a:buAutoNum type="arabicParenR"/>
            </a:pPr>
            <a:r>
              <a:rPr lang="ru-RU" dirty="0" smtClean="0"/>
              <a:t>скорость: как получить все (или почти все) достаточно хорошие выравнивания за разумное время;</a:t>
            </a:r>
          </a:p>
          <a:p>
            <a:pPr marL="342900" indent="-342900">
              <a:buAutoNum type="arabicParenR"/>
            </a:pPr>
            <a:r>
              <a:rPr lang="ru-RU" dirty="0" smtClean="0"/>
              <a:t>интерпретация находок: как отличить значения веса, которые могут получить по случайным причинам, от действительно значимых.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значимости находки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00150"/>
            <a:ext cx="8534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Стандартный приём для оценки значимости – сравнение со случайной моделью.</a:t>
            </a:r>
          </a:p>
          <a:p>
            <a:r>
              <a:rPr lang="ru-RU" dirty="0" smtClean="0"/>
              <a:t>Для последовательностей случайной моделью служат так называемые </a:t>
            </a:r>
            <a:r>
              <a:rPr lang="ru-RU" b="1" dirty="0" err="1" smtClean="0"/>
              <a:t>бернуллиевские</a:t>
            </a:r>
            <a:r>
              <a:rPr lang="ru-RU" b="1" dirty="0" smtClean="0"/>
              <a:t> последовательности</a:t>
            </a:r>
            <a:r>
              <a:rPr lang="ru-RU" dirty="0" smtClean="0"/>
              <a:t>.</a:t>
            </a:r>
          </a:p>
          <a:p>
            <a:r>
              <a:rPr lang="ru-RU" sz="1600" dirty="0" smtClean="0"/>
              <a:t>(</a:t>
            </a:r>
            <a:r>
              <a:rPr lang="de-DE" sz="1600" i="1" dirty="0" smtClean="0"/>
              <a:t>Jakob Bernoulli,</a:t>
            </a:r>
            <a:r>
              <a:rPr lang="ru-RU" sz="1600" i="1" dirty="0" smtClean="0"/>
              <a:t> 1654−1705 – один из основателей теории вероятностей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r>
              <a:rPr lang="ru-RU" sz="1600" dirty="0" err="1" smtClean="0"/>
              <a:t>Бернуллиевская</a:t>
            </a:r>
            <a:r>
              <a:rPr lang="ru-RU" sz="1600" dirty="0" smtClean="0"/>
              <a:t> последовательность – это последовательность букв из определённого набора (в нашем случае – из 20 букв, обозначающих аминокислоты), каждая из которых разыгрывается случайно, с вероятностью, зависящей только от самой буквы (а не от её положения, соседних букв и т.п.). В нашем случае вероятности букв берутся из частот аминокислот в глобулярных белках (например, 0,1 для буквы </a:t>
            </a:r>
            <a:r>
              <a:rPr lang="en-US" sz="1600" dirty="0" smtClean="0"/>
              <a:t>L – </a:t>
            </a:r>
            <a:r>
              <a:rPr lang="ru-RU" sz="1600" dirty="0" smtClean="0"/>
              <a:t>лейцин, 0,01 для буквы </a:t>
            </a:r>
            <a:r>
              <a:rPr lang="en-US" sz="1600" dirty="0" smtClean="0"/>
              <a:t>W – </a:t>
            </a:r>
            <a:r>
              <a:rPr lang="ru-RU" sz="1600" dirty="0" smtClean="0"/>
              <a:t>триптофан).</a:t>
            </a:r>
          </a:p>
          <a:p>
            <a:endParaRPr lang="ru-RU" dirty="0"/>
          </a:p>
          <a:p>
            <a:r>
              <a:rPr lang="ru-RU" dirty="0" smtClean="0"/>
              <a:t>Авторами </a:t>
            </a:r>
            <a:r>
              <a:rPr lang="en-US" dirty="0" smtClean="0"/>
              <a:t>BLAST’</a:t>
            </a:r>
            <a:r>
              <a:rPr lang="ru-RU" dirty="0" smtClean="0"/>
              <a:t>а была поставлена и решена задача: каких значений весов можно ожидать при локальном выравнивании двух </a:t>
            </a:r>
            <a:r>
              <a:rPr lang="ru-RU" dirty="0" err="1" smtClean="0"/>
              <a:t>бернуллиевских</a:t>
            </a:r>
            <a:r>
              <a:rPr lang="ru-RU" dirty="0" smtClean="0"/>
              <a:t> последовательностей заданной длины?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ru-RU" dirty="0" smtClean="0"/>
              <a:t>Задача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104775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&gt;CYB5_CHICK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PAIAAIIVALMYRSYMSE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&gt;CYB5_HUMAN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200" dirty="0" smtClean="0">
                <a:latin typeface="Courier New" pitchFamily="49" charset="0"/>
                <a:cs typeface="Courier New" pitchFamily="49" charset="0"/>
              </a:rPr>
              <a:t>VAVALMYRLYMAED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979569"/>
            <a:ext cx="8991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  </a:t>
            </a:r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MVGSSEAGGEAWRGRYYRLEEVQKHNNSQSTWIIVHHRIYDITKFLDEHP     50</a:t>
            </a:r>
          </a:p>
          <a:p>
            <a:r>
              <a:rPr lang="ru-RU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endParaRPr lang="ru-RU" sz="1100" baseline="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r>
              <a:rPr lang="ru-RU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endParaRPr lang="ru-RU" sz="1100" baseline="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r>
              <a:rPr lang="ru-RU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r>
              <a:rPr lang="pl-PL" sz="11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  <a:endParaRPr lang="ru-RU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7429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6479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Хотим получить: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33400" y="3486150"/>
            <a:ext cx="7620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значимости находки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00151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Оказывается, средне</a:t>
            </a:r>
            <a:r>
              <a:rPr lang="ru-RU" dirty="0"/>
              <a:t>е</a:t>
            </a:r>
            <a:r>
              <a:rPr lang="ru-RU" dirty="0" smtClean="0"/>
              <a:t> число выравниваний </a:t>
            </a:r>
            <a:r>
              <a:rPr lang="ru-RU" dirty="0" err="1" smtClean="0"/>
              <a:t>бернуллиевских</a:t>
            </a:r>
            <a:r>
              <a:rPr lang="ru-RU" dirty="0" smtClean="0"/>
              <a:t> последовательностей с весом больше заданного </a:t>
            </a:r>
            <a:r>
              <a:rPr lang="en-US" i="1" dirty="0" smtClean="0"/>
              <a:t>S </a:t>
            </a:r>
            <a:r>
              <a:rPr lang="ru-RU" dirty="0" smtClean="0"/>
              <a:t>следующим образом зависит от значения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828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m∙L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−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Здесь </a:t>
            </a:r>
            <a:r>
              <a:rPr lang="en-US" i="1" dirty="0" smtClean="0"/>
              <a:t>m </a:t>
            </a:r>
            <a:r>
              <a:rPr lang="ru-RU" dirty="0" smtClean="0"/>
              <a:t>и </a:t>
            </a:r>
            <a:r>
              <a:rPr lang="en-US" i="1" dirty="0" smtClean="0"/>
              <a:t>L – </a:t>
            </a:r>
            <a:r>
              <a:rPr lang="ru-RU" dirty="0" smtClean="0"/>
              <a:t>длин</a:t>
            </a:r>
            <a:r>
              <a:rPr lang="ru-RU" dirty="0"/>
              <a:t>ы</a:t>
            </a:r>
            <a:r>
              <a:rPr lang="ru-RU" dirty="0" smtClean="0"/>
              <a:t> последовательностей, а </a:t>
            </a:r>
            <a:r>
              <a:rPr lang="el-GR" dirty="0" smtClean="0"/>
              <a:t>λ</a:t>
            </a:r>
            <a:r>
              <a:rPr lang="ru-RU" dirty="0" smtClean="0"/>
              <a:t> и </a:t>
            </a:r>
            <a:r>
              <a:rPr lang="en-US" i="1" dirty="0" smtClean="0"/>
              <a:t>K – </a:t>
            </a:r>
            <a:r>
              <a:rPr lang="ru-RU" dirty="0" smtClean="0"/>
              <a:t>некоторые константы, зависящие от параметров вычисления веса выравнивания (матрицы замен и штрафов за </a:t>
            </a:r>
            <a:r>
              <a:rPr lang="ru-RU" dirty="0" err="1" smtClean="0"/>
              <a:t>гэпы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458602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при поиске гомологов последовательности длины </a:t>
            </a:r>
            <a:r>
              <a:rPr lang="en-US" i="1" dirty="0" smtClean="0"/>
              <a:t>m</a:t>
            </a:r>
            <a:r>
              <a:rPr lang="ru-RU" dirty="0" smtClean="0"/>
              <a:t> в банке общей длиной </a:t>
            </a:r>
            <a:r>
              <a:rPr lang="en-US" i="1" dirty="0" smtClean="0"/>
              <a:t>L </a:t>
            </a:r>
            <a:r>
              <a:rPr lang="ru-RU" dirty="0" smtClean="0"/>
              <a:t>нашлось выравнивание веса </a:t>
            </a:r>
            <a:r>
              <a:rPr lang="en-US" i="1" dirty="0" smtClean="0"/>
              <a:t>S, </a:t>
            </a:r>
            <a:r>
              <a:rPr lang="ru-RU" dirty="0" smtClean="0"/>
              <a:t>то </a:t>
            </a:r>
            <a:r>
              <a:rPr lang="en-US" dirty="0" smtClean="0"/>
              <a:t>BLAST </a:t>
            </a:r>
            <a:r>
              <a:rPr lang="ru-RU" dirty="0" smtClean="0"/>
              <a:t>пересчитывает </a:t>
            </a:r>
            <a:r>
              <a:rPr lang="en-US" i="1" dirty="0" smtClean="0"/>
              <a:t>S </a:t>
            </a:r>
            <a:r>
              <a:rPr lang="ru-RU" dirty="0" smtClean="0"/>
              <a:t>в </a:t>
            </a:r>
            <a:r>
              <a:rPr lang="en-US" i="1" dirty="0" smtClean="0"/>
              <a:t>E</a:t>
            </a:r>
            <a:r>
              <a:rPr lang="ru-RU" i="1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так называемое </a:t>
            </a:r>
            <a:r>
              <a:rPr lang="en-US" dirty="0" smtClean="0"/>
              <a:t>E-value) </a:t>
            </a:r>
            <a:r>
              <a:rPr lang="ru-RU" dirty="0" smtClean="0"/>
              <a:t>по этой формуле. </a:t>
            </a:r>
            <a:endParaRPr lang="en-US" dirty="0" smtClean="0"/>
          </a:p>
          <a:p>
            <a:r>
              <a:rPr lang="en-US" dirty="0" smtClean="0"/>
              <a:t>E-value </a:t>
            </a:r>
            <a:r>
              <a:rPr lang="ru-RU" dirty="0" smtClean="0"/>
              <a:t>интерпретируется как ожидаемое число </a:t>
            </a:r>
            <a:r>
              <a:rPr lang="ru-RU" b="1" dirty="0" smtClean="0"/>
              <a:t>случайных</a:t>
            </a:r>
            <a:r>
              <a:rPr lang="ru-RU" dirty="0" smtClean="0"/>
              <a:t> находок с таким весом.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81200" y="762000"/>
            <a:ext cx="5105400" cy="4324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ru-RU" dirty="0" smtClean="0"/>
              <a:t>Пример выдачи </a:t>
            </a:r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742950"/>
            <a:ext cx="5029200" cy="4259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Database: Non-redundant UniProtKB/SwissProt sequences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           459,565 sequences; 171,731,281 total letters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Query= gi|82592550|sp|P0AD49.2|RAIA_ECOLI</a:t>
            </a:r>
          </a:p>
          <a:p>
            <a:endParaRPr lang="pl-PL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Length=113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Score     E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Sequences producing significant alignments:                       (Bits)  Value</a:t>
            </a:r>
          </a:p>
          <a:p>
            <a:endParaRPr lang="pl-PL" sz="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sp|P0AD51.2|RAIA_ECO57  RecName: Full=Ribosome-associated inhi...    233   1e-78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sp|P71346.3|RAIA_HAEIN  RecName: Full=Ribosome-associated inhi...    142   4e-43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sp|P17161.1|HPF_KLEOX  RecName: Full=Ribosome hibernation prom...  68.9    1e-14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sp|P26983.1|HPF_SALTY  RecName: Full=Ribosome hibernation prom...  68.6    1e-14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sp|P0AFX2.1|HPF_ECO57  RecName: Full=Ribosome hibernation prom...  68.6    2e-14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sp|P0A147.1|HPF_PSEPK  RecName: Full=Ribosome hibernation prom...  68.6    2e-14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sp|P17160.1|HPF_AZOVI  RecName: Full=Ribosome hibernation prom...  62.4    4e-12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sp|P28368.2|YVYD_BACSU  RecName: Full=Putative sigma-54 modula...  53.5    1e-08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sp|P33987.1|HPF_ACIGB  RecName: Full=Ribosome hibernation prom...  51.6    2e-08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sp|Q9RVE7.1|Y1082_DEIRA  RecName: Full=Uncharacterized protein...  51.2    7e-08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sp|Q4L4H7.1|Y2139_STAHJ  RecName: Full=Uncharacterized protein...  47.4    2e-06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sp|P24694.1|HPF_THIFE  RecName: Full=Probable ribosome hiberna...  45.8    2e-06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sp|P30334.1|Y724_BRADU  RecName: Full=Uncharacterized protein ...  47.4    2e-06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sp|P28613.2|HPF_CUPNH  RecName: Full=Ribosome hibernation prom...  45.8    3e-06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sp|P47995.2|Y400_STACT  RecName: Full=Uncharacterized protein ...  46.2    4e-06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sp|Q5HQX7.1|Y419_STAEQ  RecName: Full=Uncharacterized protein ...  45.8    6e-06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sp|Q5HHR8.1|Y815_STAAC  RecName: Full=Uncharacterized protein ...  42.7    1e-04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sp|Q6GB78.1|Y717_STAAS  RecName: Full=Uncharacterized protein ...  42.4    1e-04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sp|Q5XAQ7.1|RAFY_STRP6  RecName: Full=Ribosome-associated fact...  42.0    2e-04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sp|Q49VV1.1|Y1964_STAS1  RecName: Full=Uncharacterized protein...  40.0    8e-04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sp|P19954.2|PRSP1_SPIOL  RecName: Full=Ribosome-binding factor...  36.2    0.022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sp|Q49158.2|SYK_MYCFP  RecName: Full=Lysine--tRNA ligase; AltN...  30.0    3.2  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sp|B5IEE5.1|PSB_ACIB4  RecName: Full=Proteasome subunit beta; ...  30.0    3.4  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sp|A3D1Q8.1|UPPP_SHEB5  RecName: Full=Undecaprenyl-diphosphata...  30.0    3.8  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sp|Q12KC1.1|UPPP_SHEDO  RecName: Full=Undecaprenyl-diphosphata...  28.9    9.2  </a:t>
            </a:r>
          </a:p>
          <a:p>
            <a:r>
              <a:rPr lang="pl-PL" sz="800" dirty="0" smtClean="0">
                <a:latin typeface="Courier New" pitchFamily="49" charset="0"/>
                <a:cs typeface="Courier New" pitchFamily="49" charset="0"/>
              </a:rPr>
              <a:t>sp|Q550R2.1|CTXB_DICDI  RecName: Full=Cortexillin-2; AltName: ...  28.9    9.4</a:t>
            </a:r>
            <a:endParaRPr lang="ru-RU" sz="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BLAST: </a:t>
            </a:r>
            <a:r>
              <a:rPr lang="ru-RU" dirty="0" smtClean="0"/>
              <a:t>быстрый поиск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8585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 Смита – </a:t>
            </a:r>
            <a:r>
              <a:rPr lang="ru-RU" dirty="0" err="1" smtClean="0"/>
              <a:t>Уотермена</a:t>
            </a:r>
            <a:r>
              <a:rPr lang="ru-RU" dirty="0" smtClean="0"/>
              <a:t> гарантирует нахождение локального выравнивания с лучшим весом , но работает слишком медленно.</a:t>
            </a:r>
          </a:p>
          <a:p>
            <a:endParaRPr lang="ru-RU" dirty="0"/>
          </a:p>
          <a:p>
            <a:r>
              <a:rPr lang="ru-RU" dirty="0" smtClean="0"/>
              <a:t>Для радикального ускорения поиска </a:t>
            </a:r>
            <a:r>
              <a:rPr lang="en-US" dirty="0" smtClean="0"/>
              <a:t>BLAST </a:t>
            </a:r>
            <a:r>
              <a:rPr lang="ru-RU" dirty="0" smtClean="0"/>
              <a:t>применяет следующий алгоритм: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заранее</a:t>
            </a:r>
            <a:r>
              <a:rPr lang="ru-RU" dirty="0" smtClean="0"/>
              <a:t> составляется словарь всех вхождений в последовательности банка для всех слов длины </a:t>
            </a:r>
            <a:r>
              <a:rPr lang="en-US" dirty="0" smtClean="0"/>
              <a:t>W (</a:t>
            </a:r>
            <a:r>
              <a:rPr lang="ru-RU" dirty="0" smtClean="0"/>
              <a:t>например, </a:t>
            </a:r>
            <a:r>
              <a:rPr lang="en-US" dirty="0" smtClean="0"/>
              <a:t>W = 3, </a:t>
            </a:r>
            <a:r>
              <a:rPr lang="ru-RU" dirty="0" smtClean="0"/>
              <a:t>слова </a:t>
            </a:r>
            <a:r>
              <a:rPr lang="en-US" dirty="0" smtClean="0"/>
              <a:t>AAA, AAC, … YYY, </a:t>
            </a:r>
            <a:r>
              <a:rPr lang="ru-RU" dirty="0" smtClean="0"/>
              <a:t>всего 8 000 );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для каждого слова в последовательности запроса программа начинает с мини-выравнивания этого слова с близкими словами в банке и пытается расширить это выравнивание до достаточно сильного.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r>
              <a:rPr lang="ru-RU" dirty="0" smtClean="0"/>
              <a:t>Такой подход даёт очень быстрый поиск с минимальными потерями качества (то есть с минимумом пропущенных сильных выравниваний)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разновидности </a:t>
            </a:r>
            <a:r>
              <a:rPr lang="en-US" dirty="0" smtClean="0"/>
              <a:t>BLAST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5180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Нуклеотидный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143001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megablast</a:t>
            </a:r>
            <a:r>
              <a:rPr lang="ru-RU" dirty="0" smtClean="0"/>
              <a:t>: </a:t>
            </a:r>
            <a:r>
              <a:rPr lang="en-US" dirty="0" smtClean="0"/>
              <a:t> W = 24, </a:t>
            </a:r>
            <a:r>
              <a:rPr lang="ru-RU" dirty="0" smtClean="0"/>
              <a:t>матрица «1, −3», </a:t>
            </a:r>
            <a:r>
              <a:rPr lang="ru-RU" dirty="0" err="1" smtClean="0"/>
              <a:t>неаффинные</a:t>
            </a:r>
            <a:r>
              <a:rPr lang="ru-RU" dirty="0" smtClean="0"/>
              <a:t> штрафы</a:t>
            </a:r>
            <a:br>
              <a:rPr lang="ru-RU" dirty="0" smtClean="0"/>
            </a:br>
            <a:r>
              <a:rPr lang="ru-RU" i="1" dirty="0" smtClean="0"/>
              <a:t>для нахождения заданной последовательности в банке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771651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blastn</a:t>
            </a:r>
            <a:r>
              <a:rPr lang="en-US" dirty="0" smtClean="0"/>
              <a:t>: W = 7 (</a:t>
            </a:r>
            <a:r>
              <a:rPr lang="ru-RU" dirty="0" smtClean="0"/>
              <a:t>и меньше)</a:t>
            </a:r>
            <a:r>
              <a:rPr lang="en-US" dirty="0" smtClean="0"/>
              <a:t>, </a:t>
            </a:r>
            <a:r>
              <a:rPr lang="ru-RU" dirty="0" smtClean="0"/>
              <a:t>матрица «1, −1», аффинные штрафы</a:t>
            </a:r>
            <a:br>
              <a:rPr lang="ru-RU" dirty="0" smtClean="0"/>
            </a:br>
            <a:r>
              <a:rPr lang="ru-RU" i="1" dirty="0" smtClean="0"/>
              <a:t>для поиска гомологичных последовательностей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2575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Белковый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266301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blastp</a:t>
            </a:r>
            <a:r>
              <a:rPr lang="en-US" dirty="0" smtClean="0"/>
              <a:t>: W = 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114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ещё </a:t>
            </a:r>
            <a:r>
              <a:rPr lang="en-US" dirty="0" err="1" smtClean="0"/>
              <a:t>blastx</a:t>
            </a:r>
            <a:r>
              <a:rPr lang="en-US" dirty="0" smtClean="0"/>
              <a:t>, </a:t>
            </a:r>
            <a:r>
              <a:rPr lang="en-US" dirty="0" err="1" smtClean="0"/>
              <a:t>tblastn</a:t>
            </a:r>
            <a:r>
              <a:rPr lang="en-US" dirty="0" smtClean="0"/>
              <a:t>, psi-blast, delta-blast </a:t>
            </a: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ru-RU" dirty="0" err="1" smtClean="0"/>
              <a:t>Веб-интерфейс</a:t>
            </a:r>
            <a:r>
              <a:rPr lang="ru-RU" dirty="0" smtClean="0"/>
              <a:t> к </a:t>
            </a:r>
            <a:r>
              <a:rPr lang="en-US" dirty="0" smtClean="0"/>
              <a:t>BLAST</a:t>
            </a:r>
            <a:endParaRPr lang="ru-RU" dirty="0"/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42950"/>
            <a:ext cx="7231761" cy="584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1000" y="325755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сопоставить буквы одной последовательности буквам другой?</a:t>
            </a:r>
          </a:p>
          <a:p>
            <a:endParaRPr lang="ru-RU" dirty="0"/>
          </a:p>
          <a:p>
            <a:r>
              <a:rPr lang="ru-RU" dirty="0" smtClean="0"/>
              <a:t>Хочется не возиться с каждой парой последовательностей, а поручить это дело компьютеру…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365468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&gt;CYB5_CHICK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PAIAAIIVALMYRSYMSE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&gt;CYB5_HUMAN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VAVALMYRLYMAED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287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Дано: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4800" y="1085850"/>
            <a:ext cx="8534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/>
              <a:t>Биологическая задача: </a:t>
            </a:r>
            <a:r>
              <a:rPr lang="ru-RU" dirty="0" smtClean="0"/>
              <a:t>сопоставить буквы одной последовательности буквам другой, чтобы соответствующие буквы имели общее происхождение (построить правильное выравнивание)</a:t>
            </a:r>
          </a:p>
          <a:p>
            <a:pPr>
              <a:spcAft>
                <a:spcPts val="1200"/>
              </a:spcAft>
            </a:pPr>
            <a:r>
              <a:rPr lang="ru-RU" b="1" dirty="0" smtClean="0"/>
              <a:t>Формализация:</a:t>
            </a:r>
            <a:r>
              <a:rPr lang="ru-RU" dirty="0" smtClean="0"/>
              <a:t> каждому возможному выравниванию сопоставить число – его качество (обычно называется </a:t>
            </a:r>
            <a:r>
              <a:rPr lang="en-US" dirty="0" smtClean="0"/>
              <a:t>“</a:t>
            </a:r>
            <a:r>
              <a:rPr lang="ru-RU" dirty="0" smtClean="0"/>
              <a:t>вес</a:t>
            </a:r>
            <a:r>
              <a:rPr lang="en-US" dirty="0" smtClean="0"/>
              <a:t>”, </a:t>
            </a:r>
            <a:r>
              <a:rPr lang="ru-RU" dirty="0" smtClean="0"/>
              <a:t>по-английски </a:t>
            </a:r>
            <a:r>
              <a:rPr lang="en-US" dirty="0" smtClean="0"/>
              <a:t>Score), </a:t>
            </a:r>
            <a:r>
              <a:rPr lang="ru-RU" dirty="0" smtClean="0"/>
              <a:t>так, чтобы правильное выравнивание по возможности отличалось от неправильных </a:t>
            </a:r>
            <a:r>
              <a:rPr lang="ru-RU" dirty="0" err="1" smtClean="0"/>
              <a:t>бо́льшим</a:t>
            </a:r>
            <a:r>
              <a:rPr lang="ru-RU" dirty="0" smtClean="0"/>
              <a:t> весом.</a:t>
            </a:r>
          </a:p>
          <a:p>
            <a:pPr>
              <a:spcAft>
                <a:spcPts val="1200"/>
              </a:spcAft>
            </a:pPr>
            <a:r>
              <a:rPr lang="ru-RU" b="1" dirty="0" smtClean="0"/>
              <a:t>Алгоритмическая задача: </a:t>
            </a:r>
            <a:r>
              <a:rPr lang="ru-RU" dirty="0" smtClean="0"/>
              <a:t>придумать алгоритм, находящий выравнивание с самым </a:t>
            </a:r>
            <a:r>
              <a:rPr lang="ru-RU" dirty="0" err="1" smtClean="0"/>
              <a:t>больши́м</a:t>
            </a:r>
            <a:r>
              <a:rPr lang="ru-RU" dirty="0" smtClean="0"/>
              <a:t> весом за разумное время.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ru-RU" dirty="0" err="1"/>
              <a:t>З</a:t>
            </a:r>
            <a:r>
              <a:rPr lang="ru-RU" dirty="0" err="1" smtClean="0"/>
              <a:t>мей-горыныч</a:t>
            </a:r>
            <a:r>
              <a:rPr lang="ru-RU" dirty="0" smtClean="0"/>
              <a:t> </a:t>
            </a:r>
            <a:r>
              <a:rPr lang="ru-RU" dirty="0" err="1" smtClean="0"/>
              <a:t>биоинформатики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0468" y="895350"/>
            <a:ext cx="4256532" cy="424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876214"/>
            <a:ext cx="2560844" cy="26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Формализация 1: вес глобального выравнивания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6200" y="1143001"/>
            <a:ext cx="8991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  1 MVGSSEAGGEAWRGRYYRLEEVQKHNNSQSTWIIVHHRIYDITKFLDEHP     50</a:t>
            </a:r>
          </a:p>
          <a:p>
            <a:r>
              <a:rPr lang="ru-RU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r>
              <a:rPr lang="pl-PL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endParaRPr lang="ru-RU" sz="1200" baseline="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r>
              <a:rPr lang="ru-RU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r>
              <a:rPr lang="pl-PL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endParaRPr lang="ru-RU" sz="1200" baseline="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r>
              <a:rPr lang="ru-RU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r>
              <a:rPr lang="pl-PL" sz="1200" baseline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  <a:endParaRPr lang="ru-RU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200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 выравнивания = сумма весов </a:t>
            </a:r>
            <a:r>
              <a:rPr lang="ru-RU" b="1" dirty="0" smtClean="0"/>
              <a:t>позиций</a:t>
            </a:r>
            <a:r>
              <a:rPr lang="ru-RU" dirty="0" smtClean="0"/>
              <a:t> выравнивания</a:t>
            </a:r>
          </a:p>
          <a:p>
            <a:r>
              <a:rPr lang="ru-RU" dirty="0" smtClean="0"/>
              <a:t>Вес позиции, если в ней сопоставлены две буквы равен соответствующему элементу матрицы замен (например, для позиции 4 он равен −1, потому что в ней сопоставлены </a:t>
            </a:r>
            <a:r>
              <a:rPr lang="en-US" dirty="0" smtClean="0"/>
              <a:t>M </a:t>
            </a:r>
            <a:r>
              <a:rPr lang="ru-RU" dirty="0" smtClean="0"/>
              <a:t>и </a:t>
            </a:r>
            <a:r>
              <a:rPr lang="en-US" dirty="0" smtClean="0"/>
              <a:t>S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r>
              <a:rPr lang="ru-RU" dirty="0" smtClean="0"/>
              <a:t>За каждый символ несоответствия («</a:t>
            </a:r>
            <a:r>
              <a:rPr lang="ru-RU" dirty="0" err="1" smtClean="0"/>
              <a:t>гэп</a:t>
            </a:r>
            <a:r>
              <a:rPr lang="ru-RU" dirty="0" smtClean="0"/>
              <a:t>», в данном случае это минус) из веса вычитается некоторое положительное число («штраф за </a:t>
            </a:r>
            <a:r>
              <a:rPr lang="ru-RU" dirty="0" err="1" smtClean="0"/>
              <a:t>гэп</a:t>
            </a:r>
            <a:r>
              <a:rPr lang="ru-RU" dirty="0" smtClean="0"/>
              <a:t>»)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/>
          <a:lstStyle/>
          <a:p>
            <a:r>
              <a:rPr lang="ru-RU" dirty="0" smtClean="0"/>
              <a:t>Матрица замен аминокислот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38200" y="682169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A  R  N  D  C  Q  E  G  H  I  L  K  M  F  P  S  T  W  Y  V 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B  Z  X  *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A  4 -1 -2 -2  0 -1 -1  0 -2 -1 -1 -1 -1 -2 -1  1  0 -3 -2  0 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-2 -1  0 -4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R -1  5  0 -2 -3  1  0 -2  0 -3 -2  2 -1 -3 -2 -1 -1 -3 -2 -3 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-1  0 -1 -4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N -2  0  6  1 -3  0  0  0  1 -3 -3  0 -2 -3 -2  1  0 -4 -2 -3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3  0 -1 -4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D -2 -2  1  6 -3  0  2 -1 -1 -3 -4 -1 -3 -3 -1  0 -1 -4 -3 -3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4  1 -1 -4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C  0 -3 -3 -3  9 -3 -4 -3 -3 -1 -1 -3 -1 -2 -3 -1 -1 -2 -2 -1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-3 -3 -2 -4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Q -1  1  0  0 -3  5  2 -2  0 -3 -2  1  0 -3 -1  0 -1 -2 -1 -2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3 -1 -4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E -1  0  0  2 -4  2  5 -2  0 -3 -3  1 -2 -3 -1  0 -1 -3 -2 -2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1  4 -1 -4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G  0 -2  0 -1 -3 -2 -2  6 -2 -4 -4 -2 -3 -3 -2  0 -2 -2 -3 -3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-1 -2 -1 -4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H -2  0  1 -1 -3  0  0 -2  8 -3 -3 -1 -2 -1 -2 -1 -2 -2  2 -3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0 -1 -4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I -1 -3 -3 -3 -1 -3 -3 -4 -3  4  2 -3  1  0 -3 -2 -1 -3 -1  3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L -1 -2 -3 -4 -1 -2 -3 -4 -3  2  4 -2  2  0 -3 -2 -1 -2 -1  1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-4 -3 -1 -4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K -1  2  0 -1 -3  1  1 -2 -1 -3 -2  5 -1 -3 -1  0 -1 -3 -2 -2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1 -1 -4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M -1 -1 -2 -3 -1  0 -2 -3 -2  1  2 -1  5  0 -2 -1 -1 -1 -1  1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-3 -1 -1 -4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F -2 -3 -3 -3 -2 -3 -3 -3 -1  0  0 -3  0  6 -4 -2 -2  1  3 -1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-3 -3 -1 -4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P -1 -2 -2 -1 -3 -1 -1 -2 -2 -3 -3 -1 -2 -4  7 -1 -1 -4 -3 -2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-2 -1 -2 -4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  1 -1  1  0 -1  0  0  0 -1 -2 -2  0 -1 -2 -1  4  1 -3 -2 -2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0  0  0 -4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T  0 -1  0 -1 -1 -1 -1 -2 -2 -1 -1 -1 -1 -2 -1  1  5 -2 -2  0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-1 -1  0 -4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W -3 -3 -4 -4 -2 -2 -3 -2 -2 -3 -2 -3 -1  1 -4 -3 -2 11  2 -3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-4 -3 -2 -4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Y -2 -2 -2 -3 -2 -1 -2 -3  2 -1 -1 -2 -1  3 -3 -2 -2  2  7 -1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-3 -2 -1 -4 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V  0 -3 -3 -3 -1 -2 -2 -3 -3  3  1 -2  1 -1 -2 -2  0 -3 -1  4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-3 -2 -1 -4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B -2 -1  3  4 -3  0  1 -1  0 -3 -4  0 -3 -3 -2  0 -1 -4 -3 -3  4  0 -1 -4 </a:t>
            </a:r>
          </a:p>
          <a:p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Z -1  0  0  1 -3  3  4 -2  0 -3 -3  1 -1 -3 -1  0 -1 -3 -2 -2  0  4 -1 -4 </a:t>
            </a:r>
          </a:p>
          <a:p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X  0 -1 -1 -1 -2 -1 -1 -1 -1 -1 -1 -1 -1 -1 -2  0  0 -2 -1 -1 -1 -1 -1 -4 </a:t>
            </a:r>
          </a:p>
          <a:p>
            <a:r>
              <a:rPr lang="pl-PL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* -4 -4 -4 -4 -4 -4 -4 -4 -4 -4 -4 -4 -4 -4 -4 -4 -4 -4 -4 -4 -4 -4 -4  1</a:t>
            </a:r>
            <a:r>
              <a:rPr lang="pt-BR" sz="12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(</a:t>
            </a:r>
            <a:r>
              <a:rPr lang="en-US" sz="3100" dirty="0" err="1" smtClean="0"/>
              <a:t>Needleman&amp;Wunsch</a:t>
            </a:r>
            <a:r>
              <a:rPr lang="en-US" sz="3100" dirty="0" smtClean="0"/>
              <a:t>)</a:t>
            </a:r>
            <a:r>
              <a:rPr lang="ru-RU" sz="3100" dirty="0" smtClean="0"/>
              <a:t> </a:t>
            </a:r>
            <a:endParaRPr lang="ru-RU" sz="31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2000" y="478155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Рис. из </a:t>
            </a:r>
            <a:r>
              <a:rPr lang="ru-RU" sz="1200" dirty="0" err="1" smtClean="0"/>
              <a:t>Википедии</a:t>
            </a:r>
            <a:endParaRPr lang="ru-RU" sz="1200" dirty="0"/>
          </a:p>
        </p:txBody>
      </p:sp>
      <p:pic>
        <p:nvPicPr>
          <p:cNvPr id="7" name="Picture 2" descr="http://upload.wikimedia.org/wikipedia/commons/3/3f/Needleman-Wunsch_pairwise_sequence_alignment.png"/>
          <p:cNvPicPr>
            <a:picLocks noChangeAspect="1" noChangeArrowheads="1"/>
          </p:cNvPicPr>
          <p:nvPr/>
        </p:nvPicPr>
        <p:blipFill>
          <a:blip r:embed="rId3" cstate="print"/>
          <a:srcRect t="13124"/>
          <a:stretch>
            <a:fillRect/>
          </a:stretch>
        </p:blipFill>
        <p:spPr bwMode="auto">
          <a:xfrm>
            <a:off x="594022" y="1163240"/>
            <a:ext cx="4145640" cy="36015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48200" y="1510427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Матрица (</a:t>
            </a:r>
            <a:r>
              <a:rPr lang="en-US" i="1" dirty="0" smtClean="0"/>
              <a:t>n</a:t>
            </a:r>
            <a:r>
              <a:rPr lang="en-US" dirty="0" smtClean="0"/>
              <a:t>+1)</a:t>
            </a:r>
            <a:r>
              <a:rPr lang="en-US" dirty="0" smtClean="0">
                <a:sym typeface="Symbol"/>
              </a:rPr>
              <a:t>(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+1) </a:t>
            </a:r>
            <a:r>
              <a:rPr lang="ru-RU" dirty="0" smtClean="0">
                <a:sym typeface="Symbol"/>
              </a:rPr>
              <a:t>заполняется слева направо и сверху вниз весами лучших выравниваний двух </a:t>
            </a:r>
            <a:r>
              <a:rPr lang="ru-RU" b="1" dirty="0" smtClean="0">
                <a:sym typeface="Symbol"/>
              </a:rPr>
              <a:t>префиксов</a:t>
            </a:r>
            <a:r>
              <a:rPr lang="ru-RU" dirty="0" smtClean="0">
                <a:sym typeface="Symbol"/>
              </a:rPr>
              <a:t> исходных последовательностей, и стрелками.</a:t>
            </a:r>
          </a:p>
          <a:p>
            <a:r>
              <a:rPr lang="ru-RU" dirty="0" smtClean="0">
                <a:sym typeface="Symbol"/>
              </a:rPr>
              <a:t>Стрелка показывает последний шаг </a:t>
            </a:r>
            <a:r>
              <a:rPr lang="ru-RU" b="1" dirty="0" smtClean="0">
                <a:sym typeface="Symbol"/>
              </a:rPr>
              <a:t>лучшего</a:t>
            </a:r>
            <a:r>
              <a:rPr lang="ru-RU" dirty="0" smtClean="0">
                <a:sym typeface="Symbol"/>
              </a:rPr>
              <a:t> пути в данную клетку.</a:t>
            </a:r>
          </a:p>
          <a:p>
            <a:r>
              <a:rPr lang="ru-RU" dirty="0" smtClean="0">
                <a:sym typeface="Symbol"/>
              </a:rPr>
              <a:t>После заполнения матрицы выравнивание восстанавливается движением по стрелкам, начиная с правого нижнего угла.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существует </a:t>
            </a:r>
            <a:r>
              <a:rPr lang="en-US" dirty="0" err="1" smtClean="0"/>
              <a:t>C</a:t>
            </a:r>
            <a:r>
              <a:rPr lang="en-US" i="1" baseline="30000" dirty="0" err="1" smtClean="0"/>
              <a:t>n</a:t>
            </a:r>
            <a:r>
              <a:rPr lang="en-US" i="1" baseline="-25000" dirty="0" err="1" smtClean="0"/>
              <a:t>n</a:t>
            </a:r>
            <a:r>
              <a:rPr lang="en-US" baseline="-25000" dirty="0" err="1" smtClean="0"/>
              <a:t>+</a:t>
            </a:r>
            <a:r>
              <a:rPr lang="en-US" i="1" baseline="-25000" dirty="0" err="1" smtClean="0"/>
              <a:t>m</a:t>
            </a:r>
            <a:r>
              <a:rPr lang="en-US" dirty="0" smtClean="0"/>
              <a:t> </a:t>
            </a:r>
            <a:r>
              <a:rPr lang="ru-RU" dirty="0" smtClean="0"/>
              <a:t>различных выравниваний двух последовательностей длин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m</a:t>
            </a:r>
            <a:r>
              <a:rPr lang="ru-RU" i="1" dirty="0" smtClean="0"/>
              <a:t>. </a:t>
            </a:r>
            <a:r>
              <a:rPr lang="ru-RU" dirty="0" smtClean="0"/>
              <a:t>Это огромное число (порядка 2</a:t>
            </a:r>
            <a:r>
              <a:rPr lang="en-US" baseline="30000" dirty="0" smtClean="0"/>
              <a:t>min(</a:t>
            </a:r>
            <a:r>
              <a:rPr lang="en-US" i="1" baseline="30000" dirty="0" err="1" smtClean="0"/>
              <a:t>n,m</a:t>
            </a:r>
            <a:r>
              <a:rPr lang="en-US" baseline="30000" dirty="0" smtClean="0"/>
              <a:t>)</a:t>
            </a:r>
            <a:r>
              <a:rPr lang="en-US" dirty="0" smtClean="0"/>
              <a:t>). </a:t>
            </a:r>
            <a:r>
              <a:rPr lang="ru-RU" dirty="0" smtClean="0"/>
              <a:t>Перебор всех возможных выравниваний занял бы неприемлемое время.</a:t>
            </a:r>
          </a:p>
          <a:p>
            <a:endParaRPr lang="ru-RU" i="1" dirty="0" smtClean="0"/>
          </a:p>
          <a:p>
            <a:r>
              <a:rPr lang="ru-RU" dirty="0" smtClean="0"/>
              <a:t>Алгоритм </a:t>
            </a:r>
            <a:r>
              <a:rPr lang="ru-RU" dirty="0" err="1" smtClean="0"/>
              <a:t>Нидлмана</a:t>
            </a:r>
            <a:r>
              <a:rPr lang="ru-RU" dirty="0" smtClean="0"/>
              <a:t> – </a:t>
            </a:r>
            <a:r>
              <a:rPr lang="ru-RU" dirty="0" err="1" smtClean="0"/>
              <a:t>Вунша</a:t>
            </a:r>
            <a:r>
              <a:rPr lang="ru-RU" dirty="0" smtClean="0"/>
              <a:t> позволяет найти оптимальное выравнивание за время порядка </a:t>
            </a:r>
            <a:r>
              <a:rPr lang="en-US" i="1" dirty="0" err="1" smtClean="0"/>
              <a:t>m</a:t>
            </a:r>
            <a:r>
              <a:rPr lang="en-US" i="1" dirty="0" err="1" smtClean="0">
                <a:latin typeface="Times New Roman"/>
                <a:cs typeface="Times New Roman"/>
              </a:rPr>
              <a:t>∙</a:t>
            </a:r>
            <a:r>
              <a:rPr lang="en-US" i="1" dirty="0" err="1" smtClean="0"/>
              <a:t>n</a:t>
            </a:r>
            <a:r>
              <a:rPr lang="en-US" i="1" dirty="0" smtClean="0"/>
              <a:t> . </a:t>
            </a:r>
            <a:r>
              <a:rPr lang="ru-RU" dirty="0" smtClean="0"/>
              <a:t>Этот алгоритм – пример так называемого «динамического программирования».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3343</Words>
  <Application>Microsoft Office PowerPoint</Application>
  <PresentationFormat>Экран (16:9)</PresentationFormat>
  <Paragraphs>315</Paragraphs>
  <Slides>24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Алгоритмы выравнивания</vt:lpstr>
      <vt:lpstr>Задача выравнивания</vt:lpstr>
      <vt:lpstr>Задача выравнивания</vt:lpstr>
      <vt:lpstr>Задача выравнивания</vt:lpstr>
      <vt:lpstr>Змей-горыныч биоинформатики</vt:lpstr>
      <vt:lpstr>Формализация 1: вес глобального выравнивания</vt:lpstr>
      <vt:lpstr>Матрица замен аминокислот</vt:lpstr>
      <vt:lpstr>Алгоритм Нидлмана – Вунша (Needleman&amp;Wunsch) </vt:lpstr>
      <vt:lpstr>Алгоритм Нидлмана – Вунша</vt:lpstr>
      <vt:lpstr>Формализация 1а: аффинные штрафы за гэпы</vt:lpstr>
      <vt:lpstr>Формализация 2: вес локального выравнивания</vt:lpstr>
      <vt:lpstr>Пример локального выравнивания</vt:lpstr>
      <vt:lpstr>Алгоритм даёт ответ всегда, даже если осмысленного ответа не существует!</vt:lpstr>
      <vt:lpstr>А ещё бывает множественное выравнивание</vt:lpstr>
      <vt:lpstr>Визуализация множественного выравнивания</vt:lpstr>
      <vt:lpstr>Задача поиска гомологов</vt:lpstr>
      <vt:lpstr>Задача поиска гомологов</vt:lpstr>
      <vt:lpstr>BLAST</vt:lpstr>
      <vt:lpstr>Оценка значимости находки</vt:lpstr>
      <vt:lpstr>Оценка значимости находки</vt:lpstr>
      <vt:lpstr>Пример выдачи BLAST</vt:lpstr>
      <vt:lpstr>BLAST: быстрый поиск</vt:lpstr>
      <vt:lpstr>Основные разновидности BLAST</vt:lpstr>
      <vt:lpstr>Веб-интерфейс к BLAST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выравнивания</dc:title>
  <dc:creator>Spirin</dc:creator>
  <cp:lastModifiedBy>Spirin</cp:lastModifiedBy>
  <cp:revision>23</cp:revision>
  <dcterms:created xsi:type="dcterms:W3CDTF">2014-10-01T09:46:58Z</dcterms:created>
  <dcterms:modified xsi:type="dcterms:W3CDTF">2014-10-01T12:07:21Z</dcterms:modified>
</cp:coreProperties>
</file>