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26"/>
  <c:chart>
    <c:autoTitleDeleted val="1"/>
    <c:plotArea>
      <c:layout>
        <c:manualLayout>
          <c:layoutTarget val="inner"/>
          <c:xMode val="edge"/>
          <c:yMode val="edge"/>
          <c:x val="5.8730158730158716E-2"/>
          <c:y val="5.2757793764988049E-2"/>
          <c:w val="0.92698412698412702"/>
          <c:h val="0.82973621103117612"/>
        </c:manualLayout>
      </c:layout>
      <c:barChart>
        <c:barDir val="col"/>
        <c:grouping val="clustered"/>
        <c:ser>
          <c:idx val="1"/>
          <c:order val="0"/>
          <c:tx>
            <c:strRef>
              <c:f>Sheet1!$A$2</c:f>
              <c:strCache>
                <c:ptCount val="1"/>
                <c:pt idx="0">
                  <c:v>column 2</c:v>
                </c:pt>
              </c:strCache>
            </c:strRef>
          </c:tx>
          <c:cat>
            <c:numRef>
              <c:f>Sheet1!$B$1:$Z$1</c:f>
              <c:numCache>
                <c:formatCode>General</c:formatCode>
                <c:ptCount val="25"/>
                <c:pt idx="0">
                  <c:v>1980</c:v>
                </c:pt>
                <c:pt idx="4">
                  <c:v>1984</c:v>
                </c:pt>
                <c:pt idx="8">
                  <c:v>1988</c:v>
                </c:pt>
                <c:pt idx="12">
                  <c:v>1992</c:v>
                </c:pt>
                <c:pt idx="16">
                  <c:v>1996</c:v>
                </c:pt>
                <c:pt idx="20">
                  <c:v>2000</c:v>
                </c:pt>
                <c:pt idx="24">
                  <c:v>2004</c:v>
                </c:pt>
              </c:numCache>
            </c:numRef>
          </c:cat>
          <c:val>
            <c:numRef>
              <c:f>Sheet1!$B$2:$Z$2</c:f>
              <c:numCache>
                <c:formatCode>General</c:formatCode>
                <c:ptCount val="25"/>
                <c:pt idx="0">
                  <c:v>1.875</c:v>
                </c:pt>
                <c:pt idx="1">
                  <c:v>2.5</c:v>
                </c:pt>
                <c:pt idx="2">
                  <c:v>2.8124999999999947</c:v>
                </c:pt>
                <c:pt idx="3">
                  <c:v>2.8124999999999947</c:v>
                </c:pt>
                <c:pt idx="4">
                  <c:v>3.125</c:v>
                </c:pt>
                <c:pt idx="5">
                  <c:v>4.0624999999999956</c:v>
                </c:pt>
                <c:pt idx="6">
                  <c:v>5</c:v>
                </c:pt>
                <c:pt idx="7">
                  <c:v>6.25</c:v>
                </c:pt>
                <c:pt idx="8">
                  <c:v>7.1874999999999956</c:v>
                </c:pt>
                <c:pt idx="9">
                  <c:v>7.8124999999999956</c:v>
                </c:pt>
                <c:pt idx="10">
                  <c:v>8.75</c:v>
                </c:pt>
                <c:pt idx="11">
                  <c:v>9.0625000000000178</c:v>
                </c:pt>
                <c:pt idx="12">
                  <c:v>10.312500000000018</c:v>
                </c:pt>
                <c:pt idx="13">
                  <c:v>12.5</c:v>
                </c:pt>
                <c:pt idx="14">
                  <c:v>13.125</c:v>
                </c:pt>
                <c:pt idx="15">
                  <c:v>15.625</c:v>
                </c:pt>
                <c:pt idx="16">
                  <c:v>17.1875</c:v>
                </c:pt>
                <c:pt idx="17">
                  <c:v>19.375</c:v>
                </c:pt>
                <c:pt idx="18">
                  <c:v>21.875</c:v>
                </c:pt>
                <c:pt idx="19">
                  <c:v>24.68</c:v>
                </c:pt>
                <c:pt idx="20">
                  <c:v>26.562499999999954</c:v>
                </c:pt>
                <c:pt idx="21">
                  <c:v>27.8125</c:v>
                </c:pt>
                <c:pt idx="22">
                  <c:v>31.25</c:v>
                </c:pt>
                <c:pt idx="23">
                  <c:v>34.375</c:v>
                </c:pt>
                <c:pt idx="24">
                  <c:v>35.3125</c:v>
                </c:pt>
              </c:numCache>
            </c:numRef>
          </c:val>
        </c:ser>
        <c:axId val="157976832"/>
        <c:axId val="157990912"/>
      </c:barChart>
      <c:lineChart>
        <c:grouping val="standard"/>
        <c:ser>
          <c:idx val="0"/>
          <c:order val="1"/>
          <c:tx>
            <c:strRef>
              <c:f>Sheet1!$A$3</c:f>
              <c:strCache>
                <c:ptCount val="1"/>
                <c:pt idx="0">
                  <c:v>column 3</c:v>
                </c:pt>
              </c:strCache>
            </c:strRef>
          </c:tx>
          <c:cat>
            <c:numRef>
              <c:f>Sheet1!$B$1:$Z$1</c:f>
              <c:numCache>
                <c:formatCode>General</c:formatCode>
                <c:ptCount val="25"/>
                <c:pt idx="0">
                  <c:v>1980</c:v>
                </c:pt>
                <c:pt idx="4">
                  <c:v>1984</c:v>
                </c:pt>
                <c:pt idx="8">
                  <c:v>1988</c:v>
                </c:pt>
                <c:pt idx="12">
                  <c:v>1992</c:v>
                </c:pt>
                <c:pt idx="16">
                  <c:v>1996</c:v>
                </c:pt>
                <c:pt idx="20">
                  <c:v>2000</c:v>
                </c:pt>
                <c:pt idx="24">
                  <c:v>2004</c:v>
                </c:pt>
              </c:numCache>
            </c:numRef>
          </c:cat>
          <c:val>
            <c:numRef>
              <c:f>Sheet1!$B$3:$Z$3</c:f>
              <c:numCache>
                <c:formatCode>General</c:formatCode>
                <c:ptCount val="25"/>
                <c:pt idx="0">
                  <c:v>1.875</c:v>
                </c:pt>
                <c:pt idx="1">
                  <c:v>3.125</c:v>
                </c:pt>
                <c:pt idx="2">
                  <c:v>5</c:v>
                </c:pt>
                <c:pt idx="3">
                  <c:v>2.1875000000000044</c:v>
                </c:pt>
                <c:pt idx="4">
                  <c:v>3.125</c:v>
                </c:pt>
                <c:pt idx="5">
                  <c:v>5.3124999999999956</c:v>
                </c:pt>
                <c:pt idx="6">
                  <c:v>3.4749999999999988</c:v>
                </c:pt>
                <c:pt idx="7">
                  <c:v>3.75</c:v>
                </c:pt>
                <c:pt idx="8">
                  <c:v>3.75</c:v>
                </c:pt>
                <c:pt idx="9">
                  <c:v>4.0624999999999956</c:v>
                </c:pt>
                <c:pt idx="10">
                  <c:v>4.0624999999999956</c:v>
                </c:pt>
                <c:pt idx="11">
                  <c:v>5</c:v>
                </c:pt>
                <c:pt idx="12">
                  <c:v>4.6874999999999956</c:v>
                </c:pt>
                <c:pt idx="13">
                  <c:v>4.375</c:v>
                </c:pt>
                <c:pt idx="14">
                  <c:v>4.0624999999999956</c:v>
                </c:pt>
                <c:pt idx="15">
                  <c:v>4.6874999999999956</c:v>
                </c:pt>
                <c:pt idx="16">
                  <c:v>10.9375</c:v>
                </c:pt>
                <c:pt idx="17">
                  <c:v>8.4375</c:v>
                </c:pt>
                <c:pt idx="18">
                  <c:v>7.1874999999999956</c:v>
                </c:pt>
                <c:pt idx="19">
                  <c:v>6.875</c:v>
                </c:pt>
                <c:pt idx="20">
                  <c:v>6.25</c:v>
                </c:pt>
                <c:pt idx="21">
                  <c:v>6.53</c:v>
                </c:pt>
                <c:pt idx="22">
                  <c:v>4.6874999999999956</c:v>
                </c:pt>
                <c:pt idx="23">
                  <c:v>6.25</c:v>
                </c:pt>
                <c:pt idx="24">
                  <c:v>6.25</c:v>
                </c:pt>
              </c:numCache>
            </c:numRef>
          </c:val>
        </c:ser>
        <c:marker val="1"/>
        <c:axId val="157992448"/>
        <c:axId val="157993984"/>
      </c:lineChart>
      <c:catAx>
        <c:axId val="157976832"/>
        <c:scaling>
          <c:orientation val="minMax"/>
        </c:scaling>
        <c:axPos val="b"/>
        <c:numFmt formatCode="General" sourceLinked="1"/>
        <c:majorTickMark val="cross"/>
        <c:tickLblPos val="nextTo"/>
        <c:txPr>
          <a:bodyPr rot="-5400000" vert="horz"/>
          <a:lstStyle/>
          <a:p>
            <a:pPr>
              <a:defRPr/>
            </a:pPr>
            <a:endParaRPr lang="ru-RU"/>
          </a:p>
        </c:txPr>
        <c:crossAx val="157990912"/>
        <c:crosses val="autoZero"/>
        <c:lblAlgn val="ctr"/>
        <c:lblOffset val="100"/>
        <c:tickLblSkip val="1"/>
        <c:tickMarkSkip val="1"/>
      </c:catAx>
      <c:valAx>
        <c:axId val="157990912"/>
        <c:scaling>
          <c:orientation val="minMax"/>
        </c:scaling>
        <c:axPos val="l"/>
        <c:numFmt formatCode="General" sourceLinked="1"/>
        <c:majorTickMark val="cross"/>
        <c:tickLblPos val="nextTo"/>
        <c:txPr>
          <a:bodyPr rot="0" vert="horz"/>
          <a:lstStyle/>
          <a:p>
            <a:pPr>
              <a:defRPr/>
            </a:pPr>
            <a:endParaRPr lang="ru-RU"/>
          </a:p>
        </c:txPr>
        <c:crossAx val="157976832"/>
        <c:crosses val="autoZero"/>
        <c:crossBetween val="between"/>
      </c:valAx>
      <c:catAx>
        <c:axId val="157992448"/>
        <c:scaling>
          <c:orientation val="minMax"/>
        </c:scaling>
        <c:delete val="1"/>
        <c:axPos val="b"/>
        <c:numFmt formatCode="General" sourceLinked="1"/>
        <c:tickLblPos val="none"/>
        <c:crossAx val="157993984"/>
        <c:crosses val="autoZero"/>
        <c:lblAlgn val="ctr"/>
        <c:lblOffset val="100"/>
      </c:catAx>
      <c:valAx>
        <c:axId val="157993984"/>
        <c:scaling>
          <c:orientation val="minMax"/>
        </c:scaling>
        <c:delete val="1"/>
        <c:axPos val="l"/>
        <c:numFmt formatCode="General" sourceLinked="1"/>
        <c:tickLblPos val="none"/>
        <c:crossAx val="157992448"/>
        <c:crosses val="autoZero"/>
        <c:crossBetween val="between"/>
      </c:valAx>
    </c:plotArea>
    <c:plotVisOnly val="1"/>
    <c:dispBlanksAs val="gap"/>
  </c:chart>
  <c:txPr>
    <a:bodyPr/>
    <a:lstStyle/>
    <a:p>
      <a:pPr>
        <a:defRPr sz="1800"/>
      </a:pPr>
      <a:endParaRPr lang="ru-RU"/>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0.7405</cdr:x>
      <cdr:y>0.465</cdr:y>
    </cdr:from>
    <cdr:to>
      <cdr:x>0.74675</cdr:x>
      <cdr:y>0.50825</cdr:y>
    </cdr:to>
    <cdr:sp macro="" textlink="">
      <cdr:nvSpPr>
        <cdr:cNvPr id="1025" name="Text Box 1"/>
        <cdr:cNvSpPr txBox="1">
          <a:spLocks xmlns:a="http://schemas.openxmlformats.org/drawingml/2006/main" noChangeArrowheads="1"/>
        </cdr:cNvSpPr>
      </cdr:nvSpPr>
      <cdr:spPr bwMode="auto">
        <a:xfrm xmlns:a="http://schemas.openxmlformats.org/drawingml/2006/main">
          <a:off x="4443555" y="1846945"/>
          <a:ext cx="37505" cy="171786"/>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0.5875</cdr:x>
      <cdr:y>0.50825</cdr:y>
    </cdr:from>
    <cdr:to>
      <cdr:x>0.59375</cdr:x>
      <cdr:y>0.5515</cdr:y>
    </cdr:to>
    <cdr:sp macro="" textlink="">
      <cdr:nvSpPr>
        <cdr:cNvPr id="1027" name="Text Box 3"/>
        <cdr:cNvSpPr txBox="1">
          <a:spLocks xmlns:a="http://schemas.openxmlformats.org/drawingml/2006/main" noChangeArrowheads="1"/>
        </cdr:cNvSpPr>
      </cdr:nvSpPr>
      <cdr:spPr bwMode="auto">
        <a:xfrm xmlns:a="http://schemas.openxmlformats.org/drawingml/2006/main">
          <a:off x="3525441" y="2018731"/>
          <a:ext cx="37504" cy="171786"/>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3E337D-EA5B-4B33-86F5-E95C574361A5}" type="datetimeFigureOut">
              <a:rPr lang="ru-RU" smtClean="0"/>
              <a:pPr/>
              <a:t>19.11.2014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EA2F41-574D-43C2-99C3-98999282B61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p>
            <a:fld id="{411224D3-9D7F-4977-91F7-BBE53F11BB1A}" type="slidenum">
              <a:rPr lang="ru-RU" smtClean="0">
                <a:ea typeface="SimSun" charset="-122"/>
              </a:rPr>
              <a:pPr/>
              <a:t>3</a:t>
            </a:fld>
            <a:endParaRPr lang="ru-RU" smtClean="0">
              <a:ea typeface="SimSun" charset="-122"/>
            </a:endParaRPr>
          </a:p>
        </p:txBody>
      </p:sp>
      <p:sp>
        <p:nvSpPr>
          <p:cNvPr id="17411" name="Rectangle 1"/>
          <p:cNvSpPr>
            <a:spLocks noGrp="1" noRot="1" noChangeAspect="1" noChangeArrowheads="1" noTextEdit="1"/>
          </p:cNvSpPr>
          <p:nvPr>
            <p:ph type="sldImg"/>
          </p:nvPr>
        </p:nvSpPr>
        <p:spPr>
          <a:xfrm>
            <a:off x="765412" y="1093351"/>
            <a:ext cx="3691082" cy="5392014"/>
          </a:xfrm>
          <a:solidFill>
            <a:srgbClr val="FFFFFF"/>
          </a:solidFill>
          <a:ln>
            <a:solidFill>
              <a:srgbClr val="000000"/>
            </a:solidFill>
            <a:miter lim="800000"/>
          </a:ln>
        </p:spPr>
      </p:sp>
      <p:sp>
        <p:nvSpPr>
          <p:cNvPr id="17412" name="Rectangle 2"/>
          <p:cNvSpPr>
            <a:spLocks noGrp="1" noChangeArrowheads="1"/>
          </p:cNvSpPr>
          <p:nvPr>
            <p:ph type="body" idx="1"/>
          </p:nvPr>
        </p:nvSpPr>
        <p:spPr>
          <a:xfrm>
            <a:off x="522055" y="6831308"/>
            <a:ext cx="4178631" cy="6472550"/>
          </a:xfrm>
          <a:noFill/>
          <a:ln/>
        </p:spPr>
        <p:txBody>
          <a:bodyPr wrap="none" anchor="ct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759EFB-C552-4EF4-88C0-5AA085CEEB56}" type="slidenum">
              <a:rPr lang="en-US" smtClean="0">
                <a:latin typeface="Arial" pitchFamily="34" charset="0"/>
                <a:cs typeface="Arial" pitchFamily="34" charset="0"/>
              </a:rPr>
              <a:pPr fontAlgn="base">
                <a:spcBef>
                  <a:spcPct val="0"/>
                </a:spcBef>
                <a:spcAft>
                  <a:spcPct val="0"/>
                </a:spcAft>
              </a:pPr>
              <a:t>21</a:t>
            </a:fld>
            <a:endParaRPr lang="en-US" smtClean="0">
              <a:latin typeface="Arial" pitchFamily="34" charset="0"/>
              <a:cs typeface="Arial" pitchFamily="34" charset="0"/>
            </a:endParaRPr>
          </a:p>
        </p:txBody>
      </p:sp>
      <p:sp>
        <p:nvSpPr>
          <p:cNvPr id="36867" name="Rectangle 1"/>
          <p:cNvSpPr>
            <a:spLocks noGrp="1" noRot="1" noChangeAspect="1" noChangeArrowheads="1" noTextEdit="1"/>
          </p:cNvSpPr>
          <p:nvPr>
            <p:ph type="sldImg"/>
          </p:nvPr>
        </p:nvSpPr>
        <p:spPr bwMode="auto">
          <a:xfrm>
            <a:off x="1143000" y="693738"/>
            <a:ext cx="4572000" cy="3430587"/>
          </a:xfrm>
          <a:solidFill>
            <a:srgbClr val="FFFFFF"/>
          </a:solidFill>
          <a:ln>
            <a:solidFill>
              <a:srgbClr val="000000"/>
            </a:solidFill>
            <a:miter lim="800000"/>
            <a:headEnd/>
            <a:tailEnd/>
          </a:ln>
        </p:spPr>
      </p:sp>
      <p:sp>
        <p:nvSpPr>
          <p:cNvPr id="36868" name="Text Box 2"/>
          <p:cNvSpPr>
            <a:spLocks noGrp="1" noChangeArrowheads="1"/>
          </p:cNvSpPr>
          <p:nvPr>
            <p:ph type="body" idx="1"/>
          </p:nvPr>
        </p:nvSpPr>
        <p:spPr bwMode="auto">
          <a:xfrm>
            <a:off x="685800" y="4343400"/>
            <a:ext cx="5486400" cy="4121150"/>
          </a:xfrm>
          <a:noFill/>
        </p:spPr>
        <p:txBody>
          <a:bodyPr wrap="square" lIns="0" tIns="14040" rIns="0" bIns="0" numCol="1" anchor="t" anchorCtr="0" compatLnSpc="1">
            <a:prstTxWarp prst="textNoShape">
              <a:avLst/>
            </a:prstTxWarp>
          </a:bodyPr>
          <a:lstStyle/>
          <a:p>
            <a:pPr eaLnBrk="1" hangingPunct="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smtClean="0">
                <a:latin typeface="Arial" pitchFamily="34" charset="0"/>
                <a:cs typeface="Arial" pitchFamily="34" charset="0"/>
              </a:rPr>
              <a:t>Виртуальный скрининг</a:t>
            </a:r>
          </a:p>
          <a:p>
            <a:pPr eaLnBrk="1" hangingPunct="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smtClean="0">
                <a:latin typeface="Arial" pitchFamily="34" charset="0"/>
                <a:cs typeface="Arial" pitchFamily="34" charset="0"/>
              </a:rPr>
              <a:t>Подавляющее большинство лекарств – ингибиторы ферментов/рецепторов/прочих белков</a:t>
            </a:r>
          </a:p>
          <a:p>
            <a:pPr eaLnBrk="1" hangingPunct="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smtClean="0">
                <a:latin typeface="Arial" pitchFamily="34" charset="0"/>
                <a:cs typeface="Arial" pitchFamily="34" charset="0"/>
              </a:rPr>
              <a:t>Существует (синтезировано, доступно для покупки) огромное количество хим в-в и building blocks для синтеза новых хим в-в. Среди этого пространства в-в можно найти ингибиторы практически любых белков/ферментов/факторов патогенеза (мы же инс-т эпидемиологии). Однако перепробовать их все in vitro не возможно, и тут приходит на помощь подход in silico :-). </a:t>
            </a:r>
          </a:p>
          <a:p>
            <a:pPr eaLnBrk="1" hangingPunct="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smtClean="0">
              <a:latin typeface="Arial" pitchFamily="34" charset="0"/>
              <a:cs typeface="Arial" pitchFamily="34" charset="0"/>
            </a:endParaRPr>
          </a:p>
          <a:p>
            <a:pPr eaLnBrk="1" hangingPunct="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017DD2-1127-45ED-AE40-4A3EBC0CCDC8}" type="slidenum">
              <a:rPr lang="en-US" smtClean="0">
                <a:latin typeface="Arial" pitchFamily="34" charset="0"/>
                <a:cs typeface="Arial" pitchFamily="34" charset="0"/>
              </a:rPr>
              <a:pPr fontAlgn="base">
                <a:spcBef>
                  <a:spcPct val="0"/>
                </a:spcBef>
                <a:spcAft>
                  <a:spcPct val="0"/>
                </a:spcAft>
              </a:pPr>
              <a:t>22</a:t>
            </a:fld>
            <a:endParaRPr lang="en-US" smtClean="0">
              <a:latin typeface="Arial" pitchFamily="34" charset="0"/>
              <a:cs typeface="Arial" pitchFamily="34" charset="0"/>
            </a:endParaRPr>
          </a:p>
        </p:txBody>
      </p:sp>
      <p:sp>
        <p:nvSpPr>
          <p:cNvPr id="37891" name="Rectangle 1"/>
          <p:cNvSpPr>
            <a:spLocks noGrp="1" noRot="1" noChangeAspect="1" noChangeArrowheads="1" noTextEdit="1"/>
          </p:cNvSpPr>
          <p:nvPr>
            <p:ph type="sldImg"/>
          </p:nvPr>
        </p:nvSpPr>
        <p:spPr bwMode="auto">
          <a:xfrm>
            <a:off x="1144588" y="693738"/>
            <a:ext cx="4565650" cy="3425825"/>
          </a:xfrm>
          <a:solidFill>
            <a:srgbClr val="FFFFFF"/>
          </a:solidFill>
          <a:ln>
            <a:solidFill>
              <a:srgbClr val="000000"/>
            </a:solidFill>
            <a:miter lim="800000"/>
            <a:headEnd/>
            <a:tailEnd/>
          </a:ln>
        </p:spPr>
      </p:sp>
      <p:sp>
        <p:nvSpPr>
          <p:cNvPr id="37892" name="Text Box 2"/>
          <p:cNvSpPr>
            <a:spLocks noGrp="1" noChangeArrowheads="1"/>
          </p:cNvSpPr>
          <p:nvPr>
            <p:ph type="body" idx="1"/>
          </p:nvPr>
        </p:nvSpPr>
        <p:spPr bwMode="auto">
          <a:xfrm>
            <a:off x="685801" y="4343401"/>
            <a:ext cx="5484813" cy="4027488"/>
          </a:xfrm>
          <a:noFill/>
        </p:spPr>
        <p:txBody>
          <a:bodyPr wrap="square" lIns="0" tIns="0" rIns="0" bIns="0" numCol="1" anchor="t" anchorCtr="0" compatLnSpc="1">
            <a:prstTxWarp prst="textNoShape">
              <a:avLst/>
            </a:prstTxWarp>
          </a:bodyPr>
          <a:lstStyle/>
          <a:p>
            <a:pPr eaLnBrk="1" hangingPunct="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smtClean="0">
                <a:latin typeface="Arial" pitchFamily="34" charset="0"/>
                <a:cs typeface="Arial" pitchFamily="34" charset="0"/>
              </a:rPr>
              <a:t>Докинг – способ предсказать (смоделировать) взаимодействие двух в-в. Чаще всего под докингом понимается моделирование взаимодействия белка и низкомолекулярного лиганда.</a:t>
            </a:r>
          </a:p>
          <a:p>
            <a:pPr eaLnBrk="1" hangingPunct="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smtClean="0">
                <a:latin typeface="Arial" pitchFamily="34" charset="0"/>
                <a:cs typeface="Arial" pitchFamily="34" charset="0"/>
              </a:rPr>
              <a:t>Виртуальный скрининг – докинг большого количества в-в, с целью отобрать N соединений для проверки in vitro. Вероятность найти ингибитор среди наудачу взятых N в-в мала, вероятность же найти ингибитор среди N в-в, показавших лучшие результаты в процессе моделирования, сильно больше (конкретные цифры? Средний хит рэйт10%).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Генерация внутренних координат </a:t>
            </a:r>
            <a:r>
              <a:rPr lang="ru-RU" sz="1200" kern="1200" dirty="0" err="1" smtClean="0">
                <a:solidFill>
                  <a:schemeClr val="tx1"/>
                </a:solidFill>
                <a:latin typeface="+mn-lt"/>
                <a:ea typeface="+mn-ea"/>
                <a:cs typeface="+mn-cs"/>
              </a:rPr>
              <a:t>лиганда</a:t>
            </a:r>
            <a:r>
              <a:rPr lang="ru-RU" sz="1200" kern="1200" dirty="0" smtClean="0">
                <a:solidFill>
                  <a:schemeClr val="tx1"/>
                </a:solidFill>
                <a:latin typeface="+mn-lt"/>
                <a:ea typeface="+mn-ea"/>
                <a:cs typeface="+mn-cs"/>
              </a:rPr>
              <a:t>, а также добавление атомов водорода к </a:t>
            </a:r>
            <a:r>
              <a:rPr lang="ru-RU" sz="1200" kern="1200" dirty="0" err="1" smtClean="0">
                <a:solidFill>
                  <a:schemeClr val="tx1"/>
                </a:solidFill>
                <a:latin typeface="+mn-lt"/>
                <a:ea typeface="+mn-ea"/>
                <a:cs typeface="+mn-cs"/>
              </a:rPr>
              <a:t>лиганду</a:t>
            </a:r>
            <a:r>
              <a:rPr lang="ru-RU" sz="1200" kern="1200" dirty="0" smtClean="0">
                <a:solidFill>
                  <a:schemeClr val="tx1"/>
                </a:solidFill>
                <a:latin typeface="+mn-lt"/>
                <a:ea typeface="+mn-ea"/>
                <a:cs typeface="+mn-cs"/>
              </a:rPr>
              <a:t> и белку проводятся с использованием встроенной библиотеки фрагментов. Назначение парциальных зарядов осуществляется на основе формальных зарядов и соответствия атомам поля </a:t>
            </a:r>
            <a:r>
              <a:rPr lang="en-US" sz="1200" kern="1200" dirty="0" smtClean="0">
                <a:solidFill>
                  <a:schemeClr val="tx1"/>
                </a:solidFill>
                <a:latin typeface="+mn-lt"/>
                <a:ea typeface="+mn-ea"/>
                <a:cs typeface="+mn-cs"/>
              </a:rPr>
              <a:t>MMFF</a:t>
            </a:r>
            <a:r>
              <a:rPr lang="ru-RU" sz="1200" kern="1200" dirty="0" smtClean="0">
                <a:solidFill>
                  <a:schemeClr val="tx1"/>
                </a:solidFill>
                <a:latin typeface="+mn-lt"/>
                <a:ea typeface="+mn-ea"/>
                <a:cs typeface="+mn-cs"/>
              </a:rPr>
              <a:t>. Отсутствующие атомы и связи добавляются автоматически.</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Возможна предварительная локальная или глобальная минимизация энергии белка. Первая однозначна и проводится в направлении ближайшего локального минимума, вторая – случайна и представляет собой попытки “попасть” в глобальный минимум. Глобальная минимизация часто значительно искажает ход цепи белка (хотя вообще-то там должно быть ограничение на </a:t>
            </a:r>
            <a:r>
              <a:rPr lang="en-US" sz="1200" kern="1200" dirty="0" smtClean="0">
                <a:solidFill>
                  <a:schemeClr val="tx1"/>
                </a:solidFill>
                <a:latin typeface="+mn-lt"/>
                <a:ea typeface="+mn-ea"/>
                <a:cs typeface="+mn-cs"/>
              </a:rPr>
              <a:t>RMSD</a:t>
            </a:r>
            <a:r>
              <a:rPr lang="ru-RU" sz="1200" kern="1200" dirty="0" smtClean="0">
                <a:solidFill>
                  <a:schemeClr val="tx1"/>
                </a:solidFill>
                <a:latin typeface="+mn-lt"/>
                <a:ea typeface="+mn-ea"/>
                <a:cs typeface="+mn-cs"/>
              </a:rPr>
              <a:t>) и поэтому нами не используется.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Прямоугольные</a:t>
            </a:r>
            <a:r>
              <a:rPr lang="ru-RU" sz="1200" kern="1200" baseline="0" dirty="0" smtClean="0">
                <a:solidFill>
                  <a:schemeClr val="tx1"/>
                </a:solidFill>
                <a:latin typeface="+mn-lt"/>
                <a:ea typeface="+mn-ea"/>
                <a:cs typeface="+mn-cs"/>
              </a:rPr>
              <a:t> к</a:t>
            </a:r>
            <a:r>
              <a:rPr lang="ru-RU" sz="1200" kern="1200" dirty="0" smtClean="0">
                <a:solidFill>
                  <a:schemeClr val="tx1"/>
                </a:solidFill>
                <a:latin typeface="+mn-lt"/>
                <a:ea typeface="+mn-ea"/>
                <a:cs typeface="+mn-cs"/>
              </a:rPr>
              <a:t>арты (сети) потенциалов рассчитываются для “зондов” (</a:t>
            </a:r>
            <a:r>
              <a:rPr lang="en-US" sz="1200" kern="1200" dirty="0" smtClean="0">
                <a:solidFill>
                  <a:schemeClr val="tx1"/>
                </a:solidFill>
                <a:latin typeface="+mn-lt"/>
                <a:ea typeface="+mn-ea"/>
                <a:cs typeface="+mn-cs"/>
              </a:rPr>
              <a:t>probes</a:t>
            </a:r>
            <a:r>
              <a:rPr lang="ru-RU" sz="1200" kern="1200" dirty="0" smtClean="0">
                <a:solidFill>
                  <a:schemeClr val="tx1"/>
                </a:solidFill>
                <a:latin typeface="+mn-lt"/>
                <a:ea typeface="+mn-ea"/>
                <a:cs typeface="+mn-cs"/>
              </a:rPr>
              <a:t>), “двигающихся” из одного узла сети в другой. Применяются зонды трех типов</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представляющие атомы углерода,</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атомы</a:t>
            </a:r>
            <a:r>
              <a:rPr lang="ru-RU" sz="1200" kern="1200" baseline="0" dirty="0" smtClean="0">
                <a:solidFill>
                  <a:schemeClr val="tx1"/>
                </a:solidFill>
                <a:latin typeface="+mn-lt"/>
                <a:ea typeface="+mn-ea"/>
                <a:cs typeface="+mn-cs"/>
              </a:rPr>
              <a:t> с </a:t>
            </a:r>
            <a:r>
              <a:rPr lang="ru-RU" sz="1200" kern="1200" baseline="0" dirty="0" err="1" smtClean="0">
                <a:solidFill>
                  <a:schemeClr val="tx1"/>
                </a:solidFill>
                <a:latin typeface="+mn-lt"/>
                <a:ea typeface="+mn-ea"/>
                <a:cs typeface="+mn-cs"/>
              </a:rPr>
              <a:t>Ван-дер-Ваальсовым</a:t>
            </a:r>
            <a:r>
              <a:rPr lang="ru-RU" sz="1200" kern="1200" baseline="0" dirty="0" smtClean="0">
                <a:solidFill>
                  <a:schemeClr val="tx1"/>
                </a:solidFill>
                <a:latin typeface="+mn-lt"/>
                <a:ea typeface="+mn-ea"/>
                <a:cs typeface="+mn-cs"/>
              </a:rPr>
              <a:t> радиусом более 1,8 </a:t>
            </a:r>
            <a:r>
              <a:rPr lang="en-US" sz="1200" kern="1200" dirty="0" smtClean="0">
                <a:solidFill>
                  <a:schemeClr val="tx1"/>
                </a:solidFill>
                <a:latin typeface="+mn-lt"/>
                <a:ea typeface="+mn-ea"/>
                <a:cs typeface="+mn-cs"/>
              </a:rPr>
              <a:t>Å</a:t>
            </a:r>
            <a:r>
              <a:rPr lang="ru-RU" sz="1200" kern="1200" baseline="0" dirty="0" smtClean="0">
                <a:solidFill>
                  <a:schemeClr val="tx1"/>
                </a:solidFill>
                <a:latin typeface="+mn-lt"/>
                <a:ea typeface="+mn-ea"/>
                <a:cs typeface="+mn-cs"/>
              </a:rPr>
              <a:t> (например, фосфора и серы)</a:t>
            </a:r>
            <a:r>
              <a:rPr lang="ru-RU" sz="1200" kern="1200" dirty="0" smtClean="0">
                <a:solidFill>
                  <a:schemeClr val="tx1"/>
                </a:solidFill>
                <a:latin typeface="+mn-lt"/>
                <a:ea typeface="+mn-ea"/>
                <a:cs typeface="+mn-cs"/>
              </a:rPr>
              <a:t> и водорода. Всего для каждого белка рассчитывается шесть сетей: сети </a:t>
            </a:r>
            <a:r>
              <a:rPr lang="ru-RU" sz="1200" kern="1200" dirty="0" err="1" smtClean="0">
                <a:solidFill>
                  <a:schemeClr val="tx1"/>
                </a:solidFill>
                <a:latin typeface="+mn-lt"/>
                <a:ea typeface="+mn-ea"/>
                <a:cs typeface="+mn-cs"/>
              </a:rPr>
              <a:t>Ван-дер-Ваальсовых</a:t>
            </a:r>
            <a:r>
              <a:rPr lang="ru-RU" sz="1200" kern="1200" dirty="0" smtClean="0">
                <a:solidFill>
                  <a:schemeClr val="tx1"/>
                </a:solidFill>
                <a:latin typeface="+mn-lt"/>
                <a:ea typeface="+mn-ea"/>
                <a:cs typeface="+mn-cs"/>
              </a:rPr>
              <a:t> потенциалов для зондов всех типов, сети потенциалов энергии водородных связей, электростатических и гидрофобных потенциалов. Представление белка в виде сетей позволяет ускорить </a:t>
            </a:r>
            <a:r>
              <a:rPr lang="ru-RU" sz="1200" kern="1200" dirty="0" err="1" smtClean="0">
                <a:solidFill>
                  <a:schemeClr val="tx1"/>
                </a:solidFill>
                <a:latin typeface="+mn-lt"/>
                <a:ea typeface="+mn-ea"/>
                <a:cs typeface="+mn-cs"/>
              </a:rPr>
              <a:t>докинг</a:t>
            </a:r>
            <a:r>
              <a:rPr lang="ru-RU" sz="1200" kern="1200" dirty="0" smtClean="0">
                <a:solidFill>
                  <a:schemeClr val="tx1"/>
                </a:solidFill>
                <a:latin typeface="+mn-lt"/>
                <a:ea typeface="+mn-ea"/>
                <a:cs typeface="+mn-cs"/>
              </a:rPr>
              <a:t> на один-два порядка (согласно мануалу</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 30-60 с на </a:t>
            </a:r>
            <a:r>
              <a:rPr lang="ru-RU" sz="1200" kern="1200" dirty="0" err="1" smtClean="0">
                <a:solidFill>
                  <a:schemeClr val="tx1"/>
                </a:solidFill>
                <a:latin typeface="+mn-lt"/>
                <a:ea typeface="+mn-ea"/>
                <a:cs typeface="+mn-cs"/>
              </a:rPr>
              <a:t>лиганд</a:t>
            </a:r>
            <a:r>
              <a:rPr lang="ru-RU"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Перевод </a:t>
            </a:r>
            <a:r>
              <a:rPr lang="ru-RU" sz="1200" kern="1200" dirty="0" err="1" smtClean="0">
                <a:solidFill>
                  <a:schemeClr val="tx1"/>
                </a:solidFill>
                <a:latin typeface="+mn-lt"/>
                <a:ea typeface="+mn-ea"/>
                <a:cs typeface="+mn-cs"/>
              </a:rPr>
              <a:t>лиганда</a:t>
            </a:r>
            <a:r>
              <a:rPr lang="ru-RU" sz="1200" kern="1200" dirty="0" smtClean="0">
                <a:solidFill>
                  <a:schemeClr val="tx1"/>
                </a:solidFill>
                <a:latin typeface="+mn-lt"/>
                <a:ea typeface="+mn-ea"/>
                <a:cs typeface="+mn-cs"/>
              </a:rPr>
              <a:t> во внутренние координаты – ключевой момент технологии </a:t>
            </a:r>
            <a:r>
              <a:rPr lang="en-US" sz="1200" kern="1200" dirty="0" smtClean="0">
                <a:solidFill>
                  <a:schemeClr val="tx1"/>
                </a:solidFill>
                <a:latin typeface="+mn-lt"/>
                <a:ea typeface="+mn-ea"/>
                <a:cs typeface="+mn-cs"/>
              </a:rPr>
              <a:t>ICM</a:t>
            </a:r>
            <a:r>
              <a:rPr lang="ru-RU" sz="1200" kern="1200" dirty="0" smtClean="0">
                <a:solidFill>
                  <a:schemeClr val="tx1"/>
                </a:solidFill>
                <a:latin typeface="+mn-lt"/>
                <a:ea typeface="+mn-ea"/>
                <a:cs typeface="+mn-cs"/>
              </a:rPr>
              <a:t> (даже само название расшифровывается как “</a:t>
            </a:r>
            <a:r>
              <a:rPr lang="en-US" sz="1200" kern="1200" dirty="0" smtClean="0">
                <a:solidFill>
                  <a:schemeClr val="tx1"/>
                </a:solidFill>
                <a:latin typeface="+mn-lt"/>
                <a:ea typeface="+mn-ea"/>
                <a:cs typeface="+mn-cs"/>
              </a:rPr>
              <a:t>Internal Coordinate Mechanics</a:t>
            </a:r>
            <a:r>
              <a:rPr lang="ru-RU" sz="1200" kern="1200" dirty="0" smtClean="0">
                <a:solidFill>
                  <a:schemeClr val="tx1"/>
                </a:solidFill>
                <a:latin typeface="+mn-lt"/>
                <a:ea typeface="+mn-ea"/>
                <a:cs typeface="+mn-cs"/>
              </a:rPr>
              <a:t>”). Если до перевода положение каждого атома </a:t>
            </a:r>
            <a:r>
              <a:rPr lang="ru-RU" sz="1200" kern="1200" dirty="0" err="1" smtClean="0">
                <a:solidFill>
                  <a:schemeClr val="tx1"/>
                </a:solidFill>
                <a:latin typeface="+mn-lt"/>
                <a:ea typeface="+mn-ea"/>
                <a:cs typeface="+mn-cs"/>
              </a:rPr>
              <a:t>лиганда</a:t>
            </a:r>
            <a:r>
              <a:rPr lang="ru-RU" sz="1200" kern="1200" dirty="0" smtClean="0">
                <a:solidFill>
                  <a:schemeClr val="tx1"/>
                </a:solidFill>
                <a:latin typeface="+mn-lt"/>
                <a:ea typeface="+mn-ea"/>
                <a:cs typeface="+mn-cs"/>
              </a:rPr>
              <a:t> описывалось тремя прямоугольными координатами, то после – лишь одной внутренней – торсионным или фазовым углом (в принципе, есть еще длины связей и валентные углы, но они внутри </a:t>
            </a:r>
            <a:r>
              <a:rPr lang="ru-RU" sz="1200" kern="1200" dirty="0" err="1" smtClean="0">
                <a:solidFill>
                  <a:schemeClr val="tx1"/>
                </a:solidFill>
                <a:latin typeface="+mn-lt"/>
                <a:ea typeface="+mn-ea"/>
                <a:cs typeface="+mn-cs"/>
              </a:rPr>
              <a:t>лиганда</a:t>
            </a:r>
            <a:r>
              <a:rPr lang="ru-RU" sz="1200" kern="1200" dirty="0" smtClean="0">
                <a:solidFill>
                  <a:schemeClr val="tx1"/>
                </a:solidFill>
                <a:latin typeface="+mn-lt"/>
                <a:ea typeface="+mn-ea"/>
                <a:cs typeface="+mn-cs"/>
              </a:rPr>
              <a:t> почти всегда фиксированы). Т.е. количество переменных функции свободной энергии уменьшается в три раза. Области </a:t>
            </a:r>
            <a:r>
              <a:rPr lang="ru-RU" sz="1200" kern="1200" dirty="0" err="1" smtClean="0">
                <a:solidFill>
                  <a:schemeClr val="tx1"/>
                </a:solidFill>
                <a:latin typeface="+mn-lt"/>
                <a:ea typeface="+mn-ea"/>
                <a:cs typeface="+mn-cs"/>
              </a:rPr>
              <a:t>лиганда</a:t>
            </a:r>
            <a:r>
              <a:rPr lang="ru-RU" sz="1200" kern="1200" dirty="0" smtClean="0">
                <a:solidFill>
                  <a:schemeClr val="tx1"/>
                </a:solidFill>
                <a:latin typeface="+mn-lt"/>
                <a:ea typeface="+mn-ea"/>
                <a:cs typeface="+mn-cs"/>
              </a:rPr>
              <a:t>, внутри которых вращение вокруг связей невозможно (циклы, участки с кратными связями и т.д.) называются “жесткими телами”. Их наличие дополнительно ускоряет вычисления, поскольку энергию </a:t>
            </a:r>
            <a:r>
              <a:rPr lang="ru-RU" sz="1200" kern="1200" dirty="0" err="1" smtClean="0">
                <a:solidFill>
                  <a:schemeClr val="tx1"/>
                </a:solidFill>
                <a:latin typeface="+mn-lt"/>
                <a:ea typeface="+mn-ea"/>
                <a:cs typeface="+mn-cs"/>
              </a:rPr>
              <a:t>конформации</a:t>
            </a:r>
            <a:r>
              <a:rPr lang="ru-RU" sz="1200" kern="1200" dirty="0" smtClean="0">
                <a:solidFill>
                  <a:schemeClr val="tx1"/>
                </a:solidFill>
                <a:latin typeface="+mn-lt"/>
                <a:ea typeface="+mn-ea"/>
                <a:cs typeface="+mn-cs"/>
              </a:rPr>
              <a:t> жесткого тела достаточно подсчитать лишь один раз. </a:t>
            </a:r>
            <a:r>
              <a:rPr lang="ru-RU" sz="1200" kern="1200" dirty="0" err="1" smtClean="0">
                <a:solidFill>
                  <a:schemeClr val="tx1"/>
                </a:solidFill>
                <a:latin typeface="+mn-lt"/>
                <a:ea typeface="+mn-ea"/>
                <a:cs typeface="+mn-cs"/>
              </a:rPr>
              <a:t>Конформации</a:t>
            </a:r>
            <a:r>
              <a:rPr lang="ru-RU" sz="1200" kern="1200" dirty="0" smtClean="0">
                <a:solidFill>
                  <a:schemeClr val="tx1"/>
                </a:solidFill>
                <a:latin typeface="+mn-lt"/>
                <a:ea typeface="+mn-ea"/>
                <a:cs typeface="+mn-cs"/>
              </a:rPr>
              <a:t> циклов </a:t>
            </a:r>
            <a:r>
              <a:rPr lang="en-US" sz="1200" kern="1200" dirty="0" smtClean="0">
                <a:solidFill>
                  <a:schemeClr val="tx1"/>
                </a:solidFill>
                <a:latin typeface="+mn-lt"/>
                <a:ea typeface="+mn-ea"/>
                <a:cs typeface="+mn-cs"/>
              </a:rPr>
              <a:t>ICM </a:t>
            </a:r>
            <a:r>
              <a:rPr lang="ru-RU" sz="1200" kern="1200" dirty="0" smtClean="0">
                <a:solidFill>
                  <a:schemeClr val="tx1"/>
                </a:solidFill>
                <a:latin typeface="+mn-lt"/>
                <a:ea typeface="+mn-ea"/>
                <a:cs typeface="+mn-cs"/>
              </a:rPr>
              <a:t>по умолчанию не меняет. </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Исходными точками</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для </a:t>
            </a:r>
            <a:r>
              <a:rPr lang="ru-RU" sz="1200" kern="1200" dirty="0" err="1" smtClean="0">
                <a:solidFill>
                  <a:schemeClr val="tx1"/>
                </a:solidFill>
                <a:latin typeface="+mn-lt"/>
                <a:ea typeface="+mn-ea"/>
                <a:cs typeface="+mn-cs"/>
              </a:rPr>
              <a:t>докинга</a:t>
            </a:r>
            <a:r>
              <a:rPr lang="ru-RU" sz="1200" kern="1200" dirty="0" smtClean="0">
                <a:solidFill>
                  <a:schemeClr val="tx1"/>
                </a:solidFill>
                <a:latin typeface="+mn-lt"/>
                <a:ea typeface="+mn-ea"/>
                <a:cs typeface="+mn-cs"/>
              </a:rPr>
              <a:t> служат</a:t>
            </a:r>
            <a:r>
              <a:rPr lang="ru-RU" sz="1200" kern="1200" baseline="0" dirty="0" smtClean="0">
                <a:solidFill>
                  <a:schemeClr val="tx1"/>
                </a:solidFill>
                <a:latin typeface="+mn-lt"/>
                <a:ea typeface="+mn-ea"/>
                <a:cs typeface="+mn-cs"/>
              </a:rPr>
              <a:t> несколько наиболее стабильных </a:t>
            </a:r>
            <a:r>
              <a:rPr lang="ru-RU" sz="1200" kern="1200" baseline="0" dirty="0" err="1" smtClean="0">
                <a:solidFill>
                  <a:schemeClr val="tx1"/>
                </a:solidFill>
                <a:latin typeface="+mn-lt"/>
                <a:ea typeface="+mn-ea"/>
                <a:cs typeface="+mn-cs"/>
              </a:rPr>
              <a:t>конформаций</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лиганда</a:t>
            </a:r>
            <a:r>
              <a:rPr lang="ru-RU"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5A7D3DC2-1095-4D9A-A58F-16BE753BAF39}"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6601A6C-E71A-4111-9DA5-553A1350FD73}" type="slidenum">
              <a:rPr lang="ru-RU" smtClean="0"/>
              <a:pPr>
                <a:defRPr/>
              </a:pPr>
              <a:t>27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6601A6C-E71A-4111-9DA5-553A1350FD73}" type="slidenum">
              <a:rPr lang="ru-RU" smtClean="0"/>
              <a:pPr>
                <a:defRPr/>
              </a:pPr>
              <a:t>28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E2FBEDF6-3F96-42DE-8F04-FE15C09BFE97}" type="slidenum">
              <a:rPr lang="ru-RU" smtClean="0"/>
              <a:pPr>
                <a:defRPr/>
              </a:pPr>
              <a:t>39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1A9FF6-0C06-4309-9487-FEACE9D84B0D}"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E2D58-7504-4474-B644-6F3B54EACA5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1A9FF6-0C06-4309-9487-FEACE9D84B0D}"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E2D58-7504-4474-B644-6F3B54EACA5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1A9FF6-0C06-4309-9487-FEACE9D84B0D}"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E2D58-7504-4474-B644-6F3B54EACA5E}"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8013" cy="1143000"/>
          </a:xfrm>
        </p:spPr>
        <p:txBody>
          <a:bodyPr/>
          <a:lstStyle/>
          <a:p>
            <a:r>
              <a:rPr lang="ru-RU" smtClean="0"/>
              <a:t>Образец заголовка</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304800"/>
            <a:ext cx="8229600" cy="8382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4478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4478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7861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7861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sz="quarter" idx="10"/>
          </p:nvPr>
        </p:nvSpPr>
        <p:spPr>
          <a:xfrm>
            <a:off x="6553200" y="6172200"/>
            <a:ext cx="2133600" cy="476250"/>
          </a:xfrm>
        </p:spPr>
        <p:txBody>
          <a:bodyPr/>
          <a:lstStyle>
            <a:lvl1pPr>
              <a:defRPr/>
            </a:lvl1pPr>
          </a:lstStyle>
          <a:p>
            <a:endParaRPr lang="en-US"/>
          </a:p>
          <a:p>
            <a:endParaRPr lang="en-US"/>
          </a:p>
          <a:p>
            <a:fld id="{3E3BC9B6-2B46-4621-B619-2D72EAC49F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1A9FF6-0C06-4309-9487-FEACE9D84B0D}"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E2D58-7504-4474-B644-6F3B54EACA5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1A9FF6-0C06-4309-9487-FEACE9D84B0D}"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E2D58-7504-4474-B644-6F3B54EACA5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1A9FF6-0C06-4309-9487-FEACE9D84B0D}" type="datetimeFigureOut">
              <a:rPr lang="ru-RU" smtClean="0"/>
              <a:pPr/>
              <a:t>19.11.2014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EE2D58-7504-4474-B644-6F3B54EACA5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1A9FF6-0C06-4309-9487-FEACE9D84B0D}" type="datetimeFigureOut">
              <a:rPr lang="ru-RU" smtClean="0"/>
              <a:pPr/>
              <a:t>19.11.2014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5EE2D58-7504-4474-B644-6F3B54EACA5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1A9FF6-0C06-4309-9487-FEACE9D84B0D}" type="datetimeFigureOut">
              <a:rPr lang="ru-RU" smtClean="0"/>
              <a:pPr/>
              <a:t>19.11.2014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5EE2D58-7504-4474-B644-6F3B54EACA5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1A9FF6-0C06-4309-9487-FEACE9D84B0D}" type="datetimeFigureOut">
              <a:rPr lang="ru-RU" smtClean="0"/>
              <a:pPr/>
              <a:t>19.11.2014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5EE2D58-7504-4474-B644-6F3B54EACA5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1A9FF6-0C06-4309-9487-FEACE9D84B0D}" type="datetimeFigureOut">
              <a:rPr lang="ru-RU" smtClean="0"/>
              <a:pPr/>
              <a:t>19.11.2014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EE2D58-7504-4474-B644-6F3B54EACA5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1A9FF6-0C06-4309-9487-FEACE9D84B0D}" type="datetimeFigureOut">
              <a:rPr lang="ru-RU" smtClean="0"/>
              <a:pPr/>
              <a:t>19.11.2014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EE2D58-7504-4474-B644-6F3B54EACA5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A9FF6-0C06-4309-9487-FEACE9D84B0D}" type="datetimeFigureOut">
              <a:rPr lang="ru-RU" smtClean="0"/>
              <a:pPr/>
              <a:t>19.11.2014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E2D58-7504-4474-B644-6F3B54EACA5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3.jpeg"/><Relationship Id="rId5" Type="http://schemas.openxmlformats.org/officeDocument/2006/relationships/oleObject" Target="../embeddings/oleObject1.bin"/><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www.eyesopen.com/products/applications/fred.html" TargetMode="External"/><Relationship Id="rId13" Type="http://schemas.openxmlformats.org/officeDocument/2006/relationships/hyperlink" Target="http://www.molsoft.com/icm_pro.html" TargetMode="External"/><Relationship Id="rId18" Type="http://schemas.openxmlformats.org/officeDocument/2006/relationships/hyperlink" Target="http://www.schrodinger.com/ProductDescription.php?mID=6&amp;sID=6&amp;cID=0" TargetMode="External"/><Relationship Id="rId3" Type="http://schemas.openxmlformats.org/officeDocument/2006/relationships/hyperlink" Target="http://www.biosolveit.de/FlexX/" TargetMode="External"/><Relationship Id="rId7" Type="http://schemas.openxmlformats.org/officeDocument/2006/relationships/hyperlink" Target="http://www.biopharmics.com/" TargetMode="External"/><Relationship Id="rId12" Type="http://schemas.openxmlformats.org/officeDocument/2006/relationships/hyperlink" Target="http://www.molegro.com/" TargetMode="External"/><Relationship Id="rId17" Type="http://schemas.openxmlformats.org/officeDocument/2006/relationships/hyperlink" Target="http://www.simbiosys.ca/ehits/index.html" TargetMode="External"/><Relationship Id="rId2" Type="http://schemas.openxmlformats.org/officeDocument/2006/relationships/image" Target="../media/image42.png"/><Relationship Id="rId16" Type="http://schemas.openxmlformats.org/officeDocument/2006/relationships/hyperlink" Target="http://www.ibmc.msk.ru/" TargetMode="External"/><Relationship Id="rId20" Type="http://schemas.openxmlformats.org/officeDocument/2006/relationships/hyperlink" Target="http://www.bhsai.org/" TargetMode="External"/><Relationship Id="rId1" Type="http://schemas.openxmlformats.org/officeDocument/2006/relationships/slideLayout" Target="../slideLayouts/slideLayout1.xml"/><Relationship Id="rId6" Type="http://schemas.openxmlformats.org/officeDocument/2006/relationships/hyperlink" Target="http://vina.scripps.edu/" TargetMode="External"/><Relationship Id="rId11" Type="http://schemas.openxmlformats.org/officeDocument/2006/relationships/hyperlink" Target="http://www.chemnavigator.com/cnc/products/3dpl.asp" TargetMode="External"/><Relationship Id="rId5" Type="http://schemas.openxmlformats.org/officeDocument/2006/relationships/hyperlink" Target="http://autodock.scripps.edu/" TargetMode="External"/><Relationship Id="rId15" Type="http://schemas.openxmlformats.org/officeDocument/2006/relationships/hyperlink" Target="http://accelrys.com/services/training/life-science/StructureBasedDesignDescription.html" TargetMode="External"/><Relationship Id="rId10" Type="http://schemas.openxmlformats.org/officeDocument/2006/relationships/hyperlink" Target="http://www.tcd.uni-konstanz.de/research/plants.php" TargetMode="External"/><Relationship Id="rId19" Type="http://schemas.openxmlformats.org/officeDocument/2006/relationships/hyperlink" Target="http://bio.nnov.ru/projects/vsdocker2" TargetMode="External"/><Relationship Id="rId4" Type="http://schemas.openxmlformats.org/officeDocument/2006/relationships/hyperlink" Target="http://dock.compbio.ucsf.edu/" TargetMode="External"/><Relationship Id="rId9" Type="http://schemas.openxmlformats.org/officeDocument/2006/relationships/hyperlink" Target="http://www.ccdc.cam.ac.uk/products/life_sciences/gold/" TargetMode="External"/><Relationship Id="rId14" Type="http://schemas.openxmlformats.org/officeDocument/2006/relationships/hyperlink" Target="http://www.q-pharm.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C:\Users\Anna\Desktop\&#1056;&#1072;&#1073;&#1086;&#1095;&#1080;&#1081;%20&#1089;&#1090;&#1086;&#1083;\MGU_projects\&#1050;&#1083;&#1072;&#1089;&#1090;&#1077;&#1088;\icmmov.avi" TargetMode="Externa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schrodinger.com/" TargetMode="External"/><Relationship Id="rId13" Type="http://schemas.openxmlformats.org/officeDocument/2006/relationships/hyperlink" Target="http://bioinfo3d.cs.tau.ac.il/PharmaGist/" TargetMode="External"/><Relationship Id="rId3" Type="http://schemas.openxmlformats.org/officeDocument/2006/relationships/hyperlink" Target="http://en.wikipedia.org/wiki/Accelrys" TargetMode="External"/><Relationship Id="rId7" Type="http://schemas.openxmlformats.org/officeDocument/2006/relationships/hyperlink" Target="http://www.schrodinger.com/ProductDescription.php?mID=6&amp;sID=16&amp;cID=0" TargetMode="External"/><Relationship Id="rId12" Type="http://schemas.openxmlformats.org/officeDocument/2006/relationships/hyperlink" Target="http://www.tripos.com/index.php?family=modules,SimplePage,,,&amp;page=sybyl_discotech" TargetMode="External"/><Relationship Id="rId2" Type="http://schemas.openxmlformats.org/officeDocument/2006/relationships/hyperlink" Target="http://accelrys.com/products/discovery-studio/pharmacophores/index.html" TargetMode="External"/><Relationship Id="rId1" Type="http://schemas.openxmlformats.org/officeDocument/2006/relationships/slideLayout" Target="../slideLayouts/slideLayout2.xml"/><Relationship Id="rId6" Type="http://schemas.openxmlformats.org/officeDocument/2006/relationships/hyperlink" Target="http://en.wikipedia.org/wiki/Inte:ligand" TargetMode="External"/><Relationship Id="rId11" Type="http://schemas.openxmlformats.org/officeDocument/2006/relationships/hyperlink" Target="http://www.molsoft.com/gui/ph4.html" TargetMode="External"/><Relationship Id="rId5" Type="http://schemas.openxmlformats.org/officeDocument/2006/relationships/hyperlink" Target="http://www.inteligand.com/ligandscout/" TargetMode="External"/><Relationship Id="rId10" Type="http://schemas.openxmlformats.org/officeDocument/2006/relationships/hyperlink" Target="http://en.wikipedia.org/wiki/Chemical_Computing_Group" TargetMode="External"/><Relationship Id="rId4" Type="http://schemas.openxmlformats.org/officeDocument/2006/relationships/hyperlink" Target="http://en.wikipedia.org/wiki/LigandScout" TargetMode="External"/><Relationship Id="rId9" Type="http://schemas.openxmlformats.org/officeDocument/2006/relationships/hyperlink" Target="http://www.chemcomp.com/software-ph4.htm" TargetMode="External"/><Relationship Id="rId14" Type="http://schemas.openxmlformats.org/officeDocument/2006/relationships/image" Target="../media/image5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hembench.mml.unc.edu/" TargetMode="External"/><Relationship Id="rId2" Type="http://schemas.openxmlformats.org/officeDocument/2006/relationships/hyperlink" Target="http://ochem.eu/" TargetMode="External"/><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BAF303C9-FE37-47E0-AC4A-0EB9CA6C1BD5}" type="slidenum">
              <a:rPr lang="ru-RU" smtClean="0"/>
              <a:pPr>
                <a:defRPr/>
              </a:pPr>
              <a:t>1</a:t>
            </a:fld>
            <a:endParaRPr lang="ru-RU"/>
          </a:p>
        </p:txBody>
      </p:sp>
      <p:pic>
        <p:nvPicPr>
          <p:cNvPr id="138242" name="Picture 2" descr="&amp;Ocy;&amp;tcy;&amp;ocy;&amp;bcy;&amp;rcy;&amp;acy;&amp;zhcy;&amp;acy;&amp;iecy;&amp;tcy;&amp;scy;&amp;yacy; &amp;fcy;&amp;acy;&amp;jcy;&amp;lcy; &quot;&quot;"/>
          <p:cNvPicPr>
            <a:picLocks noGrp="1" noChangeAspect="1" noChangeArrowheads="1"/>
          </p:cNvPicPr>
          <p:nvPr>
            <p:ph idx="1"/>
          </p:nvPr>
        </p:nvPicPr>
        <p:blipFill>
          <a:blip r:embed="rId2" cstate="print"/>
          <a:srcRect/>
          <a:stretch>
            <a:fillRect/>
          </a:stretch>
        </p:blipFill>
        <p:spPr bwMode="auto">
          <a:xfrm>
            <a:off x="-24138" y="1700808"/>
            <a:ext cx="9168138" cy="5184576"/>
          </a:xfrm>
          <a:prstGeom prst="rect">
            <a:avLst/>
          </a:prstGeom>
          <a:noFill/>
        </p:spPr>
      </p:pic>
      <p:sp>
        <p:nvSpPr>
          <p:cNvPr id="7" name="TextBox 6"/>
          <p:cNvSpPr txBox="1"/>
          <p:nvPr/>
        </p:nvSpPr>
        <p:spPr>
          <a:xfrm>
            <a:off x="646647" y="260648"/>
            <a:ext cx="7513275" cy="1231106"/>
          </a:xfrm>
          <a:prstGeom prst="rect">
            <a:avLst/>
          </a:prstGeom>
          <a:noFill/>
        </p:spPr>
        <p:txBody>
          <a:bodyPr wrap="none" rtlCol="0">
            <a:spAutoFit/>
          </a:bodyPr>
          <a:lstStyle/>
          <a:p>
            <a:r>
              <a:rPr lang="ru-RU" sz="2400" b="1" dirty="0" err="1" smtClean="0"/>
              <a:t>Биоинформатика</a:t>
            </a:r>
            <a:r>
              <a:rPr lang="ru-RU" sz="2400" b="1" dirty="0" smtClean="0"/>
              <a:t> и разработка лекарств</a:t>
            </a:r>
          </a:p>
          <a:p>
            <a:r>
              <a:rPr lang="ru-RU" b="1" dirty="0" smtClean="0"/>
              <a:t>Анна Станиславовна Карягина</a:t>
            </a:r>
          </a:p>
          <a:p>
            <a:r>
              <a:rPr lang="ru-RU" sz="1600" b="1" dirty="0" smtClean="0"/>
              <a:t>НИИ ФХБ им.А.Н. Белозерского МГУ им. М.В Ломоносова</a:t>
            </a:r>
          </a:p>
          <a:p>
            <a:r>
              <a:rPr lang="ru-RU" sz="1600" b="1" dirty="0" smtClean="0"/>
              <a:t>ФГБУ «ФНИЦ эпидемиологии и микробиологии им. Н.Ф.</a:t>
            </a:r>
            <a:r>
              <a:rPr lang="en-US" sz="1600" b="1" dirty="0" smtClean="0"/>
              <a:t> </a:t>
            </a:r>
            <a:r>
              <a:rPr lang="ru-RU" sz="1600" b="1" dirty="0" err="1" smtClean="0"/>
              <a:t>Гамалеи</a:t>
            </a:r>
            <a:r>
              <a:rPr lang="ru-RU" sz="1600" b="1" dirty="0" smtClean="0"/>
              <a:t>» Минздрава РФ</a:t>
            </a:r>
            <a:endParaRPr lang="ru-RU"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BAF303C9-FE37-47E0-AC4A-0EB9CA6C1BD5}" type="slidenum">
              <a:rPr lang="ru-RU" smtClean="0"/>
              <a:pPr>
                <a:defRPr/>
              </a:pPr>
              <a:t>10</a:t>
            </a:fld>
            <a:endParaRPr lang="ru-RU"/>
          </a:p>
        </p:txBody>
      </p:sp>
      <p:pic>
        <p:nvPicPr>
          <p:cNvPr id="195586" name="Picture 2" descr="http://7iskusstv.com/2013/Nomer12/bem19_ehrlich.jpg"/>
          <p:cNvPicPr>
            <a:picLocks noChangeAspect="1" noChangeArrowheads="1"/>
          </p:cNvPicPr>
          <p:nvPr/>
        </p:nvPicPr>
        <p:blipFill>
          <a:blip r:embed="rId2" cstate="print"/>
          <a:srcRect/>
          <a:stretch>
            <a:fillRect/>
          </a:stretch>
        </p:blipFill>
        <p:spPr bwMode="auto">
          <a:xfrm>
            <a:off x="233960" y="216024"/>
            <a:ext cx="3833984" cy="4869160"/>
          </a:xfrm>
          <a:prstGeom prst="rect">
            <a:avLst/>
          </a:prstGeom>
          <a:noFill/>
        </p:spPr>
      </p:pic>
      <p:sp>
        <p:nvSpPr>
          <p:cNvPr id="6" name="TextBox 5"/>
          <p:cNvSpPr txBox="1"/>
          <p:nvPr/>
        </p:nvSpPr>
        <p:spPr>
          <a:xfrm>
            <a:off x="4322835" y="908720"/>
            <a:ext cx="4785669" cy="5632311"/>
          </a:xfrm>
          <a:prstGeom prst="rect">
            <a:avLst/>
          </a:prstGeom>
          <a:noFill/>
        </p:spPr>
        <p:txBody>
          <a:bodyPr wrap="none" rtlCol="0">
            <a:spAutoFit/>
          </a:bodyPr>
          <a:lstStyle/>
          <a:p>
            <a:r>
              <a:rPr lang="ru-RU" dirty="0" smtClean="0"/>
              <a:t>Основоположником современной </a:t>
            </a:r>
          </a:p>
          <a:p>
            <a:r>
              <a:rPr lang="ru-RU" dirty="0" smtClean="0"/>
              <a:t>химиотерапии считается  </a:t>
            </a:r>
            <a:r>
              <a:rPr lang="ru-RU" dirty="0" err="1" smtClean="0"/>
              <a:t>Пауль</a:t>
            </a:r>
            <a:r>
              <a:rPr lang="ru-RU" dirty="0" smtClean="0"/>
              <a:t> Эрлих</a:t>
            </a:r>
          </a:p>
          <a:p>
            <a:r>
              <a:rPr lang="ru-RU" dirty="0" smtClean="0"/>
              <a:t>(1854–1915), нобелевский лауреат 1908 г. </a:t>
            </a:r>
          </a:p>
          <a:p>
            <a:r>
              <a:rPr lang="ru-RU" dirty="0" smtClean="0"/>
              <a:t>(совместно с Мечниковым) по медицине и </a:t>
            </a:r>
          </a:p>
          <a:p>
            <a:r>
              <a:rPr lang="ru-RU" dirty="0" smtClean="0"/>
              <a:t>физиологии.</a:t>
            </a:r>
          </a:p>
          <a:p>
            <a:r>
              <a:rPr lang="ru-RU" dirty="0" smtClean="0"/>
              <a:t>Он выдвинул гипотезу о существовании </a:t>
            </a:r>
          </a:p>
          <a:p>
            <a:r>
              <a:rPr lang="ru-RU" i="1" dirty="0" smtClean="0"/>
              <a:t>хеморецепторов </a:t>
            </a:r>
            <a:r>
              <a:rPr lang="ru-RU" dirty="0" smtClean="0"/>
              <a:t>— специальных </a:t>
            </a:r>
          </a:p>
          <a:p>
            <a:r>
              <a:rPr lang="ru-RU" dirty="0" smtClean="0"/>
              <a:t>тканевых структур, специфически </a:t>
            </a:r>
          </a:p>
          <a:p>
            <a:r>
              <a:rPr lang="ru-RU" dirty="0" smtClean="0"/>
              <a:t>взаимодействующих с химическими </a:t>
            </a:r>
          </a:p>
          <a:p>
            <a:r>
              <a:rPr lang="ru-RU" dirty="0" smtClean="0"/>
              <a:t>веществами, и постулировал </a:t>
            </a:r>
          </a:p>
          <a:p>
            <a:r>
              <a:rPr lang="ru-RU" dirty="0" smtClean="0"/>
              <a:t>возможность использования этого </a:t>
            </a:r>
          </a:p>
          <a:p>
            <a:r>
              <a:rPr lang="ru-RU" dirty="0" smtClean="0"/>
              <a:t>феномена в терапии различных </a:t>
            </a:r>
          </a:p>
          <a:p>
            <a:r>
              <a:rPr lang="ru-RU" dirty="0" smtClean="0"/>
              <a:t>заболеваний. </a:t>
            </a:r>
          </a:p>
          <a:p>
            <a:r>
              <a:rPr lang="ru-RU" dirty="0" smtClean="0"/>
              <a:t>На протяжении многих лет он </a:t>
            </a:r>
          </a:p>
          <a:p>
            <a:r>
              <a:rPr lang="ru-RU" dirty="0" smtClean="0"/>
              <a:t>разрабатывал лекарства на основе</a:t>
            </a:r>
          </a:p>
          <a:p>
            <a:r>
              <a:rPr lang="ru-RU" dirty="0" smtClean="0"/>
              <a:t>мышьяка и в конце концов достиг</a:t>
            </a:r>
          </a:p>
          <a:p>
            <a:r>
              <a:rPr lang="ru-RU" dirty="0" smtClean="0"/>
              <a:t>невероятного успеха – получил</a:t>
            </a:r>
          </a:p>
          <a:p>
            <a:r>
              <a:rPr lang="ru-RU" dirty="0" smtClean="0"/>
              <a:t>абсолютно безвредное и очень </a:t>
            </a:r>
          </a:p>
          <a:p>
            <a:r>
              <a:rPr lang="ru-RU" dirty="0" smtClean="0"/>
              <a:t>эффективное лекарство от сифилиса. </a:t>
            </a:r>
          </a:p>
          <a:p>
            <a:endParaRPr lang="ru-RU" dirty="0"/>
          </a:p>
        </p:txBody>
      </p:sp>
      <p:sp>
        <p:nvSpPr>
          <p:cNvPr id="5" name="Заголовок 1"/>
          <p:cNvSpPr>
            <a:spLocks noGrp="1"/>
          </p:cNvSpPr>
          <p:nvPr>
            <p:ph type="title"/>
          </p:nvPr>
        </p:nvSpPr>
        <p:spPr>
          <a:xfrm>
            <a:off x="4129608" y="-27384"/>
            <a:ext cx="4906888" cy="971600"/>
          </a:xfrm>
        </p:spPr>
        <p:txBody>
          <a:bodyPr/>
          <a:lstStyle/>
          <a:p>
            <a:r>
              <a:rPr lang="ru-RU" sz="3600" b="1" dirty="0" smtClean="0">
                <a:latin typeface="Arial" pitchFamily="34" charset="0"/>
                <a:ea typeface="+mn-ea"/>
                <a:cs typeface="Arial" pitchFamily="34" charset="0"/>
              </a:rPr>
              <a:t>Немного истории…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a:xfrm>
            <a:off x="457200" y="-315416"/>
            <a:ext cx="8229600" cy="1143000"/>
          </a:xfrm>
        </p:spPr>
        <p:txBody>
          <a:bodyPr/>
          <a:lstStyle/>
          <a:p>
            <a:r>
              <a:rPr lang="ru-RU" sz="2400" b="1" dirty="0" smtClean="0"/>
              <a:t>Особенности разработки лекарств на современном этапе </a:t>
            </a:r>
            <a:endParaRPr lang="en-US" sz="2400" b="1" dirty="0"/>
          </a:p>
        </p:txBody>
      </p:sp>
      <p:sp>
        <p:nvSpPr>
          <p:cNvPr id="741379" name="Rectangle 3"/>
          <p:cNvSpPr>
            <a:spLocks noGrp="1" noChangeArrowheads="1"/>
          </p:cNvSpPr>
          <p:nvPr>
            <p:ph type="body" idx="1"/>
          </p:nvPr>
        </p:nvSpPr>
        <p:spPr>
          <a:xfrm>
            <a:off x="395536" y="620688"/>
            <a:ext cx="8229600" cy="2016224"/>
          </a:xfrm>
        </p:spPr>
        <p:txBody>
          <a:bodyPr>
            <a:normAutofit lnSpcReduction="10000"/>
          </a:bodyPr>
          <a:lstStyle/>
          <a:p>
            <a:r>
              <a:rPr lang="ru-RU" sz="2000" b="1" dirty="0" smtClean="0"/>
              <a:t>Очень сегментированный рынок – самая большая компания </a:t>
            </a:r>
            <a:r>
              <a:rPr lang="en-US" sz="2000" b="1" dirty="0" smtClean="0"/>
              <a:t>(</a:t>
            </a:r>
            <a:r>
              <a:rPr lang="en-US" sz="2000" b="1" dirty="0"/>
              <a:t>Pfizer) </a:t>
            </a:r>
            <a:r>
              <a:rPr lang="ru-RU" sz="2000" b="1" dirty="0" smtClean="0"/>
              <a:t>имеет только</a:t>
            </a:r>
            <a:r>
              <a:rPr lang="en-US" sz="2000" b="1" dirty="0" smtClean="0"/>
              <a:t> </a:t>
            </a:r>
            <a:r>
              <a:rPr lang="en-US" sz="2000" b="1" dirty="0"/>
              <a:t>11% </a:t>
            </a:r>
            <a:r>
              <a:rPr lang="ru-RU" sz="2000" b="1" dirty="0" smtClean="0"/>
              <a:t>рынка</a:t>
            </a:r>
            <a:endParaRPr lang="en-US" sz="2000" b="1" dirty="0"/>
          </a:p>
          <a:p>
            <a:r>
              <a:rPr lang="ru-RU" sz="2000" b="1" dirty="0" smtClean="0"/>
              <a:t>Высокий уровень риска: разработка лекарства длится </a:t>
            </a:r>
            <a:r>
              <a:rPr lang="en-US" sz="2000" b="1" dirty="0" smtClean="0"/>
              <a:t>10-20 </a:t>
            </a:r>
            <a:r>
              <a:rPr lang="ru-RU" sz="2000" b="1" dirty="0" smtClean="0"/>
              <a:t>лет, при этом большинство лекарств не выходит на рынок</a:t>
            </a:r>
            <a:endParaRPr lang="en-US" sz="2000" b="1" dirty="0"/>
          </a:p>
          <a:p>
            <a:r>
              <a:rPr lang="ru-RU" sz="2000" b="1" dirty="0" smtClean="0"/>
              <a:t>Регистрация препаратов – отдельный сложный и длительный процесс </a:t>
            </a:r>
            <a:endParaRPr lang="en-US" sz="2000" b="1" dirty="0"/>
          </a:p>
        </p:txBody>
      </p:sp>
      <p:pic>
        <p:nvPicPr>
          <p:cNvPr id="199681" name="Picture 1"/>
          <p:cNvPicPr>
            <a:picLocks noChangeAspect="1" noChangeArrowheads="1"/>
          </p:cNvPicPr>
          <p:nvPr/>
        </p:nvPicPr>
        <p:blipFill>
          <a:blip r:embed="rId2" cstate="print"/>
          <a:srcRect/>
          <a:stretch>
            <a:fillRect/>
          </a:stretch>
        </p:blipFill>
        <p:spPr bwMode="auto">
          <a:xfrm>
            <a:off x="323528" y="2564904"/>
            <a:ext cx="8377758" cy="3801816"/>
          </a:xfrm>
          <a:prstGeom prst="rect">
            <a:avLst/>
          </a:prstGeom>
          <a:noFill/>
          <a:ln w="9525">
            <a:noFill/>
            <a:miter lim="800000"/>
            <a:headEnd/>
            <a:tailEnd/>
          </a:ln>
        </p:spPr>
      </p:pic>
      <p:sp>
        <p:nvSpPr>
          <p:cNvPr id="5" name="Прямоугольник 4"/>
          <p:cNvSpPr/>
          <p:nvPr/>
        </p:nvSpPr>
        <p:spPr>
          <a:xfrm>
            <a:off x="2735288" y="6381328"/>
            <a:ext cx="6408712" cy="369332"/>
          </a:xfrm>
          <a:prstGeom prst="rect">
            <a:avLst/>
          </a:prstGeom>
        </p:spPr>
        <p:txBody>
          <a:bodyPr wrap="square">
            <a:spAutoFit/>
          </a:bodyPr>
          <a:lstStyle/>
          <a:p>
            <a:r>
              <a:rPr lang="fr-FR" dirty="0" smtClean="0"/>
              <a:t>D. Schuster et al.: Curr. Pharm. Des. 11, 3545-3559</a:t>
            </a:r>
            <a:r>
              <a:rPr lang="ru-RU" dirty="0" smtClean="0"/>
              <a:t> </a:t>
            </a:r>
            <a:r>
              <a:rPr lang="fr-FR" dirty="0" smtClean="0"/>
              <a:t>(2005) </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52400"/>
            <a:ext cx="9144000" cy="914400"/>
          </a:xfrm>
        </p:spPr>
        <p:txBody>
          <a:bodyPr>
            <a:normAutofit fontScale="90000"/>
          </a:bodyPr>
          <a:lstStyle/>
          <a:p>
            <a:pPr algn="ctr"/>
            <a:r>
              <a:rPr lang="ru-RU" sz="2800" dirty="0" smtClean="0"/>
              <a:t>Ежегодные вложения в разработку лекарств и </a:t>
            </a:r>
            <a:br>
              <a:rPr lang="ru-RU" sz="2800" dirty="0" smtClean="0"/>
            </a:br>
            <a:r>
              <a:rPr lang="ru-RU" sz="2800" dirty="0" smtClean="0"/>
              <a:t>количество одобренных препаратов</a:t>
            </a:r>
            <a:r>
              <a:rPr lang="en-US" sz="2800" dirty="0" smtClean="0"/>
              <a:t> </a:t>
            </a:r>
            <a:endParaRPr lang="en-US" sz="2800" dirty="0"/>
          </a:p>
        </p:txBody>
      </p:sp>
      <p:graphicFrame>
        <p:nvGraphicFramePr>
          <p:cNvPr id="18" name="Object 2"/>
          <p:cNvGraphicFramePr>
            <a:graphicFrameLocks noChangeAspect="1"/>
          </p:cNvGraphicFramePr>
          <p:nvPr/>
        </p:nvGraphicFramePr>
        <p:xfrm>
          <a:off x="452438" y="1203325"/>
          <a:ext cx="7686675" cy="5094288"/>
        </p:xfrm>
        <a:graphic>
          <a:graphicData uri="http://schemas.openxmlformats.org/drawingml/2006/chart">
            <c:chart xmlns:c="http://schemas.openxmlformats.org/drawingml/2006/chart" xmlns:r="http://schemas.openxmlformats.org/officeDocument/2006/relationships" r:id="rId2"/>
          </a:graphicData>
        </a:graphic>
      </p:graphicFrame>
      <p:sp>
        <p:nvSpPr>
          <p:cNvPr id="7186" name="Text Box 18"/>
          <p:cNvSpPr txBox="1">
            <a:spLocks noChangeArrowheads="1"/>
          </p:cNvSpPr>
          <p:nvPr/>
        </p:nvSpPr>
        <p:spPr bwMode="auto">
          <a:xfrm rot="16200000">
            <a:off x="-989012" y="3408363"/>
            <a:ext cx="2787650" cy="336550"/>
          </a:xfrm>
          <a:prstGeom prst="rect">
            <a:avLst/>
          </a:prstGeom>
          <a:noFill/>
          <a:ln w="9525">
            <a:noFill/>
            <a:miter lim="800000"/>
            <a:headEnd/>
            <a:tailEnd/>
          </a:ln>
          <a:effectLst/>
        </p:spPr>
        <p:txBody>
          <a:bodyPr>
            <a:spAutoFit/>
          </a:bodyPr>
          <a:lstStyle/>
          <a:p>
            <a:pPr eaLnBrk="1" hangingPunct="1"/>
            <a:r>
              <a:rPr lang="en-US" sz="1600" dirty="0">
                <a:cs typeface="Arial" charset="0"/>
              </a:rPr>
              <a:t>Expense  ($ Billions) </a:t>
            </a:r>
          </a:p>
        </p:txBody>
      </p:sp>
      <p:sp>
        <p:nvSpPr>
          <p:cNvPr id="7187" name="Text Box 19"/>
          <p:cNvSpPr txBox="1">
            <a:spLocks noChangeArrowheads="1"/>
          </p:cNvSpPr>
          <p:nvPr/>
        </p:nvSpPr>
        <p:spPr bwMode="auto">
          <a:xfrm>
            <a:off x="8074025" y="4605338"/>
            <a:ext cx="352425" cy="274637"/>
          </a:xfrm>
          <a:prstGeom prst="rect">
            <a:avLst/>
          </a:prstGeom>
          <a:noFill/>
          <a:ln w="9525">
            <a:noFill/>
            <a:miter lim="800000"/>
            <a:headEnd/>
            <a:tailEnd/>
          </a:ln>
          <a:effectLst/>
        </p:spPr>
        <p:txBody>
          <a:bodyPr wrap="none">
            <a:spAutoFit/>
          </a:bodyPr>
          <a:lstStyle/>
          <a:p>
            <a:pPr eaLnBrk="1" hangingPunct="1"/>
            <a:r>
              <a:rPr lang="en-US" sz="1200">
                <a:cs typeface="Arial" charset="0"/>
              </a:rPr>
              <a:t>40</a:t>
            </a:r>
          </a:p>
        </p:txBody>
      </p:sp>
      <p:sp>
        <p:nvSpPr>
          <p:cNvPr id="7188" name="Text Box 20"/>
          <p:cNvSpPr txBox="1">
            <a:spLocks noChangeArrowheads="1"/>
          </p:cNvSpPr>
          <p:nvPr/>
        </p:nvSpPr>
        <p:spPr bwMode="auto">
          <a:xfrm>
            <a:off x="8074025" y="3703638"/>
            <a:ext cx="352425" cy="274637"/>
          </a:xfrm>
          <a:prstGeom prst="rect">
            <a:avLst/>
          </a:prstGeom>
          <a:noFill/>
          <a:ln w="9525">
            <a:noFill/>
            <a:miter lim="800000"/>
            <a:headEnd/>
            <a:tailEnd/>
          </a:ln>
          <a:effectLst/>
        </p:spPr>
        <p:txBody>
          <a:bodyPr wrap="none">
            <a:spAutoFit/>
          </a:bodyPr>
          <a:lstStyle/>
          <a:p>
            <a:pPr eaLnBrk="1" hangingPunct="1"/>
            <a:r>
              <a:rPr lang="en-US" sz="1200">
                <a:cs typeface="Arial" charset="0"/>
              </a:rPr>
              <a:t>80</a:t>
            </a:r>
          </a:p>
        </p:txBody>
      </p:sp>
      <p:sp>
        <p:nvSpPr>
          <p:cNvPr id="7189" name="Text Box 21"/>
          <p:cNvSpPr txBox="1">
            <a:spLocks noChangeArrowheads="1"/>
          </p:cNvSpPr>
          <p:nvPr/>
        </p:nvSpPr>
        <p:spPr bwMode="auto">
          <a:xfrm>
            <a:off x="8031163" y="2789238"/>
            <a:ext cx="436562" cy="274637"/>
          </a:xfrm>
          <a:prstGeom prst="rect">
            <a:avLst/>
          </a:prstGeom>
          <a:noFill/>
          <a:ln w="9525">
            <a:noFill/>
            <a:miter lim="800000"/>
            <a:headEnd/>
            <a:tailEnd/>
          </a:ln>
          <a:effectLst/>
        </p:spPr>
        <p:txBody>
          <a:bodyPr wrap="none">
            <a:spAutoFit/>
          </a:bodyPr>
          <a:lstStyle/>
          <a:p>
            <a:pPr eaLnBrk="1" hangingPunct="1"/>
            <a:r>
              <a:rPr lang="en-US" sz="1200">
                <a:cs typeface="Arial" charset="0"/>
              </a:rPr>
              <a:t>120</a:t>
            </a:r>
          </a:p>
        </p:txBody>
      </p:sp>
      <p:sp>
        <p:nvSpPr>
          <p:cNvPr id="7190" name="Text Box 22"/>
          <p:cNvSpPr txBox="1">
            <a:spLocks noChangeArrowheads="1"/>
          </p:cNvSpPr>
          <p:nvPr/>
        </p:nvSpPr>
        <p:spPr bwMode="auto">
          <a:xfrm>
            <a:off x="8066088" y="1887538"/>
            <a:ext cx="436562" cy="274637"/>
          </a:xfrm>
          <a:prstGeom prst="rect">
            <a:avLst/>
          </a:prstGeom>
          <a:noFill/>
          <a:ln w="9525">
            <a:noFill/>
            <a:miter lim="800000"/>
            <a:headEnd/>
            <a:tailEnd/>
          </a:ln>
          <a:effectLst/>
        </p:spPr>
        <p:txBody>
          <a:bodyPr wrap="none">
            <a:spAutoFit/>
          </a:bodyPr>
          <a:lstStyle/>
          <a:p>
            <a:pPr eaLnBrk="1" hangingPunct="1"/>
            <a:r>
              <a:rPr lang="en-US" sz="1200">
                <a:cs typeface="Arial" charset="0"/>
              </a:rPr>
              <a:t>160</a:t>
            </a:r>
          </a:p>
        </p:txBody>
      </p:sp>
      <p:sp>
        <p:nvSpPr>
          <p:cNvPr id="7191" name="Text Box 23"/>
          <p:cNvSpPr txBox="1">
            <a:spLocks noChangeArrowheads="1"/>
          </p:cNvSpPr>
          <p:nvPr/>
        </p:nvSpPr>
        <p:spPr bwMode="auto">
          <a:xfrm>
            <a:off x="8005763" y="1160463"/>
            <a:ext cx="184150" cy="274637"/>
          </a:xfrm>
          <a:prstGeom prst="rect">
            <a:avLst/>
          </a:prstGeom>
          <a:noFill/>
          <a:ln w="9525">
            <a:noFill/>
            <a:miter lim="800000"/>
            <a:headEnd/>
            <a:tailEnd/>
          </a:ln>
          <a:effectLst/>
        </p:spPr>
        <p:txBody>
          <a:bodyPr wrap="none">
            <a:spAutoFit/>
          </a:bodyPr>
          <a:lstStyle/>
          <a:p>
            <a:pPr eaLnBrk="1" hangingPunct="1"/>
            <a:endParaRPr lang="ru-RU" sz="1200">
              <a:cs typeface="Arial" charset="0"/>
            </a:endParaRPr>
          </a:p>
        </p:txBody>
      </p:sp>
      <p:sp>
        <p:nvSpPr>
          <p:cNvPr id="7192" name="Text Box 24"/>
          <p:cNvSpPr txBox="1">
            <a:spLocks noChangeArrowheads="1"/>
          </p:cNvSpPr>
          <p:nvPr/>
        </p:nvSpPr>
        <p:spPr bwMode="auto">
          <a:xfrm rot="16200000">
            <a:off x="7300118" y="3275807"/>
            <a:ext cx="2614613" cy="336550"/>
          </a:xfrm>
          <a:prstGeom prst="rect">
            <a:avLst/>
          </a:prstGeom>
          <a:noFill/>
          <a:ln w="9525">
            <a:noFill/>
            <a:miter lim="800000"/>
            <a:headEnd/>
            <a:tailEnd/>
          </a:ln>
          <a:effectLst/>
        </p:spPr>
        <p:txBody>
          <a:bodyPr>
            <a:spAutoFit/>
          </a:bodyPr>
          <a:lstStyle/>
          <a:p>
            <a:pPr eaLnBrk="1" hangingPunct="1"/>
            <a:r>
              <a:rPr lang="en-US" sz="1600" dirty="0">
                <a:cs typeface="Arial" charset="0"/>
              </a:rPr>
              <a:t>Annual NME  Approvals</a:t>
            </a:r>
          </a:p>
        </p:txBody>
      </p:sp>
      <p:sp>
        <p:nvSpPr>
          <p:cNvPr id="7193" name="Rectangle 25"/>
          <p:cNvSpPr>
            <a:spLocks noChangeArrowheads="1"/>
          </p:cNvSpPr>
          <p:nvPr/>
        </p:nvSpPr>
        <p:spPr bwMode="auto">
          <a:xfrm>
            <a:off x="5435600" y="6323013"/>
            <a:ext cx="431800" cy="127000"/>
          </a:xfrm>
          <a:prstGeom prst="rect">
            <a:avLst/>
          </a:prstGeom>
          <a:solidFill>
            <a:srgbClr val="C00000"/>
          </a:solidFill>
          <a:ln w="9525">
            <a:solidFill>
              <a:schemeClr val="tx1"/>
            </a:solidFill>
            <a:miter lim="800000"/>
            <a:headEnd/>
            <a:tailEnd/>
          </a:ln>
          <a:effectLst/>
        </p:spPr>
        <p:txBody>
          <a:bodyPr wrap="none" anchor="ctr"/>
          <a:lstStyle/>
          <a:p>
            <a:endParaRPr lang="ru-RU"/>
          </a:p>
        </p:txBody>
      </p:sp>
      <p:sp>
        <p:nvSpPr>
          <p:cNvPr id="7194" name="Text Box 26"/>
          <p:cNvSpPr txBox="1">
            <a:spLocks noChangeArrowheads="1"/>
          </p:cNvSpPr>
          <p:nvPr/>
        </p:nvSpPr>
        <p:spPr bwMode="auto">
          <a:xfrm>
            <a:off x="5867400" y="6248400"/>
            <a:ext cx="1377950" cy="274638"/>
          </a:xfrm>
          <a:prstGeom prst="rect">
            <a:avLst/>
          </a:prstGeom>
          <a:noFill/>
          <a:ln w="9525">
            <a:noFill/>
            <a:miter lim="800000"/>
            <a:headEnd/>
            <a:tailEnd/>
          </a:ln>
          <a:effectLst/>
        </p:spPr>
        <p:txBody>
          <a:bodyPr wrap="none">
            <a:spAutoFit/>
          </a:bodyPr>
          <a:lstStyle/>
          <a:p>
            <a:pPr eaLnBrk="1" hangingPunct="1"/>
            <a:r>
              <a:rPr lang="en-US" sz="1200">
                <a:cs typeface="Arial" charset="0"/>
              </a:rPr>
              <a:t>R &amp; D Investment</a:t>
            </a:r>
          </a:p>
        </p:txBody>
      </p:sp>
      <p:sp>
        <p:nvSpPr>
          <p:cNvPr id="7195" name="Text Box 27"/>
          <p:cNvSpPr txBox="1">
            <a:spLocks noChangeArrowheads="1"/>
          </p:cNvSpPr>
          <p:nvPr/>
        </p:nvSpPr>
        <p:spPr bwMode="auto">
          <a:xfrm>
            <a:off x="5838825" y="6570663"/>
            <a:ext cx="2205038" cy="274637"/>
          </a:xfrm>
          <a:prstGeom prst="rect">
            <a:avLst/>
          </a:prstGeom>
          <a:noFill/>
          <a:ln w="9525">
            <a:noFill/>
            <a:miter lim="800000"/>
            <a:headEnd/>
            <a:tailEnd/>
          </a:ln>
          <a:effectLst/>
        </p:spPr>
        <p:txBody>
          <a:bodyPr wrap="none">
            <a:spAutoFit/>
          </a:bodyPr>
          <a:lstStyle/>
          <a:p>
            <a:pPr eaLnBrk="1" hangingPunct="1"/>
            <a:r>
              <a:rPr lang="en-US" sz="1200">
                <a:cs typeface="Arial" charset="0"/>
              </a:rPr>
              <a:t> NME ( New Medical Entities )</a:t>
            </a:r>
          </a:p>
        </p:txBody>
      </p:sp>
      <p:sp>
        <p:nvSpPr>
          <p:cNvPr id="7196" name="Text Box 28"/>
          <p:cNvSpPr txBox="1">
            <a:spLocks noChangeArrowheads="1"/>
          </p:cNvSpPr>
          <p:nvPr/>
        </p:nvSpPr>
        <p:spPr bwMode="auto">
          <a:xfrm>
            <a:off x="1747838" y="6486525"/>
            <a:ext cx="3162300" cy="336550"/>
          </a:xfrm>
          <a:prstGeom prst="rect">
            <a:avLst/>
          </a:prstGeom>
          <a:noFill/>
          <a:ln w="9525">
            <a:noFill/>
            <a:miter lim="800000"/>
            <a:headEnd/>
            <a:tailEnd/>
          </a:ln>
          <a:effectLst/>
        </p:spPr>
        <p:txBody>
          <a:bodyPr wrap="none">
            <a:spAutoFit/>
          </a:bodyPr>
          <a:lstStyle/>
          <a:p>
            <a:pPr eaLnBrk="1" hangingPunct="1"/>
            <a:r>
              <a:rPr lang="en-US" sz="1600" dirty="0">
                <a:cs typeface="Arial" charset="0"/>
              </a:rPr>
              <a:t>Source : </a:t>
            </a:r>
            <a:r>
              <a:rPr lang="en-US" sz="1600" dirty="0" err="1">
                <a:cs typeface="Arial" charset="0"/>
              </a:rPr>
              <a:t>Pharma</a:t>
            </a:r>
            <a:r>
              <a:rPr lang="en-US" sz="1600" dirty="0">
                <a:cs typeface="Arial" charset="0"/>
              </a:rPr>
              <a:t>, FDA, Lehman</a:t>
            </a:r>
            <a:r>
              <a:rPr lang="en-US" sz="1200" dirty="0">
                <a:cs typeface="Arial" charset="0"/>
              </a:rPr>
              <a:t> :</a:t>
            </a:r>
          </a:p>
        </p:txBody>
      </p:sp>
      <p:sp>
        <p:nvSpPr>
          <p:cNvPr id="7197" name="Line 29"/>
          <p:cNvSpPr>
            <a:spLocks noChangeShapeType="1"/>
          </p:cNvSpPr>
          <p:nvPr/>
        </p:nvSpPr>
        <p:spPr bwMode="auto">
          <a:xfrm>
            <a:off x="8086725" y="1460500"/>
            <a:ext cx="0" cy="4229100"/>
          </a:xfrm>
          <a:prstGeom prst="line">
            <a:avLst/>
          </a:prstGeom>
          <a:noFill/>
          <a:ln w="28575">
            <a:solidFill>
              <a:srgbClr val="FF0000"/>
            </a:solidFill>
            <a:round/>
            <a:headEnd/>
            <a:tailEnd/>
          </a:ln>
          <a:effectLst/>
        </p:spPr>
        <p:txBody>
          <a:bodyPr/>
          <a:lstStyle/>
          <a:p>
            <a:endParaRPr lang="ru-RU"/>
          </a:p>
        </p:txBody>
      </p:sp>
      <p:cxnSp>
        <p:nvCxnSpPr>
          <p:cNvPr id="7198" name="AutoShape 30"/>
          <p:cNvCxnSpPr>
            <a:cxnSpLocks noChangeShapeType="1"/>
          </p:cNvCxnSpPr>
          <p:nvPr/>
        </p:nvCxnSpPr>
        <p:spPr bwMode="auto">
          <a:xfrm>
            <a:off x="944563" y="7008813"/>
            <a:ext cx="1587" cy="1587"/>
          </a:xfrm>
          <a:prstGeom prst="straightConnector1">
            <a:avLst/>
          </a:prstGeom>
          <a:noFill/>
          <a:ln w="9525">
            <a:solidFill>
              <a:schemeClr val="tx1"/>
            </a:solidFill>
            <a:round/>
            <a:headEnd/>
            <a:tailEnd/>
          </a:ln>
          <a:effectLst/>
        </p:spPr>
      </p:cxnSp>
      <p:sp>
        <p:nvSpPr>
          <p:cNvPr id="7199" name="Line 31"/>
          <p:cNvSpPr>
            <a:spLocks noChangeShapeType="1"/>
          </p:cNvSpPr>
          <p:nvPr/>
        </p:nvSpPr>
        <p:spPr bwMode="auto">
          <a:xfrm>
            <a:off x="5461000" y="6718300"/>
            <a:ext cx="403225" cy="0"/>
          </a:xfrm>
          <a:prstGeom prst="line">
            <a:avLst/>
          </a:prstGeom>
          <a:noFill/>
          <a:ln w="28575">
            <a:solidFill>
              <a:srgbClr val="0070C0"/>
            </a:solidFill>
            <a:round/>
            <a:headEnd type="diamond" w="med" len="med"/>
            <a:tailEnd type="diamond" w="med" len="med"/>
          </a:ln>
          <a:effectLst/>
        </p:spPr>
        <p:txBody>
          <a:bodyPr/>
          <a:lstStyle/>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553200" y="6592267"/>
            <a:ext cx="2133600" cy="365125"/>
          </a:xfrm>
        </p:spPr>
        <p:txBody>
          <a:bodyPr/>
          <a:lstStyle/>
          <a:p>
            <a:pPr>
              <a:defRPr/>
            </a:pPr>
            <a:fld id="{BAF303C9-FE37-47E0-AC4A-0EB9CA6C1BD5}" type="slidenum">
              <a:rPr lang="ru-RU" smtClean="0"/>
              <a:pPr>
                <a:defRPr/>
              </a:pPr>
              <a:t>13</a:t>
            </a:fld>
            <a:endParaRPr lang="ru-RU"/>
          </a:p>
        </p:txBody>
      </p:sp>
      <p:pic>
        <p:nvPicPr>
          <p:cNvPr id="198658" name="Picture 2" descr="http://images.myshared.ru/161604/slide_2.jpg"/>
          <p:cNvPicPr>
            <a:picLocks noChangeAspect="1" noChangeArrowheads="1"/>
          </p:cNvPicPr>
          <p:nvPr/>
        </p:nvPicPr>
        <p:blipFill>
          <a:blip r:embed="rId2" cstate="print"/>
          <a:srcRect t="31910" b="31910"/>
          <a:stretch>
            <a:fillRect/>
          </a:stretch>
        </p:blipFill>
        <p:spPr bwMode="auto">
          <a:xfrm>
            <a:off x="683568" y="4601021"/>
            <a:ext cx="7200800" cy="2049581"/>
          </a:xfrm>
          <a:prstGeom prst="rect">
            <a:avLst/>
          </a:prstGeom>
          <a:noFill/>
        </p:spPr>
      </p:pic>
      <p:pic>
        <p:nvPicPr>
          <p:cNvPr id="198660" name="Picture 4" descr="http://www.vokrugsveta.ru/img/cmn/2011/01/20/006.jpg"/>
          <p:cNvPicPr>
            <a:picLocks noChangeAspect="1" noChangeArrowheads="1"/>
          </p:cNvPicPr>
          <p:nvPr/>
        </p:nvPicPr>
        <p:blipFill>
          <a:blip r:embed="rId3" cstate="print"/>
          <a:srcRect/>
          <a:stretch>
            <a:fillRect/>
          </a:stretch>
        </p:blipFill>
        <p:spPr bwMode="auto">
          <a:xfrm>
            <a:off x="3707904" y="576064"/>
            <a:ext cx="5049529" cy="3501008"/>
          </a:xfrm>
          <a:prstGeom prst="rect">
            <a:avLst/>
          </a:prstGeom>
          <a:noFill/>
        </p:spPr>
      </p:pic>
      <p:pic>
        <p:nvPicPr>
          <p:cNvPr id="198662" name="Picture 6" descr="http://www.s0alex.ru/img25/ab17-711.jpg"/>
          <p:cNvPicPr>
            <a:picLocks noChangeAspect="1" noChangeArrowheads="1"/>
          </p:cNvPicPr>
          <p:nvPr/>
        </p:nvPicPr>
        <p:blipFill>
          <a:blip r:embed="rId4" cstate="print"/>
          <a:srcRect/>
          <a:stretch>
            <a:fillRect/>
          </a:stretch>
        </p:blipFill>
        <p:spPr bwMode="auto">
          <a:xfrm>
            <a:off x="0" y="410605"/>
            <a:ext cx="2267744" cy="1951881"/>
          </a:xfrm>
          <a:prstGeom prst="rect">
            <a:avLst/>
          </a:prstGeom>
          <a:noFill/>
        </p:spPr>
      </p:pic>
      <p:pic>
        <p:nvPicPr>
          <p:cNvPr id="8" name="Picture 5" descr="manufacturing_icon"/>
          <p:cNvPicPr>
            <a:picLocks noChangeAspect="1" noChangeArrowheads="1"/>
          </p:cNvPicPr>
          <p:nvPr/>
        </p:nvPicPr>
        <p:blipFill>
          <a:blip r:embed="rId5" cstate="print"/>
          <a:srcRect/>
          <a:stretch>
            <a:fillRect/>
          </a:stretch>
        </p:blipFill>
        <p:spPr bwMode="auto">
          <a:xfrm>
            <a:off x="1403648" y="2399445"/>
            <a:ext cx="2176264" cy="2181683"/>
          </a:xfrm>
          <a:prstGeom prst="rect">
            <a:avLst/>
          </a:prstGeom>
          <a:noFill/>
        </p:spPr>
      </p:pic>
      <p:sp>
        <p:nvSpPr>
          <p:cNvPr id="9" name="Скругленный прямоугольник 8"/>
          <p:cNvSpPr/>
          <p:nvPr/>
        </p:nvSpPr>
        <p:spPr>
          <a:xfrm>
            <a:off x="35496" y="5249093"/>
            <a:ext cx="1080120" cy="648072"/>
          </a:xfrm>
          <a:prstGeom prst="roundRect">
            <a:avLst/>
          </a:prstGeom>
          <a:solidFill>
            <a:srgbClr val="FFFF00">
              <a:alpha val="6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4598" y="5383817"/>
            <a:ext cx="1155316" cy="369332"/>
          </a:xfrm>
          <a:prstGeom prst="rect">
            <a:avLst/>
          </a:prstGeom>
          <a:noFill/>
        </p:spPr>
        <p:txBody>
          <a:bodyPr wrap="none" rtlCol="0">
            <a:spAutoFit/>
          </a:bodyPr>
          <a:lstStyle/>
          <a:p>
            <a:r>
              <a:rPr lang="ru-RU" b="1" dirty="0" smtClean="0"/>
              <a:t>Болезнь</a:t>
            </a:r>
            <a:endParaRPr lang="ru-RU" b="1" dirty="0"/>
          </a:p>
        </p:txBody>
      </p:sp>
      <p:sp>
        <p:nvSpPr>
          <p:cNvPr id="11" name="Скругленный прямоугольник 10"/>
          <p:cNvSpPr/>
          <p:nvPr/>
        </p:nvSpPr>
        <p:spPr>
          <a:xfrm>
            <a:off x="7740352" y="5249093"/>
            <a:ext cx="1331640" cy="648072"/>
          </a:xfrm>
          <a:prstGeom prst="roundRect">
            <a:avLst/>
          </a:prstGeom>
          <a:solidFill>
            <a:srgbClr val="FFFF0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7740352" y="5383817"/>
            <a:ext cx="1382301" cy="369332"/>
          </a:xfrm>
          <a:prstGeom prst="rect">
            <a:avLst/>
          </a:prstGeom>
          <a:noFill/>
        </p:spPr>
        <p:txBody>
          <a:bodyPr wrap="none" rtlCol="0">
            <a:spAutoFit/>
          </a:bodyPr>
          <a:lstStyle/>
          <a:p>
            <a:r>
              <a:rPr lang="ru-RU" b="1" dirty="0" smtClean="0"/>
              <a:t>Лекарство</a:t>
            </a:r>
            <a:endParaRPr lang="ru-RU" b="1" dirty="0"/>
          </a:p>
        </p:txBody>
      </p:sp>
      <p:sp>
        <p:nvSpPr>
          <p:cNvPr id="13" name="Rectangle 2"/>
          <p:cNvSpPr>
            <a:spLocks noGrp="1" noChangeArrowheads="1"/>
          </p:cNvSpPr>
          <p:nvPr>
            <p:ph type="title"/>
          </p:nvPr>
        </p:nvSpPr>
        <p:spPr>
          <a:xfrm>
            <a:off x="251520" y="-243408"/>
            <a:ext cx="8229600" cy="1143000"/>
          </a:xfrm>
        </p:spPr>
        <p:txBody>
          <a:bodyPr/>
          <a:lstStyle/>
          <a:p>
            <a:pPr eaLnBrk="1" hangingPunct="1">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3200" kern="0" dirty="0" smtClean="0">
                <a:solidFill>
                  <a:srgbClr val="0066CC"/>
                </a:solidFill>
                <a:effectLst>
                  <a:outerShdw blurRad="38100" dist="38100" dir="2700000" algn="tl">
                    <a:srgbClr val="000000"/>
                  </a:outerShdw>
                </a:effectLst>
              </a:rPr>
              <a:t>Этапы создания нового лекарства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43408"/>
            <a:ext cx="8229600" cy="1143000"/>
          </a:xfrm>
        </p:spPr>
        <p:txBody>
          <a:bodyPr/>
          <a:lstStyle/>
          <a:p>
            <a:pPr eaLnBrk="1" hangingPunct="1">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3200" kern="0" dirty="0" smtClean="0">
                <a:solidFill>
                  <a:srgbClr val="0066CC"/>
                </a:solidFill>
                <a:effectLst>
                  <a:outerShdw blurRad="38100" dist="38100" dir="2700000" algn="tl">
                    <a:srgbClr val="000000"/>
                  </a:outerShdw>
                </a:effectLst>
              </a:rPr>
              <a:t>Этапы создания нового лекарства</a:t>
            </a:r>
          </a:p>
        </p:txBody>
      </p:sp>
      <p:pic>
        <p:nvPicPr>
          <p:cNvPr id="3075" name="Picture 4" descr="clinic"/>
          <p:cNvPicPr>
            <a:picLocks noChangeAspect="1" noChangeArrowheads="1"/>
          </p:cNvPicPr>
          <p:nvPr/>
        </p:nvPicPr>
        <p:blipFill>
          <a:blip r:embed="rId2" cstate="print"/>
          <a:srcRect/>
          <a:stretch>
            <a:fillRect/>
          </a:stretch>
        </p:blipFill>
        <p:spPr bwMode="auto">
          <a:xfrm>
            <a:off x="606425" y="692150"/>
            <a:ext cx="7926388" cy="4321175"/>
          </a:xfrm>
          <a:prstGeom prst="rect">
            <a:avLst/>
          </a:prstGeom>
          <a:noFill/>
          <a:ln w="9525">
            <a:noFill/>
            <a:miter lim="800000"/>
            <a:headEnd/>
            <a:tailEnd/>
          </a:ln>
        </p:spPr>
      </p:pic>
      <p:sp>
        <p:nvSpPr>
          <p:cNvPr id="3076" name="TextBox 6"/>
          <p:cNvSpPr txBox="1">
            <a:spLocks noChangeArrowheads="1"/>
          </p:cNvSpPr>
          <p:nvPr/>
        </p:nvSpPr>
        <p:spPr bwMode="auto">
          <a:xfrm>
            <a:off x="323528" y="5013325"/>
            <a:ext cx="8785225" cy="1754326"/>
          </a:xfrm>
          <a:prstGeom prst="rect">
            <a:avLst/>
          </a:prstGeom>
          <a:noFill/>
          <a:ln w="9525">
            <a:noFill/>
            <a:miter lim="800000"/>
            <a:headEnd/>
            <a:tailEnd/>
          </a:ln>
        </p:spPr>
        <p:txBody>
          <a:bodyPr>
            <a:spAutoFit/>
          </a:bodyPr>
          <a:lstStyle/>
          <a:p>
            <a:r>
              <a:rPr lang="ru-RU" dirty="0">
                <a:latin typeface="Calibri" pitchFamily="34" charset="0"/>
              </a:rPr>
              <a:t>Затраты на полный цикл разработки одного нового лекарства обычно составляют от 900 миллионов до 2 миллиардов долларов. Типичное время разработки лекарства – 10-15 лет.</a:t>
            </a:r>
            <a:endParaRPr lang="en-US" dirty="0">
              <a:latin typeface="Calibri" pitchFamily="34" charset="0"/>
            </a:endParaRPr>
          </a:p>
          <a:p>
            <a:r>
              <a:rPr lang="ru-RU" b="1" dirty="0">
                <a:latin typeface="Calibri" pitchFamily="34" charset="0"/>
              </a:rPr>
              <a:t>Использование новых </a:t>
            </a:r>
            <a:r>
              <a:rPr lang="ru-RU" b="1" dirty="0" smtClean="0">
                <a:latin typeface="Calibri" pitchFamily="34" charset="0"/>
              </a:rPr>
              <a:t>технологий, в частности, основанных на методах </a:t>
            </a:r>
            <a:r>
              <a:rPr lang="ru-RU" b="1" dirty="0" err="1" smtClean="0">
                <a:latin typeface="Calibri" pitchFamily="34" charset="0"/>
              </a:rPr>
              <a:t>био</a:t>
            </a:r>
            <a:r>
              <a:rPr lang="ru-RU" b="1" dirty="0" smtClean="0">
                <a:latin typeface="Calibri" pitchFamily="34" charset="0"/>
              </a:rPr>
              <a:t>- и </a:t>
            </a:r>
            <a:r>
              <a:rPr lang="ru-RU" b="1" dirty="0" err="1" smtClean="0">
                <a:latin typeface="Calibri" pitchFamily="34" charset="0"/>
              </a:rPr>
              <a:t>хемиоинформатики</a:t>
            </a:r>
            <a:r>
              <a:rPr lang="ru-RU" b="1" dirty="0" smtClean="0">
                <a:latin typeface="Calibri" pitchFamily="34" charset="0"/>
              </a:rPr>
              <a:t>, может </a:t>
            </a:r>
            <a:r>
              <a:rPr lang="ru-RU" b="1" dirty="0">
                <a:latin typeface="Calibri" pitchFamily="34" charset="0"/>
              </a:rPr>
              <a:t>существенно ускорить и удешевить стадию поиска и оптимизации </a:t>
            </a:r>
            <a:r>
              <a:rPr lang="ru-RU" b="1" dirty="0" err="1">
                <a:latin typeface="Calibri" pitchFamily="34" charset="0"/>
              </a:rPr>
              <a:t>лидерного</a:t>
            </a:r>
            <a:r>
              <a:rPr lang="ru-RU" b="1" dirty="0">
                <a:latin typeface="Calibri" pitchFamily="34" charset="0"/>
              </a:rPr>
              <a:t> соединения.</a:t>
            </a:r>
          </a:p>
        </p:txBody>
      </p:sp>
      <p:sp>
        <p:nvSpPr>
          <p:cNvPr id="6" name="Номер слайда 5"/>
          <p:cNvSpPr>
            <a:spLocks noGrp="1"/>
          </p:cNvSpPr>
          <p:nvPr>
            <p:ph type="sldNum" sz="quarter" idx="12"/>
          </p:nvPr>
        </p:nvSpPr>
        <p:spPr/>
        <p:txBody>
          <a:bodyPr/>
          <a:lstStyle/>
          <a:p>
            <a:pPr>
              <a:defRPr/>
            </a:pPr>
            <a:fld id="{2C8D1433-82AA-4C26-9D5A-C187B2C6E753}" type="slidenum">
              <a:rPr lang="ru-RU"/>
              <a:pPr>
                <a:defRPr/>
              </a:pPr>
              <a:t>14</a:t>
            </a:fld>
            <a:endParaRPr lang="ru-RU"/>
          </a:p>
        </p:txBody>
      </p:sp>
      <p:sp>
        <p:nvSpPr>
          <p:cNvPr id="7" name="Скругленный прямоугольник 6"/>
          <p:cNvSpPr/>
          <p:nvPr/>
        </p:nvSpPr>
        <p:spPr>
          <a:xfrm>
            <a:off x="395536" y="692696"/>
            <a:ext cx="2520280" cy="3888432"/>
          </a:xfrm>
          <a:prstGeom prst="roundRect">
            <a:avLst/>
          </a:prstGeom>
          <a:solidFill>
            <a:srgbClr val="FFC000">
              <a:alpha val="1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BAF303C9-FE37-47E0-AC4A-0EB9CA6C1BD5}" type="slidenum">
              <a:rPr lang="ru-RU" smtClean="0"/>
              <a:pPr>
                <a:defRPr/>
              </a:pPr>
              <a:t>15</a:t>
            </a:fld>
            <a:endParaRPr lang="ru-RU"/>
          </a:p>
        </p:txBody>
      </p:sp>
      <p:sp>
        <p:nvSpPr>
          <p:cNvPr id="5" name="Прямоугольник 4"/>
          <p:cNvSpPr/>
          <p:nvPr/>
        </p:nvSpPr>
        <p:spPr>
          <a:xfrm>
            <a:off x="467544" y="886936"/>
            <a:ext cx="8208912" cy="4909036"/>
          </a:xfrm>
          <a:prstGeom prst="rect">
            <a:avLst/>
          </a:prstGeom>
        </p:spPr>
        <p:txBody>
          <a:bodyPr wrap="square">
            <a:spAutoFit/>
          </a:bodyPr>
          <a:lstStyle/>
          <a:p>
            <a:r>
              <a:rPr lang="ru-RU" sz="2400" i="1" dirty="0" smtClean="0"/>
              <a:t>Пример:</a:t>
            </a:r>
          </a:p>
          <a:p>
            <a:pPr>
              <a:spcBef>
                <a:spcPts val="600"/>
              </a:spcBef>
            </a:pPr>
            <a:r>
              <a:rPr lang="ru-RU" sz="2400" dirty="0" smtClean="0"/>
              <a:t>Специалисты фирмы </a:t>
            </a:r>
            <a:r>
              <a:rPr lang="en-US" sz="2400" dirty="0" smtClean="0"/>
              <a:t>Pharmacia (</a:t>
            </a:r>
            <a:r>
              <a:rPr lang="ru-RU" sz="2400" dirty="0" smtClean="0"/>
              <a:t>сейчас – часть фирмы </a:t>
            </a:r>
            <a:r>
              <a:rPr lang="en-US" sz="2400" dirty="0" smtClean="0"/>
              <a:t>Pfizer) </a:t>
            </a:r>
            <a:r>
              <a:rPr lang="ru-RU" sz="2400" dirty="0" smtClean="0"/>
              <a:t>использовали компьютерные методы для поиска ингибиторов </a:t>
            </a:r>
            <a:r>
              <a:rPr lang="ru-RU" sz="2400" i="1" dirty="0" err="1" smtClean="0"/>
              <a:t>тирозин-фосфатазы</a:t>
            </a:r>
            <a:r>
              <a:rPr lang="ru-RU" sz="2400" i="1" dirty="0" smtClean="0"/>
              <a:t>-</a:t>
            </a:r>
            <a:r>
              <a:rPr lang="en-US" sz="2400" i="1" dirty="0" smtClean="0"/>
              <a:t>1B</a:t>
            </a:r>
            <a:r>
              <a:rPr lang="ru-RU" sz="2400" i="1" dirty="0" smtClean="0"/>
              <a:t> </a:t>
            </a:r>
            <a:r>
              <a:rPr lang="ru-RU" sz="2400" dirty="0" smtClean="0"/>
              <a:t>с целью разработки лекарства от диабета. </a:t>
            </a:r>
            <a:endParaRPr lang="en-US" sz="2400" dirty="0" smtClean="0"/>
          </a:p>
          <a:p>
            <a:pPr>
              <a:spcBef>
                <a:spcPts val="600"/>
              </a:spcBef>
            </a:pPr>
            <a:r>
              <a:rPr lang="ru-RU" sz="2400" dirty="0" smtClean="0"/>
              <a:t>В результате было отобрано </a:t>
            </a:r>
            <a:r>
              <a:rPr lang="en-US" sz="2400" dirty="0" smtClean="0"/>
              <a:t>365 </a:t>
            </a:r>
            <a:r>
              <a:rPr lang="ru-RU" sz="2400" dirty="0" smtClean="0"/>
              <a:t>соединений </a:t>
            </a:r>
            <a:r>
              <a:rPr lang="en-US" sz="2400" dirty="0" smtClean="0"/>
              <a:t>, </a:t>
            </a:r>
            <a:r>
              <a:rPr lang="en-US" sz="2400" dirty="0" smtClean="0"/>
              <a:t>127 </a:t>
            </a:r>
            <a:r>
              <a:rPr lang="ru-RU" sz="2400" dirty="0" smtClean="0"/>
              <a:t>из которых демонстрировали ингибирующий эффект </a:t>
            </a:r>
            <a:r>
              <a:rPr lang="ru-RU" sz="2400" dirty="0" smtClean="0"/>
              <a:t>(</a:t>
            </a:r>
            <a:r>
              <a:rPr lang="en-US" sz="2400" dirty="0" smtClean="0"/>
              <a:t>hits, </a:t>
            </a:r>
            <a:r>
              <a:rPr lang="en-US" sz="2400" dirty="0" smtClean="0">
                <a:solidFill>
                  <a:srgbClr val="FF0000"/>
                </a:solidFill>
              </a:rPr>
              <a:t>hit </a:t>
            </a:r>
            <a:r>
              <a:rPr lang="en-US" sz="2400" dirty="0" smtClean="0">
                <a:solidFill>
                  <a:srgbClr val="FF0000"/>
                </a:solidFill>
              </a:rPr>
              <a:t>rate 35%</a:t>
            </a:r>
            <a:r>
              <a:rPr lang="ru-RU" sz="2400" dirty="0" smtClean="0"/>
              <a:t>)</a:t>
            </a:r>
            <a:r>
              <a:rPr lang="en-US" sz="2400" dirty="0" smtClean="0"/>
              <a:t>.</a:t>
            </a:r>
          </a:p>
          <a:p>
            <a:pPr>
              <a:spcBef>
                <a:spcPts val="600"/>
              </a:spcBef>
            </a:pPr>
            <a:r>
              <a:rPr lang="ru-RU" sz="2400" dirty="0" smtClean="0"/>
              <a:t>Одновременно проведенный традиционный высокопроизводительный скрининг</a:t>
            </a:r>
            <a:r>
              <a:rPr lang="en-US" sz="2400" dirty="0" smtClean="0"/>
              <a:t> </a:t>
            </a:r>
            <a:r>
              <a:rPr lang="ru-RU" sz="2400" dirty="0" smtClean="0"/>
              <a:t>(</a:t>
            </a:r>
            <a:r>
              <a:rPr lang="en-US" sz="2400" dirty="0" smtClean="0"/>
              <a:t>HTS</a:t>
            </a:r>
            <a:r>
              <a:rPr lang="ru-RU" sz="2400" dirty="0" smtClean="0"/>
              <a:t>) среди </a:t>
            </a:r>
            <a:r>
              <a:rPr lang="en-US" sz="2400" dirty="0" smtClean="0"/>
              <a:t>400000</a:t>
            </a:r>
            <a:r>
              <a:rPr lang="ru-RU" sz="2400" dirty="0" smtClean="0"/>
              <a:t> соединений позволил отобрать </a:t>
            </a:r>
            <a:r>
              <a:rPr lang="en-US" sz="2400" dirty="0" smtClean="0"/>
              <a:t>81 </a:t>
            </a:r>
            <a:r>
              <a:rPr lang="ru-RU" sz="2400" dirty="0" smtClean="0"/>
              <a:t>ингибитор </a:t>
            </a:r>
            <a:endParaRPr lang="en-US" sz="2400" dirty="0" smtClean="0"/>
          </a:p>
          <a:p>
            <a:pPr>
              <a:spcBef>
                <a:spcPts val="600"/>
              </a:spcBef>
            </a:pPr>
            <a:r>
              <a:rPr lang="ru-RU" sz="2400" dirty="0" smtClean="0"/>
              <a:t>(</a:t>
            </a:r>
            <a:r>
              <a:rPr lang="en-US" sz="2400" dirty="0" smtClean="0">
                <a:solidFill>
                  <a:srgbClr val="FF0000"/>
                </a:solidFill>
              </a:rPr>
              <a:t>hit</a:t>
            </a:r>
            <a:r>
              <a:rPr lang="ru-RU" sz="2400" dirty="0" smtClean="0">
                <a:solidFill>
                  <a:srgbClr val="FF0000"/>
                </a:solidFill>
              </a:rPr>
              <a:t> </a:t>
            </a:r>
            <a:r>
              <a:rPr lang="en-US" sz="2400" dirty="0" smtClean="0">
                <a:solidFill>
                  <a:srgbClr val="FF0000"/>
                </a:solidFill>
              </a:rPr>
              <a:t>rate 0.021%</a:t>
            </a:r>
            <a:r>
              <a:rPr lang="ru-RU" sz="2400" dirty="0" smtClean="0"/>
              <a:t>)</a:t>
            </a:r>
            <a:r>
              <a:rPr lang="en-US" sz="2400" dirty="0" smtClean="0"/>
              <a:t>. </a:t>
            </a:r>
            <a:endParaRPr lang="ru-RU" sz="2400" dirty="0" smtClean="0"/>
          </a:p>
          <a:p>
            <a:pPr>
              <a:spcBef>
                <a:spcPts val="600"/>
              </a:spcBef>
            </a:pPr>
            <a:r>
              <a:rPr lang="en-US" sz="2400" dirty="0" smtClean="0"/>
              <a:t>Doman et al. J Med </a:t>
            </a:r>
            <a:r>
              <a:rPr lang="en-US" sz="2400" dirty="0" err="1" smtClean="0"/>
              <a:t>Chem</a:t>
            </a:r>
            <a:r>
              <a:rPr lang="en-US" sz="2400" dirty="0" smtClean="0"/>
              <a:t> 45: 2213–2221.</a:t>
            </a:r>
            <a:endParaRPr lang="ru-RU" sz="2400" dirty="0"/>
          </a:p>
        </p:txBody>
      </p:sp>
      <p:sp>
        <p:nvSpPr>
          <p:cNvPr id="6" name="Rectangle 2"/>
          <p:cNvSpPr txBox="1">
            <a:spLocks noChangeArrowheads="1"/>
          </p:cNvSpPr>
          <p:nvPr/>
        </p:nvSpPr>
        <p:spPr bwMode="auto">
          <a:xfrm>
            <a:off x="0" y="-162272"/>
            <a:ext cx="89644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400" kern="0" dirty="0" smtClean="0">
                <a:solidFill>
                  <a:srgbClr val="0066CC"/>
                </a:solidFill>
                <a:effectLst>
                  <a:outerShdw blurRad="38100" dist="38100" dir="2700000" algn="tl">
                    <a:srgbClr val="000000"/>
                  </a:outerShdw>
                </a:effectLst>
                <a:latin typeface="+mj-lt"/>
                <a:ea typeface="+mj-ea"/>
                <a:cs typeface="+mj-cs"/>
              </a:rPr>
              <a:t>Как сравнить эффективность  использования компьютерных технологий и традиционных методов при разработке лекарств?</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7" name="Line 3"/>
          <p:cNvSpPr>
            <a:spLocks noChangeShapeType="1"/>
          </p:cNvSpPr>
          <p:nvPr/>
        </p:nvSpPr>
        <p:spPr bwMode="auto">
          <a:xfrm>
            <a:off x="609600" y="1295400"/>
            <a:ext cx="7848600" cy="4419600"/>
          </a:xfrm>
          <a:prstGeom prst="line">
            <a:avLst/>
          </a:prstGeom>
          <a:noFill/>
          <a:ln w="57150">
            <a:solidFill>
              <a:schemeClr val="hlink"/>
            </a:solidFill>
            <a:round/>
            <a:headEnd/>
            <a:tailEnd type="triangle" w="med" len="med"/>
          </a:ln>
          <a:effectLst/>
        </p:spPr>
        <p:txBody>
          <a:bodyPr/>
          <a:lstStyle/>
          <a:p>
            <a:endParaRPr lang="ru-RU"/>
          </a:p>
        </p:txBody>
      </p:sp>
      <p:pic>
        <p:nvPicPr>
          <p:cNvPr id="717829" name="Picture 5" descr="dock"/>
          <p:cNvPicPr>
            <a:picLocks noGrp="1" noChangeAspect="1" noChangeArrowheads="1"/>
          </p:cNvPicPr>
          <p:nvPr>
            <p:ph sz="quarter" idx="2"/>
          </p:nvPr>
        </p:nvPicPr>
        <p:blipFill>
          <a:blip r:embed="rId3" cstate="print">
            <a:clrChange>
              <a:clrFrom>
                <a:srgbClr val="000000"/>
              </a:clrFrom>
              <a:clrTo>
                <a:srgbClr val="000000">
                  <a:alpha val="0"/>
                </a:srgbClr>
              </a:clrTo>
            </a:clrChange>
            <a:lum bright="18000"/>
          </a:blip>
          <a:srcRect r="31482" b="2647"/>
          <a:stretch>
            <a:fillRect/>
          </a:stretch>
        </p:blipFill>
        <p:spPr>
          <a:xfrm>
            <a:off x="2252663" y="1616075"/>
            <a:ext cx="1725612" cy="2011363"/>
          </a:xfrm>
          <a:noFill/>
          <a:ln/>
        </p:spPr>
      </p:pic>
      <p:pic>
        <p:nvPicPr>
          <p:cNvPr id="717830" name="Picture 6" descr="s-tyrosine"/>
          <p:cNvPicPr>
            <a:picLocks noGrp="1" noChangeAspect="1" noChangeArrowheads="1"/>
          </p:cNvPicPr>
          <p:nvPr>
            <p:ph sz="quarter" idx="3"/>
          </p:nvPr>
        </p:nvPicPr>
        <p:blipFill>
          <a:blip r:embed="rId4" cstate="print">
            <a:clrChange>
              <a:clrFrom>
                <a:srgbClr val="000000"/>
              </a:clrFrom>
              <a:clrTo>
                <a:srgbClr val="000000">
                  <a:alpha val="0"/>
                </a:srgbClr>
              </a:clrTo>
            </a:clrChange>
          </a:blip>
          <a:srcRect/>
          <a:stretch>
            <a:fillRect/>
          </a:stretch>
        </p:blipFill>
        <p:spPr>
          <a:xfrm>
            <a:off x="3798366" y="2492896"/>
            <a:ext cx="1709738" cy="2346325"/>
          </a:xfrm>
          <a:noFill/>
          <a:ln/>
          <a:effectLst/>
        </p:spPr>
      </p:pic>
      <p:sp>
        <p:nvSpPr>
          <p:cNvPr id="717831" name="Text Box 7"/>
          <p:cNvSpPr txBox="1">
            <a:spLocks noChangeArrowheads="1"/>
          </p:cNvSpPr>
          <p:nvPr/>
        </p:nvSpPr>
        <p:spPr bwMode="auto">
          <a:xfrm>
            <a:off x="457363" y="2209800"/>
            <a:ext cx="946285" cy="369332"/>
          </a:xfrm>
          <a:prstGeom prst="rect">
            <a:avLst/>
          </a:prstGeom>
          <a:noFill/>
          <a:ln w="9525">
            <a:noFill/>
            <a:miter lim="800000"/>
            <a:headEnd/>
            <a:tailEnd/>
          </a:ln>
          <a:effectLst/>
        </p:spPr>
        <p:txBody>
          <a:bodyPr wrap="none">
            <a:spAutoFit/>
          </a:bodyPr>
          <a:lstStyle/>
          <a:p>
            <a:pPr eaLnBrk="0" hangingPunct="0"/>
            <a:r>
              <a:rPr lang="ru-RU" i="1" dirty="0" smtClean="0">
                <a:solidFill>
                  <a:srgbClr val="CC0000"/>
                </a:solidFill>
                <a:latin typeface="Times New Roman" pitchFamily="18" charset="0"/>
              </a:rPr>
              <a:t>Болезнь</a:t>
            </a:r>
            <a:endParaRPr lang="en-US" i="1" dirty="0">
              <a:solidFill>
                <a:srgbClr val="CC0000"/>
              </a:solidFill>
              <a:latin typeface="Times New Roman" pitchFamily="18" charset="0"/>
            </a:endParaRPr>
          </a:p>
        </p:txBody>
      </p:sp>
      <p:sp>
        <p:nvSpPr>
          <p:cNvPr id="717832" name="Text Box 8"/>
          <p:cNvSpPr txBox="1">
            <a:spLocks noChangeArrowheads="1"/>
          </p:cNvSpPr>
          <p:nvPr/>
        </p:nvSpPr>
        <p:spPr bwMode="auto">
          <a:xfrm>
            <a:off x="2502507" y="3581400"/>
            <a:ext cx="989373" cy="369332"/>
          </a:xfrm>
          <a:prstGeom prst="rect">
            <a:avLst/>
          </a:prstGeom>
          <a:noFill/>
          <a:ln w="9525">
            <a:noFill/>
            <a:miter lim="800000"/>
            <a:headEnd/>
            <a:tailEnd/>
          </a:ln>
          <a:effectLst/>
        </p:spPr>
        <p:txBody>
          <a:bodyPr wrap="none">
            <a:spAutoFit/>
          </a:bodyPr>
          <a:lstStyle/>
          <a:p>
            <a:pPr eaLnBrk="0" hangingPunct="0"/>
            <a:r>
              <a:rPr lang="ru-RU" i="1" dirty="0" smtClean="0">
                <a:solidFill>
                  <a:srgbClr val="CC0000"/>
                </a:solidFill>
                <a:latin typeface="Times New Roman" pitchFamily="18" charset="0"/>
              </a:rPr>
              <a:t>Мишень</a:t>
            </a:r>
            <a:endParaRPr lang="en-US" i="1" dirty="0">
              <a:solidFill>
                <a:srgbClr val="CC0000"/>
              </a:solidFill>
              <a:latin typeface="Times New Roman" pitchFamily="18" charset="0"/>
            </a:endParaRPr>
          </a:p>
        </p:txBody>
      </p:sp>
      <p:sp>
        <p:nvSpPr>
          <p:cNvPr id="717833" name="Text Box 9"/>
          <p:cNvSpPr txBox="1">
            <a:spLocks noChangeArrowheads="1"/>
          </p:cNvSpPr>
          <p:nvPr/>
        </p:nvSpPr>
        <p:spPr bwMode="auto">
          <a:xfrm>
            <a:off x="4644008" y="4437112"/>
            <a:ext cx="764953" cy="369332"/>
          </a:xfrm>
          <a:prstGeom prst="rect">
            <a:avLst/>
          </a:prstGeom>
          <a:noFill/>
          <a:ln w="9525">
            <a:noFill/>
            <a:miter lim="800000"/>
            <a:headEnd/>
            <a:tailEnd/>
          </a:ln>
          <a:effectLst/>
        </p:spPr>
        <p:txBody>
          <a:bodyPr wrap="none">
            <a:spAutoFit/>
          </a:bodyPr>
          <a:lstStyle/>
          <a:p>
            <a:pPr eaLnBrk="0" hangingPunct="0"/>
            <a:r>
              <a:rPr lang="ru-RU" i="1" dirty="0" smtClean="0">
                <a:solidFill>
                  <a:srgbClr val="CC0000"/>
                </a:solidFill>
                <a:latin typeface="Times New Roman" pitchFamily="18" charset="0"/>
              </a:rPr>
              <a:t>Хиты</a:t>
            </a:r>
            <a:endParaRPr lang="en-US" i="1" dirty="0">
              <a:solidFill>
                <a:srgbClr val="CC0000"/>
              </a:solidFill>
              <a:latin typeface="Times New Roman" pitchFamily="18" charset="0"/>
            </a:endParaRPr>
          </a:p>
        </p:txBody>
      </p:sp>
      <p:graphicFrame>
        <p:nvGraphicFramePr>
          <p:cNvPr id="717834" name="Object 10"/>
          <p:cNvGraphicFramePr>
            <a:graphicFrameLocks noChangeAspect="1"/>
          </p:cNvGraphicFramePr>
          <p:nvPr/>
        </p:nvGraphicFramePr>
        <p:xfrm>
          <a:off x="6324600" y="4267200"/>
          <a:ext cx="1905000" cy="1684338"/>
        </p:xfrm>
        <a:graphic>
          <a:graphicData uri="http://schemas.openxmlformats.org/presentationml/2006/ole">
            <p:oleObj spid="_x0000_s1026" name="Bitmap Image" r:id="rId5" imgW="1400000" imgH="1238423" progId="PBrush">
              <p:embed/>
            </p:oleObj>
          </a:graphicData>
        </a:graphic>
      </p:graphicFrame>
      <p:sp>
        <p:nvSpPr>
          <p:cNvPr id="717835" name="Text Box 11"/>
          <p:cNvSpPr txBox="1">
            <a:spLocks noChangeArrowheads="1"/>
          </p:cNvSpPr>
          <p:nvPr/>
        </p:nvSpPr>
        <p:spPr bwMode="auto">
          <a:xfrm>
            <a:off x="6084168" y="6084004"/>
            <a:ext cx="3009157" cy="369332"/>
          </a:xfrm>
          <a:prstGeom prst="rect">
            <a:avLst/>
          </a:prstGeom>
          <a:noFill/>
          <a:ln w="9525">
            <a:noFill/>
            <a:miter lim="800000"/>
            <a:headEnd/>
            <a:tailEnd/>
          </a:ln>
          <a:effectLst/>
        </p:spPr>
        <p:txBody>
          <a:bodyPr wrap="none">
            <a:spAutoFit/>
          </a:bodyPr>
          <a:lstStyle/>
          <a:p>
            <a:pPr eaLnBrk="0" hangingPunct="0"/>
            <a:r>
              <a:rPr lang="ru-RU" i="1" dirty="0" smtClean="0">
                <a:solidFill>
                  <a:srgbClr val="CC0000"/>
                </a:solidFill>
                <a:latin typeface="Times New Roman" pitchFamily="18" charset="0"/>
              </a:rPr>
              <a:t>Доклинические исследования</a:t>
            </a:r>
            <a:endParaRPr lang="en-US" i="1" dirty="0">
              <a:solidFill>
                <a:srgbClr val="CC0000"/>
              </a:solidFill>
              <a:latin typeface="Times New Roman" pitchFamily="18" charset="0"/>
            </a:endParaRPr>
          </a:p>
        </p:txBody>
      </p:sp>
      <p:sp>
        <p:nvSpPr>
          <p:cNvPr id="717836" name="Line 12"/>
          <p:cNvSpPr>
            <a:spLocks noChangeShapeType="1"/>
          </p:cNvSpPr>
          <p:nvPr/>
        </p:nvSpPr>
        <p:spPr bwMode="auto">
          <a:xfrm flipV="1">
            <a:off x="3200400" y="1196752"/>
            <a:ext cx="3448" cy="936848"/>
          </a:xfrm>
          <a:prstGeom prst="line">
            <a:avLst/>
          </a:prstGeom>
          <a:noFill/>
          <a:ln w="9525">
            <a:solidFill>
              <a:srgbClr val="00FF00"/>
            </a:solidFill>
            <a:round/>
            <a:headEnd/>
            <a:tailEnd/>
          </a:ln>
          <a:effectLst/>
        </p:spPr>
        <p:txBody>
          <a:bodyPr/>
          <a:lstStyle/>
          <a:p>
            <a:endParaRPr lang="ru-RU"/>
          </a:p>
        </p:txBody>
      </p:sp>
      <p:sp>
        <p:nvSpPr>
          <p:cNvPr id="717837" name="Oval 13"/>
          <p:cNvSpPr>
            <a:spLocks noChangeArrowheads="1"/>
          </p:cNvSpPr>
          <p:nvPr/>
        </p:nvSpPr>
        <p:spPr bwMode="auto">
          <a:xfrm>
            <a:off x="3048000" y="1981200"/>
            <a:ext cx="304800" cy="304800"/>
          </a:xfrm>
          <a:prstGeom prst="ellipse">
            <a:avLst/>
          </a:prstGeom>
          <a:solidFill>
            <a:schemeClr val="accent1"/>
          </a:solidFill>
          <a:ln w="9525">
            <a:noFill/>
            <a:round/>
            <a:headEnd/>
            <a:tailEnd/>
          </a:ln>
          <a:effectLst/>
        </p:spPr>
        <p:txBody>
          <a:bodyPr wrap="none" anchor="ctr"/>
          <a:lstStyle/>
          <a:p>
            <a:endParaRPr lang="ru-RU"/>
          </a:p>
        </p:txBody>
      </p:sp>
      <p:sp>
        <p:nvSpPr>
          <p:cNvPr id="717838" name="Text Box 14"/>
          <p:cNvSpPr txBox="1">
            <a:spLocks noChangeArrowheads="1"/>
          </p:cNvSpPr>
          <p:nvPr/>
        </p:nvSpPr>
        <p:spPr bwMode="auto">
          <a:xfrm>
            <a:off x="2771800" y="692696"/>
            <a:ext cx="5416868" cy="400110"/>
          </a:xfrm>
          <a:prstGeom prst="rect">
            <a:avLst/>
          </a:prstGeom>
          <a:noFill/>
          <a:ln w="9525">
            <a:noFill/>
            <a:miter lim="800000"/>
            <a:headEnd/>
            <a:tailEnd/>
          </a:ln>
          <a:effectLst/>
        </p:spPr>
        <p:txBody>
          <a:bodyPr wrap="none">
            <a:spAutoFit/>
          </a:bodyPr>
          <a:lstStyle/>
          <a:p>
            <a:pPr eaLnBrk="0" hangingPunct="0"/>
            <a:r>
              <a:rPr lang="ru-RU" sz="2000" b="1" dirty="0" smtClean="0">
                <a:solidFill>
                  <a:srgbClr val="C00000"/>
                </a:solidFill>
                <a:latin typeface="Courier New" pitchFamily="49" charset="0"/>
              </a:rPr>
              <a:t>ГЕНОМИКА, ПРОТЕОМИКА</a:t>
            </a:r>
            <a:r>
              <a:rPr lang="ru-RU" sz="2000" b="1" dirty="0" smtClean="0">
                <a:solidFill>
                  <a:srgbClr val="00B050"/>
                </a:solidFill>
                <a:latin typeface="Courier New" pitchFamily="49" charset="0"/>
              </a:rPr>
              <a:t>, ФАРМАКОЛОГИЯ</a:t>
            </a:r>
            <a:endParaRPr lang="en-US" sz="2000" b="1" dirty="0">
              <a:solidFill>
                <a:srgbClr val="00B050"/>
              </a:solidFill>
              <a:latin typeface="Courier New" pitchFamily="49" charset="0"/>
            </a:endParaRPr>
          </a:p>
        </p:txBody>
      </p:sp>
      <p:sp>
        <p:nvSpPr>
          <p:cNvPr id="717839" name="Text Box 15"/>
          <p:cNvSpPr txBox="1">
            <a:spLocks noChangeArrowheads="1"/>
          </p:cNvSpPr>
          <p:nvPr/>
        </p:nvSpPr>
        <p:spPr bwMode="auto">
          <a:xfrm>
            <a:off x="4034909" y="1268760"/>
            <a:ext cx="5109091" cy="400110"/>
          </a:xfrm>
          <a:prstGeom prst="rect">
            <a:avLst/>
          </a:prstGeom>
          <a:noFill/>
          <a:ln w="9525">
            <a:noFill/>
            <a:miter lim="800000"/>
            <a:headEnd/>
            <a:tailEnd/>
          </a:ln>
          <a:effectLst/>
        </p:spPr>
        <p:txBody>
          <a:bodyPr wrap="none">
            <a:spAutoFit/>
          </a:bodyPr>
          <a:lstStyle/>
          <a:p>
            <a:pPr eaLnBrk="0" hangingPunct="0"/>
            <a:r>
              <a:rPr lang="ru-RU" sz="2000" b="1" dirty="0" smtClean="0">
                <a:solidFill>
                  <a:srgbClr val="00B050"/>
                </a:solidFill>
                <a:latin typeface="Courier New" pitchFamily="49" charset="0"/>
              </a:rPr>
              <a:t>ВЫСОКОПРОИЗВОДИТЕЛЬНЫЙ СКРИНИНГ</a:t>
            </a:r>
            <a:endParaRPr lang="en-US" sz="2000" b="1" dirty="0">
              <a:solidFill>
                <a:srgbClr val="00B050"/>
              </a:solidFill>
              <a:latin typeface="Courier New" pitchFamily="49" charset="0"/>
            </a:endParaRPr>
          </a:p>
        </p:txBody>
      </p:sp>
      <p:sp>
        <p:nvSpPr>
          <p:cNvPr id="717840" name="Line 16"/>
          <p:cNvSpPr>
            <a:spLocks noChangeShapeType="1"/>
          </p:cNvSpPr>
          <p:nvPr/>
        </p:nvSpPr>
        <p:spPr bwMode="auto">
          <a:xfrm flipV="1">
            <a:off x="4067944" y="1700808"/>
            <a:ext cx="677416" cy="1427584"/>
          </a:xfrm>
          <a:prstGeom prst="line">
            <a:avLst/>
          </a:prstGeom>
          <a:noFill/>
          <a:ln w="9525">
            <a:solidFill>
              <a:srgbClr val="00FF00"/>
            </a:solidFill>
            <a:round/>
            <a:headEnd/>
            <a:tailEnd/>
          </a:ln>
          <a:effectLst/>
        </p:spPr>
        <p:txBody>
          <a:bodyPr/>
          <a:lstStyle/>
          <a:p>
            <a:endParaRPr lang="ru-RU"/>
          </a:p>
        </p:txBody>
      </p:sp>
      <p:sp>
        <p:nvSpPr>
          <p:cNvPr id="717841" name="Oval 17"/>
          <p:cNvSpPr>
            <a:spLocks noChangeArrowheads="1"/>
          </p:cNvSpPr>
          <p:nvPr/>
        </p:nvSpPr>
        <p:spPr bwMode="auto">
          <a:xfrm>
            <a:off x="3886200" y="3124200"/>
            <a:ext cx="304800" cy="304800"/>
          </a:xfrm>
          <a:prstGeom prst="ellipse">
            <a:avLst/>
          </a:prstGeom>
          <a:solidFill>
            <a:schemeClr val="accent1"/>
          </a:solidFill>
          <a:ln w="9525">
            <a:noFill/>
            <a:round/>
            <a:headEnd/>
            <a:tailEnd/>
          </a:ln>
          <a:effectLst/>
        </p:spPr>
        <p:txBody>
          <a:bodyPr wrap="none" anchor="ctr"/>
          <a:lstStyle/>
          <a:p>
            <a:endParaRPr lang="ru-RU"/>
          </a:p>
        </p:txBody>
      </p:sp>
      <p:sp>
        <p:nvSpPr>
          <p:cNvPr id="717842" name="Line 18"/>
          <p:cNvSpPr>
            <a:spLocks noChangeShapeType="1"/>
          </p:cNvSpPr>
          <p:nvPr/>
        </p:nvSpPr>
        <p:spPr bwMode="auto">
          <a:xfrm flipV="1">
            <a:off x="3275856" y="3933056"/>
            <a:ext cx="1872208" cy="1080120"/>
          </a:xfrm>
          <a:prstGeom prst="line">
            <a:avLst/>
          </a:prstGeom>
          <a:noFill/>
          <a:ln w="9525">
            <a:solidFill>
              <a:srgbClr val="00FF00"/>
            </a:solidFill>
            <a:round/>
            <a:headEnd/>
            <a:tailEnd/>
          </a:ln>
          <a:effectLst/>
        </p:spPr>
        <p:txBody>
          <a:bodyPr/>
          <a:lstStyle/>
          <a:p>
            <a:endParaRPr lang="ru-RU"/>
          </a:p>
        </p:txBody>
      </p:sp>
      <p:sp>
        <p:nvSpPr>
          <p:cNvPr id="717843" name="Text Box 19"/>
          <p:cNvSpPr txBox="1">
            <a:spLocks noChangeArrowheads="1"/>
          </p:cNvSpPr>
          <p:nvPr/>
        </p:nvSpPr>
        <p:spPr bwMode="auto">
          <a:xfrm>
            <a:off x="107504" y="5013176"/>
            <a:ext cx="4185761" cy="400110"/>
          </a:xfrm>
          <a:prstGeom prst="rect">
            <a:avLst/>
          </a:prstGeom>
          <a:noFill/>
          <a:ln w="9525">
            <a:noFill/>
            <a:miter lim="800000"/>
            <a:headEnd/>
            <a:tailEnd/>
          </a:ln>
          <a:effectLst/>
        </p:spPr>
        <p:txBody>
          <a:bodyPr wrap="none">
            <a:spAutoFit/>
          </a:bodyPr>
          <a:lstStyle/>
          <a:p>
            <a:pPr eaLnBrk="0" hangingPunct="0"/>
            <a:r>
              <a:rPr lang="ru-RU" sz="2000" b="1" dirty="0" smtClean="0">
                <a:solidFill>
                  <a:srgbClr val="CC0000"/>
                </a:solidFill>
                <a:latin typeface="Courier New" pitchFamily="49" charset="0"/>
              </a:rPr>
              <a:t>МОЛЕКУЛЯРНОЕ МОДЕЛИРОВАНИЕ</a:t>
            </a:r>
            <a:endParaRPr lang="en-US" sz="2000" b="1" dirty="0">
              <a:solidFill>
                <a:srgbClr val="CC0000"/>
              </a:solidFill>
              <a:latin typeface="Courier New" pitchFamily="49" charset="0"/>
            </a:endParaRPr>
          </a:p>
        </p:txBody>
      </p:sp>
      <p:sp>
        <p:nvSpPr>
          <p:cNvPr id="717844" name="Text Box 20"/>
          <p:cNvSpPr txBox="1">
            <a:spLocks noChangeArrowheads="1"/>
          </p:cNvSpPr>
          <p:nvPr/>
        </p:nvSpPr>
        <p:spPr bwMode="auto">
          <a:xfrm>
            <a:off x="5364088" y="2132856"/>
            <a:ext cx="3262432" cy="400110"/>
          </a:xfrm>
          <a:prstGeom prst="rect">
            <a:avLst/>
          </a:prstGeom>
          <a:noFill/>
          <a:ln w="9525">
            <a:noFill/>
            <a:miter lim="800000"/>
            <a:headEnd/>
            <a:tailEnd/>
          </a:ln>
          <a:effectLst/>
        </p:spPr>
        <p:txBody>
          <a:bodyPr wrap="none">
            <a:spAutoFit/>
          </a:bodyPr>
          <a:lstStyle/>
          <a:p>
            <a:pPr eaLnBrk="0" hangingPunct="0"/>
            <a:r>
              <a:rPr lang="ru-RU" sz="2000" b="1" dirty="0" smtClean="0">
                <a:solidFill>
                  <a:srgbClr val="CC0000"/>
                </a:solidFill>
                <a:latin typeface="Courier New" pitchFamily="49" charset="0"/>
              </a:rPr>
              <a:t>ВИРТУАЛЬНЫЙ СКРИНИНГ</a:t>
            </a:r>
            <a:endParaRPr lang="en-US" sz="2000" b="1" dirty="0">
              <a:solidFill>
                <a:srgbClr val="CC0000"/>
              </a:solidFill>
              <a:latin typeface="Courier New" pitchFamily="49" charset="0"/>
            </a:endParaRPr>
          </a:p>
        </p:txBody>
      </p:sp>
      <p:sp>
        <p:nvSpPr>
          <p:cNvPr id="717845" name="Line 21"/>
          <p:cNvSpPr>
            <a:spLocks noChangeShapeType="1"/>
          </p:cNvSpPr>
          <p:nvPr/>
        </p:nvSpPr>
        <p:spPr bwMode="auto">
          <a:xfrm flipV="1">
            <a:off x="4211960" y="2636912"/>
            <a:ext cx="1296144" cy="792088"/>
          </a:xfrm>
          <a:prstGeom prst="line">
            <a:avLst/>
          </a:prstGeom>
          <a:noFill/>
          <a:ln w="9525">
            <a:solidFill>
              <a:srgbClr val="00FF00"/>
            </a:solidFill>
            <a:round/>
            <a:headEnd/>
            <a:tailEnd/>
          </a:ln>
          <a:effectLst/>
        </p:spPr>
        <p:txBody>
          <a:bodyPr/>
          <a:lstStyle/>
          <a:p>
            <a:endParaRPr lang="ru-RU"/>
          </a:p>
        </p:txBody>
      </p:sp>
      <p:sp>
        <p:nvSpPr>
          <p:cNvPr id="717846" name="Oval 22"/>
          <p:cNvSpPr>
            <a:spLocks noChangeArrowheads="1"/>
          </p:cNvSpPr>
          <p:nvPr/>
        </p:nvSpPr>
        <p:spPr bwMode="auto">
          <a:xfrm>
            <a:off x="4114800" y="3276600"/>
            <a:ext cx="304800" cy="304800"/>
          </a:xfrm>
          <a:prstGeom prst="ellipse">
            <a:avLst/>
          </a:prstGeom>
          <a:solidFill>
            <a:schemeClr val="accent1"/>
          </a:solidFill>
          <a:ln w="9525">
            <a:noFill/>
            <a:round/>
            <a:headEnd/>
            <a:tailEnd/>
          </a:ln>
          <a:effectLst/>
        </p:spPr>
        <p:txBody>
          <a:bodyPr wrap="none" anchor="ctr"/>
          <a:lstStyle/>
          <a:p>
            <a:endParaRPr lang="ru-RU"/>
          </a:p>
        </p:txBody>
      </p:sp>
      <p:sp>
        <p:nvSpPr>
          <p:cNvPr id="717847" name="Line 23"/>
          <p:cNvSpPr>
            <a:spLocks noChangeShapeType="1"/>
          </p:cNvSpPr>
          <p:nvPr/>
        </p:nvSpPr>
        <p:spPr bwMode="auto">
          <a:xfrm flipV="1">
            <a:off x="3347864" y="3717032"/>
            <a:ext cx="1566664" cy="576064"/>
          </a:xfrm>
          <a:prstGeom prst="line">
            <a:avLst/>
          </a:prstGeom>
          <a:noFill/>
          <a:ln w="9525">
            <a:solidFill>
              <a:srgbClr val="00FF00"/>
            </a:solidFill>
            <a:round/>
            <a:headEnd/>
            <a:tailEnd/>
          </a:ln>
          <a:effectLst/>
        </p:spPr>
        <p:txBody>
          <a:bodyPr/>
          <a:lstStyle/>
          <a:p>
            <a:endParaRPr lang="ru-RU"/>
          </a:p>
        </p:txBody>
      </p:sp>
      <p:sp>
        <p:nvSpPr>
          <p:cNvPr id="717848" name="Text Box 24"/>
          <p:cNvSpPr txBox="1">
            <a:spLocks noChangeArrowheads="1"/>
          </p:cNvSpPr>
          <p:nvPr/>
        </p:nvSpPr>
        <p:spPr bwMode="auto">
          <a:xfrm>
            <a:off x="35496" y="4114800"/>
            <a:ext cx="3108543" cy="400110"/>
          </a:xfrm>
          <a:prstGeom prst="rect">
            <a:avLst/>
          </a:prstGeom>
          <a:noFill/>
          <a:ln w="9525">
            <a:noFill/>
            <a:miter lim="800000"/>
            <a:headEnd/>
            <a:tailEnd/>
          </a:ln>
          <a:effectLst/>
        </p:spPr>
        <p:txBody>
          <a:bodyPr wrap="none">
            <a:spAutoFit/>
          </a:bodyPr>
          <a:lstStyle/>
          <a:p>
            <a:pPr eaLnBrk="0" hangingPunct="0"/>
            <a:r>
              <a:rPr lang="ru-RU" sz="2000" b="1" dirty="0" smtClean="0">
                <a:solidFill>
                  <a:srgbClr val="00B050"/>
                </a:solidFill>
                <a:latin typeface="Courier New" pitchFamily="49" charset="0"/>
              </a:rPr>
              <a:t>КОМБИНАТОРНАЯ ХИМИЯ</a:t>
            </a:r>
            <a:endParaRPr lang="en-US" sz="2000" b="1" dirty="0">
              <a:solidFill>
                <a:srgbClr val="00B050"/>
              </a:solidFill>
              <a:latin typeface="Courier New" pitchFamily="49" charset="0"/>
            </a:endParaRPr>
          </a:p>
        </p:txBody>
      </p:sp>
      <p:sp>
        <p:nvSpPr>
          <p:cNvPr id="717849" name="Line 25"/>
          <p:cNvSpPr>
            <a:spLocks noChangeShapeType="1"/>
          </p:cNvSpPr>
          <p:nvPr/>
        </p:nvSpPr>
        <p:spPr bwMode="auto">
          <a:xfrm flipV="1">
            <a:off x="6228184" y="5105400"/>
            <a:ext cx="782216" cy="843880"/>
          </a:xfrm>
          <a:prstGeom prst="line">
            <a:avLst/>
          </a:prstGeom>
          <a:noFill/>
          <a:ln w="9525">
            <a:solidFill>
              <a:srgbClr val="00FF00"/>
            </a:solidFill>
            <a:round/>
            <a:headEnd/>
            <a:tailEnd/>
          </a:ln>
          <a:effectLst/>
        </p:spPr>
        <p:txBody>
          <a:bodyPr/>
          <a:lstStyle/>
          <a:p>
            <a:endParaRPr lang="ru-RU"/>
          </a:p>
        </p:txBody>
      </p:sp>
      <p:sp>
        <p:nvSpPr>
          <p:cNvPr id="717850" name="Text Box 26"/>
          <p:cNvSpPr txBox="1">
            <a:spLocks noChangeArrowheads="1"/>
          </p:cNvSpPr>
          <p:nvPr/>
        </p:nvSpPr>
        <p:spPr bwMode="auto">
          <a:xfrm>
            <a:off x="107504" y="5867400"/>
            <a:ext cx="6186309" cy="400110"/>
          </a:xfrm>
          <a:prstGeom prst="rect">
            <a:avLst/>
          </a:prstGeom>
          <a:noFill/>
          <a:ln w="9525">
            <a:noFill/>
            <a:miter lim="800000"/>
            <a:headEnd/>
            <a:tailEnd/>
          </a:ln>
          <a:effectLst/>
        </p:spPr>
        <p:txBody>
          <a:bodyPr wrap="none">
            <a:spAutoFit/>
          </a:bodyPr>
          <a:lstStyle/>
          <a:p>
            <a:pPr eaLnBrk="0" hangingPunct="0"/>
            <a:r>
              <a:rPr lang="en-US" sz="2000" b="1" dirty="0">
                <a:solidFill>
                  <a:srgbClr val="00B050"/>
                </a:solidFill>
                <a:latin typeface="Courier New" pitchFamily="49" charset="0"/>
              </a:rPr>
              <a:t>IN VITRO &amp; </a:t>
            </a:r>
            <a:r>
              <a:rPr lang="en-US" sz="2000" b="1" dirty="0">
                <a:solidFill>
                  <a:srgbClr val="CC0000"/>
                </a:solidFill>
                <a:latin typeface="Courier New" pitchFamily="49" charset="0"/>
              </a:rPr>
              <a:t>IN SILICO ADME </a:t>
            </a:r>
            <a:r>
              <a:rPr lang="ru-RU" sz="2000" b="1" dirty="0" smtClean="0">
                <a:solidFill>
                  <a:srgbClr val="CC0000"/>
                </a:solidFill>
                <a:latin typeface="Courier New" pitchFamily="49" charset="0"/>
              </a:rPr>
              <a:t>МОДЕЛИРОВАНИЕ</a:t>
            </a:r>
            <a:endParaRPr lang="en-US" sz="2000" b="1" dirty="0">
              <a:solidFill>
                <a:srgbClr val="CC0000"/>
              </a:solidFill>
              <a:latin typeface="Courier New" pitchFamily="49" charset="0"/>
            </a:endParaRPr>
          </a:p>
        </p:txBody>
      </p:sp>
      <p:sp>
        <p:nvSpPr>
          <p:cNvPr id="717851" name="Text Box 27"/>
          <p:cNvSpPr txBox="1">
            <a:spLocks noChangeArrowheads="1"/>
          </p:cNvSpPr>
          <p:nvPr/>
        </p:nvSpPr>
        <p:spPr bwMode="auto">
          <a:xfrm>
            <a:off x="3419872" y="971436"/>
            <a:ext cx="2823465" cy="369332"/>
          </a:xfrm>
          <a:prstGeom prst="rect">
            <a:avLst/>
          </a:prstGeom>
          <a:noFill/>
          <a:ln w="9525">
            <a:noFill/>
            <a:miter lim="800000"/>
            <a:headEnd/>
            <a:tailEnd/>
          </a:ln>
          <a:effectLst/>
        </p:spPr>
        <p:txBody>
          <a:bodyPr wrap="none">
            <a:spAutoFit/>
          </a:bodyPr>
          <a:lstStyle/>
          <a:p>
            <a:pPr eaLnBrk="0" hangingPunct="0"/>
            <a:r>
              <a:rPr lang="ru-RU" i="1" dirty="0" smtClean="0">
                <a:latin typeface="Times New Roman" pitchFamily="18" charset="0"/>
              </a:rPr>
              <a:t>Идентификация мишеней</a:t>
            </a:r>
            <a:endParaRPr lang="en-US" i="1" dirty="0">
              <a:latin typeface="Times New Roman" pitchFamily="18" charset="0"/>
            </a:endParaRPr>
          </a:p>
        </p:txBody>
      </p:sp>
      <p:sp>
        <p:nvSpPr>
          <p:cNvPr id="717852" name="Text Box 28"/>
          <p:cNvSpPr txBox="1">
            <a:spLocks noChangeArrowheads="1"/>
          </p:cNvSpPr>
          <p:nvPr/>
        </p:nvSpPr>
        <p:spPr bwMode="auto">
          <a:xfrm>
            <a:off x="4860032" y="1556792"/>
            <a:ext cx="3968651" cy="646331"/>
          </a:xfrm>
          <a:prstGeom prst="rect">
            <a:avLst/>
          </a:prstGeom>
          <a:noFill/>
          <a:ln w="9525">
            <a:noFill/>
            <a:miter lim="800000"/>
            <a:headEnd/>
            <a:tailEnd/>
          </a:ln>
          <a:effectLst/>
        </p:spPr>
        <p:txBody>
          <a:bodyPr wrap="none">
            <a:spAutoFit/>
          </a:bodyPr>
          <a:lstStyle/>
          <a:p>
            <a:pPr eaLnBrk="0" hangingPunct="0"/>
            <a:r>
              <a:rPr lang="ru-RU" i="1" dirty="0" smtClean="0">
                <a:latin typeface="Times New Roman" pitchFamily="18" charset="0"/>
              </a:rPr>
              <a:t>Скрининг до</a:t>
            </a:r>
            <a:r>
              <a:rPr lang="en-US" i="1" dirty="0" smtClean="0">
                <a:latin typeface="Times New Roman" pitchFamily="18" charset="0"/>
              </a:rPr>
              <a:t> 100000 </a:t>
            </a:r>
            <a:r>
              <a:rPr lang="ru-RU" i="1" dirty="0" smtClean="0">
                <a:latin typeface="Times New Roman" pitchFamily="18" charset="0"/>
              </a:rPr>
              <a:t>соединений в день</a:t>
            </a:r>
            <a:endParaRPr lang="en-US" i="1" dirty="0">
              <a:latin typeface="Times New Roman" pitchFamily="18" charset="0"/>
            </a:endParaRPr>
          </a:p>
          <a:p>
            <a:pPr eaLnBrk="0" hangingPunct="0"/>
            <a:r>
              <a:rPr lang="ru-RU" i="1" dirty="0" smtClean="0">
                <a:latin typeface="Times New Roman" pitchFamily="18" charset="0"/>
              </a:rPr>
              <a:t>на активность в отношении мишени</a:t>
            </a:r>
            <a:endParaRPr lang="en-US" i="1" dirty="0">
              <a:latin typeface="Times New Roman" pitchFamily="18" charset="0"/>
            </a:endParaRPr>
          </a:p>
        </p:txBody>
      </p:sp>
      <p:sp>
        <p:nvSpPr>
          <p:cNvPr id="717853" name="Text Box 29"/>
          <p:cNvSpPr txBox="1">
            <a:spLocks noChangeArrowheads="1"/>
          </p:cNvSpPr>
          <p:nvPr/>
        </p:nvSpPr>
        <p:spPr bwMode="auto">
          <a:xfrm>
            <a:off x="5436096" y="2348880"/>
            <a:ext cx="3758401" cy="646331"/>
          </a:xfrm>
          <a:prstGeom prst="rect">
            <a:avLst/>
          </a:prstGeom>
          <a:noFill/>
          <a:ln w="9525">
            <a:noFill/>
            <a:miter lim="800000"/>
            <a:headEnd/>
            <a:tailEnd/>
          </a:ln>
          <a:effectLst/>
        </p:spPr>
        <p:txBody>
          <a:bodyPr wrap="none">
            <a:spAutoFit/>
          </a:bodyPr>
          <a:lstStyle/>
          <a:p>
            <a:pPr eaLnBrk="0" hangingPunct="0"/>
            <a:r>
              <a:rPr lang="ru-RU" i="1" dirty="0" smtClean="0">
                <a:latin typeface="Times New Roman" pitchFamily="18" charset="0"/>
              </a:rPr>
              <a:t>Использование компьютера</a:t>
            </a:r>
            <a:endParaRPr lang="en-US" i="1" dirty="0">
              <a:latin typeface="Times New Roman" pitchFamily="18" charset="0"/>
            </a:endParaRPr>
          </a:p>
          <a:p>
            <a:pPr eaLnBrk="0" hangingPunct="0"/>
            <a:r>
              <a:rPr lang="ru-RU" i="1" dirty="0" smtClean="0">
                <a:latin typeface="Times New Roman" pitchFamily="18" charset="0"/>
              </a:rPr>
              <a:t>для поиска потенциальных </a:t>
            </a:r>
            <a:r>
              <a:rPr lang="ru-RU" i="1" dirty="0" err="1" smtClean="0">
                <a:latin typeface="Times New Roman" pitchFamily="18" charset="0"/>
              </a:rPr>
              <a:t>лигандов</a:t>
            </a:r>
            <a:endParaRPr lang="en-US" i="1" dirty="0">
              <a:latin typeface="Times New Roman" pitchFamily="18" charset="0"/>
            </a:endParaRPr>
          </a:p>
        </p:txBody>
      </p:sp>
      <p:sp>
        <p:nvSpPr>
          <p:cNvPr id="717854" name="Text Box 30"/>
          <p:cNvSpPr txBox="1">
            <a:spLocks noChangeArrowheads="1"/>
          </p:cNvSpPr>
          <p:nvPr/>
        </p:nvSpPr>
        <p:spPr bwMode="auto">
          <a:xfrm>
            <a:off x="35496" y="4419600"/>
            <a:ext cx="3333220" cy="646331"/>
          </a:xfrm>
          <a:prstGeom prst="rect">
            <a:avLst/>
          </a:prstGeom>
          <a:noFill/>
          <a:ln w="9525">
            <a:noFill/>
            <a:miter lim="800000"/>
            <a:headEnd/>
            <a:tailEnd/>
          </a:ln>
          <a:effectLst/>
        </p:spPr>
        <p:txBody>
          <a:bodyPr wrap="none">
            <a:spAutoFit/>
          </a:bodyPr>
          <a:lstStyle/>
          <a:p>
            <a:pPr eaLnBrk="0" hangingPunct="0"/>
            <a:r>
              <a:rPr lang="ru-RU" i="1" dirty="0" smtClean="0">
                <a:latin typeface="Times New Roman" pitchFamily="18" charset="0"/>
              </a:rPr>
              <a:t>Быстрое получение множества</a:t>
            </a:r>
            <a:endParaRPr lang="en-US" i="1" dirty="0">
              <a:latin typeface="Times New Roman" pitchFamily="18" charset="0"/>
            </a:endParaRPr>
          </a:p>
          <a:p>
            <a:pPr eaLnBrk="0" hangingPunct="0"/>
            <a:r>
              <a:rPr lang="ru-RU" i="1" dirty="0" smtClean="0">
                <a:latin typeface="Times New Roman" pitchFamily="18" charset="0"/>
              </a:rPr>
              <a:t>соединений</a:t>
            </a:r>
            <a:endParaRPr lang="en-US" i="1" dirty="0">
              <a:latin typeface="Times New Roman" pitchFamily="18" charset="0"/>
            </a:endParaRPr>
          </a:p>
        </p:txBody>
      </p:sp>
      <p:sp>
        <p:nvSpPr>
          <p:cNvPr id="717855" name="Text Box 31"/>
          <p:cNvSpPr txBox="1">
            <a:spLocks noChangeArrowheads="1"/>
          </p:cNvSpPr>
          <p:nvPr/>
        </p:nvSpPr>
        <p:spPr bwMode="auto">
          <a:xfrm>
            <a:off x="107504" y="5301208"/>
            <a:ext cx="6515823" cy="646331"/>
          </a:xfrm>
          <a:prstGeom prst="rect">
            <a:avLst/>
          </a:prstGeom>
          <a:noFill/>
          <a:ln w="9525">
            <a:noFill/>
            <a:miter lim="800000"/>
            <a:headEnd/>
            <a:tailEnd/>
          </a:ln>
          <a:effectLst/>
        </p:spPr>
        <p:txBody>
          <a:bodyPr wrap="none">
            <a:spAutoFit/>
          </a:bodyPr>
          <a:lstStyle/>
          <a:p>
            <a:pPr eaLnBrk="0" hangingPunct="0"/>
            <a:r>
              <a:rPr lang="ru-RU" i="1" dirty="0" smtClean="0">
                <a:latin typeface="Times New Roman" pitchFamily="18" charset="0"/>
              </a:rPr>
              <a:t>Моделирование структуры мишени и ее комплекса </a:t>
            </a:r>
          </a:p>
          <a:p>
            <a:pPr eaLnBrk="0" hangingPunct="0"/>
            <a:r>
              <a:rPr lang="ru-RU" i="1" dirty="0" smtClean="0">
                <a:latin typeface="Times New Roman" pitchFamily="18" charset="0"/>
              </a:rPr>
              <a:t>с </a:t>
            </a:r>
            <a:r>
              <a:rPr lang="ru-RU" i="1" dirty="0" err="1" smtClean="0">
                <a:latin typeface="Times New Roman" pitchFamily="18" charset="0"/>
              </a:rPr>
              <a:t>лигандом</a:t>
            </a:r>
            <a:r>
              <a:rPr lang="ru-RU" i="1" dirty="0" smtClean="0">
                <a:latin typeface="Times New Roman" pitchFamily="18" charset="0"/>
              </a:rPr>
              <a:t> для повышения активности отобранных соединений</a:t>
            </a:r>
            <a:endParaRPr lang="en-US" i="1" dirty="0">
              <a:latin typeface="Times New Roman" pitchFamily="18" charset="0"/>
            </a:endParaRPr>
          </a:p>
        </p:txBody>
      </p:sp>
      <p:sp>
        <p:nvSpPr>
          <p:cNvPr id="717856" name="Text Box 32"/>
          <p:cNvSpPr txBox="1">
            <a:spLocks noChangeArrowheads="1"/>
          </p:cNvSpPr>
          <p:nvPr/>
        </p:nvSpPr>
        <p:spPr bwMode="auto">
          <a:xfrm>
            <a:off x="107504" y="6172200"/>
            <a:ext cx="6960816" cy="646331"/>
          </a:xfrm>
          <a:prstGeom prst="rect">
            <a:avLst/>
          </a:prstGeom>
          <a:noFill/>
          <a:ln w="9525">
            <a:noFill/>
            <a:miter lim="800000"/>
            <a:headEnd/>
            <a:tailEnd/>
          </a:ln>
          <a:effectLst/>
        </p:spPr>
        <p:txBody>
          <a:bodyPr wrap="none">
            <a:spAutoFit/>
          </a:bodyPr>
          <a:lstStyle/>
          <a:p>
            <a:pPr eaLnBrk="0" hangingPunct="0"/>
            <a:r>
              <a:rPr lang="ru-RU" i="1" dirty="0" smtClean="0">
                <a:latin typeface="Times New Roman" pitchFamily="18" charset="0"/>
              </a:rPr>
              <a:t>Тестирование на культурах тканей и компьютерное </a:t>
            </a:r>
          </a:p>
          <a:p>
            <a:pPr eaLnBrk="0" hangingPunct="0"/>
            <a:r>
              <a:rPr lang="ru-RU" i="1" dirty="0" smtClean="0">
                <a:latin typeface="Times New Roman" pitchFamily="18" charset="0"/>
              </a:rPr>
              <a:t>моделирование снижают количество экспериментов на животных </a:t>
            </a:r>
            <a:endParaRPr lang="en-US" i="1" dirty="0">
              <a:latin typeface="Times New Roman" pitchFamily="18" charset="0"/>
            </a:endParaRPr>
          </a:p>
        </p:txBody>
      </p:sp>
      <p:sp>
        <p:nvSpPr>
          <p:cNvPr id="717857" name="Oval 33"/>
          <p:cNvSpPr>
            <a:spLocks noChangeArrowheads="1"/>
          </p:cNvSpPr>
          <p:nvPr/>
        </p:nvSpPr>
        <p:spPr bwMode="auto">
          <a:xfrm>
            <a:off x="5076056" y="3717032"/>
            <a:ext cx="304800" cy="304800"/>
          </a:xfrm>
          <a:prstGeom prst="ellipse">
            <a:avLst/>
          </a:prstGeom>
          <a:solidFill>
            <a:schemeClr val="accent1"/>
          </a:solidFill>
          <a:ln w="9525">
            <a:noFill/>
            <a:round/>
            <a:headEnd/>
            <a:tailEnd/>
          </a:ln>
          <a:effectLst/>
        </p:spPr>
        <p:txBody>
          <a:bodyPr wrap="none" anchor="ctr"/>
          <a:lstStyle/>
          <a:p>
            <a:endParaRPr lang="ru-RU"/>
          </a:p>
        </p:txBody>
      </p:sp>
      <p:sp>
        <p:nvSpPr>
          <p:cNvPr id="717858" name="Oval 34"/>
          <p:cNvSpPr>
            <a:spLocks noChangeArrowheads="1"/>
          </p:cNvSpPr>
          <p:nvPr/>
        </p:nvSpPr>
        <p:spPr bwMode="auto">
          <a:xfrm>
            <a:off x="4724400" y="3505200"/>
            <a:ext cx="304800" cy="304800"/>
          </a:xfrm>
          <a:prstGeom prst="ellipse">
            <a:avLst/>
          </a:prstGeom>
          <a:solidFill>
            <a:schemeClr val="accent1"/>
          </a:solidFill>
          <a:ln w="9525">
            <a:noFill/>
            <a:round/>
            <a:headEnd/>
            <a:tailEnd/>
          </a:ln>
          <a:effectLst/>
        </p:spPr>
        <p:txBody>
          <a:bodyPr wrap="none" anchor="ctr"/>
          <a:lstStyle/>
          <a:p>
            <a:endParaRPr lang="ru-RU"/>
          </a:p>
        </p:txBody>
      </p:sp>
      <p:sp>
        <p:nvSpPr>
          <p:cNvPr id="717859" name="Oval 35"/>
          <p:cNvSpPr>
            <a:spLocks noChangeArrowheads="1"/>
          </p:cNvSpPr>
          <p:nvPr/>
        </p:nvSpPr>
        <p:spPr bwMode="auto">
          <a:xfrm>
            <a:off x="6858000" y="4953000"/>
            <a:ext cx="304800" cy="304800"/>
          </a:xfrm>
          <a:prstGeom prst="ellipse">
            <a:avLst/>
          </a:prstGeom>
          <a:solidFill>
            <a:schemeClr val="accent1"/>
          </a:solidFill>
          <a:ln w="9525">
            <a:noFill/>
            <a:round/>
            <a:headEnd/>
            <a:tailEnd/>
          </a:ln>
          <a:effectLst/>
        </p:spPr>
        <p:txBody>
          <a:bodyPr wrap="none" anchor="ctr"/>
          <a:lstStyle/>
          <a:p>
            <a:endParaRPr lang="ru-RU"/>
          </a:p>
        </p:txBody>
      </p:sp>
      <p:sp>
        <p:nvSpPr>
          <p:cNvPr id="35" name="Text Box 9"/>
          <p:cNvSpPr txBox="1">
            <a:spLocks noChangeArrowheads="1"/>
          </p:cNvSpPr>
          <p:nvPr/>
        </p:nvSpPr>
        <p:spPr bwMode="auto">
          <a:xfrm>
            <a:off x="5292080" y="4797152"/>
            <a:ext cx="1274388" cy="646331"/>
          </a:xfrm>
          <a:prstGeom prst="rect">
            <a:avLst/>
          </a:prstGeom>
          <a:noFill/>
          <a:ln w="9525">
            <a:noFill/>
            <a:miter lim="800000"/>
            <a:headEnd/>
            <a:tailEnd/>
          </a:ln>
          <a:effectLst/>
        </p:spPr>
        <p:txBody>
          <a:bodyPr wrap="none">
            <a:spAutoFit/>
          </a:bodyPr>
          <a:lstStyle/>
          <a:p>
            <a:pPr eaLnBrk="0" hangingPunct="0"/>
            <a:r>
              <a:rPr lang="ru-RU" i="1" dirty="0" err="1" smtClean="0">
                <a:solidFill>
                  <a:srgbClr val="CC0000"/>
                </a:solidFill>
                <a:latin typeface="Times New Roman" pitchFamily="18" charset="0"/>
              </a:rPr>
              <a:t>Лидерное</a:t>
            </a:r>
            <a:endParaRPr lang="ru-RU" i="1" dirty="0" smtClean="0">
              <a:solidFill>
                <a:srgbClr val="CC0000"/>
              </a:solidFill>
              <a:latin typeface="Times New Roman" pitchFamily="18" charset="0"/>
            </a:endParaRPr>
          </a:p>
          <a:p>
            <a:pPr eaLnBrk="0" hangingPunct="0"/>
            <a:r>
              <a:rPr lang="ru-RU" i="1" dirty="0" smtClean="0">
                <a:solidFill>
                  <a:srgbClr val="CC0000"/>
                </a:solidFill>
                <a:latin typeface="Times New Roman" pitchFamily="18" charset="0"/>
              </a:rPr>
              <a:t>соединение</a:t>
            </a:r>
            <a:endParaRPr lang="en-US" i="1" dirty="0">
              <a:solidFill>
                <a:srgbClr val="CC0000"/>
              </a:solidFill>
              <a:latin typeface="Times New Roman" pitchFamily="18" charset="0"/>
            </a:endParaRPr>
          </a:p>
        </p:txBody>
      </p:sp>
      <p:sp>
        <p:nvSpPr>
          <p:cNvPr id="36" name="Text Box 20"/>
          <p:cNvSpPr txBox="1">
            <a:spLocks noChangeArrowheads="1"/>
          </p:cNvSpPr>
          <p:nvPr/>
        </p:nvSpPr>
        <p:spPr bwMode="auto">
          <a:xfrm>
            <a:off x="5652120" y="2956882"/>
            <a:ext cx="3570208" cy="400110"/>
          </a:xfrm>
          <a:prstGeom prst="rect">
            <a:avLst/>
          </a:prstGeom>
          <a:noFill/>
          <a:ln w="9525">
            <a:noFill/>
            <a:miter lim="800000"/>
            <a:headEnd/>
            <a:tailEnd/>
          </a:ln>
          <a:effectLst/>
        </p:spPr>
        <p:txBody>
          <a:bodyPr wrap="none">
            <a:spAutoFit/>
          </a:bodyPr>
          <a:lstStyle/>
          <a:p>
            <a:pPr eaLnBrk="0" hangingPunct="0"/>
            <a:r>
              <a:rPr lang="ru-RU" sz="2000" b="1" dirty="0" smtClean="0">
                <a:solidFill>
                  <a:srgbClr val="CC0000"/>
                </a:solidFill>
                <a:latin typeface="Courier New" pitchFamily="49" charset="0"/>
              </a:rPr>
              <a:t>ФАРМАКОФОРНЫЙ </a:t>
            </a:r>
            <a:r>
              <a:rPr lang="ru-RU" sz="2000" b="1" dirty="0" smtClean="0">
                <a:solidFill>
                  <a:srgbClr val="CC0000"/>
                </a:solidFill>
                <a:latin typeface="Courier New" pitchFamily="49" charset="0"/>
              </a:rPr>
              <a:t>СКРИНИНГ</a:t>
            </a:r>
            <a:endParaRPr lang="en-US" sz="2000" b="1" dirty="0">
              <a:solidFill>
                <a:srgbClr val="CC0000"/>
              </a:solidFill>
              <a:latin typeface="Courier New" pitchFamily="49" charset="0"/>
            </a:endParaRPr>
          </a:p>
        </p:txBody>
      </p:sp>
      <p:sp>
        <p:nvSpPr>
          <p:cNvPr id="37" name="Text Box 29"/>
          <p:cNvSpPr txBox="1">
            <a:spLocks noChangeArrowheads="1"/>
          </p:cNvSpPr>
          <p:nvPr/>
        </p:nvSpPr>
        <p:spPr bwMode="auto">
          <a:xfrm>
            <a:off x="5436096" y="3212976"/>
            <a:ext cx="3746538" cy="646331"/>
          </a:xfrm>
          <a:prstGeom prst="rect">
            <a:avLst/>
          </a:prstGeom>
          <a:noFill/>
          <a:ln w="9525">
            <a:noFill/>
            <a:miter lim="800000"/>
            <a:headEnd/>
            <a:tailEnd/>
          </a:ln>
          <a:effectLst/>
        </p:spPr>
        <p:txBody>
          <a:bodyPr wrap="none">
            <a:spAutoFit/>
          </a:bodyPr>
          <a:lstStyle/>
          <a:p>
            <a:pPr eaLnBrk="0" hangingPunct="0"/>
            <a:r>
              <a:rPr lang="ru-RU" i="1" dirty="0" smtClean="0">
                <a:latin typeface="Times New Roman" pitchFamily="18" charset="0"/>
              </a:rPr>
              <a:t>Поиск потенциальных </a:t>
            </a:r>
            <a:r>
              <a:rPr lang="ru-RU" i="1" dirty="0" err="1" smtClean="0">
                <a:latin typeface="Times New Roman" pitchFamily="18" charset="0"/>
              </a:rPr>
              <a:t>лигандов</a:t>
            </a:r>
            <a:r>
              <a:rPr lang="ru-RU" i="1" dirty="0" smtClean="0">
                <a:latin typeface="Times New Roman" pitchFamily="18" charset="0"/>
              </a:rPr>
              <a:t>,</a:t>
            </a:r>
          </a:p>
          <a:p>
            <a:pPr eaLnBrk="0" hangingPunct="0"/>
            <a:r>
              <a:rPr lang="ru-RU" i="1" dirty="0" smtClean="0">
                <a:latin typeface="Times New Roman" pitchFamily="18" charset="0"/>
              </a:rPr>
              <a:t>если структура мишени неизвестна</a:t>
            </a:r>
            <a:endParaRPr lang="en-US" i="1" dirty="0">
              <a:latin typeface="Times New Roman" pitchFamily="18" charset="0"/>
            </a:endParaRPr>
          </a:p>
        </p:txBody>
      </p:sp>
      <p:sp>
        <p:nvSpPr>
          <p:cNvPr id="38" name="Line 21"/>
          <p:cNvSpPr>
            <a:spLocks noChangeShapeType="1"/>
          </p:cNvSpPr>
          <p:nvPr/>
        </p:nvSpPr>
        <p:spPr bwMode="auto">
          <a:xfrm flipV="1">
            <a:off x="4355976" y="3140968"/>
            <a:ext cx="1296144" cy="288032"/>
          </a:xfrm>
          <a:prstGeom prst="line">
            <a:avLst/>
          </a:prstGeom>
          <a:noFill/>
          <a:ln w="9525">
            <a:solidFill>
              <a:srgbClr val="00FF00"/>
            </a:solidFill>
            <a:round/>
            <a:headEnd/>
            <a:tailEnd/>
          </a:ln>
          <a:effectLst/>
        </p:spPr>
        <p:txBody>
          <a:bodyPr/>
          <a:lstStyle/>
          <a:p>
            <a:endParaRPr lang="ru-RU"/>
          </a:p>
        </p:txBody>
      </p:sp>
      <p:sp>
        <p:nvSpPr>
          <p:cNvPr id="39" name="Line 18"/>
          <p:cNvSpPr>
            <a:spLocks noChangeShapeType="1"/>
          </p:cNvSpPr>
          <p:nvPr/>
        </p:nvSpPr>
        <p:spPr bwMode="auto">
          <a:xfrm flipH="1" flipV="1">
            <a:off x="3275856" y="2132856"/>
            <a:ext cx="0" cy="2880320"/>
          </a:xfrm>
          <a:prstGeom prst="line">
            <a:avLst/>
          </a:prstGeom>
          <a:noFill/>
          <a:ln w="9525">
            <a:solidFill>
              <a:srgbClr val="00FF00"/>
            </a:solidFill>
            <a:round/>
            <a:headEnd/>
            <a:tailEnd/>
          </a:ln>
          <a:effectLst/>
        </p:spPr>
        <p:txBody>
          <a:bodyPr/>
          <a:lstStyle/>
          <a:p>
            <a:endParaRPr lang="ru-RU"/>
          </a:p>
        </p:txBody>
      </p:sp>
      <p:sp>
        <p:nvSpPr>
          <p:cNvPr id="41" name="Rectangle 2"/>
          <p:cNvSpPr txBox="1">
            <a:spLocks noChangeArrowheads="1"/>
          </p:cNvSpPr>
          <p:nvPr/>
        </p:nvSpPr>
        <p:spPr bwMode="auto">
          <a:xfrm>
            <a:off x="518864" y="-16227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400" kern="0" dirty="0" smtClean="0">
                <a:solidFill>
                  <a:srgbClr val="0066CC"/>
                </a:solidFill>
                <a:effectLst>
                  <a:outerShdw blurRad="38100" dist="38100" dir="2700000" algn="tl">
                    <a:srgbClr val="000000"/>
                  </a:outerShdw>
                </a:effectLst>
                <a:latin typeface="+mj-lt"/>
                <a:ea typeface="+mj-ea"/>
                <a:cs typeface="+mj-cs"/>
              </a:rPr>
              <a:t>Использование новых технологий при разработке лекарств</a:t>
            </a:r>
            <a:endParaRPr kumimoji="0" lang="ru-RU" sz="2400" b="0" i="0" u="none" strike="noStrike" kern="0" cap="none" spc="0" normalizeH="0" baseline="0" noProof="0" dirty="0" smtClean="0">
              <a:ln>
                <a:noFill/>
              </a:ln>
              <a:solidFill>
                <a:srgbClr val="0066CC"/>
              </a:solidFill>
              <a:effectLst>
                <a:outerShdw blurRad="38100" dist="38100" dir="2700000" algn="tl">
                  <a:srgbClr val="000000"/>
                </a:outerShdw>
              </a:effectLst>
              <a:uLnTx/>
              <a:uFillTx/>
              <a:latin typeface="+mj-lt"/>
              <a:ea typeface="+mj-ea"/>
              <a:cs typeface="+mj-cs"/>
            </a:endParaRPr>
          </a:p>
        </p:txBody>
      </p:sp>
      <p:pic>
        <p:nvPicPr>
          <p:cNvPr id="197637" name="Picture 5" descr="http://melisenta.files.wordpress.com/2012/11/1276352410_0003.jpg"/>
          <p:cNvPicPr>
            <a:picLocks noChangeAspect="1" noChangeArrowheads="1"/>
          </p:cNvPicPr>
          <p:nvPr/>
        </p:nvPicPr>
        <p:blipFill>
          <a:blip r:embed="rId6" cstate="print"/>
          <a:srcRect l="5906" t="15748" r="23622"/>
          <a:stretch>
            <a:fillRect/>
          </a:stretch>
        </p:blipFill>
        <p:spPr bwMode="auto">
          <a:xfrm>
            <a:off x="179512" y="764704"/>
            <a:ext cx="1547429" cy="1387464"/>
          </a:xfrm>
          <a:prstGeom prst="rect">
            <a:avLst/>
          </a:prstGeom>
          <a:noFill/>
        </p:spPr>
      </p:pic>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A9B858A2-5AE2-45F0-9333-F007E038DA77}" type="slidenum">
              <a:rPr lang="ru-RU" smtClean="0"/>
              <a:pPr>
                <a:defRPr/>
              </a:pPr>
              <a:t>17</a:t>
            </a:fld>
            <a:endParaRPr lang="ru-RU"/>
          </a:p>
        </p:txBody>
      </p:sp>
      <p:graphicFrame>
        <p:nvGraphicFramePr>
          <p:cNvPr id="4" name="Group 2"/>
          <p:cNvGraphicFramePr>
            <a:graphicFrameLocks noGrp="1"/>
          </p:cNvGraphicFramePr>
          <p:nvPr/>
        </p:nvGraphicFramePr>
        <p:xfrm>
          <a:off x="251519" y="620688"/>
          <a:ext cx="8640962" cy="5162928"/>
        </p:xfrm>
        <a:graphic>
          <a:graphicData uri="http://schemas.openxmlformats.org/drawingml/2006/table">
            <a:tbl>
              <a:tblPr/>
              <a:tblGrid>
                <a:gridCol w="997036"/>
                <a:gridCol w="1412464"/>
                <a:gridCol w="1294759"/>
                <a:gridCol w="1613256"/>
                <a:gridCol w="1412464"/>
                <a:gridCol w="675076"/>
                <a:gridCol w="1235907"/>
              </a:tblGrid>
              <a:tr h="8827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0066"/>
                          </a:solidFill>
                          <a:effectLst/>
                          <a:latin typeface="Times New Roman" pitchFamily="18" charset="0"/>
                        </a:rPr>
                        <a:t>Capoten</a:t>
                      </a:r>
                      <a:endParaRPr kumimoji="0" lang="en-US" sz="1600" b="0" i="0" u="none" strike="noStrike" cap="none" normalizeH="0" baseline="0" dirty="0" smtClean="0">
                        <a:ln>
                          <a:noFill/>
                        </a:ln>
                        <a:solidFill>
                          <a:srgbClr val="000066"/>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0066"/>
                          </a:solidFill>
                          <a:effectLst/>
                          <a:latin typeface="Times New Roman" pitchFamily="18" charset="0"/>
                        </a:rPr>
                        <a:t>Captopril</a:t>
                      </a:r>
                      <a:endParaRPr kumimoji="0" lang="en-US" sz="1600" b="0" i="0" u="none" strike="noStrike" cap="none" normalizeH="0" baseline="0" dirty="0" smtClean="0">
                        <a:ln>
                          <a:noFill/>
                        </a:ln>
                        <a:solidFill>
                          <a:srgbClr val="000066"/>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66"/>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rgbClr val="000066"/>
                          </a:solidFill>
                          <a:effectLst/>
                          <a:latin typeface="Times New Roman" pitchFamily="18" charset="0"/>
                          <a:ea typeface="+mn-ea"/>
                          <a:cs typeface="+mn-cs"/>
                        </a:rPr>
                        <a:t>ACE</a:t>
                      </a:r>
                      <a:r>
                        <a:rPr kumimoji="0" lang="ru-RU" sz="1600" b="0" i="0" u="none" strike="noStrike" kern="1200" cap="none" normalizeH="0" baseline="0" dirty="0" smtClean="0">
                          <a:ln>
                            <a:noFill/>
                          </a:ln>
                          <a:solidFill>
                            <a:srgbClr val="000066"/>
                          </a:solidFill>
                          <a:effectLst/>
                          <a:latin typeface="Times New Roman" pitchFamily="18" charset="0"/>
                          <a:ea typeface="+mn-ea"/>
                          <a:cs typeface="+mn-cs"/>
                        </a:rPr>
                        <a:t> (</a:t>
                      </a:r>
                      <a:r>
                        <a:rPr kumimoji="0" lang="en-US" sz="1600" b="0" i="0" u="none" strike="noStrike" kern="1200" cap="none" normalizeH="0" baseline="0" dirty="0" err="1" smtClean="0">
                          <a:ln>
                            <a:noFill/>
                          </a:ln>
                          <a:solidFill>
                            <a:srgbClr val="000066"/>
                          </a:solidFill>
                          <a:effectLst/>
                          <a:latin typeface="Times New Roman" pitchFamily="18" charset="0"/>
                          <a:ea typeface="+mn-ea"/>
                          <a:cs typeface="+mn-cs"/>
                        </a:rPr>
                        <a:t>angiotensin</a:t>
                      </a:r>
                      <a:r>
                        <a:rPr kumimoji="0" lang="en-US" sz="1600" b="0" i="0" u="none" strike="noStrike" kern="1200" cap="none" normalizeH="0" baseline="0" dirty="0" smtClean="0">
                          <a:ln>
                            <a:noFill/>
                          </a:ln>
                          <a:solidFill>
                            <a:srgbClr val="000066"/>
                          </a:solidFill>
                          <a:effectLst/>
                          <a:latin typeface="Times New Roman" pitchFamily="18" charset="0"/>
                          <a:ea typeface="+mn-ea"/>
                          <a:cs typeface="+mn-cs"/>
                        </a:rPr>
                        <a:t>-converting-enzyme</a:t>
                      </a:r>
                      <a:r>
                        <a:rPr kumimoji="0" lang="ru-RU" sz="1600" b="0" i="0" u="none" strike="noStrike" kern="1200" cap="none" normalizeH="0" baseline="0" dirty="0" smtClean="0">
                          <a:ln>
                            <a:noFill/>
                          </a:ln>
                          <a:solidFill>
                            <a:srgbClr val="000066"/>
                          </a:solidFill>
                          <a:effectLst/>
                          <a:latin typeface="Times New Roman" pitchFamily="18" charset="0"/>
                          <a:ea typeface="+mn-ea"/>
                          <a:cs typeface="+mn-cs"/>
                        </a:rPr>
                        <a:t>)</a:t>
                      </a:r>
                      <a:endParaRPr kumimoji="0" lang="en-US" sz="1600" b="0" i="0" u="none" strike="noStrike" kern="1200" cap="none" normalizeH="0" baseline="0" dirty="0" smtClean="0">
                        <a:ln>
                          <a:noFill/>
                        </a:ln>
                        <a:solidFill>
                          <a:srgbClr val="000066"/>
                        </a:solidFill>
                        <a:effectLst/>
                        <a:latin typeface="Times New Roman" pitchFamily="18" charset="0"/>
                        <a:ea typeface="+mn-ea"/>
                        <a:cs typeface="+mn-cs"/>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Hypertension</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1981</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66"/>
                          </a:solidFill>
                          <a:effectLst/>
                          <a:latin typeface="Times New Roman" pitchFamily="18" charset="0"/>
                        </a:rPr>
                        <a:t>Bristol-Myers Squibb</a:t>
                      </a:r>
                    </a:p>
                  </a:txBody>
                  <a:tcPr horzOverflow="overflow">
                    <a:lnL>
                      <a:noFill/>
                    </a:lnL>
                    <a:lnR cap="flat">
                      <a:noFill/>
                    </a:lnR>
                    <a:lnT cap="flat">
                      <a:noFill/>
                    </a:lnT>
                    <a:lnB>
                      <a:noFill/>
                    </a:lnB>
                    <a:lnTlToBr>
                      <a:noFill/>
                    </a:lnTlToBr>
                    <a:lnBlToTr>
                      <a:noFill/>
                    </a:lnBlToTr>
                    <a:noFill/>
                  </a:tcPr>
                </a:tc>
              </a:tr>
              <a:tr h="781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0066"/>
                          </a:solidFill>
                          <a:effectLst/>
                          <a:latin typeface="Times New Roman" pitchFamily="18" charset="0"/>
                        </a:rPr>
                        <a:t>Trusopt</a:t>
                      </a:r>
                      <a:endParaRPr kumimoji="0" lang="en-US" sz="1600" b="0" i="0" u="none" strike="noStrike" cap="none" normalizeH="0" baseline="0" dirty="0" smtClean="0">
                        <a:ln>
                          <a:noFill/>
                        </a:ln>
                        <a:solidFill>
                          <a:srgbClr val="000066"/>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0066"/>
                          </a:solidFill>
                          <a:effectLst/>
                          <a:latin typeface="Times New Roman" pitchFamily="18" charset="0"/>
                        </a:rPr>
                        <a:t>Dorzolamide</a:t>
                      </a:r>
                      <a:endParaRPr kumimoji="0" lang="en-US" sz="1600" b="0" i="0" u="none" strike="noStrike" cap="none" normalizeH="0" baseline="0" dirty="0" smtClean="0">
                        <a:ln>
                          <a:noFill/>
                        </a:ln>
                        <a:solidFill>
                          <a:srgbClr val="000066"/>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66"/>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Carbonic anhydrase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Glaucoma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1995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Merck</a:t>
                      </a:r>
                    </a:p>
                  </a:txBody>
                  <a:tcPr horzOverflow="overflow">
                    <a:lnL>
                      <a:noFill/>
                    </a:lnL>
                    <a:lnR cap="flat">
                      <a:noFill/>
                    </a:lnR>
                    <a:lnT>
                      <a:noFill/>
                    </a:lnT>
                    <a:lnB>
                      <a:noFill/>
                    </a:lnB>
                    <a:lnTlToBr>
                      <a:noFill/>
                    </a:lnTlToBr>
                    <a:lnBlToTr>
                      <a:noFill/>
                    </a:lnBlToTr>
                    <a:noFill/>
                  </a:tcPr>
                </a:tc>
              </a:tr>
              <a:tr h="8827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Viracept</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Nelfinavir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66"/>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HIV protease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HIV/ AIDS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1999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0066"/>
                          </a:solidFill>
                          <a:effectLst/>
                          <a:latin typeface="Times New Roman" pitchFamily="18" charset="0"/>
                        </a:rPr>
                        <a:t>Agouron</a:t>
                      </a:r>
                      <a:r>
                        <a:rPr kumimoji="0" lang="en-US" sz="1600" b="0" i="0" u="none" strike="noStrike" cap="none" normalizeH="0" baseline="0" dirty="0" smtClean="0">
                          <a:ln>
                            <a:noFill/>
                          </a:ln>
                          <a:solidFill>
                            <a:srgbClr val="000066"/>
                          </a:solidFill>
                          <a:effectLst/>
                          <a:latin typeface="Times New Roman" pitchFamily="18" charset="0"/>
                        </a:rPr>
                        <a:t> (Pfizer) and Lilly</a:t>
                      </a:r>
                    </a:p>
                  </a:txBody>
                  <a:tcPr horzOverflow="overflow">
                    <a:lnL>
                      <a:noFill/>
                    </a:lnL>
                    <a:lnR cap="flat">
                      <a:noFill/>
                    </a:lnR>
                    <a:lnT>
                      <a:noFill/>
                    </a:lnT>
                    <a:lnB>
                      <a:noFill/>
                    </a:lnB>
                    <a:lnTlToBr>
                      <a:noFill/>
                    </a:lnTlToBr>
                    <a:lnBlToTr>
                      <a:noFill/>
                    </a:lnBlToTr>
                    <a:noFill/>
                  </a:tcPr>
                </a:tc>
              </a:tr>
              <a:tr h="9441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0066"/>
                          </a:solidFill>
                          <a:effectLst/>
                          <a:latin typeface="Times New Roman" pitchFamily="18" charset="0"/>
                        </a:rPr>
                        <a:t>Tamiflu</a:t>
                      </a:r>
                      <a:endParaRPr kumimoji="0" lang="en-US" sz="1600" b="0" i="0" u="none" strike="noStrike" cap="none" normalizeH="0" baseline="0" dirty="0" smtClean="0">
                        <a:ln>
                          <a:noFill/>
                        </a:ln>
                        <a:solidFill>
                          <a:srgbClr val="000066"/>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0066"/>
                          </a:solidFill>
                          <a:effectLst/>
                          <a:latin typeface="Times New Roman" pitchFamily="18" charset="0"/>
                        </a:rPr>
                        <a:t>Oseltamivir</a:t>
                      </a:r>
                      <a:endParaRPr kumimoji="0" lang="en-US" sz="1600" b="0" i="0" u="none" strike="noStrike" cap="none" normalizeH="0" baseline="0" dirty="0" smtClean="0">
                        <a:ln>
                          <a:noFill/>
                        </a:ln>
                        <a:solidFill>
                          <a:srgbClr val="000066"/>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66"/>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Neuraminidase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Influenza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1999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66"/>
                          </a:solidFill>
                          <a:effectLst/>
                          <a:latin typeface="Times New Roman" pitchFamily="18" charset="0"/>
                        </a:rPr>
                        <a:t>Gilead and Roche</a:t>
                      </a:r>
                    </a:p>
                  </a:txBody>
                  <a:tcPr horzOverflow="overflow">
                    <a:lnL>
                      <a:noFill/>
                    </a:lnL>
                    <a:lnR cap="flat">
                      <a:noFill/>
                    </a:lnR>
                    <a:lnT>
                      <a:noFill/>
                    </a:lnT>
                    <a:lnB>
                      <a:noFill/>
                    </a:lnB>
                    <a:lnTlToBr>
                      <a:noFill/>
                    </a:lnTlToBr>
                    <a:lnBlToTr>
                      <a:noFill/>
                    </a:lnBlToTr>
                    <a:noFill/>
                  </a:tcPr>
                </a:tc>
              </a:tr>
              <a:tr h="14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0066"/>
                          </a:solidFill>
                          <a:effectLst/>
                          <a:latin typeface="Times New Roman" pitchFamily="18" charset="0"/>
                        </a:rPr>
                        <a:t>Gleevec</a:t>
                      </a:r>
                      <a:endParaRPr kumimoji="0" lang="en-US" sz="1600" b="0" i="0" u="none" strike="noStrike" cap="none" normalizeH="0" baseline="0" dirty="0" smtClean="0">
                        <a:ln>
                          <a:noFill/>
                        </a:ln>
                        <a:solidFill>
                          <a:srgbClr val="000066"/>
                        </a:solidFill>
                        <a:effectLst/>
                        <a:latin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rgbClr val="000066"/>
                          </a:solidFill>
                          <a:effectLst/>
                          <a:latin typeface="Times New Roman" pitchFamily="18" charset="0"/>
                        </a:rPr>
                        <a:t>Imatinib</a:t>
                      </a:r>
                      <a:endParaRPr kumimoji="0" lang="en-US" sz="1600" b="0" i="0" u="none" strike="noStrike" cap="none" normalizeH="0" baseline="0" dirty="0" smtClean="0">
                        <a:ln>
                          <a:noFill/>
                        </a:ln>
                        <a:solidFill>
                          <a:srgbClr val="000066"/>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0066"/>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66"/>
                          </a:solidFill>
                          <a:effectLst/>
                          <a:latin typeface="Times New Roman" pitchFamily="18" charset="0"/>
                        </a:rPr>
                        <a:t>BCR- </a:t>
                      </a:r>
                      <a:r>
                        <a:rPr kumimoji="0" lang="en-US" sz="1600" b="0" i="0" u="none" strike="noStrike" cap="none" normalizeH="0" baseline="0" dirty="0" err="1" smtClean="0">
                          <a:ln>
                            <a:noFill/>
                          </a:ln>
                          <a:solidFill>
                            <a:srgbClr val="000066"/>
                          </a:solidFill>
                          <a:effectLst/>
                          <a:latin typeface="Times New Roman" pitchFamily="18" charset="0"/>
                        </a:rPr>
                        <a:t>Abl</a:t>
                      </a:r>
                      <a:endParaRPr kumimoji="0" lang="en-US" sz="1600" b="0" i="0" u="none" strike="noStrike" cap="none" normalizeH="0" baseline="0" dirty="0" smtClean="0">
                        <a:ln>
                          <a:noFill/>
                        </a:ln>
                        <a:solidFill>
                          <a:srgbClr val="000066"/>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Chronic myelogenous leukaemia</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Times New Roman" pitchFamily="18" charset="0"/>
                        </a:rPr>
                        <a:t>2001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66"/>
                          </a:solidFill>
                          <a:effectLst/>
                          <a:latin typeface="Times New Roman" pitchFamily="18" charset="0"/>
                        </a:rPr>
                        <a:t>Novartis</a:t>
                      </a:r>
                    </a:p>
                  </a:txBody>
                  <a:tcPr horzOverflow="overflow">
                    <a:lnL>
                      <a:noFill/>
                    </a:lnL>
                    <a:lnR cap="flat">
                      <a:noFill/>
                    </a:lnR>
                    <a:lnT>
                      <a:noFill/>
                    </a:lnT>
                    <a:lnB cap="flat">
                      <a:noFill/>
                    </a:lnB>
                    <a:lnTlToBr>
                      <a:noFill/>
                    </a:lnTlToBr>
                    <a:lnBlToTr>
                      <a:noFill/>
                    </a:lnBlToTr>
                    <a:noFill/>
                  </a:tcPr>
                </a:tc>
              </a:tr>
            </a:tbl>
          </a:graphicData>
        </a:graphic>
      </p:graphicFrame>
      <p:pic>
        <p:nvPicPr>
          <p:cNvPr id="5" name="Picture 62"/>
          <p:cNvPicPr>
            <a:picLocks noChangeAspect="1" noChangeArrowheads="1"/>
          </p:cNvPicPr>
          <p:nvPr/>
        </p:nvPicPr>
        <p:blipFill>
          <a:blip r:embed="rId2" cstate="print"/>
          <a:srcRect/>
          <a:stretch>
            <a:fillRect/>
          </a:stretch>
        </p:blipFill>
        <p:spPr bwMode="auto">
          <a:xfrm>
            <a:off x="2825551" y="706414"/>
            <a:ext cx="888297" cy="704850"/>
          </a:xfrm>
          <a:prstGeom prst="rect">
            <a:avLst/>
          </a:prstGeom>
          <a:noFill/>
          <a:ln w="9525">
            <a:noFill/>
            <a:miter lim="800000"/>
            <a:headEnd/>
            <a:tailEnd/>
          </a:ln>
        </p:spPr>
      </p:pic>
      <p:pic>
        <p:nvPicPr>
          <p:cNvPr id="6" name="Picture 63"/>
          <p:cNvPicPr>
            <a:picLocks noChangeAspect="1" noChangeArrowheads="1"/>
          </p:cNvPicPr>
          <p:nvPr/>
        </p:nvPicPr>
        <p:blipFill>
          <a:blip r:embed="rId3" cstate="print"/>
          <a:srcRect/>
          <a:stretch>
            <a:fillRect/>
          </a:stretch>
        </p:blipFill>
        <p:spPr bwMode="auto">
          <a:xfrm>
            <a:off x="2673152" y="1560489"/>
            <a:ext cx="1184396" cy="688975"/>
          </a:xfrm>
          <a:prstGeom prst="rect">
            <a:avLst/>
          </a:prstGeom>
          <a:noFill/>
          <a:ln w="9525">
            <a:noFill/>
            <a:miter lim="800000"/>
            <a:headEnd/>
            <a:tailEnd/>
          </a:ln>
        </p:spPr>
      </p:pic>
      <p:pic>
        <p:nvPicPr>
          <p:cNvPr id="7" name="Picture 64"/>
          <p:cNvPicPr>
            <a:picLocks noChangeAspect="1" noChangeArrowheads="1"/>
          </p:cNvPicPr>
          <p:nvPr/>
        </p:nvPicPr>
        <p:blipFill>
          <a:blip r:embed="rId4" cstate="print"/>
          <a:srcRect/>
          <a:stretch>
            <a:fillRect/>
          </a:stretch>
        </p:blipFill>
        <p:spPr bwMode="auto">
          <a:xfrm>
            <a:off x="2673152" y="2325664"/>
            <a:ext cx="1263356" cy="658813"/>
          </a:xfrm>
          <a:prstGeom prst="rect">
            <a:avLst/>
          </a:prstGeom>
          <a:noFill/>
          <a:ln w="9525">
            <a:noFill/>
            <a:miter lim="800000"/>
            <a:headEnd/>
            <a:tailEnd/>
          </a:ln>
        </p:spPr>
      </p:pic>
      <p:pic>
        <p:nvPicPr>
          <p:cNvPr id="8" name="Picture 65"/>
          <p:cNvPicPr>
            <a:picLocks noChangeAspect="1" noChangeArrowheads="1"/>
          </p:cNvPicPr>
          <p:nvPr/>
        </p:nvPicPr>
        <p:blipFill>
          <a:blip r:embed="rId5" cstate="print"/>
          <a:srcRect/>
          <a:stretch>
            <a:fillRect/>
          </a:stretch>
        </p:blipFill>
        <p:spPr bwMode="auto">
          <a:xfrm>
            <a:off x="2673152" y="3240064"/>
            <a:ext cx="1243616" cy="800100"/>
          </a:xfrm>
          <a:prstGeom prst="rect">
            <a:avLst/>
          </a:prstGeom>
          <a:noFill/>
          <a:ln w="9525">
            <a:noFill/>
            <a:miter lim="800000"/>
            <a:headEnd/>
            <a:tailEnd/>
          </a:ln>
        </p:spPr>
      </p:pic>
      <p:pic>
        <p:nvPicPr>
          <p:cNvPr id="9" name="Picture 66"/>
          <p:cNvPicPr>
            <a:picLocks noChangeAspect="1" noChangeArrowheads="1"/>
          </p:cNvPicPr>
          <p:nvPr/>
        </p:nvPicPr>
        <p:blipFill>
          <a:blip r:embed="rId6" cstate="print"/>
          <a:srcRect/>
          <a:stretch>
            <a:fillRect/>
          </a:stretch>
        </p:blipFill>
        <p:spPr bwMode="auto">
          <a:xfrm>
            <a:off x="2596951" y="4224314"/>
            <a:ext cx="1421275" cy="615950"/>
          </a:xfrm>
          <a:prstGeom prst="rect">
            <a:avLst/>
          </a:prstGeom>
          <a:noFill/>
          <a:ln w="9525">
            <a:noFill/>
            <a:miter lim="800000"/>
            <a:headEnd/>
            <a:tailEnd/>
          </a:ln>
        </p:spPr>
      </p:pic>
      <p:pic>
        <p:nvPicPr>
          <p:cNvPr id="76804" name="Picture 4" descr="http://www.inhousepharmacy.biz/watermark.axd?productid=925&amp;size=medium"/>
          <p:cNvPicPr>
            <a:picLocks noChangeAspect="1" noChangeArrowheads="1"/>
          </p:cNvPicPr>
          <p:nvPr/>
        </p:nvPicPr>
        <p:blipFill>
          <a:blip r:embed="rId7" cstate="print"/>
          <a:srcRect/>
          <a:stretch>
            <a:fillRect/>
          </a:stretch>
        </p:blipFill>
        <p:spPr bwMode="auto">
          <a:xfrm>
            <a:off x="35496" y="4812406"/>
            <a:ext cx="1761034" cy="1568922"/>
          </a:xfrm>
          <a:prstGeom prst="rect">
            <a:avLst/>
          </a:prstGeom>
          <a:noFill/>
        </p:spPr>
      </p:pic>
      <p:pic>
        <p:nvPicPr>
          <p:cNvPr id="76806" name="Picture 6" descr="http://www.avclinic.com/images/Trusopt.jpg"/>
          <p:cNvPicPr>
            <a:picLocks noChangeAspect="1" noChangeArrowheads="1"/>
          </p:cNvPicPr>
          <p:nvPr/>
        </p:nvPicPr>
        <p:blipFill>
          <a:blip r:embed="rId8" cstate="print"/>
          <a:srcRect/>
          <a:stretch>
            <a:fillRect/>
          </a:stretch>
        </p:blipFill>
        <p:spPr bwMode="auto">
          <a:xfrm>
            <a:off x="2051720" y="5373216"/>
            <a:ext cx="1014112" cy="1296144"/>
          </a:xfrm>
          <a:prstGeom prst="rect">
            <a:avLst/>
          </a:prstGeom>
          <a:noFill/>
        </p:spPr>
      </p:pic>
      <p:pic>
        <p:nvPicPr>
          <p:cNvPr id="13" name="Picture 5"/>
          <p:cNvPicPr>
            <a:picLocks noChangeAspect="1" noChangeArrowheads="1"/>
          </p:cNvPicPr>
          <p:nvPr/>
        </p:nvPicPr>
        <p:blipFill>
          <a:blip r:embed="rId9" cstate="print"/>
          <a:srcRect/>
          <a:stretch>
            <a:fillRect/>
          </a:stretch>
        </p:blipFill>
        <p:spPr bwMode="auto">
          <a:xfrm>
            <a:off x="3275856" y="4885055"/>
            <a:ext cx="1872109" cy="1496273"/>
          </a:xfrm>
          <a:prstGeom prst="rect">
            <a:avLst/>
          </a:prstGeom>
          <a:noFill/>
          <a:ln w="9525">
            <a:noFill/>
            <a:round/>
            <a:headEnd/>
            <a:tailEnd/>
          </a:ln>
        </p:spPr>
      </p:pic>
      <p:pic>
        <p:nvPicPr>
          <p:cNvPr id="76808" name="Picture 8" descr="http://www.edrugsearch.com/edsblog/wp-content/uploads/2009/05/tamiflu-relenza.jpg"/>
          <p:cNvPicPr>
            <a:picLocks noChangeAspect="1" noChangeArrowheads="1"/>
          </p:cNvPicPr>
          <p:nvPr/>
        </p:nvPicPr>
        <p:blipFill>
          <a:blip r:embed="rId10" cstate="print"/>
          <a:srcRect/>
          <a:stretch>
            <a:fillRect/>
          </a:stretch>
        </p:blipFill>
        <p:spPr bwMode="auto">
          <a:xfrm>
            <a:off x="5436096" y="5301208"/>
            <a:ext cx="1728192" cy="1332149"/>
          </a:xfrm>
          <a:prstGeom prst="rect">
            <a:avLst/>
          </a:prstGeom>
          <a:noFill/>
        </p:spPr>
      </p:pic>
      <p:pic>
        <p:nvPicPr>
          <p:cNvPr id="76810" name="Picture 10" descr="http://www.targetedcancerdrugs.com/Gleevec.jpg"/>
          <p:cNvPicPr>
            <a:picLocks noChangeAspect="1" noChangeArrowheads="1"/>
          </p:cNvPicPr>
          <p:nvPr/>
        </p:nvPicPr>
        <p:blipFill>
          <a:blip r:embed="rId11" cstate="print"/>
          <a:srcRect/>
          <a:stretch>
            <a:fillRect/>
          </a:stretch>
        </p:blipFill>
        <p:spPr bwMode="auto">
          <a:xfrm>
            <a:off x="7380312" y="4725144"/>
            <a:ext cx="1584175" cy="1584175"/>
          </a:xfrm>
          <a:prstGeom prst="rect">
            <a:avLst/>
          </a:prstGeom>
          <a:noFill/>
        </p:spPr>
      </p:pic>
      <p:sp>
        <p:nvSpPr>
          <p:cNvPr id="16" name="Text Box 6"/>
          <p:cNvSpPr txBox="1">
            <a:spLocks noChangeArrowheads="1"/>
          </p:cNvSpPr>
          <p:nvPr/>
        </p:nvSpPr>
        <p:spPr bwMode="auto">
          <a:xfrm>
            <a:off x="179388" y="44624"/>
            <a:ext cx="8964612" cy="576064"/>
          </a:xfrm>
          <a:prstGeom prst="rect">
            <a:avLst/>
          </a:prstGeom>
          <a:solidFill>
            <a:schemeClr val="bg1">
              <a:alpha val="52940"/>
            </a:schemeClr>
          </a:solidFill>
          <a:ln w="9525">
            <a:noFill/>
            <a:round/>
            <a:headEnd/>
            <a:tailEnd/>
          </a:ln>
        </p:spPr>
        <p:txBody>
          <a:bodyPr wrap="none" lIns="81639" tIns="40820" rIns="81639" bIns="40820"/>
          <a:lstStyle/>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2000" kern="0" dirty="0" err="1">
                <a:solidFill>
                  <a:srgbClr val="0066CC"/>
                </a:solidFill>
                <a:effectLst>
                  <a:outerShdw blurRad="38100" dist="38100" dir="2700000" algn="tl">
                    <a:srgbClr val="000000"/>
                  </a:outerShdw>
                </a:effectLst>
                <a:latin typeface="+mj-lt"/>
                <a:ea typeface="+mj-ea"/>
                <a:cs typeface="+mj-cs"/>
              </a:rPr>
              <a:t>Примеры</a:t>
            </a:r>
            <a:r>
              <a:rPr lang="en-US" sz="2000" kern="0" dirty="0">
                <a:solidFill>
                  <a:srgbClr val="0066CC"/>
                </a:solidFill>
                <a:effectLst>
                  <a:outerShdw blurRad="38100" dist="38100" dir="2700000" algn="tl">
                    <a:srgbClr val="000000"/>
                  </a:outerShdw>
                </a:effectLst>
                <a:latin typeface="+mj-lt"/>
                <a:ea typeface="+mj-ea"/>
                <a:cs typeface="+mj-cs"/>
              </a:rPr>
              <a:t> </a:t>
            </a:r>
            <a:r>
              <a:rPr lang="en-US" sz="2000" kern="0" dirty="0" err="1">
                <a:solidFill>
                  <a:srgbClr val="0066CC"/>
                </a:solidFill>
                <a:effectLst>
                  <a:outerShdw blurRad="38100" dist="38100" dir="2700000" algn="tl">
                    <a:srgbClr val="000000"/>
                  </a:outerShdw>
                </a:effectLst>
                <a:latin typeface="+mj-lt"/>
                <a:ea typeface="+mj-ea"/>
                <a:cs typeface="+mj-cs"/>
              </a:rPr>
              <a:t>лекарств</a:t>
            </a:r>
            <a:r>
              <a:rPr lang="en-US" sz="2000" kern="0" dirty="0">
                <a:solidFill>
                  <a:srgbClr val="0066CC"/>
                </a:solidFill>
                <a:effectLst>
                  <a:outerShdw blurRad="38100" dist="38100" dir="2700000" algn="tl">
                    <a:srgbClr val="000000"/>
                  </a:outerShdw>
                </a:effectLst>
                <a:latin typeface="+mj-lt"/>
                <a:ea typeface="+mj-ea"/>
                <a:cs typeface="+mj-cs"/>
              </a:rPr>
              <a:t>, </a:t>
            </a:r>
            <a:r>
              <a:rPr lang="en-US" sz="2000" kern="0" dirty="0" err="1">
                <a:solidFill>
                  <a:srgbClr val="0066CC"/>
                </a:solidFill>
                <a:effectLst>
                  <a:outerShdw blurRad="38100" dist="38100" dir="2700000" algn="tl">
                    <a:srgbClr val="000000"/>
                  </a:outerShdw>
                </a:effectLst>
                <a:latin typeface="+mj-lt"/>
                <a:ea typeface="+mj-ea"/>
                <a:cs typeface="+mj-cs"/>
              </a:rPr>
              <a:t>разработанных</a:t>
            </a:r>
            <a:r>
              <a:rPr lang="en-US" sz="2000" kern="0" dirty="0">
                <a:solidFill>
                  <a:srgbClr val="0066CC"/>
                </a:solidFill>
                <a:effectLst>
                  <a:outerShdw blurRad="38100" dist="38100" dir="2700000" algn="tl">
                    <a:srgbClr val="000000"/>
                  </a:outerShdw>
                </a:effectLst>
                <a:latin typeface="+mj-lt"/>
                <a:ea typeface="+mj-ea"/>
                <a:cs typeface="+mj-cs"/>
              </a:rPr>
              <a:t> с </a:t>
            </a:r>
            <a:r>
              <a:rPr lang="en-US" sz="2000" kern="0" dirty="0" err="1" smtClean="0">
                <a:solidFill>
                  <a:srgbClr val="0066CC"/>
                </a:solidFill>
                <a:effectLst>
                  <a:outerShdw blurRad="38100" dist="38100" dir="2700000" algn="tl">
                    <a:srgbClr val="000000"/>
                  </a:outerShdw>
                </a:effectLst>
                <a:latin typeface="+mj-lt"/>
                <a:ea typeface="+mj-ea"/>
                <a:cs typeface="+mj-cs"/>
              </a:rPr>
              <a:t>применением</a:t>
            </a:r>
            <a:r>
              <a:rPr lang="ru-RU" sz="2000" kern="0" dirty="0" smtClean="0">
                <a:solidFill>
                  <a:srgbClr val="0066CC"/>
                </a:solidFill>
                <a:effectLst>
                  <a:outerShdw blurRad="38100" dist="38100" dir="2700000" algn="tl">
                    <a:srgbClr val="000000"/>
                  </a:outerShdw>
                </a:effectLst>
                <a:latin typeface="+mj-lt"/>
                <a:ea typeface="+mj-ea"/>
                <a:cs typeface="+mj-cs"/>
              </a:rPr>
              <a:t> компьютерных подходов</a:t>
            </a:r>
            <a:endParaRPr lang="en-US" sz="2000" kern="0" dirty="0">
              <a:solidFill>
                <a:srgbClr val="0066CC"/>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Скругленный прямоугольник 115"/>
          <p:cNvSpPr/>
          <p:nvPr/>
        </p:nvSpPr>
        <p:spPr>
          <a:xfrm>
            <a:off x="4211960" y="908720"/>
            <a:ext cx="4608512" cy="331236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2" name="Скругленный прямоугольник 91"/>
          <p:cNvSpPr/>
          <p:nvPr/>
        </p:nvSpPr>
        <p:spPr>
          <a:xfrm>
            <a:off x="72008" y="3284984"/>
            <a:ext cx="3995936" cy="108012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1" name="Скругленный прямоугольник 90"/>
          <p:cNvSpPr/>
          <p:nvPr/>
        </p:nvSpPr>
        <p:spPr>
          <a:xfrm>
            <a:off x="72008" y="980728"/>
            <a:ext cx="3995936" cy="216024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0" name="Скругленный прямоугольник 89"/>
          <p:cNvSpPr/>
          <p:nvPr/>
        </p:nvSpPr>
        <p:spPr>
          <a:xfrm>
            <a:off x="72008" y="4509120"/>
            <a:ext cx="9071992" cy="86409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89" name="Скругленный прямоугольник 88"/>
          <p:cNvSpPr/>
          <p:nvPr/>
        </p:nvSpPr>
        <p:spPr>
          <a:xfrm>
            <a:off x="72008" y="5517232"/>
            <a:ext cx="6012160" cy="108012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2" name="Группа 86"/>
          <p:cNvGrpSpPr/>
          <p:nvPr/>
        </p:nvGrpSpPr>
        <p:grpSpPr>
          <a:xfrm>
            <a:off x="1403648" y="4674622"/>
            <a:ext cx="1539204" cy="584775"/>
            <a:chOff x="1619672" y="3933056"/>
            <a:chExt cx="1539204" cy="584775"/>
          </a:xfrm>
        </p:grpSpPr>
        <p:sp>
          <p:nvSpPr>
            <p:cNvPr id="40" name="Скругленный прямоугольник 39"/>
            <p:cNvSpPr/>
            <p:nvPr/>
          </p:nvSpPr>
          <p:spPr>
            <a:xfrm>
              <a:off x="1651339" y="3959950"/>
              <a:ext cx="1368152" cy="54868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3" name="TextBox 22"/>
            <p:cNvSpPr txBox="1"/>
            <p:nvPr/>
          </p:nvSpPr>
          <p:spPr>
            <a:xfrm>
              <a:off x="1619672" y="3933056"/>
              <a:ext cx="1539204" cy="584775"/>
            </a:xfrm>
            <a:prstGeom prst="rect">
              <a:avLst/>
            </a:prstGeom>
            <a:noFill/>
          </p:spPr>
          <p:txBody>
            <a:bodyPr wrap="none" rtlCol="0">
              <a:spAutoFit/>
            </a:bodyPr>
            <a:lstStyle/>
            <a:p>
              <a:r>
                <a:rPr lang="ru-RU" sz="1600" dirty="0" smtClean="0"/>
                <a:t>Виртуальный</a:t>
              </a:r>
            </a:p>
            <a:p>
              <a:r>
                <a:rPr lang="en-US" sz="1600" dirty="0" smtClean="0"/>
                <a:t>c</a:t>
              </a:r>
              <a:r>
                <a:rPr lang="ru-RU" sz="1600" dirty="0" err="1" smtClean="0"/>
                <a:t>крининг</a:t>
              </a:r>
              <a:r>
                <a:rPr lang="ru-RU" sz="1600" dirty="0" smtClean="0"/>
                <a:t> (</a:t>
              </a:r>
              <a:r>
                <a:rPr lang="en-US" sz="1600" dirty="0" smtClean="0"/>
                <a:t>hits)</a:t>
              </a:r>
              <a:endParaRPr lang="ru-RU" sz="1600" dirty="0"/>
            </a:p>
          </p:txBody>
        </p:sp>
      </p:grpSp>
      <p:grpSp>
        <p:nvGrpSpPr>
          <p:cNvPr id="16" name="Группа 77"/>
          <p:cNvGrpSpPr/>
          <p:nvPr/>
        </p:nvGrpSpPr>
        <p:grpSpPr>
          <a:xfrm>
            <a:off x="4467524" y="4656402"/>
            <a:ext cx="2048692" cy="594284"/>
            <a:chOff x="4801470" y="3986844"/>
            <a:chExt cx="1832668" cy="594284"/>
          </a:xfrm>
        </p:grpSpPr>
        <p:sp>
          <p:nvSpPr>
            <p:cNvPr id="39" name="Скругленный прямоугольник 38"/>
            <p:cNvSpPr/>
            <p:nvPr/>
          </p:nvSpPr>
          <p:spPr>
            <a:xfrm>
              <a:off x="4860032" y="4005064"/>
              <a:ext cx="1368152" cy="57606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7" name="TextBox 26"/>
            <p:cNvSpPr txBox="1"/>
            <p:nvPr/>
          </p:nvSpPr>
          <p:spPr>
            <a:xfrm>
              <a:off x="4801470" y="3986844"/>
              <a:ext cx="1832668" cy="584775"/>
            </a:xfrm>
            <a:prstGeom prst="rect">
              <a:avLst/>
            </a:prstGeom>
            <a:noFill/>
          </p:spPr>
          <p:txBody>
            <a:bodyPr wrap="square" rtlCol="0">
              <a:spAutoFit/>
            </a:bodyPr>
            <a:lstStyle/>
            <a:p>
              <a:r>
                <a:rPr lang="ru-RU" sz="1600" dirty="0" smtClean="0"/>
                <a:t>Оптимизация </a:t>
              </a:r>
            </a:p>
            <a:p>
              <a:r>
                <a:rPr lang="ru-RU" sz="1600" dirty="0" smtClean="0"/>
                <a:t>прототипа</a:t>
              </a:r>
              <a:r>
                <a:rPr lang="en-US" sz="1600" dirty="0" smtClean="0"/>
                <a:t> (lead)</a:t>
              </a:r>
              <a:endParaRPr lang="ru-RU" sz="1600" dirty="0"/>
            </a:p>
          </p:txBody>
        </p:sp>
      </p:grpSp>
      <p:grpSp>
        <p:nvGrpSpPr>
          <p:cNvPr id="36" name="Группа 71"/>
          <p:cNvGrpSpPr/>
          <p:nvPr/>
        </p:nvGrpSpPr>
        <p:grpSpPr>
          <a:xfrm>
            <a:off x="683568" y="1362254"/>
            <a:ext cx="1440160" cy="584775"/>
            <a:chOff x="1547664" y="620688"/>
            <a:chExt cx="1440160" cy="584775"/>
          </a:xfrm>
        </p:grpSpPr>
        <p:sp>
          <p:nvSpPr>
            <p:cNvPr id="34" name="Скругленный прямоугольник 33"/>
            <p:cNvSpPr/>
            <p:nvPr/>
          </p:nvSpPr>
          <p:spPr>
            <a:xfrm>
              <a:off x="1547664" y="692696"/>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5" name="TextBox 4"/>
            <p:cNvSpPr txBox="1"/>
            <p:nvPr/>
          </p:nvSpPr>
          <p:spPr>
            <a:xfrm>
              <a:off x="1556022" y="620688"/>
              <a:ext cx="1431802" cy="584775"/>
            </a:xfrm>
            <a:prstGeom prst="rect">
              <a:avLst/>
            </a:prstGeom>
            <a:noFill/>
          </p:spPr>
          <p:txBody>
            <a:bodyPr wrap="none" rtlCol="0">
              <a:spAutoFit/>
            </a:bodyPr>
            <a:lstStyle/>
            <a:p>
              <a:r>
                <a:rPr lang="ru-RU" sz="1600" dirty="0" smtClean="0"/>
                <a:t>3</a:t>
              </a:r>
              <a:r>
                <a:rPr lang="en-US" sz="1600" dirty="0" smtClean="0"/>
                <a:t>D </a:t>
              </a:r>
              <a:r>
                <a:rPr lang="ru-RU" sz="1600" dirty="0" smtClean="0"/>
                <a:t>структура</a:t>
              </a:r>
            </a:p>
            <a:p>
              <a:r>
                <a:rPr lang="ru-RU" sz="1600" dirty="0" smtClean="0"/>
                <a:t>гомолога</a:t>
              </a:r>
              <a:endParaRPr lang="ru-RU" sz="1600" dirty="0"/>
            </a:p>
          </p:txBody>
        </p:sp>
      </p:grpSp>
      <p:grpSp>
        <p:nvGrpSpPr>
          <p:cNvPr id="46" name="Группа 72"/>
          <p:cNvGrpSpPr/>
          <p:nvPr/>
        </p:nvGrpSpPr>
        <p:grpSpPr>
          <a:xfrm>
            <a:off x="842799" y="2010326"/>
            <a:ext cx="1208921" cy="338554"/>
            <a:chOff x="1547664" y="1196752"/>
            <a:chExt cx="1208921" cy="338554"/>
          </a:xfrm>
        </p:grpSpPr>
        <p:sp>
          <p:nvSpPr>
            <p:cNvPr id="52" name="Скругленный прямоугольник 51"/>
            <p:cNvSpPr/>
            <p:nvPr/>
          </p:nvSpPr>
          <p:spPr>
            <a:xfrm>
              <a:off x="1547664" y="1268760"/>
              <a:ext cx="1152128" cy="21602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6" name="TextBox 5"/>
            <p:cNvSpPr txBox="1"/>
            <p:nvPr/>
          </p:nvSpPr>
          <p:spPr>
            <a:xfrm>
              <a:off x="1547664" y="1196752"/>
              <a:ext cx="1208921" cy="338554"/>
            </a:xfrm>
            <a:prstGeom prst="rect">
              <a:avLst/>
            </a:prstGeom>
            <a:noFill/>
          </p:spPr>
          <p:txBody>
            <a:bodyPr wrap="none" rtlCol="0">
              <a:spAutoFit/>
            </a:bodyPr>
            <a:lstStyle/>
            <a:p>
              <a:r>
                <a:rPr lang="ru-RU" sz="1600" dirty="0" smtClean="0"/>
                <a:t>3</a:t>
              </a:r>
              <a:r>
                <a:rPr lang="en-US" sz="1600" dirty="0" smtClean="0"/>
                <a:t>D </a:t>
              </a:r>
              <a:r>
                <a:rPr lang="ru-RU" sz="1600" dirty="0" smtClean="0"/>
                <a:t>модель</a:t>
              </a:r>
            </a:p>
          </p:txBody>
        </p:sp>
      </p:grpSp>
      <p:grpSp>
        <p:nvGrpSpPr>
          <p:cNvPr id="47" name="Группа 80"/>
          <p:cNvGrpSpPr/>
          <p:nvPr/>
        </p:nvGrpSpPr>
        <p:grpSpPr>
          <a:xfrm>
            <a:off x="1547664" y="3789040"/>
            <a:ext cx="834587" cy="360040"/>
            <a:chOff x="1547664" y="2996952"/>
            <a:chExt cx="834587" cy="360040"/>
          </a:xfrm>
        </p:grpSpPr>
        <p:sp>
          <p:nvSpPr>
            <p:cNvPr id="43" name="Скругленный прямоугольник 42"/>
            <p:cNvSpPr/>
            <p:nvPr/>
          </p:nvSpPr>
          <p:spPr>
            <a:xfrm>
              <a:off x="1547664" y="2996952"/>
              <a:ext cx="792088" cy="3600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0" name="TextBox 19"/>
            <p:cNvSpPr txBox="1"/>
            <p:nvPr/>
          </p:nvSpPr>
          <p:spPr>
            <a:xfrm>
              <a:off x="1547664" y="2996952"/>
              <a:ext cx="834587" cy="338554"/>
            </a:xfrm>
            <a:prstGeom prst="rect">
              <a:avLst/>
            </a:prstGeom>
            <a:noFill/>
          </p:spPr>
          <p:txBody>
            <a:bodyPr wrap="none" rtlCol="0">
              <a:spAutoFit/>
            </a:bodyPr>
            <a:lstStyle/>
            <a:p>
              <a:r>
                <a:rPr lang="ru-RU" sz="1600" dirty="0" err="1" smtClean="0"/>
                <a:t>Докинг</a:t>
              </a:r>
              <a:endParaRPr lang="ru-RU" sz="1600" dirty="0"/>
            </a:p>
          </p:txBody>
        </p:sp>
      </p:grpSp>
      <p:grpSp>
        <p:nvGrpSpPr>
          <p:cNvPr id="48" name="Группа 79"/>
          <p:cNvGrpSpPr/>
          <p:nvPr/>
        </p:nvGrpSpPr>
        <p:grpSpPr>
          <a:xfrm>
            <a:off x="2555776" y="3636313"/>
            <a:ext cx="1008112" cy="584775"/>
            <a:chOff x="2843808" y="3010399"/>
            <a:chExt cx="1008112" cy="584775"/>
          </a:xfrm>
        </p:grpSpPr>
        <p:sp>
          <p:nvSpPr>
            <p:cNvPr id="42" name="Скругленный прямоугольник 41"/>
            <p:cNvSpPr/>
            <p:nvPr/>
          </p:nvSpPr>
          <p:spPr>
            <a:xfrm>
              <a:off x="2843808" y="3068960"/>
              <a:ext cx="100811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1" name="TextBox 20"/>
            <p:cNvSpPr txBox="1"/>
            <p:nvPr/>
          </p:nvSpPr>
          <p:spPr>
            <a:xfrm>
              <a:off x="2870561" y="3010399"/>
              <a:ext cx="981359" cy="584775"/>
            </a:xfrm>
            <a:prstGeom prst="rect">
              <a:avLst/>
            </a:prstGeom>
            <a:noFill/>
          </p:spPr>
          <p:txBody>
            <a:bodyPr wrap="none" rtlCol="0">
              <a:spAutoFit/>
            </a:bodyPr>
            <a:lstStyle/>
            <a:p>
              <a:r>
                <a:rPr lang="en-US" sz="1600" i="1" dirty="0" smtClean="0"/>
                <a:t>De Novo</a:t>
              </a:r>
            </a:p>
            <a:p>
              <a:r>
                <a:rPr lang="en-US" sz="1600" dirty="0" smtClean="0"/>
                <a:t>design</a:t>
              </a:r>
              <a:endParaRPr lang="ru-RU" sz="1600" dirty="0"/>
            </a:p>
          </p:txBody>
        </p:sp>
      </p:grpSp>
      <p:grpSp>
        <p:nvGrpSpPr>
          <p:cNvPr id="53" name="Группа 69"/>
          <p:cNvGrpSpPr/>
          <p:nvPr/>
        </p:nvGrpSpPr>
        <p:grpSpPr>
          <a:xfrm>
            <a:off x="4355976" y="1340768"/>
            <a:ext cx="1296144" cy="584775"/>
            <a:chOff x="4644008" y="620688"/>
            <a:chExt cx="1296144" cy="584775"/>
          </a:xfrm>
        </p:grpSpPr>
        <p:sp>
          <p:nvSpPr>
            <p:cNvPr id="45" name="Скругленный прямоугольник 44"/>
            <p:cNvSpPr/>
            <p:nvPr/>
          </p:nvSpPr>
          <p:spPr>
            <a:xfrm>
              <a:off x="4644008" y="692696"/>
              <a:ext cx="1224136" cy="476672"/>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8" name="TextBox 7"/>
            <p:cNvSpPr txBox="1"/>
            <p:nvPr/>
          </p:nvSpPr>
          <p:spPr>
            <a:xfrm>
              <a:off x="4679871" y="620688"/>
              <a:ext cx="1260281" cy="584775"/>
            </a:xfrm>
            <a:prstGeom prst="rect">
              <a:avLst/>
            </a:prstGeom>
            <a:noFill/>
          </p:spPr>
          <p:txBody>
            <a:bodyPr wrap="none" rtlCol="0">
              <a:spAutoFit/>
            </a:bodyPr>
            <a:lstStyle/>
            <a:p>
              <a:r>
                <a:rPr lang="ru-RU" sz="1600" dirty="0" smtClean="0"/>
                <a:t>Наработка </a:t>
              </a:r>
            </a:p>
            <a:p>
              <a:r>
                <a:rPr lang="ru-RU" sz="1600" dirty="0" smtClean="0"/>
                <a:t>белка</a:t>
              </a:r>
              <a:endParaRPr lang="ru-RU" sz="1600" dirty="0"/>
            </a:p>
          </p:txBody>
        </p:sp>
      </p:grpSp>
      <p:grpSp>
        <p:nvGrpSpPr>
          <p:cNvPr id="54" name="Группа 68"/>
          <p:cNvGrpSpPr/>
          <p:nvPr/>
        </p:nvGrpSpPr>
        <p:grpSpPr>
          <a:xfrm>
            <a:off x="4283968" y="2268161"/>
            <a:ext cx="1524072" cy="584775"/>
            <a:chOff x="4644008" y="1196752"/>
            <a:chExt cx="1524072" cy="584775"/>
          </a:xfrm>
        </p:grpSpPr>
        <p:sp>
          <p:nvSpPr>
            <p:cNvPr id="49" name="Скругленный прямоугольник 48"/>
            <p:cNvSpPr/>
            <p:nvPr/>
          </p:nvSpPr>
          <p:spPr>
            <a:xfrm>
              <a:off x="4644008" y="1196752"/>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 name="TextBox 8"/>
            <p:cNvSpPr txBox="1"/>
            <p:nvPr/>
          </p:nvSpPr>
          <p:spPr>
            <a:xfrm>
              <a:off x="4644008" y="1196752"/>
              <a:ext cx="1524072" cy="584775"/>
            </a:xfrm>
            <a:prstGeom prst="rect">
              <a:avLst/>
            </a:prstGeom>
            <a:noFill/>
          </p:spPr>
          <p:txBody>
            <a:bodyPr wrap="none" rtlCol="0">
              <a:spAutoFit/>
            </a:bodyPr>
            <a:lstStyle/>
            <a:p>
              <a:r>
                <a:rPr lang="ru-RU" sz="1600" dirty="0" smtClean="0"/>
                <a:t>Расшифровка</a:t>
              </a:r>
            </a:p>
            <a:p>
              <a:r>
                <a:rPr lang="ru-RU" sz="1600" dirty="0" smtClean="0"/>
                <a:t>структуры</a:t>
              </a:r>
              <a:endParaRPr lang="ru-RU" sz="1600" dirty="0"/>
            </a:p>
          </p:txBody>
        </p:sp>
      </p:grpSp>
      <p:grpSp>
        <p:nvGrpSpPr>
          <p:cNvPr id="55" name="Группа 67"/>
          <p:cNvGrpSpPr/>
          <p:nvPr/>
        </p:nvGrpSpPr>
        <p:grpSpPr>
          <a:xfrm>
            <a:off x="5796136" y="1445875"/>
            <a:ext cx="1512168" cy="830997"/>
            <a:chOff x="6228184" y="620688"/>
            <a:chExt cx="1512168" cy="830997"/>
          </a:xfrm>
        </p:grpSpPr>
        <p:sp>
          <p:nvSpPr>
            <p:cNvPr id="60" name="Скругленный прямоугольник 59"/>
            <p:cNvSpPr/>
            <p:nvPr/>
          </p:nvSpPr>
          <p:spPr>
            <a:xfrm>
              <a:off x="6228184" y="620688"/>
              <a:ext cx="1512168" cy="792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 name="TextBox 9"/>
            <p:cNvSpPr txBox="1"/>
            <p:nvPr/>
          </p:nvSpPr>
          <p:spPr>
            <a:xfrm>
              <a:off x="6249046" y="620688"/>
              <a:ext cx="1491306" cy="830997"/>
            </a:xfrm>
            <a:prstGeom prst="rect">
              <a:avLst/>
            </a:prstGeom>
            <a:noFill/>
          </p:spPr>
          <p:txBody>
            <a:bodyPr wrap="none" rtlCol="0">
              <a:spAutoFit/>
            </a:bodyPr>
            <a:lstStyle/>
            <a:p>
              <a:r>
                <a:rPr lang="ru-RU" sz="1600" dirty="0" smtClean="0"/>
                <a:t>Метод </a:t>
              </a:r>
            </a:p>
            <a:p>
              <a:r>
                <a:rPr lang="ru-RU" sz="1600" dirty="0" smtClean="0"/>
                <a:t>тестирования</a:t>
              </a:r>
            </a:p>
            <a:p>
              <a:r>
                <a:rPr lang="ru-RU" sz="1600" dirty="0" smtClean="0"/>
                <a:t>активности</a:t>
              </a:r>
              <a:endParaRPr lang="ru-RU" sz="1600" dirty="0"/>
            </a:p>
          </p:txBody>
        </p:sp>
      </p:grpSp>
      <p:grpSp>
        <p:nvGrpSpPr>
          <p:cNvPr id="57" name="Группа 65"/>
          <p:cNvGrpSpPr/>
          <p:nvPr/>
        </p:nvGrpSpPr>
        <p:grpSpPr>
          <a:xfrm>
            <a:off x="7092280" y="3172635"/>
            <a:ext cx="1527085" cy="832429"/>
            <a:chOff x="7038492" y="2020507"/>
            <a:chExt cx="1527085" cy="832429"/>
          </a:xfrm>
        </p:grpSpPr>
        <p:sp>
          <p:nvSpPr>
            <p:cNvPr id="58" name="Скругленный прямоугольник 57"/>
            <p:cNvSpPr/>
            <p:nvPr/>
          </p:nvSpPr>
          <p:spPr>
            <a:xfrm>
              <a:off x="7092280" y="2060848"/>
              <a:ext cx="1368152" cy="792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2" name="TextBox 11"/>
            <p:cNvSpPr txBox="1"/>
            <p:nvPr/>
          </p:nvSpPr>
          <p:spPr>
            <a:xfrm>
              <a:off x="7038492" y="2020507"/>
              <a:ext cx="1527085" cy="830997"/>
            </a:xfrm>
            <a:prstGeom prst="rect">
              <a:avLst/>
            </a:prstGeom>
            <a:noFill/>
          </p:spPr>
          <p:txBody>
            <a:bodyPr wrap="none" rtlCol="0">
              <a:spAutoFit/>
            </a:bodyPr>
            <a:lstStyle/>
            <a:p>
              <a:r>
                <a:rPr lang="ru-RU" sz="1600" dirty="0" smtClean="0"/>
                <a:t>Высоко-</a:t>
              </a:r>
            </a:p>
            <a:p>
              <a:r>
                <a:rPr lang="ru-RU" sz="1600" dirty="0" smtClean="0"/>
                <a:t>эффективный</a:t>
              </a:r>
            </a:p>
            <a:p>
              <a:r>
                <a:rPr lang="ru-RU" sz="1600" dirty="0" smtClean="0"/>
                <a:t>скрининг</a:t>
              </a:r>
              <a:endParaRPr lang="ru-RU" sz="1600" dirty="0"/>
            </a:p>
          </p:txBody>
        </p:sp>
      </p:grpSp>
      <p:grpSp>
        <p:nvGrpSpPr>
          <p:cNvPr id="64" name="Группа 66"/>
          <p:cNvGrpSpPr/>
          <p:nvPr/>
        </p:nvGrpSpPr>
        <p:grpSpPr>
          <a:xfrm>
            <a:off x="7092280" y="2340169"/>
            <a:ext cx="1671163" cy="584775"/>
            <a:chOff x="7077301" y="1404065"/>
            <a:chExt cx="1671163" cy="584775"/>
          </a:xfrm>
        </p:grpSpPr>
        <p:sp>
          <p:nvSpPr>
            <p:cNvPr id="59" name="Скругленный прямоугольник 58"/>
            <p:cNvSpPr/>
            <p:nvPr/>
          </p:nvSpPr>
          <p:spPr>
            <a:xfrm>
              <a:off x="7092280" y="1412776"/>
              <a:ext cx="1656184"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3" name="TextBox 12"/>
            <p:cNvSpPr txBox="1"/>
            <p:nvPr/>
          </p:nvSpPr>
          <p:spPr>
            <a:xfrm>
              <a:off x="7077301" y="1404065"/>
              <a:ext cx="1671163" cy="584775"/>
            </a:xfrm>
            <a:prstGeom prst="rect">
              <a:avLst/>
            </a:prstGeom>
            <a:noFill/>
          </p:spPr>
          <p:txBody>
            <a:bodyPr wrap="none" rtlCol="0">
              <a:spAutoFit/>
            </a:bodyPr>
            <a:lstStyle/>
            <a:p>
              <a:r>
                <a:rPr lang="ru-RU" sz="1600" dirty="0" smtClean="0"/>
                <a:t>Комбинаторная</a:t>
              </a:r>
            </a:p>
            <a:p>
              <a:r>
                <a:rPr lang="ru-RU" sz="1600" dirty="0" smtClean="0"/>
                <a:t>химия</a:t>
              </a:r>
              <a:endParaRPr lang="ru-RU" sz="1600" dirty="0"/>
            </a:p>
          </p:txBody>
        </p:sp>
      </p:grpSp>
      <p:sp>
        <p:nvSpPr>
          <p:cNvPr id="14" name="TextBox 13"/>
          <p:cNvSpPr txBox="1"/>
          <p:nvPr/>
        </p:nvSpPr>
        <p:spPr>
          <a:xfrm>
            <a:off x="5521873" y="1074222"/>
            <a:ext cx="3082575" cy="338554"/>
          </a:xfrm>
          <a:prstGeom prst="rect">
            <a:avLst/>
          </a:prstGeom>
          <a:noFill/>
        </p:spPr>
        <p:txBody>
          <a:bodyPr wrap="none" rtlCol="0">
            <a:spAutoFit/>
          </a:bodyPr>
          <a:lstStyle/>
          <a:p>
            <a:r>
              <a:rPr lang="ru-RU" sz="1600" i="1" dirty="0" smtClean="0"/>
              <a:t>Экспериментальные методы</a:t>
            </a:r>
            <a:endParaRPr lang="ru-RU" sz="1600" i="1" dirty="0"/>
          </a:p>
        </p:txBody>
      </p:sp>
      <p:sp>
        <p:nvSpPr>
          <p:cNvPr id="15" name="TextBox 14"/>
          <p:cNvSpPr txBox="1"/>
          <p:nvPr/>
        </p:nvSpPr>
        <p:spPr>
          <a:xfrm>
            <a:off x="323528" y="1052736"/>
            <a:ext cx="2596095" cy="338554"/>
          </a:xfrm>
          <a:prstGeom prst="rect">
            <a:avLst/>
          </a:prstGeom>
          <a:noFill/>
        </p:spPr>
        <p:txBody>
          <a:bodyPr wrap="none" rtlCol="0">
            <a:spAutoFit/>
          </a:bodyPr>
          <a:lstStyle/>
          <a:p>
            <a:r>
              <a:rPr lang="ru-RU" sz="1600" i="1" dirty="0" smtClean="0"/>
              <a:t>Анализ исходных данных</a:t>
            </a:r>
            <a:endParaRPr lang="ru-RU" sz="1600" i="1" dirty="0"/>
          </a:p>
        </p:txBody>
      </p:sp>
      <p:sp>
        <p:nvSpPr>
          <p:cNvPr id="18" name="TextBox 17"/>
          <p:cNvSpPr txBox="1"/>
          <p:nvPr/>
        </p:nvSpPr>
        <p:spPr>
          <a:xfrm>
            <a:off x="1730064" y="6237312"/>
            <a:ext cx="2553904" cy="338554"/>
          </a:xfrm>
          <a:prstGeom prst="rect">
            <a:avLst/>
          </a:prstGeom>
          <a:noFill/>
        </p:spPr>
        <p:txBody>
          <a:bodyPr wrap="none" rtlCol="0">
            <a:spAutoFit/>
          </a:bodyPr>
          <a:lstStyle/>
          <a:p>
            <a:r>
              <a:rPr lang="en-US" sz="1600" i="1" dirty="0" err="1" smtClean="0"/>
              <a:t>Ligand</a:t>
            </a:r>
            <a:r>
              <a:rPr lang="en-US" sz="1600" i="1" dirty="0" smtClean="0"/>
              <a:t>-based</a:t>
            </a:r>
            <a:r>
              <a:rPr lang="ru-RU" sz="1600" i="1" dirty="0" smtClean="0"/>
              <a:t> </a:t>
            </a:r>
            <a:r>
              <a:rPr lang="en-US" sz="1600" i="1" dirty="0" smtClean="0"/>
              <a:t>drug design</a:t>
            </a:r>
            <a:endParaRPr lang="ru-RU" sz="1600" i="1" dirty="0"/>
          </a:p>
        </p:txBody>
      </p:sp>
      <p:grpSp>
        <p:nvGrpSpPr>
          <p:cNvPr id="65" name="Группа 78"/>
          <p:cNvGrpSpPr/>
          <p:nvPr/>
        </p:nvGrpSpPr>
        <p:grpSpPr>
          <a:xfrm>
            <a:off x="2915816" y="4665911"/>
            <a:ext cx="1515736" cy="584775"/>
            <a:chOff x="3203848" y="3996353"/>
            <a:chExt cx="1515736" cy="584775"/>
          </a:xfrm>
        </p:grpSpPr>
        <p:sp>
          <p:nvSpPr>
            <p:cNvPr id="61" name="Скругленный прямоугольник 60"/>
            <p:cNvSpPr/>
            <p:nvPr/>
          </p:nvSpPr>
          <p:spPr>
            <a:xfrm>
              <a:off x="3203848" y="4005064"/>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6" name="TextBox 25"/>
            <p:cNvSpPr txBox="1"/>
            <p:nvPr/>
          </p:nvSpPr>
          <p:spPr>
            <a:xfrm>
              <a:off x="3203848" y="3996353"/>
              <a:ext cx="1515736" cy="584775"/>
            </a:xfrm>
            <a:prstGeom prst="rect">
              <a:avLst/>
            </a:prstGeom>
            <a:noFill/>
          </p:spPr>
          <p:txBody>
            <a:bodyPr wrap="none" rtlCol="0">
              <a:spAutoFit/>
            </a:bodyPr>
            <a:lstStyle/>
            <a:p>
              <a:r>
                <a:rPr lang="ru-RU" sz="1600" dirty="0" smtClean="0"/>
                <a:t>Тестирование</a:t>
              </a:r>
            </a:p>
            <a:p>
              <a:r>
                <a:rPr lang="ru-RU" sz="1600" dirty="0" smtClean="0"/>
                <a:t>активности</a:t>
              </a:r>
              <a:endParaRPr lang="ru-RU" sz="1600" dirty="0"/>
            </a:p>
          </p:txBody>
        </p:sp>
      </p:grpSp>
      <p:grpSp>
        <p:nvGrpSpPr>
          <p:cNvPr id="66" name="Группа 87"/>
          <p:cNvGrpSpPr/>
          <p:nvPr/>
        </p:nvGrpSpPr>
        <p:grpSpPr>
          <a:xfrm>
            <a:off x="6156176" y="4674622"/>
            <a:ext cx="1440160" cy="584775"/>
            <a:chOff x="6228184" y="4005064"/>
            <a:chExt cx="1440160" cy="584775"/>
          </a:xfrm>
        </p:grpSpPr>
        <p:sp>
          <p:nvSpPr>
            <p:cNvPr id="62" name="Скругленный прямоугольник 61"/>
            <p:cNvSpPr/>
            <p:nvPr/>
          </p:nvSpPr>
          <p:spPr>
            <a:xfrm>
              <a:off x="6228184" y="4005064"/>
              <a:ext cx="1368152"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8" name="TextBox 27"/>
            <p:cNvSpPr txBox="1"/>
            <p:nvPr/>
          </p:nvSpPr>
          <p:spPr>
            <a:xfrm>
              <a:off x="6273410" y="4005064"/>
              <a:ext cx="1394934" cy="584775"/>
            </a:xfrm>
            <a:prstGeom prst="rect">
              <a:avLst/>
            </a:prstGeom>
            <a:noFill/>
          </p:spPr>
          <p:txBody>
            <a:bodyPr wrap="none" rtlCol="0">
              <a:spAutoFit/>
            </a:bodyPr>
            <a:lstStyle/>
            <a:p>
              <a:r>
                <a:rPr lang="ru-RU" sz="1600" dirty="0" smtClean="0"/>
                <a:t>Химический </a:t>
              </a:r>
            </a:p>
            <a:p>
              <a:r>
                <a:rPr lang="ru-RU" sz="1600" dirty="0" smtClean="0"/>
                <a:t>синтез</a:t>
              </a:r>
              <a:endParaRPr lang="ru-RU" sz="1600" dirty="0"/>
            </a:p>
          </p:txBody>
        </p:sp>
      </p:grpSp>
      <p:grpSp>
        <p:nvGrpSpPr>
          <p:cNvPr id="67" name="Группа 75"/>
          <p:cNvGrpSpPr/>
          <p:nvPr/>
        </p:nvGrpSpPr>
        <p:grpSpPr>
          <a:xfrm>
            <a:off x="7592768" y="4674622"/>
            <a:ext cx="1515736" cy="584775"/>
            <a:chOff x="7628264" y="4005064"/>
            <a:chExt cx="1515736" cy="584775"/>
          </a:xfrm>
        </p:grpSpPr>
        <p:sp>
          <p:nvSpPr>
            <p:cNvPr id="63" name="Скругленный прямоугольник 62"/>
            <p:cNvSpPr/>
            <p:nvPr/>
          </p:nvSpPr>
          <p:spPr>
            <a:xfrm>
              <a:off x="7631832" y="4005064"/>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0" name="TextBox 29"/>
            <p:cNvSpPr txBox="1"/>
            <p:nvPr/>
          </p:nvSpPr>
          <p:spPr>
            <a:xfrm>
              <a:off x="7628264" y="4005064"/>
              <a:ext cx="1515736" cy="584775"/>
            </a:xfrm>
            <a:prstGeom prst="rect">
              <a:avLst/>
            </a:prstGeom>
            <a:noFill/>
          </p:spPr>
          <p:txBody>
            <a:bodyPr wrap="none" rtlCol="0">
              <a:spAutoFit/>
            </a:bodyPr>
            <a:lstStyle/>
            <a:p>
              <a:r>
                <a:rPr lang="ru-RU" sz="1600" dirty="0" smtClean="0"/>
                <a:t>Тестирование</a:t>
              </a:r>
            </a:p>
            <a:p>
              <a:r>
                <a:rPr lang="ru-RU" sz="1600" dirty="0" smtClean="0"/>
                <a:t>активности</a:t>
              </a:r>
              <a:endParaRPr lang="ru-RU" sz="1600" dirty="0"/>
            </a:p>
          </p:txBody>
        </p:sp>
      </p:grpSp>
      <p:grpSp>
        <p:nvGrpSpPr>
          <p:cNvPr id="68" name="Группа 74"/>
          <p:cNvGrpSpPr/>
          <p:nvPr/>
        </p:nvGrpSpPr>
        <p:grpSpPr>
          <a:xfrm>
            <a:off x="7524328" y="5949280"/>
            <a:ext cx="1512168" cy="864096"/>
            <a:chOff x="7308304" y="5013176"/>
            <a:chExt cx="1512168" cy="864096"/>
          </a:xfrm>
        </p:grpSpPr>
        <p:sp>
          <p:nvSpPr>
            <p:cNvPr id="50" name="Скругленный прямоугольник 49"/>
            <p:cNvSpPr/>
            <p:nvPr/>
          </p:nvSpPr>
          <p:spPr>
            <a:xfrm>
              <a:off x="7308304" y="5013176"/>
              <a:ext cx="1512168" cy="864096"/>
            </a:xfrm>
            <a:prstGeom prst="round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1" name="TextBox 30"/>
            <p:cNvSpPr txBox="1"/>
            <p:nvPr/>
          </p:nvSpPr>
          <p:spPr>
            <a:xfrm>
              <a:off x="7308304" y="5013176"/>
              <a:ext cx="1486817" cy="830997"/>
            </a:xfrm>
            <a:prstGeom prst="rect">
              <a:avLst/>
            </a:prstGeom>
            <a:noFill/>
          </p:spPr>
          <p:txBody>
            <a:bodyPr wrap="none" rtlCol="0">
              <a:spAutoFit/>
            </a:bodyPr>
            <a:lstStyle/>
            <a:p>
              <a:r>
                <a:rPr lang="ru-RU" sz="1600" dirty="0" err="1" smtClean="0"/>
                <a:t>Доклиника</a:t>
              </a:r>
              <a:r>
                <a:rPr lang="ru-RU" sz="1600" dirty="0" smtClean="0"/>
                <a:t>,</a:t>
              </a:r>
            </a:p>
            <a:p>
              <a:r>
                <a:rPr lang="ru-RU" sz="1600" dirty="0" smtClean="0"/>
                <a:t>клиника, </a:t>
              </a:r>
            </a:p>
            <a:p>
              <a:r>
                <a:rPr lang="ru-RU" sz="1600" dirty="0" smtClean="0"/>
                <a:t>производство</a:t>
              </a:r>
              <a:endParaRPr lang="ru-RU" sz="1600" dirty="0"/>
            </a:p>
          </p:txBody>
        </p:sp>
      </p:grpSp>
      <p:sp>
        <p:nvSpPr>
          <p:cNvPr id="93" name="Стрелка вправо 92"/>
          <p:cNvSpPr/>
          <p:nvPr/>
        </p:nvSpPr>
        <p:spPr>
          <a:xfrm rot="5400000">
            <a:off x="1295636" y="1907722"/>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8" name="Стрелка вправо 97"/>
          <p:cNvSpPr/>
          <p:nvPr/>
        </p:nvSpPr>
        <p:spPr>
          <a:xfrm rot="5400000">
            <a:off x="1691680" y="4365104"/>
            <a:ext cx="57606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0" name="Стрелка вправо 99"/>
          <p:cNvSpPr/>
          <p:nvPr/>
        </p:nvSpPr>
        <p:spPr>
          <a:xfrm rot="10800000">
            <a:off x="2699792" y="4941168"/>
            <a:ext cx="274585"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4" name="Стрелка вправо 103"/>
          <p:cNvSpPr/>
          <p:nvPr/>
        </p:nvSpPr>
        <p:spPr>
          <a:xfrm rot="5400000">
            <a:off x="408983" y="4378551"/>
            <a:ext cx="54917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5" name="Стрелка вправо 104"/>
          <p:cNvSpPr/>
          <p:nvPr/>
        </p:nvSpPr>
        <p:spPr>
          <a:xfrm rot="-5400000">
            <a:off x="431540" y="5337212"/>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6" name="Стрелка вправо 105"/>
          <p:cNvSpPr/>
          <p:nvPr/>
        </p:nvSpPr>
        <p:spPr>
          <a:xfrm rot="-5400000">
            <a:off x="2015716" y="5409220"/>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69" name="Группа 84"/>
          <p:cNvGrpSpPr/>
          <p:nvPr/>
        </p:nvGrpSpPr>
        <p:grpSpPr>
          <a:xfrm>
            <a:off x="1937671" y="5610726"/>
            <a:ext cx="1482201" cy="584775"/>
            <a:chOff x="1835696" y="4797152"/>
            <a:chExt cx="1482201" cy="584775"/>
          </a:xfrm>
        </p:grpSpPr>
        <p:sp>
          <p:nvSpPr>
            <p:cNvPr id="37" name="Скругленный прямоугольник 36"/>
            <p:cNvSpPr/>
            <p:nvPr/>
          </p:nvSpPr>
          <p:spPr>
            <a:xfrm>
              <a:off x="1835696" y="4869160"/>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5" name="TextBox 24"/>
            <p:cNvSpPr txBox="1"/>
            <p:nvPr/>
          </p:nvSpPr>
          <p:spPr>
            <a:xfrm>
              <a:off x="1835696" y="4797152"/>
              <a:ext cx="1482201" cy="584775"/>
            </a:xfrm>
            <a:prstGeom prst="rect">
              <a:avLst/>
            </a:prstGeom>
            <a:noFill/>
          </p:spPr>
          <p:txBody>
            <a:bodyPr wrap="none" rtlCol="0">
              <a:spAutoFit/>
            </a:bodyPr>
            <a:lstStyle/>
            <a:p>
              <a:r>
                <a:rPr lang="ru-RU" sz="1600" dirty="0" err="1" smtClean="0"/>
                <a:t>Фармакофор</a:t>
              </a:r>
              <a:r>
                <a:rPr lang="ru-RU" sz="1600" dirty="0" smtClean="0"/>
                <a:t>,</a:t>
              </a:r>
            </a:p>
            <a:p>
              <a:r>
                <a:rPr lang="ru-RU" sz="1600" dirty="0" err="1" smtClean="0"/>
                <a:t>докинг</a:t>
              </a:r>
              <a:endParaRPr lang="ru-RU" sz="1600" dirty="0"/>
            </a:p>
          </p:txBody>
        </p:sp>
      </p:grpSp>
      <p:grpSp>
        <p:nvGrpSpPr>
          <p:cNvPr id="70" name="Группа 83"/>
          <p:cNvGrpSpPr/>
          <p:nvPr/>
        </p:nvGrpSpPr>
        <p:grpSpPr>
          <a:xfrm>
            <a:off x="317395" y="5616134"/>
            <a:ext cx="1518301" cy="584775"/>
            <a:chOff x="359024" y="4725144"/>
            <a:chExt cx="1518301" cy="584775"/>
          </a:xfrm>
        </p:grpSpPr>
        <p:sp>
          <p:nvSpPr>
            <p:cNvPr id="38" name="Скругленный прямоугольник 37"/>
            <p:cNvSpPr/>
            <p:nvPr/>
          </p:nvSpPr>
          <p:spPr>
            <a:xfrm>
              <a:off x="395536" y="4797152"/>
              <a:ext cx="1440160"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4" name="TextBox 23"/>
            <p:cNvSpPr txBox="1"/>
            <p:nvPr/>
          </p:nvSpPr>
          <p:spPr>
            <a:xfrm>
              <a:off x="359024" y="4725144"/>
              <a:ext cx="1518301" cy="584775"/>
            </a:xfrm>
            <a:prstGeom prst="rect">
              <a:avLst/>
            </a:prstGeom>
            <a:noFill/>
          </p:spPr>
          <p:txBody>
            <a:bodyPr wrap="none" rtlCol="0">
              <a:spAutoFit/>
            </a:bodyPr>
            <a:lstStyle/>
            <a:p>
              <a:r>
                <a:rPr lang="ru-RU" sz="1600" dirty="0" smtClean="0"/>
                <a:t>Модель сайта</a:t>
              </a:r>
            </a:p>
            <a:p>
              <a:r>
                <a:rPr lang="ru-RU" sz="1600" dirty="0" smtClean="0"/>
                <a:t>связывания</a:t>
              </a:r>
              <a:endParaRPr lang="ru-RU" sz="1600" dirty="0"/>
            </a:p>
          </p:txBody>
        </p:sp>
      </p:grpSp>
      <p:sp>
        <p:nvSpPr>
          <p:cNvPr id="108" name="Стрелка вправо 107"/>
          <p:cNvSpPr/>
          <p:nvPr/>
        </p:nvSpPr>
        <p:spPr>
          <a:xfrm>
            <a:off x="2771800" y="4797152"/>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1" name="Группа 70"/>
          <p:cNvGrpSpPr/>
          <p:nvPr/>
        </p:nvGrpSpPr>
        <p:grpSpPr>
          <a:xfrm>
            <a:off x="2316443" y="1362254"/>
            <a:ext cx="1431802" cy="584775"/>
            <a:chOff x="2964515" y="620688"/>
            <a:chExt cx="1431802" cy="584775"/>
          </a:xfrm>
        </p:grpSpPr>
        <p:sp>
          <p:nvSpPr>
            <p:cNvPr id="35" name="Скругленный прямоугольник 34"/>
            <p:cNvSpPr/>
            <p:nvPr/>
          </p:nvSpPr>
          <p:spPr>
            <a:xfrm>
              <a:off x="2987824" y="692696"/>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4" name="TextBox 3"/>
            <p:cNvSpPr txBox="1"/>
            <p:nvPr/>
          </p:nvSpPr>
          <p:spPr>
            <a:xfrm>
              <a:off x="2964515" y="620688"/>
              <a:ext cx="1431802" cy="584775"/>
            </a:xfrm>
            <a:prstGeom prst="rect">
              <a:avLst/>
            </a:prstGeom>
            <a:noFill/>
          </p:spPr>
          <p:txBody>
            <a:bodyPr wrap="none" rtlCol="0">
              <a:spAutoFit/>
            </a:bodyPr>
            <a:lstStyle/>
            <a:p>
              <a:r>
                <a:rPr lang="ru-RU" sz="1600" dirty="0" smtClean="0"/>
                <a:t>3</a:t>
              </a:r>
              <a:r>
                <a:rPr lang="en-US" sz="1600" dirty="0" smtClean="0"/>
                <a:t>D </a:t>
              </a:r>
              <a:r>
                <a:rPr lang="ru-RU" sz="1600" dirty="0" smtClean="0"/>
                <a:t>структура</a:t>
              </a:r>
            </a:p>
            <a:p>
              <a:r>
                <a:rPr lang="ru-RU" sz="1600" dirty="0" smtClean="0"/>
                <a:t>мишени</a:t>
              </a:r>
              <a:endParaRPr lang="ru-RU" sz="1600" dirty="0"/>
            </a:p>
          </p:txBody>
        </p:sp>
      </p:grpSp>
      <p:sp>
        <p:nvSpPr>
          <p:cNvPr id="110" name="Стрелка вправо 109"/>
          <p:cNvSpPr/>
          <p:nvPr/>
        </p:nvSpPr>
        <p:spPr>
          <a:xfrm>
            <a:off x="4355976" y="4869160"/>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11" name="Стрелка вправо 110"/>
          <p:cNvSpPr/>
          <p:nvPr/>
        </p:nvSpPr>
        <p:spPr>
          <a:xfrm rot="-5400000">
            <a:off x="4896036" y="5409220"/>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2" name="Группа 85"/>
          <p:cNvGrpSpPr/>
          <p:nvPr/>
        </p:nvGrpSpPr>
        <p:grpSpPr>
          <a:xfrm>
            <a:off x="4572000" y="5682734"/>
            <a:ext cx="1224136" cy="476672"/>
            <a:chOff x="4788024" y="4797152"/>
            <a:chExt cx="1224136" cy="476672"/>
          </a:xfrm>
        </p:grpSpPr>
        <p:sp>
          <p:nvSpPr>
            <p:cNvPr id="51" name="Скругленный прямоугольник 50"/>
            <p:cNvSpPr/>
            <p:nvPr/>
          </p:nvSpPr>
          <p:spPr>
            <a:xfrm>
              <a:off x="4788024" y="4797152"/>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9" name="TextBox 28"/>
            <p:cNvSpPr txBox="1"/>
            <p:nvPr/>
          </p:nvSpPr>
          <p:spPr>
            <a:xfrm>
              <a:off x="4860032" y="4869160"/>
              <a:ext cx="1083951" cy="338554"/>
            </a:xfrm>
            <a:prstGeom prst="rect">
              <a:avLst/>
            </a:prstGeom>
            <a:noFill/>
          </p:spPr>
          <p:txBody>
            <a:bodyPr wrap="none" rtlCol="0">
              <a:spAutoFit/>
            </a:bodyPr>
            <a:lstStyle/>
            <a:p>
              <a:r>
                <a:rPr lang="ru-RU" sz="1600" dirty="0" smtClean="0"/>
                <a:t>3</a:t>
              </a:r>
              <a:r>
                <a:rPr lang="en-US" sz="1600" dirty="0" smtClean="0"/>
                <a:t>D QSAR</a:t>
              </a:r>
              <a:endParaRPr lang="ru-RU" sz="1600" dirty="0" smtClean="0"/>
            </a:p>
          </p:txBody>
        </p:sp>
      </p:grpSp>
      <p:cxnSp>
        <p:nvCxnSpPr>
          <p:cNvPr id="113" name="Прямая со стрелкой 112"/>
          <p:cNvCxnSpPr/>
          <p:nvPr/>
        </p:nvCxnSpPr>
        <p:spPr>
          <a:xfrm flipH="1">
            <a:off x="4355976" y="2204864"/>
            <a:ext cx="2278684" cy="2520280"/>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18" name="Стрелка вправо 117"/>
          <p:cNvSpPr/>
          <p:nvPr/>
        </p:nvSpPr>
        <p:spPr>
          <a:xfrm rot="5400000">
            <a:off x="4752020" y="2011397"/>
            <a:ext cx="36004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3" name="Группа 64"/>
          <p:cNvGrpSpPr/>
          <p:nvPr/>
        </p:nvGrpSpPr>
        <p:grpSpPr>
          <a:xfrm>
            <a:off x="4283968" y="3204265"/>
            <a:ext cx="1512168" cy="584775"/>
            <a:chOff x="4716016" y="2060848"/>
            <a:chExt cx="1512168" cy="584775"/>
          </a:xfrm>
        </p:grpSpPr>
        <p:sp>
          <p:nvSpPr>
            <p:cNvPr id="56" name="Скругленный прямоугольник 55"/>
            <p:cNvSpPr/>
            <p:nvPr/>
          </p:nvSpPr>
          <p:spPr>
            <a:xfrm>
              <a:off x="4716016" y="2060848"/>
              <a:ext cx="1440160"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1" name="TextBox 10"/>
            <p:cNvSpPr txBox="1"/>
            <p:nvPr/>
          </p:nvSpPr>
          <p:spPr>
            <a:xfrm>
              <a:off x="4833250" y="2060848"/>
              <a:ext cx="1394934" cy="584775"/>
            </a:xfrm>
            <a:prstGeom prst="rect">
              <a:avLst/>
            </a:prstGeom>
            <a:noFill/>
          </p:spPr>
          <p:txBody>
            <a:bodyPr wrap="none" rtlCol="0">
              <a:spAutoFit/>
            </a:bodyPr>
            <a:lstStyle/>
            <a:p>
              <a:r>
                <a:rPr lang="ru-RU" sz="1600" dirty="0" smtClean="0"/>
                <a:t>Химический </a:t>
              </a:r>
            </a:p>
            <a:p>
              <a:r>
                <a:rPr lang="ru-RU" sz="1600" dirty="0" smtClean="0"/>
                <a:t>синтез</a:t>
              </a:r>
              <a:endParaRPr lang="ru-RU" sz="1600" dirty="0"/>
            </a:p>
          </p:txBody>
        </p:sp>
      </p:grpSp>
      <p:sp>
        <p:nvSpPr>
          <p:cNvPr id="122" name="Стрелка вправо 121"/>
          <p:cNvSpPr/>
          <p:nvPr/>
        </p:nvSpPr>
        <p:spPr>
          <a:xfrm rot="5400000">
            <a:off x="7884368" y="5517232"/>
            <a:ext cx="72008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23" name="Стрелка вправо 122"/>
          <p:cNvSpPr/>
          <p:nvPr/>
        </p:nvSpPr>
        <p:spPr>
          <a:xfrm rot="5400000">
            <a:off x="7740352" y="2996952"/>
            <a:ext cx="288032"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cxnSp>
        <p:nvCxnSpPr>
          <p:cNvPr id="124" name="Прямая со стрелкой 123"/>
          <p:cNvCxnSpPr/>
          <p:nvPr/>
        </p:nvCxnSpPr>
        <p:spPr>
          <a:xfrm flipH="1">
            <a:off x="755576" y="2276872"/>
            <a:ext cx="648072" cy="1512168"/>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4" name="Группа 63"/>
          <p:cNvGrpSpPr/>
          <p:nvPr/>
        </p:nvGrpSpPr>
        <p:grpSpPr>
          <a:xfrm>
            <a:off x="323528" y="2492896"/>
            <a:ext cx="1224136" cy="584775"/>
            <a:chOff x="251520" y="631069"/>
            <a:chExt cx="1224136" cy="593618"/>
          </a:xfrm>
        </p:grpSpPr>
        <p:sp>
          <p:nvSpPr>
            <p:cNvPr id="33" name="Скругленный прямоугольник 32"/>
            <p:cNvSpPr/>
            <p:nvPr/>
          </p:nvSpPr>
          <p:spPr>
            <a:xfrm>
              <a:off x="251520" y="692696"/>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7" name="TextBox 6"/>
            <p:cNvSpPr txBox="1"/>
            <p:nvPr/>
          </p:nvSpPr>
          <p:spPr>
            <a:xfrm>
              <a:off x="251520" y="631069"/>
              <a:ext cx="1219501" cy="593618"/>
            </a:xfrm>
            <a:prstGeom prst="rect">
              <a:avLst/>
            </a:prstGeom>
            <a:noFill/>
          </p:spPr>
          <p:txBody>
            <a:bodyPr wrap="none" rtlCol="0">
              <a:spAutoFit/>
            </a:bodyPr>
            <a:lstStyle/>
            <a:p>
              <a:r>
                <a:rPr lang="ru-RU" sz="1600" dirty="0" smtClean="0"/>
                <a:t>Известные</a:t>
              </a:r>
            </a:p>
            <a:p>
              <a:r>
                <a:rPr lang="ru-RU" sz="1600" dirty="0" err="1" smtClean="0"/>
                <a:t>лиганды</a:t>
              </a:r>
              <a:endParaRPr lang="ru-RU" sz="1600" dirty="0" smtClean="0"/>
            </a:p>
          </p:txBody>
        </p:sp>
      </p:grpSp>
      <p:cxnSp>
        <p:nvCxnSpPr>
          <p:cNvPr id="126" name="Прямая со стрелкой 125"/>
          <p:cNvCxnSpPr/>
          <p:nvPr/>
        </p:nvCxnSpPr>
        <p:spPr>
          <a:xfrm flipH="1">
            <a:off x="755576" y="1916832"/>
            <a:ext cx="2160240" cy="1872208"/>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Прямая со стрелкой 127"/>
          <p:cNvCxnSpPr>
            <a:stCxn id="21" idx="3"/>
            <a:endCxn id="56" idx="1"/>
          </p:cNvCxnSpPr>
          <p:nvPr/>
        </p:nvCxnSpPr>
        <p:spPr>
          <a:xfrm flipV="1">
            <a:off x="3563888" y="3492297"/>
            <a:ext cx="720080" cy="43640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Прямая со стрелкой 130"/>
          <p:cNvCxnSpPr>
            <a:stCxn id="9" idx="1"/>
          </p:cNvCxnSpPr>
          <p:nvPr/>
        </p:nvCxnSpPr>
        <p:spPr>
          <a:xfrm flipH="1" flipV="1">
            <a:off x="2915816" y="1916832"/>
            <a:ext cx="1368152" cy="643717"/>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Скругленная соединительная линия 135"/>
          <p:cNvCxnSpPr>
            <a:stCxn id="122" idx="1"/>
            <a:endCxn id="111" idx="3"/>
          </p:cNvCxnSpPr>
          <p:nvPr/>
        </p:nvCxnSpPr>
        <p:spPr>
          <a:xfrm rot="16200000" flipV="1">
            <a:off x="6696236" y="3681028"/>
            <a:ext cx="12700" cy="3096344"/>
          </a:xfrm>
          <a:prstGeom prst="curvedConnector3">
            <a:avLst>
              <a:gd name="adj1" fmla="val -1099835"/>
            </a:avLst>
          </a:prstGeom>
          <a:ln w="57150">
            <a:solidFill>
              <a:srgbClr val="FF690D"/>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40" name="Скругленная соединительная линия 139"/>
          <p:cNvCxnSpPr>
            <a:stCxn id="7" idx="1"/>
            <a:endCxn id="24" idx="1"/>
          </p:cNvCxnSpPr>
          <p:nvPr/>
        </p:nvCxnSpPr>
        <p:spPr>
          <a:xfrm rot="10800000" flipV="1">
            <a:off x="317396" y="2785284"/>
            <a:ext cx="6133" cy="3123238"/>
          </a:xfrm>
          <a:prstGeom prst="curvedConnector3">
            <a:avLst>
              <a:gd name="adj1" fmla="val 4923660"/>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5" name="Группа 82"/>
          <p:cNvGrpSpPr/>
          <p:nvPr/>
        </p:nvGrpSpPr>
        <p:grpSpPr>
          <a:xfrm>
            <a:off x="107504" y="4665911"/>
            <a:ext cx="1306961" cy="584775"/>
            <a:chOff x="467544" y="3861048"/>
            <a:chExt cx="1306961" cy="584775"/>
          </a:xfrm>
        </p:grpSpPr>
        <p:sp>
          <p:nvSpPr>
            <p:cNvPr id="41" name="Скругленный прямоугольник 40"/>
            <p:cNvSpPr/>
            <p:nvPr/>
          </p:nvSpPr>
          <p:spPr>
            <a:xfrm>
              <a:off x="467544" y="3933056"/>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2" name="TextBox 21"/>
            <p:cNvSpPr txBox="1"/>
            <p:nvPr/>
          </p:nvSpPr>
          <p:spPr>
            <a:xfrm>
              <a:off x="467544" y="3861048"/>
              <a:ext cx="1306961" cy="584775"/>
            </a:xfrm>
            <a:prstGeom prst="rect">
              <a:avLst/>
            </a:prstGeom>
            <a:noFill/>
          </p:spPr>
          <p:txBody>
            <a:bodyPr wrap="none" rtlCol="0">
              <a:spAutoFit/>
            </a:bodyPr>
            <a:lstStyle/>
            <a:p>
              <a:r>
                <a:rPr lang="ru-RU" sz="1600" dirty="0" smtClean="0"/>
                <a:t>Сайт</a:t>
              </a:r>
            </a:p>
            <a:p>
              <a:r>
                <a:rPr lang="ru-RU" sz="1600" dirty="0" smtClean="0"/>
                <a:t>связывания</a:t>
              </a:r>
              <a:endParaRPr lang="ru-RU" sz="1600" dirty="0"/>
            </a:p>
          </p:txBody>
        </p:sp>
      </p:grpSp>
      <p:grpSp>
        <p:nvGrpSpPr>
          <p:cNvPr id="76" name="Группа 81"/>
          <p:cNvGrpSpPr/>
          <p:nvPr/>
        </p:nvGrpSpPr>
        <p:grpSpPr>
          <a:xfrm>
            <a:off x="107504" y="3636313"/>
            <a:ext cx="1152128" cy="584775"/>
            <a:chOff x="323528" y="2996952"/>
            <a:chExt cx="1152128" cy="584775"/>
          </a:xfrm>
        </p:grpSpPr>
        <p:sp>
          <p:nvSpPr>
            <p:cNvPr id="44" name="Скругленный прямоугольник 43"/>
            <p:cNvSpPr/>
            <p:nvPr/>
          </p:nvSpPr>
          <p:spPr>
            <a:xfrm>
              <a:off x="323528" y="3068960"/>
              <a:ext cx="1152128"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9" name="TextBox 18"/>
            <p:cNvSpPr txBox="1"/>
            <p:nvPr/>
          </p:nvSpPr>
          <p:spPr>
            <a:xfrm>
              <a:off x="323528" y="2996952"/>
              <a:ext cx="1146468" cy="584775"/>
            </a:xfrm>
            <a:prstGeom prst="rect">
              <a:avLst/>
            </a:prstGeom>
            <a:noFill/>
          </p:spPr>
          <p:txBody>
            <a:bodyPr wrap="none" rtlCol="0">
              <a:spAutoFit/>
            </a:bodyPr>
            <a:lstStyle/>
            <a:p>
              <a:r>
                <a:rPr lang="ru-RU" sz="1600" dirty="0" smtClean="0"/>
                <a:t>Анализ</a:t>
              </a:r>
            </a:p>
            <a:p>
              <a:r>
                <a:rPr lang="ru-RU" sz="1600" dirty="0" smtClean="0"/>
                <a:t>структуры</a:t>
              </a:r>
              <a:endParaRPr lang="ru-RU" sz="1600" dirty="0"/>
            </a:p>
          </p:txBody>
        </p:sp>
      </p:grpSp>
      <p:cxnSp>
        <p:nvCxnSpPr>
          <p:cNvPr id="147" name="Прямая со стрелкой 146"/>
          <p:cNvCxnSpPr>
            <a:endCxn id="26" idx="0"/>
          </p:cNvCxnSpPr>
          <p:nvPr/>
        </p:nvCxnSpPr>
        <p:spPr>
          <a:xfrm flipH="1">
            <a:off x="3673684" y="3789040"/>
            <a:ext cx="1258356" cy="876871"/>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Прямая со стрелкой 151"/>
          <p:cNvCxnSpPr>
            <a:stCxn id="32" idx="2"/>
          </p:cNvCxnSpPr>
          <p:nvPr/>
        </p:nvCxnSpPr>
        <p:spPr>
          <a:xfrm flipH="1">
            <a:off x="2987824" y="908720"/>
            <a:ext cx="1260140" cy="522276"/>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Прямая со стрелкой 154"/>
          <p:cNvCxnSpPr>
            <a:stCxn id="32" idx="2"/>
          </p:cNvCxnSpPr>
          <p:nvPr/>
        </p:nvCxnSpPr>
        <p:spPr>
          <a:xfrm>
            <a:off x="4247964" y="908720"/>
            <a:ext cx="900100" cy="504056"/>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Прямая со стрелкой 160"/>
          <p:cNvCxnSpPr>
            <a:endCxn id="10" idx="1"/>
          </p:cNvCxnSpPr>
          <p:nvPr/>
        </p:nvCxnSpPr>
        <p:spPr>
          <a:xfrm>
            <a:off x="5508104" y="1628800"/>
            <a:ext cx="308894" cy="23257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Прямая со стрелкой 163"/>
          <p:cNvCxnSpPr>
            <a:stCxn id="12" idx="2"/>
          </p:cNvCxnSpPr>
          <p:nvPr/>
        </p:nvCxnSpPr>
        <p:spPr>
          <a:xfrm flipH="1">
            <a:off x="5076056" y="4003632"/>
            <a:ext cx="2779767" cy="64950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7" name="Группа 73"/>
          <p:cNvGrpSpPr/>
          <p:nvPr/>
        </p:nvGrpSpPr>
        <p:grpSpPr>
          <a:xfrm>
            <a:off x="3779912" y="432048"/>
            <a:ext cx="983940" cy="476672"/>
            <a:chOff x="4067944" y="0"/>
            <a:chExt cx="983940" cy="476672"/>
          </a:xfrm>
        </p:grpSpPr>
        <p:sp>
          <p:nvSpPr>
            <p:cNvPr id="32" name="Скругленный прямоугольник 31"/>
            <p:cNvSpPr/>
            <p:nvPr/>
          </p:nvSpPr>
          <p:spPr>
            <a:xfrm>
              <a:off x="4067944" y="0"/>
              <a:ext cx="936104" cy="476672"/>
            </a:xfrm>
            <a:prstGeom prst="round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 name="TextBox 2"/>
            <p:cNvSpPr txBox="1"/>
            <p:nvPr/>
          </p:nvSpPr>
          <p:spPr>
            <a:xfrm>
              <a:off x="4080143" y="44624"/>
              <a:ext cx="971741" cy="338554"/>
            </a:xfrm>
            <a:prstGeom prst="rect">
              <a:avLst/>
            </a:prstGeom>
            <a:noFill/>
          </p:spPr>
          <p:txBody>
            <a:bodyPr wrap="none" rtlCol="0">
              <a:spAutoFit/>
            </a:bodyPr>
            <a:lstStyle/>
            <a:p>
              <a:r>
                <a:rPr lang="ru-RU" sz="1600" dirty="0" smtClean="0"/>
                <a:t>Мишень</a:t>
              </a:r>
              <a:endParaRPr lang="ru-RU" sz="1600" dirty="0"/>
            </a:p>
          </p:txBody>
        </p:sp>
      </p:grpSp>
      <p:cxnSp>
        <p:nvCxnSpPr>
          <p:cNvPr id="167" name="Прямая со стрелкой 166"/>
          <p:cNvCxnSpPr/>
          <p:nvPr/>
        </p:nvCxnSpPr>
        <p:spPr>
          <a:xfrm>
            <a:off x="2915816" y="1947029"/>
            <a:ext cx="144016" cy="1770003"/>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59632" y="3234462"/>
            <a:ext cx="2773516" cy="338554"/>
          </a:xfrm>
          <a:prstGeom prst="rect">
            <a:avLst/>
          </a:prstGeom>
          <a:noFill/>
        </p:spPr>
        <p:txBody>
          <a:bodyPr wrap="none" rtlCol="0">
            <a:spAutoFit/>
          </a:bodyPr>
          <a:lstStyle/>
          <a:p>
            <a:r>
              <a:rPr lang="en-US" sz="1600" i="1" dirty="0" smtClean="0"/>
              <a:t>Structure-based drug design</a:t>
            </a:r>
            <a:endParaRPr lang="ru-RU" sz="1600" i="1" dirty="0"/>
          </a:p>
        </p:txBody>
      </p:sp>
      <p:sp>
        <p:nvSpPr>
          <p:cNvPr id="177" name="Стрелка вправо 176"/>
          <p:cNvSpPr/>
          <p:nvPr/>
        </p:nvSpPr>
        <p:spPr>
          <a:xfrm>
            <a:off x="6012160" y="4887380"/>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78" name="Стрелка вправо 177"/>
          <p:cNvSpPr/>
          <p:nvPr/>
        </p:nvSpPr>
        <p:spPr>
          <a:xfrm>
            <a:off x="7452320" y="4941168"/>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79" name="Стрелка вправо 178"/>
          <p:cNvSpPr/>
          <p:nvPr/>
        </p:nvSpPr>
        <p:spPr>
          <a:xfrm>
            <a:off x="1259632" y="4896054"/>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86" name="Rectangle 2"/>
          <p:cNvSpPr txBox="1">
            <a:spLocks noChangeArrowheads="1"/>
          </p:cNvSpPr>
          <p:nvPr/>
        </p:nvSpPr>
        <p:spPr bwMode="auto">
          <a:xfrm>
            <a:off x="0" y="-3874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000" kern="0" dirty="0" smtClean="0">
                <a:solidFill>
                  <a:srgbClr val="0066CC"/>
                </a:solidFill>
                <a:effectLst>
                  <a:outerShdw blurRad="38100" dist="38100" dir="2700000" algn="tl">
                    <a:srgbClr val="000000"/>
                  </a:outerShdw>
                </a:effectLst>
                <a:latin typeface="+mj-lt"/>
                <a:ea typeface="+mj-ea"/>
                <a:cs typeface="+mj-cs"/>
              </a:rPr>
              <a:t>Основные стратегии, используемые </a:t>
            </a:r>
            <a:r>
              <a:rPr lang="ru-RU" sz="2000" kern="0" dirty="0" smtClean="0">
                <a:solidFill>
                  <a:srgbClr val="0066CC"/>
                </a:solidFill>
                <a:effectLst>
                  <a:outerShdw blurRad="38100" dist="38100" dir="2700000" algn="tl">
                    <a:srgbClr val="000000"/>
                  </a:outerShdw>
                </a:effectLst>
                <a:latin typeface="+mj-lt"/>
                <a:ea typeface="+mj-ea"/>
                <a:cs typeface="+mj-cs"/>
              </a:rPr>
              <a:t>при компьютерной разработке </a:t>
            </a:r>
            <a:r>
              <a:rPr lang="ru-RU" sz="2000" kern="0" dirty="0" smtClean="0">
                <a:solidFill>
                  <a:srgbClr val="0066CC"/>
                </a:solidFill>
                <a:effectLst>
                  <a:outerShdw blurRad="38100" dist="38100" dir="2700000" algn="tl">
                    <a:srgbClr val="000000"/>
                  </a:outerShdw>
                </a:effectLst>
                <a:latin typeface="+mj-lt"/>
                <a:ea typeface="+mj-ea"/>
                <a:cs typeface="+mj-cs"/>
              </a:rPr>
              <a:t>лекарств</a:t>
            </a:r>
            <a:endParaRPr kumimoji="0" lang="ru-RU" sz="2000" b="0" i="0" u="none" strike="noStrike" kern="0" cap="none" spc="0" normalizeH="0" baseline="0" noProof="0" dirty="0" smtClean="0">
              <a:ln>
                <a:noFill/>
              </a:ln>
              <a:solidFill>
                <a:srgbClr val="0066CC"/>
              </a:solidFill>
              <a:effectLst>
                <a:outerShdw blurRad="38100" dist="38100" dir="2700000" algn="tl">
                  <a:srgbClr val="000000"/>
                </a:outerShdw>
              </a:effectLst>
              <a:uLnTx/>
              <a:uFillTx/>
              <a:latin typeface="+mj-lt"/>
              <a:ea typeface="+mj-ea"/>
              <a:cs typeface="+mj-cs"/>
            </a:endParaRPr>
          </a:p>
        </p:txBody>
      </p:sp>
      <p:sp>
        <p:nvSpPr>
          <p:cNvPr id="114" name="Овал 113"/>
          <p:cNvSpPr/>
          <p:nvPr/>
        </p:nvSpPr>
        <p:spPr>
          <a:xfrm>
            <a:off x="-14068" y="3573016"/>
            <a:ext cx="1403648" cy="72008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5" name="Прямая со стрелкой 114"/>
          <p:cNvCxnSpPr/>
          <p:nvPr/>
        </p:nvCxnSpPr>
        <p:spPr>
          <a:xfrm flipV="1">
            <a:off x="5004048" y="2636912"/>
            <a:ext cx="2088232" cy="2020579"/>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A9B858A2-5AE2-45F0-9333-F007E038DA77}" type="slidenum">
              <a:rPr lang="ru-RU" smtClean="0"/>
              <a:pPr>
                <a:defRPr/>
              </a:pPr>
              <a:t>19</a:t>
            </a:fld>
            <a:endParaRPr lang="ru-RU"/>
          </a:p>
        </p:txBody>
      </p:sp>
      <p:pic>
        <p:nvPicPr>
          <p:cNvPr id="364546" name="Picture 2"/>
          <p:cNvPicPr>
            <a:picLocks noChangeAspect="1" noChangeArrowheads="1"/>
          </p:cNvPicPr>
          <p:nvPr/>
        </p:nvPicPr>
        <p:blipFill>
          <a:blip r:embed="rId2" cstate="print"/>
          <a:srcRect/>
          <a:stretch>
            <a:fillRect/>
          </a:stretch>
        </p:blipFill>
        <p:spPr bwMode="auto">
          <a:xfrm>
            <a:off x="2051720" y="670545"/>
            <a:ext cx="4705350" cy="3838575"/>
          </a:xfrm>
          <a:prstGeom prst="rect">
            <a:avLst/>
          </a:prstGeom>
          <a:noFill/>
          <a:ln w="9525">
            <a:noFill/>
            <a:miter lim="800000"/>
            <a:headEnd/>
            <a:tailEnd/>
          </a:ln>
        </p:spPr>
      </p:pic>
      <p:sp>
        <p:nvSpPr>
          <p:cNvPr id="4" name="Прямоугольник 3"/>
          <p:cNvSpPr/>
          <p:nvPr/>
        </p:nvSpPr>
        <p:spPr>
          <a:xfrm>
            <a:off x="467544" y="4494019"/>
            <a:ext cx="8064896" cy="2031325"/>
          </a:xfrm>
          <a:prstGeom prst="rect">
            <a:avLst/>
          </a:prstGeom>
        </p:spPr>
        <p:txBody>
          <a:bodyPr wrap="square">
            <a:spAutoFit/>
          </a:bodyPr>
          <a:lstStyle/>
          <a:p>
            <a:r>
              <a:rPr lang="ru-RU" i="1" dirty="0" smtClean="0"/>
              <a:t>Пример:</a:t>
            </a:r>
          </a:p>
          <a:p>
            <a:r>
              <a:rPr lang="ru-RU" dirty="0" smtClean="0"/>
              <a:t>Методом симуляции молекулярной динамики исследовали структуру комплекса </a:t>
            </a:r>
            <a:r>
              <a:rPr lang="ru-RU" dirty="0" err="1" smtClean="0"/>
              <a:t>интергазы</a:t>
            </a:r>
            <a:r>
              <a:rPr lang="ru-RU" dirty="0" smtClean="0"/>
              <a:t> ВИЧ с известным ингибитором. При этом нашли новое место связывания, отличное от того, которое обнаружили при расшифровке структуры с помощью РСА. Это привело к разработке в дальнейшем фирмой </a:t>
            </a:r>
            <a:r>
              <a:rPr lang="nb-NO" dirty="0" smtClean="0"/>
              <a:t>Merck </a:t>
            </a:r>
            <a:r>
              <a:rPr lang="ru-RU" dirty="0" smtClean="0"/>
              <a:t>лекарства </a:t>
            </a:r>
            <a:r>
              <a:rPr lang="ru-RU" dirty="0" err="1" smtClean="0"/>
              <a:t>ралтегравира</a:t>
            </a:r>
            <a:r>
              <a:rPr lang="ru-RU" dirty="0" smtClean="0"/>
              <a:t>, используемого для лечения </a:t>
            </a:r>
            <a:r>
              <a:rPr lang="ru-RU" dirty="0" err="1" smtClean="0"/>
              <a:t>СПИДа</a:t>
            </a:r>
            <a:r>
              <a:rPr lang="ru-RU" dirty="0" smtClean="0"/>
              <a:t> </a:t>
            </a:r>
            <a:r>
              <a:rPr lang="nb-NO" dirty="0" smtClean="0"/>
              <a:t>(Summa et al.,</a:t>
            </a:r>
            <a:r>
              <a:rPr lang="ru-RU" dirty="0" smtClean="0"/>
              <a:t> </a:t>
            </a:r>
            <a:r>
              <a:rPr lang="nb-NO" dirty="0" smtClean="0"/>
              <a:t>2008)</a:t>
            </a:r>
            <a:r>
              <a:rPr lang="ru-RU" dirty="0" smtClean="0"/>
              <a:t>.</a:t>
            </a:r>
          </a:p>
        </p:txBody>
      </p:sp>
      <p:sp>
        <p:nvSpPr>
          <p:cNvPr id="5" name="Rectangle 2"/>
          <p:cNvSpPr txBox="1">
            <a:spLocks noChangeArrowheads="1"/>
          </p:cNvSpPr>
          <p:nvPr/>
        </p:nvSpPr>
        <p:spPr bwMode="auto">
          <a:xfrm>
            <a:off x="0" y="-23428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800" kern="0" dirty="0" smtClean="0">
                <a:solidFill>
                  <a:srgbClr val="0066CC"/>
                </a:solidFill>
                <a:effectLst>
                  <a:outerShdw blurRad="38100" dist="38100" dir="2700000" algn="tl">
                    <a:srgbClr val="000000"/>
                  </a:outerShdw>
                </a:effectLst>
                <a:latin typeface="+mj-lt"/>
                <a:ea typeface="+mj-ea"/>
                <a:cs typeface="+mj-cs"/>
              </a:rPr>
              <a:t>Анализ структуры белка-мишени и его комплексов</a:t>
            </a:r>
            <a:endParaRPr kumimoji="0" lang="ru-RU" sz="2800" b="0" i="0" u="none" strike="noStrike" kern="0" cap="none" spc="0" normalizeH="0" baseline="0" noProof="0" dirty="0" smtClean="0">
              <a:ln>
                <a:noFill/>
              </a:ln>
              <a:solidFill>
                <a:srgbClr val="0066CC"/>
              </a:solidFill>
              <a:effectLst>
                <a:outerShdw blurRad="38100" dist="38100" dir="2700000" algn="tl">
                  <a:srgbClr val="00000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Fon.jpg"/>
          <p:cNvPicPr>
            <a:picLocks noGrp="1" noChangeAspect="1"/>
          </p:cNvPicPr>
          <p:nvPr>
            <p:ph idx="1"/>
          </p:nvPr>
        </p:nvPicPr>
        <p:blipFill>
          <a:blip r:embed="rId2" cstate="print"/>
          <a:stretch>
            <a:fillRect/>
          </a:stretch>
        </p:blipFill>
        <p:spPr>
          <a:xfrm>
            <a:off x="-36512" y="0"/>
            <a:ext cx="9450000" cy="6858000"/>
          </a:xfrm>
        </p:spPr>
      </p:pic>
      <p:sp>
        <p:nvSpPr>
          <p:cNvPr id="4" name="Номер слайда 3"/>
          <p:cNvSpPr>
            <a:spLocks noGrp="1"/>
          </p:cNvSpPr>
          <p:nvPr>
            <p:ph type="sldNum" sz="quarter" idx="12"/>
          </p:nvPr>
        </p:nvSpPr>
        <p:spPr/>
        <p:txBody>
          <a:bodyPr/>
          <a:lstStyle/>
          <a:p>
            <a:pPr>
              <a:defRPr/>
            </a:pPr>
            <a:fld id="{BAF303C9-FE37-47E0-AC4A-0EB9CA6C1BD5}" type="slidenum">
              <a:rPr lang="ru-RU" smtClean="0"/>
              <a:pPr>
                <a:defRPr/>
              </a:pPr>
              <a:t>2</a:t>
            </a:fld>
            <a:endParaRPr lang="ru-RU"/>
          </a:p>
        </p:txBody>
      </p:sp>
      <p:sp>
        <p:nvSpPr>
          <p:cNvPr id="6" name="Rectangle 2"/>
          <p:cNvSpPr txBox="1">
            <a:spLocks noChangeArrowheads="1"/>
          </p:cNvSpPr>
          <p:nvPr/>
        </p:nvSpPr>
        <p:spPr bwMode="auto">
          <a:xfrm>
            <a:off x="467544" y="332656"/>
            <a:ext cx="8422705" cy="6264697"/>
          </a:xfrm>
          <a:prstGeom prst="rect">
            <a:avLst/>
          </a:prstGeom>
          <a:solidFill>
            <a:schemeClr val="bg1">
              <a:alpha val="42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ru-RU" sz="2800" dirty="0" smtClean="0">
                <a:latin typeface="Times New Roman" pitchFamily="18" charset="0"/>
                <a:ea typeface="+mj-ea"/>
                <a:cs typeface="+mj-cs"/>
              </a:rPr>
              <a:t>Как можно использовать </a:t>
            </a:r>
            <a:r>
              <a:rPr lang="ru-RU" sz="2800" dirty="0" err="1" smtClean="0">
                <a:latin typeface="Times New Roman" pitchFamily="18" charset="0"/>
                <a:ea typeface="+mj-ea"/>
                <a:cs typeface="+mj-cs"/>
              </a:rPr>
              <a:t>биоинформатику</a:t>
            </a:r>
            <a:r>
              <a:rPr lang="ru-RU" sz="2800" dirty="0" smtClean="0">
                <a:latin typeface="Times New Roman" pitchFamily="18" charset="0"/>
                <a:ea typeface="+mj-ea"/>
                <a:cs typeface="+mj-cs"/>
              </a:rPr>
              <a:t> для разработки лекарств?</a:t>
            </a:r>
          </a:p>
          <a:p>
            <a:pPr marL="0" marR="0" lvl="0" indent="0" defTabSz="914400" rtl="0" eaLnBrk="1" fontAlgn="base" latinLnBrk="0" hangingPunct="1">
              <a:lnSpc>
                <a:spcPct val="100000"/>
              </a:lnSpc>
              <a:spcBef>
                <a:spcPct val="0"/>
              </a:spcBef>
              <a:spcAft>
                <a:spcPct val="0"/>
              </a:spcAft>
              <a:buClrTx/>
              <a:buSzTx/>
              <a:buFontTx/>
              <a:buNone/>
              <a:tabLst/>
              <a:defRPr/>
            </a:pPr>
            <a:endParaRPr lang="en-US" sz="2800" dirty="0" smtClean="0">
              <a:latin typeface="Times New Roman" pitchFamily="18" charset="0"/>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ru-RU" sz="2800" i="1" dirty="0" smtClean="0">
                <a:latin typeface="Times New Roman" pitchFamily="18" charset="0"/>
                <a:ea typeface="+mj-ea"/>
                <a:cs typeface="+mj-cs"/>
              </a:rPr>
              <a:t>Пример использования «обычных» методов </a:t>
            </a:r>
            <a:r>
              <a:rPr lang="ru-RU" sz="2800" i="1" dirty="0" err="1" smtClean="0">
                <a:latin typeface="Times New Roman" pitchFamily="18" charset="0"/>
                <a:ea typeface="+mj-ea"/>
                <a:cs typeface="+mj-cs"/>
              </a:rPr>
              <a:t>биоинформатики</a:t>
            </a:r>
            <a:r>
              <a:rPr lang="ru-RU" sz="2800" i="1" dirty="0" smtClean="0">
                <a:latin typeface="Times New Roman" pitchFamily="18" charset="0"/>
                <a:ea typeface="+mj-ea"/>
                <a:cs typeface="+mj-cs"/>
              </a:rPr>
              <a:t>: </a:t>
            </a:r>
          </a:p>
          <a:p>
            <a:pPr lvl="0">
              <a:defRPr/>
            </a:pPr>
            <a:r>
              <a:rPr lang="ru-RU" sz="2800" b="1" dirty="0" smtClean="0">
                <a:latin typeface="Times New Roman" pitchFamily="18" charset="0"/>
                <a:ea typeface="+mj-ea"/>
                <a:cs typeface="+mj-cs"/>
              </a:rPr>
              <a:t>Изменение тропизма вектора для генной терапии: </a:t>
            </a:r>
            <a:r>
              <a:rPr lang="ru-RU" sz="2800" b="1" i="1" dirty="0" smtClean="0">
                <a:latin typeface="Times New Roman" pitchFamily="18" charset="0"/>
                <a:ea typeface="+mj-ea"/>
                <a:cs typeface="+mj-cs"/>
              </a:rPr>
              <a:t>компьютерный дизайн </a:t>
            </a:r>
            <a:r>
              <a:rPr lang="ru-RU" sz="2800" b="1" i="1" dirty="0" err="1" smtClean="0">
                <a:latin typeface="Times New Roman" pitchFamily="18" charset="0"/>
                <a:ea typeface="+mj-ea"/>
                <a:cs typeface="+mj-cs"/>
              </a:rPr>
              <a:t>фибера</a:t>
            </a:r>
            <a:r>
              <a:rPr lang="ru-RU" sz="2800" b="1" i="1" dirty="0" smtClean="0">
                <a:latin typeface="Times New Roman" pitchFamily="18" charset="0"/>
                <a:ea typeface="+mj-ea"/>
                <a:cs typeface="+mj-cs"/>
              </a:rPr>
              <a:t> </a:t>
            </a:r>
            <a:r>
              <a:rPr lang="ru-RU" sz="2800" b="1" i="1" dirty="0" err="1" smtClean="0">
                <a:latin typeface="Times New Roman" pitchFamily="18" charset="0"/>
                <a:ea typeface="+mj-ea"/>
                <a:cs typeface="+mj-cs"/>
              </a:rPr>
              <a:t>рекомбинантного</a:t>
            </a:r>
            <a:r>
              <a:rPr lang="ru-RU" sz="2800" b="1" i="1" dirty="0" smtClean="0">
                <a:latin typeface="Times New Roman" pitchFamily="18" charset="0"/>
                <a:ea typeface="+mj-ea"/>
                <a:cs typeface="+mj-cs"/>
              </a:rPr>
              <a:t> птичьего аденовируса CELO.</a:t>
            </a:r>
            <a:r>
              <a:rPr kumimoji="0" lang="ru-RU" sz="2800" b="1" i="1" u="none" strike="noStrike" kern="1200" cap="none" spc="0" normalizeH="0" baseline="0" noProof="0" dirty="0" smtClean="0">
                <a:ln>
                  <a:noFill/>
                </a:ln>
                <a:solidFill>
                  <a:schemeClr val="tx1"/>
                </a:solidFill>
                <a:effectLst/>
                <a:uLnTx/>
                <a:uFillTx/>
                <a:latin typeface="Times New Roman" pitchFamily="18" charset="0"/>
                <a:ea typeface="+mj-ea"/>
                <a:cs typeface="+mj-cs"/>
              </a:rPr>
              <a:t/>
            </a:r>
            <a:br>
              <a:rPr kumimoji="0" lang="ru-RU" sz="2800" b="1" i="1" u="none" strike="noStrike" kern="1200" cap="none" spc="0" normalizeH="0" baseline="0" noProof="0" dirty="0" smtClean="0">
                <a:ln>
                  <a:noFill/>
                </a:ln>
                <a:solidFill>
                  <a:schemeClr val="tx1"/>
                </a:solidFill>
                <a:effectLst/>
                <a:uLnTx/>
                <a:uFillTx/>
                <a:latin typeface="Times New Roman" pitchFamily="18" charset="0"/>
                <a:ea typeface="+mj-ea"/>
                <a:cs typeface="+mj-cs"/>
              </a:rPr>
            </a:br>
            <a:endParaRPr kumimoji="0" lang="ru-RU" sz="2800" b="1" i="1" u="none" strike="noStrike" kern="1200" cap="none" spc="0" normalizeH="0" baseline="0" noProof="0" dirty="0" smtClean="0">
              <a:ln>
                <a:noFill/>
              </a:ln>
              <a:solidFill>
                <a:schemeClr val="tx1"/>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Скругленный прямоугольник 115"/>
          <p:cNvSpPr/>
          <p:nvPr/>
        </p:nvSpPr>
        <p:spPr>
          <a:xfrm>
            <a:off x="4211960" y="908720"/>
            <a:ext cx="4608512" cy="331236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2" name="Скругленный прямоугольник 91"/>
          <p:cNvSpPr/>
          <p:nvPr/>
        </p:nvSpPr>
        <p:spPr>
          <a:xfrm>
            <a:off x="72008" y="3284984"/>
            <a:ext cx="3995936" cy="108012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1" name="Скругленный прямоугольник 90"/>
          <p:cNvSpPr/>
          <p:nvPr/>
        </p:nvSpPr>
        <p:spPr>
          <a:xfrm>
            <a:off x="72008" y="980728"/>
            <a:ext cx="3995936" cy="216024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0" name="Скругленный прямоугольник 89"/>
          <p:cNvSpPr/>
          <p:nvPr/>
        </p:nvSpPr>
        <p:spPr>
          <a:xfrm>
            <a:off x="72008" y="4509120"/>
            <a:ext cx="9071992" cy="86409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89" name="Скругленный прямоугольник 88"/>
          <p:cNvSpPr/>
          <p:nvPr/>
        </p:nvSpPr>
        <p:spPr>
          <a:xfrm>
            <a:off x="72008" y="5517232"/>
            <a:ext cx="6012160" cy="108012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2" name="Группа 86"/>
          <p:cNvGrpSpPr/>
          <p:nvPr/>
        </p:nvGrpSpPr>
        <p:grpSpPr>
          <a:xfrm>
            <a:off x="1403648" y="4674622"/>
            <a:ext cx="1539204" cy="584775"/>
            <a:chOff x="1619672" y="3933056"/>
            <a:chExt cx="1539204" cy="584775"/>
          </a:xfrm>
        </p:grpSpPr>
        <p:sp>
          <p:nvSpPr>
            <p:cNvPr id="40" name="Скругленный прямоугольник 39"/>
            <p:cNvSpPr/>
            <p:nvPr/>
          </p:nvSpPr>
          <p:spPr>
            <a:xfrm>
              <a:off x="1651339" y="3959950"/>
              <a:ext cx="1368152" cy="54868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3" name="TextBox 22"/>
            <p:cNvSpPr txBox="1"/>
            <p:nvPr/>
          </p:nvSpPr>
          <p:spPr>
            <a:xfrm>
              <a:off x="1619672" y="3933056"/>
              <a:ext cx="1539204" cy="584775"/>
            </a:xfrm>
            <a:prstGeom prst="rect">
              <a:avLst/>
            </a:prstGeom>
            <a:noFill/>
          </p:spPr>
          <p:txBody>
            <a:bodyPr wrap="none" rtlCol="0">
              <a:spAutoFit/>
            </a:bodyPr>
            <a:lstStyle/>
            <a:p>
              <a:r>
                <a:rPr lang="ru-RU" sz="1600" dirty="0" smtClean="0"/>
                <a:t>Виртуальный</a:t>
              </a:r>
            </a:p>
            <a:p>
              <a:r>
                <a:rPr lang="en-US" sz="1600" dirty="0" smtClean="0"/>
                <a:t>c</a:t>
              </a:r>
              <a:r>
                <a:rPr lang="ru-RU" sz="1600" dirty="0" err="1" smtClean="0"/>
                <a:t>крининг</a:t>
              </a:r>
              <a:r>
                <a:rPr lang="ru-RU" sz="1600" dirty="0" smtClean="0"/>
                <a:t> (</a:t>
              </a:r>
              <a:r>
                <a:rPr lang="en-US" sz="1600" dirty="0" smtClean="0"/>
                <a:t>hits)</a:t>
              </a:r>
              <a:endParaRPr lang="ru-RU" sz="1600" dirty="0"/>
            </a:p>
          </p:txBody>
        </p:sp>
      </p:grpSp>
      <p:grpSp>
        <p:nvGrpSpPr>
          <p:cNvPr id="16" name="Группа 77"/>
          <p:cNvGrpSpPr/>
          <p:nvPr/>
        </p:nvGrpSpPr>
        <p:grpSpPr>
          <a:xfrm>
            <a:off x="4467524" y="4656402"/>
            <a:ext cx="2048692" cy="594284"/>
            <a:chOff x="4801470" y="3986844"/>
            <a:chExt cx="1832668" cy="594284"/>
          </a:xfrm>
        </p:grpSpPr>
        <p:sp>
          <p:nvSpPr>
            <p:cNvPr id="39" name="Скругленный прямоугольник 38"/>
            <p:cNvSpPr/>
            <p:nvPr/>
          </p:nvSpPr>
          <p:spPr>
            <a:xfrm>
              <a:off x="4860032" y="4005064"/>
              <a:ext cx="1368152" cy="57606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7" name="TextBox 26"/>
            <p:cNvSpPr txBox="1"/>
            <p:nvPr/>
          </p:nvSpPr>
          <p:spPr>
            <a:xfrm>
              <a:off x="4801470" y="3986844"/>
              <a:ext cx="1832668" cy="584775"/>
            </a:xfrm>
            <a:prstGeom prst="rect">
              <a:avLst/>
            </a:prstGeom>
            <a:noFill/>
          </p:spPr>
          <p:txBody>
            <a:bodyPr wrap="square" rtlCol="0">
              <a:spAutoFit/>
            </a:bodyPr>
            <a:lstStyle/>
            <a:p>
              <a:r>
                <a:rPr lang="ru-RU" sz="1600" dirty="0" smtClean="0"/>
                <a:t>Оптимизация </a:t>
              </a:r>
            </a:p>
            <a:p>
              <a:r>
                <a:rPr lang="ru-RU" sz="1600" dirty="0" smtClean="0"/>
                <a:t>прототипа</a:t>
              </a:r>
              <a:r>
                <a:rPr lang="en-US" sz="1600" dirty="0" smtClean="0"/>
                <a:t> (lead)</a:t>
              </a:r>
              <a:endParaRPr lang="ru-RU" sz="1600" dirty="0"/>
            </a:p>
          </p:txBody>
        </p:sp>
      </p:grpSp>
      <p:grpSp>
        <p:nvGrpSpPr>
          <p:cNvPr id="36" name="Группа 71"/>
          <p:cNvGrpSpPr/>
          <p:nvPr/>
        </p:nvGrpSpPr>
        <p:grpSpPr>
          <a:xfrm>
            <a:off x="683568" y="1362254"/>
            <a:ext cx="1440160" cy="584775"/>
            <a:chOff x="1547664" y="620688"/>
            <a:chExt cx="1440160" cy="584775"/>
          </a:xfrm>
        </p:grpSpPr>
        <p:sp>
          <p:nvSpPr>
            <p:cNvPr id="34" name="Скругленный прямоугольник 33"/>
            <p:cNvSpPr/>
            <p:nvPr/>
          </p:nvSpPr>
          <p:spPr>
            <a:xfrm>
              <a:off x="1547664" y="692696"/>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5" name="TextBox 4"/>
            <p:cNvSpPr txBox="1"/>
            <p:nvPr/>
          </p:nvSpPr>
          <p:spPr>
            <a:xfrm>
              <a:off x="1556022" y="620688"/>
              <a:ext cx="1431802" cy="584775"/>
            </a:xfrm>
            <a:prstGeom prst="rect">
              <a:avLst/>
            </a:prstGeom>
            <a:noFill/>
          </p:spPr>
          <p:txBody>
            <a:bodyPr wrap="none" rtlCol="0">
              <a:spAutoFit/>
            </a:bodyPr>
            <a:lstStyle/>
            <a:p>
              <a:r>
                <a:rPr lang="ru-RU" sz="1600" dirty="0" smtClean="0"/>
                <a:t>3</a:t>
              </a:r>
              <a:r>
                <a:rPr lang="en-US" sz="1600" dirty="0" smtClean="0"/>
                <a:t>D </a:t>
              </a:r>
              <a:r>
                <a:rPr lang="ru-RU" sz="1600" dirty="0" smtClean="0"/>
                <a:t>структура</a:t>
              </a:r>
            </a:p>
            <a:p>
              <a:r>
                <a:rPr lang="ru-RU" sz="1600" dirty="0" smtClean="0"/>
                <a:t>гомолога</a:t>
              </a:r>
              <a:endParaRPr lang="ru-RU" sz="1600" dirty="0"/>
            </a:p>
          </p:txBody>
        </p:sp>
      </p:grpSp>
      <p:grpSp>
        <p:nvGrpSpPr>
          <p:cNvPr id="46" name="Группа 72"/>
          <p:cNvGrpSpPr/>
          <p:nvPr/>
        </p:nvGrpSpPr>
        <p:grpSpPr>
          <a:xfrm>
            <a:off x="842799" y="2010326"/>
            <a:ext cx="1208921" cy="338554"/>
            <a:chOff x="1547664" y="1196752"/>
            <a:chExt cx="1208921" cy="338554"/>
          </a:xfrm>
        </p:grpSpPr>
        <p:sp>
          <p:nvSpPr>
            <p:cNvPr id="52" name="Скругленный прямоугольник 51"/>
            <p:cNvSpPr/>
            <p:nvPr/>
          </p:nvSpPr>
          <p:spPr>
            <a:xfrm>
              <a:off x="1547664" y="1268760"/>
              <a:ext cx="1152128" cy="21602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6" name="TextBox 5"/>
            <p:cNvSpPr txBox="1"/>
            <p:nvPr/>
          </p:nvSpPr>
          <p:spPr>
            <a:xfrm>
              <a:off x="1547664" y="1196752"/>
              <a:ext cx="1208921" cy="338554"/>
            </a:xfrm>
            <a:prstGeom prst="rect">
              <a:avLst/>
            </a:prstGeom>
            <a:noFill/>
          </p:spPr>
          <p:txBody>
            <a:bodyPr wrap="none" rtlCol="0">
              <a:spAutoFit/>
            </a:bodyPr>
            <a:lstStyle/>
            <a:p>
              <a:r>
                <a:rPr lang="ru-RU" sz="1600" dirty="0" smtClean="0"/>
                <a:t>3</a:t>
              </a:r>
              <a:r>
                <a:rPr lang="en-US" sz="1600" dirty="0" smtClean="0"/>
                <a:t>D </a:t>
              </a:r>
              <a:r>
                <a:rPr lang="ru-RU" sz="1600" dirty="0" smtClean="0"/>
                <a:t>модель</a:t>
              </a:r>
            </a:p>
          </p:txBody>
        </p:sp>
      </p:grpSp>
      <p:grpSp>
        <p:nvGrpSpPr>
          <p:cNvPr id="47" name="Группа 80"/>
          <p:cNvGrpSpPr/>
          <p:nvPr/>
        </p:nvGrpSpPr>
        <p:grpSpPr>
          <a:xfrm>
            <a:off x="1547664" y="3789040"/>
            <a:ext cx="834587" cy="360040"/>
            <a:chOff x="1547664" y="2996952"/>
            <a:chExt cx="834587" cy="360040"/>
          </a:xfrm>
        </p:grpSpPr>
        <p:sp>
          <p:nvSpPr>
            <p:cNvPr id="43" name="Скругленный прямоугольник 42"/>
            <p:cNvSpPr/>
            <p:nvPr/>
          </p:nvSpPr>
          <p:spPr>
            <a:xfrm>
              <a:off x="1547664" y="2996952"/>
              <a:ext cx="792088" cy="3600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0" name="TextBox 19"/>
            <p:cNvSpPr txBox="1"/>
            <p:nvPr/>
          </p:nvSpPr>
          <p:spPr>
            <a:xfrm>
              <a:off x="1547664" y="2996952"/>
              <a:ext cx="834587" cy="338554"/>
            </a:xfrm>
            <a:prstGeom prst="rect">
              <a:avLst/>
            </a:prstGeom>
            <a:noFill/>
          </p:spPr>
          <p:txBody>
            <a:bodyPr wrap="none" rtlCol="0">
              <a:spAutoFit/>
            </a:bodyPr>
            <a:lstStyle/>
            <a:p>
              <a:r>
                <a:rPr lang="ru-RU" sz="1600" dirty="0" err="1" smtClean="0"/>
                <a:t>Докинг</a:t>
              </a:r>
              <a:endParaRPr lang="ru-RU" sz="1600" dirty="0"/>
            </a:p>
          </p:txBody>
        </p:sp>
      </p:grpSp>
      <p:grpSp>
        <p:nvGrpSpPr>
          <p:cNvPr id="48" name="Группа 79"/>
          <p:cNvGrpSpPr/>
          <p:nvPr/>
        </p:nvGrpSpPr>
        <p:grpSpPr>
          <a:xfrm>
            <a:off x="2555776" y="3636313"/>
            <a:ext cx="1008112" cy="584775"/>
            <a:chOff x="2843808" y="3010399"/>
            <a:chExt cx="1008112" cy="584775"/>
          </a:xfrm>
        </p:grpSpPr>
        <p:sp>
          <p:nvSpPr>
            <p:cNvPr id="42" name="Скругленный прямоугольник 41"/>
            <p:cNvSpPr/>
            <p:nvPr/>
          </p:nvSpPr>
          <p:spPr>
            <a:xfrm>
              <a:off x="2843808" y="3068960"/>
              <a:ext cx="100811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1" name="TextBox 20"/>
            <p:cNvSpPr txBox="1"/>
            <p:nvPr/>
          </p:nvSpPr>
          <p:spPr>
            <a:xfrm>
              <a:off x="2870561" y="3010399"/>
              <a:ext cx="981359" cy="584775"/>
            </a:xfrm>
            <a:prstGeom prst="rect">
              <a:avLst/>
            </a:prstGeom>
            <a:noFill/>
          </p:spPr>
          <p:txBody>
            <a:bodyPr wrap="none" rtlCol="0">
              <a:spAutoFit/>
            </a:bodyPr>
            <a:lstStyle/>
            <a:p>
              <a:r>
                <a:rPr lang="en-US" sz="1600" i="1" dirty="0" smtClean="0"/>
                <a:t>De Novo</a:t>
              </a:r>
            </a:p>
            <a:p>
              <a:r>
                <a:rPr lang="en-US" sz="1600" dirty="0" smtClean="0"/>
                <a:t>design</a:t>
              </a:r>
              <a:endParaRPr lang="ru-RU" sz="1600" dirty="0"/>
            </a:p>
          </p:txBody>
        </p:sp>
      </p:grpSp>
      <p:grpSp>
        <p:nvGrpSpPr>
          <p:cNvPr id="53" name="Группа 69"/>
          <p:cNvGrpSpPr/>
          <p:nvPr/>
        </p:nvGrpSpPr>
        <p:grpSpPr>
          <a:xfrm>
            <a:off x="4355976" y="1340768"/>
            <a:ext cx="1296144" cy="584775"/>
            <a:chOff x="4644008" y="620688"/>
            <a:chExt cx="1296144" cy="584775"/>
          </a:xfrm>
        </p:grpSpPr>
        <p:sp>
          <p:nvSpPr>
            <p:cNvPr id="45" name="Скругленный прямоугольник 44"/>
            <p:cNvSpPr/>
            <p:nvPr/>
          </p:nvSpPr>
          <p:spPr>
            <a:xfrm>
              <a:off x="4644008" y="692696"/>
              <a:ext cx="1224136" cy="476672"/>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8" name="TextBox 7"/>
            <p:cNvSpPr txBox="1"/>
            <p:nvPr/>
          </p:nvSpPr>
          <p:spPr>
            <a:xfrm>
              <a:off x="4679871" y="620688"/>
              <a:ext cx="1260281" cy="584775"/>
            </a:xfrm>
            <a:prstGeom prst="rect">
              <a:avLst/>
            </a:prstGeom>
            <a:noFill/>
          </p:spPr>
          <p:txBody>
            <a:bodyPr wrap="none" rtlCol="0">
              <a:spAutoFit/>
            </a:bodyPr>
            <a:lstStyle/>
            <a:p>
              <a:r>
                <a:rPr lang="ru-RU" sz="1600" dirty="0" smtClean="0"/>
                <a:t>Наработка </a:t>
              </a:r>
            </a:p>
            <a:p>
              <a:r>
                <a:rPr lang="ru-RU" sz="1600" dirty="0" smtClean="0"/>
                <a:t>белка</a:t>
              </a:r>
              <a:endParaRPr lang="ru-RU" sz="1600" dirty="0"/>
            </a:p>
          </p:txBody>
        </p:sp>
      </p:grpSp>
      <p:grpSp>
        <p:nvGrpSpPr>
          <p:cNvPr id="54" name="Группа 68"/>
          <p:cNvGrpSpPr/>
          <p:nvPr/>
        </p:nvGrpSpPr>
        <p:grpSpPr>
          <a:xfrm>
            <a:off x="4283968" y="2268161"/>
            <a:ext cx="1524072" cy="584775"/>
            <a:chOff x="4644008" y="1196752"/>
            <a:chExt cx="1524072" cy="584775"/>
          </a:xfrm>
        </p:grpSpPr>
        <p:sp>
          <p:nvSpPr>
            <p:cNvPr id="49" name="Скругленный прямоугольник 48"/>
            <p:cNvSpPr/>
            <p:nvPr/>
          </p:nvSpPr>
          <p:spPr>
            <a:xfrm>
              <a:off x="4644008" y="1196752"/>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 name="TextBox 8"/>
            <p:cNvSpPr txBox="1"/>
            <p:nvPr/>
          </p:nvSpPr>
          <p:spPr>
            <a:xfrm>
              <a:off x="4644008" y="1196752"/>
              <a:ext cx="1524072" cy="584775"/>
            </a:xfrm>
            <a:prstGeom prst="rect">
              <a:avLst/>
            </a:prstGeom>
            <a:noFill/>
          </p:spPr>
          <p:txBody>
            <a:bodyPr wrap="none" rtlCol="0">
              <a:spAutoFit/>
            </a:bodyPr>
            <a:lstStyle/>
            <a:p>
              <a:r>
                <a:rPr lang="ru-RU" sz="1600" dirty="0" smtClean="0"/>
                <a:t>Расшифровка</a:t>
              </a:r>
            </a:p>
            <a:p>
              <a:r>
                <a:rPr lang="ru-RU" sz="1600" dirty="0" smtClean="0"/>
                <a:t>структуры</a:t>
              </a:r>
              <a:endParaRPr lang="ru-RU" sz="1600" dirty="0"/>
            </a:p>
          </p:txBody>
        </p:sp>
      </p:grpSp>
      <p:grpSp>
        <p:nvGrpSpPr>
          <p:cNvPr id="55" name="Группа 67"/>
          <p:cNvGrpSpPr/>
          <p:nvPr/>
        </p:nvGrpSpPr>
        <p:grpSpPr>
          <a:xfrm>
            <a:off x="5796136" y="1445875"/>
            <a:ext cx="1512168" cy="830997"/>
            <a:chOff x="6228184" y="620688"/>
            <a:chExt cx="1512168" cy="830997"/>
          </a:xfrm>
        </p:grpSpPr>
        <p:sp>
          <p:nvSpPr>
            <p:cNvPr id="60" name="Скругленный прямоугольник 59"/>
            <p:cNvSpPr/>
            <p:nvPr/>
          </p:nvSpPr>
          <p:spPr>
            <a:xfrm>
              <a:off x="6228184" y="620688"/>
              <a:ext cx="1512168" cy="792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 name="TextBox 9"/>
            <p:cNvSpPr txBox="1"/>
            <p:nvPr/>
          </p:nvSpPr>
          <p:spPr>
            <a:xfrm>
              <a:off x="6249046" y="620688"/>
              <a:ext cx="1491306" cy="830997"/>
            </a:xfrm>
            <a:prstGeom prst="rect">
              <a:avLst/>
            </a:prstGeom>
            <a:noFill/>
          </p:spPr>
          <p:txBody>
            <a:bodyPr wrap="none" rtlCol="0">
              <a:spAutoFit/>
            </a:bodyPr>
            <a:lstStyle/>
            <a:p>
              <a:r>
                <a:rPr lang="ru-RU" sz="1600" dirty="0" smtClean="0"/>
                <a:t>Метод </a:t>
              </a:r>
            </a:p>
            <a:p>
              <a:r>
                <a:rPr lang="ru-RU" sz="1600" dirty="0" smtClean="0"/>
                <a:t>тестирования</a:t>
              </a:r>
            </a:p>
            <a:p>
              <a:r>
                <a:rPr lang="ru-RU" sz="1600" dirty="0" smtClean="0"/>
                <a:t>активности</a:t>
              </a:r>
              <a:endParaRPr lang="ru-RU" sz="1600" dirty="0"/>
            </a:p>
          </p:txBody>
        </p:sp>
      </p:grpSp>
      <p:grpSp>
        <p:nvGrpSpPr>
          <p:cNvPr id="57" name="Группа 65"/>
          <p:cNvGrpSpPr/>
          <p:nvPr/>
        </p:nvGrpSpPr>
        <p:grpSpPr>
          <a:xfrm>
            <a:off x="7092280" y="3172635"/>
            <a:ext cx="1527085" cy="832429"/>
            <a:chOff x="7038492" y="2020507"/>
            <a:chExt cx="1527085" cy="832429"/>
          </a:xfrm>
        </p:grpSpPr>
        <p:sp>
          <p:nvSpPr>
            <p:cNvPr id="58" name="Скругленный прямоугольник 57"/>
            <p:cNvSpPr/>
            <p:nvPr/>
          </p:nvSpPr>
          <p:spPr>
            <a:xfrm>
              <a:off x="7092280" y="2060848"/>
              <a:ext cx="1368152" cy="792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2" name="TextBox 11"/>
            <p:cNvSpPr txBox="1"/>
            <p:nvPr/>
          </p:nvSpPr>
          <p:spPr>
            <a:xfrm>
              <a:off x="7038492" y="2020507"/>
              <a:ext cx="1527085" cy="830997"/>
            </a:xfrm>
            <a:prstGeom prst="rect">
              <a:avLst/>
            </a:prstGeom>
            <a:noFill/>
          </p:spPr>
          <p:txBody>
            <a:bodyPr wrap="none" rtlCol="0">
              <a:spAutoFit/>
            </a:bodyPr>
            <a:lstStyle/>
            <a:p>
              <a:r>
                <a:rPr lang="ru-RU" sz="1600" dirty="0" smtClean="0"/>
                <a:t>Высоко-</a:t>
              </a:r>
            </a:p>
            <a:p>
              <a:r>
                <a:rPr lang="ru-RU" sz="1600" dirty="0" smtClean="0"/>
                <a:t>эффективный</a:t>
              </a:r>
            </a:p>
            <a:p>
              <a:r>
                <a:rPr lang="ru-RU" sz="1600" dirty="0" smtClean="0"/>
                <a:t>скрининг</a:t>
              </a:r>
              <a:endParaRPr lang="ru-RU" sz="1600" dirty="0"/>
            </a:p>
          </p:txBody>
        </p:sp>
      </p:grpSp>
      <p:grpSp>
        <p:nvGrpSpPr>
          <p:cNvPr id="64" name="Группа 66"/>
          <p:cNvGrpSpPr/>
          <p:nvPr/>
        </p:nvGrpSpPr>
        <p:grpSpPr>
          <a:xfrm>
            <a:off x="7092280" y="2340169"/>
            <a:ext cx="1671163" cy="584775"/>
            <a:chOff x="7077301" y="1404065"/>
            <a:chExt cx="1671163" cy="584775"/>
          </a:xfrm>
        </p:grpSpPr>
        <p:sp>
          <p:nvSpPr>
            <p:cNvPr id="59" name="Скругленный прямоугольник 58"/>
            <p:cNvSpPr/>
            <p:nvPr/>
          </p:nvSpPr>
          <p:spPr>
            <a:xfrm>
              <a:off x="7092280" y="1412776"/>
              <a:ext cx="1656184"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3" name="TextBox 12"/>
            <p:cNvSpPr txBox="1"/>
            <p:nvPr/>
          </p:nvSpPr>
          <p:spPr>
            <a:xfrm>
              <a:off x="7077301" y="1404065"/>
              <a:ext cx="1671163" cy="584775"/>
            </a:xfrm>
            <a:prstGeom prst="rect">
              <a:avLst/>
            </a:prstGeom>
            <a:noFill/>
          </p:spPr>
          <p:txBody>
            <a:bodyPr wrap="none" rtlCol="0">
              <a:spAutoFit/>
            </a:bodyPr>
            <a:lstStyle/>
            <a:p>
              <a:r>
                <a:rPr lang="ru-RU" sz="1600" dirty="0" smtClean="0"/>
                <a:t>Комбинаторная</a:t>
              </a:r>
            </a:p>
            <a:p>
              <a:r>
                <a:rPr lang="ru-RU" sz="1600" dirty="0" smtClean="0"/>
                <a:t>химия</a:t>
              </a:r>
              <a:endParaRPr lang="ru-RU" sz="1600" dirty="0"/>
            </a:p>
          </p:txBody>
        </p:sp>
      </p:grpSp>
      <p:sp>
        <p:nvSpPr>
          <p:cNvPr id="14" name="TextBox 13"/>
          <p:cNvSpPr txBox="1"/>
          <p:nvPr/>
        </p:nvSpPr>
        <p:spPr>
          <a:xfrm>
            <a:off x="5521873" y="1074222"/>
            <a:ext cx="3082575" cy="338554"/>
          </a:xfrm>
          <a:prstGeom prst="rect">
            <a:avLst/>
          </a:prstGeom>
          <a:noFill/>
        </p:spPr>
        <p:txBody>
          <a:bodyPr wrap="none" rtlCol="0">
            <a:spAutoFit/>
          </a:bodyPr>
          <a:lstStyle/>
          <a:p>
            <a:r>
              <a:rPr lang="ru-RU" sz="1600" i="1" dirty="0" smtClean="0"/>
              <a:t>Экспериментальные методы</a:t>
            </a:r>
            <a:endParaRPr lang="ru-RU" sz="1600" i="1" dirty="0"/>
          </a:p>
        </p:txBody>
      </p:sp>
      <p:sp>
        <p:nvSpPr>
          <p:cNvPr id="15" name="TextBox 14"/>
          <p:cNvSpPr txBox="1"/>
          <p:nvPr/>
        </p:nvSpPr>
        <p:spPr>
          <a:xfrm>
            <a:off x="323528" y="1052736"/>
            <a:ext cx="2596095" cy="338554"/>
          </a:xfrm>
          <a:prstGeom prst="rect">
            <a:avLst/>
          </a:prstGeom>
          <a:noFill/>
        </p:spPr>
        <p:txBody>
          <a:bodyPr wrap="none" rtlCol="0">
            <a:spAutoFit/>
          </a:bodyPr>
          <a:lstStyle/>
          <a:p>
            <a:r>
              <a:rPr lang="ru-RU" sz="1600" i="1" dirty="0" smtClean="0"/>
              <a:t>Анализ исходных данных</a:t>
            </a:r>
            <a:endParaRPr lang="ru-RU" sz="1600" i="1" dirty="0"/>
          </a:p>
        </p:txBody>
      </p:sp>
      <p:sp>
        <p:nvSpPr>
          <p:cNvPr id="18" name="TextBox 17"/>
          <p:cNvSpPr txBox="1"/>
          <p:nvPr/>
        </p:nvSpPr>
        <p:spPr>
          <a:xfrm>
            <a:off x="1730064" y="6237312"/>
            <a:ext cx="2553904" cy="338554"/>
          </a:xfrm>
          <a:prstGeom prst="rect">
            <a:avLst/>
          </a:prstGeom>
          <a:noFill/>
        </p:spPr>
        <p:txBody>
          <a:bodyPr wrap="none" rtlCol="0">
            <a:spAutoFit/>
          </a:bodyPr>
          <a:lstStyle/>
          <a:p>
            <a:r>
              <a:rPr lang="en-US" sz="1600" i="1" dirty="0" err="1" smtClean="0"/>
              <a:t>Ligand</a:t>
            </a:r>
            <a:r>
              <a:rPr lang="en-US" sz="1600" i="1" dirty="0" smtClean="0"/>
              <a:t>-based</a:t>
            </a:r>
            <a:r>
              <a:rPr lang="ru-RU" sz="1600" i="1" dirty="0" smtClean="0"/>
              <a:t> </a:t>
            </a:r>
            <a:r>
              <a:rPr lang="en-US" sz="1600" i="1" dirty="0" smtClean="0"/>
              <a:t>drug design</a:t>
            </a:r>
            <a:endParaRPr lang="ru-RU" sz="1600" i="1" dirty="0"/>
          </a:p>
        </p:txBody>
      </p:sp>
      <p:grpSp>
        <p:nvGrpSpPr>
          <p:cNvPr id="65" name="Группа 78"/>
          <p:cNvGrpSpPr/>
          <p:nvPr/>
        </p:nvGrpSpPr>
        <p:grpSpPr>
          <a:xfrm>
            <a:off x="2915816" y="4665911"/>
            <a:ext cx="1515736" cy="584775"/>
            <a:chOff x="3203848" y="3996353"/>
            <a:chExt cx="1515736" cy="584775"/>
          </a:xfrm>
        </p:grpSpPr>
        <p:sp>
          <p:nvSpPr>
            <p:cNvPr id="61" name="Скругленный прямоугольник 60"/>
            <p:cNvSpPr/>
            <p:nvPr/>
          </p:nvSpPr>
          <p:spPr>
            <a:xfrm>
              <a:off x="3203848" y="4005064"/>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6" name="TextBox 25"/>
            <p:cNvSpPr txBox="1"/>
            <p:nvPr/>
          </p:nvSpPr>
          <p:spPr>
            <a:xfrm>
              <a:off x="3203848" y="3996353"/>
              <a:ext cx="1515736" cy="584775"/>
            </a:xfrm>
            <a:prstGeom prst="rect">
              <a:avLst/>
            </a:prstGeom>
            <a:noFill/>
          </p:spPr>
          <p:txBody>
            <a:bodyPr wrap="none" rtlCol="0">
              <a:spAutoFit/>
            </a:bodyPr>
            <a:lstStyle/>
            <a:p>
              <a:r>
                <a:rPr lang="ru-RU" sz="1600" dirty="0" smtClean="0"/>
                <a:t>Тестирование</a:t>
              </a:r>
            </a:p>
            <a:p>
              <a:r>
                <a:rPr lang="ru-RU" sz="1600" dirty="0" smtClean="0"/>
                <a:t>активности</a:t>
              </a:r>
              <a:endParaRPr lang="ru-RU" sz="1600" dirty="0"/>
            </a:p>
          </p:txBody>
        </p:sp>
      </p:grpSp>
      <p:grpSp>
        <p:nvGrpSpPr>
          <p:cNvPr id="66" name="Группа 87"/>
          <p:cNvGrpSpPr/>
          <p:nvPr/>
        </p:nvGrpSpPr>
        <p:grpSpPr>
          <a:xfrm>
            <a:off x="6156176" y="4674622"/>
            <a:ext cx="1440160" cy="584775"/>
            <a:chOff x="6228184" y="4005064"/>
            <a:chExt cx="1440160" cy="584775"/>
          </a:xfrm>
        </p:grpSpPr>
        <p:sp>
          <p:nvSpPr>
            <p:cNvPr id="62" name="Скругленный прямоугольник 61"/>
            <p:cNvSpPr/>
            <p:nvPr/>
          </p:nvSpPr>
          <p:spPr>
            <a:xfrm>
              <a:off x="6228184" y="4005064"/>
              <a:ext cx="1368152"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8" name="TextBox 27"/>
            <p:cNvSpPr txBox="1"/>
            <p:nvPr/>
          </p:nvSpPr>
          <p:spPr>
            <a:xfrm>
              <a:off x="6273410" y="4005064"/>
              <a:ext cx="1394934" cy="584775"/>
            </a:xfrm>
            <a:prstGeom prst="rect">
              <a:avLst/>
            </a:prstGeom>
            <a:noFill/>
          </p:spPr>
          <p:txBody>
            <a:bodyPr wrap="none" rtlCol="0">
              <a:spAutoFit/>
            </a:bodyPr>
            <a:lstStyle/>
            <a:p>
              <a:r>
                <a:rPr lang="ru-RU" sz="1600" dirty="0" smtClean="0"/>
                <a:t>Химический </a:t>
              </a:r>
            </a:p>
            <a:p>
              <a:r>
                <a:rPr lang="ru-RU" sz="1600" dirty="0" smtClean="0"/>
                <a:t>синтез</a:t>
              </a:r>
              <a:endParaRPr lang="ru-RU" sz="1600" dirty="0"/>
            </a:p>
          </p:txBody>
        </p:sp>
      </p:grpSp>
      <p:grpSp>
        <p:nvGrpSpPr>
          <p:cNvPr id="67" name="Группа 75"/>
          <p:cNvGrpSpPr/>
          <p:nvPr/>
        </p:nvGrpSpPr>
        <p:grpSpPr>
          <a:xfrm>
            <a:off x="7592768" y="4674622"/>
            <a:ext cx="1515736" cy="584775"/>
            <a:chOff x="7628264" y="4005064"/>
            <a:chExt cx="1515736" cy="584775"/>
          </a:xfrm>
        </p:grpSpPr>
        <p:sp>
          <p:nvSpPr>
            <p:cNvPr id="63" name="Скругленный прямоугольник 62"/>
            <p:cNvSpPr/>
            <p:nvPr/>
          </p:nvSpPr>
          <p:spPr>
            <a:xfrm>
              <a:off x="7631832" y="4005064"/>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0" name="TextBox 29"/>
            <p:cNvSpPr txBox="1"/>
            <p:nvPr/>
          </p:nvSpPr>
          <p:spPr>
            <a:xfrm>
              <a:off x="7628264" y="4005064"/>
              <a:ext cx="1515736" cy="584775"/>
            </a:xfrm>
            <a:prstGeom prst="rect">
              <a:avLst/>
            </a:prstGeom>
            <a:noFill/>
          </p:spPr>
          <p:txBody>
            <a:bodyPr wrap="none" rtlCol="0">
              <a:spAutoFit/>
            </a:bodyPr>
            <a:lstStyle/>
            <a:p>
              <a:r>
                <a:rPr lang="ru-RU" sz="1600" dirty="0" smtClean="0"/>
                <a:t>Тестирование</a:t>
              </a:r>
            </a:p>
            <a:p>
              <a:r>
                <a:rPr lang="ru-RU" sz="1600" dirty="0" smtClean="0"/>
                <a:t>активности</a:t>
              </a:r>
              <a:endParaRPr lang="ru-RU" sz="1600" dirty="0"/>
            </a:p>
          </p:txBody>
        </p:sp>
      </p:grpSp>
      <p:grpSp>
        <p:nvGrpSpPr>
          <p:cNvPr id="68" name="Группа 74"/>
          <p:cNvGrpSpPr/>
          <p:nvPr/>
        </p:nvGrpSpPr>
        <p:grpSpPr>
          <a:xfrm>
            <a:off x="7524328" y="5949280"/>
            <a:ext cx="1512168" cy="864096"/>
            <a:chOff x="7308304" y="5013176"/>
            <a:chExt cx="1512168" cy="864096"/>
          </a:xfrm>
        </p:grpSpPr>
        <p:sp>
          <p:nvSpPr>
            <p:cNvPr id="50" name="Скругленный прямоугольник 49"/>
            <p:cNvSpPr/>
            <p:nvPr/>
          </p:nvSpPr>
          <p:spPr>
            <a:xfrm>
              <a:off x="7308304" y="5013176"/>
              <a:ext cx="1512168" cy="864096"/>
            </a:xfrm>
            <a:prstGeom prst="round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1" name="TextBox 30"/>
            <p:cNvSpPr txBox="1"/>
            <p:nvPr/>
          </p:nvSpPr>
          <p:spPr>
            <a:xfrm>
              <a:off x="7308304" y="5013176"/>
              <a:ext cx="1486817" cy="830997"/>
            </a:xfrm>
            <a:prstGeom prst="rect">
              <a:avLst/>
            </a:prstGeom>
            <a:noFill/>
          </p:spPr>
          <p:txBody>
            <a:bodyPr wrap="none" rtlCol="0">
              <a:spAutoFit/>
            </a:bodyPr>
            <a:lstStyle/>
            <a:p>
              <a:r>
                <a:rPr lang="ru-RU" sz="1600" dirty="0" err="1" smtClean="0"/>
                <a:t>Доклиника</a:t>
              </a:r>
              <a:r>
                <a:rPr lang="ru-RU" sz="1600" dirty="0" smtClean="0"/>
                <a:t>,</a:t>
              </a:r>
            </a:p>
            <a:p>
              <a:r>
                <a:rPr lang="ru-RU" sz="1600" dirty="0" smtClean="0"/>
                <a:t>клиника, </a:t>
              </a:r>
            </a:p>
            <a:p>
              <a:r>
                <a:rPr lang="ru-RU" sz="1600" dirty="0" smtClean="0"/>
                <a:t>производство</a:t>
              </a:r>
              <a:endParaRPr lang="ru-RU" sz="1600" dirty="0"/>
            </a:p>
          </p:txBody>
        </p:sp>
      </p:grpSp>
      <p:sp>
        <p:nvSpPr>
          <p:cNvPr id="93" name="Стрелка вправо 92"/>
          <p:cNvSpPr/>
          <p:nvPr/>
        </p:nvSpPr>
        <p:spPr>
          <a:xfrm rot="5400000">
            <a:off x="1295636" y="1907722"/>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8" name="Стрелка вправо 97"/>
          <p:cNvSpPr/>
          <p:nvPr/>
        </p:nvSpPr>
        <p:spPr>
          <a:xfrm rot="5400000">
            <a:off x="1691680" y="4365104"/>
            <a:ext cx="57606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0" name="Стрелка вправо 99"/>
          <p:cNvSpPr/>
          <p:nvPr/>
        </p:nvSpPr>
        <p:spPr>
          <a:xfrm rot="10800000">
            <a:off x="2699792" y="4941168"/>
            <a:ext cx="274585"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4" name="Стрелка вправо 103"/>
          <p:cNvSpPr/>
          <p:nvPr/>
        </p:nvSpPr>
        <p:spPr>
          <a:xfrm rot="5400000">
            <a:off x="408983" y="4378551"/>
            <a:ext cx="54917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5" name="Стрелка вправо 104"/>
          <p:cNvSpPr/>
          <p:nvPr/>
        </p:nvSpPr>
        <p:spPr>
          <a:xfrm rot="-5400000">
            <a:off x="431540" y="5337212"/>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6" name="Стрелка вправо 105"/>
          <p:cNvSpPr/>
          <p:nvPr/>
        </p:nvSpPr>
        <p:spPr>
          <a:xfrm rot="-5400000">
            <a:off x="2015716" y="5409220"/>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69" name="Группа 84"/>
          <p:cNvGrpSpPr/>
          <p:nvPr/>
        </p:nvGrpSpPr>
        <p:grpSpPr>
          <a:xfrm>
            <a:off x="1937671" y="5610726"/>
            <a:ext cx="1482201" cy="584775"/>
            <a:chOff x="1835696" y="4797152"/>
            <a:chExt cx="1482201" cy="584775"/>
          </a:xfrm>
        </p:grpSpPr>
        <p:sp>
          <p:nvSpPr>
            <p:cNvPr id="37" name="Скругленный прямоугольник 36"/>
            <p:cNvSpPr/>
            <p:nvPr/>
          </p:nvSpPr>
          <p:spPr>
            <a:xfrm>
              <a:off x="1835696" y="4869160"/>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5" name="TextBox 24"/>
            <p:cNvSpPr txBox="1"/>
            <p:nvPr/>
          </p:nvSpPr>
          <p:spPr>
            <a:xfrm>
              <a:off x="1835696" y="4797152"/>
              <a:ext cx="1482201" cy="584775"/>
            </a:xfrm>
            <a:prstGeom prst="rect">
              <a:avLst/>
            </a:prstGeom>
            <a:noFill/>
          </p:spPr>
          <p:txBody>
            <a:bodyPr wrap="none" rtlCol="0">
              <a:spAutoFit/>
            </a:bodyPr>
            <a:lstStyle/>
            <a:p>
              <a:r>
                <a:rPr lang="ru-RU" sz="1600" dirty="0" err="1" smtClean="0"/>
                <a:t>Фармакофор</a:t>
              </a:r>
              <a:r>
                <a:rPr lang="ru-RU" sz="1600" dirty="0" smtClean="0"/>
                <a:t>,</a:t>
              </a:r>
            </a:p>
            <a:p>
              <a:r>
                <a:rPr lang="ru-RU" sz="1600" dirty="0" err="1" smtClean="0"/>
                <a:t>докинг</a:t>
              </a:r>
              <a:endParaRPr lang="ru-RU" sz="1600" dirty="0"/>
            </a:p>
          </p:txBody>
        </p:sp>
      </p:grpSp>
      <p:grpSp>
        <p:nvGrpSpPr>
          <p:cNvPr id="70" name="Группа 83"/>
          <p:cNvGrpSpPr/>
          <p:nvPr/>
        </p:nvGrpSpPr>
        <p:grpSpPr>
          <a:xfrm>
            <a:off x="317395" y="5616134"/>
            <a:ext cx="1518301" cy="584775"/>
            <a:chOff x="359024" y="4725144"/>
            <a:chExt cx="1518301" cy="584775"/>
          </a:xfrm>
        </p:grpSpPr>
        <p:sp>
          <p:nvSpPr>
            <p:cNvPr id="38" name="Скругленный прямоугольник 37"/>
            <p:cNvSpPr/>
            <p:nvPr/>
          </p:nvSpPr>
          <p:spPr>
            <a:xfrm>
              <a:off x="395536" y="4797152"/>
              <a:ext cx="1440160"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4" name="TextBox 23"/>
            <p:cNvSpPr txBox="1"/>
            <p:nvPr/>
          </p:nvSpPr>
          <p:spPr>
            <a:xfrm>
              <a:off x="359024" y="4725144"/>
              <a:ext cx="1518301" cy="584775"/>
            </a:xfrm>
            <a:prstGeom prst="rect">
              <a:avLst/>
            </a:prstGeom>
            <a:noFill/>
          </p:spPr>
          <p:txBody>
            <a:bodyPr wrap="none" rtlCol="0">
              <a:spAutoFit/>
            </a:bodyPr>
            <a:lstStyle/>
            <a:p>
              <a:r>
                <a:rPr lang="ru-RU" sz="1600" dirty="0" smtClean="0"/>
                <a:t>Модель сайта</a:t>
              </a:r>
            </a:p>
            <a:p>
              <a:r>
                <a:rPr lang="ru-RU" sz="1600" dirty="0" smtClean="0"/>
                <a:t>связывания</a:t>
              </a:r>
              <a:endParaRPr lang="ru-RU" sz="1600" dirty="0"/>
            </a:p>
          </p:txBody>
        </p:sp>
      </p:grpSp>
      <p:sp>
        <p:nvSpPr>
          <p:cNvPr id="108" name="Стрелка вправо 107"/>
          <p:cNvSpPr/>
          <p:nvPr/>
        </p:nvSpPr>
        <p:spPr>
          <a:xfrm>
            <a:off x="2771800" y="4797152"/>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1" name="Группа 70"/>
          <p:cNvGrpSpPr/>
          <p:nvPr/>
        </p:nvGrpSpPr>
        <p:grpSpPr>
          <a:xfrm>
            <a:off x="2316443" y="1362254"/>
            <a:ext cx="1431802" cy="584775"/>
            <a:chOff x="2964515" y="620688"/>
            <a:chExt cx="1431802" cy="584775"/>
          </a:xfrm>
        </p:grpSpPr>
        <p:sp>
          <p:nvSpPr>
            <p:cNvPr id="35" name="Скругленный прямоугольник 34"/>
            <p:cNvSpPr/>
            <p:nvPr/>
          </p:nvSpPr>
          <p:spPr>
            <a:xfrm>
              <a:off x="2987824" y="692696"/>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4" name="TextBox 3"/>
            <p:cNvSpPr txBox="1"/>
            <p:nvPr/>
          </p:nvSpPr>
          <p:spPr>
            <a:xfrm>
              <a:off x="2964515" y="620688"/>
              <a:ext cx="1431802" cy="584775"/>
            </a:xfrm>
            <a:prstGeom prst="rect">
              <a:avLst/>
            </a:prstGeom>
            <a:noFill/>
          </p:spPr>
          <p:txBody>
            <a:bodyPr wrap="none" rtlCol="0">
              <a:spAutoFit/>
            </a:bodyPr>
            <a:lstStyle/>
            <a:p>
              <a:r>
                <a:rPr lang="ru-RU" sz="1600" dirty="0" smtClean="0"/>
                <a:t>3</a:t>
              </a:r>
              <a:r>
                <a:rPr lang="en-US" sz="1600" dirty="0" smtClean="0"/>
                <a:t>D </a:t>
              </a:r>
              <a:r>
                <a:rPr lang="ru-RU" sz="1600" dirty="0" smtClean="0"/>
                <a:t>структура</a:t>
              </a:r>
            </a:p>
            <a:p>
              <a:r>
                <a:rPr lang="ru-RU" sz="1600" dirty="0" smtClean="0"/>
                <a:t>мишени</a:t>
              </a:r>
              <a:endParaRPr lang="ru-RU" sz="1600" dirty="0"/>
            </a:p>
          </p:txBody>
        </p:sp>
      </p:grpSp>
      <p:sp>
        <p:nvSpPr>
          <p:cNvPr id="110" name="Стрелка вправо 109"/>
          <p:cNvSpPr/>
          <p:nvPr/>
        </p:nvSpPr>
        <p:spPr>
          <a:xfrm>
            <a:off x="4355976" y="4869160"/>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11" name="Стрелка вправо 110"/>
          <p:cNvSpPr/>
          <p:nvPr/>
        </p:nvSpPr>
        <p:spPr>
          <a:xfrm rot="-5400000">
            <a:off x="4896036" y="5409220"/>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2" name="Группа 85"/>
          <p:cNvGrpSpPr/>
          <p:nvPr/>
        </p:nvGrpSpPr>
        <p:grpSpPr>
          <a:xfrm>
            <a:off x="4572000" y="5682734"/>
            <a:ext cx="1224136" cy="476672"/>
            <a:chOff x="4788024" y="4797152"/>
            <a:chExt cx="1224136" cy="476672"/>
          </a:xfrm>
        </p:grpSpPr>
        <p:sp>
          <p:nvSpPr>
            <p:cNvPr id="51" name="Скругленный прямоугольник 50"/>
            <p:cNvSpPr/>
            <p:nvPr/>
          </p:nvSpPr>
          <p:spPr>
            <a:xfrm>
              <a:off x="4788024" y="4797152"/>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9" name="TextBox 28"/>
            <p:cNvSpPr txBox="1"/>
            <p:nvPr/>
          </p:nvSpPr>
          <p:spPr>
            <a:xfrm>
              <a:off x="4860032" y="4869160"/>
              <a:ext cx="1083951" cy="338554"/>
            </a:xfrm>
            <a:prstGeom prst="rect">
              <a:avLst/>
            </a:prstGeom>
            <a:noFill/>
          </p:spPr>
          <p:txBody>
            <a:bodyPr wrap="none" rtlCol="0">
              <a:spAutoFit/>
            </a:bodyPr>
            <a:lstStyle/>
            <a:p>
              <a:r>
                <a:rPr lang="ru-RU" sz="1600" dirty="0" smtClean="0"/>
                <a:t>3</a:t>
              </a:r>
              <a:r>
                <a:rPr lang="en-US" sz="1600" dirty="0" smtClean="0"/>
                <a:t>D QSAR</a:t>
              </a:r>
              <a:endParaRPr lang="ru-RU" sz="1600" dirty="0" smtClean="0"/>
            </a:p>
          </p:txBody>
        </p:sp>
      </p:grpSp>
      <p:cxnSp>
        <p:nvCxnSpPr>
          <p:cNvPr id="113" name="Прямая со стрелкой 112"/>
          <p:cNvCxnSpPr/>
          <p:nvPr/>
        </p:nvCxnSpPr>
        <p:spPr>
          <a:xfrm flipH="1">
            <a:off x="4355976" y="2204864"/>
            <a:ext cx="2278684" cy="2520280"/>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18" name="Стрелка вправо 117"/>
          <p:cNvSpPr/>
          <p:nvPr/>
        </p:nvSpPr>
        <p:spPr>
          <a:xfrm rot="5400000">
            <a:off x="4752020" y="2011397"/>
            <a:ext cx="36004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3" name="Группа 64"/>
          <p:cNvGrpSpPr/>
          <p:nvPr/>
        </p:nvGrpSpPr>
        <p:grpSpPr>
          <a:xfrm>
            <a:off x="4283968" y="3204265"/>
            <a:ext cx="1512168" cy="584775"/>
            <a:chOff x="4716016" y="2060848"/>
            <a:chExt cx="1512168" cy="584775"/>
          </a:xfrm>
        </p:grpSpPr>
        <p:sp>
          <p:nvSpPr>
            <p:cNvPr id="56" name="Скругленный прямоугольник 55"/>
            <p:cNvSpPr/>
            <p:nvPr/>
          </p:nvSpPr>
          <p:spPr>
            <a:xfrm>
              <a:off x="4716016" y="2060848"/>
              <a:ext cx="1440160"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1" name="TextBox 10"/>
            <p:cNvSpPr txBox="1"/>
            <p:nvPr/>
          </p:nvSpPr>
          <p:spPr>
            <a:xfrm>
              <a:off x="4833250" y="2060848"/>
              <a:ext cx="1394934" cy="584775"/>
            </a:xfrm>
            <a:prstGeom prst="rect">
              <a:avLst/>
            </a:prstGeom>
            <a:noFill/>
          </p:spPr>
          <p:txBody>
            <a:bodyPr wrap="none" rtlCol="0">
              <a:spAutoFit/>
            </a:bodyPr>
            <a:lstStyle/>
            <a:p>
              <a:r>
                <a:rPr lang="ru-RU" sz="1600" dirty="0" smtClean="0"/>
                <a:t>Химический </a:t>
              </a:r>
            </a:p>
            <a:p>
              <a:r>
                <a:rPr lang="ru-RU" sz="1600" dirty="0" smtClean="0"/>
                <a:t>синтез</a:t>
              </a:r>
              <a:endParaRPr lang="ru-RU" sz="1600" dirty="0"/>
            </a:p>
          </p:txBody>
        </p:sp>
      </p:grpSp>
      <p:sp>
        <p:nvSpPr>
          <p:cNvPr id="122" name="Стрелка вправо 121"/>
          <p:cNvSpPr/>
          <p:nvPr/>
        </p:nvSpPr>
        <p:spPr>
          <a:xfrm rot="5400000">
            <a:off x="7884368" y="5517232"/>
            <a:ext cx="72008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23" name="Стрелка вправо 122"/>
          <p:cNvSpPr/>
          <p:nvPr/>
        </p:nvSpPr>
        <p:spPr>
          <a:xfrm rot="5400000">
            <a:off x="7740352" y="2996952"/>
            <a:ext cx="288032"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cxnSp>
        <p:nvCxnSpPr>
          <p:cNvPr id="124" name="Прямая со стрелкой 123"/>
          <p:cNvCxnSpPr/>
          <p:nvPr/>
        </p:nvCxnSpPr>
        <p:spPr>
          <a:xfrm flipH="1">
            <a:off x="755576" y="2276872"/>
            <a:ext cx="648072" cy="1512168"/>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4" name="Группа 63"/>
          <p:cNvGrpSpPr/>
          <p:nvPr/>
        </p:nvGrpSpPr>
        <p:grpSpPr>
          <a:xfrm>
            <a:off x="323528" y="2492896"/>
            <a:ext cx="1224136" cy="584775"/>
            <a:chOff x="251520" y="631069"/>
            <a:chExt cx="1224136" cy="593618"/>
          </a:xfrm>
        </p:grpSpPr>
        <p:sp>
          <p:nvSpPr>
            <p:cNvPr id="33" name="Скругленный прямоугольник 32"/>
            <p:cNvSpPr/>
            <p:nvPr/>
          </p:nvSpPr>
          <p:spPr>
            <a:xfrm>
              <a:off x="251520" y="692696"/>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7" name="TextBox 6"/>
            <p:cNvSpPr txBox="1"/>
            <p:nvPr/>
          </p:nvSpPr>
          <p:spPr>
            <a:xfrm>
              <a:off x="251520" y="631069"/>
              <a:ext cx="1219501" cy="593618"/>
            </a:xfrm>
            <a:prstGeom prst="rect">
              <a:avLst/>
            </a:prstGeom>
            <a:noFill/>
          </p:spPr>
          <p:txBody>
            <a:bodyPr wrap="none" rtlCol="0">
              <a:spAutoFit/>
            </a:bodyPr>
            <a:lstStyle/>
            <a:p>
              <a:r>
                <a:rPr lang="ru-RU" sz="1600" dirty="0" smtClean="0"/>
                <a:t>Известные</a:t>
              </a:r>
            </a:p>
            <a:p>
              <a:r>
                <a:rPr lang="ru-RU" sz="1600" dirty="0" err="1" smtClean="0"/>
                <a:t>лиганды</a:t>
              </a:r>
              <a:endParaRPr lang="ru-RU" sz="1600" dirty="0" smtClean="0"/>
            </a:p>
          </p:txBody>
        </p:sp>
      </p:grpSp>
      <p:cxnSp>
        <p:nvCxnSpPr>
          <p:cNvPr id="126" name="Прямая со стрелкой 125"/>
          <p:cNvCxnSpPr/>
          <p:nvPr/>
        </p:nvCxnSpPr>
        <p:spPr>
          <a:xfrm flipH="1">
            <a:off x="755576" y="1916832"/>
            <a:ext cx="2160240" cy="1872208"/>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Прямая со стрелкой 127"/>
          <p:cNvCxnSpPr>
            <a:stCxn id="21" idx="3"/>
            <a:endCxn id="56" idx="1"/>
          </p:cNvCxnSpPr>
          <p:nvPr/>
        </p:nvCxnSpPr>
        <p:spPr>
          <a:xfrm flipV="1">
            <a:off x="3563888" y="3492297"/>
            <a:ext cx="720080" cy="43640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Прямая со стрелкой 130"/>
          <p:cNvCxnSpPr>
            <a:stCxn id="9" idx="1"/>
          </p:cNvCxnSpPr>
          <p:nvPr/>
        </p:nvCxnSpPr>
        <p:spPr>
          <a:xfrm flipH="1" flipV="1">
            <a:off x="2915816" y="1916832"/>
            <a:ext cx="1368152" cy="643717"/>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Скругленная соединительная линия 135"/>
          <p:cNvCxnSpPr>
            <a:stCxn id="122" idx="1"/>
            <a:endCxn id="111" idx="3"/>
          </p:cNvCxnSpPr>
          <p:nvPr/>
        </p:nvCxnSpPr>
        <p:spPr>
          <a:xfrm rot="16200000" flipV="1">
            <a:off x="6696236" y="3681028"/>
            <a:ext cx="12700" cy="3096344"/>
          </a:xfrm>
          <a:prstGeom prst="curvedConnector3">
            <a:avLst>
              <a:gd name="adj1" fmla="val -1099835"/>
            </a:avLst>
          </a:prstGeom>
          <a:ln w="57150">
            <a:solidFill>
              <a:srgbClr val="FF690D"/>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40" name="Скругленная соединительная линия 139"/>
          <p:cNvCxnSpPr>
            <a:stCxn id="7" idx="1"/>
            <a:endCxn id="24" idx="1"/>
          </p:cNvCxnSpPr>
          <p:nvPr/>
        </p:nvCxnSpPr>
        <p:spPr>
          <a:xfrm rot="10800000" flipV="1">
            <a:off x="317396" y="2785284"/>
            <a:ext cx="6133" cy="3123238"/>
          </a:xfrm>
          <a:prstGeom prst="curvedConnector3">
            <a:avLst>
              <a:gd name="adj1" fmla="val 4923660"/>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5" name="Группа 82"/>
          <p:cNvGrpSpPr/>
          <p:nvPr/>
        </p:nvGrpSpPr>
        <p:grpSpPr>
          <a:xfrm>
            <a:off x="107504" y="4665911"/>
            <a:ext cx="1306961" cy="584775"/>
            <a:chOff x="467544" y="3861048"/>
            <a:chExt cx="1306961" cy="584775"/>
          </a:xfrm>
        </p:grpSpPr>
        <p:sp>
          <p:nvSpPr>
            <p:cNvPr id="41" name="Скругленный прямоугольник 40"/>
            <p:cNvSpPr/>
            <p:nvPr/>
          </p:nvSpPr>
          <p:spPr>
            <a:xfrm>
              <a:off x="467544" y="3933056"/>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2" name="TextBox 21"/>
            <p:cNvSpPr txBox="1"/>
            <p:nvPr/>
          </p:nvSpPr>
          <p:spPr>
            <a:xfrm>
              <a:off x="467544" y="3861048"/>
              <a:ext cx="1306961" cy="584775"/>
            </a:xfrm>
            <a:prstGeom prst="rect">
              <a:avLst/>
            </a:prstGeom>
            <a:noFill/>
          </p:spPr>
          <p:txBody>
            <a:bodyPr wrap="none" rtlCol="0">
              <a:spAutoFit/>
            </a:bodyPr>
            <a:lstStyle/>
            <a:p>
              <a:r>
                <a:rPr lang="ru-RU" sz="1600" dirty="0" smtClean="0"/>
                <a:t>Сайт</a:t>
              </a:r>
            </a:p>
            <a:p>
              <a:r>
                <a:rPr lang="ru-RU" sz="1600" dirty="0" smtClean="0"/>
                <a:t>связывания</a:t>
              </a:r>
              <a:endParaRPr lang="ru-RU" sz="1600" dirty="0"/>
            </a:p>
          </p:txBody>
        </p:sp>
      </p:grpSp>
      <p:grpSp>
        <p:nvGrpSpPr>
          <p:cNvPr id="76" name="Группа 81"/>
          <p:cNvGrpSpPr/>
          <p:nvPr/>
        </p:nvGrpSpPr>
        <p:grpSpPr>
          <a:xfrm>
            <a:off x="107504" y="3636313"/>
            <a:ext cx="1152128" cy="584775"/>
            <a:chOff x="323528" y="2996952"/>
            <a:chExt cx="1152128" cy="584775"/>
          </a:xfrm>
        </p:grpSpPr>
        <p:sp>
          <p:nvSpPr>
            <p:cNvPr id="44" name="Скругленный прямоугольник 43"/>
            <p:cNvSpPr/>
            <p:nvPr/>
          </p:nvSpPr>
          <p:spPr>
            <a:xfrm>
              <a:off x="323528" y="3068960"/>
              <a:ext cx="1152128"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9" name="TextBox 18"/>
            <p:cNvSpPr txBox="1"/>
            <p:nvPr/>
          </p:nvSpPr>
          <p:spPr>
            <a:xfrm>
              <a:off x="323528" y="2996952"/>
              <a:ext cx="1146468" cy="584775"/>
            </a:xfrm>
            <a:prstGeom prst="rect">
              <a:avLst/>
            </a:prstGeom>
            <a:noFill/>
          </p:spPr>
          <p:txBody>
            <a:bodyPr wrap="none" rtlCol="0">
              <a:spAutoFit/>
            </a:bodyPr>
            <a:lstStyle/>
            <a:p>
              <a:r>
                <a:rPr lang="ru-RU" sz="1600" dirty="0" smtClean="0"/>
                <a:t>Анализ</a:t>
              </a:r>
            </a:p>
            <a:p>
              <a:r>
                <a:rPr lang="ru-RU" sz="1600" dirty="0" smtClean="0"/>
                <a:t>структуры</a:t>
              </a:r>
              <a:endParaRPr lang="ru-RU" sz="1600" dirty="0"/>
            </a:p>
          </p:txBody>
        </p:sp>
      </p:grpSp>
      <p:cxnSp>
        <p:nvCxnSpPr>
          <p:cNvPr id="147" name="Прямая со стрелкой 146"/>
          <p:cNvCxnSpPr>
            <a:endCxn id="26" idx="0"/>
          </p:cNvCxnSpPr>
          <p:nvPr/>
        </p:nvCxnSpPr>
        <p:spPr>
          <a:xfrm flipH="1">
            <a:off x="3673684" y="3789040"/>
            <a:ext cx="1258356" cy="876871"/>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Прямая со стрелкой 151"/>
          <p:cNvCxnSpPr>
            <a:stCxn id="32" idx="2"/>
          </p:cNvCxnSpPr>
          <p:nvPr/>
        </p:nvCxnSpPr>
        <p:spPr>
          <a:xfrm flipH="1">
            <a:off x="2987824" y="908720"/>
            <a:ext cx="1260140" cy="522276"/>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Прямая со стрелкой 154"/>
          <p:cNvCxnSpPr>
            <a:stCxn id="32" idx="2"/>
          </p:cNvCxnSpPr>
          <p:nvPr/>
        </p:nvCxnSpPr>
        <p:spPr>
          <a:xfrm>
            <a:off x="4247964" y="908720"/>
            <a:ext cx="900100" cy="504056"/>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Прямая со стрелкой 160"/>
          <p:cNvCxnSpPr>
            <a:endCxn id="10" idx="1"/>
          </p:cNvCxnSpPr>
          <p:nvPr/>
        </p:nvCxnSpPr>
        <p:spPr>
          <a:xfrm>
            <a:off x="5508104" y="1628800"/>
            <a:ext cx="308894" cy="23257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Прямая со стрелкой 163"/>
          <p:cNvCxnSpPr>
            <a:stCxn id="12" idx="2"/>
          </p:cNvCxnSpPr>
          <p:nvPr/>
        </p:nvCxnSpPr>
        <p:spPr>
          <a:xfrm flipH="1">
            <a:off x="5076056" y="4003632"/>
            <a:ext cx="2779767" cy="64950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7" name="Группа 73"/>
          <p:cNvGrpSpPr/>
          <p:nvPr/>
        </p:nvGrpSpPr>
        <p:grpSpPr>
          <a:xfrm>
            <a:off x="3779912" y="432048"/>
            <a:ext cx="983940" cy="476672"/>
            <a:chOff x="4067944" y="0"/>
            <a:chExt cx="983940" cy="476672"/>
          </a:xfrm>
        </p:grpSpPr>
        <p:sp>
          <p:nvSpPr>
            <p:cNvPr id="32" name="Скругленный прямоугольник 31"/>
            <p:cNvSpPr/>
            <p:nvPr/>
          </p:nvSpPr>
          <p:spPr>
            <a:xfrm>
              <a:off x="4067944" y="0"/>
              <a:ext cx="936104" cy="476672"/>
            </a:xfrm>
            <a:prstGeom prst="round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 name="TextBox 2"/>
            <p:cNvSpPr txBox="1"/>
            <p:nvPr/>
          </p:nvSpPr>
          <p:spPr>
            <a:xfrm>
              <a:off x="4080143" y="44624"/>
              <a:ext cx="971741" cy="338554"/>
            </a:xfrm>
            <a:prstGeom prst="rect">
              <a:avLst/>
            </a:prstGeom>
            <a:noFill/>
          </p:spPr>
          <p:txBody>
            <a:bodyPr wrap="none" rtlCol="0">
              <a:spAutoFit/>
            </a:bodyPr>
            <a:lstStyle/>
            <a:p>
              <a:r>
                <a:rPr lang="ru-RU" sz="1600" dirty="0" smtClean="0"/>
                <a:t>Мишень</a:t>
              </a:r>
              <a:endParaRPr lang="ru-RU" sz="1600" dirty="0"/>
            </a:p>
          </p:txBody>
        </p:sp>
      </p:grpSp>
      <p:cxnSp>
        <p:nvCxnSpPr>
          <p:cNvPr id="167" name="Прямая со стрелкой 166"/>
          <p:cNvCxnSpPr/>
          <p:nvPr/>
        </p:nvCxnSpPr>
        <p:spPr>
          <a:xfrm>
            <a:off x="2915816" y="1947029"/>
            <a:ext cx="144016" cy="1770003"/>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59632" y="3234462"/>
            <a:ext cx="2773516" cy="338554"/>
          </a:xfrm>
          <a:prstGeom prst="rect">
            <a:avLst/>
          </a:prstGeom>
          <a:noFill/>
        </p:spPr>
        <p:txBody>
          <a:bodyPr wrap="none" rtlCol="0">
            <a:spAutoFit/>
          </a:bodyPr>
          <a:lstStyle/>
          <a:p>
            <a:r>
              <a:rPr lang="en-US" sz="1600" i="1" dirty="0" smtClean="0"/>
              <a:t>Structure-based drug design</a:t>
            </a:r>
            <a:endParaRPr lang="ru-RU" sz="1600" i="1" dirty="0"/>
          </a:p>
        </p:txBody>
      </p:sp>
      <p:sp>
        <p:nvSpPr>
          <p:cNvPr id="177" name="Стрелка вправо 176"/>
          <p:cNvSpPr/>
          <p:nvPr/>
        </p:nvSpPr>
        <p:spPr>
          <a:xfrm>
            <a:off x="6012160" y="4887380"/>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78" name="Стрелка вправо 177"/>
          <p:cNvSpPr/>
          <p:nvPr/>
        </p:nvSpPr>
        <p:spPr>
          <a:xfrm>
            <a:off x="7452320" y="4941168"/>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79" name="Стрелка вправо 178"/>
          <p:cNvSpPr/>
          <p:nvPr/>
        </p:nvSpPr>
        <p:spPr>
          <a:xfrm>
            <a:off x="1259632" y="4896054"/>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86" name="Rectangle 2"/>
          <p:cNvSpPr txBox="1">
            <a:spLocks noChangeArrowheads="1"/>
          </p:cNvSpPr>
          <p:nvPr/>
        </p:nvSpPr>
        <p:spPr bwMode="auto">
          <a:xfrm>
            <a:off x="0" y="-3874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000" kern="0" dirty="0" smtClean="0">
                <a:solidFill>
                  <a:srgbClr val="0066CC"/>
                </a:solidFill>
                <a:effectLst>
                  <a:outerShdw blurRad="38100" dist="38100" dir="2700000" algn="tl">
                    <a:srgbClr val="000000"/>
                  </a:outerShdw>
                </a:effectLst>
                <a:latin typeface="+mj-lt"/>
                <a:ea typeface="+mj-ea"/>
                <a:cs typeface="+mj-cs"/>
              </a:rPr>
              <a:t>Основные стратегии, используемые при компьютерной разработке лекарств</a:t>
            </a:r>
            <a:endParaRPr kumimoji="0" lang="ru-RU" sz="2000" b="0" i="0" u="none" strike="noStrike" kern="0" cap="none" spc="0" normalizeH="0" baseline="0" noProof="0" dirty="0" smtClean="0">
              <a:ln>
                <a:noFill/>
              </a:ln>
              <a:solidFill>
                <a:srgbClr val="0066CC"/>
              </a:solidFill>
              <a:effectLst>
                <a:outerShdw blurRad="38100" dist="38100" dir="2700000" algn="tl">
                  <a:srgbClr val="000000"/>
                </a:outerShdw>
              </a:effectLst>
              <a:uLnTx/>
              <a:uFillTx/>
              <a:latin typeface="+mj-lt"/>
              <a:ea typeface="+mj-ea"/>
              <a:cs typeface="+mj-cs"/>
            </a:endParaRPr>
          </a:p>
        </p:txBody>
      </p:sp>
      <p:sp>
        <p:nvSpPr>
          <p:cNvPr id="112" name="Овал 111"/>
          <p:cNvSpPr/>
          <p:nvPr/>
        </p:nvSpPr>
        <p:spPr>
          <a:xfrm>
            <a:off x="1403648" y="3645024"/>
            <a:ext cx="1008112" cy="648072"/>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1331640" y="4581128"/>
            <a:ext cx="1584176" cy="792088"/>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5" name="Прямая со стрелкой 114"/>
          <p:cNvCxnSpPr/>
          <p:nvPr/>
        </p:nvCxnSpPr>
        <p:spPr>
          <a:xfrm flipV="1">
            <a:off x="5004048" y="2636912"/>
            <a:ext cx="2088232" cy="2020579"/>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17" name="Овал 116"/>
          <p:cNvSpPr/>
          <p:nvPr/>
        </p:nvSpPr>
        <p:spPr>
          <a:xfrm>
            <a:off x="-14068" y="3573016"/>
            <a:ext cx="1403648" cy="72008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0" y="763959"/>
            <a:ext cx="4240213" cy="3313113"/>
          </a:xfrm>
          <a:prstGeom prst="rect">
            <a:avLst/>
          </a:prstGeom>
          <a:solidFill>
            <a:schemeClr val="bg1">
              <a:alpha val="74117"/>
            </a:schemeClr>
          </a:solidFill>
          <a:ln w="9525">
            <a:noFill/>
            <a:round/>
            <a:headEnd/>
            <a:tailEnd/>
          </a:ln>
        </p:spPr>
        <p:txBody>
          <a:bodyPr lIns="81639" tIns="40820" rIns="81639" bIns="40820"/>
          <a:lstStyle/>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1600" dirty="0" err="1">
                <a:solidFill>
                  <a:srgbClr val="000000"/>
                </a:solidFill>
                <a:latin typeface="Calibri" pitchFamily="34" charset="0"/>
              </a:rPr>
              <a:t>Подавляющее</a:t>
            </a:r>
            <a:r>
              <a:rPr lang="en-US" sz="1600" dirty="0">
                <a:solidFill>
                  <a:srgbClr val="000000"/>
                </a:solidFill>
                <a:latin typeface="Calibri" pitchFamily="34" charset="0"/>
              </a:rPr>
              <a:t> </a:t>
            </a:r>
            <a:r>
              <a:rPr lang="en-US" sz="1600" dirty="0" err="1">
                <a:solidFill>
                  <a:srgbClr val="000000"/>
                </a:solidFill>
                <a:latin typeface="Calibri" pitchFamily="34" charset="0"/>
              </a:rPr>
              <a:t>большинство</a:t>
            </a:r>
            <a:r>
              <a:rPr lang="en-US" sz="1600" dirty="0">
                <a:solidFill>
                  <a:srgbClr val="000000"/>
                </a:solidFill>
                <a:latin typeface="Calibri" pitchFamily="34" charset="0"/>
              </a:rPr>
              <a:t> </a:t>
            </a:r>
            <a:r>
              <a:rPr lang="en-US" sz="1600" dirty="0" err="1">
                <a:solidFill>
                  <a:srgbClr val="000000"/>
                </a:solidFill>
                <a:latin typeface="Calibri" pitchFamily="34" charset="0"/>
              </a:rPr>
              <a:t>лекарств</a:t>
            </a:r>
            <a:r>
              <a:rPr lang="en-US" sz="1600" dirty="0">
                <a:solidFill>
                  <a:srgbClr val="000000"/>
                </a:solidFill>
                <a:latin typeface="Calibri" pitchFamily="34" charset="0"/>
              </a:rPr>
              <a:t> – </a:t>
            </a:r>
            <a:r>
              <a:rPr lang="en-US" sz="1600" dirty="0" err="1">
                <a:solidFill>
                  <a:srgbClr val="000000"/>
                </a:solidFill>
                <a:latin typeface="Calibri" pitchFamily="34" charset="0"/>
              </a:rPr>
              <a:t>низкомолекулярные</a:t>
            </a:r>
            <a:r>
              <a:rPr lang="en-US" sz="1600" dirty="0">
                <a:solidFill>
                  <a:srgbClr val="000000"/>
                </a:solidFill>
                <a:latin typeface="Calibri" pitchFamily="34" charset="0"/>
              </a:rPr>
              <a:t> </a:t>
            </a:r>
            <a:r>
              <a:rPr lang="en-US" sz="1600" dirty="0" err="1">
                <a:solidFill>
                  <a:srgbClr val="000000"/>
                </a:solidFill>
                <a:latin typeface="Calibri" pitchFamily="34" charset="0"/>
              </a:rPr>
              <a:t>ингибиторы</a:t>
            </a:r>
            <a:r>
              <a:rPr lang="en-US" sz="1600" dirty="0">
                <a:solidFill>
                  <a:srgbClr val="000000"/>
                </a:solidFill>
                <a:latin typeface="Calibri" pitchFamily="34" charset="0"/>
              </a:rPr>
              <a:t> </a:t>
            </a:r>
            <a:r>
              <a:rPr lang="en-US" sz="1600" dirty="0" err="1">
                <a:solidFill>
                  <a:srgbClr val="000000"/>
                </a:solidFill>
                <a:latin typeface="Calibri" pitchFamily="34" charset="0"/>
              </a:rPr>
              <a:t>белков</a:t>
            </a:r>
            <a:r>
              <a:rPr lang="ru-RU" sz="1600" dirty="0">
                <a:solidFill>
                  <a:srgbClr val="000000"/>
                </a:solidFill>
                <a:latin typeface="Calibri" pitchFamily="34" charset="0"/>
              </a:rPr>
              <a:t>.</a:t>
            </a:r>
          </a:p>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ru-RU" sz="1600" dirty="0">
              <a:solidFill>
                <a:srgbClr val="000000"/>
              </a:solidFill>
              <a:latin typeface="Calibri" pitchFamily="34" charset="0"/>
            </a:endParaRPr>
          </a:p>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1600" dirty="0" err="1">
                <a:solidFill>
                  <a:srgbClr val="000000"/>
                </a:solidFill>
                <a:latin typeface="Calibri" pitchFamily="34" charset="0"/>
              </a:rPr>
              <a:t>PubChem</a:t>
            </a:r>
            <a:r>
              <a:rPr lang="en-US" sz="1600" dirty="0">
                <a:solidFill>
                  <a:srgbClr val="000000"/>
                </a:solidFill>
                <a:latin typeface="Calibri" pitchFamily="34" charset="0"/>
              </a:rPr>
              <a:t> – </a:t>
            </a:r>
            <a:r>
              <a:rPr lang="en-US" sz="1600" dirty="0" err="1">
                <a:solidFill>
                  <a:srgbClr val="000000"/>
                </a:solidFill>
                <a:latin typeface="Calibri" pitchFamily="34" charset="0"/>
              </a:rPr>
              <a:t>наиболее</a:t>
            </a:r>
            <a:r>
              <a:rPr lang="en-US" sz="1600" dirty="0">
                <a:solidFill>
                  <a:srgbClr val="000000"/>
                </a:solidFill>
                <a:latin typeface="Calibri" pitchFamily="34" charset="0"/>
              </a:rPr>
              <a:t> </a:t>
            </a:r>
            <a:r>
              <a:rPr lang="en-US" sz="1600" dirty="0" err="1">
                <a:solidFill>
                  <a:srgbClr val="000000"/>
                </a:solidFill>
                <a:latin typeface="Calibri" pitchFamily="34" charset="0"/>
              </a:rPr>
              <a:t>полная</a:t>
            </a:r>
            <a:r>
              <a:rPr lang="en-US" sz="1600" dirty="0">
                <a:solidFill>
                  <a:srgbClr val="000000"/>
                </a:solidFill>
                <a:latin typeface="Calibri" pitchFamily="34" charset="0"/>
              </a:rPr>
              <a:t> </a:t>
            </a:r>
            <a:r>
              <a:rPr lang="en-US" sz="1600" dirty="0" err="1">
                <a:solidFill>
                  <a:srgbClr val="000000"/>
                </a:solidFill>
                <a:latin typeface="Calibri" pitchFamily="34" charset="0"/>
              </a:rPr>
              <a:t>база</a:t>
            </a:r>
            <a:r>
              <a:rPr lang="en-US" sz="1600" dirty="0">
                <a:solidFill>
                  <a:srgbClr val="000000"/>
                </a:solidFill>
                <a:latin typeface="Calibri" pitchFamily="34" charset="0"/>
              </a:rPr>
              <a:t> </a:t>
            </a:r>
            <a:r>
              <a:rPr lang="en-US" sz="1600" dirty="0" err="1">
                <a:solidFill>
                  <a:srgbClr val="000000"/>
                </a:solidFill>
                <a:latin typeface="Calibri" pitchFamily="34" charset="0"/>
              </a:rPr>
              <a:t>данных</a:t>
            </a:r>
            <a:r>
              <a:rPr lang="en-US" sz="1600" dirty="0">
                <a:solidFill>
                  <a:srgbClr val="000000"/>
                </a:solidFill>
                <a:latin typeface="Calibri" pitchFamily="34" charset="0"/>
              </a:rPr>
              <a:t> </a:t>
            </a:r>
            <a:r>
              <a:rPr lang="en-US" sz="1600" dirty="0" err="1">
                <a:solidFill>
                  <a:srgbClr val="000000"/>
                </a:solidFill>
                <a:latin typeface="Calibri" pitchFamily="34" charset="0"/>
              </a:rPr>
              <a:t>известных</a:t>
            </a:r>
            <a:r>
              <a:rPr lang="en-US" sz="1600" dirty="0">
                <a:solidFill>
                  <a:srgbClr val="000000"/>
                </a:solidFill>
                <a:latin typeface="Calibri" pitchFamily="34" charset="0"/>
              </a:rPr>
              <a:t> </a:t>
            </a:r>
            <a:r>
              <a:rPr lang="en-US" sz="1600" dirty="0" err="1">
                <a:solidFill>
                  <a:srgbClr val="000000"/>
                </a:solidFill>
                <a:latin typeface="Calibri" pitchFamily="34" charset="0"/>
              </a:rPr>
              <a:t>низкомолекулярных</a:t>
            </a:r>
            <a:r>
              <a:rPr lang="en-US" sz="1600" dirty="0">
                <a:solidFill>
                  <a:srgbClr val="000000"/>
                </a:solidFill>
                <a:latin typeface="Calibri" pitchFamily="34" charset="0"/>
              </a:rPr>
              <a:t> </a:t>
            </a:r>
            <a:r>
              <a:rPr lang="en-US" sz="1600" dirty="0" err="1">
                <a:solidFill>
                  <a:srgbClr val="000000"/>
                </a:solidFill>
                <a:latin typeface="Calibri" pitchFamily="34" charset="0"/>
              </a:rPr>
              <a:t>соединений</a:t>
            </a:r>
            <a:r>
              <a:rPr lang="en-US" sz="1600" dirty="0">
                <a:solidFill>
                  <a:srgbClr val="000000"/>
                </a:solidFill>
                <a:latin typeface="Calibri" pitchFamily="34" charset="0"/>
              </a:rPr>
              <a:t>, </a:t>
            </a:r>
            <a:r>
              <a:rPr lang="en-US" sz="1600" dirty="0" err="1">
                <a:solidFill>
                  <a:srgbClr val="000000"/>
                </a:solidFill>
                <a:latin typeface="Calibri" pitchFamily="34" charset="0"/>
              </a:rPr>
              <a:t>содежит</a:t>
            </a:r>
            <a:r>
              <a:rPr lang="en-US" sz="1600" dirty="0">
                <a:solidFill>
                  <a:srgbClr val="000000"/>
                </a:solidFill>
                <a:latin typeface="Calibri" pitchFamily="34" charset="0"/>
              </a:rPr>
              <a:t> &gt; 37 </a:t>
            </a:r>
            <a:r>
              <a:rPr lang="en-US" sz="1600" dirty="0" err="1">
                <a:solidFill>
                  <a:srgbClr val="000000"/>
                </a:solidFill>
                <a:latin typeface="Calibri" pitchFamily="34" charset="0"/>
              </a:rPr>
              <a:t>миллионов</a:t>
            </a:r>
            <a:r>
              <a:rPr lang="en-US" sz="1600" dirty="0">
                <a:solidFill>
                  <a:srgbClr val="000000"/>
                </a:solidFill>
                <a:latin typeface="Calibri" pitchFamily="34" charset="0"/>
              </a:rPr>
              <a:t> в-в.</a:t>
            </a:r>
          </a:p>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US" sz="1600" dirty="0">
              <a:solidFill>
                <a:srgbClr val="000000"/>
              </a:solidFill>
              <a:latin typeface="Calibri" pitchFamily="34" charset="0"/>
            </a:endParaRPr>
          </a:p>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1600" dirty="0" err="1">
                <a:solidFill>
                  <a:srgbClr val="000000"/>
                </a:solidFill>
                <a:latin typeface="Calibri" pitchFamily="34" charset="0"/>
              </a:rPr>
              <a:t>Даже</a:t>
            </a:r>
            <a:r>
              <a:rPr lang="en-US" sz="1600" dirty="0">
                <a:solidFill>
                  <a:srgbClr val="000000"/>
                </a:solidFill>
                <a:latin typeface="Calibri" pitchFamily="34" charset="0"/>
              </a:rPr>
              <a:t> </a:t>
            </a:r>
            <a:r>
              <a:rPr lang="en-US" sz="1600" dirty="0" err="1">
                <a:solidFill>
                  <a:srgbClr val="000000"/>
                </a:solidFill>
                <a:latin typeface="Calibri" pitchFamily="34" charset="0"/>
              </a:rPr>
              <a:t>среди</a:t>
            </a:r>
            <a:r>
              <a:rPr lang="en-US" sz="1600" dirty="0">
                <a:solidFill>
                  <a:srgbClr val="000000"/>
                </a:solidFill>
                <a:latin typeface="Calibri" pitchFamily="34" charset="0"/>
              </a:rPr>
              <a:t> </a:t>
            </a:r>
            <a:r>
              <a:rPr lang="en-US" sz="1600" dirty="0" err="1">
                <a:solidFill>
                  <a:srgbClr val="000000"/>
                </a:solidFill>
                <a:latin typeface="Calibri" pitchFamily="34" charset="0"/>
              </a:rPr>
              <a:t>гораздо</a:t>
            </a:r>
            <a:r>
              <a:rPr lang="en-US" sz="1600" dirty="0">
                <a:solidFill>
                  <a:srgbClr val="000000"/>
                </a:solidFill>
                <a:latin typeface="Calibri" pitchFamily="34" charset="0"/>
              </a:rPr>
              <a:t> </a:t>
            </a:r>
            <a:r>
              <a:rPr lang="en-US" sz="1600" dirty="0" err="1">
                <a:solidFill>
                  <a:srgbClr val="000000"/>
                </a:solidFill>
                <a:latin typeface="Calibri" pitchFamily="34" charset="0"/>
              </a:rPr>
              <a:t>меньшего</a:t>
            </a:r>
            <a:r>
              <a:rPr lang="en-US" sz="1600" dirty="0">
                <a:solidFill>
                  <a:srgbClr val="000000"/>
                </a:solidFill>
                <a:latin typeface="Calibri" pitchFamily="34" charset="0"/>
              </a:rPr>
              <a:t> </a:t>
            </a:r>
            <a:r>
              <a:rPr lang="en-US" sz="1600" dirty="0" err="1">
                <a:solidFill>
                  <a:srgbClr val="000000"/>
                </a:solidFill>
                <a:latin typeface="Calibri" pitchFamily="34" charset="0"/>
              </a:rPr>
              <a:t>количества</a:t>
            </a:r>
            <a:r>
              <a:rPr lang="en-US" sz="1600" dirty="0">
                <a:solidFill>
                  <a:srgbClr val="000000"/>
                </a:solidFill>
                <a:latin typeface="Calibri" pitchFamily="34" charset="0"/>
              </a:rPr>
              <a:t> </a:t>
            </a:r>
            <a:r>
              <a:rPr lang="en-US" sz="1600" dirty="0" err="1">
                <a:solidFill>
                  <a:srgbClr val="000000"/>
                </a:solidFill>
                <a:latin typeface="Calibri" pitchFamily="34" charset="0"/>
              </a:rPr>
              <a:t>соединений</a:t>
            </a:r>
            <a:r>
              <a:rPr lang="en-US" sz="1600" dirty="0">
                <a:solidFill>
                  <a:srgbClr val="000000"/>
                </a:solidFill>
                <a:latin typeface="Calibri" pitchFamily="34" charset="0"/>
              </a:rPr>
              <a:t> </a:t>
            </a:r>
            <a:r>
              <a:rPr lang="en-US" sz="1600" dirty="0" err="1">
                <a:solidFill>
                  <a:srgbClr val="000000"/>
                </a:solidFill>
                <a:latin typeface="Calibri" pitchFamily="34" charset="0"/>
              </a:rPr>
              <a:t>можно</a:t>
            </a:r>
            <a:r>
              <a:rPr lang="en-US" sz="1600" dirty="0">
                <a:solidFill>
                  <a:srgbClr val="000000"/>
                </a:solidFill>
                <a:latin typeface="Calibri" pitchFamily="34" charset="0"/>
              </a:rPr>
              <a:t> </a:t>
            </a:r>
            <a:r>
              <a:rPr lang="en-US" sz="1600" dirty="0" err="1">
                <a:solidFill>
                  <a:srgbClr val="000000"/>
                </a:solidFill>
                <a:latin typeface="Calibri" pitchFamily="34" charset="0"/>
              </a:rPr>
              <a:t>найти</a:t>
            </a:r>
            <a:r>
              <a:rPr lang="en-US" sz="1600" dirty="0">
                <a:solidFill>
                  <a:srgbClr val="000000"/>
                </a:solidFill>
                <a:latin typeface="Calibri" pitchFamily="34" charset="0"/>
              </a:rPr>
              <a:t> </a:t>
            </a:r>
            <a:r>
              <a:rPr lang="en-US" sz="1600" dirty="0" err="1">
                <a:solidFill>
                  <a:srgbClr val="000000"/>
                </a:solidFill>
                <a:latin typeface="Calibri" pitchFamily="34" charset="0"/>
              </a:rPr>
              <a:t>такое</a:t>
            </a:r>
            <a:r>
              <a:rPr lang="en-US" sz="1600" dirty="0">
                <a:solidFill>
                  <a:srgbClr val="000000"/>
                </a:solidFill>
                <a:latin typeface="Calibri" pitchFamily="34" charset="0"/>
              </a:rPr>
              <a:t>, </a:t>
            </a:r>
            <a:r>
              <a:rPr lang="en-US" sz="1600" dirty="0" err="1">
                <a:solidFill>
                  <a:srgbClr val="000000"/>
                </a:solidFill>
                <a:latin typeface="Calibri" pitchFamily="34" charset="0"/>
              </a:rPr>
              <a:t>которое</a:t>
            </a:r>
            <a:r>
              <a:rPr lang="en-US" sz="1600" dirty="0">
                <a:solidFill>
                  <a:srgbClr val="000000"/>
                </a:solidFill>
                <a:latin typeface="Calibri" pitchFamily="34" charset="0"/>
              </a:rPr>
              <a:t> </a:t>
            </a:r>
            <a:r>
              <a:rPr lang="en-US" sz="1600" dirty="0" err="1">
                <a:solidFill>
                  <a:srgbClr val="000000"/>
                </a:solidFill>
                <a:latin typeface="Calibri" pitchFamily="34" charset="0"/>
              </a:rPr>
              <a:t>будет</a:t>
            </a:r>
            <a:r>
              <a:rPr lang="en-US" sz="1600" dirty="0">
                <a:solidFill>
                  <a:srgbClr val="000000"/>
                </a:solidFill>
                <a:latin typeface="Calibri" pitchFamily="34" charset="0"/>
              </a:rPr>
              <a:t> </a:t>
            </a:r>
            <a:r>
              <a:rPr lang="en-US" sz="1600" dirty="0" err="1">
                <a:solidFill>
                  <a:srgbClr val="000000"/>
                </a:solidFill>
                <a:latin typeface="Calibri" pitchFamily="34" charset="0"/>
              </a:rPr>
              <a:t>связываться</a:t>
            </a:r>
            <a:r>
              <a:rPr lang="en-US" sz="1600" dirty="0">
                <a:solidFill>
                  <a:srgbClr val="000000"/>
                </a:solidFill>
                <a:latin typeface="Calibri" pitchFamily="34" charset="0"/>
              </a:rPr>
              <a:t> с </a:t>
            </a:r>
            <a:r>
              <a:rPr lang="en-US" sz="1600" dirty="0" err="1">
                <a:solidFill>
                  <a:srgbClr val="000000"/>
                </a:solidFill>
                <a:latin typeface="Calibri" pitchFamily="34" charset="0"/>
              </a:rPr>
              <a:t>интересующим</a:t>
            </a:r>
            <a:r>
              <a:rPr lang="en-US" sz="1600" dirty="0">
                <a:solidFill>
                  <a:srgbClr val="000000"/>
                </a:solidFill>
                <a:latin typeface="Calibri" pitchFamily="34" charset="0"/>
              </a:rPr>
              <a:t> </a:t>
            </a:r>
            <a:r>
              <a:rPr lang="en-US" sz="1600" dirty="0" err="1">
                <a:solidFill>
                  <a:srgbClr val="000000"/>
                </a:solidFill>
                <a:latin typeface="Calibri" pitchFamily="34" charset="0"/>
              </a:rPr>
              <a:t>нас</a:t>
            </a:r>
            <a:r>
              <a:rPr lang="en-US" sz="1600" dirty="0">
                <a:solidFill>
                  <a:srgbClr val="000000"/>
                </a:solidFill>
                <a:latin typeface="Calibri" pitchFamily="34" charset="0"/>
              </a:rPr>
              <a:t> </a:t>
            </a:r>
            <a:r>
              <a:rPr lang="en-US" sz="1600" dirty="0" err="1">
                <a:solidFill>
                  <a:srgbClr val="000000"/>
                </a:solidFill>
                <a:latin typeface="Calibri" pitchFamily="34" charset="0"/>
              </a:rPr>
              <a:t>белком</a:t>
            </a:r>
            <a:r>
              <a:rPr lang="en-US" sz="1600" dirty="0" smtClean="0">
                <a:solidFill>
                  <a:srgbClr val="000000"/>
                </a:solidFill>
                <a:latin typeface="Calibri" pitchFamily="34" charset="0"/>
              </a:rPr>
              <a:t>.</a:t>
            </a:r>
            <a:endParaRPr lang="ru-RU" sz="1600" dirty="0" smtClean="0">
              <a:solidFill>
                <a:srgbClr val="000000"/>
              </a:solidFill>
              <a:latin typeface="Calibri" pitchFamily="34" charset="0"/>
            </a:endParaRPr>
          </a:p>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US" sz="1600" dirty="0">
              <a:solidFill>
                <a:srgbClr val="000000"/>
              </a:solidFill>
              <a:latin typeface="Calibri" pitchFamily="34" charset="0"/>
            </a:endParaRPr>
          </a:p>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000" b="1" dirty="0" err="1" smtClean="0">
                <a:solidFill>
                  <a:srgbClr val="000000"/>
                </a:solidFill>
                <a:latin typeface="Calibri" pitchFamily="34" charset="0"/>
              </a:rPr>
              <a:t>Как</a:t>
            </a:r>
            <a:r>
              <a:rPr lang="en-US" sz="2000" b="1" dirty="0" smtClean="0">
                <a:solidFill>
                  <a:srgbClr val="000000"/>
                </a:solidFill>
                <a:latin typeface="Calibri" pitchFamily="34" charset="0"/>
              </a:rPr>
              <a:t> </a:t>
            </a:r>
            <a:r>
              <a:rPr lang="en-US" sz="2000" b="1" dirty="0" err="1">
                <a:solidFill>
                  <a:srgbClr val="000000"/>
                </a:solidFill>
                <a:latin typeface="Calibri" pitchFamily="34" charset="0"/>
              </a:rPr>
              <a:t>это</a:t>
            </a:r>
            <a:r>
              <a:rPr lang="en-US" sz="2000" b="1" dirty="0">
                <a:solidFill>
                  <a:srgbClr val="000000"/>
                </a:solidFill>
                <a:latin typeface="Calibri" pitchFamily="34" charset="0"/>
              </a:rPr>
              <a:t> </a:t>
            </a:r>
            <a:r>
              <a:rPr lang="en-US" sz="2000" b="1" dirty="0" err="1">
                <a:solidFill>
                  <a:srgbClr val="000000"/>
                </a:solidFill>
                <a:latin typeface="Calibri" pitchFamily="34" charset="0"/>
              </a:rPr>
              <a:t>сделать</a:t>
            </a:r>
            <a:r>
              <a:rPr lang="en-US" sz="2000" b="1" dirty="0">
                <a:solidFill>
                  <a:srgbClr val="000000"/>
                </a:solidFill>
                <a:latin typeface="Calibri" pitchFamily="34" charset="0"/>
              </a:rPr>
              <a:t>?</a:t>
            </a:r>
          </a:p>
        </p:txBody>
      </p:sp>
      <p:sp>
        <p:nvSpPr>
          <p:cNvPr id="8196" name="Text Box 4"/>
          <p:cNvSpPr txBox="1">
            <a:spLocks noChangeArrowheads="1"/>
          </p:cNvSpPr>
          <p:nvPr/>
        </p:nvSpPr>
        <p:spPr bwMode="auto">
          <a:xfrm>
            <a:off x="2051720" y="91926"/>
            <a:ext cx="4838700" cy="312738"/>
          </a:xfrm>
          <a:prstGeom prst="rect">
            <a:avLst/>
          </a:prstGeom>
          <a:solidFill>
            <a:schemeClr val="bg1">
              <a:alpha val="52156"/>
            </a:schemeClr>
          </a:solidFill>
          <a:ln w="9525">
            <a:noFill/>
            <a:round/>
            <a:headEnd/>
            <a:tailEnd/>
          </a:ln>
        </p:spPr>
        <p:txBody>
          <a:bodyPr wrap="none" lIns="81639" tIns="40820" rIns="81639" bIns="40820"/>
          <a:lstStyle/>
          <a:p>
            <a:pPr algn="ctr" fontAlgn="auto">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2800" kern="0" dirty="0" smtClean="0">
                <a:solidFill>
                  <a:srgbClr val="0066CC"/>
                </a:solidFill>
                <a:effectLst>
                  <a:outerShdw blurRad="38100" dist="38100" dir="2700000" algn="tl">
                    <a:srgbClr val="000000"/>
                  </a:outerShdw>
                </a:effectLst>
                <a:latin typeface="+mj-lt"/>
                <a:ea typeface="+mj-ea"/>
                <a:cs typeface="+mj-cs"/>
              </a:rPr>
              <a:t>Structure-based drug design: </a:t>
            </a:r>
            <a:r>
              <a:rPr lang="ru-RU" sz="2800" kern="0" dirty="0" smtClean="0">
                <a:solidFill>
                  <a:srgbClr val="0066CC"/>
                </a:solidFill>
                <a:effectLst>
                  <a:outerShdw blurRad="38100" dist="38100" dir="2700000" algn="tl">
                    <a:srgbClr val="000000"/>
                  </a:outerShdw>
                </a:effectLst>
                <a:latin typeface="+mj-lt"/>
                <a:ea typeface="+mj-ea"/>
                <a:cs typeface="+mj-cs"/>
              </a:rPr>
              <a:t>молекулярный </a:t>
            </a:r>
            <a:r>
              <a:rPr lang="ru-RU" sz="2800" kern="0" dirty="0" err="1" smtClean="0">
                <a:solidFill>
                  <a:srgbClr val="0066CC"/>
                </a:solidFill>
                <a:effectLst>
                  <a:outerShdw blurRad="38100" dist="38100" dir="2700000" algn="tl">
                    <a:srgbClr val="000000"/>
                  </a:outerShdw>
                </a:effectLst>
                <a:latin typeface="+mj-lt"/>
                <a:ea typeface="+mj-ea"/>
                <a:cs typeface="+mj-cs"/>
              </a:rPr>
              <a:t>докинг</a:t>
            </a:r>
            <a:endParaRPr lang="en-US" sz="2800" kern="0" dirty="0" smtClean="0">
              <a:solidFill>
                <a:srgbClr val="0066CC"/>
              </a:solidFill>
              <a:effectLst>
                <a:outerShdw blurRad="38100" dist="38100" dir="2700000" algn="tl">
                  <a:srgbClr val="000000"/>
                </a:outerShdw>
              </a:effectLst>
              <a:latin typeface="+mj-lt"/>
              <a:ea typeface="+mj-ea"/>
              <a:cs typeface="+mj-cs"/>
            </a:endParaRPr>
          </a:p>
          <a:p>
            <a:pPr algn="ctr" fontAlgn="auto">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800" kern="0" dirty="0" smtClean="0">
                <a:solidFill>
                  <a:srgbClr val="0066CC"/>
                </a:solidFill>
                <a:effectLst>
                  <a:outerShdw blurRad="38100" dist="38100" dir="2700000" algn="tl">
                    <a:srgbClr val="000000"/>
                  </a:outerShdw>
                </a:effectLst>
                <a:latin typeface="+mj-lt"/>
                <a:ea typeface="+mj-ea"/>
                <a:cs typeface="+mj-cs"/>
              </a:rPr>
              <a:t> </a:t>
            </a:r>
            <a:endParaRPr lang="en-US" sz="2800" kern="0" dirty="0">
              <a:solidFill>
                <a:srgbClr val="0066CC"/>
              </a:solidFill>
              <a:effectLst>
                <a:outerShdw blurRad="38100" dist="38100" dir="2700000" algn="tl">
                  <a:srgbClr val="000000"/>
                </a:outerShdw>
              </a:effectLst>
              <a:latin typeface="+mj-lt"/>
              <a:ea typeface="+mj-ea"/>
              <a:cs typeface="+mj-cs"/>
            </a:endParaRPr>
          </a:p>
        </p:txBody>
      </p:sp>
      <p:pic>
        <p:nvPicPr>
          <p:cNvPr id="5124" name="Picture 5"/>
          <p:cNvPicPr>
            <a:picLocks noChangeAspect="1" noChangeArrowheads="1"/>
          </p:cNvPicPr>
          <p:nvPr/>
        </p:nvPicPr>
        <p:blipFill>
          <a:blip r:embed="rId3" cstate="print"/>
          <a:srcRect/>
          <a:stretch>
            <a:fillRect/>
          </a:stretch>
        </p:blipFill>
        <p:spPr bwMode="auto">
          <a:xfrm>
            <a:off x="0" y="3979863"/>
            <a:ext cx="3492500" cy="2878137"/>
          </a:xfrm>
          <a:prstGeom prst="rect">
            <a:avLst/>
          </a:prstGeom>
          <a:noFill/>
          <a:ln w="9525">
            <a:noFill/>
            <a:round/>
            <a:headEnd/>
            <a:tailEnd/>
          </a:ln>
        </p:spPr>
      </p:pic>
      <p:sp>
        <p:nvSpPr>
          <p:cNvPr id="5125" name="Text Box 6"/>
          <p:cNvSpPr txBox="1">
            <a:spLocks noChangeArrowheads="1"/>
          </p:cNvSpPr>
          <p:nvPr/>
        </p:nvSpPr>
        <p:spPr bwMode="auto">
          <a:xfrm>
            <a:off x="3276600" y="4292600"/>
            <a:ext cx="1874838" cy="2027238"/>
          </a:xfrm>
          <a:prstGeom prst="rect">
            <a:avLst/>
          </a:prstGeom>
          <a:solidFill>
            <a:schemeClr val="bg1">
              <a:alpha val="52156"/>
            </a:schemeClr>
          </a:solidFill>
          <a:ln w="9525">
            <a:noFill/>
            <a:round/>
            <a:headEnd/>
            <a:tailEnd/>
          </a:ln>
        </p:spPr>
        <p:txBody>
          <a:bodyPr lIns="81639" tIns="40820" rIns="81639" bIns="40820"/>
          <a:lstStyle/>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ru-RU" sz="1600">
                <a:solidFill>
                  <a:srgbClr val="000000"/>
                </a:solidFill>
                <a:latin typeface="Calibri" pitchFamily="34" charset="0"/>
              </a:rPr>
              <a:t>Нужно найти соединение, подходящее к определенному месту белка, например, активному центру, как ключ к замку.</a:t>
            </a:r>
            <a:endParaRPr lang="en-US" sz="1600">
              <a:solidFill>
                <a:srgbClr val="000000"/>
              </a:solidFill>
              <a:latin typeface="Calibri" pitchFamily="34" charset="0"/>
            </a:endParaRPr>
          </a:p>
        </p:txBody>
      </p:sp>
      <p:pic>
        <p:nvPicPr>
          <p:cNvPr id="5126" name="Picture 1"/>
          <p:cNvPicPr>
            <a:picLocks noChangeAspect="1" noChangeArrowheads="1"/>
          </p:cNvPicPr>
          <p:nvPr/>
        </p:nvPicPr>
        <p:blipFill>
          <a:blip r:embed="rId4" cstate="print"/>
          <a:srcRect/>
          <a:stretch>
            <a:fillRect/>
          </a:stretch>
        </p:blipFill>
        <p:spPr bwMode="auto">
          <a:xfrm>
            <a:off x="0" y="899914"/>
            <a:ext cx="4535488" cy="3105150"/>
          </a:xfrm>
          <a:prstGeom prst="rect">
            <a:avLst/>
          </a:prstGeom>
          <a:noFill/>
          <a:ln w="9525">
            <a:noFill/>
            <a:round/>
            <a:headEnd/>
            <a:tailEnd/>
          </a:ln>
        </p:spPr>
      </p:pic>
      <p:sp>
        <p:nvSpPr>
          <p:cNvPr id="8" name="Номер слайда 7"/>
          <p:cNvSpPr>
            <a:spLocks noGrp="1"/>
          </p:cNvSpPr>
          <p:nvPr>
            <p:ph type="sldNum" sz="quarter" idx="12"/>
          </p:nvPr>
        </p:nvSpPr>
        <p:spPr/>
        <p:txBody>
          <a:bodyPr/>
          <a:lstStyle/>
          <a:p>
            <a:pPr>
              <a:defRPr/>
            </a:pPr>
            <a:fld id="{A73747AE-576F-4F55-8644-132153F35719}" type="slidenum">
              <a:rPr lang="ru-RU"/>
              <a:pPr>
                <a:defRPr/>
              </a:pPr>
              <a:t>21</a:t>
            </a:fld>
            <a:endParaRPr lang="ru-RU"/>
          </a:p>
        </p:txBody>
      </p:sp>
      <p:pic>
        <p:nvPicPr>
          <p:cNvPr id="5128" name="Picture 10"/>
          <p:cNvPicPr>
            <a:picLocks noChangeAspect="1" noChangeArrowheads="1"/>
          </p:cNvPicPr>
          <p:nvPr/>
        </p:nvPicPr>
        <p:blipFill>
          <a:blip r:embed="rId5" cstate="print"/>
          <a:srcRect/>
          <a:stretch>
            <a:fillRect/>
          </a:stretch>
        </p:blipFill>
        <p:spPr bwMode="auto">
          <a:xfrm>
            <a:off x="5580112" y="4077072"/>
            <a:ext cx="3168352" cy="267742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cstate="print"/>
          <a:srcRect/>
          <a:stretch>
            <a:fillRect/>
          </a:stretch>
        </p:blipFill>
        <p:spPr bwMode="auto">
          <a:xfrm>
            <a:off x="-6350" y="0"/>
            <a:ext cx="4291013" cy="3541713"/>
          </a:xfrm>
          <a:prstGeom prst="rect">
            <a:avLst/>
          </a:prstGeom>
          <a:noFill/>
          <a:ln w="9525">
            <a:noFill/>
            <a:round/>
            <a:headEnd/>
            <a:tailEnd/>
          </a:ln>
        </p:spPr>
      </p:pic>
      <p:pic>
        <p:nvPicPr>
          <p:cNvPr id="6147" name="Picture 2"/>
          <p:cNvPicPr>
            <a:picLocks noChangeAspect="1" noChangeArrowheads="1"/>
          </p:cNvPicPr>
          <p:nvPr/>
        </p:nvPicPr>
        <p:blipFill>
          <a:blip r:embed="rId4" cstate="print"/>
          <a:srcRect/>
          <a:stretch>
            <a:fillRect/>
          </a:stretch>
        </p:blipFill>
        <p:spPr bwMode="auto">
          <a:xfrm>
            <a:off x="0" y="3352800"/>
            <a:ext cx="4356100" cy="3490913"/>
          </a:xfrm>
          <a:prstGeom prst="rect">
            <a:avLst/>
          </a:prstGeom>
          <a:noFill/>
          <a:ln w="9525">
            <a:noFill/>
            <a:round/>
            <a:headEnd/>
            <a:tailEnd/>
          </a:ln>
        </p:spPr>
      </p:pic>
      <p:sp>
        <p:nvSpPr>
          <p:cNvPr id="6148" name="Text Box 3"/>
          <p:cNvSpPr txBox="1">
            <a:spLocks noChangeArrowheads="1"/>
          </p:cNvSpPr>
          <p:nvPr/>
        </p:nvSpPr>
        <p:spPr bwMode="auto">
          <a:xfrm>
            <a:off x="4356100" y="188913"/>
            <a:ext cx="4608513" cy="2735262"/>
          </a:xfrm>
          <a:prstGeom prst="rect">
            <a:avLst/>
          </a:prstGeom>
          <a:solidFill>
            <a:schemeClr val="bg1">
              <a:alpha val="52940"/>
            </a:schemeClr>
          </a:solidFill>
          <a:ln w="9525">
            <a:noFill/>
            <a:round/>
            <a:headEnd/>
            <a:tailEnd/>
          </a:ln>
        </p:spPr>
        <p:txBody>
          <a:bodyPr lIns="81639" tIns="40820" rIns="81639" bIns="40820"/>
          <a:lstStyle/>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000" dirty="0" err="1">
                <a:solidFill>
                  <a:srgbClr val="FF0000"/>
                </a:solidFill>
                <a:latin typeface="Calibri" pitchFamily="34" charset="0"/>
              </a:rPr>
              <a:t>Докинг</a:t>
            </a:r>
            <a:r>
              <a:rPr lang="en-US" sz="2000" dirty="0">
                <a:solidFill>
                  <a:srgbClr val="FF0000"/>
                </a:solidFill>
                <a:latin typeface="Calibri" pitchFamily="34" charset="0"/>
              </a:rPr>
              <a:t> </a:t>
            </a:r>
            <a:r>
              <a:rPr lang="en-US" sz="2000" dirty="0">
                <a:solidFill>
                  <a:srgbClr val="000000"/>
                </a:solidFill>
                <a:latin typeface="Calibri" pitchFamily="34" charset="0"/>
              </a:rPr>
              <a:t>(docking) – </a:t>
            </a:r>
            <a:r>
              <a:rPr lang="en-US" sz="2000" dirty="0" err="1">
                <a:solidFill>
                  <a:srgbClr val="000000"/>
                </a:solidFill>
                <a:latin typeface="Calibri" pitchFamily="34" charset="0"/>
              </a:rPr>
              <a:t>моделирование</a:t>
            </a:r>
            <a:r>
              <a:rPr lang="en-US" sz="2000" dirty="0">
                <a:solidFill>
                  <a:srgbClr val="000000"/>
                </a:solidFill>
                <a:latin typeface="Calibri" pitchFamily="34" charset="0"/>
              </a:rPr>
              <a:t> </a:t>
            </a:r>
            <a:r>
              <a:rPr lang="en-US" sz="2000" dirty="0" err="1">
                <a:solidFill>
                  <a:srgbClr val="000000"/>
                </a:solidFill>
                <a:latin typeface="Calibri" pitchFamily="34" charset="0"/>
              </a:rPr>
              <a:t>взаимодействия</a:t>
            </a:r>
            <a:r>
              <a:rPr lang="en-US" sz="2000" dirty="0">
                <a:solidFill>
                  <a:srgbClr val="000000"/>
                </a:solidFill>
                <a:latin typeface="Calibri" pitchFamily="34" charset="0"/>
              </a:rPr>
              <a:t> </a:t>
            </a:r>
            <a:r>
              <a:rPr lang="en-US" sz="2000" dirty="0" err="1">
                <a:solidFill>
                  <a:srgbClr val="000000"/>
                </a:solidFill>
                <a:latin typeface="Calibri" pitchFamily="34" charset="0"/>
              </a:rPr>
              <a:t>двух</a:t>
            </a:r>
            <a:r>
              <a:rPr lang="en-US" sz="2000" dirty="0">
                <a:solidFill>
                  <a:srgbClr val="000000"/>
                </a:solidFill>
                <a:latin typeface="Calibri" pitchFamily="34" charset="0"/>
              </a:rPr>
              <a:t> </a:t>
            </a:r>
            <a:r>
              <a:rPr lang="en-US" sz="2000" dirty="0" err="1">
                <a:solidFill>
                  <a:srgbClr val="000000"/>
                </a:solidFill>
                <a:latin typeface="Calibri" pitchFamily="34" charset="0"/>
              </a:rPr>
              <a:t>молекул</a:t>
            </a:r>
            <a:r>
              <a:rPr lang="en-US" sz="2000" dirty="0">
                <a:solidFill>
                  <a:srgbClr val="000000"/>
                </a:solidFill>
                <a:latin typeface="Calibri" pitchFamily="34" charset="0"/>
              </a:rPr>
              <a:t>, </a:t>
            </a:r>
            <a:r>
              <a:rPr lang="en-US" sz="2000" dirty="0" err="1">
                <a:solidFill>
                  <a:srgbClr val="000000"/>
                </a:solidFill>
                <a:latin typeface="Calibri" pitchFamily="34" charset="0"/>
              </a:rPr>
              <a:t>чаще</a:t>
            </a:r>
            <a:r>
              <a:rPr lang="en-US" sz="2000" dirty="0">
                <a:solidFill>
                  <a:srgbClr val="000000"/>
                </a:solidFill>
                <a:latin typeface="Calibri" pitchFamily="34" charset="0"/>
              </a:rPr>
              <a:t> </a:t>
            </a:r>
            <a:r>
              <a:rPr lang="en-US" sz="2000" dirty="0" err="1">
                <a:solidFill>
                  <a:srgbClr val="000000"/>
                </a:solidFill>
                <a:latin typeface="Calibri" pitchFamily="34" charset="0"/>
              </a:rPr>
              <a:t>всего</a:t>
            </a:r>
            <a:r>
              <a:rPr lang="en-US" sz="2000" dirty="0">
                <a:solidFill>
                  <a:srgbClr val="000000"/>
                </a:solidFill>
                <a:latin typeface="Calibri" pitchFamily="34" charset="0"/>
              </a:rPr>
              <a:t> </a:t>
            </a:r>
            <a:r>
              <a:rPr lang="en-US" sz="2000" dirty="0" err="1">
                <a:solidFill>
                  <a:srgbClr val="000000"/>
                </a:solidFill>
                <a:latin typeface="Calibri" pitchFamily="34" charset="0"/>
              </a:rPr>
              <a:t>белка</a:t>
            </a:r>
            <a:r>
              <a:rPr lang="en-US" sz="2000" dirty="0">
                <a:solidFill>
                  <a:srgbClr val="000000"/>
                </a:solidFill>
                <a:latin typeface="Calibri" pitchFamily="34" charset="0"/>
              </a:rPr>
              <a:t> </a:t>
            </a:r>
            <a:r>
              <a:rPr lang="en-US" sz="2000" dirty="0" smtClean="0">
                <a:solidFill>
                  <a:srgbClr val="000000"/>
                </a:solidFill>
                <a:latin typeface="Calibri" pitchFamily="34" charset="0"/>
              </a:rPr>
              <a:t>и </a:t>
            </a:r>
            <a:r>
              <a:rPr lang="en-US" sz="2000" dirty="0" err="1">
                <a:solidFill>
                  <a:srgbClr val="000000"/>
                </a:solidFill>
                <a:latin typeface="Calibri" pitchFamily="34" charset="0"/>
              </a:rPr>
              <a:t>низкомолекулярного</a:t>
            </a:r>
            <a:r>
              <a:rPr lang="en-US" sz="2000" dirty="0">
                <a:solidFill>
                  <a:srgbClr val="000000"/>
                </a:solidFill>
                <a:latin typeface="Calibri" pitchFamily="34" charset="0"/>
              </a:rPr>
              <a:t> </a:t>
            </a:r>
            <a:r>
              <a:rPr lang="en-US" sz="2000" dirty="0" err="1">
                <a:solidFill>
                  <a:srgbClr val="000000"/>
                </a:solidFill>
                <a:latin typeface="Calibri" pitchFamily="34" charset="0"/>
              </a:rPr>
              <a:t>вещества</a:t>
            </a:r>
            <a:r>
              <a:rPr lang="en-US" sz="2000" dirty="0">
                <a:solidFill>
                  <a:srgbClr val="000000"/>
                </a:solidFill>
                <a:latin typeface="Calibri" pitchFamily="34" charset="0"/>
              </a:rPr>
              <a:t> </a:t>
            </a:r>
            <a:r>
              <a:rPr lang="en-US" sz="2000" dirty="0" smtClean="0">
                <a:solidFill>
                  <a:srgbClr val="000000"/>
                </a:solidFill>
                <a:latin typeface="Calibri" pitchFamily="34" charset="0"/>
              </a:rPr>
              <a:t>– </a:t>
            </a:r>
            <a:r>
              <a:rPr lang="en-US" sz="2000" dirty="0" err="1">
                <a:solidFill>
                  <a:srgbClr val="000000"/>
                </a:solidFill>
                <a:latin typeface="Calibri" pitchFamily="34" charset="0"/>
              </a:rPr>
              <a:t>предполагаемого</a:t>
            </a:r>
            <a:r>
              <a:rPr lang="en-US" sz="2000" dirty="0">
                <a:solidFill>
                  <a:srgbClr val="000000"/>
                </a:solidFill>
                <a:latin typeface="Calibri" pitchFamily="34" charset="0"/>
              </a:rPr>
              <a:t> </a:t>
            </a:r>
            <a:r>
              <a:rPr lang="en-US" sz="2000" dirty="0" err="1">
                <a:solidFill>
                  <a:srgbClr val="000000"/>
                </a:solidFill>
                <a:latin typeface="Calibri" pitchFamily="34" charset="0"/>
              </a:rPr>
              <a:t>лиганда</a:t>
            </a:r>
            <a:r>
              <a:rPr lang="en-US" sz="2000" dirty="0">
                <a:solidFill>
                  <a:srgbClr val="000000"/>
                </a:solidFill>
                <a:latin typeface="Calibri" pitchFamily="34" charset="0"/>
              </a:rPr>
              <a:t>.</a:t>
            </a:r>
          </a:p>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000" dirty="0" err="1" smtClean="0">
                <a:solidFill>
                  <a:srgbClr val="000000"/>
                </a:solidFill>
                <a:latin typeface="Calibri" pitchFamily="34" charset="0"/>
              </a:rPr>
              <a:t>Позволяет</a:t>
            </a:r>
            <a:r>
              <a:rPr lang="en-US" sz="2000" dirty="0" smtClean="0">
                <a:solidFill>
                  <a:srgbClr val="000000"/>
                </a:solidFill>
                <a:latin typeface="Calibri" pitchFamily="34" charset="0"/>
              </a:rPr>
              <a:t> </a:t>
            </a:r>
            <a:r>
              <a:rPr lang="ru-RU" sz="2000" dirty="0" smtClean="0">
                <a:solidFill>
                  <a:srgbClr val="000000"/>
                </a:solidFill>
                <a:latin typeface="Calibri" pitchFamily="34" charset="0"/>
              </a:rPr>
              <a:t>найти оптимальную</a:t>
            </a:r>
            <a:r>
              <a:rPr lang="en-US" sz="2000" dirty="0" smtClean="0">
                <a:solidFill>
                  <a:srgbClr val="000000"/>
                </a:solidFill>
                <a:latin typeface="Calibri" pitchFamily="34" charset="0"/>
              </a:rPr>
              <a:t> </a:t>
            </a:r>
            <a:r>
              <a:rPr lang="en-US" sz="2000" dirty="0" err="1">
                <a:solidFill>
                  <a:srgbClr val="000000"/>
                </a:solidFill>
                <a:latin typeface="Calibri" pitchFamily="34" charset="0"/>
              </a:rPr>
              <a:t>конформацию</a:t>
            </a:r>
            <a:r>
              <a:rPr lang="en-US" sz="2000" dirty="0">
                <a:solidFill>
                  <a:srgbClr val="000000"/>
                </a:solidFill>
                <a:latin typeface="Calibri" pitchFamily="34" charset="0"/>
              </a:rPr>
              <a:t> и </a:t>
            </a:r>
            <a:r>
              <a:rPr lang="ru-RU" sz="2000" dirty="0" smtClean="0">
                <a:solidFill>
                  <a:srgbClr val="000000"/>
                </a:solidFill>
                <a:latin typeface="Calibri" pitchFamily="34" charset="0"/>
              </a:rPr>
              <a:t>расположение л</a:t>
            </a:r>
            <a:r>
              <a:rPr lang="en-US" sz="2000" dirty="0" err="1" smtClean="0">
                <a:solidFill>
                  <a:srgbClr val="000000"/>
                </a:solidFill>
                <a:latin typeface="Calibri" pitchFamily="34" charset="0"/>
              </a:rPr>
              <a:t>иганда</a:t>
            </a:r>
            <a:r>
              <a:rPr lang="ru-RU" sz="2000" dirty="0" smtClean="0">
                <a:solidFill>
                  <a:srgbClr val="000000"/>
                </a:solidFill>
                <a:latin typeface="Calibri" pitchFamily="34" charset="0"/>
              </a:rPr>
              <a:t> в месте связывания и оценить</a:t>
            </a:r>
            <a:r>
              <a:rPr lang="en-US" sz="2000" dirty="0" smtClean="0">
                <a:solidFill>
                  <a:srgbClr val="000000"/>
                </a:solidFill>
                <a:latin typeface="Calibri" pitchFamily="34" charset="0"/>
              </a:rPr>
              <a:t> </a:t>
            </a:r>
            <a:r>
              <a:rPr lang="en-US" sz="2000" dirty="0" err="1">
                <a:solidFill>
                  <a:srgbClr val="000000"/>
                </a:solidFill>
                <a:latin typeface="Calibri" pitchFamily="34" charset="0"/>
              </a:rPr>
              <a:t>силу</a:t>
            </a:r>
            <a:r>
              <a:rPr lang="en-US" sz="2000" dirty="0">
                <a:solidFill>
                  <a:srgbClr val="000000"/>
                </a:solidFill>
                <a:latin typeface="Calibri" pitchFamily="34" charset="0"/>
              </a:rPr>
              <a:t> </a:t>
            </a:r>
            <a:r>
              <a:rPr lang="en-US" sz="2000" dirty="0" err="1">
                <a:solidFill>
                  <a:srgbClr val="000000"/>
                </a:solidFill>
                <a:latin typeface="Calibri" pitchFamily="34" charset="0"/>
              </a:rPr>
              <a:t>взаимодействия</a:t>
            </a:r>
            <a:r>
              <a:rPr lang="en-US" sz="2000" dirty="0">
                <a:solidFill>
                  <a:srgbClr val="000000"/>
                </a:solidFill>
                <a:latin typeface="Calibri" pitchFamily="34" charset="0"/>
              </a:rPr>
              <a:t>.</a:t>
            </a:r>
          </a:p>
        </p:txBody>
      </p:sp>
      <p:sp>
        <p:nvSpPr>
          <p:cNvPr id="6149" name="Text Box 4"/>
          <p:cNvSpPr txBox="1">
            <a:spLocks noChangeArrowheads="1"/>
          </p:cNvSpPr>
          <p:nvPr/>
        </p:nvSpPr>
        <p:spPr bwMode="auto">
          <a:xfrm>
            <a:off x="4427538" y="2924175"/>
            <a:ext cx="4716462" cy="3933825"/>
          </a:xfrm>
          <a:prstGeom prst="rect">
            <a:avLst/>
          </a:prstGeom>
          <a:solidFill>
            <a:schemeClr val="bg1">
              <a:alpha val="52156"/>
            </a:schemeClr>
          </a:solidFill>
          <a:ln w="9525">
            <a:noFill/>
            <a:round/>
            <a:headEnd/>
            <a:tailEnd/>
          </a:ln>
        </p:spPr>
        <p:txBody>
          <a:bodyPr lIns="81639" tIns="40820" rIns="81639" bIns="40820"/>
          <a:lstStyle/>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000" dirty="0" err="1">
                <a:solidFill>
                  <a:srgbClr val="FF0000"/>
                </a:solidFill>
                <a:latin typeface="Calibri" pitchFamily="34" charset="0"/>
              </a:rPr>
              <a:t>Виртуальный</a:t>
            </a:r>
            <a:r>
              <a:rPr lang="en-US" sz="2000" dirty="0">
                <a:solidFill>
                  <a:srgbClr val="FF0000"/>
                </a:solidFill>
                <a:latin typeface="Calibri" pitchFamily="34" charset="0"/>
              </a:rPr>
              <a:t> </a:t>
            </a:r>
            <a:r>
              <a:rPr lang="en-US" sz="2000" dirty="0" err="1">
                <a:solidFill>
                  <a:srgbClr val="FF0000"/>
                </a:solidFill>
                <a:latin typeface="Calibri" pitchFamily="34" charset="0"/>
              </a:rPr>
              <a:t>скриниг</a:t>
            </a:r>
            <a:r>
              <a:rPr lang="en-US" sz="2000" dirty="0">
                <a:solidFill>
                  <a:srgbClr val="FF0000"/>
                </a:solidFill>
                <a:latin typeface="Calibri" pitchFamily="34" charset="0"/>
              </a:rPr>
              <a:t> </a:t>
            </a:r>
            <a:r>
              <a:rPr lang="en-US" sz="2000" dirty="0">
                <a:solidFill>
                  <a:srgbClr val="000000"/>
                </a:solidFill>
                <a:latin typeface="Calibri" pitchFamily="34" charset="0"/>
              </a:rPr>
              <a:t>(virtual screening) – </a:t>
            </a:r>
            <a:r>
              <a:rPr lang="en-US" sz="2000" dirty="0" err="1">
                <a:solidFill>
                  <a:srgbClr val="000000"/>
                </a:solidFill>
                <a:latin typeface="Calibri" pitchFamily="34" charset="0"/>
              </a:rPr>
              <a:t>последовательный</a:t>
            </a:r>
            <a:r>
              <a:rPr lang="en-US" sz="2000" dirty="0">
                <a:solidFill>
                  <a:srgbClr val="000000"/>
                </a:solidFill>
                <a:latin typeface="Calibri" pitchFamily="34" charset="0"/>
              </a:rPr>
              <a:t> </a:t>
            </a:r>
            <a:r>
              <a:rPr lang="en-US" sz="2000" dirty="0" err="1">
                <a:solidFill>
                  <a:srgbClr val="000000"/>
                </a:solidFill>
                <a:latin typeface="Calibri" pitchFamily="34" charset="0"/>
              </a:rPr>
              <a:t>докинг</a:t>
            </a:r>
            <a:r>
              <a:rPr lang="en-US" sz="2000" dirty="0">
                <a:solidFill>
                  <a:srgbClr val="000000"/>
                </a:solidFill>
                <a:latin typeface="Calibri" pitchFamily="34" charset="0"/>
              </a:rPr>
              <a:t> </a:t>
            </a:r>
            <a:r>
              <a:rPr lang="en-US" sz="2000" dirty="0" err="1">
                <a:solidFill>
                  <a:srgbClr val="000000"/>
                </a:solidFill>
                <a:latin typeface="Calibri" pitchFamily="34" charset="0"/>
              </a:rPr>
              <a:t>множества</a:t>
            </a:r>
            <a:r>
              <a:rPr lang="en-US" sz="2000" dirty="0">
                <a:solidFill>
                  <a:srgbClr val="000000"/>
                </a:solidFill>
                <a:latin typeface="Calibri" pitchFamily="34" charset="0"/>
              </a:rPr>
              <a:t> </a:t>
            </a:r>
            <a:r>
              <a:rPr lang="en-US" sz="2000" dirty="0" err="1">
                <a:solidFill>
                  <a:srgbClr val="000000"/>
                </a:solidFill>
                <a:latin typeface="Calibri" pitchFamily="34" charset="0"/>
              </a:rPr>
              <a:t>различных</a:t>
            </a:r>
            <a:r>
              <a:rPr lang="en-US" sz="2000" dirty="0">
                <a:solidFill>
                  <a:srgbClr val="000000"/>
                </a:solidFill>
                <a:latin typeface="Calibri" pitchFamily="34" charset="0"/>
              </a:rPr>
              <a:t> </a:t>
            </a:r>
            <a:r>
              <a:rPr lang="en-US" sz="2000" dirty="0" err="1">
                <a:solidFill>
                  <a:srgbClr val="000000"/>
                </a:solidFill>
                <a:latin typeface="Calibri" pitchFamily="34" charset="0"/>
              </a:rPr>
              <a:t>низкомолекулярных</a:t>
            </a:r>
            <a:r>
              <a:rPr lang="en-US" sz="2000" dirty="0">
                <a:solidFill>
                  <a:srgbClr val="000000"/>
                </a:solidFill>
                <a:latin typeface="Calibri" pitchFamily="34" charset="0"/>
              </a:rPr>
              <a:t> </a:t>
            </a:r>
            <a:r>
              <a:rPr lang="en-US" sz="2000" dirty="0" err="1">
                <a:solidFill>
                  <a:srgbClr val="000000"/>
                </a:solidFill>
                <a:latin typeface="Calibri" pitchFamily="34" charset="0"/>
              </a:rPr>
              <a:t>веществ</a:t>
            </a:r>
            <a:r>
              <a:rPr lang="en-US" sz="2000" dirty="0">
                <a:solidFill>
                  <a:srgbClr val="000000"/>
                </a:solidFill>
                <a:latin typeface="Calibri" pitchFamily="34" charset="0"/>
              </a:rPr>
              <a:t> </a:t>
            </a:r>
            <a:r>
              <a:rPr lang="en-US" sz="2000" dirty="0" err="1">
                <a:solidFill>
                  <a:srgbClr val="000000"/>
                </a:solidFill>
                <a:latin typeface="Calibri" pitchFamily="34" charset="0"/>
              </a:rPr>
              <a:t>против</a:t>
            </a:r>
            <a:r>
              <a:rPr lang="en-US" sz="2000" dirty="0">
                <a:solidFill>
                  <a:srgbClr val="000000"/>
                </a:solidFill>
                <a:latin typeface="Calibri" pitchFamily="34" charset="0"/>
              </a:rPr>
              <a:t> </a:t>
            </a:r>
            <a:r>
              <a:rPr lang="en-US" sz="2000" dirty="0" err="1">
                <a:solidFill>
                  <a:srgbClr val="000000"/>
                </a:solidFill>
                <a:latin typeface="Calibri" pitchFamily="34" charset="0"/>
              </a:rPr>
              <a:t>одного</a:t>
            </a:r>
            <a:r>
              <a:rPr lang="en-US" sz="2000" dirty="0">
                <a:solidFill>
                  <a:srgbClr val="000000"/>
                </a:solidFill>
                <a:latin typeface="Calibri" pitchFamily="34" charset="0"/>
              </a:rPr>
              <a:t> </a:t>
            </a:r>
            <a:r>
              <a:rPr lang="en-US" sz="2000" dirty="0" err="1">
                <a:solidFill>
                  <a:srgbClr val="000000"/>
                </a:solidFill>
                <a:latin typeface="Calibri" pitchFamily="34" charset="0"/>
              </a:rPr>
              <a:t>белка</a:t>
            </a:r>
            <a:r>
              <a:rPr lang="en-US" sz="2000" dirty="0">
                <a:solidFill>
                  <a:srgbClr val="000000"/>
                </a:solidFill>
                <a:latin typeface="Calibri" pitchFamily="34" charset="0"/>
              </a:rPr>
              <a:t> с </a:t>
            </a:r>
            <a:r>
              <a:rPr lang="en-US" sz="2000" dirty="0" err="1">
                <a:solidFill>
                  <a:srgbClr val="000000"/>
                </a:solidFill>
                <a:latin typeface="Calibri" pitchFamily="34" charset="0"/>
              </a:rPr>
              <a:t>целью</a:t>
            </a:r>
            <a:r>
              <a:rPr lang="en-US" sz="2000" dirty="0">
                <a:solidFill>
                  <a:srgbClr val="000000"/>
                </a:solidFill>
                <a:latin typeface="Calibri" pitchFamily="34" charset="0"/>
              </a:rPr>
              <a:t> </a:t>
            </a:r>
            <a:r>
              <a:rPr lang="en-US" sz="2000" dirty="0" err="1">
                <a:solidFill>
                  <a:srgbClr val="000000"/>
                </a:solidFill>
                <a:latin typeface="Calibri" pitchFamily="34" charset="0"/>
              </a:rPr>
              <a:t>отобрать</a:t>
            </a:r>
            <a:r>
              <a:rPr lang="en-US" sz="2000" dirty="0">
                <a:solidFill>
                  <a:srgbClr val="000000"/>
                </a:solidFill>
                <a:latin typeface="Calibri" pitchFamily="34" charset="0"/>
              </a:rPr>
              <a:t> </a:t>
            </a:r>
            <a:r>
              <a:rPr lang="en-US" sz="2000" dirty="0" err="1">
                <a:solidFill>
                  <a:srgbClr val="000000"/>
                </a:solidFill>
                <a:latin typeface="Calibri" pitchFamily="34" charset="0"/>
              </a:rPr>
              <a:t>для</a:t>
            </a:r>
            <a:r>
              <a:rPr lang="en-US" sz="2000" dirty="0">
                <a:solidFill>
                  <a:srgbClr val="000000"/>
                </a:solidFill>
                <a:latin typeface="Calibri" pitchFamily="34" charset="0"/>
              </a:rPr>
              <a:t> </a:t>
            </a:r>
            <a:r>
              <a:rPr lang="en-US" sz="2000" dirty="0" err="1">
                <a:solidFill>
                  <a:srgbClr val="000000"/>
                </a:solidFill>
                <a:latin typeface="Calibri" pitchFamily="34" charset="0"/>
              </a:rPr>
              <a:t>экспериментальной</a:t>
            </a:r>
            <a:r>
              <a:rPr lang="en-US" sz="2000" dirty="0">
                <a:solidFill>
                  <a:srgbClr val="000000"/>
                </a:solidFill>
                <a:latin typeface="Calibri" pitchFamily="34" charset="0"/>
              </a:rPr>
              <a:t> </a:t>
            </a:r>
            <a:r>
              <a:rPr lang="en-US" sz="2000" dirty="0" err="1">
                <a:solidFill>
                  <a:srgbClr val="000000"/>
                </a:solidFill>
                <a:latin typeface="Calibri" pitchFamily="34" charset="0"/>
              </a:rPr>
              <a:t>проверки</a:t>
            </a:r>
            <a:r>
              <a:rPr lang="en-US" sz="2000" dirty="0">
                <a:solidFill>
                  <a:srgbClr val="000000"/>
                </a:solidFill>
                <a:latin typeface="Calibri" pitchFamily="34" charset="0"/>
              </a:rPr>
              <a:t> </a:t>
            </a:r>
            <a:r>
              <a:rPr lang="en-US" sz="2000" dirty="0" err="1">
                <a:solidFill>
                  <a:srgbClr val="000000"/>
                </a:solidFill>
                <a:latin typeface="Calibri" pitchFamily="34" charset="0"/>
              </a:rPr>
              <a:t>наиболее</a:t>
            </a:r>
            <a:r>
              <a:rPr lang="en-US" sz="2000" dirty="0">
                <a:solidFill>
                  <a:srgbClr val="000000"/>
                </a:solidFill>
                <a:latin typeface="Calibri" pitchFamily="34" charset="0"/>
              </a:rPr>
              <a:t> </a:t>
            </a:r>
            <a:r>
              <a:rPr lang="en-US" sz="2000" dirty="0" err="1">
                <a:solidFill>
                  <a:srgbClr val="000000"/>
                </a:solidFill>
                <a:latin typeface="Calibri" pitchFamily="34" charset="0"/>
              </a:rPr>
              <a:t>перспективные</a:t>
            </a:r>
            <a:r>
              <a:rPr lang="en-US" sz="2000" dirty="0">
                <a:solidFill>
                  <a:srgbClr val="000000"/>
                </a:solidFill>
                <a:latin typeface="Calibri" pitchFamily="34" charset="0"/>
              </a:rPr>
              <a:t>.</a:t>
            </a:r>
          </a:p>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000" dirty="0" err="1">
                <a:solidFill>
                  <a:srgbClr val="000000"/>
                </a:solidFill>
                <a:latin typeface="Calibri" pitchFamily="34" charset="0"/>
              </a:rPr>
              <a:t>Позволяет</a:t>
            </a:r>
            <a:r>
              <a:rPr lang="en-US" sz="2000" dirty="0">
                <a:solidFill>
                  <a:srgbClr val="000000"/>
                </a:solidFill>
                <a:latin typeface="Calibri" pitchFamily="34" charset="0"/>
              </a:rPr>
              <a:t> </a:t>
            </a:r>
            <a:r>
              <a:rPr lang="en-US" sz="2000" dirty="0" err="1">
                <a:solidFill>
                  <a:srgbClr val="000000"/>
                </a:solidFill>
                <a:latin typeface="Calibri" pitchFamily="34" charset="0"/>
              </a:rPr>
              <a:t>повысить</a:t>
            </a:r>
            <a:r>
              <a:rPr lang="en-US" sz="2000" dirty="0">
                <a:solidFill>
                  <a:srgbClr val="000000"/>
                </a:solidFill>
                <a:latin typeface="Calibri" pitchFamily="34" charset="0"/>
              </a:rPr>
              <a:t> </a:t>
            </a:r>
            <a:r>
              <a:rPr lang="en-US" sz="2000" dirty="0" err="1">
                <a:solidFill>
                  <a:srgbClr val="000000"/>
                </a:solidFill>
                <a:latin typeface="Calibri" pitchFamily="34" charset="0"/>
              </a:rPr>
              <a:t>вероятность</a:t>
            </a:r>
            <a:r>
              <a:rPr lang="en-US" sz="2000" dirty="0">
                <a:solidFill>
                  <a:srgbClr val="000000"/>
                </a:solidFill>
                <a:latin typeface="Calibri" pitchFamily="34" charset="0"/>
              </a:rPr>
              <a:t> </a:t>
            </a:r>
            <a:r>
              <a:rPr lang="en-US" sz="2000" dirty="0" err="1">
                <a:solidFill>
                  <a:srgbClr val="000000"/>
                </a:solidFill>
                <a:latin typeface="Calibri" pitchFamily="34" charset="0"/>
              </a:rPr>
              <a:t>обнаруж</a:t>
            </a:r>
            <a:r>
              <a:rPr lang="ru-RU" sz="2000" dirty="0" err="1">
                <a:solidFill>
                  <a:srgbClr val="000000"/>
                </a:solidFill>
                <a:latin typeface="Calibri" pitchFamily="34" charset="0"/>
              </a:rPr>
              <a:t>ения</a:t>
            </a:r>
            <a:r>
              <a:rPr lang="en-US" sz="2000" dirty="0">
                <a:solidFill>
                  <a:srgbClr val="000000"/>
                </a:solidFill>
                <a:latin typeface="Calibri" pitchFamily="34" charset="0"/>
              </a:rPr>
              <a:t> </a:t>
            </a:r>
            <a:r>
              <a:rPr lang="en-US" sz="2000" dirty="0" err="1">
                <a:solidFill>
                  <a:srgbClr val="000000"/>
                </a:solidFill>
                <a:latin typeface="Calibri" pitchFamily="34" charset="0"/>
              </a:rPr>
              <a:t>ингибитор</a:t>
            </a:r>
            <a:r>
              <a:rPr lang="ru-RU" sz="2000" dirty="0">
                <a:solidFill>
                  <a:srgbClr val="000000"/>
                </a:solidFill>
                <a:latin typeface="Calibri" pitchFamily="34" charset="0"/>
              </a:rPr>
              <a:t>а</a:t>
            </a:r>
            <a:r>
              <a:rPr lang="en-US" sz="2000" dirty="0">
                <a:solidFill>
                  <a:srgbClr val="000000"/>
                </a:solidFill>
                <a:latin typeface="Calibri" pitchFamily="34" charset="0"/>
              </a:rPr>
              <a:t> </a:t>
            </a:r>
            <a:r>
              <a:rPr lang="en-US" sz="2000" dirty="0" err="1">
                <a:solidFill>
                  <a:srgbClr val="000000"/>
                </a:solidFill>
                <a:latin typeface="Calibri" pitchFamily="34" charset="0"/>
              </a:rPr>
              <a:t>интересующего</a:t>
            </a:r>
            <a:r>
              <a:rPr lang="en-US" sz="2000" dirty="0">
                <a:solidFill>
                  <a:srgbClr val="000000"/>
                </a:solidFill>
                <a:latin typeface="Calibri" pitchFamily="34" charset="0"/>
              </a:rPr>
              <a:t> </a:t>
            </a:r>
            <a:r>
              <a:rPr lang="en-US" sz="2000" dirty="0" err="1">
                <a:solidFill>
                  <a:srgbClr val="000000"/>
                </a:solidFill>
                <a:latin typeface="Calibri" pitchFamily="34" charset="0"/>
              </a:rPr>
              <a:t>нас</a:t>
            </a:r>
            <a:r>
              <a:rPr lang="en-US" sz="2000" dirty="0">
                <a:solidFill>
                  <a:srgbClr val="000000"/>
                </a:solidFill>
                <a:latin typeface="Calibri" pitchFamily="34" charset="0"/>
              </a:rPr>
              <a:t> </a:t>
            </a:r>
            <a:r>
              <a:rPr lang="en-US" sz="2000" dirty="0" err="1">
                <a:solidFill>
                  <a:srgbClr val="000000"/>
                </a:solidFill>
                <a:latin typeface="Calibri" pitchFamily="34" charset="0"/>
              </a:rPr>
              <a:t>белка</a:t>
            </a:r>
            <a:r>
              <a:rPr lang="en-US" sz="2000" dirty="0">
                <a:solidFill>
                  <a:srgbClr val="000000"/>
                </a:solidFill>
                <a:latin typeface="Calibri" pitchFamily="34" charset="0"/>
              </a:rPr>
              <a:t> </a:t>
            </a:r>
            <a:r>
              <a:rPr lang="en-US" sz="2000" dirty="0" err="1">
                <a:solidFill>
                  <a:srgbClr val="000000"/>
                </a:solidFill>
                <a:latin typeface="Calibri" pitchFamily="34" charset="0"/>
              </a:rPr>
              <a:t>по</a:t>
            </a:r>
            <a:r>
              <a:rPr lang="en-US" sz="2000" dirty="0">
                <a:solidFill>
                  <a:srgbClr val="000000"/>
                </a:solidFill>
                <a:latin typeface="Calibri" pitchFamily="34" charset="0"/>
              </a:rPr>
              <a:t> </a:t>
            </a:r>
            <a:r>
              <a:rPr lang="en-US" sz="2000" dirty="0" err="1">
                <a:solidFill>
                  <a:srgbClr val="000000"/>
                </a:solidFill>
                <a:latin typeface="Calibri" pitchFamily="34" charset="0"/>
              </a:rPr>
              <a:t>сравнению</a:t>
            </a:r>
            <a:r>
              <a:rPr lang="en-US" sz="2000" dirty="0">
                <a:solidFill>
                  <a:srgbClr val="000000"/>
                </a:solidFill>
                <a:latin typeface="Calibri" pitchFamily="34" charset="0"/>
              </a:rPr>
              <a:t> </a:t>
            </a:r>
            <a:r>
              <a:rPr lang="en-US" sz="2000" dirty="0" err="1">
                <a:solidFill>
                  <a:srgbClr val="000000"/>
                </a:solidFill>
                <a:latin typeface="Calibri" pitchFamily="34" charset="0"/>
              </a:rPr>
              <a:t>со</a:t>
            </a:r>
            <a:r>
              <a:rPr lang="en-US" sz="2000" dirty="0">
                <a:solidFill>
                  <a:srgbClr val="000000"/>
                </a:solidFill>
                <a:latin typeface="Calibri" pitchFamily="34" charset="0"/>
              </a:rPr>
              <a:t> </a:t>
            </a:r>
            <a:r>
              <a:rPr lang="en-US" sz="2000" dirty="0" err="1">
                <a:solidFill>
                  <a:srgbClr val="000000"/>
                </a:solidFill>
                <a:latin typeface="Calibri" pitchFamily="34" charset="0"/>
              </a:rPr>
              <a:t>случайным</a:t>
            </a:r>
            <a:r>
              <a:rPr lang="en-US" sz="2000" dirty="0">
                <a:solidFill>
                  <a:srgbClr val="000000"/>
                </a:solidFill>
                <a:latin typeface="Calibri" pitchFamily="34" charset="0"/>
              </a:rPr>
              <a:t> </a:t>
            </a:r>
            <a:r>
              <a:rPr lang="en-US" sz="2000" dirty="0" err="1">
                <a:solidFill>
                  <a:srgbClr val="000000"/>
                </a:solidFill>
                <a:latin typeface="Calibri" pitchFamily="34" charset="0"/>
              </a:rPr>
              <a:t>поиском</a:t>
            </a:r>
            <a:r>
              <a:rPr lang="en-US" sz="2000" dirty="0">
                <a:solidFill>
                  <a:srgbClr val="000000"/>
                </a:solidFill>
                <a:latin typeface="Calibri" pitchFamily="34" charset="0"/>
              </a:rPr>
              <a:t> </a:t>
            </a:r>
            <a:r>
              <a:rPr lang="en-US" sz="2000" dirty="0" err="1">
                <a:solidFill>
                  <a:srgbClr val="000000"/>
                </a:solidFill>
                <a:latin typeface="Calibri" pitchFamily="34" charset="0"/>
              </a:rPr>
              <a:t>по</a:t>
            </a:r>
            <a:r>
              <a:rPr lang="en-US" sz="2000" dirty="0">
                <a:solidFill>
                  <a:srgbClr val="000000"/>
                </a:solidFill>
                <a:latin typeface="Calibri" pitchFamily="34" charset="0"/>
              </a:rPr>
              <a:t> </a:t>
            </a:r>
            <a:r>
              <a:rPr lang="en-US" sz="2000" dirty="0" err="1">
                <a:solidFill>
                  <a:srgbClr val="000000"/>
                </a:solidFill>
                <a:latin typeface="Calibri" pitchFamily="34" charset="0"/>
              </a:rPr>
              <a:t>банку</a:t>
            </a:r>
            <a:r>
              <a:rPr lang="en-US" sz="2000" dirty="0">
                <a:solidFill>
                  <a:srgbClr val="000000"/>
                </a:solidFill>
                <a:latin typeface="Calibri" pitchFamily="34" charset="0"/>
              </a:rPr>
              <a:t> </a:t>
            </a:r>
            <a:r>
              <a:rPr lang="en-US" sz="2000" dirty="0" err="1">
                <a:solidFill>
                  <a:srgbClr val="000000"/>
                </a:solidFill>
                <a:latin typeface="Calibri" pitchFamily="34" charset="0"/>
              </a:rPr>
              <a:t>веществ</a:t>
            </a:r>
            <a:r>
              <a:rPr lang="en-US" sz="2000" dirty="0">
                <a:solidFill>
                  <a:srgbClr val="000000"/>
                </a:solidFill>
                <a:latin typeface="Calibri" pitchFamily="34" charset="0"/>
              </a:rPr>
              <a:t>, </a:t>
            </a:r>
            <a:r>
              <a:rPr lang="en-US" sz="2000" dirty="0" err="1">
                <a:solidFill>
                  <a:srgbClr val="000000"/>
                </a:solidFill>
                <a:latin typeface="Calibri" pitchFamily="34" charset="0"/>
              </a:rPr>
              <a:t>т.е</a:t>
            </a:r>
            <a:r>
              <a:rPr lang="en-US" sz="2000" dirty="0">
                <a:solidFill>
                  <a:srgbClr val="000000"/>
                </a:solidFill>
                <a:latin typeface="Calibri" pitchFamily="34" charset="0"/>
              </a:rPr>
              <a:t>.</a:t>
            </a:r>
            <a:r>
              <a:rPr lang="ru-RU" sz="2000" dirty="0">
                <a:solidFill>
                  <a:srgbClr val="000000"/>
                </a:solidFill>
                <a:latin typeface="Calibri" pitchFamily="34" charset="0"/>
              </a:rPr>
              <a:t>,</a:t>
            </a:r>
            <a:r>
              <a:rPr lang="en-US" sz="2000" dirty="0">
                <a:solidFill>
                  <a:srgbClr val="000000"/>
                </a:solidFill>
                <a:latin typeface="Calibri" pitchFamily="34" charset="0"/>
              </a:rPr>
              <a:t> </a:t>
            </a:r>
            <a:r>
              <a:rPr lang="en-US" sz="2000" dirty="0" err="1">
                <a:solidFill>
                  <a:srgbClr val="000000"/>
                </a:solidFill>
                <a:latin typeface="Calibri" pitchFamily="34" charset="0"/>
              </a:rPr>
              <a:t>сократить</a:t>
            </a:r>
            <a:r>
              <a:rPr lang="en-US" sz="2000" dirty="0">
                <a:solidFill>
                  <a:srgbClr val="000000"/>
                </a:solidFill>
                <a:latin typeface="Calibri" pitchFamily="34" charset="0"/>
              </a:rPr>
              <a:t> </a:t>
            </a:r>
            <a:r>
              <a:rPr lang="en-US" sz="2000" dirty="0" err="1">
                <a:solidFill>
                  <a:srgbClr val="000000"/>
                </a:solidFill>
                <a:latin typeface="Calibri" pitchFamily="34" charset="0"/>
              </a:rPr>
              <a:t>количество</a:t>
            </a:r>
            <a:r>
              <a:rPr lang="en-US" sz="2000" dirty="0">
                <a:solidFill>
                  <a:srgbClr val="000000"/>
                </a:solidFill>
                <a:latin typeface="Calibri" pitchFamily="34" charset="0"/>
              </a:rPr>
              <a:t> в-в, </a:t>
            </a:r>
            <a:r>
              <a:rPr lang="en-US" sz="2000" dirty="0" err="1">
                <a:solidFill>
                  <a:srgbClr val="000000"/>
                </a:solidFill>
                <a:latin typeface="Calibri" pitchFamily="34" charset="0"/>
              </a:rPr>
              <a:t>требующих</a:t>
            </a:r>
            <a:r>
              <a:rPr lang="en-US" sz="2000" dirty="0">
                <a:solidFill>
                  <a:srgbClr val="000000"/>
                </a:solidFill>
                <a:latin typeface="Calibri" pitchFamily="34" charset="0"/>
              </a:rPr>
              <a:t> </a:t>
            </a:r>
            <a:r>
              <a:rPr lang="en-US" sz="2000" dirty="0" err="1">
                <a:solidFill>
                  <a:srgbClr val="000000"/>
                </a:solidFill>
                <a:latin typeface="Calibri" pitchFamily="34" charset="0"/>
              </a:rPr>
              <a:t>экспериментальной</a:t>
            </a:r>
            <a:r>
              <a:rPr lang="en-US" sz="2000" dirty="0">
                <a:solidFill>
                  <a:srgbClr val="000000"/>
                </a:solidFill>
                <a:latin typeface="Calibri" pitchFamily="34" charset="0"/>
              </a:rPr>
              <a:t> </a:t>
            </a:r>
            <a:r>
              <a:rPr lang="en-US" sz="2000" dirty="0" err="1">
                <a:solidFill>
                  <a:srgbClr val="000000"/>
                </a:solidFill>
                <a:latin typeface="Calibri" pitchFamily="34" charset="0"/>
              </a:rPr>
              <a:t>проверки</a:t>
            </a:r>
            <a:r>
              <a:rPr lang="en-US" sz="2000" dirty="0">
                <a:solidFill>
                  <a:srgbClr val="000000"/>
                </a:solidFill>
                <a:latin typeface="Calibri" pitchFamily="34" charset="0"/>
              </a:rPr>
              <a:t>.</a:t>
            </a:r>
          </a:p>
        </p:txBody>
      </p:sp>
      <p:sp>
        <p:nvSpPr>
          <p:cNvPr id="6" name="Номер слайда 5"/>
          <p:cNvSpPr>
            <a:spLocks noGrp="1"/>
          </p:cNvSpPr>
          <p:nvPr>
            <p:ph type="sldNum" sz="quarter" idx="12"/>
          </p:nvPr>
        </p:nvSpPr>
        <p:spPr/>
        <p:txBody>
          <a:bodyPr/>
          <a:lstStyle/>
          <a:p>
            <a:pPr>
              <a:defRPr/>
            </a:pPr>
            <a:fld id="{96463CE3-399E-480D-B1AB-FF2388185410}" type="slidenum">
              <a:rPr lang="ru-RU"/>
              <a:pPr>
                <a:defRPr/>
              </a:pPr>
              <a:t>22</a:t>
            </a:fld>
            <a:endParaRPr lang="ru-RU"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A9B858A2-5AE2-45F0-9333-F007E038DA77}" type="slidenum">
              <a:rPr lang="ru-RU" smtClean="0"/>
              <a:pPr>
                <a:defRPr/>
              </a:pPr>
              <a:t>23</a:t>
            </a:fld>
            <a:endParaRPr lang="ru-RU"/>
          </a:p>
        </p:txBody>
      </p:sp>
      <p:pic>
        <p:nvPicPr>
          <p:cNvPr id="363522" name="Picture 2"/>
          <p:cNvPicPr>
            <a:picLocks noChangeAspect="1" noChangeArrowheads="1"/>
          </p:cNvPicPr>
          <p:nvPr/>
        </p:nvPicPr>
        <p:blipFill>
          <a:blip r:embed="rId2" cstate="print"/>
          <a:srcRect/>
          <a:stretch>
            <a:fillRect/>
          </a:stretch>
        </p:blipFill>
        <p:spPr bwMode="auto">
          <a:xfrm>
            <a:off x="0" y="1833563"/>
            <a:ext cx="9015274" cy="2603549"/>
          </a:xfrm>
          <a:prstGeom prst="rect">
            <a:avLst/>
          </a:prstGeom>
          <a:noFill/>
          <a:ln w="9525">
            <a:noFill/>
            <a:miter lim="800000"/>
            <a:headEnd/>
            <a:tailEnd/>
          </a:ln>
        </p:spPr>
      </p:pic>
      <p:sp>
        <p:nvSpPr>
          <p:cNvPr id="4" name="TextBox 3"/>
          <p:cNvSpPr txBox="1"/>
          <p:nvPr/>
        </p:nvSpPr>
        <p:spPr>
          <a:xfrm>
            <a:off x="899592" y="764704"/>
            <a:ext cx="6922088" cy="523220"/>
          </a:xfrm>
          <a:prstGeom prst="rect">
            <a:avLst/>
          </a:prstGeom>
          <a:noFill/>
        </p:spPr>
        <p:txBody>
          <a:bodyPr wrap="none" rtlCol="0">
            <a:spAutoFit/>
          </a:bodyPr>
          <a:lstStyle/>
          <a:p>
            <a:r>
              <a:rPr lang="ru-RU" sz="2800" kern="0" dirty="0" smtClean="0">
                <a:solidFill>
                  <a:srgbClr val="0066CC"/>
                </a:solidFill>
                <a:effectLst>
                  <a:outerShdw blurRad="38100" dist="38100" dir="2700000" algn="tl">
                    <a:srgbClr val="000000"/>
                  </a:outerShdw>
                </a:effectLst>
                <a:latin typeface="+mj-lt"/>
                <a:ea typeface="+mj-ea"/>
                <a:cs typeface="+mj-cs"/>
              </a:rPr>
              <a:t>Список баз данных химических соединений</a:t>
            </a:r>
          </a:p>
        </p:txBody>
      </p:sp>
      <p:pic>
        <p:nvPicPr>
          <p:cNvPr id="363523" name="Picture 3"/>
          <p:cNvPicPr>
            <a:picLocks noChangeAspect="1" noChangeArrowheads="1"/>
          </p:cNvPicPr>
          <p:nvPr/>
        </p:nvPicPr>
        <p:blipFill>
          <a:blip r:embed="rId3" cstate="print"/>
          <a:srcRect/>
          <a:stretch>
            <a:fillRect/>
          </a:stretch>
        </p:blipFill>
        <p:spPr bwMode="auto">
          <a:xfrm>
            <a:off x="7020272" y="4437112"/>
            <a:ext cx="1895475" cy="18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44015"/>
            <a:ext cx="8348464" cy="908719"/>
          </a:xfrm>
        </p:spPr>
        <p:txBody>
          <a:bodyPr>
            <a:noAutofit/>
          </a:bodyPr>
          <a:lstStyle/>
          <a:p>
            <a:r>
              <a:rPr lang="ru-RU" sz="2800" kern="0" dirty="0" smtClean="0">
                <a:solidFill>
                  <a:srgbClr val="0066CC"/>
                </a:solidFill>
                <a:effectLst>
                  <a:outerShdw blurRad="38100" dist="38100" dir="2700000" algn="tl">
                    <a:srgbClr val="000000"/>
                  </a:outerShdw>
                </a:effectLst>
              </a:rPr>
              <a:t>Программы для </a:t>
            </a:r>
            <a:r>
              <a:rPr lang="ru-RU" sz="2800" kern="0" dirty="0" err="1" smtClean="0">
                <a:solidFill>
                  <a:srgbClr val="0066CC"/>
                </a:solidFill>
                <a:effectLst>
                  <a:outerShdw blurRad="38100" dist="38100" dir="2700000" algn="tl">
                    <a:srgbClr val="000000"/>
                  </a:outerShdw>
                </a:effectLst>
              </a:rPr>
              <a:t>докинга</a:t>
            </a:r>
            <a:r>
              <a:rPr lang="ru-RU" sz="2800" kern="0" dirty="0" smtClean="0">
                <a:solidFill>
                  <a:srgbClr val="0066CC"/>
                </a:solidFill>
                <a:effectLst>
                  <a:outerShdw blurRad="38100" dist="38100" dir="2700000" algn="tl">
                    <a:srgbClr val="000000"/>
                  </a:outerShdw>
                </a:effectLst>
              </a:rPr>
              <a:t> и виртуального скрининга</a:t>
            </a:r>
            <a:endParaRPr lang="ru-RU" sz="2800" kern="0" dirty="0">
              <a:solidFill>
                <a:srgbClr val="0066CC"/>
              </a:solidFill>
              <a:effectLst>
                <a:outerShdw blurRad="38100" dist="38100" dir="2700000" algn="tl">
                  <a:srgbClr val="000000"/>
                </a:outerShdw>
              </a:effectLst>
            </a:endParaRPr>
          </a:p>
        </p:txBody>
      </p:sp>
      <p:pic>
        <p:nvPicPr>
          <p:cNvPr id="12289" name="Picture 1"/>
          <p:cNvPicPr>
            <a:picLocks noChangeAspect="1" noChangeArrowheads="1"/>
          </p:cNvPicPr>
          <p:nvPr/>
        </p:nvPicPr>
        <p:blipFill>
          <a:blip r:embed="rId2" cstate="print"/>
          <a:srcRect/>
          <a:stretch>
            <a:fillRect/>
          </a:stretch>
        </p:blipFill>
        <p:spPr bwMode="auto">
          <a:xfrm>
            <a:off x="-46484" y="980728"/>
            <a:ext cx="4762500" cy="4391025"/>
          </a:xfrm>
          <a:prstGeom prst="rect">
            <a:avLst/>
          </a:prstGeom>
          <a:noFill/>
          <a:ln w="9525">
            <a:noFill/>
            <a:miter lim="800000"/>
            <a:headEnd/>
            <a:tailEnd/>
          </a:ln>
        </p:spPr>
      </p:pic>
      <p:sp>
        <p:nvSpPr>
          <p:cNvPr id="6" name="TextBox 5"/>
          <p:cNvSpPr txBox="1"/>
          <p:nvPr/>
        </p:nvSpPr>
        <p:spPr>
          <a:xfrm>
            <a:off x="3635896" y="1916832"/>
            <a:ext cx="859293" cy="461665"/>
          </a:xfrm>
          <a:prstGeom prst="rect">
            <a:avLst/>
          </a:prstGeom>
          <a:solidFill>
            <a:schemeClr val="bg1"/>
          </a:solidFill>
        </p:spPr>
        <p:txBody>
          <a:bodyPr wrap="square" rtlCol="0">
            <a:spAutoFit/>
          </a:bodyPr>
          <a:lstStyle/>
          <a:p>
            <a:pPr algn="ctr"/>
            <a:r>
              <a:rPr lang="en-US" sz="1200" dirty="0" err="1" smtClean="0"/>
              <a:t>AutoDock</a:t>
            </a:r>
            <a:endParaRPr lang="en-US" sz="1200" dirty="0" smtClean="0"/>
          </a:p>
          <a:p>
            <a:pPr algn="ctr"/>
            <a:r>
              <a:rPr lang="en-US" sz="1200" dirty="0" smtClean="0"/>
              <a:t>27%</a:t>
            </a:r>
            <a:endParaRPr lang="ru-RU" sz="1200" dirty="0"/>
          </a:p>
        </p:txBody>
      </p:sp>
      <p:sp useBgFill="1">
        <p:nvSpPr>
          <p:cNvPr id="9" name="Прямоугольник 1"/>
          <p:cNvSpPr>
            <a:spLocks noChangeArrowheads="1"/>
          </p:cNvSpPr>
          <p:nvPr/>
        </p:nvSpPr>
        <p:spPr bwMode="auto">
          <a:xfrm>
            <a:off x="4427984" y="548680"/>
            <a:ext cx="4895899" cy="5909310"/>
          </a:xfrm>
          <a:prstGeom prst="rect">
            <a:avLst/>
          </a:prstGeom>
          <a:ln w="9525">
            <a:noFill/>
            <a:miter lim="800000"/>
            <a:headEnd/>
            <a:tailEnd/>
          </a:ln>
        </p:spPr>
        <p:txBody>
          <a:bodyPr wrap="square">
            <a:spAutoFit/>
          </a:bodyPr>
          <a:lstStyle/>
          <a:p>
            <a:r>
              <a:rPr lang="en-US" sz="1400" dirty="0" err="1" smtClean="0"/>
              <a:t>FlexX</a:t>
            </a:r>
            <a:r>
              <a:rPr lang="en-US" sz="1400" dirty="0" smtClean="0"/>
              <a:t> </a:t>
            </a:r>
            <a:r>
              <a:rPr lang="en-US" sz="1400" dirty="0"/>
              <a:t>(</a:t>
            </a:r>
            <a:r>
              <a:rPr lang="en-US" sz="1400" dirty="0">
                <a:hlinkClick r:id="rId3"/>
              </a:rPr>
              <a:t>http://www.biosolveit.de/FlexX/</a:t>
            </a:r>
            <a:r>
              <a:rPr lang="en-US" sz="1400" dirty="0"/>
              <a:t>)</a:t>
            </a:r>
          </a:p>
          <a:p>
            <a:r>
              <a:rPr lang="en-US" sz="1400" dirty="0"/>
              <a:t>Dock (</a:t>
            </a:r>
            <a:r>
              <a:rPr lang="en-US" sz="1400" dirty="0">
                <a:hlinkClick r:id="rId4"/>
              </a:rPr>
              <a:t>http://dock.compbio.ucsf.edu</a:t>
            </a:r>
            <a:r>
              <a:rPr lang="en-US" sz="1400" dirty="0"/>
              <a:t>)</a:t>
            </a:r>
          </a:p>
          <a:p>
            <a:r>
              <a:rPr lang="en-US" sz="1400" dirty="0" err="1"/>
              <a:t>AutoDock</a:t>
            </a:r>
            <a:r>
              <a:rPr lang="en-US" sz="1400" dirty="0"/>
              <a:t> (</a:t>
            </a:r>
            <a:r>
              <a:rPr lang="en-US" sz="1400" dirty="0">
                <a:hlinkClick r:id="rId5"/>
              </a:rPr>
              <a:t>http://autodock.scripps.edu</a:t>
            </a:r>
            <a:r>
              <a:rPr lang="en-US" sz="1400" dirty="0"/>
              <a:t>)</a:t>
            </a:r>
          </a:p>
          <a:p>
            <a:r>
              <a:rPr lang="en-US" sz="1400" dirty="0" err="1"/>
              <a:t>AutoDock</a:t>
            </a:r>
            <a:r>
              <a:rPr lang="en-US" sz="1400" dirty="0"/>
              <a:t> </a:t>
            </a:r>
            <a:r>
              <a:rPr lang="en-US" sz="1400" dirty="0" err="1"/>
              <a:t>Vina</a:t>
            </a:r>
            <a:r>
              <a:rPr lang="en-US" sz="1400" dirty="0"/>
              <a:t> </a:t>
            </a:r>
            <a:r>
              <a:rPr lang="en-US" sz="1400" dirty="0">
                <a:solidFill>
                  <a:srgbClr val="0070C0"/>
                </a:solidFill>
              </a:rPr>
              <a:t>(</a:t>
            </a:r>
            <a:r>
              <a:rPr lang="en-US" sz="1400" dirty="0">
                <a:solidFill>
                  <a:srgbClr val="0070C0"/>
                </a:solidFill>
                <a:hlinkClick r:id="rId6"/>
              </a:rPr>
              <a:t>http://vina.scripps.edu</a:t>
            </a:r>
            <a:r>
              <a:rPr lang="en-US" sz="1400" dirty="0">
                <a:solidFill>
                  <a:srgbClr val="0070C0"/>
                </a:solidFill>
              </a:rPr>
              <a:t>)</a:t>
            </a:r>
          </a:p>
          <a:p>
            <a:r>
              <a:rPr lang="en-US" sz="1400" dirty="0" err="1"/>
              <a:t>Surflex</a:t>
            </a:r>
            <a:r>
              <a:rPr lang="en-US" sz="1400" dirty="0"/>
              <a:t> (</a:t>
            </a:r>
            <a:r>
              <a:rPr lang="en-US" sz="1400" dirty="0">
                <a:hlinkClick r:id="rId7"/>
              </a:rPr>
              <a:t>http://www.biopharmics.com</a:t>
            </a:r>
            <a:r>
              <a:rPr lang="en-US" sz="1400" dirty="0"/>
              <a:t>, www.tripos.com)</a:t>
            </a:r>
          </a:p>
          <a:p>
            <a:r>
              <a:rPr lang="en-US" sz="1400" dirty="0"/>
              <a:t>Fred (</a:t>
            </a:r>
            <a:r>
              <a:rPr lang="en-US" sz="1400" dirty="0">
                <a:hlinkClick r:id="rId8"/>
              </a:rPr>
              <a:t>http://www.eyesopen.com/products/applications</a:t>
            </a:r>
            <a:r>
              <a:rPr lang="en-US" sz="1400" dirty="0" smtClean="0">
                <a:hlinkClick r:id="rId8"/>
              </a:rPr>
              <a:t>/</a:t>
            </a:r>
            <a:endParaRPr lang="ru-RU" sz="1400" dirty="0" smtClean="0">
              <a:hlinkClick r:id="rId8"/>
            </a:endParaRPr>
          </a:p>
          <a:p>
            <a:r>
              <a:rPr lang="en-US" sz="1400" dirty="0" smtClean="0">
                <a:hlinkClick r:id="rId8"/>
              </a:rPr>
              <a:t>fred.html</a:t>
            </a:r>
            <a:r>
              <a:rPr lang="en-US" sz="1400" dirty="0"/>
              <a:t>)</a:t>
            </a:r>
          </a:p>
          <a:p>
            <a:r>
              <a:rPr lang="en-US" sz="1400" dirty="0"/>
              <a:t>Gold (</a:t>
            </a:r>
            <a:r>
              <a:rPr lang="en-US" sz="1400" dirty="0">
                <a:hlinkClick r:id="rId9"/>
              </a:rPr>
              <a:t>http://www.ccdc.cam.ac.uk/products/life_sciences</a:t>
            </a:r>
            <a:r>
              <a:rPr lang="en-US" sz="1400" dirty="0" smtClean="0">
                <a:hlinkClick r:id="rId9"/>
              </a:rPr>
              <a:t>/</a:t>
            </a:r>
            <a:endParaRPr lang="ru-RU" sz="1400" dirty="0" smtClean="0">
              <a:hlinkClick r:id="rId9"/>
            </a:endParaRPr>
          </a:p>
          <a:p>
            <a:r>
              <a:rPr lang="en-US" sz="1400" dirty="0" smtClean="0">
                <a:hlinkClick r:id="rId9"/>
              </a:rPr>
              <a:t>gold</a:t>
            </a:r>
            <a:r>
              <a:rPr lang="en-US" sz="1400" dirty="0">
                <a:hlinkClick r:id="rId9"/>
              </a:rPr>
              <a:t>/</a:t>
            </a:r>
            <a:r>
              <a:rPr lang="en-US" sz="1400" dirty="0"/>
              <a:t>)</a:t>
            </a:r>
          </a:p>
          <a:p>
            <a:r>
              <a:rPr lang="en-US" sz="1400" dirty="0"/>
              <a:t>PLANTS (</a:t>
            </a:r>
            <a:r>
              <a:rPr lang="en-US" sz="1400" dirty="0">
                <a:hlinkClick r:id="rId10"/>
              </a:rPr>
              <a:t>http://www.tcd.uni-konstanz.de/research/plants</a:t>
            </a:r>
            <a:r>
              <a:rPr lang="en-US" sz="1400" dirty="0" smtClean="0">
                <a:hlinkClick r:id="rId10"/>
              </a:rPr>
              <a:t>.</a:t>
            </a:r>
            <a:endParaRPr lang="ru-RU" sz="1400" dirty="0" smtClean="0">
              <a:hlinkClick r:id="rId10"/>
            </a:endParaRPr>
          </a:p>
          <a:p>
            <a:r>
              <a:rPr lang="en-US" sz="1400" dirty="0" err="1" smtClean="0">
                <a:hlinkClick r:id="rId10"/>
              </a:rPr>
              <a:t>php</a:t>
            </a:r>
            <a:r>
              <a:rPr lang="en-US" sz="1400" dirty="0"/>
              <a:t>)</a:t>
            </a:r>
          </a:p>
          <a:p>
            <a:r>
              <a:rPr lang="en-US" sz="1400" dirty="0"/>
              <a:t>3DPL (</a:t>
            </a:r>
            <a:r>
              <a:rPr lang="en-US" sz="1400" dirty="0">
                <a:hlinkClick r:id="rId11"/>
              </a:rPr>
              <a:t>http://www.chemnavigator.com/cnc/products</a:t>
            </a:r>
            <a:r>
              <a:rPr lang="en-US" sz="1400" dirty="0" smtClean="0">
                <a:hlinkClick r:id="rId11"/>
              </a:rPr>
              <a:t>/</a:t>
            </a:r>
            <a:endParaRPr lang="ru-RU" sz="1400" dirty="0" smtClean="0">
              <a:hlinkClick r:id="rId11"/>
            </a:endParaRPr>
          </a:p>
          <a:p>
            <a:r>
              <a:rPr lang="en-US" sz="1400" dirty="0" smtClean="0">
                <a:hlinkClick r:id="rId11"/>
              </a:rPr>
              <a:t>3dpl.asp</a:t>
            </a:r>
            <a:r>
              <a:rPr lang="en-US" sz="1400" dirty="0"/>
              <a:t>)</a:t>
            </a:r>
          </a:p>
          <a:p>
            <a:r>
              <a:rPr lang="en-US" sz="1400" dirty="0" err="1"/>
              <a:t>Molegro</a:t>
            </a:r>
            <a:r>
              <a:rPr lang="en-US" sz="1400" dirty="0"/>
              <a:t> Virtual </a:t>
            </a:r>
            <a:r>
              <a:rPr lang="en-US" sz="1400" dirty="0" err="1"/>
              <a:t>Docker</a:t>
            </a:r>
            <a:r>
              <a:rPr lang="en-US" sz="1400" dirty="0"/>
              <a:t> (</a:t>
            </a:r>
            <a:r>
              <a:rPr lang="en-US" sz="1400" dirty="0">
                <a:hlinkClick r:id="rId12"/>
              </a:rPr>
              <a:t>http://www.molegro.com</a:t>
            </a:r>
            <a:r>
              <a:rPr lang="en-US" sz="1400" dirty="0"/>
              <a:t>)</a:t>
            </a:r>
          </a:p>
          <a:p>
            <a:r>
              <a:rPr lang="en-US" sz="1400" dirty="0"/>
              <a:t>ICM Pro (</a:t>
            </a:r>
            <a:r>
              <a:rPr lang="en-US" sz="1400" dirty="0">
                <a:hlinkClick r:id="rId13"/>
              </a:rPr>
              <a:t>http://www.molsoft.com/icm_pro.html</a:t>
            </a:r>
            <a:r>
              <a:rPr lang="en-US" sz="1400" dirty="0"/>
              <a:t>)</a:t>
            </a:r>
          </a:p>
          <a:p>
            <a:r>
              <a:rPr lang="en-US" sz="1400" dirty="0"/>
              <a:t>Q-</a:t>
            </a:r>
            <a:r>
              <a:rPr lang="en-US" sz="1400" dirty="0" err="1"/>
              <a:t>Pharm</a:t>
            </a:r>
            <a:r>
              <a:rPr lang="en-US" sz="1400" dirty="0"/>
              <a:t> (</a:t>
            </a:r>
            <a:r>
              <a:rPr lang="en-US" sz="1400" dirty="0">
                <a:hlinkClick r:id="rId14"/>
              </a:rPr>
              <a:t>http://www.q-pharm.com</a:t>
            </a:r>
            <a:r>
              <a:rPr lang="en-US" sz="1400" dirty="0"/>
              <a:t>)</a:t>
            </a:r>
          </a:p>
          <a:p>
            <a:r>
              <a:rPr lang="en-US" sz="1400" dirty="0" err="1"/>
              <a:t>Ligand</a:t>
            </a:r>
            <a:r>
              <a:rPr lang="en-US" sz="1400" dirty="0"/>
              <a:t> fit, </a:t>
            </a:r>
            <a:r>
              <a:rPr lang="en-US" sz="1400" dirty="0" err="1"/>
              <a:t>Libdock</a:t>
            </a:r>
            <a:r>
              <a:rPr lang="en-US" sz="1400" dirty="0"/>
              <a:t> and </a:t>
            </a:r>
            <a:r>
              <a:rPr lang="en-US" sz="1400" dirty="0" err="1"/>
              <a:t>CDocker</a:t>
            </a:r>
            <a:r>
              <a:rPr lang="en-US" sz="1400" dirty="0"/>
              <a:t> (</a:t>
            </a:r>
            <a:r>
              <a:rPr lang="en-US" sz="1400" dirty="0">
                <a:hlinkClick r:id="rId15"/>
              </a:rPr>
              <a:t>http://</a:t>
            </a:r>
            <a:r>
              <a:rPr lang="en-US" sz="1400" dirty="0" smtClean="0">
                <a:hlinkClick r:id="rId15"/>
              </a:rPr>
              <a:t>accelrys.com/services/training/life-science/Structure</a:t>
            </a:r>
            <a:endParaRPr lang="ru-RU" sz="1400" dirty="0" smtClean="0">
              <a:hlinkClick r:id="rId15"/>
            </a:endParaRPr>
          </a:p>
          <a:p>
            <a:r>
              <a:rPr lang="en-US" sz="1400" dirty="0" smtClean="0">
                <a:hlinkClick r:id="rId15"/>
              </a:rPr>
              <a:t>BasedDesignDescription.html</a:t>
            </a:r>
            <a:r>
              <a:rPr lang="en-US" sz="1400" dirty="0"/>
              <a:t>)</a:t>
            </a:r>
          </a:p>
          <a:p>
            <a:r>
              <a:rPr lang="en-US" sz="1400" dirty="0" err="1"/>
              <a:t>DockSearch</a:t>
            </a:r>
            <a:r>
              <a:rPr lang="en-US" sz="1400" dirty="0"/>
              <a:t> (</a:t>
            </a:r>
            <a:r>
              <a:rPr lang="en-US" sz="1400" dirty="0">
                <a:hlinkClick r:id="rId16"/>
              </a:rPr>
              <a:t>http://www.ibmc.msk.ru</a:t>
            </a:r>
            <a:r>
              <a:rPr lang="en-US" sz="1400" dirty="0"/>
              <a:t>)</a:t>
            </a:r>
          </a:p>
          <a:p>
            <a:r>
              <a:rPr lang="en-US" sz="1400" dirty="0" err="1"/>
              <a:t>eHiTS</a:t>
            </a:r>
            <a:r>
              <a:rPr lang="en-US" sz="1400" dirty="0"/>
              <a:t> (</a:t>
            </a:r>
            <a:r>
              <a:rPr lang="en-US" sz="1400" dirty="0">
                <a:hlinkClick r:id="rId17"/>
              </a:rPr>
              <a:t>http://www.simbiosys.ca/ehits/index.html</a:t>
            </a:r>
            <a:r>
              <a:rPr lang="en-US" sz="1400" dirty="0"/>
              <a:t>)</a:t>
            </a:r>
          </a:p>
          <a:p>
            <a:r>
              <a:rPr lang="en-US" sz="1400" dirty="0"/>
              <a:t>Glide (</a:t>
            </a:r>
            <a:r>
              <a:rPr lang="en-US" sz="1400" dirty="0">
                <a:hlinkClick r:id="rId18"/>
              </a:rPr>
              <a:t>http://www.schrodinger.com/ProductDescription</a:t>
            </a:r>
            <a:r>
              <a:rPr lang="en-US" sz="1400" dirty="0" smtClean="0">
                <a:hlinkClick r:id="rId18"/>
              </a:rPr>
              <a:t>.</a:t>
            </a:r>
            <a:endParaRPr lang="ru-RU" sz="1400" dirty="0" smtClean="0">
              <a:hlinkClick r:id="rId18"/>
            </a:endParaRPr>
          </a:p>
          <a:p>
            <a:r>
              <a:rPr lang="en-US" sz="1400" dirty="0" err="1" smtClean="0">
                <a:hlinkClick r:id="rId18"/>
              </a:rPr>
              <a:t>php?mID</a:t>
            </a:r>
            <a:r>
              <a:rPr lang="en-US" sz="1400" dirty="0" smtClean="0">
                <a:hlinkClick r:id="rId18"/>
              </a:rPr>
              <a:t>=6&amp;sID=6&amp;cID=0</a:t>
            </a:r>
            <a:r>
              <a:rPr lang="en-US" sz="1400" dirty="0"/>
              <a:t>)</a:t>
            </a:r>
          </a:p>
          <a:p>
            <a:r>
              <a:rPr lang="en-US" sz="1400" dirty="0"/>
              <a:t/>
            </a:r>
            <a:br>
              <a:rPr lang="en-US" sz="1400" dirty="0"/>
            </a:br>
            <a:r>
              <a:rPr lang="ru-RU" sz="1400" dirty="0"/>
              <a:t>Программы для виртуального скрининга:</a:t>
            </a:r>
          </a:p>
          <a:p>
            <a:r>
              <a:rPr lang="en-US" sz="1400" dirty="0" err="1" smtClean="0"/>
              <a:t>VSDocker</a:t>
            </a:r>
            <a:r>
              <a:rPr lang="en-US" sz="1400" dirty="0" smtClean="0"/>
              <a:t> </a:t>
            </a:r>
            <a:r>
              <a:rPr lang="en-US" sz="1400" dirty="0"/>
              <a:t>(</a:t>
            </a:r>
            <a:r>
              <a:rPr lang="en-US" sz="1400" dirty="0">
                <a:hlinkClick r:id="rId19"/>
              </a:rPr>
              <a:t>http://bio.nnov.ru/projects/vsdocker2</a:t>
            </a:r>
            <a:r>
              <a:rPr lang="en-US" sz="1400" dirty="0"/>
              <a:t>)</a:t>
            </a:r>
          </a:p>
          <a:p>
            <a:r>
              <a:rPr lang="en-US" sz="1400" dirty="0"/>
              <a:t>DOVIS (</a:t>
            </a:r>
            <a:r>
              <a:rPr lang="en-US" sz="1400" dirty="0">
                <a:hlinkClick r:id="rId20"/>
              </a:rPr>
              <a:t>http</a:t>
            </a:r>
            <a:r>
              <a:rPr lang="en-US" sz="1400" dirty="0">
                <a:solidFill>
                  <a:srgbClr val="FF0000"/>
                </a:solidFill>
                <a:hlinkClick r:id="rId20"/>
              </a:rPr>
              <a:t>://www.bhsai.org/</a:t>
            </a:r>
            <a:r>
              <a:rPr lang="en-US" sz="1400" dirty="0">
                <a:solidFill>
                  <a:srgbClr val="FF0000"/>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16"/>
          <p:cNvGrpSpPr/>
          <p:nvPr/>
        </p:nvGrpSpPr>
        <p:grpSpPr>
          <a:xfrm>
            <a:off x="342900" y="681855"/>
            <a:ext cx="8482920" cy="4431165"/>
            <a:chOff x="342900" y="213458"/>
            <a:chExt cx="8482920" cy="4431165"/>
          </a:xfrm>
        </p:grpSpPr>
        <p:grpSp>
          <p:nvGrpSpPr>
            <p:cNvPr id="3" name="Группа 162"/>
            <p:cNvGrpSpPr/>
            <p:nvPr/>
          </p:nvGrpSpPr>
          <p:grpSpPr>
            <a:xfrm>
              <a:off x="342900" y="213458"/>
              <a:ext cx="8482920" cy="4423344"/>
              <a:chOff x="342900" y="222250"/>
              <a:chExt cx="8482920" cy="4423344"/>
            </a:xfrm>
          </p:grpSpPr>
          <p:pic>
            <p:nvPicPr>
              <p:cNvPr id="1028" name="Picture 4"/>
              <p:cNvPicPr>
                <a:picLocks noChangeAspect="1" noChangeArrowheads="1"/>
              </p:cNvPicPr>
              <p:nvPr/>
            </p:nvPicPr>
            <p:blipFill>
              <a:blip r:embed="rId3" cstate="print"/>
              <a:srcRect/>
              <a:stretch>
                <a:fillRect/>
              </a:stretch>
            </p:blipFill>
            <p:spPr bwMode="auto">
              <a:xfrm>
                <a:off x="5162550" y="222250"/>
                <a:ext cx="3663270" cy="39624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342900" y="228600"/>
                <a:ext cx="3733800" cy="3962148"/>
              </a:xfrm>
              <a:prstGeom prst="rect">
                <a:avLst/>
              </a:prstGeom>
              <a:noFill/>
              <a:ln w="9525">
                <a:noFill/>
                <a:miter lim="800000"/>
                <a:headEnd/>
                <a:tailEnd/>
              </a:ln>
              <a:effectLst/>
            </p:spPr>
          </p:pic>
          <p:cxnSp>
            <p:nvCxnSpPr>
              <p:cNvPr id="11" name="Прямая соединительная линия 10"/>
              <p:cNvCxnSpPr/>
              <p:nvPr/>
            </p:nvCxnSpPr>
            <p:spPr>
              <a:xfrm rot="10680000" flipV="1">
                <a:off x="5362626" y="2794370"/>
                <a:ext cx="832104" cy="544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10680000" flipV="1">
                <a:off x="5548360" y="2870578"/>
                <a:ext cx="832104" cy="544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10680000" flipV="1">
                <a:off x="5736463" y="2949953"/>
                <a:ext cx="832104" cy="544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rot="10860000" flipV="1">
                <a:off x="5259057" y="2484452"/>
                <a:ext cx="814715" cy="5866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0860000" flipV="1">
                <a:off x="5317028" y="2261330"/>
                <a:ext cx="814715" cy="5866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10860000" flipV="1">
                <a:off x="5385608" y="2022376"/>
                <a:ext cx="814715" cy="5866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cxnSpLocks noChangeAspect="1"/>
              </p:cNvCxnSpPr>
              <p:nvPr/>
            </p:nvCxnSpPr>
            <p:spPr>
              <a:xfrm rot="10680000">
                <a:off x="5260130" y="3056555"/>
                <a:ext cx="577416" cy="263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cxnSpLocks noChangeAspect="1"/>
              </p:cNvCxnSpPr>
              <p:nvPr/>
            </p:nvCxnSpPr>
            <p:spPr>
              <a:xfrm rot="10680000">
                <a:off x="5385877" y="2591653"/>
                <a:ext cx="392685" cy="1794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cxnSpLocks noChangeAspect="1"/>
              </p:cNvCxnSpPr>
              <p:nvPr/>
            </p:nvCxnSpPr>
            <p:spPr>
              <a:xfrm rot="5700000">
                <a:off x="5292307" y="2986160"/>
                <a:ext cx="745375" cy="140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a:cxnSpLocks noChangeAspect="1"/>
              </p:cNvCxnSpPr>
              <p:nvPr/>
            </p:nvCxnSpPr>
            <p:spPr>
              <a:xfrm rot="10680000">
                <a:off x="5323630" y="2827955"/>
                <a:ext cx="577416" cy="263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cxnSpLocks noChangeAspect="1"/>
              </p:cNvCxnSpPr>
              <p:nvPr/>
            </p:nvCxnSpPr>
            <p:spPr>
              <a:xfrm rot="5400000">
                <a:off x="6374982" y="2612522"/>
                <a:ext cx="505272" cy="133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a:cxnSpLocks noChangeAspect="1"/>
              </p:cNvCxnSpPr>
              <p:nvPr/>
            </p:nvCxnSpPr>
            <p:spPr>
              <a:xfrm rot="5700000">
                <a:off x="5104981" y="2916312"/>
                <a:ext cx="745377" cy="140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a:cxnSpLocks noChangeAspect="1"/>
              </p:cNvCxnSpPr>
              <p:nvPr/>
            </p:nvCxnSpPr>
            <p:spPr>
              <a:xfrm rot="5700000">
                <a:off x="5914606" y="2341635"/>
                <a:ext cx="745375" cy="140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a:cxnSpLocks noChangeAspect="1"/>
              </p:cNvCxnSpPr>
              <p:nvPr/>
            </p:nvCxnSpPr>
            <p:spPr>
              <a:xfrm rot="5700000">
                <a:off x="6098756" y="2414660"/>
                <a:ext cx="745375" cy="140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a:cxnSpLocks noChangeAspect="1"/>
              </p:cNvCxnSpPr>
              <p:nvPr/>
            </p:nvCxnSpPr>
            <p:spPr>
              <a:xfrm rot="5400000">
                <a:off x="5560457" y="3184024"/>
                <a:ext cx="505272" cy="133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a:cxnSpLocks noChangeAspect="1"/>
              </p:cNvCxnSpPr>
              <p:nvPr/>
            </p:nvCxnSpPr>
            <p:spPr>
              <a:xfrm rot="10680000">
                <a:off x="6084553" y="2483320"/>
                <a:ext cx="577416" cy="263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a:cxnSpLocks noChangeAspect="1"/>
              </p:cNvCxnSpPr>
              <p:nvPr/>
            </p:nvCxnSpPr>
            <p:spPr>
              <a:xfrm rot="10680000">
                <a:off x="6138528" y="2257895"/>
                <a:ext cx="577416" cy="263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a:cxnSpLocks noChangeAspect="1"/>
              </p:cNvCxnSpPr>
              <p:nvPr/>
            </p:nvCxnSpPr>
            <p:spPr>
              <a:xfrm rot="10680000">
                <a:off x="6210136" y="2026097"/>
                <a:ext cx="392685" cy="1794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a:cxnSpLocks noChangeAspect="1"/>
              </p:cNvCxnSpPr>
              <p:nvPr/>
            </p:nvCxnSpPr>
            <p:spPr>
              <a:xfrm rot="10680000">
                <a:off x="5339505" y="3170855"/>
                <a:ext cx="577416" cy="263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a:cxnSpLocks noChangeAspect="1"/>
              </p:cNvCxnSpPr>
              <p:nvPr/>
            </p:nvCxnSpPr>
            <p:spPr>
              <a:xfrm rot="10680000">
                <a:off x="5474953" y="3077045"/>
                <a:ext cx="577416" cy="263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a:cxnSpLocks noChangeAspect="1"/>
              </p:cNvCxnSpPr>
              <p:nvPr/>
            </p:nvCxnSpPr>
            <p:spPr>
              <a:xfrm rot="10680000">
                <a:off x="5615730" y="2980355"/>
                <a:ext cx="577416" cy="263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a:cxnSpLocks noChangeAspect="1"/>
              </p:cNvCxnSpPr>
              <p:nvPr/>
            </p:nvCxnSpPr>
            <p:spPr>
              <a:xfrm rot="10680000">
                <a:off x="5755430" y="2885105"/>
                <a:ext cx="577416" cy="263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a:cxnSpLocks noChangeAspect="1"/>
              </p:cNvCxnSpPr>
              <p:nvPr/>
            </p:nvCxnSpPr>
            <p:spPr>
              <a:xfrm rot="10680000">
                <a:off x="5887702" y="2791296"/>
                <a:ext cx="577416" cy="263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a:cxnSpLocks noChangeAspect="1"/>
              </p:cNvCxnSpPr>
              <p:nvPr/>
            </p:nvCxnSpPr>
            <p:spPr>
              <a:xfrm rot="5700000">
                <a:off x="5608061" y="2350427"/>
                <a:ext cx="767736" cy="144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a:cxnSpLocks noChangeAspect="1"/>
              </p:cNvCxnSpPr>
              <p:nvPr/>
            </p:nvCxnSpPr>
            <p:spPr>
              <a:xfrm rot="5700000">
                <a:off x="5471536" y="2445677"/>
                <a:ext cx="767736" cy="144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a:cxnSpLocks noChangeAspect="1"/>
              </p:cNvCxnSpPr>
              <p:nvPr/>
            </p:nvCxnSpPr>
            <p:spPr>
              <a:xfrm rot="5700000">
                <a:off x="5335011" y="2540927"/>
                <a:ext cx="767736" cy="144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a:cxnSpLocks noChangeAspect="1"/>
              </p:cNvCxnSpPr>
              <p:nvPr/>
            </p:nvCxnSpPr>
            <p:spPr>
              <a:xfrm rot="5700000">
                <a:off x="5198486" y="2636177"/>
                <a:ext cx="767736" cy="144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a:cxnSpLocks noChangeAspect="1"/>
              </p:cNvCxnSpPr>
              <p:nvPr/>
            </p:nvCxnSpPr>
            <p:spPr>
              <a:xfrm rot="5700000">
                <a:off x="5061961" y="2731427"/>
                <a:ext cx="767736" cy="144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a:cxnSpLocks noChangeAspect="1"/>
              </p:cNvCxnSpPr>
              <p:nvPr/>
            </p:nvCxnSpPr>
            <p:spPr>
              <a:xfrm rot="10800000">
                <a:off x="7509717" y="4139025"/>
                <a:ext cx="415704" cy="172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rot="5520000">
                <a:off x="6728464" y="2918937"/>
                <a:ext cx="63420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Овал 77"/>
              <p:cNvSpPr/>
              <p:nvPr/>
            </p:nvSpPr>
            <p:spPr>
              <a:xfrm>
                <a:off x="7008018" y="3178174"/>
                <a:ext cx="54864" cy="5486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Прямая соединительная линия 84"/>
              <p:cNvCxnSpPr/>
              <p:nvPr/>
            </p:nvCxnSpPr>
            <p:spPr>
              <a:xfrm rot="16080000" flipV="1">
                <a:off x="6933800" y="3339700"/>
                <a:ext cx="485082" cy="2556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9" name="Овал 78"/>
              <p:cNvSpPr/>
              <p:nvPr/>
            </p:nvSpPr>
            <p:spPr>
              <a:xfrm>
                <a:off x="7292975" y="3689350"/>
                <a:ext cx="54864" cy="5486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Прямая соединительная линия 92"/>
              <p:cNvCxnSpPr>
                <a:cxnSpLocks noChangeAspect="1"/>
              </p:cNvCxnSpPr>
              <p:nvPr/>
            </p:nvCxnSpPr>
            <p:spPr>
              <a:xfrm rot="7380000">
                <a:off x="7518387" y="4351404"/>
                <a:ext cx="415704" cy="172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a:cxnSpLocks noChangeAspect="1"/>
              </p:cNvCxnSpPr>
              <p:nvPr/>
            </p:nvCxnSpPr>
            <p:spPr>
              <a:xfrm rot="5400000">
                <a:off x="8034902" y="3854241"/>
                <a:ext cx="45830" cy="14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Овал 76"/>
              <p:cNvSpPr/>
              <p:nvPr/>
            </p:nvSpPr>
            <p:spPr>
              <a:xfrm>
                <a:off x="7885907" y="4279105"/>
                <a:ext cx="54864" cy="54864"/>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Прямая соединительная линия 101"/>
              <p:cNvCxnSpPr>
                <a:cxnSpLocks noChangeAspect="1"/>
              </p:cNvCxnSpPr>
              <p:nvPr/>
            </p:nvCxnSpPr>
            <p:spPr>
              <a:xfrm rot="7680000">
                <a:off x="7664508" y="3976354"/>
                <a:ext cx="375380" cy="11876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3" name="Овал 102"/>
              <p:cNvSpPr/>
              <p:nvPr/>
            </p:nvSpPr>
            <p:spPr>
              <a:xfrm>
                <a:off x="7639050" y="4140200"/>
                <a:ext cx="54864" cy="54864"/>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Прямая соединительная линия 88"/>
              <p:cNvCxnSpPr>
                <a:stCxn id="77" idx="1"/>
                <a:endCxn id="79" idx="5"/>
              </p:cNvCxnSpPr>
              <p:nvPr/>
            </p:nvCxnSpPr>
            <p:spPr>
              <a:xfrm rot="16200000" flipV="1">
                <a:off x="7341393" y="3734591"/>
                <a:ext cx="550961" cy="55413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Овал 104"/>
              <p:cNvSpPr>
                <a:spLocks noChangeAspect="1"/>
              </p:cNvSpPr>
              <p:nvPr/>
            </p:nvSpPr>
            <p:spPr>
              <a:xfrm rot="21265693">
                <a:off x="6794452" y="1638241"/>
                <a:ext cx="736943" cy="8865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Группа 136"/>
              <p:cNvGrpSpPr/>
              <p:nvPr/>
            </p:nvGrpSpPr>
            <p:grpSpPr>
              <a:xfrm rot="963074">
                <a:off x="7898308" y="4133424"/>
                <a:ext cx="152400" cy="86963"/>
                <a:chOff x="5257800" y="4104037"/>
                <a:chExt cx="152400" cy="86963"/>
              </a:xfrm>
            </p:grpSpPr>
            <p:sp>
              <p:nvSpPr>
                <p:cNvPr id="138" name="Овал 137"/>
                <p:cNvSpPr/>
                <p:nvPr/>
              </p:nvSpPr>
              <p:spPr>
                <a:xfrm>
                  <a:off x="5257800" y="4114800"/>
                  <a:ext cx="152400" cy="76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Группа 111"/>
                <p:cNvGrpSpPr/>
                <p:nvPr/>
              </p:nvGrpSpPr>
              <p:grpSpPr>
                <a:xfrm>
                  <a:off x="5311683" y="4104037"/>
                  <a:ext cx="51220" cy="25210"/>
                  <a:chOff x="5323588" y="4104037"/>
                  <a:chExt cx="51220" cy="25210"/>
                </a:xfrm>
              </p:grpSpPr>
              <p:cxnSp>
                <p:nvCxnSpPr>
                  <p:cNvPr id="140" name="Прямая соединительная линия 139"/>
                  <p:cNvCxnSpPr>
                    <a:cxnSpLocks noChangeAspect="1"/>
                  </p:cNvCxnSpPr>
                  <p:nvPr/>
                </p:nvCxnSpPr>
                <p:spPr>
                  <a:xfrm rot="4440000" flipH="1" flipV="1">
                    <a:off x="5346117" y="4081508"/>
                    <a:ext cx="6146" cy="51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Прямая соединительная линия 140"/>
                  <p:cNvCxnSpPr>
                    <a:cxnSpLocks noChangeAspect="1"/>
                  </p:cNvCxnSpPr>
                  <p:nvPr/>
                </p:nvCxnSpPr>
                <p:spPr>
                  <a:xfrm rot="17160000" flipH="1">
                    <a:off x="5346133" y="4100572"/>
                    <a:ext cx="6146" cy="51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 name="Группа 141"/>
              <p:cNvGrpSpPr/>
              <p:nvPr/>
            </p:nvGrpSpPr>
            <p:grpSpPr>
              <a:xfrm rot="963074">
                <a:off x="7934039" y="4028676"/>
                <a:ext cx="152400" cy="86963"/>
                <a:chOff x="5257800" y="4104037"/>
                <a:chExt cx="152400" cy="86963"/>
              </a:xfrm>
            </p:grpSpPr>
            <p:sp>
              <p:nvSpPr>
                <p:cNvPr id="143" name="Овал 142"/>
                <p:cNvSpPr/>
                <p:nvPr/>
              </p:nvSpPr>
              <p:spPr>
                <a:xfrm>
                  <a:off x="5257800" y="4114800"/>
                  <a:ext cx="152400" cy="76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Группа 111"/>
                <p:cNvGrpSpPr/>
                <p:nvPr/>
              </p:nvGrpSpPr>
              <p:grpSpPr>
                <a:xfrm>
                  <a:off x="5311683" y="4104037"/>
                  <a:ext cx="51220" cy="25210"/>
                  <a:chOff x="5323588" y="4104037"/>
                  <a:chExt cx="51220" cy="25210"/>
                </a:xfrm>
              </p:grpSpPr>
              <p:cxnSp>
                <p:nvCxnSpPr>
                  <p:cNvPr id="145" name="Прямая соединительная линия 144"/>
                  <p:cNvCxnSpPr>
                    <a:cxnSpLocks noChangeAspect="1"/>
                  </p:cNvCxnSpPr>
                  <p:nvPr/>
                </p:nvCxnSpPr>
                <p:spPr>
                  <a:xfrm rot="4440000" flipH="1" flipV="1">
                    <a:off x="5346117" y="4081508"/>
                    <a:ext cx="6146" cy="51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Прямая соединительная линия 145"/>
                  <p:cNvCxnSpPr>
                    <a:cxnSpLocks noChangeAspect="1"/>
                  </p:cNvCxnSpPr>
                  <p:nvPr/>
                </p:nvCxnSpPr>
                <p:spPr>
                  <a:xfrm rot="17160000" flipH="1">
                    <a:off x="5346133" y="4100572"/>
                    <a:ext cx="6146" cy="51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3" name="Дуга 152"/>
              <p:cNvSpPr/>
              <p:nvPr/>
            </p:nvSpPr>
            <p:spPr>
              <a:xfrm>
                <a:off x="6951821" y="3114677"/>
                <a:ext cx="180868" cy="180402"/>
              </a:xfrm>
              <a:prstGeom prst="arc">
                <a:avLst>
                  <a:gd name="adj1" fmla="val 16200000"/>
                  <a:gd name="adj2" fmla="val 382948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Дуга 153"/>
              <p:cNvSpPr/>
              <p:nvPr/>
            </p:nvSpPr>
            <p:spPr>
              <a:xfrm rot="19563755">
                <a:off x="7239119" y="3625774"/>
                <a:ext cx="180868" cy="183577"/>
              </a:xfrm>
              <a:prstGeom prst="arc">
                <a:avLst>
                  <a:gd name="adj1" fmla="val 16200000"/>
                  <a:gd name="adj2" fmla="val 544486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Дуга 154"/>
              <p:cNvSpPr/>
              <p:nvPr/>
            </p:nvSpPr>
            <p:spPr>
              <a:xfrm flipH="1">
                <a:off x="6967541" y="2505076"/>
                <a:ext cx="134023" cy="169578"/>
              </a:xfrm>
              <a:prstGeom prst="arc">
                <a:avLst>
                  <a:gd name="adj1" fmla="val 16200000"/>
                  <a:gd name="adj2" fmla="val 673566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Дуга 155"/>
              <p:cNvSpPr/>
              <p:nvPr/>
            </p:nvSpPr>
            <p:spPr>
              <a:xfrm rot="21243717">
                <a:off x="6993084" y="2334019"/>
                <a:ext cx="109362" cy="142119"/>
              </a:xfrm>
              <a:prstGeom prst="arc">
                <a:avLst>
                  <a:gd name="adj1" fmla="val 16044271"/>
                  <a:gd name="adj2" fmla="val 673566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Дуга 156"/>
              <p:cNvSpPr/>
              <p:nvPr/>
            </p:nvSpPr>
            <p:spPr>
              <a:xfrm rot="2481063" flipH="1" flipV="1">
                <a:off x="7842296" y="4218848"/>
                <a:ext cx="130002" cy="122932"/>
              </a:xfrm>
              <a:prstGeom prst="arc">
                <a:avLst>
                  <a:gd name="adj1" fmla="val 19445324"/>
                  <a:gd name="adj2" fmla="val 535506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6" name="Прямая соединительная линия 95"/>
              <p:cNvCxnSpPr>
                <a:cxnSpLocks noChangeAspect="1"/>
              </p:cNvCxnSpPr>
              <p:nvPr/>
            </p:nvCxnSpPr>
            <p:spPr>
              <a:xfrm rot="5400000">
                <a:off x="7799646" y="4033551"/>
                <a:ext cx="375380" cy="11876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9" name="Дуга 158"/>
              <p:cNvSpPr/>
              <p:nvPr/>
            </p:nvSpPr>
            <p:spPr>
              <a:xfrm rot="2481063" flipH="1" flipV="1">
                <a:off x="7846721" y="4243611"/>
                <a:ext cx="134023" cy="124174"/>
              </a:xfrm>
              <a:prstGeom prst="arc">
                <a:avLst>
                  <a:gd name="adj1" fmla="val 21459474"/>
                  <a:gd name="adj2" fmla="val 45874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Стрелка вправо 160"/>
              <p:cNvSpPr/>
              <p:nvPr/>
            </p:nvSpPr>
            <p:spPr>
              <a:xfrm>
                <a:off x="4325816" y="1890352"/>
                <a:ext cx="914400" cy="381000"/>
              </a:xfrm>
              <a:prstGeom prst="rightArrow">
                <a:avLst>
                  <a:gd name="adj1" fmla="val 40769"/>
                  <a:gd name="adj2" fmla="val 50000"/>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Овал 98"/>
              <p:cNvSpPr/>
              <p:nvPr/>
            </p:nvSpPr>
            <p:spPr>
              <a:xfrm>
                <a:off x="8016875" y="3883025"/>
                <a:ext cx="54864" cy="54864"/>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Группа 182"/>
            <p:cNvGrpSpPr/>
            <p:nvPr/>
          </p:nvGrpSpPr>
          <p:grpSpPr>
            <a:xfrm>
              <a:off x="7441417" y="3800588"/>
              <a:ext cx="76200" cy="152400"/>
              <a:chOff x="7504662" y="4884795"/>
              <a:chExt cx="76200" cy="152400"/>
            </a:xfrm>
          </p:grpSpPr>
          <p:grpSp>
            <p:nvGrpSpPr>
              <p:cNvPr id="9" name="Группа 177"/>
              <p:cNvGrpSpPr/>
              <p:nvPr/>
            </p:nvGrpSpPr>
            <p:grpSpPr>
              <a:xfrm rot="18320986">
                <a:off x="7466562" y="4922895"/>
                <a:ext cx="152400" cy="76200"/>
                <a:chOff x="7246564" y="5124985"/>
                <a:chExt cx="152400" cy="76200"/>
              </a:xfrm>
            </p:grpSpPr>
            <p:sp>
              <p:nvSpPr>
                <p:cNvPr id="186" name="Овал 185"/>
                <p:cNvSpPr/>
                <p:nvPr/>
              </p:nvSpPr>
              <p:spPr>
                <a:xfrm rot="963074">
                  <a:off x="7246564" y="5124985"/>
                  <a:ext cx="152400" cy="76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 name="Прямая соединительная линия 186"/>
                <p:cNvCxnSpPr>
                  <a:cxnSpLocks noChangeAspect="1"/>
                </p:cNvCxnSpPr>
                <p:nvPr/>
              </p:nvCxnSpPr>
              <p:spPr>
                <a:xfrm rot="4239014" flipV="1">
                  <a:off x="7333657" y="5146112"/>
                  <a:ext cx="48927" cy="13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5" name="Прямая соединительная линия 184"/>
              <p:cNvCxnSpPr>
                <a:cxnSpLocks noChangeAspect="1"/>
              </p:cNvCxnSpPr>
              <p:nvPr/>
            </p:nvCxnSpPr>
            <p:spPr>
              <a:xfrm rot="19500000" flipV="1">
                <a:off x="7518629" y="4895475"/>
                <a:ext cx="49334" cy="13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Группа 196"/>
            <p:cNvGrpSpPr/>
            <p:nvPr/>
          </p:nvGrpSpPr>
          <p:grpSpPr>
            <a:xfrm rot="18898230">
              <a:off x="7119278" y="3428389"/>
              <a:ext cx="152400" cy="79421"/>
              <a:chOff x="8084951" y="4179616"/>
              <a:chExt cx="152400" cy="79421"/>
            </a:xfrm>
          </p:grpSpPr>
          <p:sp>
            <p:nvSpPr>
              <p:cNvPr id="194" name="Овал 193"/>
              <p:cNvSpPr/>
              <p:nvPr/>
            </p:nvSpPr>
            <p:spPr>
              <a:xfrm rot="963074">
                <a:off x="8084951" y="4182837"/>
                <a:ext cx="152400" cy="76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Прямая соединительная линия 194"/>
              <p:cNvCxnSpPr>
                <a:cxnSpLocks noChangeAspect="1"/>
              </p:cNvCxnSpPr>
              <p:nvPr/>
            </p:nvCxnSpPr>
            <p:spPr>
              <a:xfrm rot="5761770" flipH="1" flipV="1">
                <a:off x="8197052" y="4158099"/>
                <a:ext cx="5872" cy="48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Прямая соединительная линия 195"/>
              <p:cNvCxnSpPr>
                <a:cxnSpLocks noChangeAspect="1"/>
              </p:cNvCxnSpPr>
              <p:nvPr/>
            </p:nvCxnSpPr>
            <p:spPr>
              <a:xfrm rot="18481770" flipH="1">
                <a:off x="8184678" y="4178467"/>
                <a:ext cx="6453" cy="53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Группа 201"/>
            <p:cNvGrpSpPr/>
            <p:nvPr/>
          </p:nvGrpSpPr>
          <p:grpSpPr>
            <a:xfrm rot="20679247">
              <a:off x="6975590" y="2780966"/>
              <a:ext cx="152400" cy="77346"/>
              <a:chOff x="8084951" y="4181691"/>
              <a:chExt cx="152400" cy="77346"/>
            </a:xfrm>
          </p:grpSpPr>
          <p:sp>
            <p:nvSpPr>
              <p:cNvPr id="199" name="Овал 198"/>
              <p:cNvSpPr/>
              <p:nvPr/>
            </p:nvSpPr>
            <p:spPr>
              <a:xfrm rot="963074">
                <a:off x="8084951" y="4182837"/>
                <a:ext cx="152400" cy="76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0" name="Прямая соединительная линия 199"/>
              <p:cNvCxnSpPr>
                <a:cxnSpLocks noChangeAspect="1"/>
              </p:cNvCxnSpPr>
              <p:nvPr/>
            </p:nvCxnSpPr>
            <p:spPr>
              <a:xfrm rot="5720753" flipH="1" flipV="1">
                <a:off x="8202080" y="4159646"/>
                <a:ext cx="6019" cy="50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Прямая соединительная линия 200"/>
              <p:cNvCxnSpPr>
                <a:cxnSpLocks noChangeAspect="1"/>
              </p:cNvCxnSpPr>
              <p:nvPr/>
            </p:nvCxnSpPr>
            <p:spPr>
              <a:xfrm rot="18920753" flipH="1">
                <a:off x="8190304" y="4185335"/>
                <a:ext cx="5531" cy="46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Группа 207"/>
            <p:cNvGrpSpPr/>
            <p:nvPr/>
          </p:nvGrpSpPr>
          <p:grpSpPr>
            <a:xfrm rot="264039">
              <a:off x="6960851" y="2292253"/>
              <a:ext cx="152400" cy="79817"/>
              <a:chOff x="7031728" y="2434597"/>
              <a:chExt cx="152400" cy="79817"/>
            </a:xfrm>
          </p:grpSpPr>
          <p:sp>
            <p:nvSpPr>
              <p:cNvPr id="209" name="Овал 208"/>
              <p:cNvSpPr/>
              <p:nvPr/>
            </p:nvSpPr>
            <p:spPr>
              <a:xfrm rot="42321">
                <a:off x="7031728" y="2434597"/>
                <a:ext cx="152400" cy="76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Прямая соединительная линия 209"/>
              <p:cNvCxnSpPr>
                <a:cxnSpLocks noChangeAspect="1"/>
              </p:cNvCxnSpPr>
              <p:nvPr/>
            </p:nvCxnSpPr>
            <p:spPr>
              <a:xfrm rot="15695961" flipH="1" flipV="1">
                <a:off x="7055488" y="2496627"/>
                <a:ext cx="3815" cy="31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Прямая соединительная линия 210"/>
              <p:cNvCxnSpPr>
                <a:cxnSpLocks noChangeAspect="1"/>
              </p:cNvCxnSpPr>
              <p:nvPr/>
            </p:nvCxnSpPr>
            <p:spPr>
              <a:xfrm rot="8015961" flipH="1">
                <a:off x="7062730" y="2473330"/>
                <a:ext cx="4101" cy="34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9" name="Овал 218"/>
            <p:cNvSpPr/>
            <p:nvPr/>
          </p:nvSpPr>
          <p:spPr>
            <a:xfrm rot="21125968">
              <a:off x="6970712" y="2460624"/>
              <a:ext cx="152400" cy="76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extBox 232"/>
            <p:cNvSpPr txBox="1"/>
            <p:nvPr/>
          </p:nvSpPr>
          <p:spPr>
            <a:xfrm>
              <a:off x="6377033" y="1504948"/>
              <a:ext cx="609600" cy="348813"/>
            </a:xfrm>
            <a:prstGeom prst="rect">
              <a:avLst/>
            </a:prstGeom>
            <a:noFill/>
          </p:spPr>
          <p:txBody>
            <a:bodyPr wrap="square" rtlCol="0">
              <a:spAutoFit/>
            </a:bodyPr>
            <a:lstStyle/>
            <a:p>
              <a:pPr algn="ctr">
                <a:lnSpc>
                  <a:spcPts val="1000"/>
                </a:lnSpc>
              </a:pPr>
              <a:r>
                <a:rPr lang="ru-RU" sz="900" smtClean="0"/>
                <a:t>жесткое</a:t>
              </a:r>
            </a:p>
            <a:p>
              <a:pPr algn="ctr">
                <a:lnSpc>
                  <a:spcPts val="1000"/>
                </a:lnSpc>
              </a:pPr>
              <a:r>
                <a:rPr lang="ru-RU" sz="900" smtClean="0"/>
                <a:t>тело</a:t>
              </a:r>
              <a:endParaRPr lang="en-US" sz="900"/>
            </a:p>
          </p:txBody>
        </p:sp>
        <p:sp>
          <p:nvSpPr>
            <p:cNvPr id="234" name="TextBox 233"/>
            <p:cNvSpPr txBox="1"/>
            <p:nvPr/>
          </p:nvSpPr>
          <p:spPr>
            <a:xfrm>
              <a:off x="7015147" y="2508240"/>
              <a:ext cx="762000" cy="348813"/>
            </a:xfrm>
            <a:prstGeom prst="rect">
              <a:avLst/>
            </a:prstGeom>
            <a:noFill/>
          </p:spPr>
          <p:txBody>
            <a:bodyPr wrap="square" rtlCol="0">
              <a:spAutoFit/>
            </a:bodyPr>
            <a:lstStyle/>
            <a:p>
              <a:pPr algn="ctr">
                <a:lnSpc>
                  <a:spcPts val="1000"/>
                </a:lnSpc>
              </a:pPr>
              <a:r>
                <a:rPr lang="ru-RU" sz="900" smtClean="0"/>
                <a:t>настоящий атом</a:t>
              </a:r>
              <a:endParaRPr lang="en-US" sz="900"/>
            </a:p>
          </p:txBody>
        </p:sp>
        <p:sp>
          <p:nvSpPr>
            <p:cNvPr id="235" name="TextBox 234"/>
            <p:cNvSpPr txBox="1"/>
            <p:nvPr/>
          </p:nvSpPr>
          <p:spPr>
            <a:xfrm>
              <a:off x="6224593" y="3081325"/>
              <a:ext cx="838200" cy="348813"/>
            </a:xfrm>
            <a:prstGeom prst="rect">
              <a:avLst/>
            </a:prstGeom>
            <a:noFill/>
          </p:spPr>
          <p:txBody>
            <a:bodyPr wrap="square" rtlCol="0">
              <a:spAutoFit/>
            </a:bodyPr>
            <a:lstStyle/>
            <a:p>
              <a:pPr algn="ctr">
                <a:lnSpc>
                  <a:spcPts val="1000"/>
                </a:lnSpc>
              </a:pPr>
              <a:r>
                <a:rPr lang="ru-RU" sz="900" smtClean="0"/>
                <a:t>виртуальный атом</a:t>
              </a:r>
              <a:endParaRPr lang="en-US" sz="900"/>
            </a:p>
          </p:txBody>
        </p:sp>
        <p:sp>
          <p:nvSpPr>
            <p:cNvPr id="236" name="TextBox 235"/>
            <p:cNvSpPr txBox="1"/>
            <p:nvPr/>
          </p:nvSpPr>
          <p:spPr>
            <a:xfrm>
              <a:off x="7767597" y="4295810"/>
              <a:ext cx="695350" cy="348813"/>
            </a:xfrm>
            <a:prstGeom prst="rect">
              <a:avLst/>
            </a:prstGeom>
            <a:noFill/>
          </p:spPr>
          <p:txBody>
            <a:bodyPr wrap="square" rtlCol="0">
              <a:spAutoFit/>
            </a:bodyPr>
            <a:lstStyle/>
            <a:p>
              <a:pPr algn="ctr">
                <a:lnSpc>
                  <a:spcPts val="1000"/>
                </a:lnSpc>
              </a:pPr>
              <a:r>
                <a:rPr lang="ru-RU" sz="900" smtClean="0"/>
                <a:t>стартовая</a:t>
              </a:r>
            </a:p>
            <a:p>
              <a:pPr algn="ctr">
                <a:lnSpc>
                  <a:spcPts val="1000"/>
                </a:lnSpc>
              </a:pPr>
              <a:r>
                <a:rPr lang="ru-RU" sz="900" smtClean="0"/>
                <a:t>тройка</a:t>
              </a:r>
            </a:p>
          </p:txBody>
        </p:sp>
        <p:sp>
          <p:nvSpPr>
            <p:cNvPr id="237" name="TextBox 236"/>
            <p:cNvSpPr txBox="1"/>
            <p:nvPr/>
          </p:nvSpPr>
          <p:spPr>
            <a:xfrm>
              <a:off x="7524772" y="4519615"/>
              <a:ext cx="152400" cy="107722"/>
            </a:xfrm>
            <a:prstGeom prst="rect">
              <a:avLst/>
            </a:prstGeom>
            <a:noFill/>
          </p:spPr>
          <p:txBody>
            <a:bodyPr wrap="square" lIns="0" tIns="0" rIns="0" bIns="0" rtlCol="0">
              <a:spAutoFit/>
            </a:bodyPr>
            <a:lstStyle/>
            <a:p>
              <a:pPr algn="ctr"/>
              <a:r>
                <a:rPr lang="en-US" sz="700" smtClean="0"/>
                <a:t>x</a:t>
              </a:r>
              <a:endParaRPr lang="en-US" sz="700"/>
            </a:p>
          </p:txBody>
        </p:sp>
        <p:sp>
          <p:nvSpPr>
            <p:cNvPr id="238" name="TextBox 237"/>
            <p:cNvSpPr txBox="1"/>
            <p:nvPr/>
          </p:nvSpPr>
          <p:spPr>
            <a:xfrm>
              <a:off x="7467600" y="4138599"/>
              <a:ext cx="152400" cy="107722"/>
            </a:xfrm>
            <a:prstGeom prst="rect">
              <a:avLst/>
            </a:prstGeom>
            <a:noFill/>
          </p:spPr>
          <p:txBody>
            <a:bodyPr wrap="square" lIns="0" tIns="0" rIns="0" bIns="0" rtlCol="0">
              <a:spAutoFit/>
            </a:bodyPr>
            <a:lstStyle/>
            <a:p>
              <a:pPr algn="ctr"/>
              <a:r>
                <a:rPr lang="en-US" sz="700" smtClean="0"/>
                <a:t>y</a:t>
              </a:r>
              <a:endParaRPr lang="en-US" sz="700"/>
            </a:p>
          </p:txBody>
        </p:sp>
        <p:sp>
          <p:nvSpPr>
            <p:cNvPr id="239" name="TextBox 238"/>
            <p:cNvSpPr txBox="1"/>
            <p:nvPr/>
          </p:nvSpPr>
          <p:spPr>
            <a:xfrm>
              <a:off x="7929611" y="3771808"/>
              <a:ext cx="152400" cy="107722"/>
            </a:xfrm>
            <a:prstGeom prst="rect">
              <a:avLst/>
            </a:prstGeom>
            <a:noFill/>
          </p:spPr>
          <p:txBody>
            <a:bodyPr wrap="square" lIns="0" tIns="0" rIns="0" bIns="0" rtlCol="0">
              <a:spAutoFit/>
            </a:bodyPr>
            <a:lstStyle/>
            <a:p>
              <a:pPr algn="ctr"/>
              <a:r>
                <a:rPr lang="en-US" sz="700" smtClean="0"/>
                <a:t>z</a:t>
              </a:r>
              <a:endParaRPr lang="en-US" sz="700"/>
            </a:p>
          </p:txBody>
        </p:sp>
        <p:sp>
          <p:nvSpPr>
            <p:cNvPr id="240" name="TextBox 239"/>
            <p:cNvSpPr txBox="1"/>
            <p:nvPr/>
          </p:nvSpPr>
          <p:spPr>
            <a:xfrm>
              <a:off x="8034333" y="3943332"/>
              <a:ext cx="152400" cy="107722"/>
            </a:xfrm>
            <a:prstGeom prst="rect">
              <a:avLst/>
            </a:prstGeom>
            <a:noFill/>
          </p:spPr>
          <p:txBody>
            <a:bodyPr wrap="square" lIns="0" tIns="0" rIns="0" bIns="0" rtlCol="0">
              <a:spAutoFit/>
            </a:bodyPr>
            <a:lstStyle/>
            <a:p>
              <a:pPr algn="ctr"/>
              <a:r>
                <a:rPr lang="en-US" sz="700" smtClean="0"/>
                <a:t>φ</a:t>
              </a:r>
              <a:r>
                <a:rPr lang="en-US" sz="700" baseline="-25000" smtClean="0"/>
                <a:t>4</a:t>
              </a:r>
              <a:endParaRPr lang="en-US" sz="700"/>
            </a:p>
          </p:txBody>
        </p:sp>
        <p:sp>
          <p:nvSpPr>
            <p:cNvPr id="241" name="TextBox 240"/>
            <p:cNvSpPr txBox="1"/>
            <p:nvPr/>
          </p:nvSpPr>
          <p:spPr>
            <a:xfrm>
              <a:off x="7491335" y="3705166"/>
              <a:ext cx="152400" cy="107722"/>
            </a:xfrm>
            <a:prstGeom prst="rect">
              <a:avLst/>
            </a:prstGeom>
            <a:noFill/>
          </p:spPr>
          <p:txBody>
            <a:bodyPr wrap="square" lIns="0" tIns="0" rIns="0" bIns="0" rtlCol="0">
              <a:spAutoFit/>
            </a:bodyPr>
            <a:lstStyle/>
            <a:p>
              <a:pPr algn="ctr"/>
              <a:r>
                <a:rPr lang="en-US" sz="700" smtClean="0"/>
                <a:t>φ</a:t>
              </a:r>
              <a:r>
                <a:rPr lang="en-US" sz="700" baseline="-25000" smtClean="0"/>
                <a:t>5</a:t>
              </a:r>
              <a:endParaRPr lang="en-US" sz="700"/>
            </a:p>
          </p:txBody>
        </p:sp>
        <p:sp>
          <p:nvSpPr>
            <p:cNvPr id="243" name="TextBox 242"/>
            <p:cNvSpPr txBox="1"/>
            <p:nvPr/>
          </p:nvSpPr>
          <p:spPr>
            <a:xfrm>
              <a:off x="7643735" y="3862329"/>
              <a:ext cx="152400" cy="107722"/>
            </a:xfrm>
            <a:prstGeom prst="rect">
              <a:avLst/>
            </a:prstGeom>
            <a:noFill/>
          </p:spPr>
          <p:txBody>
            <a:bodyPr wrap="square" lIns="0" tIns="0" rIns="0" bIns="0" rtlCol="0">
              <a:spAutoFit/>
            </a:bodyPr>
            <a:lstStyle/>
            <a:p>
              <a:pPr algn="ctr"/>
              <a:endParaRPr lang="en-US" sz="700"/>
            </a:p>
          </p:txBody>
        </p:sp>
        <p:sp>
          <p:nvSpPr>
            <p:cNvPr id="245" name="TextBox 244"/>
            <p:cNvSpPr txBox="1"/>
            <p:nvPr/>
          </p:nvSpPr>
          <p:spPr>
            <a:xfrm>
              <a:off x="7210422" y="3305170"/>
              <a:ext cx="152400" cy="107722"/>
            </a:xfrm>
            <a:prstGeom prst="rect">
              <a:avLst/>
            </a:prstGeom>
            <a:noFill/>
          </p:spPr>
          <p:txBody>
            <a:bodyPr wrap="square" lIns="0" tIns="0" rIns="0" bIns="0" rtlCol="0">
              <a:spAutoFit/>
            </a:bodyPr>
            <a:lstStyle/>
            <a:p>
              <a:pPr algn="ctr"/>
              <a:r>
                <a:rPr lang="en-US" sz="700" smtClean="0"/>
                <a:t>φ</a:t>
              </a:r>
              <a:r>
                <a:rPr lang="en-US" sz="700" baseline="-25000" smtClean="0"/>
                <a:t>6</a:t>
              </a:r>
              <a:endParaRPr lang="en-US" sz="700"/>
            </a:p>
          </p:txBody>
        </p:sp>
        <p:sp>
          <p:nvSpPr>
            <p:cNvPr id="246" name="TextBox 245"/>
            <p:cNvSpPr txBox="1"/>
            <p:nvPr/>
          </p:nvSpPr>
          <p:spPr>
            <a:xfrm>
              <a:off x="7091211" y="2676326"/>
              <a:ext cx="152400" cy="107722"/>
            </a:xfrm>
            <a:prstGeom prst="rect">
              <a:avLst/>
            </a:prstGeom>
            <a:noFill/>
          </p:spPr>
          <p:txBody>
            <a:bodyPr wrap="square" lIns="0" tIns="0" rIns="0" bIns="0" rtlCol="0">
              <a:spAutoFit/>
            </a:bodyPr>
            <a:lstStyle/>
            <a:p>
              <a:pPr algn="ctr"/>
              <a:r>
                <a:rPr lang="en-US" sz="700" smtClean="0"/>
                <a:t>φ</a:t>
              </a:r>
              <a:r>
                <a:rPr lang="en-US" sz="700" baseline="-25000" smtClean="0"/>
                <a:t>7</a:t>
              </a:r>
              <a:endParaRPr lang="en-US" sz="700"/>
            </a:p>
          </p:txBody>
        </p:sp>
        <p:sp>
          <p:nvSpPr>
            <p:cNvPr id="247" name="TextBox 246"/>
            <p:cNvSpPr txBox="1"/>
            <p:nvPr/>
          </p:nvSpPr>
          <p:spPr>
            <a:xfrm>
              <a:off x="7091363" y="2371726"/>
              <a:ext cx="152400" cy="107722"/>
            </a:xfrm>
            <a:prstGeom prst="rect">
              <a:avLst/>
            </a:prstGeom>
            <a:noFill/>
          </p:spPr>
          <p:txBody>
            <a:bodyPr wrap="square" lIns="0" tIns="0" rIns="0" bIns="0" rtlCol="0">
              <a:spAutoFit/>
            </a:bodyPr>
            <a:lstStyle/>
            <a:p>
              <a:pPr algn="ctr"/>
              <a:r>
                <a:rPr lang="en-US" sz="700" smtClean="0"/>
                <a:t>φ</a:t>
              </a:r>
              <a:r>
                <a:rPr lang="en-US" sz="700" baseline="-25000" smtClean="0"/>
                <a:t>8</a:t>
              </a:r>
              <a:endParaRPr lang="en-US" sz="700"/>
            </a:p>
          </p:txBody>
        </p:sp>
        <p:sp>
          <p:nvSpPr>
            <p:cNvPr id="248" name="TextBox 247"/>
            <p:cNvSpPr txBox="1"/>
            <p:nvPr/>
          </p:nvSpPr>
          <p:spPr>
            <a:xfrm>
              <a:off x="6858000" y="2185985"/>
              <a:ext cx="152400" cy="107722"/>
            </a:xfrm>
            <a:prstGeom prst="rect">
              <a:avLst/>
            </a:prstGeom>
            <a:noFill/>
          </p:spPr>
          <p:txBody>
            <a:bodyPr wrap="square" lIns="0" tIns="0" rIns="0" bIns="0" rtlCol="0">
              <a:spAutoFit/>
            </a:bodyPr>
            <a:lstStyle/>
            <a:p>
              <a:pPr algn="ctr"/>
              <a:r>
                <a:rPr lang="en-US" sz="700" smtClean="0"/>
                <a:t>φ</a:t>
              </a:r>
              <a:r>
                <a:rPr lang="en-US" sz="700" baseline="-25000" smtClean="0"/>
                <a:t>9</a:t>
              </a:r>
              <a:endParaRPr lang="en-US" sz="700"/>
            </a:p>
          </p:txBody>
        </p:sp>
        <p:sp>
          <p:nvSpPr>
            <p:cNvPr id="249" name="TextBox 248"/>
            <p:cNvSpPr txBox="1"/>
            <p:nvPr/>
          </p:nvSpPr>
          <p:spPr>
            <a:xfrm>
              <a:off x="7939377" y="4214743"/>
              <a:ext cx="152400" cy="107722"/>
            </a:xfrm>
            <a:prstGeom prst="rect">
              <a:avLst/>
            </a:prstGeom>
            <a:noFill/>
          </p:spPr>
          <p:txBody>
            <a:bodyPr wrap="square" lIns="0" tIns="0" rIns="0" bIns="0" rtlCol="0">
              <a:spAutoFit/>
            </a:bodyPr>
            <a:lstStyle/>
            <a:p>
              <a:pPr algn="ctr"/>
              <a:r>
                <a:rPr lang="en-US" sz="700" smtClean="0"/>
                <a:t>ω</a:t>
              </a:r>
              <a:r>
                <a:rPr lang="en-US" sz="700" baseline="-25000" smtClean="0"/>
                <a:t>4</a:t>
              </a:r>
              <a:endParaRPr lang="en-US" sz="700" smtClean="0"/>
            </a:p>
          </p:txBody>
        </p:sp>
        <p:sp>
          <p:nvSpPr>
            <p:cNvPr id="250" name="TextBox 249"/>
            <p:cNvSpPr txBox="1"/>
            <p:nvPr/>
          </p:nvSpPr>
          <p:spPr>
            <a:xfrm>
              <a:off x="7296156" y="3514726"/>
              <a:ext cx="152400" cy="107722"/>
            </a:xfrm>
            <a:prstGeom prst="rect">
              <a:avLst/>
            </a:prstGeom>
            <a:noFill/>
          </p:spPr>
          <p:txBody>
            <a:bodyPr wrap="square" lIns="0" tIns="0" rIns="0" bIns="0" rtlCol="0">
              <a:spAutoFit/>
            </a:bodyPr>
            <a:lstStyle/>
            <a:p>
              <a:pPr algn="ctr"/>
              <a:r>
                <a:rPr lang="en-US" sz="700" smtClean="0"/>
                <a:t>ω</a:t>
              </a:r>
              <a:r>
                <a:rPr lang="en-US" sz="700" baseline="-25000" smtClean="0"/>
                <a:t>5</a:t>
              </a:r>
              <a:endParaRPr lang="en-US" sz="700" smtClean="0"/>
            </a:p>
          </p:txBody>
        </p:sp>
        <p:sp>
          <p:nvSpPr>
            <p:cNvPr id="251" name="TextBox 250"/>
            <p:cNvSpPr txBox="1"/>
            <p:nvPr/>
          </p:nvSpPr>
          <p:spPr>
            <a:xfrm>
              <a:off x="7048488" y="3014659"/>
              <a:ext cx="152400" cy="107722"/>
            </a:xfrm>
            <a:prstGeom prst="rect">
              <a:avLst/>
            </a:prstGeom>
            <a:noFill/>
          </p:spPr>
          <p:txBody>
            <a:bodyPr wrap="square" lIns="0" tIns="0" rIns="0" bIns="0" rtlCol="0">
              <a:spAutoFit/>
            </a:bodyPr>
            <a:lstStyle/>
            <a:p>
              <a:pPr algn="ctr"/>
              <a:r>
                <a:rPr lang="en-US" sz="700" smtClean="0"/>
                <a:t>ω</a:t>
              </a:r>
              <a:r>
                <a:rPr lang="en-US" sz="700" baseline="-25000" smtClean="0"/>
                <a:t>6</a:t>
              </a:r>
              <a:endParaRPr lang="en-US" sz="700" smtClean="0"/>
            </a:p>
          </p:txBody>
        </p:sp>
        <p:sp>
          <p:nvSpPr>
            <p:cNvPr id="252" name="TextBox 251"/>
            <p:cNvSpPr txBox="1"/>
            <p:nvPr/>
          </p:nvSpPr>
          <p:spPr>
            <a:xfrm>
              <a:off x="6838900" y="2466898"/>
              <a:ext cx="152400" cy="107722"/>
            </a:xfrm>
            <a:prstGeom prst="rect">
              <a:avLst/>
            </a:prstGeom>
            <a:noFill/>
          </p:spPr>
          <p:txBody>
            <a:bodyPr wrap="square" lIns="0" tIns="0" rIns="0" bIns="0" rtlCol="0">
              <a:spAutoFit/>
            </a:bodyPr>
            <a:lstStyle/>
            <a:p>
              <a:pPr algn="ctr"/>
              <a:r>
                <a:rPr lang="en-US" sz="700" smtClean="0"/>
                <a:t>ω</a:t>
              </a:r>
              <a:r>
                <a:rPr lang="en-US" sz="700" baseline="-25000" smtClean="0"/>
                <a:t>7</a:t>
              </a:r>
              <a:endParaRPr lang="en-US" sz="700" smtClean="0"/>
            </a:p>
          </p:txBody>
        </p:sp>
        <p:sp>
          <p:nvSpPr>
            <p:cNvPr id="253" name="TextBox 252"/>
            <p:cNvSpPr txBox="1"/>
            <p:nvPr/>
          </p:nvSpPr>
          <p:spPr>
            <a:xfrm>
              <a:off x="7105612" y="2276362"/>
              <a:ext cx="152400" cy="107722"/>
            </a:xfrm>
            <a:prstGeom prst="rect">
              <a:avLst/>
            </a:prstGeom>
            <a:noFill/>
          </p:spPr>
          <p:txBody>
            <a:bodyPr wrap="square" lIns="0" tIns="0" rIns="0" bIns="0" rtlCol="0">
              <a:spAutoFit/>
            </a:bodyPr>
            <a:lstStyle/>
            <a:p>
              <a:pPr algn="ctr"/>
              <a:r>
                <a:rPr lang="en-US" sz="700" smtClean="0">
                  <a:solidFill>
                    <a:schemeClr val="bg1">
                      <a:lumMod val="50000"/>
                    </a:schemeClr>
                  </a:solidFill>
                </a:rPr>
                <a:t>ω</a:t>
              </a:r>
              <a:r>
                <a:rPr lang="en-US" sz="700" baseline="-25000" smtClean="0">
                  <a:solidFill>
                    <a:schemeClr val="bg1">
                      <a:lumMod val="50000"/>
                    </a:schemeClr>
                  </a:solidFill>
                </a:rPr>
                <a:t>8</a:t>
              </a:r>
              <a:endParaRPr lang="en-US" sz="700" smtClean="0">
                <a:solidFill>
                  <a:schemeClr val="bg1">
                    <a:lumMod val="50000"/>
                  </a:schemeClr>
                </a:solidFill>
              </a:endParaRPr>
            </a:p>
          </p:txBody>
        </p:sp>
        <p:sp>
          <p:nvSpPr>
            <p:cNvPr id="254" name="TextBox 253"/>
            <p:cNvSpPr txBox="1"/>
            <p:nvPr/>
          </p:nvSpPr>
          <p:spPr>
            <a:xfrm>
              <a:off x="7615237" y="3929059"/>
              <a:ext cx="152400" cy="107722"/>
            </a:xfrm>
            <a:prstGeom prst="rect">
              <a:avLst/>
            </a:prstGeom>
            <a:noFill/>
          </p:spPr>
          <p:txBody>
            <a:bodyPr wrap="square" lIns="0" tIns="0" rIns="0" bIns="0" rtlCol="0">
              <a:spAutoFit/>
            </a:bodyPr>
            <a:lstStyle/>
            <a:p>
              <a:pPr algn="ctr"/>
              <a:r>
                <a:rPr lang="en-US" sz="700" smtClean="0"/>
                <a:t>b</a:t>
              </a:r>
              <a:r>
                <a:rPr lang="en-US" sz="700" baseline="-25000" smtClean="0"/>
                <a:t>4</a:t>
              </a:r>
              <a:endParaRPr lang="en-US" sz="700"/>
            </a:p>
          </p:txBody>
        </p:sp>
        <p:sp>
          <p:nvSpPr>
            <p:cNvPr id="255" name="TextBox 254"/>
            <p:cNvSpPr txBox="1"/>
            <p:nvPr/>
          </p:nvSpPr>
          <p:spPr>
            <a:xfrm>
              <a:off x="7010320" y="3352720"/>
              <a:ext cx="152400" cy="107722"/>
            </a:xfrm>
            <a:prstGeom prst="rect">
              <a:avLst/>
            </a:prstGeom>
            <a:noFill/>
          </p:spPr>
          <p:txBody>
            <a:bodyPr wrap="square" lIns="0" tIns="0" rIns="0" bIns="0" rtlCol="0">
              <a:spAutoFit/>
            </a:bodyPr>
            <a:lstStyle/>
            <a:p>
              <a:pPr algn="ctr"/>
              <a:r>
                <a:rPr lang="en-US" sz="700" smtClean="0"/>
                <a:t>b</a:t>
              </a:r>
              <a:r>
                <a:rPr lang="en-US" sz="700" baseline="-25000" smtClean="0"/>
                <a:t>5</a:t>
              </a:r>
              <a:endParaRPr lang="en-US" sz="700"/>
            </a:p>
          </p:txBody>
        </p:sp>
        <p:sp>
          <p:nvSpPr>
            <p:cNvPr id="256" name="TextBox 255"/>
            <p:cNvSpPr txBox="1"/>
            <p:nvPr/>
          </p:nvSpPr>
          <p:spPr>
            <a:xfrm>
              <a:off x="6900875" y="2866878"/>
              <a:ext cx="152400" cy="107722"/>
            </a:xfrm>
            <a:prstGeom prst="rect">
              <a:avLst/>
            </a:prstGeom>
            <a:noFill/>
          </p:spPr>
          <p:txBody>
            <a:bodyPr wrap="square" lIns="0" tIns="0" rIns="0" bIns="0" rtlCol="0">
              <a:spAutoFit/>
            </a:bodyPr>
            <a:lstStyle/>
            <a:p>
              <a:pPr algn="ctr"/>
              <a:r>
                <a:rPr lang="en-US" sz="700" smtClean="0"/>
                <a:t>b</a:t>
              </a:r>
              <a:r>
                <a:rPr lang="en-US" sz="700" baseline="-25000" smtClean="0"/>
                <a:t>6</a:t>
              </a:r>
              <a:endParaRPr lang="en-US" sz="700"/>
            </a:p>
          </p:txBody>
        </p:sp>
        <p:sp>
          <p:nvSpPr>
            <p:cNvPr id="257" name="TextBox 256"/>
            <p:cNvSpPr txBox="1"/>
            <p:nvPr/>
          </p:nvSpPr>
          <p:spPr>
            <a:xfrm>
              <a:off x="6857976" y="2395533"/>
              <a:ext cx="152400" cy="107722"/>
            </a:xfrm>
            <a:prstGeom prst="rect">
              <a:avLst/>
            </a:prstGeom>
            <a:noFill/>
          </p:spPr>
          <p:txBody>
            <a:bodyPr wrap="square" lIns="0" tIns="0" rIns="0" bIns="0" rtlCol="0">
              <a:spAutoFit/>
            </a:bodyPr>
            <a:lstStyle/>
            <a:p>
              <a:pPr algn="ctr"/>
              <a:r>
                <a:rPr lang="en-US" sz="700" smtClean="0">
                  <a:solidFill>
                    <a:schemeClr val="bg1">
                      <a:lumMod val="50000"/>
                    </a:schemeClr>
                  </a:solidFill>
                </a:rPr>
                <a:t>b</a:t>
              </a:r>
              <a:r>
                <a:rPr lang="en-US" sz="700" baseline="-25000" smtClean="0">
                  <a:solidFill>
                    <a:schemeClr val="bg1">
                      <a:lumMod val="50000"/>
                    </a:schemeClr>
                  </a:solidFill>
                </a:rPr>
                <a:t>7</a:t>
              </a:r>
              <a:endParaRPr lang="en-US" sz="700">
                <a:solidFill>
                  <a:schemeClr val="bg1">
                    <a:lumMod val="50000"/>
                  </a:schemeClr>
                </a:solidFill>
              </a:endParaRPr>
            </a:p>
          </p:txBody>
        </p:sp>
        <p:sp>
          <p:nvSpPr>
            <p:cNvPr id="258" name="TextBox 257"/>
            <p:cNvSpPr txBox="1"/>
            <p:nvPr/>
          </p:nvSpPr>
          <p:spPr>
            <a:xfrm>
              <a:off x="7701075" y="4224293"/>
              <a:ext cx="152400" cy="107722"/>
            </a:xfrm>
            <a:prstGeom prst="rect">
              <a:avLst/>
            </a:prstGeom>
            <a:noFill/>
          </p:spPr>
          <p:txBody>
            <a:bodyPr wrap="square" lIns="0" tIns="0" rIns="0" bIns="0" rtlCol="0">
              <a:spAutoFit/>
            </a:bodyPr>
            <a:lstStyle/>
            <a:p>
              <a:pPr algn="ctr"/>
              <a:r>
                <a:rPr lang="en-US" sz="700" smtClean="0"/>
                <a:t>ω</a:t>
              </a:r>
              <a:r>
                <a:rPr lang="en-US" sz="700" baseline="-25000" smtClean="0"/>
                <a:t>last</a:t>
              </a:r>
              <a:endParaRPr lang="en-US" sz="700" smtClean="0"/>
            </a:p>
          </p:txBody>
        </p:sp>
        <p:sp>
          <p:nvSpPr>
            <p:cNvPr id="261" name="TextBox 260"/>
            <p:cNvSpPr txBox="1"/>
            <p:nvPr/>
          </p:nvSpPr>
          <p:spPr>
            <a:xfrm>
              <a:off x="7558097" y="4062351"/>
              <a:ext cx="152400" cy="76944"/>
            </a:xfrm>
            <a:prstGeom prst="rect">
              <a:avLst/>
            </a:prstGeom>
            <a:noFill/>
          </p:spPr>
          <p:txBody>
            <a:bodyPr wrap="square" lIns="0" tIns="0" rIns="0" bIns="0" rtlCol="0">
              <a:spAutoFit/>
            </a:bodyPr>
            <a:lstStyle/>
            <a:p>
              <a:pPr algn="ctr"/>
              <a:r>
                <a:rPr lang="en-US" sz="500" smtClean="0"/>
                <a:t>1</a:t>
              </a:r>
              <a:endParaRPr lang="en-US" sz="500"/>
            </a:p>
          </p:txBody>
        </p:sp>
        <p:sp>
          <p:nvSpPr>
            <p:cNvPr id="263" name="TextBox 262"/>
            <p:cNvSpPr txBox="1"/>
            <p:nvPr/>
          </p:nvSpPr>
          <p:spPr>
            <a:xfrm>
              <a:off x="8029602" y="3824169"/>
              <a:ext cx="152400" cy="76944"/>
            </a:xfrm>
            <a:prstGeom prst="rect">
              <a:avLst/>
            </a:prstGeom>
            <a:noFill/>
          </p:spPr>
          <p:txBody>
            <a:bodyPr wrap="square" lIns="0" tIns="0" rIns="0" bIns="0" rtlCol="0">
              <a:spAutoFit/>
            </a:bodyPr>
            <a:lstStyle/>
            <a:p>
              <a:pPr algn="ctr"/>
              <a:r>
                <a:rPr lang="en-US" sz="500" smtClean="0"/>
                <a:t>2</a:t>
              </a:r>
              <a:endParaRPr lang="en-US" sz="500"/>
            </a:p>
          </p:txBody>
        </p:sp>
        <p:sp>
          <p:nvSpPr>
            <p:cNvPr id="264" name="TextBox 263"/>
            <p:cNvSpPr txBox="1"/>
            <p:nvPr/>
          </p:nvSpPr>
          <p:spPr>
            <a:xfrm>
              <a:off x="7886696" y="4314742"/>
              <a:ext cx="152400" cy="76944"/>
            </a:xfrm>
            <a:prstGeom prst="rect">
              <a:avLst/>
            </a:prstGeom>
            <a:noFill/>
          </p:spPr>
          <p:txBody>
            <a:bodyPr wrap="square" lIns="0" tIns="0" rIns="0" bIns="0" rtlCol="0">
              <a:spAutoFit/>
            </a:bodyPr>
            <a:lstStyle/>
            <a:p>
              <a:pPr algn="ctr"/>
              <a:r>
                <a:rPr lang="en-US" sz="500" smtClean="0"/>
                <a:t>3</a:t>
              </a:r>
              <a:endParaRPr lang="en-US" sz="500"/>
            </a:p>
          </p:txBody>
        </p:sp>
        <p:sp>
          <p:nvSpPr>
            <p:cNvPr id="265" name="TextBox 264"/>
            <p:cNvSpPr txBox="1"/>
            <p:nvPr/>
          </p:nvSpPr>
          <p:spPr>
            <a:xfrm>
              <a:off x="7191298" y="3705078"/>
              <a:ext cx="152400" cy="76944"/>
            </a:xfrm>
            <a:prstGeom prst="rect">
              <a:avLst/>
            </a:prstGeom>
            <a:noFill/>
          </p:spPr>
          <p:txBody>
            <a:bodyPr wrap="square" lIns="0" tIns="0" rIns="0" bIns="0" rtlCol="0">
              <a:spAutoFit/>
            </a:bodyPr>
            <a:lstStyle/>
            <a:p>
              <a:pPr algn="ctr"/>
              <a:r>
                <a:rPr lang="en-US" sz="500" smtClean="0"/>
                <a:t>4</a:t>
              </a:r>
              <a:endParaRPr lang="en-US" sz="500"/>
            </a:p>
          </p:txBody>
        </p:sp>
        <p:sp>
          <p:nvSpPr>
            <p:cNvPr id="266" name="TextBox 265"/>
            <p:cNvSpPr txBox="1"/>
            <p:nvPr/>
          </p:nvSpPr>
          <p:spPr>
            <a:xfrm>
              <a:off x="6915148" y="3209918"/>
              <a:ext cx="152400" cy="76944"/>
            </a:xfrm>
            <a:prstGeom prst="rect">
              <a:avLst/>
            </a:prstGeom>
            <a:noFill/>
          </p:spPr>
          <p:txBody>
            <a:bodyPr wrap="square" lIns="0" tIns="0" rIns="0" bIns="0" rtlCol="0">
              <a:spAutoFit/>
            </a:bodyPr>
            <a:lstStyle/>
            <a:p>
              <a:pPr algn="ctr"/>
              <a:r>
                <a:rPr lang="en-US" sz="500" smtClean="0"/>
                <a:t>5</a:t>
              </a:r>
              <a:endParaRPr lang="en-US" sz="500"/>
            </a:p>
          </p:txBody>
        </p:sp>
        <p:sp>
          <p:nvSpPr>
            <p:cNvPr id="267" name="TextBox 266"/>
            <p:cNvSpPr txBox="1"/>
            <p:nvPr/>
          </p:nvSpPr>
          <p:spPr>
            <a:xfrm>
              <a:off x="7043733" y="2519347"/>
              <a:ext cx="152400" cy="76944"/>
            </a:xfrm>
            <a:prstGeom prst="rect">
              <a:avLst/>
            </a:prstGeom>
            <a:noFill/>
          </p:spPr>
          <p:txBody>
            <a:bodyPr wrap="square" lIns="0" tIns="0" rIns="0" bIns="0" rtlCol="0">
              <a:spAutoFit/>
            </a:bodyPr>
            <a:lstStyle/>
            <a:p>
              <a:pPr algn="ctr"/>
              <a:r>
                <a:rPr lang="en-US" sz="500" smtClean="0"/>
                <a:t>6</a:t>
              </a:r>
              <a:endParaRPr lang="en-US" sz="500"/>
            </a:p>
          </p:txBody>
        </p:sp>
        <p:sp>
          <p:nvSpPr>
            <p:cNvPr id="268" name="TextBox 267"/>
            <p:cNvSpPr txBox="1"/>
            <p:nvPr/>
          </p:nvSpPr>
          <p:spPr>
            <a:xfrm>
              <a:off x="6896160" y="2362000"/>
              <a:ext cx="152400" cy="76944"/>
            </a:xfrm>
            <a:prstGeom prst="rect">
              <a:avLst/>
            </a:prstGeom>
            <a:noFill/>
          </p:spPr>
          <p:txBody>
            <a:bodyPr wrap="square" lIns="0" tIns="0" rIns="0" bIns="0" rtlCol="0">
              <a:spAutoFit/>
            </a:bodyPr>
            <a:lstStyle/>
            <a:p>
              <a:pPr algn="ctr"/>
              <a:r>
                <a:rPr lang="en-US" sz="500" smtClean="0"/>
                <a:t>7</a:t>
              </a:r>
              <a:endParaRPr lang="en-US" sz="500"/>
            </a:p>
          </p:txBody>
        </p:sp>
        <p:sp>
          <p:nvSpPr>
            <p:cNvPr id="269" name="TextBox 268"/>
            <p:cNvSpPr txBox="1"/>
            <p:nvPr/>
          </p:nvSpPr>
          <p:spPr>
            <a:xfrm>
              <a:off x="7010400" y="2166941"/>
              <a:ext cx="152400" cy="76944"/>
            </a:xfrm>
            <a:prstGeom prst="rect">
              <a:avLst/>
            </a:prstGeom>
            <a:noFill/>
          </p:spPr>
          <p:txBody>
            <a:bodyPr wrap="square" lIns="0" tIns="0" rIns="0" bIns="0" rtlCol="0">
              <a:spAutoFit/>
            </a:bodyPr>
            <a:lstStyle/>
            <a:p>
              <a:pPr algn="ctr"/>
              <a:r>
                <a:rPr lang="en-US" sz="500" smtClean="0"/>
                <a:t>8</a:t>
              </a:r>
              <a:endParaRPr lang="en-US" sz="500"/>
            </a:p>
          </p:txBody>
        </p:sp>
        <p:sp>
          <p:nvSpPr>
            <p:cNvPr id="276" name="TextBox 275"/>
            <p:cNvSpPr txBox="1"/>
            <p:nvPr/>
          </p:nvSpPr>
          <p:spPr>
            <a:xfrm>
              <a:off x="4785360" y="3482340"/>
              <a:ext cx="1143000" cy="348813"/>
            </a:xfrm>
            <a:prstGeom prst="rect">
              <a:avLst/>
            </a:prstGeom>
            <a:noFill/>
          </p:spPr>
          <p:txBody>
            <a:bodyPr wrap="square" rtlCol="0">
              <a:spAutoFit/>
            </a:bodyPr>
            <a:lstStyle/>
            <a:p>
              <a:pPr algn="ctr">
                <a:lnSpc>
                  <a:spcPts val="1000"/>
                </a:lnSpc>
              </a:pPr>
              <a:r>
                <a:rPr lang="ru-RU" sz="900" smtClean="0"/>
                <a:t>представление белка в виде карт</a:t>
              </a:r>
            </a:p>
          </p:txBody>
        </p:sp>
        <p:sp>
          <p:nvSpPr>
            <p:cNvPr id="277" name="TextBox 276"/>
            <p:cNvSpPr txBox="1"/>
            <p:nvPr/>
          </p:nvSpPr>
          <p:spPr>
            <a:xfrm>
              <a:off x="6850857" y="1981200"/>
              <a:ext cx="152400" cy="76944"/>
            </a:xfrm>
            <a:prstGeom prst="rect">
              <a:avLst/>
            </a:prstGeom>
            <a:noFill/>
          </p:spPr>
          <p:txBody>
            <a:bodyPr wrap="square" lIns="0" tIns="0" rIns="0" bIns="0" rtlCol="0">
              <a:spAutoFit/>
            </a:bodyPr>
            <a:lstStyle/>
            <a:p>
              <a:pPr algn="ctr"/>
              <a:r>
                <a:rPr lang="ru-RU" sz="500" smtClean="0"/>
                <a:t>9</a:t>
              </a:r>
              <a:endParaRPr lang="en-US" sz="500"/>
            </a:p>
          </p:txBody>
        </p:sp>
        <p:sp>
          <p:nvSpPr>
            <p:cNvPr id="279" name="TextBox 278"/>
            <p:cNvSpPr txBox="1"/>
            <p:nvPr/>
          </p:nvSpPr>
          <p:spPr>
            <a:xfrm>
              <a:off x="5242560" y="3931920"/>
              <a:ext cx="1676400" cy="348813"/>
            </a:xfrm>
            <a:prstGeom prst="rect">
              <a:avLst/>
            </a:prstGeom>
            <a:noFill/>
          </p:spPr>
          <p:txBody>
            <a:bodyPr wrap="square" rtlCol="0">
              <a:spAutoFit/>
            </a:bodyPr>
            <a:lstStyle/>
            <a:p>
              <a:pPr algn="ctr">
                <a:lnSpc>
                  <a:spcPts val="1000"/>
                </a:lnSpc>
              </a:pPr>
              <a:r>
                <a:rPr lang="ru-RU" sz="900" smtClean="0">
                  <a:solidFill>
                    <a:schemeClr val="bg1">
                      <a:lumMod val="50000"/>
                    </a:schemeClr>
                  </a:solidFill>
                </a:rPr>
                <a:t>фиксированные переменные</a:t>
              </a:r>
            </a:p>
            <a:p>
              <a:pPr algn="ctr">
                <a:lnSpc>
                  <a:spcPts val="1000"/>
                </a:lnSpc>
              </a:pPr>
              <a:r>
                <a:rPr lang="ru-RU" sz="900" smtClean="0">
                  <a:solidFill>
                    <a:schemeClr val="bg1">
                      <a:lumMod val="50000"/>
                    </a:schemeClr>
                  </a:solidFill>
                </a:rPr>
                <a:t>выделены серым</a:t>
              </a:r>
            </a:p>
          </p:txBody>
        </p:sp>
      </p:grpSp>
      <p:sp>
        <p:nvSpPr>
          <p:cNvPr id="118" name="TextBox 117"/>
          <p:cNvSpPr txBox="1"/>
          <p:nvPr/>
        </p:nvSpPr>
        <p:spPr>
          <a:xfrm>
            <a:off x="0" y="99060"/>
            <a:ext cx="8964488" cy="461665"/>
          </a:xfrm>
          <a:prstGeom prst="rect">
            <a:avLst/>
          </a:prstGeom>
          <a:noFill/>
        </p:spPr>
        <p:txBody>
          <a:bodyPr wrap="square" rtlCol="0">
            <a:spAutoFit/>
          </a:bodyPr>
          <a:lstStyle/>
          <a:p>
            <a:pPr algn="ctr"/>
            <a:r>
              <a:rPr lang="en-US" sz="2400" kern="0" dirty="0" smtClean="0">
                <a:solidFill>
                  <a:srgbClr val="0066CC"/>
                </a:solidFill>
                <a:effectLst>
                  <a:outerShdw blurRad="38100" dist="38100" dir="2700000" algn="tl">
                    <a:srgbClr val="000000"/>
                  </a:outerShdw>
                </a:effectLst>
                <a:latin typeface="+mj-lt"/>
                <a:ea typeface="+mj-ea"/>
                <a:cs typeface="+mj-cs"/>
              </a:rPr>
              <a:t>ICM: </a:t>
            </a:r>
            <a:r>
              <a:rPr lang="ru-RU" sz="2400" kern="0" dirty="0" err="1" smtClean="0">
                <a:solidFill>
                  <a:srgbClr val="0066CC"/>
                </a:solidFill>
                <a:effectLst>
                  <a:outerShdw blurRad="38100" dist="38100" dir="2700000" algn="tl">
                    <a:srgbClr val="000000"/>
                  </a:outerShdw>
                </a:effectLst>
                <a:latin typeface="+mj-lt"/>
                <a:ea typeface="+mj-ea"/>
                <a:cs typeface="+mj-cs"/>
              </a:rPr>
              <a:t>докинг</a:t>
            </a:r>
            <a:r>
              <a:rPr lang="ru-RU" sz="2400" kern="0" dirty="0" smtClean="0">
                <a:solidFill>
                  <a:srgbClr val="0066CC"/>
                </a:solidFill>
                <a:effectLst>
                  <a:outerShdw blurRad="38100" dist="38100" dir="2700000" algn="tl">
                    <a:srgbClr val="000000"/>
                  </a:outerShdw>
                </a:effectLst>
                <a:latin typeface="+mj-lt"/>
                <a:ea typeface="+mj-ea"/>
                <a:cs typeface="+mj-cs"/>
              </a:rPr>
              <a:t> </a:t>
            </a:r>
            <a:r>
              <a:rPr lang="ru-RU" sz="2400" kern="0" dirty="0" err="1" smtClean="0">
                <a:solidFill>
                  <a:srgbClr val="0066CC"/>
                </a:solidFill>
                <a:effectLst>
                  <a:outerShdw blurRad="38100" dist="38100" dir="2700000" algn="tl">
                    <a:srgbClr val="000000"/>
                  </a:outerShdw>
                </a:effectLst>
                <a:latin typeface="+mj-lt"/>
                <a:ea typeface="+mj-ea"/>
                <a:cs typeface="+mj-cs"/>
              </a:rPr>
              <a:t>лиганда</a:t>
            </a:r>
            <a:r>
              <a:rPr lang="ru-RU" sz="2400" kern="0" dirty="0" smtClean="0">
                <a:solidFill>
                  <a:srgbClr val="0066CC"/>
                </a:solidFill>
                <a:effectLst>
                  <a:outerShdw blurRad="38100" dist="38100" dir="2700000" algn="tl">
                    <a:srgbClr val="000000"/>
                  </a:outerShdw>
                </a:effectLst>
                <a:latin typeface="+mj-lt"/>
                <a:ea typeface="+mj-ea"/>
                <a:cs typeface="+mj-cs"/>
              </a:rPr>
              <a:t> в белок,</a:t>
            </a:r>
            <a:r>
              <a:rPr lang="en-US" sz="2400" kern="0" dirty="0" smtClean="0">
                <a:solidFill>
                  <a:srgbClr val="0066CC"/>
                </a:solidFill>
                <a:effectLst>
                  <a:outerShdw blurRad="38100" dist="38100" dir="2700000" algn="tl">
                    <a:srgbClr val="000000"/>
                  </a:outerShdw>
                </a:effectLst>
                <a:latin typeface="+mj-lt"/>
                <a:ea typeface="+mj-ea"/>
                <a:cs typeface="+mj-cs"/>
              </a:rPr>
              <a:t> </a:t>
            </a:r>
            <a:r>
              <a:rPr lang="ru-RU" sz="2400" kern="0" dirty="0" smtClean="0">
                <a:solidFill>
                  <a:srgbClr val="0066CC"/>
                </a:solidFill>
                <a:effectLst>
                  <a:outerShdw blurRad="38100" dist="38100" dir="2700000" algn="tl">
                    <a:srgbClr val="000000"/>
                  </a:outerShdw>
                </a:effectLst>
                <a:latin typeface="+mj-lt"/>
                <a:ea typeface="+mj-ea"/>
                <a:cs typeface="+mj-cs"/>
              </a:rPr>
              <a:t>подготовительный этап</a:t>
            </a:r>
            <a:endParaRPr lang="en-US" sz="2400" kern="0" dirty="0">
              <a:solidFill>
                <a:srgbClr val="0066CC"/>
              </a:solidFill>
              <a:effectLst>
                <a:outerShdw blurRad="38100" dist="38100" dir="2700000" algn="tl">
                  <a:srgbClr val="000000"/>
                </a:outerShdw>
              </a:effectLst>
              <a:latin typeface="+mj-lt"/>
              <a:ea typeface="+mj-ea"/>
              <a:cs typeface="+mj-cs"/>
            </a:endParaRPr>
          </a:p>
        </p:txBody>
      </p:sp>
      <p:sp>
        <p:nvSpPr>
          <p:cNvPr id="120" name="TextBox 119"/>
          <p:cNvSpPr txBox="1"/>
          <p:nvPr/>
        </p:nvSpPr>
        <p:spPr>
          <a:xfrm>
            <a:off x="243840" y="4869181"/>
            <a:ext cx="8366760" cy="1785104"/>
          </a:xfrm>
          <a:prstGeom prst="rect">
            <a:avLst/>
          </a:prstGeom>
          <a:noFill/>
        </p:spPr>
        <p:txBody>
          <a:bodyPr wrap="square" rtlCol="0">
            <a:spAutoFit/>
          </a:bodyPr>
          <a:lstStyle/>
          <a:p>
            <a:pPr algn="just">
              <a:lnSpc>
                <a:spcPts val="2000"/>
              </a:lnSpc>
            </a:pPr>
            <a:r>
              <a:rPr lang="ru-RU" dirty="0" smtClean="0"/>
              <a:t>Подготовка белка (исходные данные – </a:t>
            </a:r>
            <a:r>
              <a:rPr lang="en-US" dirty="0" smtClean="0"/>
              <a:t>PDB-</a:t>
            </a:r>
            <a:r>
              <a:rPr lang="ru-RU" dirty="0" smtClean="0"/>
              <a:t>файл)</a:t>
            </a:r>
            <a:r>
              <a:rPr lang="en-US" dirty="0" smtClean="0"/>
              <a:t>:</a:t>
            </a:r>
            <a:endParaRPr lang="ru-RU" dirty="0" smtClean="0"/>
          </a:p>
          <a:p>
            <a:pPr algn="just">
              <a:lnSpc>
                <a:spcPts val="2000"/>
              </a:lnSpc>
            </a:pPr>
            <a:r>
              <a:rPr lang="ru-RU" sz="1400" dirty="0" smtClean="0"/>
              <a:t>Удаление воды и альтернативных </a:t>
            </a:r>
            <a:r>
              <a:rPr lang="ru-RU" sz="1400" dirty="0" err="1" smtClean="0"/>
              <a:t>конформаций</a:t>
            </a:r>
            <a:r>
              <a:rPr lang="ru-RU" sz="1400" dirty="0" smtClean="0"/>
              <a:t> боковых цепей, добавление атомов водорода, назначение парциальных зарядов, </a:t>
            </a:r>
            <a:r>
              <a:rPr lang="ru-RU" sz="1400" b="1" dirty="0" smtClean="0"/>
              <a:t>расчет карт потенциалов нескольких типов</a:t>
            </a:r>
            <a:r>
              <a:rPr lang="ru-RU" sz="1400" dirty="0" smtClean="0"/>
              <a:t> (шаг по умолчанию – 0.5 </a:t>
            </a:r>
            <a:r>
              <a:rPr lang="en-US" sz="1400" dirty="0" smtClean="0"/>
              <a:t>Å</a:t>
            </a:r>
            <a:r>
              <a:rPr lang="ru-RU" sz="1400" dirty="0" smtClean="0"/>
              <a:t>).</a:t>
            </a:r>
          </a:p>
          <a:p>
            <a:pPr algn="just">
              <a:lnSpc>
                <a:spcPts val="3000"/>
              </a:lnSpc>
            </a:pPr>
            <a:r>
              <a:rPr lang="ru-RU" dirty="0" smtClean="0"/>
              <a:t>Подготовка </a:t>
            </a:r>
            <a:r>
              <a:rPr lang="ru-RU" dirty="0" err="1" smtClean="0"/>
              <a:t>лиганда</a:t>
            </a:r>
            <a:r>
              <a:rPr lang="ru-RU" dirty="0" smtClean="0"/>
              <a:t> (исходные данные – файл в 2</a:t>
            </a:r>
            <a:r>
              <a:rPr lang="en-US" dirty="0" smtClean="0"/>
              <a:t>D </a:t>
            </a:r>
            <a:r>
              <a:rPr lang="en-US" dirty="0" err="1" smtClean="0"/>
              <a:t>sdf</a:t>
            </a:r>
            <a:r>
              <a:rPr lang="en-US" dirty="0" smtClean="0"/>
              <a:t>-</a:t>
            </a:r>
            <a:r>
              <a:rPr lang="ru-RU" dirty="0" smtClean="0"/>
              <a:t>формате)</a:t>
            </a:r>
            <a:r>
              <a:rPr lang="en-US" dirty="0" smtClean="0"/>
              <a:t>:</a:t>
            </a:r>
            <a:endParaRPr lang="ru-RU" dirty="0" smtClean="0"/>
          </a:p>
          <a:p>
            <a:pPr algn="just">
              <a:lnSpc>
                <a:spcPts val="2000"/>
              </a:lnSpc>
            </a:pPr>
            <a:r>
              <a:rPr lang="ru-RU" sz="1400" dirty="0" smtClean="0"/>
              <a:t>Добавление атомов водорода, назначение парциальных зарядов, </a:t>
            </a:r>
            <a:r>
              <a:rPr lang="ru-RU" sz="1400" dirty="0" smtClean="0"/>
              <a:t>построение</a:t>
            </a:r>
            <a:r>
              <a:rPr lang="ru-RU" sz="1400" dirty="0" smtClean="0"/>
              <a:t> </a:t>
            </a:r>
            <a:r>
              <a:rPr lang="ru-RU" sz="1400" dirty="0" smtClean="0"/>
              <a:t>трехмерной структуры, </a:t>
            </a:r>
            <a:r>
              <a:rPr lang="ru-RU" sz="1400" b="1" dirty="0" smtClean="0"/>
              <a:t>перевод декартовых координат во внутренние</a:t>
            </a:r>
            <a:r>
              <a:rPr lang="ru-RU" sz="1400" dirty="0" smtClean="0"/>
              <a:t>.</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1800" y="-27384"/>
            <a:ext cx="8274050" cy="523220"/>
          </a:xfrm>
          <a:prstGeom prst="rect">
            <a:avLst/>
          </a:prstGeom>
          <a:noFill/>
        </p:spPr>
        <p:txBody>
          <a:bodyPr wrap="square" rtlCol="0">
            <a:spAutoFit/>
          </a:bodyPr>
          <a:lstStyle/>
          <a:p>
            <a:pPr algn="ctr"/>
            <a:r>
              <a:rPr lang="en-US" sz="2800" kern="0" dirty="0" smtClean="0">
                <a:solidFill>
                  <a:srgbClr val="0066CC"/>
                </a:solidFill>
                <a:effectLst>
                  <a:outerShdw blurRad="38100" dist="38100" dir="2700000" algn="tl">
                    <a:srgbClr val="000000"/>
                  </a:outerShdw>
                </a:effectLst>
                <a:latin typeface="+mj-lt"/>
                <a:ea typeface="+mj-ea"/>
                <a:cs typeface="+mj-cs"/>
              </a:rPr>
              <a:t>ICM: </a:t>
            </a:r>
            <a:r>
              <a:rPr lang="ru-RU" sz="2800" kern="0" dirty="0" err="1" smtClean="0">
                <a:solidFill>
                  <a:srgbClr val="0066CC"/>
                </a:solidFill>
                <a:effectLst>
                  <a:outerShdw blurRad="38100" dist="38100" dir="2700000" algn="tl">
                    <a:srgbClr val="000000"/>
                  </a:outerShdw>
                </a:effectLst>
                <a:latin typeface="+mj-lt"/>
                <a:ea typeface="+mj-ea"/>
                <a:cs typeface="+mj-cs"/>
              </a:rPr>
              <a:t>докинг</a:t>
            </a:r>
            <a:r>
              <a:rPr lang="ru-RU" sz="2800" kern="0" dirty="0" smtClean="0">
                <a:solidFill>
                  <a:srgbClr val="0066CC"/>
                </a:solidFill>
                <a:effectLst>
                  <a:outerShdw blurRad="38100" dist="38100" dir="2700000" algn="tl">
                    <a:srgbClr val="000000"/>
                  </a:outerShdw>
                </a:effectLst>
                <a:latin typeface="+mj-lt"/>
                <a:ea typeface="+mj-ea"/>
                <a:cs typeface="+mj-cs"/>
              </a:rPr>
              <a:t> </a:t>
            </a:r>
            <a:r>
              <a:rPr lang="ru-RU" sz="2800" kern="0" dirty="0" err="1" smtClean="0">
                <a:solidFill>
                  <a:srgbClr val="0066CC"/>
                </a:solidFill>
                <a:effectLst>
                  <a:outerShdw blurRad="38100" dist="38100" dir="2700000" algn="tl">
                    <a:srgbClr val="000000"/>
                  </a:outerShdw>
                </a:effectLst>
                <a:latin typeface="+mj-lt"/>
                <a:ea typeface="+mj-ea"/>
                <a:cs typeface="+mj-cs"/>
              </a:rPr>
              <a:t>лиганда</a:t>
            </a:r>
            <a:r>
              <a:rPr lang="ru-RU" sz="2800" kern="0" dirty="0" smtClean="0">
                <a:solidFill>
                  <a:srgbClr val="0066CC"/>
                </a:solidFill>
                <a:effectLst>
                  <a:outerShdw blurRad="38100" dist="38100" dir="2700000" algn="tl">
                    <a:srgbClr val="000000"/>
                  </a:outerShdw>
                </a:effectLst>
                <a:latin typeface="+mj-lt"/>
                <a:ea typeface="+mj-ea"/>
                <a:cs typeface="+mj-cs"/>
              </a:rPr>
              <a:t> в белок,</a:t>
            </a:r>
            <a:r>
              <a:rPr lang="en-US" sz="2800" kern="0" dirty="0" smtClean="0">
                <a:solidFill>
                  <a:srgbClr val="0066CC"/>
                </a:solidFill>
                <a:effectLst>
                  <a:outerShdw blurRad="38100" dist="38100" dir="2700000" algn="tl">
                    <a:srgbClr val="000000"/>
                  </a:outerShdw>
                </a:effectLst>
                <a:latin typeface="+mj-lt"/>
                <a:ea typeface="+mj-ea"/>
                <a:cs typeface="+mj-cs"/>
              </a:rPr>
              <a:t> </a:t>
            </a:r>
            <a:r>
              <a:rPr lang="ru-RU" sz="2800" kern="0" dirty="0" smtClean="0">
                <a:solidFill>
                  <a:srgbClr val="0066CC"/>
                </a:solidFill>
                <a:effectLst>
                  <a:outerShdw blurRad="38100" dist="38100" dir="2700000" algn="tl">
                    <a:srgbClr val="000000"/>
                  </a:outerShdw>
                </a:effectLst>
                <a:latin typeface="+mj-lt"/>
                <a:ea typeface="+mj-ea"/>
                <a:cs typeface="+mj-cs"/>
              </a:rPr>
              <a:t>алгоритм</a:t>
            </a:r>
            <a:endParaRPr lang="en-US" sz="2800" kern="0" dirty="0">
              <a:solidFill>
                <a:srgbClr val="0066CC"/>
              </a:solidFill>
              <a:effectLst>
                <a:outerShdw blurRad="38100" dist="38100" dir="2700000" algn="tl">
                  <a:srgbClr val="000000"/>
                </a:outerShdw>
              </a:effectLst>
              <a:latin typeface="+mj-lt"/>
              <a:ea typeface="+mj-ea"/>
              <a:cs typeface="+mj-cs"/>
            </a:endParaRPr>
          </a:p>
        </p:txBody>
      </p:sp>
      <p:sp>
        <p:nvSpPr>
          <p:cNvPr id="12" name="TextBox 11"/>
          <p:cNvSpPr txBox="1"/>
          <p:nvPr/>
        </p:nvSpPr>
        <p:spPr>
          <a:xfrm>
            <a:off x="449580" y="480060"/>
            <a:ext cx="8229600" cy="1220847"/>
          </a:xfrm>
          <a:prstGeom prst="rect">
            <a:avLst/>
          </a:prstGeom>
          <a:noFill/>
        </p:spPr>
        <p:txBody>
          <a:bodyPr wrap="square" rtlCol="0">
            <a:spAutoFit/>
          </a:bodyPr>
          <a:lstStyle/>
          <a:p>
            <a:pPr indent="228600" algn="just">
              <a:lnSpc>
                <a:spcPts val="2200"/>
              </a:lnSpc>
            </a:pPr>
            <a:r>
              <a:rPr lang="ru-RU" sz="1600" dirty="0" smtClean="0"/>
              <a:t>Необходимо найти стабильную </a:t>
            </a:r>
            <a:r>
              <a:rPr lang="ru-RU" sz="1600" dirty="0" err="1" smtClean="0"/>
              <a:t>конформацию</a:t>
            </a:r>
            <a:r>
              <a:rPr lang="ru-RU" sz="1600" dirty="0" smtClean="0"/>
              <a:t> комплекса и оценить ее свободную энергию (</a:t>
            </a:r>
            <a:r>
              <a:rPr lang="en-US" sz="1600" dirty="0" smtClean="0"/>
              <a:t>E</a:t>
            </a:r>
            <a:r>
              <a:rPr lang="ru-RU" sz="1600" dirty="0" smtClean="0"/>
              <a:t>), т.е. найти </a:t>
            </a:r>
            <a:r>
              <a:rPr lang="ru-RU" sz="1600" b="1" dirty="0" smtClean="0"/>
              <a:t>глобальный минимум свободной энергии</a:t>
            </a:r>
            <a:r>
              <a:rPr lang="ru-RU" sz="1600" dirty="0" smtClean="0"/>
              <a:t>. Основные вклады в </a:t>
            </a:r>
            <a:r>
              <a:rPr lang="en-US" sz="1600" b="1" dirty="0" smtClean="0"/>
              <a:t>E</a:t>
            </a:r>
            <a:r>
              <a:rPr lang="ru-RU" sz="1600" b="1" dirty="0" smtClean="0"/>
              <a:t> </a:t>
            </a:r>
            <a:r>
              <a:rPr lang="ru-RU" sz="1600" dirty="0" smtClean="0"/>
              <a:t>известны, но аналитически найти ее глобальный минимум </a:t>
            </a:r>
            <a:r>
              <a:rPr lang="ru-RU" sz="1600" b="1" dirty="0" smtClean="0"/>
              <a:t>невозможно</a:t>
            </a:r>
            <a:r>
              <a:rPr lang="en-US" sz="1600" dirty="0" smtClean="0"/>
              <a:t>, </a:t>
            </a:r>
            <a:r>
              <a:rPr lang="ru-RU" sz="1600" dirty="0" smtClean="0"/>
              <a:t>так как функция имеет огромное количество переменных и локальных минимумов.</a:t>
            </a:r>
          </a:p>
        </p:txBody>
      </p:sp>
      <p:sp>
        <p:nvSpPr>
          <p:cNvPr id="13" name="TextBox 12"/>
          <p:cNvSpPr txBox="1"/>
          <p:nvPr/>
        </p:nvSpPr>
        <p:spPr>
          <a:xfrm>
            <a:off x="-228600" y="4365104"/>
            <a:ext cx="9144000" cy="1528624"/>
          </a:xfrm>
          <a:prstGeom prst="rect">
            <a:avLst/>
          </a:prstGeom>
          <a:noFill/>
        </p:spPr>
        <p:txBody>
          <a:bodyPr wrap="square" rtlCol="0">
            <a:spAutoFit/>
          </a:bodyPr>
          <a:lstStyle/>
          <a:p>
            <a:pPr>
              <a:spcAft>
                <a:spcPts val="400"/>
              </a:spcAft>
            </a:pPr>
            <a:r>
              <a:rPr lang="ru-RU" sz="1600" dirty="0" smtClean="0"/>
              <a:t>       Решение проблемы – стохастический </a:t>
            </a:r>
            <a:r>
              <a:rPr lang="ru-RU" sz="1600" dirty="0" err="1" smtClean="0"/>
              <a:t>докинг</a:t>
            </a:r>
            <a:r>
              <a:rPr lang="ru-RU" sz="1600" dirty="0" smtClean="0"/>
              <a:t> методом Монте-Карло. </a:t>
            </a:r>
          </a:p>
          <a:p>
            <a:pPr>
              <a:spcAft>
                <a:spcPts val="400"/>
              </a:spcAft>
            </a:pPr>
            <a:r>
              <a:rPr lang="ru-RU" sz="1600" dirty="0" smtClean="0"/>
              <a:t>       Основная идея — случайное изменение положений </a:t>
            </a:r>
            <a:r>
              <a:rPr lang="ru-RU" sz="1600" dirty="0" err="1" smtClean="0"/>
              <a:t>лиганда</a:t>
            </a:r>
            <a:r>
              <a:rPr lang="ru-RU" sz="1600" dirty="0" smtClean="0"/>
              <a:t> и анализ изменений энергии</a:t>
            </a:r>
          </a:p>
          <a:p>
            <a:pPr>
              <a:spcAft>
                <a:spcPts val="400"/>
              </a:spcAft>
            </a:pPr>
            <a:r>
              <a:rPr lang="ru-RU" sz="1600" dirty="0" smtClean="0"/>
              <a:t>       связывания </a:t>
            </a:r>
            <a:r>
              <a:rPr lang="ru-RU" sz="1600" dirty="0" err="1" smtClean="0"/>
              <a:t>лиганда</a:t>
            </a:r>
            <a:r>
              <a:rPr lang="ru-RU" sz="1600" dirty="0" smtClean="0"/>
              <a:t>. На основании изменения энергии осуществляется, например,</a:t>
            </a:r>
          </a:p>
          <a:p>
            <a:pPr>
              <a:spcAft>
                <a:spcPts val="400"/>
              </a:spcAft>
            </a:pPr>
            <a:r>
              <a:rPr lang="ru-RU" sz="1600" dirty="0" smtClean="0"/>
              <a:t>       выбор предпочтительного направления случайных изменений или принятие решения об</a:t>
            </a:r>
          </a:p>
          <a:p>
            <a:pPr>
              <a:spcAft>
                <a:spcPts val="400"/>
              </a:spcAft>
            </a:pPr>
            <a:r>
              <a:rPr lang="ru-RU" sz="1600" dirty="0" smtClean="0"/>
              <a:t>       отказе/принятии изменения.</a:t>
            </a:r>
            <a:endParaRPr lang="en-US" sz="1600" dirty="0" smtClean="0"/>
          </a:p>
        </p:txBody>
      </p:sp>
      <p:sp>
        <p:nvSpPr>
          <p:cNvPr id="23" name="TextBox 22"/>
          <p:cNvSpPr txBox="1"/>
          <p:nvPr/>
        </p:nvSpPr>
        <p:spPr>
          <a:xfrm>
            <a:off x="143050" y="5877272"/>
            <a:ext cx="8467550" cy="938719"/>
          </a:xfrm>
          <a:prstGeom prst="rect">
            <a:avLst/>
          </a:prstGeom>
          <a:noFill/>
        </p:spPr>
        <p:txBody>
          <a:bodyPr wrap="square" rtlCol="0">
            <a:spAutoFit/>
          </a:bodyPr>
          <a:lstStyle/>
          <a:p>
            <a:pPr>
              <a:lnSpc>
                <a:spcPts val="2200"/>
              </a:lnSpc>
              <a:spcAft>
                <a:spcPts val="200"/>
              </a:spcAft>
            </a:pPr>
            <a:r>
              <a:rPr lang="ru-RU" sz="1600" dirty="0" smtClean="0"/>
              <a:t>Альтернативные подходы</a:t>
            </a:r>
            <a:r>
              <a:rPr lang="en-US" sz="1600" dirty="0" smtClean="0"/>
              <a:t>:</a:t>
            </a:r>
            <a:r>
              <a:rPr lang="ru-RU" sz="1600" dirty="0" smtClean="0"/>
              <a:t> генетический алгоритм, использование преобразований Фурье, молекулярная динамика (самый реалистичный и самый медленный – используется для уточнения).</a:t>
            </a:r>
            <a:endParaRPr lang="en-US" sz="1600" dirty="0"/>
          </a:p>
        </p:txBody>
      </p:sp>
      <p:sp>
        <p:nvSpPr>
          <p:cNvPr id="24" name="TextBox 23"/>
          <p:cNvSpPr txBox="1"/>
          <p:nvPr/>
        </p:nvSpPr>
        <p:spPr>
          <a:xfrm>
            <a:off x="6172200" y="4038600"/>
            <a:ext cx="2802718" cy="379848"/>
          </a:xfrm>
          <a:prstGeom prst="rect">
            <a:avLst/>
          </a:prstGeom>
          <a:noFill/>
        </p:spPr>
        <p:txBody>
          <a:bodyPr wrap="square" rtlCol="0">
            <a:spAutoFit/>
          </a:bodyPr>
          <a:lstStyle/>
          <a:p>
            <a:pPr algn="ctr">
              <a:lnSpc>
                <a:spcPts val="1100"/>
              </a:lnSpc>
            </a:pPr>
            <a:r>
              <a:rPr lang="ru-RU" sz="1200" b="1" dirty="0" smtClean="0"/>
              <a:t>Пример двумерной проекции графика свободной энергии</a:t>
            </a:r>
            <a:endParaRPr lang="en-US" sz="1200" b="1" dirty="0"/>
          </a:p>
        </p:txBody>
      </p:sp>
      <p:pic>
        <p:nvPicPr>
          <p:cNvPr id="15" name="Picture 3"/>
          <p:cNvPicPr>
            <a:picLocks noChangeAspect="1" noChangeArrowheads="1"/>
          </p:cNvPicPr>
          <p:nvPr/>
        </p:nvPicPr>
        <p:blipFill>
          <a:blip r:embed="rId2" cstate="print"/>
          <a:srcRect l="5199"/>
          <a:stretch>
            <a:fillRect/>
          </a:stretch>
        </p:blipFill>
        <p:spPr bwMode="auto">
          <a:xfrm>
            <a:off x="74434" y="1981200"/>
            <a:ext cx="5869166" cy="2375923"/>
          </a:xfrm>
          <a:prstGeom prst="rect">
            <a:avLst/>
          </a:prstGeom>
          <a:noFill/>
          <a:ln w="9525">
            <a:noFill/>
            <a:miter lim="800000"/>
            <a:headEnd/>
            <a:tailEnd/>
          </a:ln>
        </p:spPr>
      </p:pic>
      <p:grpSp>
        <p:nvGrpSpPr>
          <p:cNvPr id="2" name="Группа 26"/>
          <p:cNvGrpSpPr/>
          <p:nvPr/>
        </p:nvGrpSpPr>
        <p:grpSpPr>
          <a:xfrm>
            <a:off x="6019800" y="1752600"/>
            <a:ext cx="2876938" cy="2247485"/>
            <a:chOff x="6375918" y="4708225"/>
            <a:chExt cx="2520820" cy="1984260"/>
          </a:xfrm>
        </p:grpSpPr>
        <p:pic>
          <p:nvPicPr>
            <p:cNvPr id="1027" name="Picture 3"/>
            <p:cNvPicPr>
              <a:picLocks noChangeAspect="1" noChangeArrowheads="1"/>
            </p:cNvPicPr>
            <p:nvPr/>
          </p:nvPicPr>
          <p:blipFill>
            <a:blip r:embed="rId3" cstate="print"/>
            <a:srcRect/>
            <a:stretch>
              <a:fillRect/>
            </a:stretch>
          </p:blipFill>
          <p:spPr bwMode="auto">
            <a:xfrm>
              <a:off x="6375918" y="4708225"/>
              <a:ext cx="2520820" cy="1984260"/>
            </a:xfrm>
            <a:prstGeom prst="rect">
              <a:avLst/>
            </a:prstGeom>
            <a:noFill/>
            <a:ln w="9525">
              <a:noFill/>
              <a:miter lim="800000"/>
              <a:headEnd/>
              <a:tailEnd/>
            </a:ln>
            <a:effectLst/>
          </p:spPr>
        </p:pic>
        <p:sp>
          <p:nvSpPr>
            <p:cNvPr id="25" name="TextBox 24"/>
            <p:cNvSpPr txBox="1"/>
            <p:nvPr/>
          </p:nvSpPr>
          <p:spPr>
            <a:xfrm>
              <a:off x="6651625" y="5302250"/>
              <a:ext cx="542925" cy="233397"/>
            </a:xfrm>
            <a:prstGeom prst="rect">
              <a:avLst/>
            </a:prstGeom>
            <a:noFill/>
          </p:spPr>
          <p:txBody>
            <a:bodyPr wrap="square" rtlCol="0">
              <a:spAutoFit/>
            </a:bodyPr>
            <a:lstStyle/>
            <a:p>
              <a:pPr algn="ctr">
                <a:lnSpc>
                  <a:spcPts val="1100"/>
                </a:lnSpc>
              </a:pPr>
              <a:r>
                <a:rPr lang="ru-RU" sz="600" smtClean="0"/>
                <a:t>Минимум</a:t>
              </a:r>
              <a:endParaRPr lang="en-US" sz="600"/>
            </a:p>
          </p:txBody>
        </p:sp>
        <p:sp>
          <p:nvSpPr>
            <p:cNvPr id="26" name="TextBox 25"/>
            <p:cNvSpPr txBox="1"/>
            <p:nvPr/>
          </p:nvSpPr>
          <p:spPr>
            <a:xfrm>
              <a:off x="6419849" y="5848350"/>
              <a:ext cx="603251" cy="233397"/>
            </a:xfrm>
            <a:prstGeom prst="rect">
              <a:avLst/>
            </a:prstGeom>
            <a:noFill/>
          </p:spPr>
          <p:txBody>
            <a:bodyPr wrap="square" rtlCol="0">
              <a:spAutoFit/>
            </a:bodyPr>
            <a:lstStyle/>
            <a:p>
              <a:pPr algn="ctr">
                <a:lnSpc>
                  <a:spcPts val="1100"/>
                </a:lnSpc>
              </a:pPr>
              <a:r>
                <a:rPr lang="ru-RU" sz="600" smtClean="0"/>
                <a:t>Максимум</a:t>
              </a:r>
              <a:endParaRPr lang="en-US" sz="60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cmmov.avi">
            <a:hlinkClick r:id="" action="ppaction://media"/>
          </p:cNvPr>
          <p:cNvPicPr>
            <a:picLocks noRot="1" noChangeAspect="1"/>
          </p:cNvPicPr>
          <p:nvPr>
            <a:videoFile r:link="rId1"/>
          </p:nvPr>
        </p:nvPicPr>
        <p:blipFill>
          <a:blip r:embed="rId4" cstate="print"/>
          <a:srcRect/>
          <a:stretch>
            <a:fillRect/>
          </a:stretch>
        </p:blipFill>
        <p:spPr bwMode="auto">
          <a:xfrm>
            <a:off x="-28575" y="-26988"/>
            <a:ext cx="9191625" cy="6884988"/>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pPr>
              <a:defRPr/>
            </a:pPr>
            <a:fld id="{DB2F66D7-4AA3-4976-9B25-01EB0D64B603}" type="slidenum">
              <a:rPr lang="ru-RU" smtClean="0"/>
              <a:pPr>
                <a:defRPr/>
              </a:pPr>
              <a:t>27</a:t>
            </a:fld>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8724" y="1584177"/>
            <a:ext cx="5831243" cy="4365103"/>
          </a:xfrm>
          <a:prstGeom prst="rect">
            <a:avLst/>
          </a:prstGeom>
          <a:noFill/>
          <a:ln w="9525">
            <a:noFill/>
            <a:miter lim="800000"/>
            <a:headEnd/>
            <a:tailEnd/>
          </a:ln>
        </p:spPr>
      </p:pic>
      <p:sp>
        <p:nvSpPr>
          <p:cNvPr id="4" name="TextBox 3"/>
          <p:cNvSpPr txBox="1"/>
          <p:nvPr/>
        </p:nvSpPr>
        <p:spPr>
          <a:xfrm>
            <a:off x="6091500" y="1700808"/>
            <a:ext cx="2805448" cy="646331"/>
          </a:xfrm>
          <a:prstGeom prst="rect">
            <a:avLst/>
          </a:prstGeom>
          <a:noFill/>
        </p:spPr>
        <p:txBody>
          <a:bodyPr wrap="none" rtlCol="0">
            <a:spAutoFit/>
          </a:bodyPr>
          <a:lstStyle/>
          <a:p>
            <a:r>
              <a:rPr lang="ru-RU" dirty="0" smtClean="0"/>
              <a:t>Библиотека химических </a:t>
            </a:r>
          </a:p>
          <a:p>
            <a:pPr algn="ctr"/>
            <a:r>
              <a:rPr lang="ru-RU" dirty="0" smtClean="0"/>
              <a:t>соединений</a:t>
            </a:r>
            <a:endParaRPr lang="ru-RU" dirty="0"/>
          </a:p>
        </p:txBody>
      </p:sp>
      <p:sp>
        <p:nvSpPr>
          <p:cNvPr id="5" name="TextBox 4"/>
          <p:cNvSpPr txBox="1"/>
          <p:nvPr/>
        </p:nvSpPr>
        <p:spPr>
          <a:xfrm>
            <a:off x="6372200" y="2627620"/>
            <a:ext cx="2171881" cy="923330"/>
          </a:xfrm>
          <a:prstGeom prst="rect">
            <a:avLst/>
          </a:prstGeom>
          <a:noFill/>
        </p:spPr>
        <p:txBody>
          <a:bodyPr wrap="square" rtlCol="0">
            <a:spAutoFit/>
          </a:bodyPr>
          <a:lstStyle/>
          <a:p>
            <a:pPr algn="ctr"/>
            <a:r>
              <a:rPr lang="ru-RU" dirty="0" smtClean="0"/>
              <a:t>Фильтры</a:t>
            </a:r>
          </a:p>
          <a:p>
            <a:pPr algn="ctr"/>
            <a:r>
              <a:rPr lang="ru-RU" dirty="0" smtClean="0"/>
              <a:t>(</a:t>
            </a:r>
            <a:r>
              <a:rPr lang="ru-RU" dirty="0" smtClean="0">
                <a:solidFill>
                  <a:srgbClr val="FF0000"/>
                </a:solidFill>
              </a:rPr>
              <a:t>правило пяти</a:t>
            </a:r>
          </a:p>
          <a:p>
            <a:pPr algn="ctr"/>
            <a:r>
              <a:rPr lang="ru-RU" dirty="0" err="1" smtClean="0">
                <a:solidFill>
                  <a:srgbClr val="FF0000"/>
                </a:solidFill>
              </a:rPr>
              <a:t>Липински</a:t>
            </a:r>
            <a:r>
              <a:rPr lang="ru-RU" dirty="0" smtClean="0"/>
              <a:t>)</a:t>
            </a:r>
            <a:endParaRPr lang="ru-RU" dirty="0"/>
          </a:p>
        </p:txBody>
      </p:sp>
      <p:sp>
        <p:nvSpPr>
          <p:cNvPr id="6" name="TextBox 5"/>
          <p:cNvSpPr txBox="1"/>
          <p:nvPr/>
        </p:nvSpPr>
        <p:spPr>
          <a:xfrm>
            <a:off x="6200760" y="3923764"/>
            <a:ext cx="2624180" cy="369332"/>
          </a:xfrm>
          <a:prstGeom prst="rect">
            <a:avLst/>
          </a:prstGeom>
          <a:noFill/>
        </p:spPr>
        <p:txBody>
          <a:bodyPr wrap="none" rtlCol="0">
            <a:spAutoFit/>
          </a:bodyPr>
          <a:lstStyle/>
          <a:p>
            <a:r>
              <a:rPr lang="ru-RU" dirty="0" smtClean="0"/>
              <a:t>Виртуальный скрининг</a:t>
            </a:r>
            <a:endParaRPr lang="ru-RU" dirty="0"/>
          </a:p>
        </p:txBody>
      </p:sp>
      <p:sp>
        <p:nvSpPr>
          <p:cNvPr id="7" name="TextBox 6"/>
          <p:cNvSpPr txBox="1"/>
          <p:nvPr/>
        </p:nvSpPr>
        <p:spPr>
          <a:xfrm>
            <a:off x="6088636" y="4809926"/>
            <a:ext cx="2875852" cy="1200329"/>
          </a:xfrm>
          <a:prstGeom prst="rect">
            <a:avLst/>
          </a:prstGeom>
          <a:noFill/>
        </p:spPr>
        <p:txBody>
          <a:bodyPr wrap="none" rtlCol="0">
            <a:spAutoFit/>
          </a:bodyPr>
          <a:lstStyle/>
          <a:p>
            <a:pPr algn="ctr"/>
            <a:r>
              <a:rPr lang="ru-RU" dirty="0" smtClean="0"/>
              <a:t>Отбор лучших по </a:t>
            </a:r>
          </a:p>
          <a:p>
            <a:pPr algn="ctr"/>
            <a:r>
              <a:rPr lang="ru-RU" dirty="0" smtClean="0"/>
              <a:t>оценочной функции</a:t>
            </a:r>
          </a:p>
          <a:p>
            <a:pPr algn="ctr"/>
            <a:r>
              <a:rPr lang="ru-RU" dirty="0" smtClean="0"/>
              <a:t>соединений-ингибиторов</a:t>
            </a:r>
          </a:p>
          <a:p>
            <a:pPr algn="ctr"/>
            <a:r>
              <a:rPr lang="ru-RU" dirty="0" smtClean="0"/>
              <a:t>(</a:t>
            </a:r>
            <a:r>
              <a:rPr lang="en-US" dirty="0" smtClean="0"/>
              <a:t>scoring, hits)</a:t>
            </a:r>
            <a:endParaRPr lang="ru-RU" dirty="0"/>
          </a:p>
        </p:txBody>
      </p:sp>
      <p:sp>
        <p:nvSpPr>
          <p:cNvPr id="8" name="Стрелка вниз 7"/>
          <p:cNvSpPr/>
          <p:nvPr/>
        </p:nvSpPr>
        <p:spPr>
          <a:xfrm>
            <a:off x="7312772" y="2348880"/>
            <a:ext cx="268608" cy="288032"/>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7312772" y="3645024"/>
            <a:ext cx="268608" cy="288032"/>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7312772" y="4437112"/>
            <a:ext cx="268608" cy="288032"/>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 Box 4"/>
          <p:cNvSpPr txBox="1">
            <a:spLocks noChangeArrowheads="1"/>
          </p:cNvSpPr>
          <p:nvPr/>
        </p:nvSpPr>
        <p:spPr bwMode="auto">
          <a:xfrm>
            <a:off x="2181572" y="-99392"/>
            <a:ext cx="4838700" cy="312738"/>
          </a:xfrm>
          <a:prstGeom prst="rect">
            <a:avLst/>
          </a:prstGeom>
          <a:solidFill>
            <a:schemeClr val="bg1">
              <a:alpha val="52156"/>
            </a:schemeClr>
          </a:solidFill>
          <a:ln w="9525">
            <a:noFill/>
            <a:round/>
            <a:headEnd/>
            <a:tailEnd/>
          </a:ln>
        </p:spPr>
        <p:txBody>
          <a:bodyPr wrap="none" lIns="81639" tIns="40820" rIns="81639" bIns="40820"/>
          <a:lstStyle/>
          <a:p>
            <a:pPr algn="ctr" fontAlgn="auto">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800" kern="0" dirty="0">
                <a:solidFill>
                  <a:srgbClr val="0066CC"/>
                </a:solidFill>
                <a:effectLst>
                  <a:outerShdw blurRad="38100" dist="38100" dir="2700000" algn="tl">
                    <a:srgbClr val="000000"/>
                  </a:outerShdw>
                </a:effectLst>
                <a:latin typeface="+mj-lt"/>
                <a:ea typeface="+mj-ea"/>
                <a:cs typeface="+mj-cs"/>
              </a:rPr>
              <a:t>Подбор низкомолекулярных</a:t>
            </a:r>
            <a:r>
              <a:rPr lang="en-US" sz="2800" kern="0" dirty="0">
                <a:solidFill>
                  <a:srgbClr val="0066CC"/>
                </a:solidFill>
                <a:effectLst>
                  <a:outerShdw blurRad="38100" dist="38100" dir="2700000" algn="tl">
                    <a:srgbClr val="000000"/>
                  </a:outerShdw>
                </a:effectLst>
                <a:latin typeface="+mj-lt"/>
                <a:ea typeface="+mj-ea"/>
                <a:cs typeface="+mj-cs"/>
              </a:rPr>
              <a:t> </a:t>
            </a:r>
            <a:r>
              <a:rPr lang="en-US" sz="2800" kern="0" dirty="0" err="1">
                <a:solidFill>
                  <a:srgbClr val="0066CC"/>
                </a:solidFill>
                <a:effectLst>
                  <a:outerShdw blurRad="38100" dist="38100" dir="2700000" algn="tl">
                    <a:srgbClr val="000000"/>
                  </a:outerShdw>
                </a:effectLst>
                <a:latin typeface="+mj-lt"/>
                <a:ea typeface="+mj-ea"/>
                <a:cs typeface="+mj-cs"/>
              </a:rPr>
              <a:t>ингибитор</a:t>
            </a:r>
            <a:r>
              <a:rPr lang="ru-RU" sz="2800" kern="0" dirty="0" err="1">
                <a:solidFill>
                  <a:srgbClr val="0066CC"/>
                </a:solidFill>
                <a:effectLst>
                  <a:outerShdw blurRad="38100" dist="38100" dir="2700000" algn="tl">
                    <a:srgbClr val="000000"/>
                  </a:outerShdw>
                </a:effectLst>
                <a:latin typeface="+mj-lt"/>
                <a:ea typeface="+mj-ea"/>
                <a:cs typeface="+mj-cs"/>
              </a:rPr>
              <a:t>ов</a:t>
            </a:r>
            <a:r>
              <a:rPr lang="en-US" sz="2800" kern="0" dirty="0">
                <a:solidFill>
                  <a:srgbClr val="0066CC"/>
                </a:solidFill>
                <a:effectLst>
                  <a:outerShdw blurRad="38100" dist="38100" dir="2700000" algn="tl">
                    <a:srgbClr val="000000"/>
                  </a:outerShdw>
                </a:effectLst>
                <a:latin typeface="+mj-lt"/>
                <a:ea typeface="+mj-ea"/>
                <a:cs typeface="+mj-cs"/>
              </a:rPr>
              <a:t> </a:t>
            </a:r>
            <a:r>
              <a:rPr lang="en-US" sz="2800" kern="0" dirty="0" err="1" smtClean="0">
                <a:solidFill>
                  <a:srgbClr val="0066CC"/>
                </a:solidFill>
                <a:effectLst>
                  <a:outerShdw blurRad="38100" dist="38100" dir="2700000" algn="tl">
                    <a:srgbClr val="000000"/>
                  </a:outerShdw>
                </a:effectLst>
                <a:latin typeface="+mj-lt"/>
                <a:ea typeface="+mj-ea"/>
                <a:cs typeface="+mj-cs"/>
              </a:rPr>
              <a:t>белков</a:t>
            </a:r>
            <a:r>
              <a:rPr lang="ru-RU" sz="2800" kern="0" dirty="0" smtClean="0">
                <a:solidFill>
                  <a:srgbClr val="0066CC"/>
                </a:solidFill>
                <a:effectLst>
                  <a:outerShdw blurRad="38100" dist="38100" dir="2700000" algn="tl">
                    <a:srgbClr val="000000"/>
                  </a:outerShdw>
                </a:effectLst>
                <a:latin typeface="+mj-lt"/>
                <a:ea typeface="+mj-ea"/>
                <a:cs typeface="+mj-cs"/>
              </a:rPr>
              <a:t> </a:t>
            </a:r>
          </a:p>
          <a:p>
            <a:pPr algn="ctr" fontAlgn="auto">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800" kern="0" dirty="0" smtClean="0">
                <a:solidFill>
                  <a:srgbClr val="0066CC"/>
                </a:solidFill>
                <a:effectLst>
                  <a:outerShdw blurRad="38100" dist="38100" dir="2700000" algn="tl">
                    <a:srgbClr val="000000"/>
                  </a:outerShdw>
                </a:effectLst>
                <a:latin typeface="+mj-lt"/>
                <a:ea typeface="+mj-ea"/>
                <a:cs typeface="+mj-cs"/>
              </a:rPr>
              <a:t>с помощью виртуального скрининга:</a:t>
            </a:r>
          </a:p>
          <a:p>
            <a:pPr algn="ctr" fontAlgn="auto">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800" kern="0" dirty="0" smtClean="0">
                <a:solidFill>
                  <a:srgbClr val="0066CC"/>
                </a:solidFill>
                <a:effectLst>
                  <a:outerShdw blurRad="38100" dist="38100" dir="2700000" algn="tl">
                    <a:srgbClr val="000000"/>
                  </a:outerShdw>
                </a:effectLst>
                <a:latin typeface="+mj-lt"/>
                <a:ea typeface="+mj-ea"/>
                <a:cs typeface="+mj-cs"/>
              </a:rPr>
              <a:t>общая схема</a:t>
            </a:r>
            <a:endParaRPr lang="en-US" sz="2800" kern="0" dirty="0">
              <a:solidFill>
                <a:srgbClr val="0066CC"/>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6120680" cy="648072"/>
          </a:xfrm>
        </p:spPr>
        <p:txBody>
          <a:bodyPr>
            <a:normAutofit fontScale="90000"/>
          </a:bodyPr>
          <a:lstStyle/>
          <a:p>
            <a:pPr algn="l"/>
            <a:r>
              <a:rPr lang="ru-RU" sz="3200" kern="0" dirty="0" smtClean="0">
                <a:solidFill>
                  <a:srgbClr val="0066CC"/>
                </a:solidFill>
                <a:effectLst>
                  <a:outerShdw blurRad="38100" dist="38100" dir="2700000" algn="tl">
                    <a:srgbClr val="000000"/>
                  </a:outerShdw>
                </a:effectLst>
              </a:rPr>
              <a:t>Фильтры. </a:t>
            </a:r>
            <a:br>
              <a:rPr lang="ru-RU" sz="3200" kern="0" dirty="0" smtClean="0">
                <a:solidFill>
                  <a:srgbClr val="0066CC"/>
                </a:solidFill>
                <a:effectLst>
                  <a:outerShdw blurRad="38100" dist="38100" dir="2700000" algn="tl">
                    <a:srgbClr val="000000"/>
                  </a:outerShdw>
                </a:effectLst>
              </a:rPr>
            </a:br>
            <a:r>
              <a:rPr lang="ru-RU" sz="3200" kern="0" dirty="0" smtClean="0">
                <a:solidFill>
                  <a:srgbClr val="0066CC"/>
                </a:solidFill>
                <a:effectLst>
                  <a:outerShdw blurRad="38100" dist="38100" dir="2700000" algn="tl">
                    <a:srgbClr val="000000"/>
                  </a:outerShdw>
                </a:effectLst>
              </a:rPr>
              <a:t>«Правило пяти» </a:t>
            </a:r>
            <a:r>
              <a:rPr lang="ru-RU" sz="3200" kern="0" dirty="0" err="1" smtClean="0">
                <a:solidFill>
                  <a:srgbClr val="0066CC"/>
                </a:solidFill>
                <a:effectLst>
                  <a:outerShdw blurRad="38100" dist="38100" dir="2700000" algn="tl">
                    <a:srgbClr val="000000"/>
                  </a:outerShdw>
                </a:effectLst>
              </a:rPr>
              <a:t>Липински</a:t>
            </a:r>
            <a:r>
              <a:rPr lang="ru-RU" sz="3200" kern="0" dirty="0" smtClean="0">
                <a:solidFill>
                  <a:srgbClr val="0066CC"/>
                </a:solidFill>
                <a:effectLst>
                  <a:outerShdw blurRad="38100" dist="38100" dir="2700000" algn="tl">
                    <a:srgbClr val="000000"/>
                  </a:outerShdw>
                </a:effectLst>
              </a:rPr>
              <a:t>.</a:t>
            </a:r>
          </a:p>
        </p:txBody>
      </p:sp>
      <p:sp>
        <p:nvSpPr>
          <p:cNvPr id="4" name="Номер слайда 3"/>
          <p:cNvSpPr>
            <a:spLocks noGrp="1"/>
          </p:cNvSpPr>
          <p:nvPr>
            <p:ph type="sldNum" sz="quarter" idx="12"/>
          </p:nvPr>
        </p:nvSpPr>
        <p:spPr/>
        <p:txBody>
          <a:bodyPr/>
          <a:lstStyle/>
          <a:p>
            <a:pPr>
              <a:defRPr/>
            </a:pPr>
            <a:fld id="{BAF303C9-FE37-47E0-AC4A-0EB9CA6C1BD5}" type="slidenum">
              <a:rPr lang="ru-RU" smtClean="0"/>
              <a:pPr>
                <a:defRPr/>
              </a:pPr>
              <a:t>29</a:t>
            </a:fld>
            <a:endParaRPr lang="ru-RU"/>
          </a:p>
        </p:txBody>
      </p:sp>
      <p:sp>
        <p:nvSpPr>
          <p:cNvPr id="6" name="TextBox 5"/>
          <p:cNvSpPr txBox="1"/>
          <p:nvPr/>
        </p:nvSpPr>
        <p:spPr>
          <a:xfrm>
            <a:off x="1187624" y="2276872"/>
            <a:ext cx="184731" cy="369332"/>
          </a:xfrm>
          <a:prstGeom prst="rect">
            <a:avLst/>
          </a:prstGeom>
          <a:noFill/>
        </p:spPr>
        <p:txBody>
          <a:bodyPr wrap="none" rtlCol="0">
            <a:spAutoFit/>
          </a:bodyPr>
          <a:lstStyle/>
          <a:p>
            <a:endParaRPr lang="ru-RU" dirty="0"/>
          </a:p>
        </p:txBody>
      </p:sp>
      <p:sp>
        <p:nvSpPr>
          <p:cNvPr id="8" name="TextBox 7"/>
          <p:cNvSpPr txBox="1"/>
          <p:nvPr/>
        </p:nvSpPr>
        <p:spPr>
          <a:xfrm>
            <a:off x="179512" y="3622372"/>
            <a:ext cx="9139682" cy="3046988"/>
          </a:xfrm>
          <a:prstGeom prst="rect">
            <a:avLst/>
          </a:prstGeom>
          <a:noFill/>
        </p:spPr>
        <p:txBody>
          <a:bodyPr wrap="none" rtlCol="0">
            <a:spAutoFit/>
          </a:bodyPr>
          <a:lstStyle/>
          <a:p>
            <a:r>
              <a:rPr lang="ru-RU" sz="2400" dirty="0" smtClean="0"/>
              <a:t>Лекарство должно иметь:</a:t>
            </a:r>
          </a:p>
          <a:p>
            <a:endParaRPr lang="ru-RU" sz="2400" dirty="0" smtClean="0"/>
          </a:p>
          <a:p>
            <a:pPr>
              <a:buFont typeface="Arial" pitchFamily="34" charset="0"/>
              <a:buChar char="•"/>
            </a:pPr>
            <a:r>
              <a:rPr lang="ru-RU" sz="2400" dirty="0" smtClean="0"/>
              <a:t> молекулярную массу не более 500 Да;</a:t>
            </a:r>
          </a:p>
          <a:p>
            <a:pPr>
              <a:buFont typeface="Arial" pitchFamily="34" charset="0"/>
              <a:buChar char="•"/>
            </a:pPr>
            <a:r>
              <a:rPr lang="ru-RU" sz="2400" dirty="0" smtClean="0"/>
              <a:t> </a:t>
            </a:r>
            <a:r>
              <a:rPr lang="ru-RU" sz="2400" dirty="0" err="1" smtClean="0"/>
              <a:t>липофильность</a:t>
            </a:r>
            <a:r>
              <a:rPr lang="ru-RU" sz="2400" dirty="0" smtClean="0"/>
              <a:t> </a:t>
            </a:r>
            <a:r>
              <a:rPr lang="en-US" sz="2400" dirty="0" err="1" smtClean="0"/>
              <a:t>logP</a:t>
            </a:r>
            <a:r>
              <a:rPr lang="en-US" sz="2400" dirty="0" smtClean="0"/>
              <a:t> &lt; 5 </a:t>
            </a:r>
            <a:endParaRPr lang="ru-RU" sz="2400" dirty="0" smtClean="0"/>
          </a:p>
          <a:p>
            <a:r>
              <a:rPr lang="ru-RU" sz="2400" dirty="0" smtClean="0"/>
              <a:t>  </a:t>
            </a:r>
            <a:r>
              <a:rPr lang="en-US" sz="2400" dirty="0" smtClean="0"/>
              <a:t>(P – </a:t>
            </a:r>
            <a:r>
              <a:rPr lang="ru-RU" sz="2400" dirty="0" smtClean="0"/>
              <a:t>коэффициент распределения в системе </a:t>
            </a:r>
            <a:r>
              <a:rPr lang="ru-RU" sz="2400" i="1" dirty="0" err="1" smtClean="0"/>
              <a:t>н-</a:t>
            </a:r>
            <a:r>
              <a:rPr lang="ru-RU" sz="2400" dirty="0" err="1" smtClean="0"/>
              <a:t>октанол</a:t>
            </a:r>
            <a:r>
              <a:rPr lang="en-US" sz="2400" dirty="0" smtClean="0"/>
              <a:t>/</a:t>
            </a:r>
            <a:r>
              <a:rPr lang="ru-RU" sz="2400" dirty="0" smtClean="0"/>
              <a:t>вода);</a:t>
            </a:r>
          </a:p>
          <a:p>
            <a:pPr>
              <a:buFont typeface="Arial" pitchFamily="34" charset="0"/>
              <a:buChar char="•"/>
            </a:pPr>
            <a:r>
              <a:rPr lang="ru-RU" sz="2400" dirty="0" smtClean="0"/>
              <a:t> не более пяти доноров водородной связи;</a:t>
            </a:r>
          </a:p>
          <a:p>
            <a:pPr>
              <a:buFont typeface="Arial" pitchFamily="34" charset="0"/>
              <a:buChar char="•"/>
            </a:pPr>
            <a:r>
              <a:rPr lang="ru-RU" sz="2400" dirty="0" smtClean="0"/>
              <a:t> не более 10 атомов азота и кислорода </a:t>
            </a:r>
          </a:p>
          <a:p>
            <a:r>
              <a:rPr lang="ru-RU" sz="2400" dirty="0" smtClean="0"/>
              <a:t>  (грубая оценка числа акцепторов водородных связей).</a:t>
            </a:r>
          </a:p>
        </p:txBody>
      </p:sp>
      <p:pic>
        <p:nvPicPr>
          <p:cNvPr id="1029" name="Picture 5" descr="http://www.rsrt.org/_cms/wp-content/uploads/2011/06/Lipinski.jpg"/>
          <p:cNvPicPr>
            <a:picLocks noChangeAspect="1" noChangeArrowheads="1"/>
          </p:cNvPicPr>
          <p:nvPr/>
        </p:nvPicPr>
        <p:blipFill>
          <a:blip r:embed="rId2" cstate="print"/>
          <a:srcRect/>
          <a:stretch>
            <a:fillRect/>
          </a:stretch>
        </p:blipFill>
        <p:spPr bwMode="auto">
          <a:xfrm>
            <a:off x="6156176" y="-1"/>
            <a:ext cx="2987824" cy="3610289"/>
          </a:xfrm>
          <a:prstGeom prst="rect">
            <a:avLst/>
          </a:prstGeom>
          <a:noFill/>
        </p:spPr>
      </p:pic>
      <p:pic>
        <p:nvPicPr>
          <p:cNvPr id="1031" name="Picture 7" descr="http://www.scfbio-iitd.res.in/sanjeevini/WebPix1/lipinski1.jpg"/>
          <p:cNvPicPr>
            <a:picLocks noChangeAspect="1" noChangeArrowheads="1"/>
          </p:cNvPicPr>
          <p:nvPr/>
        </p:nvPicPr>
        <p:blipFill>
          <a:blip r:embed="rId3" cstate="print"/>
          <a:srcRect/>
          <a:stretch>
            <a:fillRect/>
          </a:stretch>
        </p:blipFill>
        <p:spPr bwMode="auto">
          <a:xfrm>
            <a:off x="1800200" y="1052736"/>
            <a:ext cx="3635896" cy="2459100"/>
          </a:xfrm>
          <a:prstGeom prst="rect">
            <a:avLst/>
          </a:prstGeom>
          <a:noFill/>
        </p:spPr>
      </p:pic>
      <p:sp>
        <p:nvSpPr>
          <p:cNvPr id="11" name="TextBox 10"/>
          <p:cNvSpPr txBox="1"/>
          <p:nvPr/>
        </p:nvSpPr>
        <p:spPr>
          <a:xfrm>
            <a:off x="6320561" y="3573016"/>
            <a:ext cx="2787943" cy="369332"/>
          </a:xfrm>
          <a:prstGeom prst="rect">
            <a:avLst/>
          </a:prstGeom>
          <a:noFill/>
        </p:spPr>
        <p:txBody>
          <a:bodyPr wrap="none" rtlCol="0">
            <a:spAutoFit/>
          </a:bodyPr>
          <a:lstStyle/>
          <a:p>
            <a:r>
              <a:rPr lang="en-US" dirty="0" smtClean="0"/>
              <a:t>Christopher Lipinski, PhD</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251520" y="5301208"/>
            <a:ext cx="8640960" cy="1368152"/>
          </a:xfrm>
          <a:prstGeom prst="rect">
            <a:avLst/>
          </a:prstGeom>
          <a:noFill/>
          <a:ln w="9525">
            <a:noFill/>
            <a:round/>
            <a:headEnd/>
            <a:tailEnd/>
          </a:ln>
        </p:spPr>
        <p:txBody>
          <a:bodyPr lIns="90000" tIns="45000" rIns="90000" bIns="45000"/>
          <a:lstStyle/>
          <a:p>
            <a:pPr>
              <a:lnSpc>
                <a:spcPct val="100000"/>
              </a:lnSpc>
              <a:tabLst>
                <a:tab pos="723900" algn="l"/>
                <a:tab pos="1447800" algn="l"/>
                <a:tab pos="2171700" algn="l"/>
                <a:tab pos="2895600" algn="l"/>
                <a:tab pos="3619500" algn="l"/>
                <a:tab pos="4343400" algn="l"/>
              </a:tabLst>
            </a:pPr>
            <a:r>
              <a:rPr lang="ru-RU" b="1" i="1" dirty="0" smtClean="0">
                <a:solidFill>
                  <a:srgbClr val="000000"/>
                </a:solidFill>
              </a:rPr>
              <a:t>Задача: </a:t>
            </a:r>
            <a:r>
              <a:rPr lang="ru-RU" b="1" dirty="0" smtClean="0">
                <a:solidFill>
                  <a:srgbClr val="000000"/>
                </a:solidFill>
              </a:rPr>
              <a:t>С целью изменения тропизма вектора (способности проникать в клетки другого типа, несущие на поверхности рецепторы - </a:t>
            </a:r>
            <a:r>
              <a:rPr lang="ru-RU" b="1" dirty="0" err="1" smtClean="0">
                <a:solidFill>
                  <a:srgbClr val="000000"/>
                </a:solidFill>
              </a:rPr>
              <a:t>интегрины</a:t>
            </a:r>
            <a:r>
              <a:rPr lang="ru-RU" b="1" dirty="0" smtClean="0">
                <a:solidFill>
                  <a:srgbClr val="000000"/>
                </a:solidFill>
              </a:rPr>
              <a:t>) было необходимо вставить аминокислотные остатки </a:t>
            </a:r>
            <a:r>
              <a:rPr lang="en-US" b="1" dirty="0" smtClean="0">
                <a:solidFill>
                  <a:srgbClr val="000000"/>
                </a:solidFill>
              </a:rPr>
              <a:t>RGD (</a:t>
            </a:r>
            <a:r>
              <a:rPr lang="en-US" b="1" dirty="0" err="1">
                <a:solidFill>
                  <a:srgbClr val="000000"/>
                </a:solidFill>
              </a:rPr>
              <a:t>Arg</a:t>
            </a:r>
            <a:r>
              <a:rPr lang="en-US" b="1" dirty="0">
                <a:solidFill>
                  <a:srgbClr val="000000"/>
                </a:solidFill>
              </a:rPr>
              <a:t>-</a:t>
            </a:r>
            <a:r>
              <a:rPr lang="en-US" b="1" dirty="0" err="1">
                <a:solidFill>
                  <a:srgbClr val="000000"/>
                </a:solidFill>
              </a:rPr>
              <a:t>Gly</a:t>
            </a:r>
            <a:r>
              <a:rPr lang="en-US" b="1" dirty="0">
                <a:solidFill>
                  <a:srgbClr val="000000"/>
                </a:solidFill>
              </a:rPr>
              <a:t>-Asp)</a:t>
            </a:r>
            <a:r>
              <a:rPr lang="ru-RU" b="1" dirty="0">
                <a:solidFill>
                  <a:srgbClr val="000000"/>
                </a:solidFill>
              </a:rPr>
              <a:t> </a:t>
            </a:r>
            <a:r>
              <a:rPr lang="ru-RU" b="1" dirty="0" smtClean="0">
                <a:solidFill>
                  <a:srgbClr val="000000"/>
                </a:solidFill>
              </a:rPr>
              <a:t>в поверхностно экспонированный участок длинного </a:t>
            </a:r>
            <a:r>
              <a:rPr lang="ru-RU" b="1" dirty="0" err="1" smtClean="0">
                <a:solidFill>
                  <a:srgbClr val="000000"/>
                </a:solidFill>
              </a:rPr>
              <a:t>фибера</a:t>
            </a:r>
            <a:r>
              <a:rPr lang="ru-RU" b="1" dirty="0" smtClean="0">
                <a:solidFill>
                  <a:srgbClr val="000000"/>
                </a:solidFill>
              </a:rPr>
              <a:t> аденовируса CELO. </a:t>
            </a:r>
          </a:p>
          <a:p>
            <a:pPr>
              <a:lnSpc>
                <a:spcPct val="100000"/>
              </a:lnSpc>
              <a:tabLst>
                <a:tab pos="723900" algn="l"/>
                <a:tab pos="1447800" algn="l"/>
                <a:tab pos="2171700" algn="l"/>
                <a:tab pos="2895600" algn="l"/>
                <a:tab pos="3619500" algn="l"/>
                <a:tab pos="4343400" algn="l"/>
              </a:tabLst>
            </a:pPr>
            <a:endParaRPr lang="en-US" b="1" dirty="0">
              <a:solidFill>
                <a:srgbClr val="000000"/>
              </a:solidFill>
            </a:endParaRPr>
          </a:p>
          <a:p>
            <a:pPr algn="just">
              <a:lnSpc>
                <a:spcPct val="100000"/>
              </a:lnSpc>
              <a:tabLst>
                <a:tab pos="723900" algn="l"/>
                <a:tab pos="1447800" algn="l"/>
                <a:tab pos="2171700" algn="l"/>
                <a:tab pos="2895600" algn="l"/>
                <a:tab pos="3619500" algn="l"/>
                <a:tab pos="4343400" algn="l"/>
              </a:tabLst>
            </a:pPr>
            <a:endParaRPr lang="ru-RU" dirty="0">
              <a:solidFill>
                <a:srgbClr val="000000"/>
              </a:solidFill>
            </a:endParaRPr>
          </a:p>
        </p:txBody>
      </p:sp>
      <p:pic>
        <p:nvPicPr>
          <p:cNvPr id="7171" name="Picture 2"/>
          <p:cNvPicPr>
            <a:picLocks noChangeAspect="1" noChangeArrowheads="1"/>
          </p:cNvPicPr>
          <p:nvPr/>
        </p:nvPicPr>
        <p:blipFill>
          <a:blip r:embed="rId3" cstate="print"/>
          <a:srcRect/>
          <a:stretch>
            <a:fillRect/>
          </a:stretch>
        </p:blipFill>
        <p:spPr bwMode="auto">
          <a:xfrm>
            <a:off x="66675" y="527423"/>
            <a:ext cx="3483045" cy="3837682"/>
          </a:xfrm>
          <a:prstGeom prst="rect">
            <a:avLst/>
          </a:prstGeom>
          <a:noFill/>
          <a:ln w="9525">
            <a:noFill/>
            <a:round/>
            <a:headEnd/>
            <a:tailEnd/>
          </a:ln>
        </p:spPr>
      </p:pic>
      <p:sp>
        <p:nvSpPr>
          <p:cNvPr id="7173" name="Rectangle 339"/>
          <p:cNvSpPr>
            <a:spLocks noChangeArrowheads="1"/>
          </p:cNvSpPr>
          <p:nvPr/>
        </p:nvSpPr>
        <p:spPr bwMode="auto">
          <a:xfrm>
            <a:off x="3719513" y="-531440"/>
            <a:ext cx="115887" cy="352425"/>
          </a:xfrm>
          <a:prstGeom prst="rect">
            <a:avLst/>
          </a:prstGeom>
          <a:noFill/>
          <a:ln w="9525">
            <a:noFill/>
            <a:miter lim="800000"/>
            <a:headEnd/>
            <a:tailEnd/>
          </a:ln>
        </p:spPr>
        <p:txBody>
          <a:bodyPr/>
          <a:lstStyle/>
          <a:p>
            <a:endParaRPr lang="ru-RU">
              <a:latin typeface="Calibri" pitchFamily="34" charset="0"/>
            </a:endParaRPr>
          </a:p>
        </p:txBody>
      </p:sp>
      <p:sp>
        <p:nvSpPr>
          <p:cNvPr id="7174" name="Rectangle 338"/>
          <p:cNvSpPr>
            <a:spLocks noChangeArrowheads="1"/>
          </p:cNvSpPr>
          <p:nvPr/>
        </p:nvSpPr>
        <p:spPr bwMode="auto">
          <a:xfrm>
            <a:off x="3605213" y="-531440"/>
            <a:ext cx="114300" cy="352425"/>
          </a:xfrm>
          <a:prstGeom prst="rect">
            <a:avLst/>
          </a:prstGeom>
          <a:noFill/>
          <a:ln w="9525">
            <a:noFill/>
            <a:miter lim="800000"/>
            <a:headEnd/>
            <a:tailEnd/>
          </a:ln>
        </p:spPr>
        <p:txBody>
          <a:bodyPr/>
          <a:lstStyle/>
          <a:p>
            <a:endParaRPr lang="ru-RU">
              <a:latin typeface="Calibri" pitchFamily="34" charset="0"/>
            </a:endParaRPr>
          </a:p>
        </p:txBody>
      </p:sp>
      <p:sp>
        <p:nvSpPr>
          <p:cNvPr id="7175" name="Rectangle 337"/>
          <p:cNvSpPr>
            <a:spLocks noChangeArrowheads="1"/>
          </p:cNvSpPr>
          <p:nvPr/>
        </p:nvSpPr>
        <p:spPr bwMode="auto">
          <a:xfrm>
            <a:off x="3489325" y="-531440"/>
            <a:ext cx="115888" cy="352425"/>
          </a:xfrm>
          <a:prstGeom prst="rect">
            <a:avLst/>
          </a:prstGeom>
          <a:noFill/>
          <a:ln w="9525">
            <a:noFill/>
            <a:miter lim="800000"/>
            <a:headEnd/>
            <a:tailEnd/>
          </a:ln>
        </p:spPr>
        <p:txBody>
          <a:bodyPr/>
          <a:lstStyle/>
          <a:p>
            <a:endParaRPr lang="ru-RU">
              <a:latin typeface="Calibri" pitchFamily="34" charset="0"/>
            </a:endParaRPr>
          </a:p>
        </p:txBody>
      </p:sp>
      <p:sp>
        <p:nvSpPr>
          <p:cNvPr id="7176" name="Rectangle 336"/>
          <p:cNvSpPr>
            <a:spLocks noChangeArrowheads="1"/>
          </p:cNvSpPr>
          <p:nvPr/>
        </p:nvSpPr>
        <p:spPr bwMode="auto">
          <a:xfrm>
            <a:off x="3375025" y="-531440"/>
            <a:ext cx="114300" cy="352425"/>
          </a:xfrm>
          <a:prstGeom prst="rect">
            <a:avLst/>
          </a:prstGeom>
          <a:noFill/>
          <a:ln w="9525">
            <a:noFill/>
            <a:miter lim="800000"/>
            <a:headEnd/>
            <a:tailEnd/>
          </a:ln>
        </p:spPr>
        <p:txBody>
          <a:bodyPr/>
          <a:lstStyle/>
          <a:p>
            <a:endParaRPr lang="ru-RU">
              <a:latin typeface="Calibri" pitchFamily="34" charset="0"/>
            </a:endParaRPr>
          </a:p>
        </p:txBody>
      </p:sp>
      <p:sp>
        <p:nvSpPr>
          <p:cNvPr id="7177" name="Rectangle 335"/>
          <p:cNvSpPr>
            <a:spLocks noChangeArrowheads="1"/>
          </p:cNvSpPr>
          <p:nvPr/>
        </p:nvSpPr>
        <p:spPr bwMode="auto">
          <a:xfrm>
            <a:off x="3259138" y="-531440"/>
            <a:ext cx="115887" cy="352425"/>
          </a:xfrm>
          <a:prstGeom prst="rect">
            <a:avLst/>
          </a:prstGeom>
          <a:noFill/>
          <a:ln w="9525">
            <a:noFill/>
            <a:miter lim="800000"/>
            <a:headEnd/>
            <a:tailEnd/>
          </a:ln>
        </p:spPr>
        <p:txBody>
          <a:bodyPr/>
          <a:lstStyle/>
          <a:p>
            <a:endParaRPr lang="ru-RU">
              <a:latin typeface="Calibri" pitchFamily="34" charset="0"/>
            </a:endParaRPr>
          </a:p>
        </p:txBody>
      </p:sp>
      <p:sp>
        <p:nvSpPr>
          <p:cNvPr id="7178" name="Rectangle 333"/>
          <p:cNvSpPr>
            <a:spLocks noChangeArrowheads="1"/>
          </p:cNvSpPr>
          <p:nvPr/>
        </p:nvSpPr>
        <p:spPr bwMode="auto">
          <a:xfrm>
            <a:off x="3028950" y="-531440"/>
            <a:ext cx="115888" cy="352425"/>
          </a:xfrm>
          <a:prstGeom prst="rect">
            <a:avLst/>
          </a:prstGeom>
          <a:noFill/>
          <a:ln w="9525">
            <a:noFill/>
            <a:miter lim="800000"/>
            <a:headEnd/>
            <a:tailEnd/>
          </a:ln>
        </p:spPr>
        <p:txBody>
          <a:bodyPr/>
          <a:lstStyle/>
          <a:p>
            <a:endParaRPr lang="ru-RU">
              <a:latin typeface="Calibri" pitchFamily="34" charset="0"/>
            </a:endParaRPr>
          </a:p>
        </p:txBody>
      </p:sp>
      <p:sp>
        <p:nvSpPr>
          <p:cNvPr id="7179" name="Rectangle 332"/>
          <p:cNvSpPr>
            <a:spLocks noChangeArrowheads="1"/>
          </p:cNvSpPr>
          <p:nvPr/>
        </p:nvSpPr>
        <p:spPr bwMode="auto">
          <a:xfrm>
            <a:off x="2914650" y="-531440"/>
            <a:ext cx="114300" cy="352425"/>
          </a:xfrm>
          <a:prstGeom prst="rect">
            <a:avLst/>
          </a:prstGeom>
          <a:noFill/>
          <a:ln w="9525">
            <a:noFill/>
            <a:miter lim="800000"/>
            <a:headEnd/>
            <a:tailEnd/>
          </a:ln>
        </p:spPr>
        <p:txBody>
          <a:bodyPr/>
          <a:lstStyle/>
          <a:p>
            <a:endParaRPr lang="ru-RU">
              <a:latin typeface="Calibri" pitchFamily="34" charset="0"/>
            </a:endParaRPr>
          </a:p>
        </p:txBody>
      </p:sp>
      <p:sp>
        <p:nvSpPr>
          <p:cNvPr id="7180" name="Rectangle 331"/>
          <p:cNvSpPr>
            <a:spLocks noChangeArrowheads="1"/>
          </p:cNvSpPr>
          <p:nvPr/>
        </p:nvSpPr>
        <p:spPr bwMode="auto">
          <a:xfrm>
            <a:off x="2798763" y="-531440"/>
            <a:ext cx="115887" cy="352425"/>
          </a:xfrm>
          <a:prstGeom prst="rect">
            <a:avLst/>
          </a:prstGeom>
          <a:noFill/>
          <a:ln w="9525">
            <a:noFill/>
            <a:miter lim="800000"/>
            <a:headEnd/>
            <a:tailEnd/>
          </a:ln>
        </p:spPr>
        <p:txBody>
          <a:bodyPr/>
          <a:lstStyle/>
          <a:p>
            <a:endParaRPr lang="ru-RU">
              <a:latin typeface="Calibri" pitchFamily="34" charset="0"/>
            </a:endParaRPr>
          </a:p>
        </p:txBody>
      </p:sp>
      <p:sp>
        <p:nvSpPr>
          <p:cNvPr id="7181" name="Rectangle 330"/>
          <p:cNvSpPr>
            <a:spLocks noChangeArrowheads="1"/>
          </p:cNvSpPr>
          <p:nvPr/>
        </p:nvSpPr>
        <p:spPr bwMode="auto">
          <a:xfrm>
            <a:off x="2684463" y="-531440"/>
            <a:ext cx="114300" cy="352425"/>
          </a:xfrm>
          <a:prstGeom prst="rect">
            <a:avLst/>
          </a:prstGeom>
          <a:noFill/>
          <a:ln w="9525">
            <a:noFill/>
            <a:miter lim="800000"/>
            <a:headEnd/>
            <a:tailEnd/>
          </a:ln>
        </p:spPr>
        <p:txBody>
          <a:bodyPr/>
          <a:lstStyle/>
          <a:p>
            <a:endParaRPr lang="ru-RU">
              <a:latin typeface="Calibri" pitchFamily="34" charset="0"/>
            </a:endParaRPr>
          </a:p>
        </p:txBody>
      </p:sp>
      <p:sp>
        <p:nvSpPr>
          <p:cNvPr id="7182" name="Rectangle 329"/>
          <p:cNvSpPr>
            <a:spLocks noChangeArrowheads="1"/>
          </p:cNvSpPr>
          <p:nvPr/>
        </p:nvSpPr>
        <p:spPr bwMode="auto">
          <a:xfrm>
            <a:off x="2568575" y="-531440"/>
            <a:ext cx="115888" cy="352425"/>
          </a:xfrm>
          <a:prstGeom prst="rect">
            <a:avLst/>
          </a:prstGeom>
          <a:noFill/>
          <a:ln w="9525">
            <a:noFill/>
            <a:miter lim="800000"/>
            <a:headEnd/>
            <a:tailEnd/>
          </a:ln>
        </p:spPr>
        <p:txBody>
          <a:bodyPr/>
          <a:lstStyle/>
          <a:p>
            <a:endParaRPr lang="ru-RU">
              <a:latin typeface="Calibri" pitchFamily="34" charset="0"/>
            </a:endParaRPr>
          </a:p>
        </p:txBody>
      </p:sp>
      <p:sp>
        <p:nvSpPr>
          <p:cNvPr id="7183" name="Rectangle 328"/>
          <p:cNvSpPr>
            <a:spLocks noChangeArrowheads="1"/>
          </p:cNvSpPr>
          <p:nvPr/>
        </p:nvSpPr>
        <p:spPr bwMode="auto">
          <a:xfrm>
            <a:off x="2454275" y="-531440"/>
            <a:ext cx="114300" cy="352425"/>
          </a:xfrm>
          <a:prstGeom prst="rect">
            <a:avLst/>
          </a:prstGeom>
          <a:noFill/>
          <a:ln w="9525">
            <a:noFill/>
            <a:miter lim="800000"/>
            <a:headEnd/>
            <a:tailEnd/>
          </a:ln>
        </p:spPr>
        <p:txBody>
          <a:bodyPr/>
          <a:lstStyle/>
          <a:p>
            <a:endParaRPr lang="ru-RU">
              <a:latin typeface="Calibri" pitchFamily="34" charset="0"/>
            </a:endParaRPr>
          </a:p>
        </p:txBody>
      </p:sp>
      <p:sp>
        <p:nvSpPr>
          <p:cNvPr id="7184" name="Rectangle 327"/>
          <p:cNvSpPr>
            <a:spLocks noChangeArrowheads="1"/>
          </p:cNvSpPr>
          <p:nvPr/>
        </p:nvSpPr>
        <p:spPr bwMode="auto">
          <a:xfrm>
            <a:off x="2338388" y="-531440"/>
            <a:ext cx="115887" cy="352425"/>
          </a:xfrm>
          <a:prstGeom prst="rect">
            <a:avLst/>
          </a:prstGeom>
          <a:noFill/>
          <a:ln w="9525">
            <a:noFill/>
            <a:miter lim="800000"/>
            <a:headEnd/>
            <a:tailEnd/>
          </a:ln>
        </p:spPr>
        <p:txBody>
          <a:bodyPr/>
          <a:lstStyle/>
          <a:p>
            <a:endParaRPr lang="ru-RU">
              <a:latin typeface="Calibri" pitchFamily="34" charset="0"/>
            </a:endParaRPr>
          </a:p>
        </p:txBody>
      </p:sp>
      <p:sp>
        <p:nvSpPr>
          <p:cNvPr id="7185" name="Rectangle 326"/>
          <p:cNvSpPr>
            <a:spLocks noChangeArrowheads="1"/>
          </p:cNvSpPr>
          <p:nvPr/>
        </p:nvSpPr>
        <p:spPr bwMode="auto">
          <a:xfrm>
            <a:off x="2222500" y="-531440"/>
            <a:ext cx="115888" cy="352425"/>
          </a:xfrm>
          <a:prstGeom prst="rect">
            <a:avLst/>
          </a:prstGeom>
          <a:noFill/>
          <a:ln w="9525">
            <a:noFill/>
            <a:miter lim="800000"/>
            <a:headEnd/>
            <a:tailEnd/>
          </a:ln>
        </p:spPr>
        <p:txBody>
          <a:bodyPr/>
          <a:lstStyle/>
          <a:p>
            <a:endParaRPr lang="ru-RU">
              <a:latin typeface="Calibri" pitchFamily="34" charset="0"/>
            </a:endParaRPr>
          </a:p>
        </p:txBody>
      </p:sp>
      <p:sp>
        <p:nvSpPr>
          <p:cNvPr id="7186" name="Rectangle 325"/>
          <p:cNvSpPr>
            <a:spLocks noChangeArrowheads="1"/>
          </p:cNvSpPr>
          <p:nvPr/>
        </p:nvSpPr>
        <p:spPr bwMode="auto">
          <a:xfrm>
            <a:off x="2108200" y="-531440"/>
            <a:ext cx="114300" cy="352425"/>
          </a:xfrm>
          <a:prstGeom prst="rect">
            <a:avLst/>
          </a:prstGeom>
          <a:noFill/>
          <a:ln w="9525">
            <a:noFill/>
            <a:miter lim="800000"/>
            <a:headEnd/>
            <a:tailEnd/>
          </a:ln>
        </p:spPr>
        <p:txBody>
          <a:bodyPr/>
          <a:lstStyle/>
          <a:p>
            <a:endParaRPr lang="ru-RU">
              <a:latin typeface="Calibri" pitchFamily="34" charset="0"/>
            </a:endParaRPr>
          </a:p>
        </p:txBody>
      </p:sp>
      <p:sp>
        <p:nvSpPr>
          <p:cNvPr id="7187" name="Rectangle 324"/>
          <p:cNvSpPr>
            <a:spLocks noChangeArrowheads="1"/>
          </p:cNvSpPr>
          <p:nvPr/>
        </p:nvSpPr>
        <p:spPr bwMode="auto">
          <a:xfrm>
            <a:off x="1992313" y="-531440"/>
            <a:ext cx="115887" cy="352425"/>
          </a:xfrm>
          <a:prstGeom prst="rect">
            <a:avLst/>
          </a:prstGeom>
          <a:noFill/>
          <a:ln w="9525">
            <a:noFill/>
            <a:miter lim="800000"/>
            <a:headEnd/>
            <a:tailEnd/>
          </a:ln>
        </p:spPr>
        <p:txBody>
          <a:bodyPr/>
          <a:lstStyle/>
          <a:p>
            <a:endParaRPr lang="ru-RU">
              <a:latin typeface="Calibri" pitchFamily="34" charset="0"/>
            </a:endParaRPr>
          </a:p>
        </p:txBody>
      </p:sp>
      <p:sp>
        <p:nvSpPr>
          <p:cNvPr id="7188" name="Rectangle 323"/>
          <p:cNvSpPr>
            <a:spLocks noChangeArrowheads="1"/>
          </p:cNvSpPr>
          <p:nvPr/>
        </p:nvSpPr>
        <p:spPr bwMode="auto">
          <a:xfrm>
            <a:off x="1878013" y="-531440"/>
            <a:ext cx="114300" cy="352425"/>
          </a:xfrm>
          <a:prstGeom prst="rect">
            <a:avLst/>
          </a:prstGeom>
          <a:noFill/>
          <a:ln w="9525">
            <a:noFill/>
            <a:miter lim="800000"/>
            <a:headEnd/>
            <a:tailEnd/>
          </a:ln>
        </p:spPr>
        <p:txBody>
          <a:bodyPr/>
          <a:lstStyle/>
          <a:p>
            <a:endParaRPr lang="ru-RU">
              <a:latin typeface="Calibri" pitchFamily="34" charset="0"/>
            </a:endParaRPr>
          </a:p>
        </p:txBody>
      </p:sp>
      <p:sp>
        <p:nvSpPr>
          <p:cNvPr id="7189" name="Rectangle 322"/>
          <p:cNvSpPr>
            <a:spLocks noChangeArrowheads="1"/>
          </p:cNvSpPr>
          <p:nvPr/>
        </p:nvSpPr>
        <p:spPr bwMode="auto">
          <a:xfrm>
            <a:off x="1762125" y="-531440"/>
            <a:ext cx="115888" cy="352425"/>
          </a:xfrm>
          <a:prstGeom prst="rect">
            <a:avLst/>
          </a:prstGeom>
          <a:noFill/>
          <a:ln w="9525">
            <a:noFill/>
            <a:miter lim="800000"/>
            <a:headEnd/>
            <a:tailEnd/>
          </a:ln>
        </p:spPr>
        <p:txBody>
          <a:bodyPr/>
          <a:lstStyle/>
          <a:p>
            <a:endParaRPr lang="ru-RU">
              <a:latin typeface="Calibri" pitchFamily="34" charset="0"/>
            </a:endParaRPr>
          </a:p>
        </p:txBody>
      </p:sp>
      <p:sp>
        <p:nvSpPr>
          <p:cNvPr id="7190" name="Rectangle 321"/>
          <p:cNvSpPr>
            <a:spLocks noChangeArrowheads="1"/>
          </p:cNvSpPr>
          <p:nvPr/>
        </p:nvSpPr>
        <p:spPr bwMode="auto">
          <a:xfrm>
            <a:off x="1647825" y="-531440"/>
            <a:ext cx="114300" cy="352425"/>
          </a:xfrm>
          <a:prstGeom prst="rect">
            <a:avLst/>
          </a:prstGeom>
          <a:noFill/>
          <a:ln w="9525">
            <a:noFill/>
            <a:miter lim="800000"/>
            <a:headEnd/>
            <a:tailEnd/>
          </a:ln>
        </p:spPr>
        <p:txBody>
          <a:bodyPr/>
          <a:lstStyle/>
          <a:p>
            <a:endParaRPr lang="ru-RU">
              <a:latin typeface="Calibri" pitchFamily="34" charset="0"/>
            </a:endParaRPr>
          </a:p>
        </p:txBody>
      </p:sp>
      <p:cxnSp>
        <p:nvCxnSpPr>
          <p:cNvPr id="24" name="Прямая со стрелкой 23"/>
          <p:cNvCxnSpPr/>
          <p:nvPr/>
        </p:nvCxnSpPr>
        <p:spPr>
          <a:xfrm rot="10800000" flipV="1">
            <a:off x="2051720" y="404664"/>
            <a:ext cx="503237" cy="215900"/>
          </a:xfrm>
          <a:prstGeom prst="straightConnector1">
            <a:avLst/>
          </a:prstGeom>
          <a:ln w="444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192" name="TextBox 24"/>
          <p:cNvSpPr txBox="1">
            <a:spLocks noChangeArrowheads="1"/>
          </p:cNvSpPr>
          <p:nvPr/>
        </p:nvSpPr>
        <p:spPr bwMode="auto">
          <a:xfrm>
            <a:off x="2627784" y="188640"/>
            <a:ext cx="698500" cy="350837"/>
          </a:xfrm>
          <a:prstGeom prst="rect">
            <a:avLst/>
          </a:prstGeom>
          <a:noFill/>
          <a:ln w="9525">
            <a:noFill/>
            <a:miter lim="800000"/>
            <a:headEnd/>
            <a:tailEnd/>
          </a:ln>
        </p:spPr>
        <p:txBody>
          <a:bodyPr>
            <a:spAutoFit/>
          </a:bodyPr>
          <a:lstStyle/>
          <a:p>
            <a:r>
              <a:rPr lang="en-US" dirty="0"/>
              <a:t>RGD</a:t>
            </a:r>
            <a:endParaRPr lang="ru-RU" dirty="0"/>
          </a:p>
        </p:txBody>
      </p:sp>
      <p:sp>
        <p:nvSpPr>
          <p:cNvPr id="7193" name="TextBox 27"/>
          <p:cNvSpPr txBox="1">
            <a:spLocks noChangeArrowheads="1"/>
          </p:cNvSpPr>
          <p:nvPr/>
        </p:nvSpPr>
        <p:spPr bwMode="auto">
          <a:xfrm>
            <a:off x="107950" y="232147"/>
            <a:ext cx="1504950" cy="608013"/>
          </a:xfrm>
          <a:prstGeom prst="rect">
            <a:avLst/>
          </a:prstGeom>
          <a:noFill/>
          <a:ln w="9525">
            <a:noFill/>
            <a:miter lim="800000"/>
            <a:headEnd/>
            <a:tailEnd/>
          </a:ln>
        </p:spPr>
        <p:txBody>
          <a:bodyPr wrap="none">
            <a:spAutoFit/>
          </a:bodyPr>
          <a:lstStyle/>
          <a:p>
            <a:r>
              <a:rPr lang="en-US"/>
              <a:t>Long fiber</a:t>
            </a:r>
          </a:p>
          <a:p>
            <a:r>
              <a:rPr lang="en-US"/>
              <a:t>knob domain</a:t>
            </a:r>
            <a:endParaRPr lang="ru-RU"/>
          </a:p>
        </p:txBody>
      </p:sp>
      <p:cxnSp>
        <p:nvCxnSpPr>
          <p:cNvPr id="29" name="Прямая со стрелкой 28"/>
          <p:cNvCxnSpPr/>
          <p:nvPr/>
        </p:nvCxnSpPr>
        <p:spPr>
          <a:xfrm flipH="1">
            <a:off x="611560" y="836712"/>
            <a:ext cx="176212" cy="504058"/>
          </a:xfrm>
          <a:prstGeom prst="straightConnector1">
            <a:avLst/>
          </a:prstGeom>
          <a:ln w="444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1547813" y="663947"/>
            <a:ext cx="287883" cy="28749"/>
          </a:xfrm>
          <a:prstGeom prst="straightConnector1">
            <a:avLst/>
          </a:prstGeom>
          <a:ln w="444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7" name="Rectangle 4"/>
          <p:cNvSpPr>
            <a:spLocks noChangeArrowheads="1"/>
          </p:cNvSpPr>
          <p:nvPr/>
        </p:nvSpPr>
        <p:spPr bwMode="auto">
          <a:xfrm>
            <a:off x="3635896" y="0"/>
            <a:ext cx="5508104" cy="4392488"/>
          </a:xfrm>
          <a:prstGeom prst="rect">
            <a:avLst/>
          </a:prstGeom>
          <a:noFill/>
          <a:ln w="9525">
            <a:noFill/>
            <a:miter lim="800000"/>
            <a:headEnd/>
            <a:tailEnd/>
          </a:ln>
          <a:effectLst/>
        </p:spPr>
        <p:txBody>
          <a:bodyPr/>
          <a:lstStyle/>
          <a:p>
            <a:pPr marL="342900" indent="-342900">
              <a:spcBef>
                <a:spcPct val="20000"/>
              </a:spcBef>
              <a:buClr>
                <a:schemeClr val="hlink"/>
              </a:buClr>
              <a:buSzPct val="60000"/>
              <a:buFont typeface="Wingdings" pitchFamily="2" charset="2"/>
              <a:buChar char="n"/>
            </a:pPr>
            <a:r>
              <a:rPr lang="ru-RU" b="1" dirty="0" smtClean="0">
                <a:latin typeface="Arial" charset="0"/>
              </a:rPr>
              <a:t>Птичьи аденовирусы можно использовать в качестве векторов для генной терапии.</a:t>
            </a:r>
          </a:p>
          <a:p>
            <a:pPr marL="342900" indent="-342900">
              <a:spcBef>
                <a:spcPct val="20000"/>
              </a:spcBef>
              <a:buClr>
                <a:schemeClr val="hlink"/>
              </a:buClr>
              <a:buSzPct val="60000"/>
            </a:pPr>
            <a:r>
              <a:rPr lang="ru-RU" b="1" dirty="0" smtClean="0">
                <a:latin typeface="Arial" charset="0"/>
              </a:rPr>
              <a:t>	</a:t>
            </a:r>
            <a:r>
              <a:rPr lang="ru-RU" b="1" i="1" dirty="0" smtClean="0">
                <a:latin typeface="Arial" charset="0"/>
              </a:rPr>
              <a:t>Преимущества по сравнению с </a:t>
            </a:r>
            <a:r>
              <a:rPr lang="en-US" b="1" i="1" dirty="0" smtClean="0">
                <a:latin typeface="Arial" charset="0"/>
              </a:rPr>
              <a:t>a</a:t>
            </a:r>
            <a:r>
              <a:rPr lang="ru-RU" b="1" i="1" dirty="0" err="1" smtClean="0">
                <a:latin typeface="Arial" charset="0"/>
              </a:rPr>
              <a:t>деновирусами</a:t>
            </a:r>
            <a:r>
              <a:rPr lang="ru-RU" b="1" i="1" dirty="0" smtClean="0">
                <a:latin typeface="Arial" charset="0"/>
              </a:rPr>
              <a:t> человека:</a:t>
            </a:r>
          </a:p>
          <a:p>
            <a:pPr marL="342900" indent="-342900">
              <a:spcBef>
                <a:spcPct val="20000"/>
              </a:spcBef>
              <a:buClr>
                <a:schemeClr val="hlink"/>
              </a:buClr>
              <a:buSzPct val="60000"/>
              <a:buFont typeface="Wingdings" pitchFamily="2" charset="2"/>
              <a:buChar char="n"/>
            </a:pPr>
            <a:r>
              <a:rPr lang="ru-RU" b="1" dirty="0" smtClean="0">
                <a:latin typeface="Arial" charset="0"/>
              </a:rPr>
              <a:t>Вирус </a:t>
            </a:r>
            <a:r>
              <a:rPr lang="en-US" b="1" dirty="0" smtClean="0">
                <a:latin typeface="Arial" charset="0"/>
              </a:rPr>
              <a:t>CELO </a:t>
            </a:r>
            <a:r>
              <a:rPr lang="ru-RU" b="1" dirty="0" smtClean="0">
                <a:latin typeface="Arial" charset="0"/>
              </a:rPr>
              <a:t>можно наращивать в куриных эмбрионах </a:t>
            </a:r>
            <a:r>
              <a:rPr lang="en-US" b="1" dirty="0" smtClean="0">
                <a:latin typeface="Arial" charset="0"/>
              </a:rPr>
              <a:t>(</a:t>
            </a:r>
            <a:r>
              <a:rPr lang="ru-RU" b="1" dirty="0" smtClean="0">
                <a:latin typeface="Arial" charset="0"/>
              </a:rPr>
              <a:t>до 10</a:t>
            </a:r>
            <a:r>
              <a:rPr lang="ru-RU" b="1" baseline="30000" dirty="0" smtClean="0">
                <a:latin typeface="Arial" charset="0"/>
              </a:rPr>
              <a:t>12 </a:t>
            </a:r>
            <a:r>
              <a:rPr lang="ru-RU" b="1" dirty="0" smtClean="0">
                <a:latin typeface="Arial" charset="0"/>
              </a:rPr>
              <a:t>вирусных частиц на эмбрион</a:t>
            </a:r>
            <a:r>
              <a:rPr lang="en-US" b="1" dirty="0" smtClean="0">
                <a:latin typeface="Arial" charset="0"/>
              </a:rPr>
              <a:t>) </a:t>
            </a:r>
            <a:r>
              <a:rPr lang="ru-RU" b="1" dirty="0" smtClean="0">
                <a:latin typeface="Arial" charset="0"/>
              </a:rPr>
              <a:t>– это гораздо проще и дешевле, чем выращивание вирусов человека в культурах </a:t>
            </a:r>
            <a:r>
              <a:rPr lang="ru-RU" b="1" dirty="0" err="1" smtClean="0">
                <a:latin typeface="Arial" charset="0"/>
              </a:rPr>
              <a:t>эукариотических</a:t>
            </a:r>
            <a:r>
              <a:rPr lang="ru-RU" b="1" dirty="0" smtClean="0">
                <a:latin typeface="Arial" charset="0"/>
              </a:rPr>
              <a:t> клеток</a:t>
            </a:r>
            <a:r>
              <a:rPr lang="en-US" b="1" dirty="0" smtClean="0">
                <a:latin typeface="Arial" charset="0"/>
              </a:rPr>
              <a:t>. </a:t>
            </a:r>
            <a:endParaRPr lang="ru-RU" b="1" dirty="0">
              <a:latin typeface="Arial" charset="0"/>
            </a:endParaRPr>
          </a:p>
          <a:p>
            <a:pPr marL="342900" indent="-342900">
              <a:spcBef>
                <a:spcPct val="20000"/>
              </a:spcBef>
              <a:buClr>
                <a:schemeClr val="hlink"/>
              </a:buClr>
              <a:buSzPct val="60000"/>
              <a:buFont typeface="Wingdings" pitchFamily="2" charset="2"/>
              <a:buChar char="n"/>
            </a:pPr>
            <a:r>
              <a:rPr lang="ru-RU" b="1" dirty="0" smtClean="0">
                <a:latin typeface="Arial" charset="0"/>
              </a:rPr>
              <a:t>На вирус </a:t>
            </a:r>
            <a:r>
              <a:rPr lang="en-US" b="1" dirty="0" smtClean="0">
                <a:latin typeface="Arial" charset="0"/>
              </a:rPr>
              <a:t>CELO </a:t>
            </a:r>
            <a:r>
              <a:rPr lang="ru-RU" b="1" dirty="0" smtClean="0">
                <a:latin typeface="Arial" charset="0"/>
              </a:rPr>
              <a:t>отсутствует первичная иммунная реакция, поскольку люди не инфицируются этим вирусом</a:t>
            </a:r>
            <a:r>
              <a:rPr lang="en-US" b="1" dirty="0" smtClean="0">
                <a:latin typeface="Arial" charset="0"/>
              </a:rPr>
              <a:t>. </a:t>
            </a:r>
            <a:endParaRPr lang="en-US" b="1" dirty="0">
              <a:latin typeface="Arial" charset="0"/>
            </a:endParaRPr>
          </a:p>
          <a:p>
            <a:pPr marL="342900" indent="-342900">
              <a:spcBef>
                <a:spcPct val="20000"/>
              </a:spcBef>
              <a:buClr>
                <a:schemeClr val="hlink"/>
              </a:buClr>
              <a:buSzPct val="60000"/>
              <a:buFont typeface="Wingdings" pitchFamily="2" charset="2"/>
              <a:buChar char="n"/>
            </a:pPr>
            <a:r>
              <a:rPr lang="en-US" b="1" dirty="0" smtClean="0">
                <a:latin typeface="Arial" charset="0"/>
              </a:rPr>
              <a:t>CELO</a:t>
            </a:r>
            <a:r>
              <a:rPr lang="ru-RU" b="1" dirty="0" smtClean="0">
                <a:latin typeface="Arial" charset="0"/>
              </a:rPr>
              <a:t> не реплицируется в клетках человека и млекопитающих.</a:t>
            </a:r>
            <a:r>
              <a:rPr lang="en-US" b="1" dirty="0" smtClean="0">
                <a:latin typeface="Arial" charset="0"/>
              </a:rPr>
              <a:t> </a:t>
            </a:r>
            <a:endParaRPr lang="ru-RU" b="1" dirty="0" smtClean="0">
              <a:latin typeface="Arial" charset="0"/>
            </a:endParaRPr>
          </a:p>
          <a:p>
            <a:pPr marL="342900" indent="-342900">
              <a:spcBef>
                <a:spcPct val="20000"/>
              </a:spcBef>
              <a:buClr>
                <a:schemeClr val="hlink"/>
              </a:buClr>
              <a:buSzPct val="60000"/>
            </a:pPr>
            <a:r>
              <a:rPr lang="ru-RU" b="1" dirty="0" smtClean="0">
                <a:latin typeface="Arial" charset="0"/>
              </a:rPr>
              <a:t>	</a:t>
            </a:r>
            <a:r>
              <a:rPr lang="ru-RU" b="1" i="1" dirty="0" smtClean="0">
                <a:latin typeface="Arial" charset="0"/>
              </a:rPr>
              <a:t>Недостаток:</a:t>
            </a:r>
          </a:p>
          <a:p>
            <a:pPr marL="342900" indent="-342900">
              <a:spcBef>
                <a:spcPct val="20000"/>
              </a:spcBef>
              <a:buClr>
                <a:schemeClr val="hlink"/>
              </a:buClr>
              <a:buSzPct val="60000"/>
              <a:buFont typeface="Wingdings" pitchFamily="2" charset="2"/>
              <a:buChar char="n"/>
            </a:pPr>
            <a:r>
              <a:rPr lang="ru-RU" b="1" dirty="0" smtClean="0">
                <a:latin typeface="Arial" charset="0"/>
              </a:rPr>
              <a:t>Вирус не способен проникать в некоторые типы клеток млекопитающих (клетки молочной железы).</a:t>
            </a:r>
            <a:endParaRPr lang="ru-RU" b="1" dirty="0">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BAF303C9-FE37-47E0-AC4A-0EB9CA6C1BD5}" type="slidenum">
              <a:rPr lang="ru-RU" smtClean="0"/>
              <a:pPr>
                <a:defRPr/>
              </a:pPr>
              <a:t>30</a:t>
            </a:fld>
            <a:endParaRPr lang="ru-RU"/>
          </a:p>
        </p:txBody>
      </p:sp>
      <p:pic>
        <p:nvPicPr>
          <p:cNvPr id="5" name="Picture 2" descr="http://www.scilogs.com/import-data/images/22/Lipinski.jpg"/>
          <p:cNvPicPr>
            <a:picLocks noChangeAspect="1" noChangeArrowheads="1"/>
          </p:cNvPicPr>
          <p:nvPr/>
        </p:nvPicPr>
        <p:blipFill>
          <a:blip r:embed="rId2" cstate="print"/>
          <a:srcRect/>
          <a:stretch>
            <a:fillRect/>
          </a:stretch>
        </p:blipFill>
        <p:spPr bwMode="auto">
          <a:xfrm>
            <a:off x="899592" y="332656"/>
            <a:ext cx="7128792" cy="6544231"/>
          </a:xfrm>
          <a:prstGeom prst="rect">
            <a:avLst/>
          </a:prstGeom>
          <a:noFill/>
        </p:spPr>
      </p:pic>
      <p:sp>
        <p:nvSpPr>
          <p:cNvPr id="6" name="Заголовок 1"/>
          <p:cNvSpPr>
            <a:spLocks noGrp="1"/>
          </p:cNvSpPr>
          <p:nvPr>
            <p:ph type="title"/>
          </p:nvPr>
        </p:nvSpPr>
        <p:spPr>
          <a:xfrm>
            <a:off x="107504" y="-99392"/>
            <a:ext cx="6120680" cy="648072"/>
          </a:xfrm>
        </p:spPr>
        <p:txBody>
          <a:bodyPr/>
          <a:lstStyle/>
          <a:p>
            <a:pPr algn="l"/>
            <a:r>
              <a:rPr lang="ru-RU" sz="3200" kern="0" dirty="0" smtClean="0">
                <a:solidFill>
                  <a:srgbClr val="0066CC"/>
                </a:solidFill>
                <a:effectLst>
                  <a:outerShdw blurRad="38100" dist="38100" dir="2700000" algn="tl">
                    <a:srgbClr val="000000"/>
                  </a:outerShdw>
                </a:effectLst>
              </a:rPr>
              <a:t>Не всё так просто…</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Скругленный прямоугольник 115"/>
          <p:cNvSpPr/>
          <p:nvPr/>
        </p:nvSpPr>
        <p:spPr>
          <a:xfrm>
            <a:off x="4211960" y="908720"/>
            <a:ext cx="4608512" cy="331236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2" name="Скругленный прямоугольник 91"/>
          <p:cNvSpPr/>
          <p:nvPr/>
        </p:nvSpPr>
        <p:spPr>
          <a:xfrm>
            <a:off x="72008" y="3284984"/>
            <a:ext cx="3995936" cy="108012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1" name="Скругленный прямоугольник 90"/>
          <p:cNvSpPr/>
          <p:nvPr/>
        </p:nvSpPr>
        <p:spPr>
          <a:xfrm>
            <a:off x="72008" y="980728"/>
            <a:ext cx="3995936" cy="216024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0" name="Скругленный прямоугольник 89"/>
          <p:cNvSpPr/>
          <p:nvPr/>
        </p:nvSpPr>
        <p:spPr>
          <a:xfrm>
            <a:off x="72008" y="4509120"/>
            <a:ext cx="9071992" cy="86409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89" name="Скругленный прямоугольник 88"/>
          <p:cNvSpPr/>
          <p:nvPr/>
        </p:nvSpPr>
        <p:spPr>
          <a:xfrm>
            <a:off x="72008" y="5517232"/>
            <a:ext cx="6012160" cy="108012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2" name="Группа 86"/>
          <p:cNvGrpSpPr/>
          <p:nvPr/>
        </p:nvGrpSpPr>
        <p:grpSpPr>
          <a:xfrm>
            <a:off x="1403648" y="4674622"/>
            <a:ext cx="1539204" cy="584775"/>
            <a:chOff x="1619672" y="3933056"/>
            <a:chExt cx="1539204" cy="584775"/>
          </a:xfrm>
        </p:grpSpPr>
        <p:sp>
          <p:nvSpPr>
            <p:cNvPr id="40" name="Скругленный прямоугольник 39"/>
            <p:cNvSpPr/>
            <p:nvPr/>
          </p:nvSpPr>
          <p:spPr>
            <a:xfrm>
              <a:off x="1651339" y="3959950"/>
              <a:ext cx="1368152" cy="54868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3" name="TextBox 22"/>
            <p:cNvSpPr txBox="1"/>
            <p:nvPr/>
          </p:nvSpPr>
          <p:spPr>
            <a:xfrm>
              <a:off x="1619672" y="3933056"/>
              <a:ext cx="1539204" cy="584775"/>
            </a:xfrm>
            <a:prstGeom prst="rect">
              <a:avLst/>
            </a:prstGeom>
            <a:noFill/>
          </p:spPr>
          <p:txBody>
            <a:bodyPr wrap="none" rtlCol="0">
              <a:spAutoFit/>
            </a:bodyPr>
            <a:lstStyle/>
            <a:p>
              <a:r>
                <a:rPr lang="ru-RU" sz="1600" dirty="0" smtClean="0"/>
                <a:t>Виртуальный</a:t>
              </a:r>
            </a:p>
            <a:p>
              <a:r>
                <a:rPr lang="en-US" sz="1600" dirty="0" smtClean="0"/>
                <a:t>c</a:t>
              </a:r>
              <a:r>
                <a:rPr lang="ru-RU" sz="1600" dirty="0" err="1" smtClean="0"/>
                <a:t>крининг</a:t>
              </a:r>
              <a:r>
                <a:rPr lang="ru-RU" sz="1600" dirty="0" smtClean="0"/>
                <a:t> (</a:t>
              </a:r>
              <a:r>
                <a:rPr lang="en-US" sz="1600" dirty="0" smtClean="0"/>
                <a:t>hits)</a:t>
              </a:r>
              <a:endParaRPr lang="ru-RU" sz="1600" dirty="0"/>
            </a:p>
          </p:txBody>
        </p:sp>
      </p:grpSp>
      <p:grpSp>
        <p:nvGrpSpPr>
          <p:cNvPr id="16" name="Группа 77"/>
          <p:cNvGrpSpPr/>
          <p:nvPr/>
        </p:nvGrpSpPr>
        <p:grpSpPr>
          <a:xfrm>
            <a:off x="4467524" y="4656402"/>
            <a:ext cx="2048692" cy="594284"/>
            <a:chOff x="4801470" y="3986844"/>
            <a:chExt cx="1832668" cy="594284"/>
          </a:xfrm>
        </p:grpSpPr>
        <p:sp>
          <p:nvSpPr>
            <p:cNvPr id="39" name="Скругленный прямоугольник 38"/>
            <p:cNvSpPr/>
            <p:nvPr/>
          </p:nvSpPr>
          <p:spPr>
            <a:xfrm>
              <a:off x="4860032" y="4005064"/>
              <a:ext cx="1368152" cy="57606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7" name="TextBox 26"/>
            <p:cNvSpPr txBox="1"/>
            <p:nvPr/>
          </p:nvSpPr>
          <p:spPr>
            <a:xfrm>
              <a:off x="4801470" y="3986844"/>
              <a:ext cx="1832668" cy="584775"/>
            </a:xfrm>
            <a:prstGeom prst="rect">
              <a:avLst/>
            </a:prstGeom>
            <a:noFill/>
          </p:spPr>
          <p:txBody>
            <a:bodyPr wrap="square" rtlCol="0">
              <a:spAutoFit/>
            </a:bodyPr>
            <a:lstStyle/>
            <a:p>
              <a:r>
                <a:rPr lang="ru-RU" sz="1600" dirty="0" smtClean="0"/>
                <a:t>Оптимизация </a:t>
              </a:r>
            </a:p>
            <a:p>
              <a:r>
                <a:rPr lang="ru-RU" sz="1600" dirty="0" smtClean="0"/>
                <a:t>прототипа</a:t>
              </a:r>
              <a:r>
                <a:rPr lang="en-US" sz="1600" dirty="0" smtClean="0"/>
                <a:t> (lead)</a:t>
              </a:r>
              <a:endParaRPr lang="ru-RU" sz="1600" dirty="0"/>
            </a:p>
          </p:txBody>
        </p:sp>
      </p:grpSp>
      <p:grpSp>
        <p:nvGrpSpPr>
          <p:cNvPr id="36" name="Группа 71"/>
          <p:cNvGrpSpPr/>
          <p:nvPr/>
        </p:nvGrpSpPr>
        <p:grpSpPr>
          <a:xfrm>
            <a:off x="683568" y="1362254"/>
            <a:ext cx="1440160" cy="584775"/>
            <a:chOff x="1547664" y="620688"/>
            <a:chExt cx="1440160" cy="584775"/>
          </a:xfrm>
        </p:grpSpPr>
        <p:sp>
          <p:nvSpPr>
            <p:cNvPr id="34" name="Скругленный прямоугольник 33"/>
            <p:cNvSpPr/>
            <p:nvPr/>
          </p:nvSpPr>
          <p:spPr>
            <a:xfrm>
              <a:off x="1547664" y="692696"/>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5" name="TextBox 4"/>
            <p:cNvSpPr txBox="1"/>
            <p:nvPr/>
          </p:nvSpPr>
          <p:spPr>
            <a:xfrm>
              <a:off x="1556022" y="620688"/>
              <a:ext cx="1431802" cy="584775"/>
            </a:xfrm>
            <a:prstGeom prst="rect">
              <a:avLst/>
            </a:prstGeom>
            <a:noFill/>
          </p:spPr>
          <p:txBody>
            <a:bodyPr wrap="none" rtlCol="0">
              <a:spAutoFit/>
            </a:bodyPr>
            <a:lstStyle/>
            <a:p>
              <a:r>
                <a:rPr lang="ru-RU" sz="1600" dirty="0" smtClean="0"/>
                <a:t>3</a:t>
              </a:r>
              <a:r>
                <a:rPr lang="en-US" sz="1600" dirty="0" smtClean="0"/>
                <a:t>D </a:t>
              </a:r>
              <a:r>
                <a:rPr lang="ru-RU" sz="1600" dirty="0" smtClean="0"/>
                <a:t>структура</a:t>
              </a:r>
            </a:p>
            <a:p>
              <a:r>
                <a:rPr lang="ru-RU" sz="1600" dirty="0" smtClean="0"/>
                <a:t>гомолога</a:t>
              </a:r>
              <a:endParaRPr lang="ru-RU" sz="1600" dirty="0"/>
            </a:p>
          </p:txBody>
        </p:sp>
      </p:grpSp>
      <p:grpSp>
        <p:nvGrpSpPr>
          <p:cNvPr id="46" name="Группа 72"/>
          <p:cNvGrpSpPr/>
          <p:nvPr/>
        </p:nvGrpSpPr>
        <p:grpSpPr>
          <a:xfrm>
            <a:off x="842799" y="2010326"/>
            <a:ext cx="1208921" cy="338554"/>
            <a:chOff x="1547664" y="1196752"/>
            <a:chExt cx="1208921" cy="338554"/>
          </a:xfrm>
        </p:grpSpPr>
        <p:sp>
          <p:nvSpPr>
            <p:cNvPr id="52" name="Скругленный прямоугольник 51"/>
            <p:cNvSpPr/>
            <p:nvPr/>
          </p:nvSpPr>
          <p:spPr>
            <a:xfrm>
              <a:off x="1547664" y="1268760"/>
              <a:ext cx="1152128" cy="21602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6" name="TextBox 5"/>
            <p:cNvSpPr txBox="1"/>
            <p:nvPr/>
          </p:nvSpPr>
          <p:spPr>
            <a:xfrm>
              <a:off x="1547664" y="1196752"/>
              <a:ext cx="1208921" cy="338554"/>
            </a:xfrm>
            <a:prstGeom prst="rect">
              <a:avLst/>
            </a:prstGeom>
            <a:noFill/>
          </p:spPr>
          <p:txBody>
            <a:bodyPr wrap="none" rtlCol="0">
              <a:spAutoFit/>
            </a:bodyPr>
            <a:lstStyle/>
            <a:p>
              <a:r>
                <a:rPr lang="ru-RU" sz="1600" dirty="0" smtClean="0"/>
                <a:t>3</a:t>
              </a:r>
              <a:r>
                <a:rPr lang="en-US" sz="1600" dirty="0" smtClean="0"/>
                <a:t>D </a:t>
              </a:r>
              <a:r>
                <a:rPr lang="ru-RU" sz="1600" dirty="0" smtClean="0"/>
                <a:t>модель</a:t>
              </a:r>
            </a:p>
          </p:txBody>
        </p:sp>
      </p:grpSp>
      <p:grpSp>
        <p:nvGrpSpPr>
          <p:cNvPr id="47" name="Группа 80"/>
          <p:cNvGrpSpPr/>
          <p:nvPr/>
        </p:nvGrpSpPr>
        <p:grpSpPr>
          <a:xfrm>
            <a:off x="1547664" y="3789040"/>
            <a:ext cx="834587" cy="360040"/>
            <a:chOff x="1547664" y="2996952"/>
            <a:chExt cx="834587" cy="360040"/>
          </a:xfrm>
        </p:grpSpPr>
        <p:sp>
          <p:nvSpPr>
            <p:cNvPr id="43" name="Скругленный прямоугольник 42"/>
            <p:cNvSpPr/>
            <p:nvPr/>
          </p:nvSpPr>
          <p:spPr>
            <a:xfrm>
              <a:off x="1547664" y="2996952"/>
              <a:ext cx="792088" cy="3600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0" name="TextBox 19"/>
            <p:cNvSpPr txBox="1"/>
            <p:nvPr/>
          </p:nvSpPr>
          <p:spPr>
            <a:xfrm>
              <a:off x="1547664" y="2996952"/>
              <a:ext cx="834587" cy="338554"/>
            </a:xfrm>
            <a:prstGeom prst="rect">
              <a:avLst/>
            </a:prstGeom>
            <a:noFill/>
          </p:spPr>
          <p:txBody>
            <a:bodyPr wrap="none" rtlCol="0">
              <a:spAutoFit/>
            </a:bodyPr>
            <a:lstStyle/>
            <a:p>
              <a:r>
                <a:rPr lang="ru-RU" sz="1600" dirty="0" err="1" smtClean="0"/>
                <a:t>Докинг</a:t>
              </a:r>
              <a:endParaRPr lang="ru-RU" sz="1600" dirty="0"/>
            </a:p>
          </p:txBody>
        </p:sp>
      </p:grpSp>
      <p:grpSp>
        <p:nvGrpSpPr>
          <p:cNvPr id="48" name="Группа 79"/>
          <p:cNvGrpSpPr/>
          <p:nvPr/>
        </p:nvGrpSpPr>
        <p:grpSpPr>
          <a:xfrm>
            <a:off x="2555776" y="3636313"/>
            <a:ext cx="1008112" cy="584775"/>
            <a:chOff x="2843808" y="3010399"/>
            <a:chExt cx="1008112" cy="584775"/>
          </a:xfrm>
        </p:grpSpPr>
        <p:sp>
          <p:nvSpPr>
            <p:cNvPr id="42" name="Скругленный прямоугольник 41"/>
            <p:cNvSpPr/>
            <p:nvPr/>
          </p:nvSpPr>
          <p:spPr>
            <a:xfrm>
              <a:off x="2843808" y="3068960"/>
              <a:ext cx="100811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1" name="TextBox 20"/>
            <p:cNvSpPr txBox="1"/>
            <p:nvPr/>
          </p:nvSpPr>
          <p:spPr>
            <a:xfrm>
              <a:off x="2870561" y="3010399"/>
              <a:ext cx="981359" cy="584775"/>
            </a:xfrm>
            <a:prstGeom prst="rect">
              <a:avLst/>
            </a:prstGeom>
            <a:noFill/>
          </p:spPr>
          <p:txBody>
            <a:bodyPr wrap="none" rtlCol="0">
              <a:spAutoFit/>
            </a:bodyPr>
            <a:lstStyle/>
            <a:p>
              <a:r>
                <a:rPr lang="en-US" sz="1600" i="1" dirty="0" smtClean="0"/>
                <a:t>De Novo</a:t>
              </a:r>
            </a:p>
            <a:p>
              <a:r>
                <a:rPr lang="en-US" sz="1600" dirty="0" smtClean="0"/>
                <a:t>design</a:t>
              </a:r>
              <a:endParaRPr lang="ru-RU" sz="1600" dirty="0"/>
            </a:p>
          </p:txBody>
        </p:sp>
      </p:grpSp>
      <p:grpSp>
        <p:nvGrpSpPr>
          <p:cNvPr id="53" name="Группа 69"/>
          <p:cNvGrpSpPr/>
          <p:nvPr/>
        </p:nvGrpSpPr>
        <p:grpSpPr>
          <a:xfrm>
            <a:off x="4355976" y="1340768"/>
            <a:ext cx="1296144" cy="584775"/>
            <a:chOff x="4644008" y="620688"/>
            <a:chExt cx="1296144" cy="584775"/>
          </a:xfrm>
        </p:grpSpPr>
        <p:sp>
          <p:nvSpPr>
            <p:cNvPr id="45" name="Скругленный прямоугольник 44"/>
            <p:cNvSpPr/>
            <p:nvPr/>
          </p:nvSpPr>
          <p:spPr>
            <a:xfrm>
              <a:off x="4644008" y="692696"/>
              <a:ext cx="1224136" cy="476672"/>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8" name="TextBox 7"/>
            <p:cNvSpPr txBox="1"/>
            <p:nvPr/>
          </p:nvSpPr>
          <p:spPr>
            <a:xfrm>
              <a:off x="4679871" y="620688"/>
              <a:ext cx="1260281" cy="584775"/>
            </a:xfrm>
            <a:prstGeom prst="rect">
              <a:avLst/>
            </a:prstGeom>
            <a:noFill/>
          </p:spPr>
          <p:txBody>
            <a:bodyPr wrap="none" rtlCol="0">
              <a:spAutoFit/>
            </a:bodyPr>
            <a:lstStyle/>
            <a:p>
              <a:r>
                <a:rPr lang="ru-RU" sz="1600" dirty="0" smtClean="0"/>
                <a:t>Наработка </a:t>
              </a:r>
            </a:p>
            <a:p>
              <a:r>
                <a:rPr lang="ru-RU" sz="1600" dirty="0" smtClean="0"/>
                <a:t>белка</a:t>
              </a:r>
              <a:endParaRPr lang="ru-RU" sz="1600" dirty="0"/>
            </a:p>
          </p:txBody>
        </p:sp>
      </p:grpSp>
      <p:grpSp>
        <p:nvGrpSpPr>
          <p:cNvPr id="54" name="Группа 68"/>
          <p:cNvGrpSpPr/>
          <p:nvPr/>
        </p:nvGrpSpPr>
        <p:grpSpPr>
          <a:xfrm>
            <a:off x="4283968" y="2268161"/>
            <a:ext cx="1524072" cy="584775"/>
            <a:chOff x="4644008" y="1196752"/>
            <a:chExt cx="1524072" cy="584775"/>
          </a:xfrm>
        </p:grpSpPr>
        <p:sp>
          <p:nvSpPr>
            <p:cNvPr id="49" name="Скругленный прямоугольник 48"/>
            <p:cNvSpPr/>
            <p:nvPr/>
          </p:nvSpPr>
          <p:spPr>
            <a:xfrm>
              <a:off x="4644008" y="1196752"/>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 name="TextBox 8"/>
            <p:cNvSpPr txBox="1"/>
            <p:nvPr/>
          </p:nvSpPr>
          <p:spPr>
            <a:xfrm>
              <a:off x="4644008" y="1196752"/>
              <a:ext cx="1524072" cy="584775"/>
            </a:xfrm>
            <a:prstGeom prst="rect">
              <a:avLst/>
            </a:prstGeom>
            <a:noFill/>
          </p:spPr>
          <p:txBody>
            <a:bodyPr wrap="none" rtlCol="0">
              <a:spAutoFit/>
            </a:bodyPr>
            <a:lstStyle/>
            <a:p>
              <a:r>
                <a:rPr lang="ru-RU" sz="1600" dirty="0" smtClean="0"/>
                <a:t>Расшифровка</a:t>
              </a:r>
            </a:p>
            <a:p>
              <a:r>
                <a:rPr lang="ru-RU" sz="1600" dirty="0" smtClean="0"/>
                <a:t>структуры</a:t>
              </a:r>
              <a:endParaRPr lang="ru-RU" sz="1600" dirty="0"/>
            </a:p>
          </p:txBody>
        </p:sp>
      </p:grpSp>
      <p:grpSp>
        <p:nvGrpSpPr>
          <p:cNvPr id="55" name="Группа 67"/>
          <p:cNvGrpSpPr/>
          <p:nvPr/>
        </p:nvGrpSpPr>
        <p:grpSpPr>
          <a:xfrm>
            <a:off x="5796136" y="1445875"/>
            <a:ext cx="1512168" cy="830997"/>
            <a:chOff x="6228184" y="620688"/>
            <a:chExt cx="1512168" cy="830997"/>
          </a:xfrm>
        </p:grpSpPr>
        <p:sp>
          <p:nvSpPr>
            <p:cNvPr id="60" name="Скругленный прямоугольник 59"/>
            <p:cNvSpPr/>
            <p:nvPr/>
          </p:nvSpPr>
          <p:spPr>
            <a:xfrm>
              <a:off x="6228184" y="620688"/>
              <a:ext cx="1512168" cy="792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 name="TextBox 9"/>
            <p:cNvSpPr txBox="1"/>
            <p:nvPr/>
          </p:nvSpPr>
          <p:spPr>
            <a:xfrm>
              <a:off x="6249046" y="620688"/>
              <a:ext cx="1491306" cy="830997"/>
            </a:xfrm>
            <a:prstGeom prst="rect">
              <a:avLst/>
            </a:prstGeom>
            <a:noFill/>
          </p:spPr>
          <p:txBody>
            <a:bodyPr wrap="none" rtlCol="0">
              <a:spAutoFit/>
            </a:bodyPr>
            <a:lstStyle/>
            <a:p>
              <a:r>
                <a:rPr lang="ru-RU" sz="1600" dirty="0" smtClean="0"/>
                <a:t>Метод </a:t>
              </a:r>
            </a:p>
            <a:p>
              <a:r>
                <a:rPr lang="ru-RU" sz="1600" dirty="0" smtClean="0"/>
                <a:t>тестирования</a:t>
              </a:r>
            </a:p>
            <a:p>
              <a:r>
                <a:rPr lang="ru-RU" sz="1600" dirty="0" smtClean="0"/>
                <a:t>активности</a:t>
              </a:r>
              <a:endParaRPr lang="ru-RU" sz="1600" dirty="0"/>
            </a:p>
          </p:txBody>
        </p:sp>
      </p:grpSp>
      <p:grpSp>
        <p:nvGrpSpPr>
          <p:cNvPr id="57" name="Группа 65"/>
          <p:cNvGrpSpPr/>
          <p:nvPr/>
        </p:nvGrpSpPr>
        <p:grpSpPr>
          <a:xfrm>
            <a:off x="7092280" y="3172635"/>
            <a:ext cx="1527085" cy="832429"/>
            <a:chOff x="7038492" y="2020507"/>
            <a:chExt cx="1527085" cy="832429"/>
          </a:xfrm>
        </p:grpSpPr>
        <p:sp>
          <p:nvSpPr>
            <p:cNvPr id="58" name="Скругленный прямоугольник 57"/>
            <p:cNvSpPr/>
            <p:nvPr/>
          </p:nvSpPr>
          <p:spPr>
            <a:xfrm>
              <a:off x="7092280" y="2060848"/>
              <a:ext cx="1368152" cy="792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2" name="TextBox 11"/>
            <p:cNvSpPr txBox="1"/>
            <p:nvPr/>
          </p:nvSpPr>
          <p:spPr>
            <a:xfrm>
              <a:off x="7038492" y="2020507"/>
              <a:ext cx="1527085" cy="830997"/>
            </a:xfrm>
            <a:prstGeom prst="rect">
              <a:avLst/>
            </a:prstGeom>
            <a:noFill/>
          </p:spPr>
          <p:txBody>
            <a:bodyPr wrap="none" rtlCol="0">
              <a:spAutoFit/>
            </a:bodyPr>
            <a:lstStyle/>
            <a:p>
              <a:r>
                <a:rPr lang="ru-RU" sz="1600" dirty="0" smtClean="0"/>
                <a:t>Высоко-</a:t>
              </a:r>
            </a:p>
            <a:p>
              <a:r>
                <a:rPr lang="ru-RU" sz="1600" dirty="0" smtClean="0"/>
                <a:t>эффективный</a:t>
              </a:r>
            </a:p>
            <a:p>
              <a:r>
                <a:rPr lang="ru-RU" sz="1600" dirty="0" smtClean="0"/>
                <a:t>скрининг</a:t>
              </a:r>
              <a:endParaRPr lang="ru-RU" sz="1600" dirty="0"/>
            </a:p>
          </p:txBody>
        </p:sp>
      </p:grpSp>
      <p:grpSp>
        <p:nvGrpSpPr>
          <p:cNvPr id="64" name="Группа 66"/>
          <p:cNvGrpSpPr/>
          <p:nvPr/>
        </p:nvGrpSpPr>
        <p:grpSpPr>
          <a:xfrm>
            <a:off x="7092280" y="2340169"/>
            <a:ext cx="1671163" cy="584775"/>
            <a:chOff x="7077301" y="1404065"/>
            <a:chExt cx="1671163" cy="584775"/>
          </a:xfrm>
        </p:grpSpPr>
        <p:sp>
          <p:nvSpPr>
            <p:cNvPr id="59" name="Скругленный прямоугольник 58"/>
            <p:cNvSpPr/>
            <p:nvPr/>
          </p:nvSpPr>
          <p:spPr>
            <a:xfrm>
              <a:off x="7092280" y="1412776"/>
              <a:ext cx="1656184"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3" name="TextBox 12"/>
            <p:cNvSpPr txBox="1"/>
            <p:nvPr/>
          </p:nvSpPr>
          <p:spPr>
            <a:xfrm>
              <a:off x="7077301" y="1404065"/>
              <a:ext cx="1671163" cy="584775"/>
            </a:xfrm>
            <a:prstGeom prst="rect">
              <a:avLst/>
            </a:prstGeom>
            <a:noFill/>
          </p:spPr>
          <p:txBody>
            <a:bodyPr wrap="none" rtlCol="0">
              <a:spAutoFit/>
            </a:bodyPr>
            <a:lstStyle/>
            <a:p>
              <a:r>
                <a:rPr lang="ru-RU" sz="1600" dirty="0" smtClean="0"/>
                <a:t>Комбинаторная</a:t>
              </a:r>
            </a:p>
            <a:p>
              <a:r>
                <a:rPr lang="ru-RU" sz="1600" dirty="0" smtClean="0"/>
                <a:t>химия</a:t>
              </a:r>
              <a:endParaRPr lang="ru-RU" sz="1600" dirty="0"/>
            </a:p>
          </p:txBody>
        </p:sp>
      </p:grpSp>
      <p:sp>
        <p:nvSpPr>
          <p:cNvPr id="14" name="TextBox 13"/>
          <p:cNvSpPr txBox="1"/>
          <p:nvPr/>
        </p:nvSpPr>
        <p:spPr>
          <a:xfrm>
            <a:off x="5521873" y="1074222"/>
            <a:ext cx="3082575" cy="338554"/>
          </a:xfrm>
          <a:prstGeom prst="rect">
            <a:avLst/>
          </a:prstGeom>
          <a:noFill/>
        </p:spPr>
        <p:txBody>
          <a:bodyPr wrap="none" rtlCol="0">
            <a:spAutoFit/>
          </a:bodyPr>
          <a:lstStyle/>
          <a:p>
            <a:r>
              <a:rPr lang="ru-RU" sz="1600" i="1" dirty="0" smtClean="0"/>
              <a:t>Экспериментальные методы</a:t>
            </a:r>
            <a:endParaRPr lang="ru-RU" sz="1600" i="1" dirty="0"/>
          </a:p>
        </p:txBody>
      </p:sp>
      <p:sp>
        <p:nvSpPr>
          <p:cNvPr id="15" name="TextBox 14"/>
          <p:cNvSpPr txBox="1"/>
          <p:nvPr/>
        </p:nvSpPr>
        <p:spPr>
          <a:xfrm>
            <a:off x="323528" y="1052736"/>
            <a:ext cx="2596095" cy="338554"/>
          </a:xfrm>
          <a:prstGeom prst="rect">
            <a:avLst/>
          </a:prstGeom>
          <a:noFill/>
        </p:spPr>
        <p:txBody>
          <a:bodyPr wrap="none" rtlCol="0">
            <a:spAutoFit/>
          </a:bodyPr>
          <a:lstStyle/>
          <a:p>
            <a:r>
              <a:rPr lang="ru-RU" sz="1600" i="1" dirty="0" smtClean="0"/>
              <a:t>Анализ исходных данных</a:t>
            </a:r>
            <a:endParaRPr lang="ru-RU" sz="1600" i="1" dirty="0"/>
          </a:p>
        </p:txBody>
      </p:sp>
      <p:sp>
        <p:nvSpPr>
          <p:cNvPr id="18" name="TextBox 17"/>
          <p:cNvSpPr txBox="1"/>
          <p:nvPr/>
        </p:nvSpPr>
        <p:spPr>
          <a:xfrm>
            <a:off x="1730064" y="6237312"/>
            <a:ext cx="2553904" cy="338554"/>
          </a:xfrm>
          <a:prstGeom prst="rect">
            <a:avLst/>
          </a:prstGeom>
          <a:noFill/>
        </p:spPr>
        <p:txBody>
          <a:bodyPr wrap="none" rtlCol="0">
            <a:spAutoFit/>
          </a:bodyPr>
          <a:lstStyle/>
          <a:p>
            <a:r>
              <a:rPr lang="en-US" sz="1600" i="1" dirty="0" err="1" smtClean="0"/>
              <a:t>Ligand</a:t>
            </a:r>
            <a:r>
              <a:rPr lang="en-US" sz="1600" i="1" dirty="0" smtClean="0"/>
              <a:t>-based</a:t>
            </a:r>
            <a:r>
              <a:rPr lang="ru-RU" sz="1600" i="1" dirty="0" smtClean="0"/>
              <a:t> </a:t>
            </a:r>
            <a:r>
              <a:rPr lang="en-US" sz="1600" i="1" dirty="0" smtClean="0"/>
              <a:t>drug design</a:t>
            </a:r>
            <a:endParaRPr lang="ru-RU" sz="1600" i="1" dirty="0"/>
          </a:p>
        </p:txBody>
      </p:sp>
      <p:grpSp>
        <p:nvGrpSpPr>
          <p:cNvPr id="65" name="Группа 78"/>
          <p:cNvGrpSpPr/>
          <p:nvPr/>
        </p:nvGrpSpPr>
        <p:grpSpPr>
          <a:xfrm>
            <a:off x="2915816" y="4665911"/>
            <a:ext cx="1515736" cy="584775"/>
            <a:chOff x="3203848" y="3996353"/>
            <a:chExt cx="1515736" cy="584775"/>
          </a:xfrm>
        </p:grpSpPr>
        <p:sp>
          <p:nvSpPr>
            <p:cNvPr id="61" name="Скругленный прямоугольник 60"/>
            <p:cNvSpPr/>
            <p:nvPr/>
          </p:nvSpPr>
          <p:spPr>
            <a:xfrm>
              <a:off x="3203848" y="4005064"/>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6" name="TextBox 25"/>
            <p:cNvSpPr txBox="1"/>
            <p:nvPr/>
          </p:nvSpPr>
          <p:spPr>
            <a:xfrm>
              <a:off x="3203848" y="3996353"/>
              <a:ext cx="1515736" cy="584775"/>
            </a:xfrm>
            <a:prstGeom prst="rect">
              <a:avLst/>
            </a:prstGeom>
            <a:noFill/>
          </p:spPr>
          <p:txBody>
            <a:bodyPr wrap="none" rtlCol="0">
              <a:spAutoFit/>
            </a:bodyPr>
            <a:lstStyle/>
            <a:p>
              <a:r>
                <a:rPr lang="ru-RU" sz="1600" dirty="0" smtClean="0"/>
                <a:t>Тестирование</a:t>
              </a:r>
            </a:p>
            <a:p>
              <a:r>
                <a:rPr lang="ru-RU" sz="1600" dirty="0" smtClean="0"/>
                <a:t>активности</a:t>
              </a:r>
              <a:endParaRPr lang="ru-RU" sz="1600" dirty="0"/>
            </a:p>
          </p:txBody>
        </p:sp>
      </p:grpSp>
      <p:grpSp>
        <p:nvGrpSpPr>
          <p:cNvPr id="66" name="Группа 87"/>
          <p:cNvGrpSpPr/>
          <p:nvPr/>
        </p:nvGrpSpPr>
        <p:grpSpPr>
          <a:xfrm>
            <a:off x="6156176" y="4674622"/>
            <a:ext cx="1440160" cy="584775"/>
            <a:chOff x="6228184" y="4005064"/>
            <a:chExt cx="1440160" cy="584775"/>
          </a:xfrm>
        </p:grpSpPr>
        <p:sp>
          <p:nvSpPr>
            <p:cNvPr id="62" name="Скругленный прямоугольник 61"/>
            <p:cNvSpPr/>
            <p:nvPr/>
          </p:nvSpPr>
          <p:spPr>
            <a:xfrm>
              <a:off x="6228184" y="4005064"/>
              <a:ext cx="1368152"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8" name="TextBox 27"/>
            <p:cNvSpPr txBox="1"/>
            <p:nvPr/>
          </p:nvSpPr>
          <p:spPr>
            <a:xfrm>
              <a:off x="6273410" y="4005064"/>
              <a:ext cx="1394934" cy="584775"/>
            </a:xfrm>
            <a:prstGeom prst="rect">
              <a:avLst/>
            </a:prstGeom>
            <a:noFill/>
          </p:spPr>
          <p:txBody>
            <a:bodyPr wrap="none" rtlCol="0">
              <a:spAutoFit/>
            </a:bodyPr>
            <a:lstStyle/>
            <a:p>
              <a:r>
                <a:rPr lang="ru-RU" sz="1600" dirty="0" smtClean="0"/>
                <a:t>Химический </a:t>
              </a:r>
            </a:p>
            <a:p>
              <a:r>
                <a:rPr lang="ru-RU" sz="1600" dirty="0" smtClean="0"/>
                <a:t>синтез</a:t>
              </a:r>
              <a:endParaRPr lang="ru-RU" sz="1600" dirty="0"/>
            </a:p>
          </p:txBody>
        </p:sp>
      </p:grpSp>
      <p:grpSp>
        <p:nvGrpSpPr>
          <p:cNvPr id="67" name="Группа 75"/>
          <p:cNvGrpSpPr/>
          <p:nvPr/>
        </p:nvGrpSpPr>
        <p:grpSpPr>
          <a:xfrm>
            <a:off x="7592768" y="4674622"/>
            <a:ext cx="1515736" cy="584775"/>
            <a:chOff x="7628264" y="4005064"/>
            <a:chExt cx="1515736" cy="584775"/>
          </a:xfrm>
        </p:grpSpPr>
        <p:sp>
          <p:nvSpPr>
            <p:cNvPr id="63" name="Скругленный прямоугольник 62"/>
            <p:cNvSpPr/>
            <p:nvPr/>
          </p:nvSpPr>
          <p:spPr>
            <a:xfrm>
              <a:off x="7631832" y="4005064"/>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0" name="TextBox 29"/>
            <p:cNvSpPr txBox="1"/>
            <p:nvPr/>
          </p:nvSpPr>
          <p:spPr>
            <a:xfrm>
              <a:off x="7628264" y="4005064"/>
              <a:ext cx="1515736" cy="584775"/>
            </a:xfrm>
            <a:prstGeom prst="rect">
              <a:avLst/>
            </a:prstGeom>
            <a:noFill/>
          </p:spPr>
          <p:txBody>
            <a:bodyPr wrap="none" rtlCol="0">
              <a:spAutoFit/>
            </a:bodyPr>
            <a:lstStyle/>
            <a:p>
              <a:r>
                <a:rPr lang="ru-RU" sz="1600" dirty="0" smtClean="0"/>
                <a:t>Тестирование</a:t>
              </a:r>
            </a:p>
            <a:p>
              <a:r>
                <a:rPr lang="ru-RU" sz="1600" dirty="0" smtClean="0"/>
                <a:t>активности</a:t>
              </a:r>
              <a:endParaRPr lang="ru-RU" sz="1600" dirty="0"/>
            </a:p>
          </p:txBody>
        </p:sp>
      </p:grpSp>
      <p:grpSp>
        <p:nvGrpSpPr>
          <p:cNvPr id="68" name="Группа 74"/>
          <p:cNvGrpSpPr/>
          <p:nvPr/>
        </p:nvGrpSpPr>
        <p:grpSpPr>
          <a:xfrm>
            <a:off x="7524328" y="5949280"/>
            <a:ext cx="1512168" cy="864096"/>
            <a:chOff x="7308304" y="5013176"/>
            <a:chExt cx="1512168" cy="864096"/>
          </a:xfrm>
        </p:grpSpPr>
        <p:sp>
          <p:nvSpPr>
            <p:cNvPr id="50" name="Скругленный прямоугольник 49"/>
            <p:cNvSpPr/>
            <p:nvPr/>
          </p:nvSpPr>
          <p:spPr>
            <a:xfrm>
              <a:off x="7308304" y="5013176"/>
              <a:ext cx="1512168" cy="864096"/>
            </a:xfrm>
            <a:prstGeom prst="round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1" name="TextBox 30"/>
            <p:cNvSpPr txBox="1"/>
            <p:nvPr/>
          </p:nvSpPr>
          <p:spPr>
            <a:xfrm>
              <a:off x="7308304" y="5013176"/>
              <a:ext cx="1486817" cy="830997"/>
            </a:xfrm>
            <a:prstGeom prst="rect">
              <a:avLst/>
            </a:prstGeom>
            <a:noFill/>
          </p:spPr>
          <p:txBody>
            <a:bodyPr wrap="none" rtlCol="0">
              <a:spAutoFit/>
            </a:bodyPr>
            <a:lstStyle/>
            <a:p>
              <a:r>
                <a:rPr lang="ru-RU" sz="1600" dirty="0" err="1" smtClean="0"/>
                <a:t>Доклиника</a:t>
              </a:r>
              <a:r>
                <a:rPr lang="ru-RU" sz="1600" dirty="0" smtClean="0"/>
                <a:t>,</a:t>
              </a:r>
            </a:p>
            <a:p>
              <a:r>
                <a:rPr lang="ru-RU" sz="1600" dirty="0" smtClean="0"/>
                <a:t>клиника, </a:t>
              </a:r>
            </a:p>
            <a:p>
              <a:r>
                <a:rPr lang="ru-RU" sz="1600" dirty="0" smtClean="0"/>
                <a:t>производство</a:t>
              </a:r>
              <a:endParaRPr lang="ru-RU" sz="1600" dirty="0"/>
            </a:p>
          </p:txBody>
        </p:sp>
      </p:grpSp>
      <p:sp>
        <p:nvSpPr>
          <p:cNvPr id="93" name="Стрелка вправо 92"/>
          <p:cNvSpPr/>
          <p:nvPr/>
        </p:nvSpPr>
        <p:spPr>
          <a:xfrm rot="5400000">
            <a:off x="1295636" y="1907722"/>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8" name="Стрелка вправо 97"/>
          <p:cNvSpPr/>
          <p:nvPr/>
        </p:nvSpPr>
        <p:spPr>
          <a:xfrm rot="5400000">
            <a:off x="1691680" y="4365104"/>
            <a:ext cx="57606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0" name="Стрелка вправо 99"/>
          <p:cNvSpPr/>
          <p:nvPr/>
        </p:nvSpPr>
        <p:spPr>
          <a:xfrm rot="10800000">
            <a:off x="2699792" y="4941168"/>
            <a:ext cx="274585"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4" name="Стрелка вправо 103"/>
          <p:cNvSpPr/>
          <p:nvPr/>
        </p:nvSpPr>
        <p:spPr>
          <a:xfrm rot="5400000">
            <a:off x="408983" y="4378551"/>
            <a:ext cx="54917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5" name="Стрелка вправо 104"/>
          <p:cNvSpPr/>
          <p:nvPr/>
        </p:nvSpPr>
        <p:spPr>
          <a:xfrm rot="-5400000">
            <a:off x="431540" y="5337212"/>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6" name="Стрелка вправо 105"/>
          <p:cNvSpPr/>
          <p:nvPr/>
        </p:nvSpPr>
        <p:spPr>
          <a:xfrm rot="-5400000">
            <a:off x="2015716" y="5409220"/>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69" name="Группа 84"/>
          <p:cNvGrpSpPr/>
          <p:nvPr/>
        </p:nvGrpSpPr>
        <p:grpSpPr>
          <a:xfrm>
            <a:off x="1937671" y="5610726"/>
            <a:ext cx="1482201" cy="584775"/>
            <a:chOff x="1835696" y="4797152"/>
            <a:chExt cx="1482201" cy="584775"/>
          </a:xfrm>
        </p:grpSpPr>
        <p:sp>
          <p:nvSpPr>
            <p:cNvPr id="37" name="Скругленный прямоугольник 36"/>
            <p:cNvSpPr/>
            <p:nvPr/>
          </p:nvSpPr>
          <p:spPr>
            <a:xfrm>
              <a:off x="1835696" y="4869160"/>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5" name="TextBox 24"/>
            <p:cNvSpPr txBox="1"/>
            <p:nvPr/>
          </p:nvSpPr>
          <p:spPr>
            <a:xfrm>
              <a:off x="1835696" y="4797152"/>
              <a:ext cx="1482201" cy="584775"/>
            </a:xfrm>
            <a:prstGeom prst="rect">
              <a:avLst/>
            </a:prstGeom>
            <a:noFill/>
          </p:spPr>
          <p:txBody>
            <a:bodyPr wrap="none" rtlCol="0">
              <a:spAutoFit/>
            </a:bodyPr>
            <a:lstStyle/>
            <a:p>
              <a:r>
                <a:rPr lang="ru-RU" sz="1600" dirty="0" err="1" smtClean="0"/>
                <a:t>Фармакофор</a:t>
              </a:r>
              <a:r>
                <a:rPr lang="ru-RU" sz="1600" dirty="0" smtClean="0"/>
                <a:t>,</a:t>
              </a:r>
            </a:p>
            <a:p>
              <a:r>
                <a:rPr lang="ru-RU" sz="1600" dirty="0" err="1" smtClean="0"/>
                <a:t>докинг</a:t>
              </a:r>
              <a:endParaRPr lang="ru-RU" sz="1600" dirty="0"/>
            </a:p>
          </p:txBody>
        </p:sp>
      </p:grpSp>
      <p:grpSp>
        <p:nvGrpSpPr>
          <p:cNvPr id="70" name="Группа 83"/>
          <p:cNvGrpSpPr/>
          <p:nvPr/>
        </p:nvGrpSpPr>
        <p:grpSpPr>
          <a:xfrm>
            <a:off x="317395" y="5616134"/>
            <a:ext cx="1518301" cy="584775"/>
            <a:chOff x="359024" y="4725144"/>
            <a:chExt cx="1518301" cy="584775"/>
          </a:xfrm>
        </p:grpSpPr>
        <p:sp>
          <p:nvSpPr>
            <p:cNvPr id="38" name="Скругленный прямоугольник 37"/>
            <p:cNvSpPr/>
            <p:nvPr/>
          </p:nvSpPr>
          <p:spPr>
            <a:xfrm>
              <a:off x="395536" y="4797152"/>
              <a:ext cx="1440160"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4" name="TextBox 23"/>
            <p:cNvSpPr txBox="1"/>
            <p:nvPr/>
          </p:nvSpPr>
          <p:spPr>
            <a:xfrm>
              <a:off x="359024" y="4725144"/>
              <a:ext cx="1518301" cy="584775"/>
            </a:xfrm>
            <a:prstGeom prst="rect">
              <a:avLst/>
            </a:prstGeom>
            <a:noFill/>
          </p:spPr>
          <p:txBody>
            <a:bodyPr wrap="none" rtlCol="0">
              <a:spAutoFit/>
            </a:bodyPr>
            <a:lstStyle/>
            <a:p>
              <a:r>
                <a:rPr lang="ru-RU" sz="1600" dirty="0" smtClean="0"/>
                <a:t>Модель сайта</a:t>
              </a:r>
            </a:p>
            <a:p>
              <a:r>
                <a:rPr lang="ru-RU" sz="1600" dirty="0" smtClean="0"/>
                <a:t>связывания</a:t>
              </a:r>
              <a:endParaRPr lang="ru-RU" sz="1600" dirty="0"/>
            </a:p>
          </p:txBody>
        </p:sp>
      </p:grpSp>
      <p:sp>
        <p:nvSpPr>
          <p:cNvPr id="108" name="Стрелка вправо 107"/>
          <p:cNvSpPr/>
          <p:nvPr/>
        </p:nvSpPr>
        <p:spPr>
          <a:xfrm>
            <a:off x="2771800" y="4797152"/>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1" name="Группа 70"/>
          <p:cNvGrpSpPr/>
          <p:nvPr/>
        </p:nvGrpSpPr>
        <p:grpSpPr>
          <a:xfrm>
            <a:off x="2316443" y="1362254"/>
            <a:ext cx="1431802" cy="584775"/>
            <a:chOff x="2964515" y="620688"/>
            <a:chExt cx="1431802" cy="584775"/>
          </a:xfrm>
        </p:grpSpPr>
        <p:sp>
          <p:nvSpPr>
            <p:cNvPr id="35" name="Скругленный прямоугольник 34"/>
            <p:cNvSpPr/>
            <p:nvPr/>
          </p:nvSpPr>
          <p:spPr>
            <a:xfrm>
              <a:off x="2987824" y="692696"/>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4" name="TextBox 3"/>
            <p:cNvSpPr txBox="1"/>
            <p:nvPr/>
          </p:nvSpPr>
          <p:spPr>
            <a:xfrm>
              <a:off x="2964515" y="620688"/>
              <a:ext cx="1431802" cy="584775"/>
            </a:xfrm>
            <a:prstGeom prst="rect">
              <a:avLst/>
            </a:prstGeom>
            <a:noFill/>
          </p:spPr>
          <p:txBody>
            <a:bodyPr wrap="none" rtlCol="0">
              <a:spAutoFit/>
            </a:bodyPr>
            <a:lstStyle/>
            <a:p>
              <a:r>
                <a:rPr lang="ru-RU" sz="1600" dirty="0" smtClean="0"/>
                <a:t>3</a:t>
              </a:r>
              <a:r>
                <a:rPr lang="en-US" sz="1600" dirty="0" smtClean="0"/>
                <a:t>D </a:t>
              </a:r>
              <a:r>
                <a:rPr lang="ru-RU" sz="1600" dirty="0" smtClean="0"/>
                <a:t>структура</a:t>
              </a:r>
            </a:p>
            <a:p>
              <a:r>
                <a:rPr lang="ru-RU" sz="1600" dirty="0" smtClean="0"/>
                <a:t>мишени</a:t>
              </a:r>
              <a:endParaRPr lang="ru-RU" sz="1600" dirty="0"/>
            </a:p>
          </p:txBody>
        </p:sp>
      </p:grpSp>
      <p:sp>
        <p:nvSpPr>
          <p:cNvPr id="110" name="Стрелка вправо 109"/>
          <p:cNvSpPr/>
          <p:nvPr/>
        </p:nvSpPr>
        <p:spPr>
          <a:xfrm>
            <a:off x="4355976" y="4869160"/>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11" name="Стрелка вправо 110"/>
          <p:cNvSpPr/>
          <p:nvPr/>
        </p:nvSpPr>
        <p:spPr>
          <a:xfrm rot="-5400000">
            <a:off x="4896036" y="5409220"/>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2" name="Группа 85"/>
          <p:cNvGrpSpPr/>
          <p:nvPr/>
        </p:nvGrpSpPr>
        <p:grpSpPr>
          <a:xfrm>
            <a:off x="4572000" y="5682734"/>
            <a:ext cx="1224136" cy="476672"/>
            <a:chOff x="4788024" y="4797152"/>
            <a:chExt cx="1224136" cy="476672"/>
          </a:xfrm>
        </p:grpSpPr>
        <p:sp>
          <p:nvSpPr>
            <p:cNvPr id="51" name="Скругленный прямоугольник 50"/>
            <p:cNvSpPr/>
            <p:nvPr/>
          </p:nvSpPr>
          <p:spPr>
            <a:xfrm>
              <a:off x="4788024" y="4797152"/>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9" name="TextBox 28"/>
            <p:cNvSpPr txBox="1"/>
            <p:nvPr/>
          </p:nvSpPr>
          <p:spPr>
            <a:xfrm>
              <a:off x="4860032" y="4869160"/>
              <a:ext cx="1083951" cy="338554"/>
            </a:xfrm>
            <a:prstGeom prst="rect">
              <a:avLst/>
            </a:prstGeom>
            <a:noFill/>
          </p:spPr>
          <p:txBody>
            <a:bodyPr wrap="none" rtlCol="0">
              <a:spAutoFit/>
            </a:bodyPr>
            <a:lstStyle/>
            <a:p>
              <a:r>
                <a:rPr lang="ru-RU" sz="1600" dirty="0" smtClean="0"/>
                <a:t>3</a:t>
              </a:r>
              <a:r>
                <a:rPr lang="en-US" sz="1600" dirty="0" smtClean="0"/>
                <a:t>D QSAR</a:t>
              </a:r>
              <a:endParaRPr lang="ru-RU" sz="1600" dirty="0" smtClean="0"/>
            </a:p>
          </p:txBody>
        </p:sp>
      </p:grpSp>
      <p:cxnSp>
        <p:nvCxnSpPr>
          <p:cNvPr id="113" name="Прямая со стрелкой 112"/>
          <p:cNvCxnSpPr/>
          <p:nvPr/>
        </p:nvCxnSpPr>
        <p:spPr>
          <a:xfrm flipH="1">
            <a:off x="4355976" y="2204864"/>
            <a:ext cx="2278684" cy="2520280"/>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18" name="Стрелка вправо 117"/>
          <p:cNvSpPr/>
          <p:nvPr/>
        </p:nvSpPr>
        <p:spPr>
          <a:xfrm rot="5400000">
            <a:off x="4752020" y="2011397"/>
            <a:ext cx="36004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3" name="Группа 64"/>
          <p:cNvGrpSpPr/>
          <p:nvPr/>
        </p:nvGrpSpPr>
        <p:grpSpPr>
          <a:xfrm>
            <a:off x="4283968" y="3204265"/>
            <a:ext cx="1512168" cy="584775"/>
            <a:chOff x="4716016" y="2060848"/>
            <a:chExt cx="1512168" cy="584775"/>
          </a:xfrm>
        </p:grpSpPr>
        <p:sp>
          <p:nvSpPr>
            <p:cNvPr id="56" name="Скругленный прямоугольник 55"/>
            <p:cNvSpPr/>
            <p:nvPr/>
          </p:nvSpPr>
          <p:spPr>
            <a:xfrm>
              <a:off x="4716016" y="2060848"/>
              <a:ext cx="1440160"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1" name="TextBox 10"/>
            <p:cNvSpPr txBox="1"/>
            <p:nvPr/>
          </p:nvSpPr>
          <p:spPr>
            <a:xfrm>
              <a:off x="4833250" y="2060848"/>
              <a:ext cx="1394934" cy="584775"/>
            </a:xfrm>
            <a:prstGeom prst="rect">
              <a:avLst/>
            </a:prstGeom>
            <a:noFill/>
          </p:spPr>
          <p:txBody>
            <a:bodyPr wrap="none" rtlCol="0">
              <a:spAutoFit/>
            </a:bodyPr>
            <a:lstStyle/>
            <a:p>
              <a:r>
                <a:rPr lang="ru-RU" sz="1600" dirty="0" smtClean="0"/>
                <a:t>Химический </a:t>
              </a:r>
            </a:p>
            <a:p>
              <a:r>
                <a:rPr lang="ru-RU" sz="1600" dirty="0" smtClean="0"/>
                <a:t>синтез</a:t>
              </a:r>
              <a:endParaRPr lang="ru-RU" sz="1600" dirty="0"/>
            </a:p>
          </p:txBody>
        </p:sp>
      </p:grpSp>
      <p:sp>
        <p:nvSpPr>
          <p:cNvPr id="122" name="Стрелка вправо 121"/>
          <p:cNvSpPr/>
          <p:nvPr/>
        </p:nvSpPr>
        <p:spPr>
          <a:xfrm rot="5400000">
            <a:off x="7884368" y="5517232"/>
            <a:ext cx="72008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23" name="Стрелка вправо 122"/>
          <p:cNvSpPr/>
          <p:nvPr/>
        </p:nvSpPr>
        <p:spPr>
          <a:xfrm rot="5400000">
            <a:off x="7740352" y="2996952"/>
            <a:ext cx="288032"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cxnSp>
        <p:nvCxnSpPr>
          <p:cNvPr id="124" name="Прямая со стрелкой 123"/>
          <p:cNvCxnSpPr/>
          <p:nvPr/>
        </p:nvCxnSpPr>
        <p:spPr>
          <a:xfrm flipH="1">
            <a:off x="755576" y="2276872"/>
            <a:ext cx="648072" cy="1512168"/>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4" name="Группа 63"/>
          <p:cNvGrpSpPr/>
          <p:nvPr/>
        </p:nvGrpSpPr>
        <p:grpSpPr>
          <a:xfrm>
            <a:off x="323528" y="2492896"/>
            <a:ext cx="1224136" cy="584775"/>
            <a:chOff x="251520" y="631069"/>
            <a:chExt cx="1224136" cy="593618"/>
          </a:xfrm>
        </p:grpSpPr>
        <p:sp>
          <p:nvSpPr>
            <p:cNvPr id="33" name="Скругленный прямоугольник 32"/>
            <p:cNvSpPr/>
            <p:nvPr/>
          </p:nvSpPr>
          <p:spPr>
            <a:xfrm>
              <a:off x="251520" y="692696"/>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7" name="TextBox 6"/>
            <p:cNvSpPr txBox="1"/>
            <p:nvPr/>
          </p:nvSpPr>
          <p:spPr>
            <a:xfrm>
              <a:off x="251520" y="631069"/>
              <a:ext cx="1219501" cy="593618"/>
            </a:xfrm>
            <a:prstGeom prst="rect">
              <a:avLst/>
            </a:prstGeom>
            <a:noFill/>
          </p:spPr>
          <p:txBody>
            <a:bodyPr wrap="none" rtlCol="0">
              <a:spAutoFit/>
            </a:bodyPr>
            <a:lstStyle/>
            <a:p>
              <a:r>
                <a:rPr lang="ru-RU" sz="1600" dirty="0" smtClean="0"/>
                <a:t>Известные</a:t>
              </a:r>
            </a:p>
            <a:p>
              <a:r>
                <a:rPr lang="ru-RU" sz="1600" dirty="0" err="1" smtClean="0"/>
                <a:t>лиганды</a:t>
              </a:r>
              <a:endParaRPr lang="ru-RU" sz="1600" dirty="0" smtClean="0"/>
            </a:p>
          </p:txBody>
        </p:sp>
      </p:grpSp>
      <p:cxnSp>
        <p:nvCxnSpPr>
          <p:cNvPr id="126" name="Прямая со стрелкой 125"/>
          <p:cNvCxnSpPr/>
          <p:nvPr/>
        </p:nvCxnSpPr>
        <p:spPr>
          <a:xfrm flipH="1">
            <a:off x="755576" y="1916832"/>
            <a:ext cx="2160240" cy="1872208"/>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Прямая со стрелкой 127"/>
          <p:cNvCxnSpPr>
            <a:stCxn id="21" idx="3"/>
            <a:endCxn id="56" idx="1"/>
          </p:cNvCxnSpPr>
          <p:nvPr/>
        </p:nvCxnSpPr>
        <p:spPr>
          <a:xfrm flipV="1">
            <a:off x="3563888" y="3492297"/>
            <a:ext cx="720080" cy="43640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Прямая со стрелкой 130"/>
          <p:cNvCxnSpPr>
            <a:stCxn id="9" idx="1"/>
          </p:cNvCxnSpPr>
          <p:nvPr/>
        </p:nvCxnSpPr>
        <p:spPr>
          <a:xfrm flipH="1" flipV="1">
            <a:off x="2915816" y="1916832"/>
            <a:ext cx="1368152" cy="643717"/>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Скругленная соединительная линия 135"/>
          <p:cNvCxnSpPr>
            <a:stCxn id="122" idx="1"/>
            <a:endCxn id="111" idx="3"/>
          </p:cNvCxnSpPr>
          <p:nvPr/>
        </p:nvCxnSpPr>
        <p:spPr>
          <a:xfrm rot="16200000" flipV="1">
            <a:off x="6696236" y="3681028"/>
            <a:ext cx="12700" cy="3096344"/>
          </a:xfrm>
          <a:prstGeom prst="curvedConnector3">
            <a:avLst>
              <a:gd name="adj1" fmla="val -1099835"/>
            </a:avLst>
          </a:prstGeom>
          <a:ln w="57150">
            <a:solidFill>
              <a:srgbClr val="FF690D"/>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40" name="Скругленная соединительная линия 139"/>
          <p:cNvCxnSpPr>
            <a:stCxn id="7" idx="1"/>
            <a:endCxn id="24" idx="1"/>
          </p:cNvCxnSpPr>
          <p:nvPr/>
        </p:nvCxnSpPr>
        <p:spPr>
          <a:xfrm rot="10800000" flipV="1">
            <a:off x="317396" y="2785284"/>
            <a:ext cx="6133" cy="3123238"/>
          </a:xfrm>
          <a:prstGeom prst="curvedConnector3">
            <a:avLst>
              <a:gd name="adj1" fmla="val 4923660"/>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5" name="Группа 82"/>
          <p:cNvGrpSpPr/>
          <p:nvPr/>
        </p:nvGrpSpPr>
        <p:grpSpPr>
          <a:xfrm>
            <a:off x="107504" y="4665911"/>
            <a:ext cx="1306961" cy="584775"/>
            <a:chOff x="467544" y="3861048"/>
            <a:chExt cx="1306961" cy="584775"/>
          </a:xfrm>
        </p:grpSpPr>
        <p:sp>
          <p:nvSpPr>
            <p:cNvPr id="41" name="Скругленный прямоугольник 40"/>
            <p:cNvSpPr/>
            <p:nvPr/>
          </p:nvSpPr>
          <p:spPr>
            <a:xfrm>
              <a:off x="467544" y="3933056"/>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2" name="TextBox 21"/>
            <p:cNvSpPr txBox="1"/>
            <p:nvPr/>
          </p:nvSpPr>
          <p:spPr>
            <a:xfrm>
              <a:off x="467544" y="3861048"/>
              <a:ext cx="1306961" cy="584775"/>
            </a:xfrm>
            <a:prstGeom prst="rect">
              <a:avLst/>
            </a:prstGeom>
            <a:noFill/>
          </p:spPr>
          <p:txBody>
            <a:bodyPr wrap="none" rtlCol="0">
              <a:spAutoFit/>
            </a:bodyPr>
            <a:lstStyle/>
            <a:p>
              <a:r>
                <a:rPr lang="ru-RU" sz="1600" dirty="0" smtClean="0"/>
                <a:t>Сайт</a:t>
              </a:r>
            </a:p>
            <a:p>
              <a:r>
                <a:rPr lang="ru-RU" sz="1600" dirty="0" smtClean="0"/>
                <a:t>связывания</a:t>
              </a:r>
              <a:endParaRPr lang="ru-RU" sz="1600" dirty="0"/>
            </a:p>
          </p:txBody>
        </p:sp>
      </p:grpSp>
      <p:grpSp>
        <p:nvGrpSpPr>
          <p:cNvPr id="76" name="Группа 81"/>
          <p:cNvGrpSpPr/>
          <p:nvPr/>
        </p:nvGrpSpPr>
        <p:grpSpPr>
          <a:xfrm>
            <a:off x="107504" y="3636313"/>
            <a:ext cx="1152128" cy="584775"/>
            <a:chOff x="323528" y="2996952"/>
            <a:chExt cx="1152128" cy="584775"/>
          </a:xfrm>
        </p:grpSpPr>
        <p:sp>
          <p:nvSpPr>
            <p:cNvPr id="44" name="Скругленный прямоугольник 43"/>
            <p:cNvSpPr/>
            <p:nvPr/>
          </p:nvSpPr>
          <p:spPr>
            <a:xfrm>
              <a:off x="323528" y="3068960"/>
              <a:ext cx="1152128"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9" name="TextBox 18"/>
            <p:cNvSpPr txBox="1"/>
            <p:nvPr/>
          </p:nvSpPr>
          <p:spPr>
            <a:xfrm>
              <a:off x="323528" y="2996952"/>
              <a:ext cx="1146468" cy="584775"/>
            </a:xfrm>
            <a:prstGeom prst="rect">
              <a:avLst/>
            </a:prstGeom>
            <a:noFill/>
          </p:spPr>
          <p:txBody>
            <a:bodyPr wrap="none" rtlCol="0">
              <a:spAutoFit/>
            </a:bodyPr>
            <a:lstStyle/>
            <a:p>
              <a:r>
                <a:rPr lang="ru-RU" sz="1600" dirty="0" smtClean="0"/>
                <a:t>Анализ</a:t>
              </a:r>
            </a:p>
            <a:p>
              <a:r>
                <a:rPr lang="ru-RU" sz="1600" dirty="0" smtClean="0"/>
                <a:t>структуры</a:t>
              </a:r>
              <a:endParaRPr lang="ru-RU" sz="1600" dirty="0"/>
            </a:p>
          </p:txBody>
        </p:sp>
      </p:grpSp>
      <p:cxnSp>
        <p:nvCxnSpPr>
          <p:cNvPr id="147" name="Прямая со стрелкой 146"/>
          <p:cNvCxnSpPr>
            <a:endCxn id="26" idx="0"/>
          </p:cNvCxnSpPr>
          <p:nvPr/>
        </p:nvCxnSpPr>
        <p:spPr>
          <a:xfrm flipH="1">
            <a:off x="3673684" y="3789040"/>
            <a:ext cx="1258356" cy="876871"/>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Прямая со стрелкой 151"/>
          <p:cNvCxnSpPr>
            <a:stCxn id="32" idx="2"/>
          </p:cNvCxnSpPr>
          <p:nvPr/>
        </p:nvCxnSpPr>
        <p:spPr>
          <a:xfrm flipH="1">
            <a:off x="2987824" y="908720"/>
            <a:ext cx="1260140" cy="522276"/>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Прямая со стрелкой 154"/>
          <p:cNvCxnSpPr>
            <a:stCxn id="32" idx="2"/>
          </p:cNvCxnSpPr>
          <p:nvPr/>
        </p:nvCxnSpPr>
        <p:spPr>
          <a:xfrm>
            <a:off x="4247964" y="908720"/>
            <a:ext cx="900100" cy="504056"/>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Прямая со стрелкой 160"/>
          <p:cNvCxnSpPr>
            <a:endCxn id="10" idx="1"/>
          </p:cNvCxnSpPr>
          <p:nvPr/>
        </p:nvCxnSpPr>
        <p:spPr>
          <a:xfrm>
            <a:off x="5508104" y="1628800"/>
            <a:ext cx="308894" cy="23257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Прямая со стрелкой 163"/>
          <p:cNvCxnSpPr>
            <a:stCxn id="12" idx="2"/>
          </p:cNvCxnSpPr>
          <p:nvPr/>
        </p:nvCxnSpPr>
        <p:spPr>
          <a:xfrm flipH="1">
            <a:off x="5076056" y="4003632"/>
            <a:ext cx="2779767" cy="64950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7" name="Группа 73"/>
          <p:cNvGrpSpPr/>
          <p:nvPr/>
        </p:nvGrpSpPr>
        <p:grpSpPr>
          <a:xfrm>
            <a:off x="3779912" y="432048"/>
            <a:ext cx="983940" cy="476672"/>
            <a:chOff x="4067944" y="0"/>
            <a:chExt cx="983940" cy="476672"/>
          </a:xfrm>
        </p:grpSpPr>
        <p:sp>
          <p:nvSpPr>
            <p:cNvPr id="32" name="Скругленный прямоугольник 31"/>
            <p:cNvSpPr/>
            <p:nvPr/>
          </p:nvSpPr>
          <p:spPr>
            <a:xfrm>
              <a:off x="4067944" y="0"/>
              <a:ext cx="936104" cy="476672"/>
            </a:xfrm>
            <a:prstGeom prst="round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 name="TextBox 2"/>
            <p:cNvSpPr txBox="1"/>
            <p:nvPr/>
          </p:nvSpPr>
          <p:spPr>
            <a:xfrm>
              <a:off x="4080143" y="44624"/>
              <a:ext cx="971741" cy="338554"/>
            </a:xfrm>
            <a:prstGeom prst="rect">
              <a:avLst/>
            </a:prstGeom>
            <a:noFill/>
          </p:spPr>
          <p:txBody>
            <a:bodyPr wrap="none" rtlCol="0">
              <a:spAutoFit/>
            </a:bodyPr>
            <a:lstStyle/>
            <a:p>
              <a:r>
                <a:rPr lang="ru-RU" sz="1600" dirty="0" smtClean="0"/>
                <a:t>Мишень</a:t>
              </a:r>
              <a:endParaRPr lang="ru-RU" sz="1600" dirty="0"/>
            </a:p>
          </p:txBody>
        </p:sp>
      </p:grpSp>
      <p:cxnSp>
        <p:nvCxnSpPr>
          <p:cNvPr id="167" name="Прямая со стрелкой 166"/>
          <p:cNvCxnSpPr/>
          <p:nvPr/>
        </p:nvCxnSpPr>
        <p:spPr>
          <a:xfrm>
            <a:off x="2915816" y="1947029"/>
            <a:ext cx="144016" cy="1770003"/>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59632" y="3234462"/>
            <a:ext cx="2773516" cy="338554"/>
          </a:xfrm>
          <a:prstGeom prst="rect">
            <a:avLst/>
          </a:prstGeom>
          <a:noFill/>
        </p:spPr>
        <p:txBody>
          <a:bodyPr wrap="none" rtlCol="0">
            <a:spAutoFit/>
          </a:bodyPr>
          <a:lstStyle/>
          <a:p>
            <a:r>
              <a:rPr lang="en-US" sz="1600" i="1" dirty="0" smtClean="0"/>
              <a:t>Structure-based drug design</a:t>
            </a:r>
            <a:endParaRPr lang="ru-RU" sz="1600" i="1" dirty="0"/>
          </a:p>
        </p:txBody>
      </p:sp>
      <p:sp>
        <p:nvSpPr>
          <p:cNvPr id="177" name="Стрелка вправо 176"/>
          <p:cNvSpPr/>
          <p:nvPr/>
        </p:nvSpPr>
        <p:spPr>
          <a:xfrm>
            <a:off x="6012160" y="4887380"/>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78" name="Стрелка вправо 177"/>
          <p:cNvSpPr/>
          <p:nvPr/>
        </p:nvSpPr>
        <p:spPr>
          <a:xfrm>
            <a:off x="7452320" y="4941168"/>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79" name="Стрелка вправо 178"/>
          <p:cNvSpPr/>
          <p:nvPr/>
        </p:nvSpPr>
        <p:spPr>
          <a:xfrm>
            <a:off x="1259632" y="4896054"/>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86" name="Rectangle 2"/>
          <p:cNvSpPr txBox="1">
            <a:spLocks noChangeArrowheads="1"/>
          </p:cNvSpPr>
          <p:nvPr/>
        </p:nvSpPr>
        <p:spPr bwMode="auto">
          <a:xfrm>
            <a:off x="0" y="-3874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000" kern="0" dirty="0" smtClean="0">
                <a:solidFill>
                  <a:srgbClr val="0066CC"/>
                </a:solidFill>
                <a:effectLst>
                  <a:outerShdw blurRad="38100" dist="38100" dir="2700000" algn="tl">
                    <a:srgbClr val="000000"/>
                  </a:outerShdw>
                </a:effectLst>
                <a:latin typeface="+mj-lt"/>
                <a:ea typeface="+mj-ea"/>
                <a:cs typeface="+mj-cs"/>
              </a:rPr>
              <a:t>Основные стратегии, используемые при компьютерной разработке лекарств</a:t>
            </a:r>
            <a:endParaRPr kumimoji="0" lang="ru-RU" sz="2000" b="0" i="0" u="none" strike="noStrike" kern="0" cap="none" spc="0" normalizeH="0" baseline="0" noProof="0" dirty="0" smtClean="0">
              <a:ln>
                <a:noFill/>
              </a:ln>
              <a:solidFill>
                <a:srgbClr val="0066CC"/>
              </a:solidFill>
              <a:effectLst>
                <a:outerShdw blurRad="38100" dist="38100" dir="2700000" algn="tl">
                  <a:srgbClr val="000000"/>
                </a:outerShdw>
              </a:effectLst>
              <a:uLnTx/>
              <a:uFillTx/>
              <a:latin typeface="+mj-lt"/>
              <a:ea typeface="+mj-ea"/>
              <a:cs typeface="+mj-cs"/>
            </a:endParaRPr>
          </a:p>
        </p:txBody>
      </p:sp>
      <p:sp>
        <p:nvSpPr>
          <p:cNvPr id="112" name="Овал 111"/>
          <p:cNvSpPr/>
          <p:nvPr/>
        </p:nvSpPr>
        <p:spPr>
          <a:xfrm>
            <a:off x="1403648" y="3645024"/>
            <a:ext cx="1008112" cy="648072"/>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2411760" y="3573016"/>
            <a:ext cx="1224136" cy="72008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Овал 114"/>
          <p:cNvSpPr/>
          <p:nvPr/>
        </p:nvSpPr>
        <p:spPr>
          <a:xfrm>
            <a:off x="1331640" y="4581128"/>
            <a:ext cx="1584176" cy="792088"/>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7" name="Прямая со стрелкой 116"/>
          <p:cNvCxnSpPr/>
          <p:nvPr/>
        </p:nvCxnSpPr>
        <p:spPr>
          <a:xfrm flipV="1">
            <a:off x="5004048" y="2636912"/>
            <a:ext cx="2088232" cy="2020579"/>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19" name="Овал 118"/>
          <p:cNvSpPr/>
          <p:nvPr/>
        </p:nvSpPr>
        <p:spPr>
          <a:xfrm>
            <a:off x="-14068" y="3573016"/>
            <a:ext cx="1403648" cy="72008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A9B858A2-5AE2-45F0-9333-F007E038DA77}" type="slidenum">
              <a:rPr lang="ru-RU" smtClean="0"/>
              <a:pPr>
                <a:defRPr/>
              </a:pPr>
              <a:t>32</a:t>
            </a:fld>
            <a:endParaRPr lang="ru-RU"/>
          </a:p>
        </p:txBody>
      </p:sp>
      <p:pic>
        <p:nvPicPr>
          <p:cNvPr id="391178" name="Picture 10" descr="http://www.jscimedcentral.com/ChemicalEngineering/Articles/images/chemicalengineering-1-1004-g002.gif"/>
          <p:cNvPicPr>
            <a:picLocks noChangeAspect="1" noChangeArrowheads="1"/>
          </p:cNvPicPr>
          <p:nvPr/>
        </p:nvPicPr>
        <p:blipFill>
          <a:blip r:embed="rId2" cstate="print"/>
          <a:srcRect/>
          <a:stretch>
            <a:fillRect/>
          </a:stretch>
        </p:blipFill>
        <p:spPr bwMode="auto">
          <a:xfrm>
            <a:off x="395535" y="1293465"/>
            <a:ext cx="8279974" cy="4799831"/>
          </a:xfrm>
          <a:prstGeom prst="rect">
            <a:avLst/>
          </a:prstGeom>
          <a:noFill/>
        </p:spPr>
      </p:pic>
      <p:sp>
        <p:nvSpPr>
          <p:cNvPr id="8" name="TextBox 7"/>
          <p:cNvSpPr txBox="1"/>
          <p:nvPr/>
        </p:nvSpPr>
        <p:spPr>
          <a:xfrm>
            <a:off x="683568" y="476672"/>
            <a:ext cx="3062249" cy="923330"/>
          </a:xfrm>
          <a:prstGeom prst="rect">
            <a:avLst/>
          </a:prstGeom>
          <a:noFill/>
        </p:spPr>
        <p:txBody>
          <a:bodyPr wrap="none" rtlCol="0">
            <a:spAutoFit/>
          </a:bodyPr>
          <a:lstStyle/>
          <a:p>
            <a:r>
              <a:rPr lang="ru-RU" dirty="0" smtClean="0"/>
              <a:t>Виртуальный скрининг</a:t>
            </a:r>
          </a:p>
          <a:p>
            <a:r>
              <a:rPr lang="ru-RU" dirty="0" smtClean="0"/>
              <a:t>с помощью молекулярного</a:t>
            </a:r>
          </a:p>
          <a:p>
            <a:r>
              <a:rPr lang="ru-RU" dirty="0" err="1" smtClean="0"/>
              <a:t>докинга</a:t>
            </a:r>
            <a:endParaRPr lang="ru-RU" dirty="0"/>
          </a:p>
        </p:txBody>
      </p:sp>
      <p:sp>
        <p:nvSpPr>
          <p:cNvPr id="9" name="TextBox 8"/>
          <p:cNvSpPr txBox="1"/>
          <p:nvPr/>
        </p:nvSpPr>
        <p:spPr>
          <a:xfrm>
            <a:off x="4572000" y="478413"/>
            <a:ext cx="3134191" cy="646331"/>
          </a:xfrm>
          <a:prstGeom prst="rect">
            <a:avLst/>
          </a:prstGeom>
          <a:noFill/>
        </p:spPr>
        <p:txBody>
          <a:bodyPr wrap="none" rtlCol="0">
            <a:spAutoFit/>
          </a:bodyPr>
          <a:lstStyle/>
          <a:p>
            <a:r>
              <a:rPr lang="en-US" dirty="0" smtClean="0"/>
              <a:t>Fragment based drug design</a:t>
            </a:r>
          </a:p>
          <a:p>
            <a:r>
              <a:rPr lang="en-US" dirty="0" smtClean="0"/>
              <a:t>(</a:t>
            </a:r>
            <a:r>
              <a:rPr lang="en-US" i="1" dirty="0" smtClean="0"/>
              <a:t>de novo</a:t>
            </a:r>
            <a:r>
              <a:rPr lang="en-US" dirty="0" smtClean="0"/>
              <a:t>)</a:t>
            </a:r>
            <a:endParaRPr lang="ru-RU" dirty="0" smtClean="0"/>
          </a:p>
        </p:txBody>
      </p:sp>
      <p:sp>
        <p:nvSpPr>
          <p:cNvPr id="10" name="Прямоугольник 9"/>
          <p:cNvSpPr/>
          <p:nvPr/>
        </p:nvSpPr>
        <p:spPr>
          <a:xfrm>
            <a:off x="539552" y="5934670"/>
            <a:ext cx="8280920" cy="461665"/>
          </a:xfrm>
          <a:prstGeom prst="rect">
            <a:avLst/>
          </a:prstGeom>
        </p:spPr>
        <p:txBody>
          <a:bodyPr wrap="square">
            <a:spAutoFit/>
          </a:bodyPr>
          <a:lstStyle/>
          <a:p>
            <a:r>
              <a:rPr lang="en-US" sz="1200" dirty="0" smtClean="0"/>
              <a:t>Fig from: Park S, Mann J, Li N (2013) Targeted Inhibitor Design: Lessons from Small Molecule Drug Design, Directed Evolution, and Vaccine Research. </a:t>
            </a:r>
            <a:r>
              <a:rPr lang="en-US" sz="1200" dirty="0" err="1" smtClean="0"/>
              <a:t>Chem</a:t>
            </a:r>
            <a:r>
              <a:rPr lang="en-US" sz="1200" dirty="0" smtClean="0"/>
              <a:t> Eng Process Tech 1: 1004.</a:t>
            </a:r>
            <a:endParaRPr lang="ru-RU"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Скругленный прямоугольник 115"/>
          <p:cNvSpPr/>
          <p:nvPr/>
        </p:nvSpPr>
        <p:spPr>
          <a:xfrm>
            <a:off x="4211960" y="908720"/>
            <a:ext cx="4608512" cy="331236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2" name="Скругленный прямоугольник 91"/>
          <p:cNvSpPr/>
          <p:nvPr/>
        </p:nvSpPr>
        <p:spPr>
          <a:xfrm>
            <a:off x="72008" y="3284984"/>
            <a:ext cx="3995936" cy="108012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1" name="Скругленный прямоугольник 90"/>
          <p:cNvSpPr/>
          <p:nvPr/>
        </p:nvSpPr>
        <p:spPr>
          <a:xfrm>
            <a:off x="72008" y="980728"/>
            <a:ext cx="3995936" cy="216024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0" name="Скругленный прямоугольник 89"/>
          <p:cNvSpPr/>
          <p:nvPr/>
        </p:nvSpPr>
        <p:spPr>
          <a:xfrm>
            <a:off x="72008" y="4509120"/>
            <a:ext cx="9071992" cy="86409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89" name="Скругленный прямоугольник 88"/>
          <p:cNvSpPr/>
          <p:nvPr/>
        </p:nvSpPr>
        <p:spPr>
          <a:xfrm>
            <a:off x="72008" y="5517232"/>
            <a:ext cx="6012160" cy="108012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2" name="Группа 86"/>
          <p:cNvGrpSpPr/>
          <p:nvPr/>
        </p:nvGrpSpPr>
        <p:grpSpPr>
          <a:xfrm>
            <a:off x="1403648" y="4674622"/>
            <a:ext cx="1539204" cy="584775"/>
            <a:chOff x="1619672" y="3933056"/>
            <a:chExt cx="1539204" cy="584775"/>
          </a:xfrm>
        </p:grpSpPr>
        <p:sp>
          <p:nvSpPr>
            <p:cNvPr id="40" name="Скругленный прямоугольник 39"/>
            <p:cNvSpPr/>
            <p:nvPr/>
          </p:nvSpPr>
          <p:spPr>
            <a:xfrm>
              <a:off x="1651339" y="3959950"/>
              <a:ext cx="1368152" cy="54868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3" name="TextBox 22"/>
            <p:cNvSpPr txBox="1"/>
            <p:nvPr/>
          </p:nvSpPr>
          <p:spPr>
            <a:xfrm>
              <a:off x="1619672" y="3933056"/>
              <a:ext cx="1539204" cy="584775"/>
            </a:xfrm>
            <a:prstGeom prst="rect">
              <a:avLst/>
            </a:prstGeom>
            <a:noFill/>
          </p:spPr>
          <p:txBody>
            <a:bodyPr wrap="none" rtlCol="0">
              <a:spAutoFit/>
            </a:bodyPr>
            <a:lstStyle/>
            <a:p>
              <a:r>
                <a:rPr lang="ru-RU" sz="1600" dirty="0" smtClean="0"/>
                <a:t>Виртуальный</a:t>
              </a:r>
            </a:p>
            <a:p>
              <a:r>
                <a:rPr lang="en-US" sz="1600" dirty="0" smtClean="0"/>
                <a:t>c</a:t>
              </a:r>
              <a:r>
                <a:rPr lang="ru-RU" sz="1600" dirty="0" err="1" smtClean="0"/>
                <a:t>крининг</a:t>
              </a:r>
              <a:r>
                <a:rPr lang="ru-RU" sz="1600" dirty="0" smtClean="0"/>
                <a:t> (</a:t>
              </a:r>
              <a:r>
                <a:rPr lang="en-US" sz="1600" dirty="0" smtClean="0"/>
                <a:t>hits)</a:t>
              </a:r>
              <a:endParaRPr lang="ru-RU" sz="1600" dirty="0"/>
            </a:p>
          </p:txBody>
        </p:sp>
      </p:grpSp>
      <p:grpSp>
        <p:nvGrpSpPr>
          <p:cNvPr id="16" name="Группа 77"/>
          <p:cNvGrpSpPr/>
          <p:nvPr/>
        </p:nvGrpSpPr>
        <p:grpSpPr>
          <a:xfrm>
            <a:off x="4467524" y="4656402"/>
            <a:ext cx="2048692" cy="594284"/>
            <a:chOff x="4801470" y="3986844"/>
            <a:chExt cx="1832668" cy="594284"/>
          </a:xfrm>
        </p:grpSpPr>
        <p:sp>
          <p:nvSpPr>
            <p:cNvPr id="39" name="Скругленный прямоугольник 38"/>
            <p:cNvSpPr/>
            <p:nvPr/>
          </p:nvSpPr>
          <p:spPr>
            <a:xfrm>
              <a:off x="4860032" y="4005064"/>
              <a:ext cx="1368152" cy="57606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7" name="TextBox 26"/>
            <p:cNvSpPr txBox="1"/>
            <p:nvPr/>
          </p:nvSpPr>
          <p:spPr>
            <a:xfrm>
              <a:off x="4801470" y="3986844"/>
              <a:ext cx="1832668" cy="584775"/>
            </a:xfrm>
            <a:prstGeom prst="rect">
              <a:avLst/>
            </a:prstGeom>
            <a:noFill/>
          </p:spPr>
          <p:txBody>
            <a:bodyPr wrap="square" rtlCol="0">
              <a:spAutoFit/>
            </a:bodyPr>
            <a:lstStyle/>
            <a:p>
              <a:r>
                <a:rPr lang="ru-RU" sz="1600" dirty="0" smtClean="0"/>
                <a:t>Оптимизация </a:t>
              </a:r>
            </a:p>
            <a:p>
              <a:r>
                <a:rPr lang="ru-RU" sz="1600" dirty="0" smtClean="0"/>
                <a:t>прототипа</a:t>
              </a:r>
              <a:r>
                <a:rPr lang="en-US" sz="1600" dirty="0" smtClean="0"/>
                <a:t> (lead)</a:t>
              </a:r>
              <a:endParaRPr lang="ru-RU" sz="1600" dirty="0"/>
            </a:p>
          </p:txBody>
        </p:sp>
      </p:grpSp>
      <p:grpSp>
        <p:nvGrpSpPr>
          <p:cNvPr id="36" name="Группа 71"/>
          <p:cNvGrpSpPr/>
          <p:nvPr/>
        </p:nvGrpSpPr>
        <p:grpSpPr>
          <a:xfrm>
            <a:off x="683568" y="1362254"/>
            <a:ext cx="1440160" cy="584775"/>
            <a:chOff x="1547664" y="620688"/>
            <a:chExt cx="1440160" cy="584775"/>
          </a:xfrm>
        </p:grpSpPr>
        <p:sp>
          <p:nvSpPr>
            <p:cNvPr id="34" name="Скругленный прямоугольник 33"/>
            <p:cNvSpPr/>
            <p:nvPr/>
          </p:nvSpPr>
          <p:spPr>
            <a:xfrm>
              <a:off x="1547664" y="692696"/>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5" name="TextBox 4"/>
            <p:cNvSpPr txBox="1"/>
            <p:nvPr/>
          </p:nvSpPr>
          <p:spPr>
            <a:xfrm>
              <a:off x="1556022" y="620688"/>
              <a:ext cx="1431802" cy="584775"/>
            </a:xfrm>
            <a:prstGeom prst="rect">
              <a:avLst/>
            </a:prstGeom>
            <a:noFill/>
          </p:spPr>
          <p:txBody>
            <a:bodyPr wrap="none" rtlCol="0">
              <a:spAutoFit/>
            </a:bodyPr>
            <a:lstStyle/>
            <a:p>
              <a:r>
                <a:rPr lang="ru-RU" sz="1600" dirty="0" smtClean="0"/>
                <a:t>3</a:t>
              </a:r>
              <a:r>
                <a:rPr lang="en-US" sz="1600" dirty="0" smtClean="0"/>
                <a:t>D </a:t>
              </a:r>
              <a:r>
                <a:rPr lang="ru-RU" sz="1600" dirty="0" smtClean="0"/>
                <a:t>структура</a:t>
              </a:r>
            </a:p>
            <a:p>
              <a:r>
                <a:rPr lang="ru-RU" sz="1600" dirty="0" smtClean="0"/>
                <a:t>гомолога</a:t>
              </a:r>
              <a:endParaRPr lang="ru-RU" sz="1600" dirty="0"/>
            </a:p>
          </p:txBody>
        </p:sp>
      </p:grpSp>
      <p:grpSp>
        <p:nvGrpSpPr>
          <p:cNvPr id="46" name="Группа 72"/>
          <p:cNvGrpSpPr/>
          <p:nvPr/>
        </p:nvGrpSpPr>
        <p:grpSpPr>
          <a:xfrm>
            <a:off x="842799" y="2010326"/>
            <a:ext cx="1208921" cy="338554"/>
            <a:chOff x="1547664" y="1196752"/>
            <a:chExt cx="1208921" cy="338554"/>
          </a:xfrm>
        </p:grpSpPr>
        <p:sp>
          <p:nvSpPr>
            <p:cNvPr id="52" name="Скругленный прямоугольник 51"/>
            <p:cNvSpPr/>
            <p:nvPr/>
          </p:nvSpPr>
          <p:spPr>
            <a:xfrm>
              <a:off x="1547664" y="1268760"/>
              <a:ext cx="1152128" cy="21602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6" name="TextBox 5"/>
            <p:cNvSpPr txBox="1"/>
            <p:nvPr/>
          </p:nvSpPr>
          <p:spPr>
            <a:xfrm>
              <a:off x="1547664" y="1196752"/>
              <a:ext cx="1208921" cy="338554"/>
            </a:xfrm>
            <a:prstGeom prst="rect">
              <a:avLst/>
            </a:prstGeom>
            <a:noFill/>
          </p:spPr>
          <p:txBody>
            <a:bodyPr wrap="none" rtlCol="0">
              <a:spAutoFit/>
            </a:bodyPr>
            <a:lstStyle/>
            <a:p>
              <a:r>
                <a:rPr lang="ru-RU" sz="1600" dirty="0" smtClean="0"/>
                <a:t>3</a:t>
              </a:r>
              <a:r>
                <a:rPr lang="en-US" sz="1600" dirty="0" smtClean="0"/>
                <a:t>D </a:t>
              </a:r>
              <a:r>
                <a:rPr lang="ru-RU" sz="1600" dirty="0" smtClean="0"/>
                <a:t>модель</a:t>
              </a:r>
            </a:p>
          </p:txBody>
        </p:sp>
      </p:grpSp>
      <p:grpSp>
        <p:nvGrpSpPr>
          <p:cNvPr id="47" name="Группа 80"/>
          <p:cNvGrpSpPr/>
          <p:nvPr/>
        </p:nvGrpSpPr>
        <p:grpSpPr>
          <a:xfrm>
            <a:off x="1547664" y="3789040"/>
            <a:ext cx="834587" cy="360040"/>
            <a:chOff x="1547664" y="2996952"/>
            <a:chExt cx="834587" cy="360040"/>
          </a:xfrm>
        </p:grpSpPr>
        <p:sp>
          <p:nvSpPr>
            <p:cNvPr id="43" name="Скругленный прямоугольник 42"/>
            <p:cNvSpPr/>
            <p:nvPr/>
          </p:nvSpPr>
          <p:spPr>
            <a:xfrm>
              <a:off x="1547664" y="2996952"/>
              <a:ext cx="792088" cy="3600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0" name="TextBox 19"/>
            <p:cNvSpPr txBox="1"/>
            <p:nvPr/>
          </p:nvSpPr>
          <p:spPr>
            <a:xfrm>
              <a:off x="1547664" y="2996952"/>
              <a:ext cx="834587" cy="338554"/>
            </a:xfrm>
            <a:prstGeom prst="rect">
              <a:avLst/>
            </a:prstGeom>
            <a:noFill/>
          </p:spPr>
          <p:txBody>
            <a:bodyPr wrap="none" rtlCol="0">
              <a:spAutoFit/>
            </a:bodyPr>
            <a:lstStyle/>
            <a:p>
              <a:r>
                <a:rPr lang="ru-RU" sz="1600" dirty="0" err="1" smtClean="0"/>
                <a:t>Докинг</a:t>
              </a:r>
              <a:endParaRPr lang="ru-RU" sz="1600" dirty="0"/>
            </a:p>
          </p:txBody>
        </p:sp>
      </p:grpSp>
      <p:grpSp>
        <p:nvGrpSpPr>
          <p:cNvPr id="48" name="Группа 79"/>
          <p:cNvGrpSpPr/>
          <p:nvPr/>
        </p:nvGrpSpPr>
        <p:grpSpPr>
          <a:xfrm>
            <a:off x="2555776" y="3636313"/>
            <a:ext cx="1008112" cy="584775"/>
            <a:chOff x="2843808" y="3010399"/>
            <a:chExt cx="1008112" cy="584775"/>
          </a:xfrm>
        </p:grpSpPr>
        <p:sp>
          <p:nvSpPr>
            <p:cNvPr id="42" name="Скругленный прямоугольник 41"/>
            <p:cNvSpPr/>
            <p:nvPr/>
          </p:nvSpPr>
          <p:spPr>
            <a:xfrm>
              <a:off x="2843808" y="3068960"/>
              <a:ext cx="100811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1" name="TextBox 20"/>
            <p:cNvSpPr txBox="1"/>
            <p:nvPr/>
          </p:nvSpPr>
          <p:spPr>
            <a:xfrm>
              <a:off x="2870561" y="3010399"/>
              <a:ext cx="981359" cy="584775"/>
            </a:xfrm>
            <a:prstGeom prst="rect">
              <a:avLst/>
            </a:prstGeom>
            <a:noFill/>
          </p:spPr>
          <p:txBody>
            <a:bodyPr wrap="none" rtlCol="0">
              <a:spAutoFit/>
            </a:bodyPr>
            <a:lstStyle/>
            <a:p>
              <a:r>
                <a:rPr lang="en-US" sz="1600" i="1" dirty="0" smtClean="0"/>
                <a:t>De Novo</a:t>
              </a:r>
            </a:p>
            <a:p>
              <a:r>
                <a:rPr lang="en-US" sz="1600" dirty="0" smtClean="0"/>
                <a:t>design</a:t>
              </a:r>
              <a:endParaRPr lang="ru-RU" sz="1600" dirty="0"/>
            </a:p>
          </p:txBody>
        </p:sp>
      </p:grpSp>
      <p:grpSp>
        <p:nvGrpSpPr>
          <p:cNvPr id="53" name="Группа 69"/>
          <p:cNvGrpSpPr/>
          <p:nvPr/>
        </p:nvGrpSpPr>
        <p:grpSpPr>
          <a:xfrm>
            <a:off x="4355976" y="1340768"/>
            <a:ext cx="1296144" cy="584775"/>
            <a:chOff x="4644008" y="620688"/>
            <a:chExt cx="1296144" cy="584775"/>
          </a:xfrm>
        </p:grpSpPr>
        <p:sp>
          <p:nvSpPr>
            <p:cNvPr id="45" name="Скругленный прямоугольник 44"/>
            <p:cNvSpPr/>
            <p:nvPr/>
          </p:nvSpPr>
          <p:spPr>
            <a:xfrm>
              <a:off x="4644008" y="692696"/>
              <a:ext cx="1224136" cy="476672"/>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8" name="TextBox 7"/>
            <p:cNvSpPr txBox="1"/>
            <p:nvPr/>
          </p:nvSpPr>
          <p:spPr>
            <a:xfrm>
              <a:off x="4679871" y="620688"/>
              <a:ext cx="1260281" cy="584775"/>
            </a:xfrm>
            <a:prstGeom prst="rect">
              <a:avLst/>
            </a:prstGeom>
            <a:noFill/>
          </p:spPr>
          <p:txBody>
            <a:bodyPr wrap="none" rtlCol="0">
              <a:spAutoFit/>
            </a:bodyPr>
            <a:lstStyle/>
            <a:p>
              <a:r>
                <a:rPr lang="ru-RU" sz="1600" dirty="0" smtClean="0"/>
                <a:t>Наработка </a:t>
              </a:r>
            </a:p>
            <a:p>
              <a:r>
                <a:rPr lang="ru-RU" sz="1600" dirty="0" smtClean="0"/>
                <a:t>белка</a:t>
              </a:r>
              <a:endParaRPr lang="ru-RU" sz="1600" dirty="0"/>
            </a:p>
          </p:txBody>
        </p:sp>
      </p:grpSp>
      <p:grpSp>
        <p:nvGrpSpPr>
          <p:cNvPr id="54" name="Группа 68"/>
          <p:cNvGrpSpPr/>
          <p:nvPr/>
        </p:nvGrpSpPr>
        <p:grpSpPr>
          <a:xfrm>
            <a:off x="4283968" y="2268161"/>
            <a:ext cx="1524072" cy="584775"/>
            <a:chOff x="4644008" y="1196752"/>
            <a:chExt cx="1524072" cy="584775"/>
          </a:xfrm>
        </p:grpSpPr>
        <p:sp>
          <p:nvSpPr>
            <p:cNvPr id="49" name="Скругленный прямоугольник 48"/>
            <p:cNvSpPr/>
            <p:nvPr/>
          </p:nvSpPr>
          <p:spPr>
            <a:xfrm>
              <a:off x="4644008" y="1196752"/>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 name="TextBox 8"/>
            <p:cNvSpPr txBox="1"/>
            <p:nvPr/>
          </p:nvSpPr>
          <p:spPr>
            <a:xfrm>
              <a:off x="4644008" y="1196752"/>
              <a:ext cx="1524072" cy="584775"/>
            </a:xfrm>
            <a:prstGeom prst="rect">
              <a:avLst/>
            </a:prstGeom>
            <a:noFill/>
          </p:spPr>
          <p:txBody>
            <a:bodyPr wrap="none" rtlCol="0">
              <a:spAutoFit/>
            </a:bodyPr>
            <a:lstStyle/>
            <a:p>
              <a:r>
                <a:rPr lang="ru-RU" sz="1600" dirty="0" smtClean="0"/>
                <a:t>Расшифровка</a:t>
              </a:r>
            </a:p>
            <a:p>
              <a:r>
                <a:rPr lang="ru-RU" sz="1600" dirty="0" smtClean="0"/>
                <a:t>структуры</a:t>
              </a:r>
              <a:endParaRPr lang="ru-RU" sz="1600" dirty="0"/>
            </a:p>
          </p:txBody>
        </p:sp>
      </p:grpSp>
      <p:grpSp>
        <p:nvGrpSpPr>
          <p:cNvPr id="55" name="Группа 67"/>
          <p:cNvGrpSpPr/>
          <p:nvPr/>
        </p:nvGrpSpPr>
        <p:grpSpPr>
          <a:xfrm>
            <a:off x="5796136" y="1445875"/>
            <a:ext cx="1512168" cy="830997"/>
            <a:chOff x="6228184" y="620688"/>
            <a:chExt cx="1512168" cy="830997"/>
          </a:xfrm>
        </p:grpSpPr>
        <p:sp>
          <p:nvSpPr>
            <p:cNvPr id="60" name="Скругленный прямоугольник 59"/>
            <p:cNvSpPr/>
            <p:nvPr/>
          </p:nvSpPr>
          <p:spPr>
            <a:xfrm>
              <a:off x="6228184" y="620688"/>
              <a:ext cx="1512168" cy="792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 name="TextBox 9"/>
            <p:cNvSpPr txBox="1"/>
            <p:nvPr/>
          </p:nvSpPr>
          <p:spPr>
            <a:xfrm>
              <a:off x="6249046" y="620688"/>
              <a:ext cx="1491306" cy="830997"/>
            </a:xfrm>
            <a:prstGeom prst="rect">
              <a:avLst/>
            </a:prstGeom>
            <a:noFill/>
          </p:spPr>
          <p:txBody>
            <a:bodyPr wrap="none" rtlCol="0">
              <a:spAutoFit/>
            </a:bodyPr>
            <a:lstStyle/>
            <a:p>
              <a:r>
                <a:rPr lang="ru-RU" sz="1600" dirty="0" smtClean="0"/>
                <a:t>Метод </a:t>
              </a:r>
            </a:p>
            <a:p>
              <a:r>
                <a:rPr lang="ru-RU" sz="1600" dirty="0" smtClean="0"/>
                <a:t>тестирования</a:t>
              </a:r>
            </a:p>
            <a:p>
              <a:r>
                <a:rPr lang="ru-RU" sz="1600" dirty="0" smtClean="0"/>
                <a:t>активности</a:t>
              </a:r>
              <a:endParaRPr lang="ru-RU" sz="1600" dirty="0"/>
            </a:p>
          </p:txBody>
        </p:sp>
      </p:grpSp>
      <p:grpSp>
        <p:nvGrpSpPr>
          <p:cNvPr id="57" name="Группа 65"/>
          <p:cNvGrpSpPr/>
          <p:nvPr/>
        </p:nvGrpSpPr>
        <p:grpSpPr>
          <a:xfrm>
            <a:off x="7092280" y="3172635"/>
            <a:ext cx="1527085" cy="832429"/>
            <a:chOff x="7038492" y="2020507"/>
            <a:chExt cx="1527085" cy="832429"/>
          </a:xfrm>
        </p:grpSpPr>
        <p:sp>
          <p:nvSpPr>
            <p:cNvPr id="58" name="Скругленный прямоугольник 57"/>
            <p:cNvSpPr/>
            <p:nvPr/>
          </p:nvSpPr>
          <p:spPr>
            <a:xfrm>
              <a:off x="7092280" y="2060848"/>
              <a:ext cx="1368152" cy="792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2" name="TextBox 11"/>
            <p:cNvSpPr txBox="1"/>
            <p:nvPr/>
          </p:nvSpPr>
          <p:spPr>
            <a:xfrm>
              <a:off x="7038492" y="2020507"/>
              <a:ext cx="1527085" cy="830997"/>
            </a:xfrm>
            <a:prstGeom prst="rect">
              <a:avLst/>
            </a:prstGeom>
            <a:noFill/>
          </p:spPr>
          <p:txBody>
            <a:bodyPr wrap="none" rtlCol="0">
              <a:spAutoFit/>
            </a:bodyPr>
            <a:lstStyle/>
            <a:p>
              <a:r>
                <a:rPr lang="ru-RU" sz="1600" dirty="0" smtClean="0"/>
                <a:t>Высоко-</a:t>
              </a:r>
            </a:p>
            <a:p>
              <a:r>
                <a:rPr lang="ru-RU" sz="1600" dirty="0" smtClean="0"/>
                <a:t>эффективный</a:t>
              </a:r>
            </a:p>
            <a:p>
              <a:r>
                <a:rPr lang="ru-RU" sz="1600" dirty="0" smtClean="0"/>
                <a:t>скрининг</a:t>
              </a:r>
              <a:endParaRPr lang="ru-RU" sz="1600" dirty="0"/>
            </a:p>
          </p:txBody>
        </p:sp>
      </p:grpSp>
      <p:grpSp>
        <p:nvGrpSpPr>
          <p:cNvPr id="64" name="Группа 66"/>
          <p:cNvGrpSpPr/>
          <p:nvPr/>
        </p:nvGrpSpPr>
        <p:grpSpPr>
          <a:xfrm>
            <a:off x="7092280" y="2340169"/>
            <a:ext cx="1671163" cy="584775"/>
            <a:chOff x="7077301" y="1404065"/>
            <a:chExt cx="1671163" cy="584775"/>
          </a:xfrm>
        </p:grpSpPr>
        <p:sp>
          <p:nvSpPr>
            <p:cNvPr id="59" name="Скругленный прямоугольник 58"/>
            <p:cNvSpPr/>
            <p:nvPr/>
          </p:nvSpPr>
          <p:spPr>
            <a:xfrm>
              <a:off x="7092280" y="1412776"/>
              <a:ext cx="1656184"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3" name="TextBox 12"/>
            <p:cNvSpPr txBox="1"/>
            <p:nvPr/>
          </p:nvSpPr>
          <p:spPr>
            <a:xfrm>
              <a:off x="7077301" y="1404065"/>
              <a:ext cx="1671163" cy="584775"/>
            </a:xfrm>
            <a:prstGeom prst="rect">
              <a:avLst/>
            </a:prstGeom>
            <a:noFill/>
          </p:spPr>
          <p:txBody>
            <a:bodyPr wrap="none" rtlCol="0">
              <a:spAutoFit/>
            </a:bodyPr>
            <a:lstStyle/>
            <a:p>
              <a:r>
                <a:rPr lang="ru-RU" sz="1600" dirty="0" smtClean="0"/>
                <a:t>Комбинаторная</a:t>
              </a:r>
            </a:p>
            <a:p>
              <a:r>
                <a:rPr lang="ru-RU" sz="1600" dirty="0" smtClean="0"/>
                <a:t>химия</a:t>
              </a:r>
              <a:endParaRPr lang="ru-RU" sz="1600" dirty="0"/>
            </a:p>
          </p:txBody>
        </p:sp>
      </p:grpSp>
      <p:sp>
        <p:nvSpPr>
          <p:cNvPr id="14" name="TextBox 13"/>
          <p:cNvSpPr txBox="1"/>
          <p:nvPr/>
        </p:nvSpPr>
        <p:spPr>
          <a:xfrm>
            <a:off x="5521873" y="1074222"/>
            <a:ext cx="3082575" cy="338554"/>
          </a:xfrm>
          <a:prstGeom prst="rect">
            <a:avLst/>
          </a:prstGeom>
          <a:noFill/>
        </p:spPr>
        <p:txBody>
          <a:bodyPr wrap="none" rtlCol="0">
            <a:spAutoFit/>
          </a:bodyPr>
          <a:lstStyle/>
          <a:p>
            <a:r>
              <a:rPr lang="ru-RU" sz="1600" i="1" dirty="0" smtClean="0"/>
              <a:t>Экспериментальные методы</a:t>
            </a:r>
            <a:endParaRPr lang="ru-RU" sz="1600" i="1" dirty="0"/>
          </a:p>
        </p:txBody>
      </p:sp>
      <p:sp>
        <p:nvSpPr>
          <p:cNvPr id="15" name="TextBox 14"/>
          <p:cNvSpPr txBox="1"/>
          <p:nvPr/>
        </p:nvSpPr>
        <p:spPr>
          <a:xfrm>
            <a:off x="323528" y="1052736"/>
            <a:ext cx="2596095" cy="338554"/>
          </a:xfrm>
          <a:prstGeom prst="rect">
            <a:avLst/>
          </a:prstGeom>
          <a:noFill/>
        </p:spPr>
        <p:txBody>
          <a:bodyPr wrap="none" rtlCol="0">
            <a:spAutoFit/>
          </a:bodyPr>
          <a:lstStyle/>
          <a:p>
            <a:r>
              <a:rPr lang="ru-RU" sz="1600" i="1" dirty="0" smtClean="0"/>
              <a:t>Анализ исходных данных</a:t>
            </a:r>
            <a:endParaRPr lang="ru-RU" sz="1600" i="1" dirty="0"/>
          </a:p>
        </p:txBody>
      </p:sp>
      <p:sp>
        <p:nvSpPr>
          <p:cNvPr id="18" name="TextBox 17"/>
          <p:cNvSpPr txBox="1"/>
          <p:nvPr/>
        </p:nvSpPr>
        <p:spPr>
          <a:xfrm>
            <a:off x="1730064" y="6237312"/>
            <a:ext cx="2553904" cy="338554"/>
          </a:xfrm>
          <a:prstGeom prst="rect">
            <a:avLst/>
          </a:prstGeom>
          <a:noFill/>
        </p:spPr>
        <p:txBody>
          <a:bodyPr wrap="none" rtlCol="0">
            <a:spAutoFit/>
          </a:bodyPr>
          <a:lstStyle/>
          <a:p>
            <a:r>
              <a:rPr lang="en-US" sz="1600" i="1" dirty="0" err="1" smtClean="0"/>
              <a:t>Ligand</a:t>
            </a:r>
            <a:r>
              <a:rPr lang="en-US" sz="1600" i="1" dirty="0" smtClean="0"/>
              <a:t>-based</a:t>
            </a:r>
            <a:r>
              <a:rPr lang="ru-RU" sz="1600" i="1" dirty="0" smtClean="0"/>
              <a:t> </a:t>
            </a:r>
            <a:r>
              <a:rPr lang="en-US" sz="1600" i="1" dirty="0" smtClean="0"/>
              <a:t>drug design</a:t>
            </a:r>
            <a:endParaRPr lang="ru-RU" sz="1600" i="1" dirty="0"/>
          </a:p>
        </p:txBody>
      </p:sp>
      <p:grpSp>
        <p:nvGrpSpPr>
          <p:cNvPr id="65" name="Группа 78"/>
          <p:cNvGrpSpPr/>
          <p:nvPr/>
        </p:nvGrpSpPr>
        <p:grpSpPr>
          <a:xfrm>
            <a:off x="2915816" y="4665911"/>
            <a:ext cx="1515736" cy="584775"/>
            <a:chOff x="3203848" y="3996353"/>
            <a:chExt cx="1515736" cy="584775"/>
          </a:xfrm>
        </p:grpSpPr>
        <p:sp>
          <p:nvSpPr>
            <p:cNvPr id="61" name="Скругленный прямоугольник 60"/>
            <p:cNvSpPr/>
            <p:nvPr/>
          </p:nvSpPr>
          <p:spPr>
            <a:xfrm>
              <a:off x="3203848" y="4005064"/>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6" name="TextBox 25"/>
            <p:cNvSpPr txBox="1"/>
            <p:nvPr/>
          </p:nvSpPr>
          <p:spPr>
            <a:xfrm>
              <a:off x="3203848" y="3996353"/>
              <a:ext cx="1515736" cy="584775"/>
            </a:xfrm>
            <a:prstGeom prst="rect">
              <a:avLst/>
            </a:prstGeom>
            <a:noFill/>
          </p:spPr>
          <p:txBody>
            <a:bodyPr wrap="none" rtlCol="0">
              <a:spAutoFit/>
            </a:bodyPr>
            <a:lstStyle/>
            <a:p>
              <a:r>
                <a:rPr lang="ru-RU" sz="1600" dirty="0" smtClean="0"/>
                <a:t>Тестирование</a:t>
              </a:r>
            </a:p>
            <a:p>
              <a:r>
                <a:rPr lang="ru-RU" sz="1600" dirty="0" smtClean="0"/>
                <a:t>активности</a:t>
              </a:r>
              <a:endParaRPr lang="ru-RU" sz="1600" dirty="0"/>
            </a:p>
          </p:txBody>
        </p:sp>
      </p:grpSp>
      <p:grpSp>
        <p:nvGrpSpPr>
          <p:cNvPr id="66" name="Группа 87"/>
          <p:cNvGrpSpPr/>
          <p:nvPr/>
        </p:nvGrpSpPr>
        <p:grpSpPr>
          <a:xfrm>
            <a:off x="6156176" y="4674622"/>
            <a:ext cx="1440160" cy="584775"/>
            <a:chOff x="6228184" y="4005064"/>
            <a:chExt cx="1440160" cy="584775"/>
          </a:xfrm>
        </p:grpSpPr>
        <p:sp>
          <p:nvSpPr>
            <p:cNvPr id="62" name="Скругленный прямоугольник 61"/>
            <p:cNvSpPr/>
            <p:nvPr/>
          </p:nvSpPr>
          <p:spPr>
            <a:xfrm>
              <a:off x="6228184" y="4005064"/>
              <a:ext cx="1368152"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8" name="TextBox 27"/>
            <p:cNvSpPr txBox="1"/>
            <p:nvPr/>
          </p:nvSpPr>
          <p:spPr>
            <a:xfrm>
              <a:off x="6273410" y="4005064"/>
              <a:ext cx="1394934" cy="584775"/>
            </a:xfrm>
            <a:prstGeom prst="rect">
              <a:avLst/>
            </a:prstGeom>
            <a:noFill/>
          </p:spPr>
          <p:txBody>
            <a:bodyPr wrap="none" rtlCol="0">
              <a:spAutoFit/>
            </a:bodyPr>
            <a:lstStyle/>
            <a:p>
              <a:r>
                <a:rPr lang="ru-RU" sz="1600" dirty="0" smtClean="0"/>
                <a:t>Химический </a:t>
              </a:r>
            </a:p>
            <a:p>
              <a:r>
                <a:rPr lang="ru-RU" sz="1600" dirty="0" smtClean="0"/>
                <a:t>синтез</a:t>
              </a:r>
              <a:endParaRPr lang="ru-RU" sz="1600" dirty="0"/>
            </a:p>
          </p:txBody>
        </p:sp>
      </p:grpSp>
      <p:grpSp>
        <p:nvGrpSpPr>
          <p:cNvPr id="67" name="Группа 75"/>
          <p:cNvGrpSpPr/>
          <p:nvPr/>
        </p:nvGrpSpPr>
        <p:grpSpPr>
          <a:xfrm>
            <a:off x="7592768" y="4674622"/>
            <a:ext cx="1515736" cy="584775"/>
            <a:chOff x="7628264" y="4005064"/>
            <a:chExt cx="1515736" cy="584775"/>
          </a:xfrm>
        </p:grpSpPr>
        <p:sp>
          <p:nvSpPr>
            <p:cNvPr id="63" name="Скругленный прямоугольник 62"/>
            <p:cNvSpPr/>
            <p:nvPr/>
          </p:nvSpPr>
          <p:spPr>
            <a:xfrm>
              <a:off x="7631832" y="4005064"/>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0" name="TextBox 29"/>
            <p:cNvSpPr txBox="1"/>
            <p:nvPr/>
          </p:nvSpPr>
          <p:spPr>
            <a:xfrm>
              <a:off x="7628264" y="4005064"/>
              <a:ext cx="1515736" cy="584775"/>
            </a:xfrm>
            <a:prstGeom prst="rect">
              <a:avLst/>
            </a:prstGeom>
            <a:noFill/>
          </p:spPr>
          <p:txBody>
            <a:bodyPr wrap="none" rtlCol="0">
              <a:spAutoFit/>
            </a:bodyPr>
            <a:lstStyle/>
            <a:p>
              <a:r>
                <a:rPr lang="ru-RU" sz="1600" dirty="0" smtClean="0"/>
                <a:t>Тестирование</a:t>
              </a:r>
            </a:p>
            <a:p>
              <a:r>
                <a:rPr lang="ru-RU" sz="1600" dirty="0" smtClean="0"/>
                <a:t>активности</a:t>
              </a:r>
              <a:endParaRPr lang="ru-RU" sz="1600" dirty="0"/>
            </a:p>
          </p:txBody>
        </p:sp>
      </p:grpSp>
      <p:grpSp>
        <p:nvGrpSpPr>
          <p:cNvPr id="68" name="Группа 74"/>
          <p:cNvGrpSpPr/>
          <p:nvPr/>
        </p:nvGrpSpPr>
        <p:grpSpPr>
          <a:xfrm>
            <a:off x="7524328" y="5949280"/>
            <a:ext cx="1512168" cy="864096"/>
            <a:chOff x="7308304" y="5013176"/>
            <a:chExt cx="1512168" cy="864096"/>
          </a:xfrm>
        </p:grpSpPr>
        <p:sp>
          <p:nvSpPr>
            <p:cNvPr id="50" name="Скругленный прямоугольник 49"/>
            <p:cNvSpPr/>
            <p:nvPr/>
          </p:nvSpPr>
          <p:spPr>
            <a:xfrm>
              <a:off x="7308304" y="5013176"/>
              <a:ext cx="1512168" cy="864096"/>
            </a:xfrm>
            <a:prstGeom prst="round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1" name="TextBox 30"/>
            <p:cNvSpPr txBox="1"/>
            <p:nvPr/>
          </p:nvSpPr>
          <p:spPr>
            <a:xfrm>
              <a:off x="7308304" y="5013176"/>
              <a:ext cx="1486817" cy="830997"/>
            </a:xfrm>
            <a:prstGeom prst="rect">
              <a:avLst/>
            </a:prstGeom>
            <a:noFill/>
          </p:spPr>
          <p:txBody>
            <a:bodyPr wrap="none" rtlCol="0">
              <a:spAutoFit/>
            </a:bodyPr>
            <a:lstStyle/>
            <a:p>
              <a:r>
                <a:rPr lang="ru-RU" sz="1600" dirty="0" err="1" smtClean="0"/>
                <a:t>Доклиника</a:t>
              </a:r>
              <a:r>
                <a:rPr lang="ru-RU" sz="1600" dirty="0" smtClean="0"/>
                <a:t>,</a:t>
              </a:r>
            </a:p>
            <a:p>
              <a:r>
                <a:rPr lang="ru-RU" sz="1600" dirty="0" smtClean="0"/>
                <a:t>клиника, </a:t>
              </a:r>
            </a:p>
            <a:p>
              <a:r>
                <a:rPr lang="ru-RU" sz="1600" dirty="0" smtClean="0"/>
                <a:t>производство</a:t>
              </a:r>
              <a:endParaRPr lang="ru-RU" sz="1600" dirty="0"/>
            </a:p>
          </p:txBody>
        </p:sp>
      </p:grpSp>
      <p:sp>
        <p:nvSpPr>
          <p:cNvPr id="93" name="Стрелка вправо 92"/>
          <p:cNvSpPr/>
          <p:nvPr/>
        </p:nvSpPr>
        <p:spPr>
          <a:xfrm rot="5400000">
            <a:off x="1295636" y="1907722"/>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8" name="Стрелка вправо 97"/>
          <p:cNvSpPr/>
          <p:nvPr/>
        </p:nvSpPr>
        <p:spPr>
          <a:xfrm rot="5400000">
            <a:off x="1691680" y="4365104"/>
            <a:ext cx="57606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0" name="Стрелка вправо 99"/>
          <p:cNvSpPr/>
          <p:nvPr/>
        </p:nvSpPr>
        <p:spPr>
          <a:xfrm rot="10800000">
            <a:off x="2699792" y="4941168"/>
            <a:ext cx="274585"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4" name="Стрелка вправо 103"/>
          <p:cNvSpPr/>
          <p:nvPr/>
        </p:nvSpPr>
        <p:spPr>
          <a:xfrm rot="5400000">
            <a:off x="408983" y="4378551"/>
            <a:ext cx="54917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5" name="Стрелка вправо 104"/>
          <p:cNvSpPr/>
          <p:nvPr/>
        </p:nvSpPr>
        <p:spPr>
          <a:xfrm rot="-5400000">
            <a:off x="431540" y="5337212"/>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6" name="Стрелка вправо 105"/>
          <p:cNvSpPr/>
          <p:nvPr/>
        </p:nvSpPr>
        <p:spPr>
          <a:xfrm rot="-5400000">
            <a:off x="2015716" y="5409220"/>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69" name="Группа 84"/>
          <p:cNvGrpSpPr/>
          <p:nvPr/>
        </p:nvGrpSpPr>
        <p:grpSpPr>
          <a:xfrm>
            <a:off x="1937671" y="5610726"/>
            <a:ext cx="1482201" cy="584775"/>
            <a:chOff x="1835696" y="4797152"/>
            <a:chExt cx="1482201" cy="584775"/>
          </a:xfrm>
        </p:grpSpPr>
        <p:sp>
          <p:nvSpPr>
            <p:cNvPr id="37" name="Скругленный прямоугольник 36"/>
            <p:cNvSpPr/>
            <p:nvPr/>
          </p:nvSpPr>
          <p:spPr>
            <a:xfrm>
              <a:off x="1835696" y="4869160"/>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5" name="TextBox 24"/>
            <p:cNvSpPr txBox="1"/>
            <p:nvPr/>
          </p:nvSpPr>
          <p:spPr>
            <a:xfrm>
              <a:off x="1835696" y="4797152"/>
              <a:ext cx="1482201" cy="584775"/>
            </a:xfrm>
            <a:prstGeom prst="rect">
              <a:avLst/>
            </a:prstGeom>
            <a:noFill/>
          </p:spPr>
          <p:txBody>
            <a:bodyPr wrap="none" rtlCol="0">
              <a:spAutoFit/>
            </a:bodyPr>
            <a:lstStyle/>
            <a:p>
              <a:r>
                <a:rPr lang="ru-RU" sz="1600" dirty="0" err="1" smtClean="0"/>
                <a:t>Фармакофор</a:t>
              </a:r>
              <a:r>
                <a:rPr lang="ru-RU" sz="1600" dirty="0" smtClean="0"/>
                <a:t>,</a:t>
              </a:r>
            </a:p>
            <a:p>
              <a:r>
                <a:rPr lang="ru-RU" sz="1600" dirty="0" err="1" smtClean="0"/>
                <a:t>докинг</a:t>
              </a:r>
              <a:endParaRPr lang="ru-RU" sz="1600" dirty="0"/>
            </a:p>
          </p:txBody>
        </p:sp>
      </p:grpSp>
      <p:grpSp>
        <p:nvGrpSpPr>
          <p:cNvPr id="70" name="Группа 83"/>
          <p:cNvGrpSpPr/>
          <p:nvPr/>
        </p:nvGrpSpPr>
        <p:grpSpPr>
          <a:xfrm>
            <a:off x="317395" y="5616134"/>
            <a:ext cx="1518301" cy="584775"/>
            <a:chOff x="359024" y="4725144"/>
            <a:chExt cx="1518301" cy="584775"/>
          </a:xfrm>
        </p:grpSpPr>
        <p:sp>
          <p:nvSpPr>
            <p:cNvPr id="38" name="Скругленный прямоугольник 37"/>
            <p:cNvSpPr/>
            <p:nvPr/>
          </p:nvSpPr>
          <p:spPr>
            <a:xfrm>
              <a:off x="395536" y="4797152"/>
              <a:ext cx="1440160"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4" name="TextBox 23"/>
            <p:cNvSpPr txBox="1"/>
            <p:nvPr/>
          </p:nvSpPr>
          <p:spPr>
            <a:xfrm>
              <a:off x="359024" y="4725144"/>
              <a:ext cx="1518301" cy="584775"/>
            </a:xfrm>
            <a:prstGeom prst="rect">
              <a:avLst/>
            </a:prstGeom>
            <a:noFill/>
          </p:spPr>
          <p:txBody>
            <a:bodyPr wrap="none" rtlCol="0">
              <a:spAutoFit/>
            </a:bodyPr>
            <a:lstStyle/>
            <a:p>
              <a:r>
                <a:rPr lang="ru-RU" sz="1600" dirty="0" smtClean="0"/>
                <a:t>Модель сайта</a:t>
              </a:r>
            </a:p>
            <a:p>
              <a:r>
                <a:rPr lang="ru-RU" sz="1600" dirty="0" smtClean="0"/>
                <a:t>связывания</a:t>
              </a:r>
              <a:endParaRPr lang="ru-RU" sz="1600" dirty="0"/>
            </a:p>
          </p:txBody>
        </p:sp>
      </p:grpSp>
      <p:sp>
        <p:nvSpPr>
          <p:cNvPr id="108" name="Стрелка вправо 107"/>
          <p:cNvSpPr/>
          <p:nvPr/>
        </p:nvSpPr>
        <p:spPr>
          <a:xfrm>
            <a:off x="2771800" y="4797152"/>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1" name="Группа 70"/>
          <p:cNvGrpSpPr/>
          <p:nvPr/>
        </p:nvGrpSpPr>
        <p:grpSpPr>
          <a:xfrm>
            <a:off x="2316443" y="1362254"/>
            <a:ext cx="1431802" cy="584775"/>
            <a:chOff x="2964515" y="620688"/>
            <a:chExt cx="1431802" cy="584775"/>
          </a:xfrm>
        </p:grpSpPr>
        <p:sp>
          <p:nvSpPr>
            <p:cNvPr id="35" name="Скругленный прямоугольник 34"/>
            <p:cNvSpPr/>
            <p:nvPr/>
          </p:nvSpPr>
          <p:spPr>
            <a:xfrm>
              <a:off x="2987824" y="692696"/>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4" name="TextBox 3"/>
            <p:cNvSpPr txBox="1"/>
            <p:nvPr/>
          </p:nvSpPr>
          <p:spPr>
            <a:xfrm>
              <a:off x="2964515" y="620688"/>
              <a:ext cx="1431802" cy="584775"/>
            </a:xfrm>
            <a:prstGeom prst="rect">
              <a:avLst/>
            </a:prstGeom>
            <a:noFill/>
          </p:spPr>
          <p:txBody>
            <a:bodyPr wrap="none" rtlCol="0">
              <a:spAutoFit/>
            </a:bodyPr>
            <a:lstStyle/>
            <a:p>
              <a:r>
                <a:rPr lang="ru-RU" sz="1600" dirty="0" smtClean="0"/>
                <a:t>3</a:t>
              </a:r>
              <a:r>
                <a:rPr lang="en-US" sz="1600" dirty="0" smtClean="0"/>
                <a:t>D </a:t>
              </a:r>
              <a:r>
                <a:rPr lang="ru-RU" sz="1600" dirty="0" smtClean="0"/>
                <a:t>структура</a:t>
              </a:r>
            </a:p>
            <a:p>
              <a:r>
                <a:rPr lang="ru-RU" sz="1600" dirty="0" smtClean="0"/>
                <a:t>мишени</a:t>
              </a:r>
              <a:endParaRPr lang="ru-RU" sz="1600" dirty="0"/>
            </a:p>
          </p:txBody>
        </p:sp>
      </p:grpSp>
      <p:sp>
        <p:nvSpPr>
          <p:cNvPr id="110" name="Стрелка вправо 109"/>
          <p:cNvSpPr/>
          <p:nvPr/>
        </p:nvSpPr>
        <p:spPr>
          <a:xfrm>
            <a:off x="4355976" y="4869160"/>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11" name="Стрелка вправо 110"/>
          <p:cNvSpPr/>
          <p:nvPr/>
        </p:nvSpPr>
        <p:spPr>
          <a:xfrm rot="-5400000">
            <a:off x="4896036" y="5409220"/>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2" name="Группа 85"/>
          <p:cNvGrpSpPr/>
          <p:nvPr/>
        </p:nvGrpSpPr>
        <p:grpSpPr>
          <a:xfrm>
            <a:off x="4572000" y="5682734"/>
            <a:ext cx="1224136" cy="476672"/>
            <a:chOff x="4788024" y="4797152"/>
            <a:chExt cx="1224136" cy="476672"/>
          </a:xfrm>
        </p:grpSpPr>
        <p:sp>
          <p:nvSpPr>
            <p:cNvPr id="51" name="Скругленный прямоугольник 50"/>
            <p:cNvSpPr/>
            <p:nvPr/>
          </p:nvSpPr>
          <p:spPr>
            <a:xfrm>
              <a:off x="4788024" y="4797152"/>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9" name="TextBox 28"/>
            <p:cNvSpPr txBox="1"/>
            <p:nvPr/>
          </p:nvSpPr>
          <p:spPr>
            <a:xfrm>
              <a:off x="4860032" y="4869160"/>
              <a:ext cx="1083951" cy="338554"/>
            </a:xfrm>
            <a:prstGeom prst="rect">
              <a:avLst/>
            </a:prstGeom>
            <a:noFill/>
          </p:spPr>
          <p:txBody>
            <a:bodyPr wrap="none" rtlCol="0">
              <a:spAutoFit/>
            </a:bodyPr>
            <a:lstStyle/>
            <a:p>
              <a:r>
                <a:rPr lang="ru-RU" sz="1600" dirty="0" smtClean="0"/>
                <a:t>3</a:t>
              </a:r>
              <a:r>
                <a:rPr lang="en-US" sz="1600" dirty="0" smtClean="0"/>
                <a:t>D QSAR</a:t>
              </a:r>
              <a:endParaRPr lang="ru-RU" sz="1600" dirty="0" smtClean="0"/>
            </a:p>
          </p:txBody>
        </p:sp>
      </p:grpSp>
      <p:cxnSp>
        <p:nvCxnSpPr>
          <p:cNvPr id="113" name="Прямая со стрелкой 112"/>
          <p:cNvCxnSpPr/>
          <p:nvPr/>
        </p:nvCxnSpPr>
        <p:spPr>
          <a:xfrm flipH="1">
            <a:off x="4355976" y="2204864"/>
            <a:ext cx="2278684" cy="2520280"/>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18" name="Стрелка вправо 117"/>
          <p:cNvSpPr/>
          <p:nvPr/>
        </p:nvSpPr>
        <p:spPr>
          <a:xfrm rot="5400000">
            <a:off x="4752020" y="2011397"/>
            <a:ext cx="36004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3" name="Группа 64"/>
          <p:cNvGrpSpPr/>
          <p:nvPr/>
        </p:nvGrpSpPr>
        <p:grpSpPr>
          <a:xfrm>
            <a:off x="4283968" y="3204265"/>
            <a:ext cx="1512168" cy="584775"/>
            <a:chOff x="4716016" y="2060848"/>
            <a:chExt cx="1512168" cy="584775"/>
          </a:xfrm>
        </p:grpSpPr>
        <p:sp>
          <p:nvSpPr>
            <p:cNvPr id="56" name="Скругленный прямоугольник 55"/>
            <p:cNvSpPr/>
            <p:nvPr/>
          </p:nvSpPr>
          <p:spPr>
            <a:xfrm>
              <a:off x="4716016" y="2060848"/>
              <a:ext cx="1440160"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1" name="TextBox 10"/>
            <p:cNvSpPr txBox="1"/>
            <p:nvPr/>
          </p:nvSpPr>
          <p:spPr>
            <a:xfrm>
              <a:off x="4833250" y="2060848"/>
              <a:ext cx="1394934" cy="584775"/>
            </a:xfrm>
            <a:prstGeom prst="rect">
              <a:avLst/>
            </a:prstGeom>
            <a:noFill/>
          </p:spPr>
          <p:txBody>
            <a:bodyPr wrap="none" rtlCol="0">
              <a:spAutoFit/>
            </a:bodyPr>
            <a:lstStyle/>
            <a:p>
              <a:r>
                <a:rPr lang="ru-RU" sz="1600" dirty="0" smtClean="0"/>
                <a:t>Химический </a:t>
              </a:r>
            </a:p>
            <a:p>
              <a:r>
                <a:rPr lang="ru-RU" sz="1600" dirty="0" smtClean="0"/>
                <a:t>синтез</a:t>
              </a:r>
              <a:endParaRPr lang="ru-RU" sz="1600" dirty="0"/>
            </a:p>
          </p:txBody>
        </p:sp>
      </p:grpSp>
      <p:sp>
        <p:nvSpPr>
          <p:cNvPr id="122" name="Стрелка вправо 121"/>
          <p:cNvSpPr/>
          <p:nvPr/>
        </p:nvSpPr>
        <p:spPr>
          <a:xfrm rot="5400000">
            <a:off x="7884368" y="5517232"/>
            <a:ext cx="72008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23" name="Стрелка вправо 122"/>
          <p:cNvSpPr/>
          <p:nvPr/>
        </p:nvSpPr>
        <p:spPr>
          <a:xfrm rot="5400000">
            <a:off x="7740352" y="2996952"/>
            <a:ext cx="288032"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cxnSp>
        <p:nvCxnSpPr>
          <p:cNvPr id="124" name="Прямая со стрелкой 123"/>
          <p:cNvCxnSpPr/>
          <p:nvPr/>
        </p:nvCxnSpPr>
        <p:spPr>
          <a:xfrm flipH="1">
            <a:off x="755576" y="2276872"/>
            <a:ext cx="648072" cy="1512168"/>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4" name="Группа 63"/>
          <p:cNvGrpSpPr/>
          <p:nvPr/>
        </p:nvGrpSpPr>
        <p:grpSpPr>
          <a:xfrm>
            <a:off x="323528" y="2492896"/>
            <a:ext cx="1224136" cy="584775"/>
            <a:chOff x="251520" y="631069"/>
            <a:chExt cx="1224136" cy="593618"/>
          </a:xfrm>
        </p:grpSpPr>
        <p:sp>
          <p:nvSpPr>
            <p:cNvPr id="33" name="Скругленный прямоугольник 32"/>
            <p:cNvSpPr/>
            <p:nvPr/>
          </p:nvSpPr>
          <p:spPr>
            <a:xfrm>
              <a:off x="251520" y="692696"/>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7" name="TextBox 6"/>
            <p:cNvSpPr txBox="1"/>
            <p:nvPr/>
          </p:nvSpPr>
          <p:spPr>
            <a:xfrm>
              <a:off x="251520" y="631069"/>
              <a:ext cx="1219501" cy="593618"/>
            </a:xfrm>
            <a:prstGeom prst="rect">
              <a:avLst/>
            </a:prstGeom>
            <a:noFill/>
          </p:spPr>
          <p:txBody>
            <a:bodyPr wrap="none" rtlCol="0">
              <a:spAutoFit/>
            </a:bodyPr>
            <a:lstStyle/>
            <a:p>
              <a:r>
                <a:rPr lang="ru-RU" sz="1600" dirty="0" smtClean="0"/>
                <a:t>Известные</a:t>
              </a:r>
            </a:p>
            <a:p>
              <a:r>
                <a:rPr lang="ru-RU" sz="1600" dirty="0" err="1" smtClean="0"/>
                <a:t>лиганды</a:t>
              </a:r>
              <a:endParaRPr lang="ru-RU" sz="1600" dirty="0" smtClean="0"/>
            </a:p>
          </p:txBody>
        </p:sp>
      </p:grpSp>
      <p:cxnSp>
        <p:nvCxnSpPr>
          <p:cNvPr id="126" name="Прямая со стрелкой 125"/>
          <p:cNvCxnSpPr/>
          <p:nvPr/>
        </p:nvCxnSpPr>
        <p:spPr>
          <a:xfrm flipH="1">
            <a:off x="755576" y="1916832"/>
            <a:ext cx="2160240" cy="1872208"/>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Прямая со стрелкой 127"/>
          <p:cNvCxnSpPr>
            <a:stCxn id="21" idx="3"/>
            <a:endCxn id="56" idx="1"/>
          </p:cNvCxnSpPr>
          <p:nvPr/>
        </p:nvCxnSpPr>
        <p:spPr>
          <a:xfrm flipV="1">
            <a:off x="3563888" y="3492297"/>
            <a:ext cx="720080" cy="43640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Прямая со стрелкой 130"/>
          <p:cNvCxnSpPr>
            <a:stCxn id="9" idx="1"/>
          </p:cNvCxnSpPr>
          <p:nvPr/>
        </p:nvCxnSpPr>
        <p:spPr>
          <a:xfrm flipH="1" flipV="1">
            <a:off x="2915816" y="1916832"/>
            <a:ext cx="1368152" cy="643717"/>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Скругленная соединительная линия 135"/>
          <p:cNvCxnSpPr>
            <a:stCxn id="122" idx="1"/>
            <a:endCxn id="111" idx="3"/>
          </p:cNvCxnSpPr>
          <p:nvPr/>
        </p:nvCxnSpPr>
        <p:spPr>
          <a:xfrm rot="16200000" flipV="1">
            <a:off x="6696236" y="3681028"/>
            <a:ext cx="12700" cy="3096344"/>
          </a:xfrm>
          <a:prstGeom prst="curvedConnector3">
            <a:avLst>
              <a:gd name="adj1" fmla="val -1099835"/>
            </a:avLst>
          </a:prstGeom>
          <a:ln w="57150">
            <a:solidFill>
              <a:srgbClr val="FF690D"/>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40" name="Скругленная соединительная линия 139"/>
          <p:cNvCxnSpPr>
            <a:stCxn id="7" idx="1"/>
            <a:endCxn id="24" idx="1"/>
          </p:cNvCxnSpPr>
          <p:nvPr/>
        </p:nvCxnSpPr>
        <p:spPr>
          <a:xfrm rot="10800000" flipV="1">
            <a:off x="317396" y="2785284"/>
            <a:ext cx="6133" cy="3123238"/>
          </a:xfrm>
          <a:prstGeom prst="curvedConnector3">
            <a:avLst>
              <a:gd name="adj1" fmla="val 4923660"/>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5" name="Группа 82"/>
          <p:cNvGrpSpPr/>
          <p:nvPr/>
        </p:nvGrpSpPr>
        <p:grpSpPr>
          <a:xfrm>
            <a:off x="107504" y="4665911"/>
            <a:ext cx="1306961" cy="584775"/>
            <a:chOff x="467544" y="3861048"/>
            <a:chExt cx="1306961" cy="584775"/>
          </a:xfrm>
        </p:grpSpPr>
        <p:sp>
          <p:nvSpPr>
            <p:cNvPr id="41" name="Скругленный прямоугольник 40"/>
            <p:cNvSpPr/>
            <p:nvPr/>
          </p:nvSpPr>
          <p:spPr>
            <a:xfrm>
              <a:off x="467544" y="3933056"/>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2" name="TextBox 21"/>
            <p:cNvSpPr txBox="1"/>
            <p:nvPr/>
          </p:nvSpPr>
          <p:spPr>
            <a:xfrm>
              <a:off x="467544" y="3861048"/>
              <a:ext cx="1306961" cy="584775"/>
            </a:xfrm>
            <a:prstGeom prst="rect">
              <a:avLst/>
            </a:prstGeom>
            <a:noFill/>
          </p:spPr>
          <p:txBody>
            <a:bodyPr wrap="none" rtlCol="0">
              <a:spAutoFit/>
            </a:bodyPr>
            <a:lstStyle/>
            <a:p>
              <a:r>
                <a:rPr lang="ru-RU" sz="1600" dirty="0" smtClean="0"/>
                <a:t>Сайт</a:t>
              </a:r>
            </a:p>
            <a:p>
              <a:r>
                <a:rPr lang="ru-RU" sz="1600" dirty="0" smtClean="0"/>
                <a:t>связывания</a:t>
              </a:r>
              <a:endParaRPr lang="ru-RU" sz="1600" dirty="0"/>
            </a:p>
          </p:txBody>
        </p:sp>
      </p:grpSp>
      <p:grpSp>
        <p:nvGrpSpPr>
          <p:cNvPr id="76" name="Группа 81"/>
          <p:cNvGrpSpPr/>
          <p:nvPr/>
        </p:nvGrpSpPr>
        <p:grpSpPr>
          <a:xfrm>
            <a:off x="107504" y="3636313"/>
            <a:ext cx="1152128" cy="584775"/>
            <a:chOff x="323528" y="2996952"/>
            <a:chExt cx="1152128" cy="584775"/>
          </a:xfrm>
        </p:grpSpPr>
        <p:sp>
          <p:nvSpPr>
            <p:cNvPr id="44" name="Скругленный прямоугольник 43"/>
            <p:cNvSpPr/>
            <p:nvPr/>
          </p:nvSpPr>
          <p:spPr>
            <a:xfrm>
              <a:off x="323528" y="3068960"/>
              <a:ext cx="1152128"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9" name="TextBox 18"/>
            <p:cNvSpPr txBox="1"/>
            <p:nvPr/>
          </p:nvSpPr>
          <p:spPr>
            <a:xfrm>
              <a:off x="323528" y="2996952"/>
              <a:ext cx="1146468" cy="584775"/>
            </a:xfrm>
            <a:prstGeom prst="rect">
              <a:avLst/>
            </a:prstGeom>
            <a:noFill/>
          </p:spPr>
          <p:txBody>
            <a:bodyPr wrap="none" rtlCol="0">
              <a:spAutoFit/>
            </a:bodyPr>
            <a:lstStyle/>
            <a:p>
              <a:r>
                <a:rPr lang="ru-RU" sz="1600" dirty="0" smtClean="0"/>
                <a:t>Анализ</a:t>
              </a:r>
            </a:p>
            <a:p>
              <a:r>
                <a:rPr lang="ru-RU" sz="1600" dirty="0" smtClean="0"/>
                <a:t>структуры</a:t>
              </a:r>
              <a:endParaRPr lang="ru-RU" sz="1600" dirty="0"/>
            </a:p>
          </p:txBody>
        </p:sp>
      </p:grpSp>
      <p:cxnSp>
        <p:nvCxnSpPr>
          <p:cNvPr id="147" name="Прямая со стрелкой 146"/>
          <p:cNvCxnSpPr>
            <a:endCxn id="26" idx="0"/>
          </p:cNvCxnSpPr>
          <p:nvPr/>
        </p:nvCxnSpPr>
        <p:spPr>
          <a:xfrm flipH="1">
            <a:off x="3673684" y="3789040"/>
            <a:ext cx="1258356" cy="876871"/>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Прямая со стрелкой 151"/>
          <p:cNvCxnSpPr>
            <a:stCxn id="32" idx="2"/>
          </p:cNvCxnSpPr>
          <p:nvPr/>
        </p:nvCxnSpPr>
        <p:spPr>
          <a:xfrm flipH="1">
            <a:off x="2987824" y="908720"/>
            <a:ext cx="1260140" cy="522276"/>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Прямая со стрелкой 154"/>
          <p:cNvCxnSpPr>
            <a:stCxn id="32" idx="2"/>
          </p:cNvCxnSpPr>
          <p:nvPr/>
        </p:nvCxnSpPr>
        <p:spPr>
          <a:xfrm>
            <a:off x="4247964" y="908720"/>
            <a:ext cx="900100" cy="504056"/>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Прямая со стрелкой 160"/>
          <p:cNvCxnSpPr>
            <a:endCxn id="10" idx="1"/>
          </p:cNvCxnSpPr>
          <p:nvPr/>
        </p:nvCxnSpPr>
        <p:spPr>
          <a:xfrm>
            <a:off x="5508104" y="1628800"/>
            <a:ext cx="308894" cy="23257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Прямая со стрелкой 163"/>
          <p:cNvCxnSpPr>
            <a:stCxn id="12" idx="2"/>
          </p:cNvCxnSpPr>
          <p:nvPr/>
        </p:nvCxnSpPr>
        <p:spPr>
          <a:xfrm flipH="1">
            <a:off x="5076056" y="4003632"/>
            <a:ext cx="2779767" cy="64950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7" name="Группа 73"/>
          <p:cNvGrpSpPr/>
          <p:nvPr/>
        </p:nvGrpSpPr>
        <p:grpSpPr>
          <a:xfrm>
            <a:off x="3779912" y="432048"/>
            <a:ext cx="983940" cy="476672"/>
            <a:chOff x="4067944" y="0"/>
            <a:chExt cx="983940" cy="476672"/>
          </a:xfrm>
        </p:grpSpPr>
        <p:sp>
          <p:nvSpPr>
            <p:cNvPr id="32" name="Скругленный прямоугольник 31"/>
            <p:cNvSpPr/>
            <p:nvPr/>
          </p:nvSpPr>
          <p:spPr>
            <a:xfrm>
              <a:off x="4067944" y="0"/>
              <a:ext cx="936104" cy="476672"/>
            </a:xfrm>
            <a:prstGeom prst="round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 name="TextBox 2"/>
            <p:cNvSpPr txBox="1"/>
            <p:nvPr/>
          </p:nvSpPr>
          <p:spPr>
            <a:xfrm>
              <a:off x="4080143" y="44624"/>
              <a:ext cx="971741" cy="338554"/>
            </a:xfrm>
            <a:prstGeom prst="rect">
              <a:avLst/>
            </a:prstGeom>
            <a:noFill/>
          </p:spPr>
          <p:txBody>
            <a:bodyPr wrap="none" rtlCol="0">
              <a:spAutoFit/>
            </a:bodyPr>
            <a:lstStyle/>
            <a:p>
              <a:r>
                <a:rPr lang="ru-RU" sz="1600" dirty="0" smtClean="0"/>
                <a:t>Мишень</a:t>
              </a:r>
              <a:endParaRPr lang="ru-RU" sz="1600" dirty="0"/>
            </a:p>
          </p:txBody>
        </p:sp>
      </p:grpSp>
      <p:cxnSp>
        <p:nvCxnSpPr>
          <p:cNvPr id="167" name="Прямая со стрелкой 166"/>
          <p:cNvCxnSpPr/>
          <p:nvPr/>
        </p:nvCxnSpPr>
        <p:spPr>
          <a:xfrm>
            <a:off x="2915816" y="1947029"/>
            <a:ext cx="144016" cy="1770003"/>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59632" y="3234462"/>
            <a:ext cx="2773516" cy="338554"/>
          </a:xfrm>
          <a:prstGeom prst="rect">
            <a:avLst/>
          </a:prstGeom>
          <a:noFill/>
        </p:spPr>
        <p:txBody>
          <a:bodyPr wrap="none" rtlCol="0">
            <a:spAutoFit/>
          </a:bodyPr>
          <a:lstStyle/>
          <a:p>
            <a:r>
              <a:rPr lang="en-US" sz="1600" i="1" dirty="0" smtClean="0"/>
              <a:t>Structure-based drug design</a:t>
            </a:r>
            <a:endParaRPr lang="ru-RU" sz="1600" i="1" dirty="0"/>
          </a:p>
        </p:txBody>
      </p:sp>
      <p:sp>
        <p:nvSpPr>
          <p:cNvPr id="177" name="Стрелка вправо 176"/>
          <p:cNvSpPr/>
          <p:nvPr/>
        </p:nvSpPr>
        <p:spPr>
          <a:xfrm>
            <a:off x="6012160" y="4887380"/>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78" name="Стрелка вправо 177"/>
          <p:cNvSpPr/>
          <p:nvPr/>
        </p:nvSpPr>
        <p:spPr>
          <a:xfrm>
            <a:off x="7452320" y="4941168"/>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79" name="Стрелка вправо 178"/>
          <p:cNvSpPr/>
          <p:nvPr/>
        </p:nvSpPr>
        <p:spPr>
          <a:xfrm>
            <a:off x="1259632" y="4896054"/>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86" name="Rectangle 2"/>
          <p:cNvSpPr txBox="1">
            <a:spLocks noChangeArrowheads="1"/>
          </p:cNvSpPr>
          <p:nvPr/>
        </p:nvSpPr>
        <p:spPr bwMode="auto">
          <a:xfrm>
            <a:off x="0" y="-3874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000" kern="0" dirty="0" smtClean="0">
                <a:solidFill>
                  <a:srgbClr val="0066CC"/>
                </a:solidFill>
                <a:effectLst>
                  <a:outerShdw blurRad="38100" dist="38100" dir="2700000" algn="tl">
                    <a:srgbClr val="000000"/>
                  </a:outerShdw>
                </a:effectLst>
                <a:latin typeface="+mj-lt"/>
                <a:ea typeface="+mj-ea"/>
                <a:cs typeface="+mj-cs"/>
              </a:rPr>
              <a:t>Основные стратегии, используемые при компьютерной разработке лекарств</a:t>
            </a:r>
            <a:endParaRPr kumimoji="0" lang="ru-RU" sz="2000" b="0" i="0" u="none" strike="noStrike" kern="0" cap="none" spc="0" normalizeH="0" baseline="0" noProof="0" dirty="0" smtClean="0">
              <a:ln>
                <a:noFill/>
              </a:ln>
              <a:solidFill>
                <a:srgbClr val="0066CC"/>
              </a:solidFill>
              <a:effectLst>
                <a:outerShdw blurRad="38100" dist="38100" dir="2700000" algn="tl">
                  <a:srgbClr val="000000"/>
                </a:outerShdw>
              </a:effectLst>
              <a:uLnTx/>
              <a:uFillTx/>
              <a:latin typeface="+mj-lt"/>
              <a:ea typeface="+mj-ea"/>
              <a:cs typeface="+mj-cs"/>
            </a:endParaRPr>
          </a:p>
        </p:txBody>
      </p:sp>
      <p:sp>
        <p:nvSpPr>
          <p:cNvPr id="112" name="Овал 111"/>
          <p:cNvSpPr/>
          <p:nvPr/>
        </p:nvSpPr>
        <p:spPr>
          <a:xfrm>
            <a:off x="1403648" y="3645024"/>
            <a:ext cx="1008112" cy="648072"/>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2411760" y="3573016"/>
            <a:ext cx="1224136" cy="72008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Овал 114"/>
          <p:cNvSpPr/>
          <p:nvPr/>
        </p:nvSpPr>
        <p:spPr>
          <a:xfrm>
            <a:off x="1331640" y="4581128"/>
            <a:ext cx="1584176" cy="792088"/>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1835696" y="5517232"/>
            <a:ext cx="1584176" cy="792088"/>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9" name="Прямая со стрелкой 118"/>
          <p:cNvCxnSpPr/>
          <p:nvPr/>
        </p:nvCxnSpPr>
        <p:spPr>
          <a:xfrm flipV="1">
            <a:off x="5004048" y="2636912"/>
            <a:ext cx="2088232" cy="2020579"/>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20" name="Овал 119"/>
          <p:cNvSpPr/>
          <p:nvPr/>
        </p:nvSpPr>
        <p:spPr>
          <a:xfrm>
            <a:off x="-14068" y="3573016"/>
            <a:ext cx="1403648" cy="72008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BAF303C9-FE37-47E0-AC4A-0EB9CA6C1BD5}" type="slidenum">
              <a:rPr lang="ru-RU" smtClean="0"/>
              <a:pPr>
                <a:defRPr/>
              </a:pPr>
              <a:t>34</a:t>
            </a:fld>
            <a:endParaRPr lang="ru-RU"/>
          </a:p>
        </p:txBody>
      </p:sp>
      <p:pic>
        <p:nvPicPr>
          <p:cNvPr id="361474" name="Picture 2"/>
          <p:cNvPicPr>
            <a:picLocks noChangeAspect="1" noChangeArrowheads="1"/>
          </p:cNvPicPr>
          <p:nvPr/>
        </p:nvPicPr>
        <p:blipFill>
          <a:blip r:embed="rId2" cstate="print"/>
          <a:srcRect/>
          <a:stretch>
            <a:fillRect/>
          </a:stretch>
        </p:blipFill>
        <p:spPr bwMode="auto">
          <a:xfrm>
            <a:off x="35496" y="620688"/>
            <a:ext cx="3600400" cy="2894622"/>
          </a:xfrm>
          <a:prstGeom prst="rect">
            <a:avLst/>
          </a:prstGeom>
          <a:noFill/>
          <a:ln w="9525">
            <a:noFill/>
            <a:miter lim="800000"/>
            <a:headEnd/>
            <a:tailEnd/>
          </a:ln>
        </p:spPr>
      </p:pic>
      <p:sp>
        <p:nvSpPr>
          <p:cNvPr id="361475" name="Rectangle 3"/>
          <p:cNvSpPr>
            <a:spLocks noChangeArrowheads="1"/>
          </p:cNvSpPr>
          <p:nvPr/>
        </p:nvSpPr>
        <p:spPr bwMode="auto">
          <a:xfrm>
            <a:off x="3707904" y="1037635"/>
            <a:ext cx="500404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Термин </a:t>
            </a:r>
            <a:r>
              <a:rPr kumimoji="0" lang="ru-RU" sz="1800" b="1" i="0" u="none" strike="noStrike" cap="none" normalizeH="0" baseline="0" dirty="0" err="1" smtClean="0">
                <a:ln>
                  <a:noFill/>
                </a:ln>
                <a:solidFill>
                  <a:schemeClr val="tx1"/>
                </a:solidFill>
                <a:effectLst/>
                <a:latin typeface="Arial" charset="0"/>
                <a:cs typeface="Arial" charset="0"/>
              </a:rPr>
              <a:t>фармакофор</a:t>
            </a:r>
            <a:r>
              <a:rPr kumimoji="0" lang="ru-RU" sz="1800" b="0" i="0" u="none" strike="noStrike" cap="none" normalizeH="0" baseline="0" dirty="0" smtClean="0">
                <a:ln>
                  <a:noFill/>
                </a:ln>
                <a:solidFill>
                  <a:schemeClr val="tx1"/>
                </a:solidFill>
                <a:effectLst/>
                <a:latin typeface="Arial" charset="0"/>
                <a:cs typeface="Arial" charset="0"/>
              </a:rPr>
              <a:t> был введен </a:t>
            </a:r>
            <a:r>
              <a:rPr kumimoji="0" lang="ru-RU" sz="1800" b="0" i="0" u="none" strike="noStrike" cap="none" normalizeH="0" baseline="0" dirty="0" err="1" smtClean="0">
                <a:ln>
                  <a:noFill/>
                </a:ln>
                <a:solidFill>
                  <a:schemeClr val="tx1"/>
                </a:solidFill>
                <a:effectLst/>
                <a:latin typeface="Arial" charset="0"/>
                <a:cs typeface="Arial" charset="0"/>
              </a:rPr>
              <a:t>Паулем</a:t>
            </a:r>
            <a:r>
              <a:rPr kumimoji="0" lang="ru-RU" sz="1800" b="0" i="0" u="none" strike="noStrike" cap="none" normalizeH="0" baseline="0" dirty="0" smtClean="0">
                <a:ln>
                  <a:noFill/>
                </a:ln>
                <a:solidFill>
                  <a:schemeClr val="tx1"/>
                </a:solidFill>
                <a:effectLst/>
                <a:latin typeface="Arial" charset="0"/>
                <a:cs typeface="Arial" charset="0"/>
              </a:rPr>
              <a:t> </a:t>
            </a:r>
            <a:r>
              <a:rPr kumimoji="0" lang="ru-RU" sz="1800" b="0" i="0" u="none" strike="noStrike" cap="none" normalizeH="0" baseline="0" dirty="0" smtClean="0">
                <a:ln>
                  <a:noFill/>
                </a:ln>
                <a:effectLst/>
                <a:latin typeface="Arial" charset="0"/>
                <a:cs typeface="Arial" charset="0"/>
              </a:rPr>
              <a:t>Эрлихом в 1909 г.:  </a:t>
            </a:r>
            <a:r>
              <a:rPr kumimoji="0" lang="ru-RU" sz="1800" b="0" i="0" u="none" strike="noStrike" cap="none" normalizeH="0" baseline="0" dirty="0" err="1" smtClean="0">
                <a:ln>
                  <a:noFill/>
                </a:ln>
                <a:effectLst/>
                <a:latin typeface="Arial" charset="0"/>
                <a:cs typeface="Arial" charset="0"/>
              </a:rPr>
              <a:t>Фармакофор</a:t>
            </a:r>
            <a:r>
              <a:rPr kumimoji="0" lang="ru-RU" sz="1800" b="0" i="0" u="none" strike="noStrike" cap="none" normalizeH="0" baseline="0" dirty="0" smtClean="0">
                <a:ln>
                  <a:noFill/>
                </a:ln>
                <a:effectLst/>
                <a:latin typeface="Arial" charset="0"/>
                <a:cs typeface="Arial" charset="0"/>
              </a:rPr>
              <a:t> — это молекулярный остов, который несет (</a:t>
            </a:r>
            <a:r>
              <a:rPr kumimoji="0" lang="ru-RU" sz="1800" b="0" i="1" u="none" strike="noStrike" cap="none" normalizeH="0" baseline="0" dirty="0" smtClean="0">
                <a:ln>
                  <a:noFill/>
                </a:ln>
                <a:effectLst/>
                <a:latin typeface="Arial" charset="0"/>
                <a:cs typeface="Arial" charset="0"/>
              </a:rPr>
              <a:t>фор</a:t>
            </a:r>
            <a:r>
              <a:rPr kumimoji="0" lang="ru-RU" sz="1800" b="0" i="0" u="none" strike="noStrike" cap="none" normalizeH="0" baseline="0" dirty="0" smtClean="0">
                <a:ln>
                  <a:noFill/>
                </a:ln>
                <a:effectLst/>
                <a:latin typeface="Arial" charset="0"/>
                <a:cs typeface="Arial" charset="0"/>
              </a:rPr>
              <a:t>) существенные </a:t>
            </a:r>
            <a:r>
              <a:rPr kumimoji="0" lang="ru-RU" sz="1800" b="0" i="0" u="none" strike="noStrike" cap="none" normalizeH="0" baseline="0" dirty="0" smtClean="0">
                <a:ln>
                  <a:noFill/>
                </a:ln>
                <a:solidFill>
                  <a:schemeClr val="tx1"/>
                </a:solidFill>
                <a:effectLst/>
                <a:latin typeface="Arial" charset="0"/>
                <a:cs typeface="Arial" charset="0"/>
              </a:rPr>
              <a:t>признаки, ответственные за биологическую активность лекарства (</a:t>
            </a:r>
            <a:r>
              <a:rPr kumimoji="0" lang="ru-RU" sz="1800" b="0" i="1" u="none" strike="noStrike" cap="none" normalizeH="0" baseline="0" dirty="0" err="1" smtClean="0">
                <a:ln>
                  <a:noFill/>
                </a:ln>
                <a:solidFill>
                  <a:schemeClr val="tx1"/>
                </a:solidFill>
                <a:effectLst/>
                <a:latin typeface="Arial" charset="0"/>
                <a:cs typeface="Arial" charset="0"/>
              </a:rPr>
              <a:t>фармако</a:t>
            </a:r>
            <a:r>
              <a:rPr kumimoji="0" lang="ru-RU" sz="1800" b="0" i="0" u="none" strike="noStrike" cap="none" normalizeH="0" baseline="0" dirty="0" smtClean="0">
                <a:ln>
                  <a:noFill/>
                </a:ln>
                <a:solidFill>
                  <a:schemeClr val="tx1"/>
                </a:solidFill>
                <a:effectLst/>
                <a:latin typeface="Arial" charset="0"/>
                <a:cs typeface="Arial" charset="0"/>
              </a:rPr>
              <a:t>) (</a:t>
            </a:r>
            <a:r>
              <a:rPr kumimoji="0" lang="ru-RU" sz="1800" b="0" i="0" u="none" strike="noStrike" cap="none" normalizeH="0" baseline="0" dirty="0" err="1" smtClean="0">
                <a:ln>
                  <a:noFill/>
                </a:ln>
                <a:solidFill>
                  <a:schemeClr val="tx1"/>
                </a:solidFill>
                <a:effectLst/>
                <a:latin typeface="Arial" charset="0"/>
                <a:cs typeface="Arial" charset="0"/>
              </a:rPr>
              <a:t>Ehrlich</a:t>
            </a:r>
            <a:r>
              <a:rPr kumimoji="0" lang="ru-RU" sz="1800" b="0" i="0" u="none" strike="noStrike" cap="none" normalizeH="0" baseline="0" dirty="0" smtClean="0">
                <a:ln>
                  <a:noFill/>
                </a:ln>
                <a:solidFill>
                  <a:schemeClr val="tx1"/>
                </a:solidFill>
                <a:effectLst/>
                <a:latin typeface="Arial" charset="0"/>
                <a:cs typeface="Arial" charset="0"/>
              </a:rPr>
              <a:t> </a:t>
            </a:r>
            <a:r>
              <a:rPr kumimoji="0" lang="ru-RU" sz="1800" b="0" i="1" u="none" strike="noStrike" cap="none" normalizeH="0" baseline="0" dirty="0" err="1" smtClean="0">
                <a:ln>
                  <a:noFill/>
                </a:ln>
                <a:solidFill>
                  <a:schemeClr val="tx1"/>
                </a:solidFill>
                <a:effectLst/>
                <a:latin typeface="Arial" charset="0"/>
                <a:cs typeface="Arial" charset="0"/>
              </a:rPr>
              <a:t>Dtsch</a:t>
            </a:r>
            <a:r>
              <a:rPr kumimoji="0" lang="ru-RU" sz="1800" b="0" i="1" u="none" strike="noStrike" cap="none" normalizeH="0" baseline="0" dirty="0" smtClean="0">
                <a:ln>
                  <a:noFill/>
                </a:ln>
                <a:solidFill>
                  <a:schemeClr val="tx1"/>
                </a:solidFill>
                <a:effectLst/>
                <a:latin typeface="Arial" charset="0"/>
                <a:cs typeface="Arial" charset="0"/>
              </a:rPr>
              <a:t>. </a:t>
            </a:r>
            <a:r>
              <a:rPr kumimoji="0" lang="ru-RU" sz="1800" b="0" i="1" u="none" strike="noStrike" cap="none" normalizeH="0" baseline="0" dirty="0" err="1" smtClean="0">
                <a:ln>
                  <a:noFill/>
                </a:ln>
                <a:solidFill>
                  <a:schemeClr val="tx1"/>
                </a:solidFill>
                <a:effectLst/>
                <a:latin typeface="Arial" charset="0"/>
                <a:cs typeface="Arial" charset="0"/>
              </a:rPr>
              <a:t>Chem</a:t>
            </a:r>
            <a:r>
              <a:rPr kumimoji="0" lang="ru-RU" sz="1800" b="0" i="1" u="none" strike="noStrike" cap="none" normalizeH="0" baseline="0" dirty="0" smtClean="0">
                <a:ln>
                  <a:noFill/>
                </a:ln>
                <a:solidFill>
                  <a:schemeClr val="tx1"/>
                </a:solidFill>
                <a:effectLst/>
                <a:latin typeface="Arial" charset="0"/>
                <a:cs typeface="Arial" charset="0"/>
              </a:rPr>
              <a:t>. </a:t>
            </a:r>
            <a:r>
              <a:rPr kumimoji="0" lang="ru-RU" sz="1800" b="0" i="1" u="none" strike="noStrike" cap="none" normalizeH="0" baseline="0" dirty="0" err="1" smtClean="0">
                <a:ln>
                  <a:noFill/>
                </a:ln>
                <a:solidFill>
                  <a:schemeClr val="tx1"/>
                </a:solidFill>
                <a:effectLst/>
                <a:latin typeface="Arial" charset="0"/>
                <a:cs typeface="Arial" charset="0"/>
              </a:rPr>
              <a:t>Ges</a:t>
            </a:r>
            <a:r>
              <a:rPr kumimoji="0" lang="ru-RU" sz="1800" b="0" i="1" u="none" strike="noStrike" cap="none" normalizeH="0" baseline="0" dirty="0" smtClean="0">
                <a:ln>
                  <a:noFill/>
                </a:ln>
                <a:solidFill>
                  <a:schemeClr val="tx1"/>
                </a:solidFill>
                <a:effectLst/>
                <a:latin typeface="Arial" charset="0"/>
                <a:cs typeface="Arial" charset="0"/>
              </a:rPr>
              <a:t>.</a:t>
            </a:r>
            <a:r>
              <a:rPr kumimoji="0" lang="ru-RU" sz="1800" b="0" i="0" u="none" strike="noStrike" cap="none" normalizeH="0" baseline="0" dirty="0" smtClean="0">
                <a:ln>
                  <a:noFill/>
                </a:ln>
                <a:solidFill>
                  <a:schemeClr val="tx1"/>
                </a:solidFill>
                <a:effectLst/>
                <a:latin typeface="Arial" charset="0"/>
                <a:cs typeface="Arial" charset="0"/>
              </a:rPr>
              <a:t> 1909, 42: p.17).</a:t>
            </a:r>
          </a:p>
        </p:txBody>
      </p:sp>
      <p:sp>
        <p:nvSpPr>
          <p:cNvPr id="7" name="Text Box 4"/>
          <p:cNvSpPr txBox="1">
            <a:spLocks noChangeArrowheads="1"/>
          </p:cNvSpPr>
          <p:nvPr/>
        </p:nvSpPr>
        <p:spPr bwMode="auto">
          <a:xfrm>
            <a:off x="2181572" y="91926"/>
            <a:ext cx="4838700" cy="312738"/>
          </a:xfrm>
          <a:prstGeom prst="rect">
            <a:avLst/>
          </a:prstGeom>
          <a:solidFill>
            <a:schemeClr val="bg1">
              <a:alpha val="52156"/>
            </a:schemeClr>
          </a:solidFill>
          <a:ln w="9525">
            <a:noFill/>
            <a:round/>
            <a:headEnd/>
            <a:tailEnd/>
          </a:ln>
        </p:spPr>
        <p:txBody>
          <a:bodyPr wrap="none" lIns="81639" tIns="40820" rIns="81639" bIns="40820"/>
          <a:lstStyle/>
          <a:p>
            <a:pPr algn="ctr" fontAlgn="auto">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2400" kern="0" dirty="0" err="1" smtClean="0">
                <a:solidFill>
                  <a:srgbClr val="0066CC"/>
                </a:solidFill>
                <a:effectLst>
                  <a:outerShdw blurRad="38100" dist="38100" dir="2700000" algn="tl">
                    <a:srgbClr val="000000"/>
                  </a:outerShdw>
                </a:effectLst>
                <a:latin typeface="+mj-lt"/>
                <a:ea typeface="+mj-ea"/>
                <a:cs typeface="+mj-cs"/>
              </a:rPr>
              <a:t>Ligand</a:t>
            </a:r>
            <a:r>
              <a:rPr lang="en-US" sz="2400" kern="0" dirty="0" smtClean="0">
                <a:solidFill>
                  <a:srgbClr val="0066CC"/>
                </a:solidFill>
                <a:effectLst>
                  <a:outerShdw blurRad="38100" dist="38100" dir="2700000" algn="tl">
                    <a:srgbClr val="000000"/>
                  </a:outerShdw>
                </a:effectLst>
                <a:latin typeface="+mj-lt"/>
                <a:ea typeface="+mj-ea"/>
                <a:cs typeface="+mj-cs"/>
              </a:rPr>
              <a:t>-based drug design: </a:t>
            </a:r>
            <a:r>
              <a:rPr lang="ru-RU" sz="2400" kern="0" dirty="0" smtClean="0">
                <a:solidFill>
                  <a:srgbClr val="0066CC"/>
                </a:solidFill>
                <a:effectLst>
                  <a:outerShdw blurRad="38100" dist="38100" dir="2700000" algn="tl">
                    <a:srgbClr val="000000"/>
                  </a:outerShdw>
                </a:effectLst>
                <a:latin typeface="+mj-lt"/>
                <a:ea typeface="+mj-ea"/>
                <a:cs typeface="+mj-cs"/>
              </a:rPr>
              <a:t>построение модели </a:t>
            </a:r>
            <a:r>
              <a:rPr lang="ru-RU" sz="2400" kern="0" dirty="0" err="1" smtClean="0">
                <a:solidFill>
                  <a:srgbClr val="0066CC"/>
                </a:solidFill>
                <a:effectLst>
                  <a:outerShdw blurRad="38100" dist="38100" dir="2700000" algn="tl">
                    <a:srgbClr val="000000"/>
                  </a:outerShdw>
                </a:effectLst>
                <a:latin typeface="+mj-lt"/>
                <a:ea typeface="+mj-ea"/>
                <a:cs typeface="+mj-cs"/>
              </a:rPr>
              <a:t>фармакофора</a:t>
            </a:r>
            <a:endParaRPr lang="en-US" sz="2400" kern="0" dirty="0" smtClean="0">
              <a:solidFill>
                <a:srgbClr val="0066CC"/>
              </a:solidFill>
              <a:effectLst>
                <a:outerShdw blurRad="38100" dist="38100" dir="2700000" algn="tl">
                  <a:srgbClr val="000000"/>
                </a:outerShdw>
              </a:effectLst>
              <a:latin typeface="+mj-lt"/>
              <a:ea typeface="+mj-ea"/>
              <a:cs typeface="+mj-cs"/>
            </a:endParaRPr>
          </a:p>
          <a:p>
            <a:pPr algn="ctr" fontAlgn="auto">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400" kern="0" dirty="0" smtClean="0">
                <a:solidFill>
                  <a:srgbClr val="0066CC"/>
                </a:solidFill>
                <a:effectLst>
                  <a:outerShdw blurRad="38100" dist="38100" dir="2700000" algn="tl">
                    <a:srgbClr val="000000"/>
                  </a:outerShdw>
                </a:effectLst>
                <a:latin typeface="+mj-lt"/>
                <a:ea typeface="+mj-ea"/>
                <a:cs typeface="+mj-cs"/>
              </a:rPr>
              <a:t> </a:t>
            </a:r>
            <a:endParaRPr lang="en-US" sz="2400" kern="0" dirty="0">
              <a:solidFill>
                <a:srgbClr val="0066CC"/>
              </a:solidFill>
              <a:effectLst>
                <a:outerShdw blurRad="38100" dist="38100" dir="2700000" algn="tl">
                  <a:srgbClr val="000000"/>
                </a:outerShdw>
              </a:effectLst>
              <a:latin typeface="+mj-lt"/>
              <a:ea typeface="+mj-ea"/>
              <a:cs typeface="+mj-cs"/>
            </a:endParaRPr>
          </a:p>
        </p:txBody>
      </p:sp>
      <p:sp>
        <p:nvSpPr>
          <p:cNvPr id="8" name="Прямоугольник 7"/>
          <p:cNvSpPr/>
          <p:nvPr/>
        </p:nvSpPr>
        <p:spPr>
          <a:xfrm>
            <a:off x="251520" y="3530039"/>
            <a:ext cx="8208912" cy="3139321"/>
          </a:xfrm>
          <a:prstGeom prst="rect">
            <a:avLst/>
          </a:prstGeom>
        </p:spPr>
        <p:txBody>
          <a:bodyPr wrap="square">
            <a:spAutoFit/>
          </a:bodyPr>
          <a:lstStyle/>
          <a:p>
            <a:pPr lvl="0" eaLnBrk="0" hangingPunct="0"/>
            <a:r>
              <a:rPr lang="ru-RU" dirty="0" smtClean="0">
                <a:latin typeface="Arial" charset="0"/>
                <a:cs typeface="Arial" charset="0"/>
              </a:rPr>
              <a:t>В 1977 г. это определение было модифицировано Питером </a:t>
            </a:r>
            <a:r>
              <a:rPr lang="ru-RU" dirty="0" err="1" smtClean="0">
                <a:latin typeface="Arial" charset="0"/>
                <a:cs typeface="Arial" charset="0"/>
              </a:rPr>
              <a:t>Гундом</a:t>
            </a:r>
            <a:r>
              <a:rPr lang="ru-RU" dirty="0" smtClean="0">
                <a:latin typeface="Arial" charset="0"/>
                <a:cs typeface="Arial" charset="0"/>
              </a:rPr>
              <a:t> (</a:t>
            </a:r>
            <a:r>
              <a:rPr lang="ru-RU" dirty="0" err="1" smtClean="0">
                <a:latin typeface="Arial" charset="0"/>
                <a:cs typeface="Arial" charset="0"/>
              </a:rPr>
              <a:t>Peter</a:t>
            </a:r>
            <a:r>
              <a:rPr lang="ru-RU" dirty="0" smtClean="0">
                <a:latin typeface="Arial" charset="0"/>
                <a:cs typeface="Arial" charset="0"/>
              </a:rPr>
              <a:t> </a:t>
            </a:r>
            <a:r>
              <a:rPr lang="ru-RU" dirty="0" err="1" smtClean="0">
                <a:latin typeface="Arial" charset="0"/>
                <a:cs typeface="Arial" charset="0"/>
              </a:rPr>
              <a:t>Gund</a:t>
            </a:r>
            <a:r>
              <a:rPr lang="ru-RU" dirty="0" smtClean="0">
                <a:latin typeface="Arial" charset="0"/>
                <a:cs typeface="Arial" charset="0"/>
              </a:rPr>
              <a:t>): </a:t>
            </a:r>
            <a:r>
              <a:rPr lang="ru-RU" dirty="0" err="1" smtClean="0">
                <a:latin typeface="Arial" charset="0"/>
                <a:cs typeface="Arial" charset="0"/>
              </a:rPr>
              <a:t>Фармакофор</a:t>
            </a:r>
            <a:r>
              <a:rPr lang="ru-RU" dirty="0" smtClean="0">
                <a:latin typeface="Arial" charset="0"/>
                <a:cs typeface="Arial" charset="0"/>
              </a:rPr>
              <a:t> — это набор структурных признаков в молекуле, которые распознаются биологическими рецепторами и являются ответственными за биологическую активность молекулы (</a:t>
            </a:r>
            <a:r>
              <a:rPr lang="ru-RU" dirty="0" err="1" smtClean="0">
                <a:latin typeface="Arial" charset="0"/>
                <a:cs typeface="Arial" charset="0"/>
              </a:rPr>
              <a:t>Gund</a:t>
            </a:r>
            <a:r>
              <a:rPr lang="ru-RU" dirty="0" smtClean="0">
                <a:latin typeface="Arial" charset="0"/>
                <a:cs typeface="Arial" charset="0"/>
              </a:rPr>
              <a:t>. </a:t>
            </a:r>
            <a:r>
              <a:rPr lang="ru-RU" i="1" dirty="0" err="1" smtClean="0">
                <a:latin typeface="Arial" charset="0"/>
                <a:cs typeface="Arial" charset="0"/>
              </a:rPr>
              <a:t>Prog</a:t>
            </a:r>
            <a:r>
              <a:rPr lang="ru-RU" i="1" dirty="0" smtClean="0">
                <a:latin typeface="Arial" charset="0"/>
                <a:cs typeface="Arial" charset="0"/>
              </a:rPr>
              <a:t>. </a:t>
            </a:r>
            <a:r>
              <a:rPr lang="ru-RU" i="1" dirty="0" err="1" smtClean="0">
                <a:latin typeface="Arial" charset="0"/>
                <a:cs typeface="Arial" charset="0"/>
              </a:rPr>
              <a:t>Mol</a:t>
            </a:r>
            <a:r>
              <a:rPr lang="ru-RU" i="1" dirty="0" smtClean="0">
                <a:latin typeface="Arial" charset="0"/>
                <a:cs typeface="Arial" charset="0"/>
              </a:rPr>
              <a:t>. </a:t>
            </a:r>
            <a:r>
              <a:rPr lang="ru-RU" i="1" dirty="0" err="1" smtClean="0">
                <a:latin typeface="Arial" charset="0"/>
                <a:cs typeface="Arial" charset="0"/>
              </a:rPr>
              <a:t>Subcell</a:t>
            </a:r>
            <a:r>
              <a:rPr lang="ru-RU" i="1" dirty="0" smtClean="0">
                <a:latin typeface="Arial" charset="0"/>
                <a:cs typeface="Arial" charset="0"/>
              </a:rPr>
              <a:t>. </a:t>
            </a:r>
            <a:r>
              <a:rPr lang="ru-RU" i="1" dirty="0" err="1" smtClean="0">
                <a:latin typeface="Arial" charset="0"/>
                <a:cs typeface="Arial" charset="0"/>
              </a:rPr>
              <a:t>Biol</a:t>
            </a:r>
            <a:r>
              <a:rPr lang="ru-RU" i="1" dirty="0" smtClean="0">
                <a:latin typeface="Arial" charset="0"/>
                <a:cs typeface="Arial" charset="0"/>
              </a:rPr>
              <a:t>.</a:t>
            </a:r>
            <a:r>
              <a:rPr lang="ru-RU" dirty="0" smtClean="0">
                <a:latin typeface="Arial" charset="0"/>
                <a:cs typeface="Arial" charset="0"/>
              </a:rPr>
              <a:t> 1977, 5: </a:t>
            </a:r>
            <a:r>
              <a:rPr lang="ru-RU" dirty="0" err="1" smtClean="0">
                <a:latin typeface="Arial" charset="0"/>
                <a:cs typeface="Arial" charset="0"/>
              </a:rPr>
              <a:t>pp</a:t>
            </a:r>
            <a:r>
              <a:rPr lang="ru-RU" dirty="0" smtClean="0">
                <a:latin typeface="Arial" charset="0"/>
                <a:cs typeface="Arial" charset="0"/>
              </a:rPr>
              <a:t> 117—143).</a:t>
            </a:r>
          </a:p>
          <a:p>
            <a:pPr lvl="0" eaLnBrk="0" hangingPunct="0"/>
            <a:endParaRPr lang="ru-RU" dirty="0" smtClean="0">
              <a:latin typeface="Arial" charset="0"/>
              <a:cs typeface="Arial" charset="0"/>
            </a:endParaRPr>
          </a:p>
          <a:p>
            <a:pPr lvl="0" eaLnBrk="0" hangingPunct="0"/>
            <a:r>
              <a:rPr lang="ru-RU" dirty="0" smtClean="0">
                <a:latin typeface="Arial" charset="0"/>
                <a:cs typeface="Arial" charset="0"/>
              </a:rPr>
              <a:t>Определение ИЮПАК: </a:t>
            </a:r>
            <a:r>
              <a:rPr lang="ru-RU" dirty="0" err="1" smtClean="0">
                <a:latin typeface="Arial" charset="0"/>
                <a:cs typeface="Arial" charset="0"/>
              </a:rPr>
              <a:t>Фармакофор</a:t>
            </a:r>
            <a:r>
              <a:rPr lang="ru-RU" dirty="0" smtClean="0">
                <a:latin typeface="Arial" charset="0"/>
                <a:cs typeface="Arial" charset="0"/>
              </a:rPr>
              <a:t> — это набор пространственных и электронных признаков, необходимых для обеспечения оптимальных </a:t>
            </a:r>
            <a:r>
              <a:rPr lang="ru-RU" dirty="0" err="1" smtClean="0">
                <a:latin typeface="Arial" charset="0"/>
                <a:cs typeface="Arial" charset="0"/>
              </a:rPr>
              <a:t>супрамолекулярных</a:t>
            </a:r>
            <a:r>
              <a:rPr lang="ru-RU" dirty="0" smtClean="0">
                <a:latin typeface="Arial" charset="0"/>
                <a:cs typeface="Arial" charset="0"/>
              </a:rPr>
              <a:t> взаимодействий со специфической биологической мишенью, которые могут вызывать (или блокировать) ее биологический ответ.</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BAF303C9-FE37-47E0-AC4A-0EB9CA6C1BD5}" type="slidenum">
              <a:rPr lang="ru-RU" smtClean="0"/>
              <a:pPr>
                <a:defRPr/>
              </a:pPr>
              <a:t>35</a:t>
            </a:fld>
            <a:endParaRPr lang="ru-RU"/>
          </a:p>
        </p:txBody>
      </p:sp>
      <p:sp>
        <p:nvSpPr>
          <p:cNvPr id="5" name="Прямоугольник 4"/>
          <p:cNvSpPr/>
          <p:nvPr/>
        </p:nvSpPr>
        <p:spPr>
          <a:xfrm>
            <a:off x="0" y="0"/>
            <a:ext cx="5436096" cy="3693319"/>
          </a:xfrm>
          <a:prstGeom prst="rect">
            <a:avLst/>
          </a:prstGeom>
        </p:spPr>
        <p:txBody>
          <a:bodyPr wrap="square">
            <a:spAutoFit/>
          </a:bodyPr>
          <a:lstStyle/>
          <a:p>
            <a:r>
              <a:rPr lang="ru-RU" dirty="0" smtClean="0"/>
              <a:t>Под </a:t>
            </a:r>
            <a:r>
              <a:rPr lang="ru-RU" dirty="0" err="1" smtClean="0"/>
              <a:t>фармакофорными</a:t>
            </a:r>
            <a:r>
              <a:rPr lang="ru-RU" dirty="0" smtClean="0"/>
              <a:t> признаками обычно понимаются </a:t>
            </a:r>
            <a:r>
              <a:rPr lang="ru-RU" dirty="0" err="1" smtClean="0"/>
              <a:t>фармакофорные</a:t>
            </a:r>
            <a:r>
              <a:rPr lang="ru-RU" dirty="0" smtClean="0"/>
              <a:t> центры и интервалы расстояний между ними, необходимые для проявления данного типа биологической активности. </a:t>
            </a:r>
            <a:endParaRPr lang="en-US" dirty="0" smtClean="0"/>
          </a:p>
          <a:p>
            <a:endParaRPr lang="ru-RU" dirty="0" smtClean="0"/>
          </a:p>
          <a:p>
            <a:r>
              <a:rPr lang="ru-RU" dirty="0" smtClean="0"/>
              <a:t>Типичные </a:t>
            </a:r>
            <a:r>
              <a:rPr lang="ru-RU" dirty="0" err="1" smtClean="0"/>
              <a:t>фармакофорные</a:t>
            </a:r>
            <a:r>
              <a:rPr lang="ru-RU" dirty="0" smtClean="0"/>
              <a:t> центры: гидрофобные области, ароматические кольца, доноры и акцепторы водородной связи, анионные и катионные центры. </a:t>
            </a:r>
          </a:p>
          <a:p>
            <a:endParaRPr lang="ru-RU" dirty="0" smtClean="0"/>
          </a:p>
          <a:p>
            <a:r>
              <a:rPr lang="ru-RU" dirty="0" smtClean="0"/>
              <a:t>При </a:t>
            </a:r>
            <a:r>
              <a:rPr lang="ru-RU" dirty="0" err="1" smtClean="0"/>
              <a:t>фармакофорном</a:t>
            </a:r>
            <a:r>
              <a:rPr lang="ru-RU" dirty="0" smtClean="0"/>
              <a:t> поиске проводится поиск соответствия между описанием </a:t>
            </a:r>
            <a:r>
              <a:rPr lang="ru-RU" dirty="0" err="1" smtClean="0"/>
              <a:t>фармакофора</a:t>
            </a:r>
            <a:r>
              <a:rPr lang="ru-RU" dirty="0" smtClean="0"/>
              <a:t> и характеристиками молекул из базы данных, находящихся в допустимых </a:t>
            </a:r>
            <a:r>
              <a:rPr lang="ru-RU" dirty="0" err="1" smtClean="0"/>
              <a:t>конформациях</a:t>
            </a:r>
            <a:r>
              <a:rPr lang="ru-RU" dirty="0" smtClean="0"/>
              <a:t>.</a:t>
            </a:r>
            <a:endParaRPr lang="ru-RU" dirty="0"/>
          </a:p>
        </p:txBody>
      </p:sp>
      <p:sp>
        <p:nvSpPr>
          <p:cNvPr id="6" name="Прямоугольник 5"/>
          <p:cNvSpPr/>
          <p:nvPr/>
        </p:nvSpPr>
        <p:spPr>
          <a:xfrm>
            <a:off x="755576" y="3746063"/>
            <a:ext cx="7992888" cy="3139321"/>
          </a:xfrm>
          <a:prstGeom prst="rect">
            <a:avLst/>
          </a:prstGeom>
        </p:spPr>
        <p:txBody>
          <a:bodyPr wrap="square">
            <a:spAutoFit/>
          </a:bodyPr>
          <a:lstStyle/>
          <a:p>
            <a:r>
              <a:rPr lang="ru-RU" b="1" dirty="0" smtClean="0"/>
              <a:t>Программное обеспечение для моделирования </a:t>
            </a:r>
            <a:r>
              <a:rPr lang="ru-RU" b="1" dirty="0" err="1" smtClean="0"/>
              <a:t>фармакофоров</a:t>
            </a:r>
            <a:endParaRPr lang="ru-RU" b="1" dirty="0" smtClean="0"/>
          </a:p>
          <a:p>
            <a:r>
              <a:rPr lang="en-US" dirty="0" smtClean="0">
                <a:hlinkClick r:id="rId2"/>
              </a:rPr>
              <a:t>Discovery Studio</a:t>
            </a:r>
            <a:r>
              <a:rPr lang="en-US" dirty="0" smtClean="0"/>
              <a:t> — </a:t>
            </a:r>
            <a:r>
              <a:rPr lang="ru-RU" dirty="0" smtClean="0"/>
              <a:t>от </a:t>
            </a:r>
            <a:r>
              <a:rPr lang="en-US" dirty="0" err="1" smtClean="0">
                <a:hlinkClick r:id="rId3" tooltip="en:Accelrys"/>
              </a:rPr>
              <a:t>Accelrys</a:t>
            </a:r>
            <a:endParaRPr lang="en-US" dirty="0" smtClean="0"/>
          </a:p>
          <a:p>
            <a:r>
              <a:rPr lang="en-US" dirty="0" err="1" smtClean="0">
                <a:hlinkClick r:id="rId4" tooltip="en:LigandScout"/>
              </a:rPr>
              <a:t>LigandScout</a:t>
            </a:r>
            <a:r>
              <a:rPr lang="en-US" dirty="0" smtClean="0"/>
              <a:t> (</a:t>
            </a:r>
            <a:r>
              <a:rPr lang="en-US" dirty="0" smtClean="0">
                <a:hlinkClick r:id="rId5"/>
              </a:rPr>
              <a:t>external link</a:t>
            </a:r>
            <a:r>
              <a:rPr lang="en-US" dirty="0" smtClean="0"/>
              <a:t>) — </a:t>
            </a:r>
            <a:r>
              <a:rPr lang="ru-RU" dirty="0" smtClean="0"/>
              <a:t>от </a:t>
            </a:r>
            <a:r>
              <a:rPr lang="en-US" dirty="0" err="1" smtClean="0">
                <a:hlinkClick r:id="rId6" tooltip="en:Inte:ligand"/>
              </a:rPr>
              <a:t>Inte:ligand</a:t>
            </a:r>
            <a:endParaRPr lang="en-US" dirty="0" smtClean="0"/>
          </a:p>
          <a:p>
            <a:r>
              <a:rPr lang="en-US" dirty="0" smtClean="0">
                <a:hlinkClick r:id="rId7"/>
              </a:rPr>
              <a:t>Phase</a:t>
            </a:r>
            <a:r>
              <a:rPr lang="en-US" dirty="0" smtClean="0"/>
              <a:t> — </a:t>
            </a:r>
            <a:r>
              <a:rPr lang="ru-RU" dirty="0" smtClean="0"/>
              <a:t>от </a:t>
            </a:r>
            <a:r>
              <a:rPr lang="en-US" dirty="0" err="1" smtClean="0">
                <a:hlinkClick r:id="rId8"/>
              </a:rPr>
              <a:t>Schroedinger</a:t>
            </a:r>
            <a:endParaRPr lang="en-US" dirty="0" smtClean="0"/>
          </a:p>
          <a:p>
            <a:r>
              <a:rPr lang="en-US" dirty="0" smtClean="0">
                <a:hlinkClick r:id="rId9"/>
              </a:rPr>
              <a:t>MOE</a:t>
            </a:r>
            <a:r>
              <a:rPr lang="en-US" dirty="0" smtClean="0"/>
              <a:t> — </a:t>
            </a:r>
            <a:r>
              <a:rPr lang="ru-RU" dirty="0" smtClean="0"/>
              <a:t>от </a:t>
            </a:r>
            <a:r>
              <a:rPr lang="en-US" dirty="0" smtClean="0">
                <a:hlinkClick r:id="rId10" tooltip="en:Chemical Computing Group"/>
              </a:rPr>
              <a:t>Chemical Computing Group</a:t>
            </a:r>
            <a:endParaRPr lang="en-US" dirty="0" smtClean="0"/>
          </a:p>
          <a:p>
            <a:r>
              <a:rPr lang="en-US" dirty="0" smtClean="0"/>
              <a:t>ICM Pro (</a:t>
            </a:r>
            <a:r>
              <a:rPr lang="en-US" dirty="0" smtClean="0">
                <a:hlinkClick r:id="rId11"/>
              </a:rPr>
              <a:t>http://www.molsoft.com/gui/ph4.html</a:t>
            </a:r>
            <a:r>
              <a:rPr lang="en-US" dirty="0" smtClean="0"/>
              <a:t>)</a:t>
            </a:r>
          </a:p>
          <a:p>
            <a:r>
              <a:rPr lang="en-US" dirty="0" err="1" smtClean="0"/>
              <a:t>DISCOtech</a:t>
            </a:r>
            <a:r>
              <a:rPr lang="en-US" dirty="0" smtClean="0"/>
              <a:t> (</a:t>
            </a:r>
            <a:r>
              <a:rPr lang="en-US" dirty="0" smtClean="0">
                <a:hlinkClick r:id="rId12"/>
              </a:rPr>
              <a:t>http://www.tripos.com/index.php?family=modules,SimplePage,,,&amp;page=sybyl_discotech</a:t>
            </a:r>
            <a:r>
              <a:rPr lang="en-US" dirty="0" smtClean="0"/>
              <a:t>)</a:t>
            </a:r>
          </a:p>
          <a:p>
            <a:r>
              <a:rPr lang="en-US" dirty="0" err="1" smtClean="0"/>
              <a:t>PharmaGist</a:t>
            </a:r>
            <a:r>
              <a:rPr lang="en-US" dirty="0" smtClean="0"/>
              <a:t> (</a:t>
            </a:r>
            <a:r>
              <a:rPr lang="en-US" dirty="0" smtClean="0">
                <a:hlinkClick r:id="rId13"/>
              </a:rPr>
              <a:t>http://bioinfo3d.cs.tau.ac.il/PharmaGist/</a:t>
            </a:r>
            <a:r>
              <a:rPr lang="en-US" dirty="0" smtClean="0"/>
              <a:t>)</a:t>
            </a:r>
            <a:endParaRPr lang="ru-RU" dirty="0" smtClean="0"/>
          </a:p>
          <a:p>
            <a:r>
              <a:rPr lang="ru-RU" dirty="0" smtClean="0"/>
              <a:t> </a:t>
            </a:r>
            <a:r>
              <a:rPr lang="ru-RU" sz="1200" dirty="0" smtClean="0"/>
              <a:t>из </a:t>
            </a:r>
            <a:r>
              <a:rPr lang="en-US" sz="1200" dirty="0" smtClean="0"/>
              <a:t>http://dic.academic.ru/dic.nsf/ruwiki/694816</a:t>
            </a:r>
          </a:p>
        </p:txBody>
      </p:sp>
      <p:pic>
        <p:nvPicPr>
          <p:cNvPr id="44034" name="Picture 2" descr="http://biuletynfarmacji.wum.edu.pl/1001Bielenica/Bielenica1_pliki/image080.jpg"/>
          <p:cNvPicPr>
            <a:picLocks noChangeAspect="1" noChangeArrowheads="1"/>
          </p:cNvPicPr>
          <p:nvPr/>
        </p:nvPicPr>
        <p:blipFill>
          <a:blip r:embed="rId14" cstate="print"/>
          <a:srcRect/>
          <a:stretch>
            <a:fillRect/>
          </a:stretch>
        </p:blipFill>
        <p:spPr bwMode="auto">
          <a:xfrm>
            <a:off x="5118273" y="293660"/>
            <a:ext cx="3990231" cy="270329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Скругленный прямоугольник 115"/>
          <p:cNvSpPr/>
          <p:nvPr/>
        </p:nvSpPr>
        <p:spPr>
          <a:xfrm>
            <a:off x="4211960" y="908720"/>
            <a:ext cx="4608512" cy="331236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2" name="Скругленный прямоугольник 91"/>
          <p:cNvSpPr/>
          <p:nvPr/>
        </p:nvSpPr>
        <p:spPr>
          <a:xfrm>
            <a:off x="72008" y="3284984"/>
            <a:ext cx="3995936" cy="108012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1" name="Скругленный прямоугольник 90"/>
          <p:cNvSpPr/>
          <p:nvPr/>
        </p:nvSpPr>
        <p:spPr>
          <a:xfrm>
            <a:off x="72008" y="980728"/>
            <a:ext cx="3995936" cy="216024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0" name="Скругленный прямоугольник 89"/>
          <p:cNvSpPr/>
          <p:nvPr/>
        </p:nvSpPr>
        <p:spPr>
          <a:xfrm>
            <a:off x="72008" y="4509120"/>
            <a:ext cx="9071992" cy="86409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89" name="Скругленный прямоугольник 88"/>
          <p:cNvSpPr/>
          <p:nvPr/>
        </p:nvSpPr>
        <p:spPr>
          <a:xfrm>
            <a:off x="72008" y="5517232"/>
            <a:ext cx="6012160" cy="108012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2" name="Группа 86"/>
          <p:cNvGrpSpPr/>
          <p:nvPr/>
        </p:nvGrpSpPr>
        <p:grpSpPr>
          <a:xfrm>
            <a:off x="1403648" y="4674622"/>
            <a:ext cx="1539204" cy="584775"/>
            <a:chOff x="1619672" y="3933056"/>
            <a:chExt cx="1539204" cy="584775"/>
          </a:xfrm>
        </p:grpSpPr>
        <p:sp>
          <p:nvSpPr>
            <p:cNvPr id="40" name="Скругленный прямоугольник 39"/>
            <p:cNvSpPr/>
            <p:nvPr/>
          </p:nvSpPr>
          <p:spPr>
            <a:xfrm>
              <a:off x="1651339" y="3959950"/>
              <a:ext cx="1368152" cy="54868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3" name="TextBox 22"/>
            <p:cNvSpPr txBox="1"/>
            <p:nvPr/>
          </p:nvSpPr>
          <p:spPr>
            <a:xfrm>
              <a:off x="1619672" y="3933056"/>
              <a:ext cx="1539204" cy="584775"/>
            </a:xfrm>
            <a:prstGeom prst="rect">
              <a:avLst/>
            </a:prstGeom>
            <a:noFill/>
          </p:spPr>
          <p:txBody>
            <a:bodyPr wrap="none" rtlCol="0">
              <a:spAutoFit/>
            </a:bodyPr>
            <a:lstStyle/>
            <a:p>
              <a:r>
                <a:rPr lang="ru-RU" sz="1600" dirty="0" smtClean="0"/>
                <a:t>Виртуальный</a:t>
              </a:r>
            </a:p>
            <a:p>
              <a:r>
                <a:rPr lang="en-US" sz="1600" dirty="0" smtClean="0"/>
                <a:t>c</a:t>
              </a:r>
              <a:r>
                <a:rPr lang="ru-RU" sz="1600" dirty="0" err="1" smtClean="0"/>
                <a:t>крининг</a:t>
              </a:r>
              <a:r>
                <a:rPr lang="ru-RU" sz="1600" dirty="0" smtClean="0"/>
                <a:t> (</a:t>
              </a:r>
              <a:r>
                <a:rPr lang="en-US" sz="1600" dirty="0" smtClean="0"/>
                <a:t>hits)</a:t>
              </a:r>
              <a:endParaRPr lang="ru-RU" sz="1600" dirty="0"/>
            </a:p>
          </p:txBody>
        </p:sp>
      </p:grpSp>
      <p:grpSp>
        <p:nvGrpSpPr>
          <p:cNvPr id="16" name="Группа 77"/>
          <p:cNvGrpSpPr/>
          <p:nvPr/>
        </p:nvGrpSpPr>
        <p:grpSpPr>
          <a:xfrm>
            <a:off x="4467524" y="4656402"/>
            <a:ext cx="2048692" cy="594284"/>
            <a:chOff x="4801470" y="3986844"/>
            <a:chExt cx="1832668" cy="594284"/>
          </a:xfrm>
        </p:grpSpPr>
        <p:sp>
          <p:nvSpPr>
            <p:cNvPr id="39" name="Скругленный прямоугольник 38"/>
            <p:cNvSpPr/>
            <p:nvPr/>
          </p:nvSpPr>
          <p:spPr>
            <a:xfrm>
              <a:off x="4860032" y="4005064"/>
              <a:ext cx="1368152" cy="57606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7" name="TextBox 26"/>
            <p:cNvSpPr txBox="1"/>
            <p:nvPr/>
          </p:nvSpPr>
          <p:spPr>
            <a:xfrm>
              <a:off x="4801470" y="3986844"/>
              <a:ext cx="1832668" cy="584775"/>
            </a:xfrm>
            <a:prstGeom prst="rect">
              <a:avLst/>
            </a:prstGeom>
            <a:noFill/>
          </p:spPr>
          <p:txBody>
            <a:bodyPr wrap="square" rtlCol="0">
              <a:spAutoFit/>
            </a:bodyPr>
            <a:lstStyle/>
            <a:p>
              <a:r>
                <a:rPr lang="ru-RU" sz="1600" dirty="0" smtClean="0"/>
                <a:t>Оптимизация </a:t>
              </a:r>
            </a:p>
            <a:p>
              <a:r>
                <a:rPr lang="ru-RU" sz="1600" dirty="0" smtClean="0"/>
                <a:t>прототипа</a:t>
              </a:r>
              <a:r>
                <a:rPr lang="en-US" sz="1600" dirty="0" smtClean="0"/>
                <a:t> (lead)</a:t>
              </a:r>
              <a:endParaRPr lang="ru-RU" sz="1600" dirty="0"/>
            </a:p>
          </p:txBody>
        </p:sp>
      </p:grpSp>
      <p:grpSp>
        <p:nvGrpSpPr>
          <p:cNvPr id="36" name="Группа 71"/>
          <p:cNvGrpSpPr/>
          <p:nvPr/>
        </p:nvGrpSpPr>
        <p:grpSpPr>
          <a:xfrm>
            <a:off x="683568" y="1362254"/>
            <a:ext cx="1440160" cy="584775"/>
            <a:chOff x="1547664" y="620688"/>
            <a:chExt cx="1440160" cy="584775"/>
          </a:xfrm>
        </p:grpSpPr>
        <p:sp>
          <p:nvSpPr>
            <p:cNvPr id="34" name="Скругленный прямоугольник 33"/>
            <p:cNvSpPr/>
            <p:nvPr/>
          </p:nvSpPr>
          <p:spPr>
            <a:xfrm>
              <a:off x="1547664" y="692696"/>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5" name="TextBox 4"/>
            <p:cNvSpPr txBox="1"/>
            <p:nvPr/>
          </p:nvSpPr>
          <p:spPr>
            <a:xfrm>
              <a:off x="1556022" y="620688"/>
              <a:ext cx="1431802" cy="584775"/>
            </a:xfrm>
            <a:prstGeom prst="rect">
              <a:avLst/>
            </a:prstGeom>
            <a:noFill/>
          </p:spPr>
          <p:txBody>
            <a:bodyPr wrap="none" rtlCol="0">
              <a:spAutoFit/>
            </a:bodyPr>
            <a:lstStyle/>
            <a:p>
              <a:r>
                <a:rPr lang="ru-RU" sz="1600" dirty="0" smtClean="0"/>
                <a:t>3</a:t>
              </a:r>
              <a:r>
                <a:rPr lang="en-US" sz="1600" dirty="0" smtClean="0"/>
                <a:t>D </a:t>
              </a:r>
              <a:r>
                <a:rPr lang="ru-RU" sz="1600" dirty="0" smtClean="0"/>
                <a:t>структура</a:t>
              </a:r>
            </a:p>
            <a:p>
              <a:r>
                <a:rPr lang="ru-RU" sz="1600" dirty="0" smtClean="0"/>
                <a:t>гомолога</a:t>
              </a:r>
              <a:endParaRPr lang="ru-RU" sz="1600" dirty="0"/>
            </a:p>
          </p:txBody>
        </p:sp>
      </p:grpSp>
      <p:grpSp>
        <p:nvGrpSpPr>
          <p:cNvPr id="46" name="Группа 72"/>
          <p:cNvGrpSpPr/>
          <p:nvPr/>
        </p:nvGrpSpPr>
        <p:grpSpPr>
          <a:xfrm>
            <a:off x="842799" y="2010326"/>
            <a:ext cx="1208921" cy="338554"/>
            <a:chOff x="1547664" y="1196752"/>
            <a:chExt cx="1208921" cy="338554"/>
          </a:xfrm>
        </p:grpSpPr>
        <p:sp>
          <p:nvSpPr>
            <p:cNvPr id="52" name="Скругленный прямоугольник 51"/>
            <p:cNvSpPr/>
            <p:nvPr/>
          </p:nvSpPr>
          <p:spPr>
            <a:xfrm>
              <a:off x="1547664" y="1268760"/>
              <a:ext cx="1152128" cy="21602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6" name="TextBox 5"/>
            <p:cNvSpPr txBox="1"/>
            <p:nvPr/>
          </p:nvSpPr>
          <p:spPr>
            <a:xfrm>
              <a:off x="1547664" y="1196752"/>
              <a:ext cx="1208921" cy="338554"/>
            </a:xfrm>
            <a:prstGeom prst="rect">
              <a:avLst/>
            </a:prstGeom>
            <a:noFill/>
          </p:spPr>
          <p:txBody>
            <a:bodyPr wrap="none" rtlCol="0">
              <a:spAutoFit/>
            </a:bodyPr>
            <a:lstStyle/>
            <a:p>
              <a:r>
                <a:rPr lang="ru-RU" sz="1600" dirty="0" smtClean="0"/>
                <a:t>3</a:t>
              </a:r>
              <a:r>
                <a:rPr lang="en-US" sz="1600" dirty="0" smtClean="0"/>
                <a:t>D </a:t>
              </a:r>
              <a:r>
                <a:rPr lang="ru-RU" sz="1600" dirty="0" smtClean="0"/>
                <a:t>модель</a:t>
              </a:r>
            </a:p>
          </p:txBody>
        </p:sp>
      </p:grpSp>
      <p:grpSp>
        <p:nvGrpSpPr>
          <p:cNvPr id="47" name="Группа 80"/>
          <p:cNvGrpSpPr/>
          <p:nvPr/>
        </p:nvGrpSpPr>
        <p:grpSpPr>
          <a:xfrm>
            <a:off x="1547664" y="3789040"/>
            <a:ext cx="834587" cy="360040"/>
            <a:chOff x="1547664" y="2996952"/>
            <a:chExt cx="834587" cy="360040"/>
          </a:xfrm>
        </p:grpSpPr>
        <p:sp>
          <p:nvSpPr>
            <p:cNvPr id="43" name="Скругленный прямоугольник 42"/>
            <p:cNvSpPr/>
            <p:nvPr/>
          </p:nvSpPr>
          <p:spPr>
            <a:xfrm>
              <a:off x="1547664" y="2996952"/>
              <a:ext cx="792088" cy="3600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0" name="TextBox 19"/>
            <p:cNvSpPr txBox="1"/>
            <p:nvPr/>
          </p:nvSpPr>
          <p:spPr>
            <a:xfrm>
              <a:off x="1547664" y="2996952"/>
              <a:ext cx="834587" cy="338554"/>
            </a:xfrm>
            <a:prstGeom prst="rect">
              <a:avLst/>
            </a:prstGeom>
            <a:noFill/>
          </p:spPr>
          <p:txBody>
            <a:bodyPr wrap="none" rtlCol="0">
              <a:spAutoFit/>
            </a:bodyPr>
            <a:lstStyle/>
            <a:p>
              <a:r>
                <a:rPr lang="ru-RU" sz="1600" dirty="0" err="1" smtClean="0"/>
                <a:t>Докинг</a:t>
              </a:r>
              <a:endParaRPr lang="ru-RU" sz="1600" dirty="0"/>
            </a:p>
          </p:txBody>
        </p:sp>
      </p:grpSp>
      <p:grpSp>
        <p:nvGrpSpPr>
          <p:cNvPr id="48" name="Группа 79"/>
          <p:cNvGrpSpPr/>
          <p:nvPr/>
        </p:nvGrpSpPr>
        <p:grpSpPr>
          <a:xfrm>
            <a:off x="2555776" y="3636313"/>
            <a:ext cx="1008112" cy="584775"/>
            <a:chOff x="2843808" y="3010399"/>
            <a:chExt cx="1008112" cy="584775"/>
          </a:xfrm>
        </p:grpSpPr>
        <p:sp>
          <p:nvSpPr>
            <p:cNvPr id="42" name="Скругленный прямоугольник 41"/>
            <p:cNvSpPr/>
            <p:nvPr/>
          </p:nvSpPr>
          <p:spPr>
            <a:xfrm>
              <a:off x="2843808" y="3068960"/>
              <a:ext cx="100811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1" name="TextBox 20"/>
            <p:cNvSpPr txBox="1"/>
            <p:nvPr/>
          </p:nvSpPr>
          <p:spPr>
            <a:xfrm>
              <a:off x="2870561" y="3010399"/>
              <a:ext cx="981359" cy="584775"/>
            </a:xfrm>
            <a:prstGeom prst="rect">
              <a:avLst/>
            </a:prstGeom>
            <a:noFill/>
          </p:spPr>
          <p:txBody>
            <a:bodyPr wrap="none" rtlCol="0">
              <a:spAutoFit/>
            </a:bodyPr>
            <a:lstStyle/>
            <a:p>
              <a:r>
                <a:rPr lang="en-US" sz="1600" i="1" dirty="0" smtClean="0"/>
                <a:t>De Novo</a:t>
              </a:r>
            </a:p>
            <a:p>
              <a:r>
                <a:rPr lang="en-US" sz="1600" dirty="0" smtClean="0"/>
                <a:t>design</a:t>
              </a:r>
              <a:endParaRPr lang="ru-RU" sz="1600" dirty="0"/>
            </a:p>
          </p:txBody>
        </p:sp>
      </p:grpSp>
      <p:grpSp>
        <p:nvGrpSpPr>
          <p:cNvPr id="53" name="Группа 69"/>
          <p:cNvGrpSpPr/>
          <p:nvPr/>
        </p:nvGrpSpPr>
        <p:grpSpPr>
          <a:xfrm>
            <a:off x="4355976" y="1340768"/>
            <a:ext cx="1296144" cy="584775"/>
            <a:chOff x="4644008" y="620688"/>
            <a:chExt cx="1296144" cy="584775"/>
          </a:xfrm>
        </p:grpSpPr>
        <p:sp>
          <p:nvSpPr>
            <p:cNvPr id="45" name="Скругленный прямоугольник 44"/>
            <p:cNvSpPr/>
            <p:nvPr/>
          </p:nvSpPr>
          <p:spPr>
            <a:xfrm>
              <a:off x="4644008" y="692696"/>
              <a:ext cx="1224136" cy="476672"/>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8" name="TextBox 7"/>
            <p:cNvSpPr txBox="1"/>
            <p:nvPr/>
          </p:nvSpPr>
          <p:spPr>
            <a:xfrm>
              <a:off x="4679871" y="620688"/>
              <a:ext cx="1260281" cy="584775"/>
            </a:xfrm>
            <a:prstGeom prst="rect">
              <a:avLst/>
            </a:prstGeom>
            <a:noFill/>
          </p:spPr>
          <p:txBody>
            <a:bodyPr wrap="none" rtlCol="0">
              <a:spAutoFit/>
            </a:bodyPr>
            <a:lstStyle/>
            <a:p>
              <a:r>
                <a:rPr lang="ru-RU" sz="1600" dirty="0" smtClean="0"/>
                <a:t>Наработка </a:t>
              </a:r>
            </a:p>
            <a:p>
              <a:r>
                <a:rPr lang="ru-RU" sz="1600" dirty="0" smtClean="0"/>
                <a:t>белка</a:t>
              </a:r>
              <a:endParaRPr lang="ru-RU" sz="1600" dirty="0"/>
            </a:p>
          </p:txBody>
        </p:sp>
      </p:grpSp>
      <p:grpSp>
        <p:nvGrpSpPr>
          <p:cNvPr id="54" name="Группа 68"/>
          <p:cNvGrpSpPr/>
          <p:nvPr/>
        </p:nvGrpSpPr>
        <p:grpSpPr>
          <a:xfrm>
            <a:off x="4283968" y="2268161"/>
            <a:ext cx="1524072" cy="584775"/>
            <a:chOff x="4644008" y="1196752"/>
            <a:chExt cx="1524072" cy="584775"/>
          </a:xfrm>
        </p:grpSpPr>
        <p:sp>
          <p:nvSpPr>
            <p:cNvPr id="49" name="Скругленный прямоугольник 48"/>
            <p:cNvSpPr/>
            <p:nvPr/>
          </p:nvSpPr>
          <p:spPr>
            <a:xfrm>
              <a:off x="4644008" y="1196752"/>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 name="TextBox 8"/>
            <p:cNvSpPr txBox="1"/>
            <p:nvPr/>
          </p:nvSpPr>
          <p:spPr>
            <a:xfrm>
              <a:off x="4644008" y="1196752"/>
              <a:ext cx="1524072" cy="584775"/>
            </a:xfrm>
            <a:prstGeom prst="rect">
              <a:avLst/>
            </a:prstGeom>
            <a:noFill/>
          </p:spPr>
          <p:txBody>
            <a:bodyPr wrap="none" rtlCol="0">
              <a:spAutoFit/>
            </a:bodyPr>
            <a:lstStyle/>
            <a:p>
              <a:r>
                <a:rPr lang="ru-RU" sz="1600" dirty="0" smtClean="0"/>
                <a:t>Расшифровка</a:t>
              </a:r>
            </a:p>
            <a:p>
              <a:r>
                <a:rPr lang="ru-RU" sz="1600" dirty="0" smtClean="0"/>
                <a:t>структуры</a:t>
              </a:r>
              <a:endParaRPr lang="ru-RU" sz="1600" dirty="0"/>
            </a:p>
          </p:txBody>
        </p:sp>
      </p:grpSp>
      <p:grpSp>
        <p:nvGrpSpPr>
          <p:cNvPr id="55" name="Группа 67"/>
          <p:cNvGrpSpPr/>
          <p:nvPr/>
        </p:nvGrpSpPr>
        <p:grpSpPr>
          <a:xfrm>
            <a:off x="5796136" y="1445875"/>
            <a:ext cx="1512168" cy="830997"/>
            <a:chOff x="6228184" y="620688"/>
            <a:chExt cx="1512168" cy="830997"/>
          </a:xfrm>
        </p:grpSpPr>
        <p:sp>
          <p:nvSpPr>
            <p:cNvPr id="60" name="Скругленный прямоугольник 59"/>
            <p:cNvSpPr/>
            <p:nvPr/>
          </p:nvSpPr>
          <p:spPr>
            <a:xfrm>
              <a:off x="6228184" y="620688"/>
              <a:ext cx="1512168" cy="792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 name="TextBox 9"/>
            <p:cNvSpPr txBox="1"/>
            <p:nvPr/>
          </p:nvSpPr>
          <p:spPr>
            <a:xfrm>
              <a:off x="6249046" y="620688"/>
              <a:ext cx="1491306" cy="830997"/>
            </a:xfrm>
            <a:prstGeom prst="rect">
              <a:avLst/>
            </a:prstGeom>
            <a:noFill/>
          </p:spPr>
          <p:txBody>
            <a:bodyPr wrap="none" rtlCol="0">
              <a:spAutoFit/>
            </a:bodyPr>
            <a:lstStyle/>
            <a:p>
              <a:r>
                <a:rPr lang="ru-RU" sz="1600" dirty="0" smtClean="0"/>
                <a:t>Метод </a:t>
              </a:r>
            </a:p>
            <a:p>
              <a:r>
                <a:rPr lang="ru-RU" sz="1600" dirty="0" smtClean="0"/>
                <a:t>тестирования</a:t>
              </a:r>
            </a:p>
            <a:p>
              <a:r>
                <a:rPr lang="ru-RU" sz="1600" dirty="0" smtClean="0"/>
                <a:t>активности</a:t>
              </a:r>
              <a:endParaRPr lang="ru-RU" sz="1600" dirty="0"/>
            </a:p>
          </p:txBody>
        </p:sp>
      </p:grpSp>
      <p:grpSp>
        <p:nvGrpSpPr>
          <p:cNvPr id="57" name="Группа 65"/>
          <p:cNvGrpSpPr/>
          <p:nvPr/>
        </p:nvGrpSpPr>
        <p:grpSpPr>
          <a:xfrm>
            <a:off x="7092280" y="3172635"/>
            <a:ext cx="1527085" cy="832429"/>
            <a:chOff x="7038492" y="2020507"/>
            <a:chExt cx="1527085" cy="832429"/>
          </a:xfrm>
        </p:grpSpPr>
        <p:sp>
          <p:nvSpPr>
            <p:cNvPr id="58" name="Скругленный прямоугольник 57"/>
            <p:cNvSpPr/>
            <p:nvPr/>
          </p:nvSpPr>
          <p:spPr>
            <a:xfrm>
              <a:off x="7092280" y="2060848"/>
              <a:ext cx="1368152" cy="792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2" name="TextBox 11"/>
            <p:cNvSpPr txBox="1"/>
            <p:nvPr/>
          </p:nvSpPr>
          <p:spPr>
            <a:xfrm>
              <a:off x="7038492" y="2020507"/>
              <a:ext cx="1527085" cy="830997"/>
            </a:xfrm>
            <a:prstGeom prst="rect">
              <a:avLst/>
            </a:prstGeom>
            <a:noFill/>
          </p:spPr>
          <p:txBody>
            <a:bodyPr wrap="none" rtlCol="0">
              <a:spAutoFit/>
            </a:bodyPr>
            <a:lstStyle/>
            <a:p>
              <a:r>
                <a:rPr lang="ru-RU" sz="1600" dirty="0" smtClean="0"/>
                <a:t>Высоко-</a:t>
              </a:r>
            </a:p>
            <a:p>
              <a:r>
                <a:rPr lang="ru-RU" sz="1600" dirty="0" smtClean="0"/>
                <a:t>эффективный</a:t>
              </a:r>
            </a:p>
            <a:p>
              <a:r>
                <a:rPr lang="ru-RU" sz="1600" dirty="0" smtClean="0"/>
                <a:t>скрининг</a:t>
              </a:r>
              <a:endParaRPr lang="ru-RU" sz="1600" dirty="0"/>
            </a:p>
          </p:txBody>
        </p:sp>
      </p:grpSp>
      <p:grpSp>
        <p:nvGrpSpPr>
          <p:cNvPr id="64" name="Группа 66"/>
          <p:cNvGrpSpPr/>
          <p:nvPr/>
        </p:nvGrpSpPr>
        <p:grpSpPr>
          <a:xfrm>
            <a:off x="7092280" y="2340169"/>
            <a:ext cx="1671163" cy="584775"/>
            <a:chOff x="7077301" y="1404065"/>
            <a:chExt cx="1671163" cy="584775"/>
          </a:xfrm>
        </p:grpSpPr>
        <p:sp>
          <p:nvSpPr>
            <p:cNvPr id="59" name="Скругленный прямоугольник 58"/>
            <p:cNvSpPr/>
            <p:nvPr/>
          </p:nvSpPr>
          <p:spPr>
            <a:xfrm>
              <a:off x="7092280" y="1412776"/>
              <a:ext cx="1656184"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3" name="TextBox 12"/>
            <p:cNvSpPr txBox="1"/>
            <p:nvPr/>
          </p:nvSpPr>
          <p:spPr>
            <a:xfrm>
              <a:off x="7077301" y="1404065"/>
              <a:ext cx="1671163" cy="584775"/>
            </a:xfrm>
            <a:prstGeom prst="rect">
              <a:avLst/>
            </a:prstGeom>
            <a:noFill/>
          </p:spPr>
          <p:txBody>
            <a:bodyPr wrap="none" rtlCol="0">
              <a:spAutoFit/>
            </a:bodyPr>
            <a:lstStyle/>
            <a:p>
              <a:r>
                <a:rPr lang="ru-RU" sz="1600" dirty="0" smtClean="0"/>
                <a:t>Комбинаторная</a:t>
              </a:r>
            </a:p>
            <a:p>
              <a:r>
                <a:rPr lang="ru-RU" sz="1600" dirty="0" smtClean="0"/>
                <a:t>химия</a:t>
              </a:r>
              <a:endParaRPr lang="ru-RU" sz="1600" dirty="0"/>
            </a:p>
          </p:txBody>
        </p:sp>
      </p:grpSp>
      <p:sp>
        <p:nvSpPr>
          <p:cNvPr id="14" name="TextBox 13"/>
          <p:cNvSpPr txBox="1"/>
          <p:nvPr/>
        </p:nvSpPr>
        <p:spPr>
          <a:xfrm>
            <a:off x="5521873" y="1074222"/>
            <a:ext cx="3082575" cy="338554"/>
          </a:xfrm>
          <a:prstGeom prst="rect">
            <a:avLst/>
          </a:prstGeom>
          <a:noFill/>
        </p:spPr>
        <p:txBody>
          <a:bodyPr wrap="none" rtlCol="0">
            <a:spAutoFit/>
          </a:bodyPr>
          <a:lstStyle/>
          <a:p>
            <a:r>
              <a:rPr lang="ru-RU" sz="1600" i="1" dirty="0" smtClean="0"/>
              <a:t>Экспериментальные методы</a:t>
            </a:r>
            <a:endParaRPr lang="ru-RU" sz="1600" i="1" dirty="0"/>
          </a:p>
        </p:txBody>
      </p:sp>
      <p:sp>
        <p:nvSpPr>
          <p:cNvPr id="15" name="TextBox 14"/>
          <p:cNvSpPr txBox="1"/>
          <p:nvPr/>
        </p:nvSpPr>
        <p:spPr>
          <a:xfrm>
            <a:off x="323528" y="1052736"/>
            <a:ext cx="2596095" cy="338554"/>
          </a:xfrm>
          <a:prstGeom prst="rect">
            <a:avLst/>
          </a:prstGeom>
          <a:noFill/>
        </p:spPr>
        <p:txBody>
          <a:bodyPr wrap="none" rtlCol="0">
            <a:spAutoFit/>
          </a:bodyPr>
          <a:lstStyle/>
          <a:p>
            <a:r>
              <a:rPr lang="ru-RU" sz="1600" i="1" dirty="0" smtClean="0"/>
              <a:t>Анализ исходных данных</a:t>
            </a:r>
            <a:endParaRPr lang="ru-RU" sz="1600" i="1" dirty="0"/>
          </a:p>
        </p:txBody>
      </p:sp>
      <p:sp>
        <p:nvSpPr>
          <p:cNvPr id="18" name="TextBox 17"/>
          <p:cNvSpPr txBox="1"/>
          <p:nvPr/>
        </p:nvSpPr>
        <p:spPr>
          <a:xfrm>
            <a:off x="1730064" y="6237312"/>
            <a:ext cx="2553904" cy="338554"/>
          </a:xfrm>
          <a:prstGeom prst="rect">
            <a:avLst/>
          </a:prstGeom>
          <a:noFill/>
        </p:spPr>
        <p:txBody>
          <a:bodyPr wrap="none" rtlCol="0">
            <a:spAutoFit/>
          </a:bodyPr>
          <a:lstStyle/>
          <a:p>
            <a:r>
              <a:rPr lang="en-US" sz="1600" i="1" dirty="0" err="1" smtClean="0"/>
              <a:t>Ligand</a:t>
            </a:r>
            <a:r>
              <a:rPr lang="en-US" sz="1600" i="1" dirty="0" smtClean="0"/>
              <a:t>-based</a:t>
            </a:r>
            <a:r>
              <a:rPr lang="ru-RU" sz="1600" i="1" dirty="0" smtClean="0"/>
              <a:t> </a:t>
            </a:r>
            <a:r>
              <a:rPr lang="en-US" sz="1600" i="1" dirty="0" smtClean="0"/>
              <a:t>drug design</a:t>
            </a:r>
            <a:endParaRPr lang="ru-RU" sz="1600" i="1" dirty="0"/>
          </a:p>
        </p:txBody>
      </p:sp>
      <p:grpSp>
        <p:nvGrpSpPr>
          <p:cNvPr id="65" name="Группа 78"/>
          <p:cNvGrpSpPr/>
          <p:nvPr/>
        </p:nvGrpSpPr>
        <p:grpSpPr>
          <a:xfrm>
            <a:off x="2915816" y="4665911"/>
            <a:ext cx="1515736" cy="584775"/>
            <a:chOff x="3203848" y="3996353"/>
            <a:chExt cx="1515736" cy="584775"/>
          </a:xfrm>
        </p:grpSpPr>
        <p:sp>
          <p:nvSpPr>
            <p:cNvPr id="61" name="Скругленный прямоугольник 60"/>
            <p:cNvSpPr/>
            <p:nvPr/>
          </p:nvSpPr>
          <p:spPr>
            <a:xfrm>
              <a:off x="3203848" y="4005064"/>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6" name="TextBox 25"/>
            <p:cNvSpPr txBox="1"/>
            <p:nvPr/>
          </p:nvSpPr>
          <p:spPr>
            <a:xfrm>
              <a:off x="3203848" y="3996353"/>
              <a:ext cx="1515736" cy="584775"/>
            </a:xfrm>
            <a:prstGeom prst="rect">
              <a:avLst/>
            </a:prstGeom>
            <a:noFill/>
          </p:spPr>
          <p:txBody>
            <a:bodyPr wrap="none" rtlCol="0">
              <a:spAutoFit/>
            </a:bodyPr>
            <a:lstStyle/>
            <a:p>
              <a:r>
                <a:rPr lang="ru-RU" sz="1600" dirty="0" smtClean="0"/>
                <a:t>Тестирование</a:t>
              </a:r>
            </a:p>
            <a:p>
              <a:r>
                <a:rPr lang="ru-RU" sz="1600" dirty="0" smtClean="0"/>
                <a:t>активности</a:t>
              </a:r>
              <a:endParaRPr lang="ru-RU" sz="1600" dirty="0"/>
            </a:p>
          </p:txBody>
        </p:sp>
      </p:grpSp>
      <p:grpSp>
        <p:nvGrpSpPr>
          <p:cNvPr id="66" name="Группа 87"/>
          <p:cNvGrpSpPr/>
          <p:nvPr/>
        </p:nvGrpSpPr>
        <p:grpSpPr>
          <a:xfrm>
            <a:off x="6156176" y="4674622"/>
            <a:ext cx="1440160" cy="584775"/>
            <a:chOff x="6228184" y="4005064"/>
            <a:chExt cx="1440160" cy="584775"/>
          </a:xfrm>
        </p:grpSpPr>
        <p:sp>
          <p:nvSpPr>
            <p:cNvPr id="62" name="Скругленный прямоугольник 61"/>
            <p:cNvSpPr/>
            <p:nvPr/>
          </p:nvSpPr>
          <p:spPr>
            <a:xfrm>
              <a:off x="6228184" y="4005064"/>
              <a:ext cx="1368152"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8" name="TextBox 27"/>
            <p:cNvSpPr txBox="1"/>
            <p:nvPr/>
          </p:nvSpPr>
          <p:spPr>
            <a:xfrm>
              <a:off x="6273410" y="4005064"/>
              <a:ext cx="1394934" cy="584775"/>
            </a:xfrm>
            <a:prstGeom prst="rect">
              <a:avLst/>
            </a:prstGeom>
            <a:noFill/>
          </p:spPr>
          <p:txBody>
            <a:bodyPr wrap="none" rtlCol="0">
              <a:spAutoFit/>
            </a:bodyPr>
            <a:lstStyle/>
            <a:p>
              <a:r>
                <a:rPr lang="ru-RU" sz="1600" dirty="0" smtClean="0"/>
                <a:t>Химический </a:t>
              </a:r>
            </a:p>
            <a:p>
              <a:r>
                <a:rPr lang="ru-RU" sz="1600" dirty="0" smtClean="0"/>
                <a:t>синтез</a:t>
              </a:r>
              <a:endParaRPr lang="ru-RU" sz="1600" dirty="0"/>
            </a:p>
          </p:txBody>
        </p:sp>
      </p:grpSp>
      <p:grpSp>
        <p:nvGrpSpPr>
          <p:cNvPr id="67" name="Группа 75"/>
          <p:cNvGrpSpPr/>
          <p:nvPr/>
        </p:nvGrpSpPr>
        <p:grpSpPr>
          <a:xfrm>
            <a:off x="7592768" y="4674622"/>
            <a:ext cx="1515736" cy="584775"/>
            <a:chOff x="7628264" y="4005064"/>
            <a:chExt cx="1515736" cy="584775"/>
          </a:xfrm>
        </p:grpSpPr>
        <p:sp>
          <p:nvSpPr>
            <p:cNvPr id="63" name="Скругленный прямоугольник 62"/>
            <p:cNvSpPr/>
            <p:nvPr/>
          </p:nvSpPr>
          <p:spPr>
            <a:xfrm>
              <a:off x="7631832" y="4005064"/>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0" name="TextBox 29"/>
            <p:cNvSpPr txBox="1"/>
            <p:nvPr/>
          </p:nvSpPr>
          <p:spPr>
            <a:xfrm>
              <a:off x="7628264" y="4005064"/>
              <a:ext cx="1515736" cy="584775"/>
            </a:xfrm>
            <a:prstGeom prst="rect">
              <a:avLst/>
            </a:prstGeom>
            <a:noFill/>
          </p:spPr>
          <p:txBody>
            <a:bodyPr wrap="none" rtlCol="0">
              <a:spAutoFit/>
            </a:bodyPr>
            <a:lstStyle/>
            <a:p>
              <a:r>
                <a:rPr lang="ru-RU" sz="1600" dirty="0" smtClean="0"/>
                <a:t>Тестирование</a:t>
              </a:r>
            </a:p>
            <a:p>
              <a:r>
                <a:rPr lang="ru-RU" sz="1600" dirty="0" smtClean="0"/>
                <a:t>активности</a:t>
              </a:r>
              <a:endParaRPr lang="ru-RU" sz="1600" dirty="0"/>
            </a:p>
          </p:txBody>
        </p:sp>
      </p:grpSp>
      <p:grpSp>
        <p:nvGrpSpPr>
          <p:cNvPr id="68" name="Группа 74"/>
          <p:cNvGrpSpPr/>
          <p:nvPr/>
        </p:nvGrpSpPr>
        <p:grpSpPr>
          <a:xfrm>
            <a:off x="7524328" y="5949280"/>
            <a:ext cx="1512168" cy="864096"/>
            <a:chOff x="7308304" y="5013176"/>
            <a:chExt cx="1512168" cy="864096"/>
          </a:xfrm>
        </p:grpSpPr>
        <p:sp>
          <p:nvSpPr>
            <p:cNvPr id="50" name="Скругленный прямоугольник 49"/>
            <p:cNvSpPr/>
            <p:nvPr/>
          </p:nvSpPr>
          <p:spPr>
            <a:xfrm>
              <a:off x="7308304" y="5013176"/>
              <a:ext cx="1512168" cy="864096"/>
            </a:xfrm>
            <a:prstGeom prst="round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1" name="TextBox 30"/>
            <p:cNvSpPr txBox="1"/>
            <p:nvPr/>
          </p:nvSpPr>
          <p:spPr>
            <a:xfrm>
              <a:off x="7308304" y="5013176"/>
              <a:ext cx="1486817" cy="830997"/>
            </a:xfrm>
            <a:prstGeom prst="rect">
              <a:avLst/>
            </a:prstGeom>
            <a:noFill/>
          </p:spPr>
          <p:txBody>
            <a:bodyPr wrap="none" rtlCol="0">
              <a:spAutoFit/>
            </a:bodyPr>
            <a:lstStyle/>
            <a:p>
              <a:r>
                <a:rPr lang="ru-RU" sz="1600" dirty="0" err="1" smtClean="0"/>
                <a:t>Доклиника</a:t>
              </a:r>
              <a:r>
                <a:rPr lang="ru-RU" sz="1600" dirty="0" smtClean="0"/>
                <a:t>,</a:t>
              </a:r>
            </a:p>
            <a:p>
              <a:r>
                <a:rPr lang="ru-RU" sz="1600" dirty="0" smtClean="0"/>
                <a:t>клиника, </a:t>
              </a:r>
            </a:p>
            <a:p>
              <a:r>
                <a:rPr lang="ru-RU" sz="1600" dirty="0" smtClean="0"/>
                <a:t>производство</a:t>
              </a:r>
              <a:endParaRPr lang="ru-RU" sz="1600" dirty="0"/>
            </a:p>
          </p:txBody>
        </p:sp>
      </p:grpSp>
      <p:sp>
        <p:nvSpPr>
          <p:cNvPr id="93" name="Стрелка вправо 92"/>
          <p:cNvSpPr/>
          <p:nvPr/>
        </p:nvSpPr>
        <p:spPr>
          <a:xfrm rot="5400000">
            <a:off x="1295636" y="1907722"/>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8" name="Стрелка вправо 97"/>
          <p:cNvSpPr/>
          <p:nvPr/>
        </p:nvSpPr>
        <p:spPr>
          <a:xfrm rot="5400000">
            <a:off x="1691680" y="4365104"/>
            <a:ext cx="57606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0" name="Стрелка вправо 99"/>
          <p:cNvSpPr/>
          <p:nvPr/>
        </p:nvSpPr>
        <p:spPr>
          <a:xfrm rot="10800000">
            <a:off x="2699792" y="4941168"/>
            <a:ext cx="274585"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4" name="Стрелка вправо 103"/>
          <p:cNvSpPr/>
          <p:nvPr/>
        </p:nvSpPr>
        <p:spPr>
          <a:xfrm rot="5400000">
            <a:off x="408983" y="4378551"/>
            <a:ext cx="54917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5" name="Стрелка вправо 104"/>
          <p:cNvSpPr/>
          <p:nvPr/>
        </p:nvSpPr>
        <p:spPr>
          <a:xfrm rot="-5400000">
            <a:off x="431540" y="5409220"/>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6" name="Стрелка вправо 105"/>
          <p:cNvSpPr/>
          <p:nvPr/>
        </p:nvSpPr>
        <p:spPr>
          <a:xfrm rot="-5400000">
            <a:off x="2015716" y="5409220"/>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69" name="Группа 84"/>
          <p:cNvGrpSpPr/>
          <p:nvPr/>
        </p:nvGrpSpPr>
        <p:grpSpPr>
          <a:xfrm>
            <a:off x="1937671" y="5610726"/>
            <a:ext cx="1482201" cy="584775"/>
            <a:chOff x="1835696" y="4797152"/>
            <a:chExt cx="1482201" cy="584775"/>
          </a:xfrm>
        </p:grpSpPr>
        <p:sp>
          <p:nvSpPr>
            <p:cNvPr id="37" name="Скругленный прямоугольник 36"/>
            <p:cNvSpPr/>
            <p:nvPr/>
          </p:nvSpPr>
          <p:spPr>
            <a:xfrm>
              <a:off x="1835696" y="4869160"/>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5" name="TextBox 24"/>
            <p:cNvSpPr txBox="1"/>
            <p:nvPr/>
          </p:nvSpPr>
          <p:spPr>
            <a:xfrm>
              <a:off x="1835696" y="4797152"/>
              <a:ext cx="1482201" cy="584775"/>
            </a:xfrm>
            <a:prstGeom prst="rect">
              <a:avLst/>
            </a:prstGeom>
            <a:noFill/>
          </p:spPr>
          <p:txBody>
            <a:bodyPr wrap="none" rtlCol="0">
              <a:spAutoFit/>
            </a:bodyPr>
            <a:lstStyle/>
            <a:p>
              <a:r>
                <a:rPr lang="ru-RU" sz="1600" dirty="0" err="1" smtClean="0"/>
                <a:t>Фармакофор</a:t>
              </a:r>
              <a:r>
                <a:rPr lang="ru-RU" sz="1600" dirty="0" smtClean="0"/>
                <a:t>,</a:t>
              </a:r>
            </a:p>
            <a:p>
              <a:r>
                <a:rPr lang="ru-RU" sz="1600" dirty="0" err="1" smtClean="0"/>
                <a:t>докинг</a:t>
              </a:r>
              <a:endParaRPr lang="ru-RU" sz="1600" dirty="0"/>
            </a:p>
          </p:txBody>
        </p:sp>
      </p:grpSp>
      <p:grpSp>
        <p:nvGrpSpPr>
          <p:cNvPr id="70" name="Группа 83"/>
          <p:cNvGrpSpPr/>
          <p:nvPr/>
        </p:nvGrpSpPr>
        <p:grpSpPr>
          <a:xfrm>
            <a:off x="317395" y="5616134"/>
            <a:ext cx="1518301" cy="584775"/>
            <a:chOff x="359024" y="4725144"/>
            <a:chExt cx="1518301" cy="584775"/>
          </a:xfrm>
        </p:grpSpPr>
        <p:sp>
          <p:nvSpPr>
            <p:cNvPr id="38" name="Скругленный прямоугольник 37"/>
            <p:cNvSpPr/>
            <p:nvPr/>
          </p:nvSpPr>
          <p:spPr>
            <a:xfrm>
              <a:off x="395536" y="4797152"/>
              <a:ext cx="1440160"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4" name="TextBox 23"/>
            <p:cNvSpPr txBox="1"/>
            <p:nvPr/>
          </p:nvSpPr>
          <p:spPr>
            <a:xfrm>
              <a:off x="359024" y="4725144"/>
              <a:ext cx="1518301" cy="584775"/>
            </a:xfrm>
            <a:prstGeom prst="rect">
              <a:avLst/>
            </a:prstGeom>
            <a:noFill/>
          </p:spPr>
          <p:txBody>
            <a:bodyPr wrap="none" rtlCol="0">
              <a:spAutoFit/>
            </a:bodyPr>
            <a:lstStyle/>
            <a:p>
              <a:r>
                <a:rPr lang="ru-RU" sz="1600" dirty="0" smtClean="0"/>
                <a:t>Модель сайта</a:t>
              </a:r>
            </a:p>
            <a:p>
              <a:r>
                <a:rPr lang="ru-RU" sz="1600" dirty="0" smtClean="0"/>
                <a:t>связывания</a:t>
              </a:r>
              <a:endParaRPr lang="ru-RU" sz="1600" dirty="0"/>
            </a:p>
          </p:txBody>
        </p:sp>
      </p:grpSp>
      <p:sp>
        <p:nvSpPr>
          <p:cNvPr id="108" name="Стрелка вправо 107"/>
          <p:cNvSpPr/>
          <p:nvPr/>
        </p:nvSpPr>
        <p:spPr>
          <a:xfrm>
            <a:off x="2771800" y="4797152"/>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1" name="Группа 70"/>
          <p:cNvGrpSpPr/>
          <p:nvPr/>
        </p:nvGrpSpPr>
        <p:grpSpPr>
          <a:xfrm>
            <a:off x="2316443" y="1362254"/>
            <a:ext cx="1431802" cy="584775"/>
            <a:chOff x="2964515" y="620688"/>
            <a:chExt cx="1431802" cy="584775"/>
          </a:xfrm>
        </p:grpSpPr>
        <p:sp>
          <p:nvSpPr>
            <p:cNvPr id="35" name="Скругленный прямоугольник 34"/>
            <p:cNvSpPr/>
            <p:nvPr/>
          </p:nvSpPr>
          <p:spPr>
            <a:xfrm>
              <a:off x="2987824" y="692696"/>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4" name="TextBox 3"/>
            <p:cNvSpPr txBox="1"/>
            <p:nvPr/>
          </p:nvSpPr>
          <p:spPr>
            <a:xfrm>
              <a:off x="2964515" y="620688"/>
              <a:ext cx="1431802" cy="584775"/>
            </a:xfrm>
            <a:prstGeom prst="rect">
              <a:avLst/>
            </a:prstGeom>
            <a:noFill/>
          </p:spPr>
          <p:txBody>
            <a:bodyPr wrap="none" rtlCol="0">
              <a:spAutoFit/>
            </a:bodyPr>
            <a:lstStyle/>
            <a:p>
              <a:r>
                <a:rPr lang="ru-RU" sz="1600" dirty="0" smtClean="0"/>
                <a:t>3</a:t>
              </a:r>
              <a:r>
                <a:rPr lang="en-US" sz="1600" dirty="0" smtClean="0"/>
                <a:t>D </a:t>
              </a:r>
              <a:r>
                <a:rPr lang="ru-RU" sz="1600" dirty="0" smtClean="0"/>
                <a:t>структура</a:t>
              </a:r>
            </a:p>
            <a:p>
              <a:r>
                <a:rPr lang="ru-RU" sz="1600" dirty="0" smtClean="0"/>
                <a:t>мишени</a:t>
              </a:r>
              <a:endParaRPr lang="ru-RU" sz="1600" dirty="0"/>
            </a:p>
          </p:txBody>
        </p:sp>
      </p:grpSp>
      <p:sp>
        <p:nvSpPr>
          <p:cNvPr id="110" name="Стрелка вправо 109"/>
          <p:cNvSpPr/>
          <p:nvPr/>
        </p:nvSpPr>
        <p:spPr>
          <a:xfrm>
            <a:off x="4355976" y="4869160"/>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11" name="Стрелка вправо 110"/>
          <p:cNvSpPr/>
          <p:nvPr/>
        </p:nvSpPr>
        <p:spPr>
          <a:xfrm rot="-5400000">
            <a:off x="4896036" y="5409220"/>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2" name="Группа 85"/>
          <p:cNvGrpSpPr/>
          <p:nvPr/>
        </p:nvGrpSpPr>
        <p:grpSpPr>
          <a:xfrm>
            <a:off x="4572000" y="5682734"/>
            <a:ext cx="1224136" cy="476672"/>
            <a:chOff x="4788024" y="4797152"/>
            <a:chExt cx="1224136" cy="476672"/>
          </a:xfrm>
        </p:grpSpPr>
        <p:sp>
          <p:nvSpPr>
            <p:cNvPr id="51" name="Скругленный прямоугольник 50"/>
            <p:cNvSpPr/>
            <p:nvPr/>
          </p:nvSpPr>
          <p:spPr>
            <a:xfrm>
              <a:off x="4788024" y="4797152"/>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9" name="TextBox 28"/>
            <p:cNvSpPr txBox="1"/>
            <p:nvPr/>
          </p:nvSpPr>
          <p:spPr>
            <a:xfrm>
              <a:off x="4860032" y="4869160"/>
              <a:ext cx="1083951" cy="338554"/>
            </a:xfrm>
            <a:prstGeom prst="rect">
              <a:avLst/>
            </a:prstGeom>
            <a:noFill/>
          </p:spPr>
          <p:txBody>
            <a:bodyPr wrap="none" rtlCol="0">
              <a:spAutoFit/>
            </a:bodyPr>
            <a:lstStyle/>
            <a:p>
              <a:r>
                <a:rPr lang="ru-RU" sz="1600" dirty="0" smtClean="0"/>
                <a:t>3</a:t>
              </a:r>
              <a:r>
                <a:rPr lang="en-US" sz="1600" dirty="0" smtClean="0"/>
                <a:t>D QSAR</a:t>
              </a:r>
              <a:endParaRPr lang="ru-RU" sz="1600" dirty="0" smtClean="0"/>
            </a:p>
          </p:txBody>
        </p:sp>
      </p:grpSp>
      <p:cxnSp>
        <p:nvCxnSpPr>
          <p:cNvPr id="113" name="Прямая со стрелкой 112"/>
          <p:cNvCxnSpPr/>
          <p:nvPr/>
        </p:nvCxnSpPr>
        <p:spPr>
          <a:xfrm flipH="1">
            <a:off x="4355976" y="2204864"/>
            <a:ext cx="2278684" cy="2520280"/>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18" name="Стрелка вправо 117"/>
          <p:cNvSpPr/>
          <p:nvPr/>
        </p:nvSpPr>
        <p:spPr>
          <a:xfrm rot="5400000">
            <a:off x="4752020" y="2011397"/>
            <a:ext cx="36004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3" name="Группа 64"/>
          <p:cNvGrpSpPr/>
          <p:nvPr/>
        </p:nvGrpSpPr>
        <p:grpSpPr>
          <a:xfrm>
            <a:off x="4283968" y="3204265"/>
            <a:ext cx="1512168" cy="584775"/>
            <a:chOff x="4716016" y="2060848"/>
            <a:chExt cx="1512168" cy="584775"/>
          </a:xfrm>
        </p:grpSpPr>
        <p:sp>
          <p:nvSpPr>
            <p:cNvPr id="56" name="Скругленный прямоугольник 55"/>
            <p:cNvSpPr/>
            <p:nvPr/>
          </p:nvSpPr>
          <p:spPr>
            <a:xfrm>
              <a:off x="4716016" y="2060848"/>
              <a:ext cx="1440160"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1" name="TextBox 10"/>
            <p:cNvSpPr txBox="1"/>
            <p:nvPr/>
          </p:nvSpPr>
          <p:spPr>
            <a:xfrm>
              <a:off x="4833250" y="2060848"/>
              <a:ext cx="1394934" cy="584775"/>
            </a:xfrm>
            <a:prstGeom prst="rect">
              <a:avLst/>
            </a:prstGeom>
            <a:noFill/>
          </p:spPr>
          <p:txBody>
            <a:bodyPr wrap="none" rtlCol="0">
              <a:spAutoFit/>
            </a:bodyPr>
            <a:lstStyle/>
            <a:p>
              <a:r>
                <a:rPr lang="ru-RU" sz="1600" dirty="0" smtClean="0"/>
                <a:t>Химический </a:t>
              </a:r>
            </a:p>
            <a:p>
              <a:r>
                <a:rPr lang="ru-RU" sz="1600" dirty="0" smtClean="0"/>
                <a:t>синтез</a:t>
              </a:r>
              <a:endParaRPr lang="ru-RU" sz="1600" dirty="0"/>
            </a:p>
          </p:txBody>
        </p:sp>
      </p:grpSp>
      <p:sp>
        <p:nvSpPr>
          <p:cNvPr id="122" name="Стрелка вправо 121"/>
          <p:cNvSpPr/>
          <p:nvPr/>
        </p:nvSpPr>
        <p:spPr>
          <a:xfrm rot="5400000">
            <a:off x="7884368" y="5517232"/>
            <a:ext cx="72008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23" name="Стрелка вправо 122"/>
          <p:cNvSpPr/>
          <p:nvPr/>
        </p:nvSpPr>
        <p:spPr>
          <a:xfrm rot="5400000">
            <a:off x="7740352" y="2996952"/>
            <a:ext cx="288032"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cxnSp>
        <p:nvCxnSpPr>
          <p:cNvPr id="124" name="Прямая со стрелкой 123"/>
          <p:cNvCxnSpPr/>
          <p:nvPr/>
        </p:nvCxnSpPr>
        <p:spPr>
          <a:xfrm flipH="1">
            <a:off x="755576" y="2276872"/>
            <a:ext cx="648072" cy="1512168"/>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4" name="Группа 63"/>
          <p:cNvGrpSpPr/>
          <p:nvPr/>
        </p:nvGrpSpPr>
        <p:grpSpPr>
          <a:xfrm>
            <a:off x="323528" y="2492896"/>
            <a:ext cx="1224136" cy="584775"/>
            <a:chOff x="251520" y="631069"/>
            <a:chExt cx="1224136" cy="593618"/>
          </a:xfrm>
        </p:grpSpPr>
        <p:sp>
          <p:nvSpPr>
            <p:cNvPr id="33" name="Скругленный прямоугольник 32"/>
            <p:cNvSpPr/>
            <p:nvPr/>
          </p:nvSpPr>
          <p:spPr>
            <a:xfrm>
              <a:off x="251520" y="692696"/>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7" name="TextBox 6"/>
            <p:cNvSpPr txBox="1"/>
            <p:nvPr/>
          </p:nvSpPr>
          <p:spPr>
            <a:xfrm>
              <a:off x="251520" y="631069"/>
              <a:ext cx="1219501" cy="593618"/>
            </a:xfrm>
            <a:prstGeom prst="rect">
              <a:avLst/>
            </a:prstGeom>
            <a:noFill/>
          </p:spPr>
          <p:txBody>
            <a:bodyPr wrap="none" rtlCol="0">
              <a:spAutoFit/>
            </a:bodyPr>
            <a:lstStyle/>
            <a:p>
              <a:r>
                <a:rPr lang="ru-RU" sz="1600" dirty="0" smtClean="0"/>
                <a:t>Известные</a:t>
              </a:r>
            </a:p>
            <a:p>
              <a:r>
                <a:rPr lang="ru-RU" sz="1600" dirty="0" err="1" smtClean="0"/>
                <a:t>лиганды</a:t>
              </a:r>
              <a:endParaRPr lang="ru-RU" sz="1600" dirty="0" smtClean="0"/>
            </a:p>
          </p:txBody>
        </p:sp>
      </p:grpSp>
      <p:cxnSp>
        <p:nvCxnSpPr>
          <p:cNvPr id="126" name="Прямая со стрелкой 125"/>
          <p:cNvCxnSpPr/>
          <p:nvPr/>
        </p:nvCxnSpPr>
        <p:spPr>
          <a:xfrm flipH="1">
            <a:off x="755576" y="1916832"/>
            <a:ext cx="2160240" cy="1872208"/>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Прямая со стрелкой 127"/>
          <p:cNvCxnSpPr>
            <a:stCxn id="21" idx="3"/>
            <a:endCxn id="56" idx="1"/>
          </p:cNvCxnSpPr>
          <p:nvPr/>
        </p:nvCxnSpPr>
        <p:spPr>
          <a:xfrm flipV="1">
            <a:off x="3563888" y="3492297"/>
            <a:ext cx="720080" cy="43640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Прямая со стрелкой 130"/>
          <p:cNvCxnSpPr>
            <a:stCxn id="9" idx="1"/>
          </p:cNvCxnSpPr>
          <p:nvPr/>
        </p:nvCxnSpPr>
        <p:spPr>
          <a:xfrm flipH="1" flipV="1">
            <a:off x="2915816" y="1916832"/>
            <a:ext cx="1368152" cy="643717"/>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Скругленная соединительная линия 135"/>
          <p:cNvCxnSpPr>
            <a:stCxn id="122" idx="1"/>
            <a:endCxn id="111" idx="3"/>
          </p:cNvCxnSpPr>
          <p:nvPr/>
        </p:nvCxnSpPr>
        <p:spPr>
          <a:xfrm rot="16200000" flipV="1">
            <a:off x="6696236" y="3681028"/>
            <a:ext cx="12700" cy="3096344"/>
          </a:xfrm>
          <a:prstGeom prst="curvedConnector3">
            <a:avLst>
              <a:gd name="adj1" fmla="val -1099835"/>
            </a:avLst>
          </a:prstGeom>
          <a:ln w="57150">
            <a:solidFill>
              <a:srgbClr val="FF690D"/>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40" name="Скругленная соединительная линия 139"/>
          <p:cNvCxnSpPr>
            <a:stCxn id="7" idx="1"/>
            <a:endCxn id="24" idx="1"/>
          </p:cNvCxnSpPr>
          <p:nvPr/>
        </p:nvCxnSpPr>
        <p:spPr>
          <a:xfrm rot="10800000" flipV="1">
            <a:off x="317396" y="2785284"/>
            <a:ext cx="6133" cy="3123238"/>
          </a:xfrm>
          <a:prstGeom prst="curvedConnector3">
            <a:avLst>
              <a:gd name="adj1" fmla="val 4923660"/>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5" name="Группа 82"/>
          <p:cNvGrpSpPr/>
          <p:nvPr/>
        </p:nvGrpSpPr>
        <p:grpSpPr>
          <a:xfrm>
            <a:off x="107504" y="4665911"/>
            <a:ext cx="1306961" cy="584775"/>
            <a:chOff x="467544" y="3861048"/>
            <a:chExt cx="1306961" cy="584775"/>
          </a:xfrm>
        </p:grpSpPr>
        <p:sp>
          <p:nvSpPr>
            <p:cNvPr id="41" name="Скругленный прямоугольник 40"/>
            <p:cNvSpPr/>
            <p:nvPr/>
          </p:nvSpPr>
          <p:spPr>
            <a:xfrm>
              <a:off x="467544" y="3933056"/>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2" name="TextBox 21"/>
            <p:cNvSpPr txBox="1"/>
            <p:nvPr/>
          </p:nvSpPr>
          <p:spPr>
            <a:xfrm>
              <a:off x="467544" y="3861048"/>
              <a:ext cx="1306961" cy="584775"/>
            </a:xfrm>
            <a:prstGeom prst="rect">
              <a:avLst/>
            </a:prstGeom>
            <a:noFill/>
          </p:spPr>
          <p:txBody>
            <a:bodyPr wrap="none" rtlCol="0">
              <a:spAutoFit/>
            </a:bodyPr>
            <a:lstStyle/>
            <a:p>
              <a:r>
                <a:rPr lang="ru-RU" sz="1600" dirty="0" smtClean="0"/>
                <a:t>Сайт</a:t>
              </a:r>
            </a:p>
            <a:p>
              <a:r>
                <a:rPr lang="ru-RU" sz="1600" dirty="0" smtClean="0"/>
                <a:t>связывания</a:t>
              </a:r>
              <a:endParaRPr lang="ru-RU" sz="1600" dirty="0"/>
            </a:p>
          </p:txBody>
        </p:sp>
      </p:grpSp>
      <p:grpSp>
        <p:nvGrpSpPr>
          <p:cNvPr id="76" name="Группа 81"/>
          <p:cNvGrpSpPr/>
          <p:nvPr/>
        </p:nvGrpSpPr>
        <p:grpSpPr>
          <a:xfrm>
            <a:off x="107504" y="3636313"/>
            <a:ext cx="1152128" cy="584775"/>
            <a:chOff x="323528" y="2996952"/>
            <a:chExt cx="1152128" cy="584775"/>
          </a:xfrm>
        </p:grpSpPr>
        <p:sp>
          <p:nvSpPr>
            <p:cNvPr id="44" name="Скругленный прямоугольник 43"/>
            <p:cNvSpPr/>
            <p:nvPr/>
          </p:nvSpPr>
          <p:spPr>
            <a:xfrm>
              <a:off x="323528" y="3068960"/>
              <a:ext cx="1152128"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9" name="TextBox 18"/>
            <p:cNvSpPr txBox="1"/>
            <p:nvPr/>
          </p:nvSpPr>
          <p:spPr>
            <a:xfrm>
              <a:off x="323528" y="2996952"/>
              <a:ext cx="1146468" cy="584775"/>
            </a:xfrm>
            <a:prstGeom prst="rect">
              <a:avLst/>
            </a:prstGeom>
            <a:noFill/>
          </p:spPr>
          <p:txBody>
            <a:bodyPr wrap="none" rtlCol="0">
              <a:spAutoFit/>
            </a:bodyPr>
            <a:lstStyle/>
            <a:p>
              <a:r>
                <a:rPr lang="ru-RU" sz="1600" dirty="0" smtClean="0"/>
                <a:t>Анализ</a:t>
              </a:r>
            </a:p>
            <a:p>
              <a:r>
                <a:rPr lang="ru-RU" sz="1600" dirty="0" smtClean="0"/>
                <a:t>структуры</a:t>
              </a:r>
              <a:endParaRPr lang="ru-RU" sz="1600" dirty="0"/>
            </a:p>
          </p:txBody>
        </p:sp>
      </p:grpSp>
      <p:cxnSp>
        <p:nvCxnSpPr>
          <p:cNvPr id="147" name="Прямая со стрелкой 146"/>
          <p:cNvCxnSpPr>
            <a:endCxn id="26" idx="0"/>
          </p:cNvCxnSpPr>
          <p:nvPr/>
        </p:nvCxnSpPr>
        <p:spPr>
          <a:xfrm flipH="1">
            <a:off x="3673684" y="3789040"/>
            <a:ext cx="1258356" cy="876871"/>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Прямая со стрелкой 151"/>
          <p:cNvCxnSpPr>
            <a:stCxn id="32" idx="2"/>
          </p:cNvCxnSpPr>
          <p:nvPr/>
        </p:nvCxnSpPr>
        <p:spPr>
          <a:xfrm flipH="1">
            <a:off x="2987824" y="908720"/>
            <a:ext cx="1260140" cy="522276"/>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Прямая со стрелкой 154"/>
          <p:cNvCxnSpPr>
            <a:stCxn id="32" idx="2"/>
          </p:cNvCxnSpPr>
          <p:nvPr/>
        </p:nvCxnSpPr>
        <p:spPr>
          <a:xfrm>
            <a:off x="4247964" y="908720"/>
            <a:ext cx="900100" cy="504056"/>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Прямая со стрелкой 160"/>
          <p:cNvCxnSpPr>
            <a:endCxn id="10" idx="1"/>
          </p:cNvCxnSpPr>
          <p:nvPr/>
        </p:nvCxnSpPr>
        <p:spPr>
          <a:xfrm>
            <a:off x="5508104" y="1628800"/>
            <a:ext cx="308894" cy="23257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Прямая со стрелкой 163"/>
          <p:cNvCxnSpPr>
            <a:stCxn id="12" idx="2"/>
          </p:cNvCxnSpPr>
          <p:nvPr/>
        </p:nvCxnSpPr>
        <p:spPr>
          <a:xfrm flipH="1">
            <a:off x="5076056" y="4003632"/>
            <a:ext cx="2779767" cy="64950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7" name="Группа 73"/>
          <p:cNvGrpSpPr/>
          <p:nvPr/>
        </p:nvGrpSpPr>
        <p:grpSpPr>
          <a:xfrm>
            <a:off x="3779912" y="432048"/>
            <a:ext cx="983940" cy="476672"/>
            <a:chOff x="4067944" y="0"/>
            <a:chExt cx="983940" cy="476672"/>
          </a:xfrm>
        </p:grpSpPr>
        <p:sp>
          <p:nvSpPr>
            <p:cNvPr id="32" name="Скругленный прямоугольник 31"/>
            <p:cNvSpPr/>
            <p:nvPr/>
          </p:nvSpPr>
          <p:spPr>
            <a:xfrm>
              <a:off x="4067944" y="0"/>
              <a:ext cx="936104" cy="476672"/>
            </a:xfrm>
            <a:prstGeom prst="round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 name="TextBox 2"/>
            <p:cNvSpPr txBox="1"/>
            <p:nvPr/>
          </p:nvSpPr>
          <p:spPr>
            <a:xfrm>
              <a:off x="4080143" y="44624"/>
              <a:ext cx="971741" cy="338554"/>
            </a:xfrm>
            <a:prstGeom prst="rect">
              <a:avLst/>
            </a:prstGeom>
            <a:noFill/>
          </p:spPr>
          <p:txBody>
            <a:bodyPr wrap="none" rtlCol="0">
              <a:spAutoFit/>
            </a:bodyPr>
            <a:lstStyle/>
            <a:p>
              <a:r>
                <a:rPr lang="ru-RU" sz="1600" dirty="0" smtClean="0"/>
                <a:t>Мишень</a:t>
              </a:r>
              <a:endParaRPr lang="ru-RU" sz="1600" dirty="0"/>
            </a:p>
          </p:txBody>
        </p:sp>
      </p:grpSp>
      <p:cxnSp>
        <p:nvCxnSpPr>
          <p:cNvPr id="167" name="Прямая со стрелкой 166"/>
          <p:cNvCxnSpPr/>
          <p:nvPr/>
        </p:nvCxnSpPr>
        <p:spPr>
          <a:xfrm>
            <a:off x="2915816" y="1947029"/>
            <a:ext cx="144016" cy="1770003"/>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59632" y="3234462"/>
            <a:ext cx="2773516" cy="338554"/>
          </a:xfrm>
          <a:prstGeom prst="rect">
            <a:avLst/>
          </a:prstGeom>
          <a:noFill/>
        </p:spPr>
        <p:txBody>
          <a:bodyPr wrap="none" rtlCol="0">
            <a:spAutoFit/>
          </a:bodyPr>
          <a:lstStyle/>
          <a:p>
            <a:r>
              <a:rPr lang="en-US" sz="1600" i="1" dirty="0" smtClean="0"/>
              <a:t>Structure-based drug design</a:t>
            </a:r>
            <a:endParaRPr lang="ru-RU" sz="1600" i="1" dirty="0"/>
          </a:p>
        </p:txBody>
      </p:sp>
      <p:sp>
        <p:nvSpPr>
          <p:cNvPr id="177" name="Стрелка вправо 176"/>
          <p:cNvSpPr/>
          <p:nvPr/>
        </p:nvSpPr>
        <p:spPr>
          <a:xfrm>
            <a:off x="6012160" y="4887380"/>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78" name="Стрелка вправо 177"/>
          <p:cNvSpPr/>
          <p:nvPr/>
        </p:nvSpPr>
        <p:spPr>
          <a:xfrm>
            <a:off x="7452320" y="4941168"/>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79" name="Стрелка вправо 178"/>
          <p:cNvSpPr/>
          <p:nvPr/>
        </p:nvSpPr>
        <p:spPr>
          <a:xfrm>
            <a:off x="1259632" y="4896054"/>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86" name="Rectangle 2"/>
          <p:cNvSpPr txBox="1">
            <a:spLocks noChangeArrowheads="1"/>
          </p:cNvSpPr>
          <p:nvPr/>
        </p:nvSpPr>
        <p:spPr bwMode="auto">
          <a:xfrm>
            <a:off x="0" y="-3874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000" kern="0" dirty="0" smtClean="0">
                <a:solidFill>
                  <a:srgbClr val="0066CC"/>
                </a:solidFill>
                <a:effectLst>
                  <a:outerShdw blurRad="38100" dist="38100" dir="2700000" algn="tl">
                    <a:srgbClr val="000000"/>
                  </a:outerShdw>
                </a:effectLst>
                <a:latin typeface="+mj-lt"/>
                <a:ea typeface="+mj-ea"/>
                <a:cs typeface="+mj-cs"/>
              </a:rPr>
              <a:t>Основные стратегии, используемые при компьютерной разработке лекарств</a:t>
            </a:r>
            <a:endParaRPr kumimoji="0" lang="ru-RU" sz="2000" b="0" i="0" u="none" strike="noStrike" kern="0" cap="none" spc="0" normalizeH="0" baseline="0" noProof="0" dirty="0" smtClean="0">
              <a:ln>
                <a:noFill/>
              </a:ln>
              <a:solidFill>
                <a:srgbClr val="0066CC"/>
              </a:solidFill>
              <a:effectLst>
                <a:outerShdw blurRad="38100" dist="38100" dir="2700000" algn="tl">
                  <a:srgbClr val="000000"/>
                </a:outerShdw>
              </a:effectLst>
              <a:uLnTx/>
              <a:uFillTx/>
              <a:latin typeface="+mj-lt"/>
              <a:ea typeface="+mj-ea"/>
              <a:cs typeface="+mj-cs"/>
            </a:endParaRPr>
          </a:p>
        </p:txBody>
      </p:sp>
      <p:sp>
        <p:nvSpPr>
          <p:cNvPr id="112" name="Овал 111"/>
          <p:cNvSpPr/>
          <p:nvPr/>
        </p:nvSpPr>
        <p:spPr>
          <a:xfrm>
            <a:off x="1403648" y="3645024"/>
            <a:ext cx="1008112" cy="648072"/>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2411760" y="3573016"/>
            <a:ext cx="1224136" cy="72008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Овал 114"/>
          <p:cNvSpPr/>
          <p:nvPr/>
        </p:nvSpPr>
        <p:spPr>
          <a:xfrm>
            <a:off x="1331640" y="4581128"/>
            <a:ext cx="1584176" cy="792088"/>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1835696" y="5517232"/>
            <a:ext cx="1584176" cy="792088"/>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4427984" y="5517232"/>
            <a:ext cx="1584176" cy="792088"/>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14068" y="3573016"/>
            <a:ext cx="1403648" cy="72008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BAF303C9-FE37-47E0-AC4A-0EB9CA6C1BD5}" type="slidenum">
              <a:rPr lang="ru-RU" smtClean="0"/>
              <a:pPr>
                <a:defRPr/>
              </a:pPr>
              <a:t>37</a:t>
            </a:fld>
            <a:endParaRPr lang="ru-RU"/>
          </a:p>
        </p:txBody>
      </p:sp>
      <p:sp>
        <p:nvSpPr>
          <p:cNvPr id="5" name="Прямоугольник 4"/>
          <p:cNvSpPr/>
          <p:nvPr/>
        </p:nvSpPr>
        <p:spPr>
          <a:xfrm>
            <a:off x="395536" y="620688"/>
            <a:ext cx="8424936" cy="5786199"/>
          </a:xfrm>
          <a:prstGeom prst="rect">
            <a:avLst/>
          </a:prstGeom>
        </p:spPr>
        <p:txBody>
          <a:bodyPr wrap="square">
            <a:spAutoFit/>
          </a:bodyPr>
          <a:lstStyle/>
          <a:p>
            <a:r>
              <a:rPr lang="en-US" b="1" dirty="0" smtClean="0"/>
              <a:t>	</a:t>
            </a:r>
            <a:r>
              <a:rPr lang="ru-RU" b="1" dirty="0" smtClean="0"/>
              <a:t>Поиск количественных соотношений структура-свойство</a:t>
            </a:r>
            <a:r>
              <a:rPr lang="ru-RU" dirty="0" smtClean="0"/>
              <a:t> — процедура построения моделей, позволяющих по структурам химических соединений предсказывать их разнообразные свойства.</a:t>
            </a:r>
            <a:endParaRPr lang="en-US" dirty="0" smtClean="0"/>
          </a:p>
          <a:p>
            <a:pPr>
              <a:spcBef>
                <a:spcPts val="600"/>
              </a:spcBef>
            </a:pPr>
            <a:r>
              <a:rPr lang="en-US" dirty="0" smtClean="0"/>
              <a:t>	</a:t>
            </a:r>
            <a:r>
              <a:rPr lang="ru-RU" dirty="0" smtClean="0"/>
              <a:t>Поиск количественных соотношений структура-свойство основан на применении методов математической статистики и машинного обучения для построения моделей, позволяющих по описанию структур химических соединений предсказывать их свойства (физические, химические, биологическую активность). При прогнозировании свойств на качественном уровне (например, будет ли данное химическое соединение обладать данным видом биологической активности) говорят о решении </a:t>
            </a:r>
            <a:r>
              <a:rPr lang="ru-RU" i="1" dirty="0" smtClean="0"/>
              <a:t>классификационной</a:t>
            </a:r>
            <a:r>
              <a:rPr lang="ru-RU" dirty="0" smtClean="0"/>
              <a:t> задачи, тогда как при прогнозировании числовых значений свойств говорят о решении </a:t>
            </a:r>
            <a:r>
              <a:rPr lang="ru-RU" i="1" dirty="0" smtClean="0"/>
              <a:t>регрессионной</a:t>
            </a:r>
            <a:r>
              <a:rPr lang="ru-RU" dirty="0" smtClean="0"/>
              <a:t> задачи.</a:t>
            </a:r>
            <a:endParaRPr lang="en-US" dirty="0" smtClean="0"/>
          </a:p>
          <a:p>
            <a:pPr>
              <a:spcBef>
                <a:spcPts val="600"/>
              </a:spcBef>
            </a:pPr>
            <a:r>
              <a:rPr lang="en-US" dirty="0" smtClean="0"/>
              <a:t>	</a:t>
            </a:r>
            <a:r>
              <a:rPr lang="ru-RU" dirty="0" smtClean="0"/>
              <a:t>При векторном описании химической структуре ставится в соответствие вектор молекулярных дескрипторов</a:t>
            </a:r>
            <a:r>
              <a:rPr lang="en-US" dirty="0" smtClean="0"/>
              <a:t>: </a:t>
            </a:r>
          </a:p>
          <a:p>
            <a:pPr>
              <a:buFont typeface="Arial" pitchFamily="34" charset="0"/>
              <a:buChar char="•"/>
            </a:pPr>
            <a:r>
              <a:rPr lang="en-US" dirty="0" smtClean="0"/>
              <a:t>  </a:t>
            </a:r>
            <a:r>
              <a:rPr lang="ru-RU" dirty="0" smtClean="0"/>
              <a:t>Фрагментные дескрипторы</a:t>
            </a:r>
            <a:endParaRPr lang="en-US" dirty="0" smtClean="0"/>
          </a:p>
          <a:p>
            <a:pPr>
              <a:buFont typeface="Arial" pitchFamily="34" charset="0"/>
              <a:buChar char="•"/>
            </a:pPr>
            <a:r>
              <a:rPr lang="en-US" dirty="0" smtClean="0"/>
              <a:t>  </a:t>
            </a:r>
            <a:r>
              <a:rPr lang="ru-RU" dirty="0" smtClean="0"/>
              <a:t>Физико-химические дескрипторы</a:t>
            </a:r>
          </a:p>
          <a:p>
            <a:pPr>
              <a:buFont typeface="Arial" pitchFamily="34" charset="0"/>
              <a:buChar char="•"/>
            </a:pPr>
            <a:r>
              <a:rPr lang="en-US" dirty="0" smtClean="0"/>
              <a:t>  </a:t>
            </a:r>
            <a:r>
              <a:rPr lang="ru-RU" dirty="0" smtClean="0"/>
              <a:t>Квантово-химические дескрипторы</a:t>
            </a:r>
          </a:p>
          <a:p>
            <a:pPr>
              <a:buFont typeface="Arial" pitchFamily="34" charset="0"/>
              <a:buChar char="•"/>
            </a:pPr>
            <a:r>
              <a:rPr lang="en-US" dirty="0" smtClean="0"/>
              <a:t>  </a:t>
            </a:r>
            <a:r>
              <a:rPr lang="ru-RU" dirty="0" smtClean="0"/>
              <a:t>Дескрипторы молекулярных полей</a:t>
            </a:r>
          </a:p>
          <a:p>
            <a:pPr>
              <a:buFont typeface="Arial" pitchFamily="34" charset="0"/>
              <a:buChar char="•"/>
            </a:pPr>
            <a:r>
              <a:rPr lang="en-US" dirty="0" smtClean="0"/>
              <a:t>  </a:t>
            </a:r>
            <a:r>
              <a:rPr lang="ru-RU" dirty="0" err="1" smtClean="0"/>
              <a:t>Фармакофорные</a:t>
            </a:r>
            <a:r>
              <a:rPr lang="ru-RU" dirty="0" smtClean="0"/>
              <a:t> дескрипторы</a:t>
            </a:r>
          </a:p>
          <a:p>
            <a:pPr>
              <a:buFont typeface="Arial" pitchFamily="34" charset="0"/>
              <a:buChar char="•"/>
            </a:pPr>
            <a:r>
              <a:rPr lang="en-US" dirty="0" smtClean="0"/>
              <a:t>  </a:t>
            </a:r>
            <a:r>
              <a:rPr lang="ru-RU" dirty="0" smtClean="0"/>
              <a:t>Дескрипторы молекулярного подобия</a:t>
            </a:r>
            <a:endParaRPr lang="ru-RU" dirty="0"/>
          </a:p>
        </p:txBody>
      </p:sp>
      <p:sp>
        <p:nvSpPr>
          <p:cNvPr id="6" name="Прямоугольник 5"/>
          <p:cNvSpPr/>
          <p:nvPr/>
        </p:nvSpPr>
        <p:spPr>
          <a:xfrm>
            <a:off x="539552" y="44624"/>
            <a:ext cx="8208912" cy="492443"/>
          </a:xfrm>
          <a:prstGeom prst="rect">
            <a:avLst/>
          </a:prstGeom>
        </p:spPr>
        <p:txBody>
          <a:bodyPr wrap="square">
            <a:spAutoFit/>
          </a:bodyPr>
          <a:lstStyle/>
          <a:p>
            <a:pPr>
              <a:defRPr/>
            </a:pPr>
            <a:r>
              <a:rPr lang="en-US" sz="2600" kern="0" dirty="0" smtClean="0">
                <a:solidFill>
                  <a:srgbClr val="0066CC"/>
                </a:solidFill>
                <a:effectLst>
                  <a:outerShdw blurRad="38100" dist="38100" dir="2700000" algn="tl">
                    <a:srgbClr val="000000"/>
                  </a:outerShdw>
                </a:effectLst>
                <a:latin typeface="+mj-lt"/>
                <a:ea typeface="+mj-ea"/>
                <a:cs typeface="+mj-cs"/>
              </a:rPr>
              <a:t>QSAR (Quantitative Structure</a:t>
            </a:r>
            <a:r>
              <a:rPr lang="ru-RU" sz="2600" kern="0" dirty="0" smtClean="0">
                <a:solidFill>
                  <a:srgbClr val="0066CC"/>
                </a:solidFill>
                <a:effectLst>
                  <a:outerShdw blurRad="38100" dist="38100" dir="2700000" algn="tl">
                    <a:srgbClr val="000000"/>
                  </a:outerShdw>
                </a:effectLst>
                <a:latin typeface="+mj-lt"/>
                <a:ea typeface="+mj-ea"/>
                <a:cs typeface="+mj-cs"/>
              </a:rPr>
              <a:t>-</a:t>
            </a:r>
            <a:r>
              <a:rPr lang="en-US" sz="2600" kern="0" dirty="0" smtClean="0">
                <a:solidFill>
                  <a:srgbClr val="0066CC"/>
                </a:solidFill>
                <a:effectLst>
                  <a:outerShdw blurRad="38100" dist="38100" dir="2700000" algn="tl">
                    <a:srgbClr val="000000"/>
                  </a:outerShdw>
                </a:effectLst>
                <a:latin typeface="+mj-lt"/>
                <a:ea typeface="+mj-ea"/>
                <a:cs typeface="+mj-cs"/>
              </a:rPr>
              <a:t>Activity</a:t>
            </a:r>
            <a:r>
              <a:rPr lang="ru-RU" sz="2600" kern="0" dirty="0" smtClean="0">
                <a:solidFill>
                  <a:srgbClr val="0066CC"/>
                </a:solidFill>
                <a:effectLst>
                  <a:outerShdw blurRad="38100" dist="38100" dir="2700000" algn="tl">
                    <a:srgbClr val="000000"/>
                  </a:outerShdw>
                </a:effectLst>
                <a:latin typeface="+mj-lt"/>
                <a:ea typeface="+mj-ea"/>
                <a:cs typeface="+mj-cs"/>
              </a:rPr>
              <a:t> </a:t>
            </a:r>
            <a:r>
              <a:rPr lang="en-US" sz="2600" kern="0" dirty="0" smtClean="0">
                <a:solidFill>
                  <a:srgbClr val="0066CC"/>
                </a:solidFill>
                <a:effectLst>
                  <a:outerShdw blurRad="38100" dist="38100" dir="2700000" algn="tl">
                    <a:srgbClr val="000000"/>
                  </a:outerShdw>
                </a:effectLst>
                <a:latin typeface="+mj-lt"/>
                <a:ea typeface="+mj-ea"/>
                <a:cs typeface="+mj-cs"/>
              </a:rPr>
              <a:t>Relationship) </a:t>
            </a:r>
            <a:r>
              <a:rPr lang="ru-RU" sz="2600" kern="0" dirty="0" smtClean="0">
                <a:solidFill>
                  <a:srgbClr val="0066CC"/>
                </a:solidFill>
                <a:effectLst>
                  <a:outerShdw blurRad="38100" dist="38100" dir="2700000" algn="tl">
                    <a:srgbClr val="000000"/>
                  </a:outerShdw>
                </a:effectLst>
                <a:latin typeface="+mj-lt"/>
                <a:ea typeface="+mj-ea"/>
                <a:cs typeface="+mj-cs"/>
              </a:rPr>
              <a:t>анализ</a:t>
            </a:r>
            <a:endParaRPr lang="ru-RU" sz="2600" kern="0" dirty="0">
              <a:solidFill>
                <a:srgbClr val="0066CC"/>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BAF303C9-FE37-47E0-AC4A-0EB9CA6C1BD5}" type="slidenum">
              <a:rPr lang="ru-RU" smtClean="0"/>
              <a:pPr>
                <a:defRPr/>
              </a:pPr>
              <a:t>38</a:t>
            </a:fld>
            <a:endParaRPr lang="ru-RU"/>
          </a:p>
        </p:txBody>
      </p:sp>
      <p:sp>
        <p:nvSpPr>
          <p:cNvPr id="5" name="Прямоугольник 4"/>
          <p:cNvSpPr/>
          <p:nvPr/>
        </p:nvSpPr>
        <p:spPr>
          <a:xfrm>
            <a:off x="179512" y="116633"/>
            <a:ext cx="8640960" cy="6340197"/>
          </a:xfrm>
          <a:prstGeom prst="rect">
            <a:avLst/>
          </a:prstGeom>
        </p:spPr>
        <p:txBody>
          <a:bodyPr wrap="square">
            <a:spAutoFit/>
          </a:bodyPr>
          <a:lstStyle/>
          <a:p>
            <a:r>
              <a:rPr lang="ru-RU" b="1" dirty="0" smtClean="0"/>
              <a:t>Ресурсы, позволяющие строить новые модели структура-свойство</a:t>
            </a:r>
          </a:p>
          <a:p>
            <a:r>
              <a:rPr lang="ru-RU" dirty="0" err="1" smtClean="0">
                <a:hlinkClick r:id="rId2"/>
              </a:rPr>
              <a:t>Online</a:t>
            </a:r>
            <a:r>
              <a:rPr lang="ru-RU" dirty="0" smtClean="0">
                <a:hlinkClick r:id="rId2"/>
              </a:rPr>
              <a:t> </a:t>
            </a:r>
            <a:r>
              <a:rPr lang="ru-RU" dirty="0" err="1" smtClean="0">
                <a:hlinkClick r:id="rId2"/>
              </a:rPr>
              <a:t>CHemical</a:t>
            </a:r>
            <a:r>
              <a:rPr lang="ru-RU" dirty="0" smtClean="0">
                <a:hlinkClick r:id="rId2"/>
              </a:rPr>
              <a:t> </a:t>
            </a:r>
            <a:r>
              <a:rPr lang="ru-RU" dirty="0" err="1" smtClean="0">
                <a:hlinkClick r:id="rId2"/>
              </a:rPr>
              <a:t>Modeling</a:t>
            </a:r>
            <a:r>
              <a:rPr lang="ru-RU" dirty="0" smtClean="0">
                <a:hlinkClick r:id="rId2"/>
              </a:rPr>
              <a:t> (OCHEM)</a:t>
            </a:r>
            <a:r>
              <a:rPr lang="ru-RU" dirty="0" smtClean="0"/>
              <a:t> — информационный и вычислительный ресурс, позволяющий работать через Web-интерфейс с базой данных по органическим соединениям и их свойствам, пополнять её, осуществлять в ней поиск и формировать выборки, рассчитывать широкий набор молекулярных дескрипторов, строить количественные модели структура-свойство и применять их для прогнозирования свойств новых соединений</a:t>
            </a:r>
          </a:p>
          <a:p>
            <a:r>
              <a:rPr lang="ru-RU" dirty="0" err="1" smtClean="0">
                <a:hlinkClick r:id="rId3"/>
              </a:rPr>
              <a:t>Chembench</a:t>
            </a:r>
            <a:r>
              <a:rPr lang="ru-RU" dirty="0" smtClean="0"/>
              <a:t> — ресурс, позволяющий строить модели структура-свойство и использовать их для прогнозирования</a:t>
            </a:r>
            <a:endParaRPr lang="en-US" dirty="0" smtClean="0"/>
          </a:p>
          <a:p>
            <a:pPr>
              <a:spcBef>
                <a:spcPts val="600"/>
              </a:spcBef>
            </a:pPr>
            <a:r>
              <a:rPr lang="ru-RU" b="1" dirty="0" smtClean="0"/>
              <a:t>Примеры прогнозирования свойств ADMET</a:t>
            </a:r>
            <a:r>
              <a:rPr lang="en-US" b="1" dirty="0" smtClean="0"/>
              <a:t> (</a:t>
            </a:r>
            <a:r>
              <a:rPr lang="ru-RU" b="1" dirty="0" smtClean="0"/>
              <a:t>А</a:t>
            </a:r>
            <a:r>
              <a:rPr lang="en-US" b="1" dirty="0" err="1" smtClean="0"/>
              <a:t>bsorption</a:t>
            </a:r>
            <a:r>
              <a:rPr lang="en-US" b="1" dirty="0" smtClean="0"/>
              <a:t>, Distribution, Metabolism, and Excretion</a:t>
            </a:r>
            <a:r>
              <a:rPr lang="ru-RU" b="1" dirty="0" smtClean="0"/>
              <a:t>)</a:t>
            </a:r>
          </a:p>
          <a:p>
            <a:r>
              <a:rPr lang="ru-RU" i="1" dirty="0" smtClean="0"/>
              <a:t>Фармакокинетические свойства </a:t>
            </a:r>
          </a:p>
          <a:p>
            <a:pPr>
              <a:buFont typeface="Arial" pitchFamily="34" charset="0"/>
              <a:buChar char="•"/>
            </a:pPr>
            <a:r>
              <a:rPr lang="ru-RU" dirty="0" smtClean="0"/>
              <a:t>  Проникновение через </a:t>
            </a:r>
            <a:r>
              <a:rPr lang="ru-RU" dirty="0" err="1" smtClean="0"/>
              <a:t>гематоэнцефа</a:t>
            </a:r>
            <a:r>
              <a:rPr lang="ru-RU" dirty="0" smtClean="0"/>
              <a:t>-</a:t>
            </a:r>
          </a:p>
          <a:p>
            <a:r>
              <a:rPr lang="ru-RU" dirty="0" smtClean="0"/>
              <a:t>    </a:t>
            </a:r>
            <a:r>
              <a:rPr lang="ru-RU" dirty="0" err="1" smtClean="0"/>
              <a:t>лический</a:t>
            </a:r>
            <a:r>
              <a:rPr lang="ru-RU" dirty="0" smtClean="0"/>
              <a:t> барьер</a:t>
            </a:r>
          </a:p>
          <a:p>
            <a:pPr>
              <a:buFont typeface="Arial" pitchFamily="34" charset="0"/>
              <a:buChar char="•"/>
            </a:pPr>
            <a:r>
              <a:rPr lang="ru-RU" dirty="0" smtClean="0"/>
              <a:t>  Скорость проникновения через кожу</a:t>
            </a:r>
          </a:p>
          <a:p>
            <a:r>
              <a:rPr lang="ru-RU" i="1" dirty="0" smtClean="0"/>
              <a:t>Метаболизм </a:t>
            </a:r>
          </a:p>
          <a:p>
            <a:pPr>
              <a:buFont typeface="Arial" pitchFamily="34" charset="0"/>
              <a:buChar char="•"/>
            </a:pPr>
            <a:r>
              <a:rPr lang="ru-RU" dirty="0" smtClean="0"/>
              <a:t>  Сайты ароматического </a:t>
            </a:r>
            <a:r>
              <a:rPr lang="ru-RU" dirty="0" err="1" smtClean="0"/>
              <a:t>гидроксили</a:t>
            </a:r>
            <a:r>
              <a:rPr lang="ru-RU" dirty="0" smtClean="0"/>
              <a:t>-</a:t>
            </a:r>
          </a:p>
          <a:p>
            <a:r>
              <a:rPr lang="ru-RU" dirty="0" smtClean="0"/>
              <a:t>    </a:t>
            </a:r>
            <a:r>
              <a:rPr lang="ru-RU" dirty="0" err="1" smtClean="0"/>
              <a:t>рования</a:t>
            </a:r>
            <a:r>
              <a:rPr lang="ru-RU" dirty="0" smtClean="0"/>
              <a:t> при метаболической </a:t>
            </a:r>
          </a:p>
          <a:p>
            <a:r>
              <a:rPr lang="ru-RU" dirty="0" smtClean="0"/>
              <a:t>    активации </a:t>
            </a:r>
            <a:r>
              <a:rPr lang="ru-RU" dirty="0" err="1" smtClean="0"/>
              <a:t>цитохромом</a:t>
            </a:r>
            <a:r>
              <a:rPr lang="ru-RU" dirty="0" smtClean="0"/>
              <a:t> P450</a:t>
            </a:r>
          </a:p>
          <a:p>
            <a:pPr>
              <a:spcBef>
                <a:spcPts val="600"/>
              </a:spcBef>
            </a:pPr>
            <a:r>
              <a:rPr lang="ru-RU" b="1" dirty="0" smtClean="0"/>
              <a:t>Примеры прогнозирования биологической активности </a:t>
            </a:r>
          </a:p>
          <a:p>
            <a:r>
              <a:rPr lang="ru-RU" dirty="0" smtClean="0"/>
              <a:t>Спектр биологической активности</a:t>
            </a:r>
          </a:p>
          <a:p>
            <a:r>
              <a:rPr lang="ru-RU" dirty="0" smtClean="0"/>
              <a:t>Принадлежность к фармакологическим группам</a:t>
            </a:r>
            <a:endParaRPr lang="ru-RU" dirty="0"/>
          </a:p>
        </p:txBody>
      </p:sp>
      <p:pic>
        <p:nvPicPr>
          <p:cNvPr id="6" name="Picture 3"/>
          <p:cNvPicPr>
            <a:picLocks noChangeAspect="1" noChangeArrowheads="1"/>
          </p:cNvPicPr>
          <p:nvPr/>
        </p:nvPicPr>
        <p:blipFill>
          <a:blip r:embed="rId4" cstate="print"/>
          <a:srcRect/>
          <a:stretch>
            <a:fillRect/>
          </a:stretch>
        </p:blipFill>
        <p:spPr bwMode="auto">
          <a:xfrm>
            <a:off x="4546077" y="3140968"/>
            <a:ext cx="4562427"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4"/>
          <p:cNvSpPr txBox="1">
            <a:spLocks noChangeArrowheads="1"/>
          </p:cNvSpPr>
          <p:nvPr/>
        </p:nvSpPr>
        <p:spPr bwMode="auto">
          <a:xfrm>
            <a:off x="323850" y="-3175"/>
            <a:ext cx="8785225" cy="492125"/>
          </a:xfrm>
          <a:prstGeom prst="rect">
            <a:avLst/>
          </a:prstGeom>
          <a:solidFill>
            <a:schemeClr val="bg1">
              <a:alpha val="72940"/>
            </a:schemeClr>
          </a:solidFill>
          <a:ln w="9525">
            <a:noFill/>
            <a:miter lim="800000"/>
            <a:headEnd/>
            <a:tailEnd/>
          </a:ln>
        </p:spPr>
        <p:txBody>
          <a:bodyPr>
            <a:spAutoFit/>
          </a:bodyPr>
          <a:lstStyle/>
          <a:p>
            <a:pPr>
              <a:defRPr/>
            </a:pPr>
            <a:r>
              <a:rPr lang="en-US" sz="2600" kern="0" dirty="0">
                <a:solidFill>
                  <a:srgbClr val="0066CC"/>
                </a:solidFill>
                <a:effectLst>
                  <a:outerShdw blurRad="38100" dist="38100" dir="2700000" algn="tl">
                    <a:srgbClr val="000000"/>
                  </a:outerShdw>
                </a:effectLst>
                <a:latin typeface="+mj-lt"/>
                <a:ea typeface="+mj-ea"/>
                <a:cs typeface="+mj-cs"/>
              </a:rPr>
              <a:t>3D-QSAR (Quantitative Structure</a:t>
            </a:r>
            <a:r>
              <a:rPr lang="ru-RU" sz="2600" kern="0" dirty="0">
                <a:solidFill>
                  <a:srgbClr val="0066CC"/>
                </a:solidFill>
                <a:effectLst>
                  <a:outerShdw blurRad="38100" dist="38100" dir="2700000" algn="tl">
                    <a:srgbClr val="000000"/>
                  </a:outerShdw>
                </a:effectLst>
                <a:latin typeface="+mj-lt"/>
                <a:ea typeface="+mj-ea"/>
                <a:cs typeface="+mj-cs"/>
              </a:rPr>
              <a:t>-</a:t>
            </a:r>
            <a:r>
              <a:rPr lang="en-US" sz="2600" kern="0" dirty="0">
                <a:solidFill>
                  <a:srgbClr val="0066CC"/>
                </a:solidFill>
                <a:effectLst>
                  <a:outerShdw blurRad="38100" dist="38100" dir="2700000" algn="tl">
                    <a:srgbClr val="000000"/>
                  </a:outerShdw>
                </a:effectLst>
                <a:latin typeface="+mj-lt"/>
                <a:ea typeface="+mj-ea"/>
                <a:cs typeface="+mj-cs"/>
              </a:rPr>
              <a:t>Activity</a:t>
            </a:r>
            <a:r>
              <a:rPr lang="ru-RU" sz="2600" kern="0" dirty="0">
                <a:solidFill>
                  <a:srgbClr val="0066CC"/>
                </a:solidFill>
                <a:effectLst>
                  <a:outerShdw blurRad="38100" dist="38100" dir="2700000" algn="tl">
                    <a:srgbClr val="000000"/>
                  </a:outerShdw>
                </a:effectLst>
                <a:latin typeface="+mj-lt"/>
                <a:ea typeface="+mj-ea"/>
                <a:cs typeface="+mj-cs"/>
              </a:rPr>
              <a:t> </a:t>
            </a:r>
            <a:r>
              <a:rPr lang="en-US" sz="2600" kern="0" dirty="0">
                <a:solidFill>
                  <a:srgbClr val="0066CC"/>
                </a:solidFill>
                <a:effectLst>
                  <a:outerShdw blurRad="38100" dist="38100" dir="2700000" algn="tl">
                    <a:srgbClr val="000000"/>
                  </a:outerShdw>
                </a:effectLst>
                <a:latin typeface="+mj-lt"/>
                <a:ea typeface="+mj-ea"/>
                <a:cs typeface="+mj-cs"/>
              </a:rPr>
              <a:t>Relationship) </a:t>
            </a:r>
            <a:r>
              <a:rPr lang="ru-RU" sz="2600" kern="0" dirty="0">
                <a:solidFill>
                  <a:srgbClr val="0066CC"/>
                </a:solidFill>
                <a:effectLst>
                  <a:outerShdw blurRad="38100" dist="38100" dir="2700000" algn="tl">
                    <a:srgbClr val="000000"/>
                  </a:outerShdw>
                </a:effectLst>
                <a:latin typeface="+mj-lt"/>
                <a:ea typeface="+mj-ea"/>
                <a:cs typeface="+mj-cs"/>
              </a:rPr>
              <a:t>анализ</a:t>
            </a:r>
          </a:p>
        </p:txBody>
      </p:sp>
      <p:sp>
        <p:nvSpPr>
          <p:cNvPr id="10244" name="TextBox 6"/>
          <p:cNvSpPr txBox="1">
            <a:spLocks noChangeArrowheads="1"/>
          </p:cNvSpPr>
          <p:nvPr/>
        </p:nvSpPr>
        <p:spPr bwMode="auto">
          <a:xfrm>
            <a:off x="3490913" y="5876925"/>
            <a:ext cx="3241675" cy="831850"/>
          </a:xfrm>
          <a:prstGeom prst="rect">
            <a:avLst/>
          </a:prstGeom>
          <a:noFill/>
          <a:ln w="9525">
            <a:noFill/>
            <a:miter lim="800000"/>
            <a:headEnd/>
            <a:tailEnd/>
          </a:ln>
        </p:spPr>
        <p:txBody>
          <a:bodyPr>
            <a:spAutoFit/>
          </a:bodyPr>
          <a:lstStyle/>
          <a:p>
            <a:r>
              <a:rPr lang="ru-RU" sz="2400" b="1">
                <a:solidFill>
                  <a:schemeClr val="bg1"/>
                </a:solidFill>
              </a:rPr>
              <a:t>Активный центр белка</a:t>
            </a:r>
          </a:p>
        </p:txBody>
      </p:sp>
      <p:sp>
        <p:nvSpPr>
          <p:cNvPr id="10245" name="TextBox 7"/>
          <p:cNvSpPr txBox="1">
            <a:spLocks noChangeArrowheads="1"/>
          </p:cNvSpPr>
          <p:nvPr/>
        </p:nvSpPr>
        <p:spPr bwMode="auto">
          <a:xfrm>
            <a:off x="0" y="1628800"/>
            <a:ext cx="3094038" cy="1322387"/>
          </a:xfrm>
          <a:prstGeom prst="rect">
            <a:avLst/>
          </a:prstGeom>
          <a:noFill/>
          <a:ln w="9525">
            <a:noFill/>
            <a:miter lim="800000"/>
            <a:headEnd/>
            <a:tailEnd/>
          </a:ln>
        </p:spPr>
        <p:txBody>
          <a:bodyPr>
            <a:spAutoFit/>
          </a:bodyPr>
          <a:lstStyle/>
          <a:p>
            <a:r>
              <a:rPr lang="ru-RU" sz="2000" dirty="0"/>
              <a:t>Взаимодействие с </a:t>
            </a:r>
          </a:p>
          <a:p>
            <a:r>
              <a:rPr lang="ru-RU" sz="2000" dirty="0"/>
              <a:t>красными областями</a:t>
            </a:r>
          </a:p>
          <a:p>
            <a:r>
              <a:rPr lang="ru-RU" sz="2000" dirty="0"/>
              <a:t>негативно отражается</a:t>
            </a:r>
          </a:p>
          <a:p>
            <a:r>
              <a:rPr lang="ru-RU" sz="2000" dirty="0"/>
              <a:t>на активности </a:t>
            </a:r>
            <a:r>
              <a:rPr lang="ru-RU" sz="2000" dirty="0" err="1"/>
              <a:t>лиганда</a:t>
            </a:r>
            <a:endParaRPr lang="ru-RU" sz="2000" dirty="0"/>
          </a:p>
        </p:txBody>
      </p:sp>
      <p:sp>
        <p:nvSpPr>
          <p:cNvPr id="10246" name="TextBox 8"/>
          <p:cNvSpPr txBox="1">
            <a:spLocks noChangeArrowheads="1"/>
          </p:cNvSpPr>
          <p:nvPr/>
        </p:nvSpPr>
        <p:spPr bwMode="auto">
          <a:xfrm>
            <a:off x="4751387" y="1988840"/>
            <a:ext cx="4392613" cy="1016000"/>
          </a:xfrm>
          <a:prstGeom prst="rect">
            <a:avLst/>
          </a:prstGeom>
          <a:noFill/>
          <a:ln w="9525">
            <a:noFill/>
            <a:miter lim="800000"/>
            <a:headEnd/>
            <a:tailEnd/>
          </a:ln>
        </p:spPr>
        <p:txBody>
          <a:bodyPr>
            <a:spAutoFit/>
          </a:bodyPr>
          <a:lstStyle/>
          <a:p>
            <a:r>
              <a:rPr lang="ru-RU" sz="2000" dirty="0"/>
              <a:t>Взаимодействие с синими областями положительно влияет </a:t>
            </a:r>
          </a:p>
          <a:p>
            <a:r>
              <a:rPr lang="ru-RU" sz="2000" dirty="0"/>
              <a:t>на активность </a:t>
            </a:r>
            <a:r>
              <a:rPr lang="ru-RU" sz="2000" dirty="0" err="1"/>
              <a:t>лиганда</a:t>
            </a:r>
            <a:endParaRPr lang="ru-RU" sz="2000" dirty="0"/>
          </a:p>
        </p:txBody>
      </p:sp>
      <p:pic>
        <p:nvPicPr>
          <p:cNvPr id="39938" name="Picture 2" descr="http://www.schrodinger.com/upload/product_pages/image-0000034.png"/>
          <p:cNvPicPr>
            <a:picLocks noChangeAspect="1" noChangeArrowheads="1"/>
          </p:cNvPicPr>
          <p:nvPr/>
        </p:nvPicPr>
        <p:blipFill>
          <a:blip r:embed="rId3" cstate="print"/>
          <a:srcRect/>
          <a:stretch>
            <a:fillRect/>
          </a:stretch>
        </p:blipFill>
        <p:spPr bwMode="auto">
          <a:xfrm>
            <a:off x="0" y="3048000"/>
            <a:ext cx="8763000" cy="3810000"/>
          </a:xfrm>
          <a:prstGeom prst="rect">
            <a:avLst/>
          </a:prstGeom>
          <a:noFill/>
        </p:spPr>
      </p:pic>
      <p:sp>
        <p:nvSpPr>
          <p:cNvPr id="12" name="Line 8"/>
          <p:cNvSpPr>
            <a:spLocks noChangeShapeType="1"/>
          </p:cNvSpPr>
          <p:nvPr/>
        </p:nvSpPr>
        <p:spPr bwMode="auto">
          <a:xfrm>
            <a:off x="1259631" y="2924944"/>
            <a:ext cx="2952328" cy="720080"/>
          </a:xfrm>
          <a:prstGeom prst="line">
            <a:avLst/>
          </a:prstGeom>
          <a:noFill/>
          <a:ln w="28440">
            <a:solidFill>
              <a:schemeClr val="tx2">
                <a:lumMod val="40000"/>
                <a:lumOff val="60000"/>
              </a:schemeClr>
            </a:solidFill>
            <a:miter lim="800000"/>
            <a:headEnd/>
            <a:tailEnd type="triangle" w="med" len="med"/>
          </a:ln>
        </p:spPr>
        <p:txBody>
          <a:bodyPr/>
          <a:lstStyle/>
          <a:p>
            <a:pPr>
              <a:defRPr/>
            </a:pPr>
            <a:endParaRPr lang="ru-RU">
              <a:latin typeface="+mn-lt"/>
            </a:endParaRPr>
          </a:p>
        </p:txBody>
      </p:sp>
      <p:sp>
        <p:nvSpPr>
          <p:cNvPr id="10" name="Line 8"/>
          <p:cNvSpPr>
            <a:spLocks noChangeShapeType="1"/>
          </p:cNvSpPr>
          <p:nvPr/>
        </p:nvSpPr>
        <p:spPr bwMode="auto">
          <a:xfrm>
            <a:off x="5148064" y="3068960"/>
            <a:ext cx="648519" cy="1799580"/>
          </a:xfrm>
          <a:prstGeom prst="line">
            <a:avLst/>
          </a:prstGeom>
          <a:noFill/>
          <a:ln w="28440">
            <a:solidFill>
              <a:schemeClr val="tx2">
                <a:lumMod val="40000"/>
                <a:lumOff val="60000"/>
              </a:schemeClr>
            </a:solidFill>
            <a:miter lim="800000"/>
            <a:headEnd/>
            <a:tailEnd type="triangle" w="med" len="med"/>
          </a:ln>
        </p:spPr>
        <p:txBody>
          <a:bodyPr/>
          <a:lstStyle/>
          <a:p>
            <a:pPr>
              <a:defRPr/>
            </a:pPr>
            <a:endParaRPr lang="ru-RU">
              <a:latin typeface="+mn-lt"/>
            </a:endParaRPr>
          </a:p>
        </p:txBody>
      </p:sp>
      <p:sp>
        <p:nvSpPr>
          <p:cNvPr id="11" name="Line 8"/>
          <p:cNvSpPr>
            <a:spLocks noChangeShapeType="1"/>
          </p:cNvSpPr>
          <p:nvPr/>
        </p:nvSpPr>
        <p:spPr bwMode="auto">
          <a:xfrm flipH="1">
            <a:off x="2987824" y="2996952"/>
            <a:ext cx="2088232" cy="647576"/>
          </a:xfrm>
          <a:prstGeom prst="line">
            <a:avLst/>
          </a:prstGeom>
          <a:noFill/>
          <a:ln w="28440">
            <a:solidFill>
              <a:schemeClr val="tx2">
                <a:lumMod val="40000"/>
                <a:lumOff val="60000"/>
              </a:schemeClr>
            </a:solidFill>
            <a:miter lim="800000"/>
            <a:headEnd/>
            <a:tailEnd type="triangle" w="med" len="med"/>
          </a:ln>
        </p:spPr>
        <p:txBody>
          <a:bodyPr/>
          <a:lstStyle/>
          <a:p>
            <a:pPr>
              <a:defRPr/>
            </a:pPr>
            <a:endParaRPr lang="ru-RU">
              <a:latin typeface="+mn-lt"/>
            </a:endParaRPr>
          </a:p>
        </p:txBody>
      </p:sp>
      <p:sp>
        <p:nvSpPr>
          <p:cNvPr id="14" name="TextBox 13"/>
          <p:cNvSpPr txBox="1"/>
          <p:nvPr/>
        </p:nvSpPr>
        <p:spPr>
          <a:xfrm>
            <a:off x="611560" y="561454"/>
            <a:ext cx="8054321" cy="923330"/>
          </a:xfrm>
          <a:prstGeom prst="rect">
            <a:avLst/>
          </a:prstGeom>
          <a:noFill/>
        </p:spPr>
        <p:txBody>
          <a:bodyPr wrap="none" rtlCol="0">
            <a:spAutoFit/>
          </a:bodyPr>
          <a:lstStyle/>
          <a:p>
            <a:r>
              <a:rPr lang="ru-RU" dirty="0" smtClean="0"/>
              <a:t>3</a:t>
            </a:r>
            <a:r>
              <a:rPr lang="en-US" dirty="0" smtClean="0"/>
              <a:t>D-QSAR </a:t>
            </a:r>
            <a:r>
              <a:rPr lang="en-US" dirty="0" smtClean="0"/>
              <a:t>– </a:t>
            </a:r>
            <a:r>
              <a:rPr lang="ru-RU" dirty="0" smtClean="0"/>
              <a:t> это расширение классических </a:t>
            </a:r>
            <a:r>
              <a:rPr lang="en-US" dirty="0" smtClean="0"/>
              <a:t>QSAR </a:t>
            </a:r>
            <a:r>
              <a:rPr lang="ru-RU" dirty="0" smtClean="0"/>
              <a:t>подходов с учетом трехмерной</a:t>
            </a:r>
          </a:p>
          <a:p>
            <a:r>
              <a:rPr lang="ru-RU" dirty="0" smtClean="0"/>
              <a:t>с</a:t>
            </a:r>
            <a:r>
              <a:rPr lang="ru-RU" dirty="0" smtClean="0"/>
              <a:t>труктуры </a:t>
            </a:r>
            <a:r>
              <a:rPr lang="ru-RU" dirty="0" err="1" smtClean="0"/>
              <a:t>лигандов</a:t>
            </a:r>
            <a:r>
              <a:rPr lang="ru-RU" dirty="0" smtClean="0"/>
              <a:t> для предсказания их биологической активности с </a:t>
            </a:r>
          </a:p>
          <a:p>
            <a:r>
              <a:rPr lang="ru-RU" dirty="0" smtClean="0"/>
              <a:t>и</a:t>
            </a:r>
            <a:r>
              <a:rPr lang="ru-RU" dirty="0" smtClean="0"/>
              <a:t>спользованием современных </a:t>
            </a:r>
            <a:r>
              <a:rPr lang="ru-RU" dirty="0" err="1" smtClean="0"/>
              <a:t>хемометрических</a:t>
            </a:r>
            <a:r>
              <a:rPr lang="ru-RU" dirty="0" smtClean="0"/>
              <a:t> методик.</a:t>
            </a:r>
            <a:r>
              <a:rPr lang="en-US" dirty="0" smtClean="0"/>
              <a:t>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a:stretch>
            <a:fillRect/>
          </a:stretch>
        </p:blipFill>
        <p:spPr bwMode="auto">
          <a:xfrm>
            <a:off x="108520" y="188640"/>
            <a:ext cx="9144000" cy="2494547"/>
          </a:xfrm>
          <a:prstGeom prst="rect">
            <a:avLst/>
          </a:prstGeom>
          <a:noFill/>
          <a:ln w="9525">
            <a:noFill/>
            <a:miter lim="800000"/>
            <a:headEnd/>
            <a:tailEnd/>
          </a:ln>
        </p:spPr>
      </p:pic>
      <p:sp>
        <p:nvSpPr>
          <p:cNvPr id="4" name="Прямоугольник 3"/>
          <p:cNvSpPr/>
          <p:nvPr/>
        </p:nvSpPr>
        <p:spPr>
          <a:xfrm>
            <a:off x="179512" y="2780928"/>
            <a:ext cx="4572000" cy="2862322"/>
          </a:xfrm>
          <a:prstGeom prst="rect">
            <a:avLst/>
          </a:prstGeom>
        </p:spPr>
        <p:txBody>
          <a:bodyPr wrap="square">
            <a:spAutoFit/>
          </a:bodyPr>
          <a:lstStyle/>
          <a:p>
            <a:pPr>
              <a:lnSpc>
                <a:spcPct val="100000"/>
              </a:lnSpc>
              <a:tabLst>
                <a:tab pos="723900" algn="l"/>
                <a:tab pos="1447800" algn="l"/>
                <a:tab pos="2171700" algn="l"/>
                <a:tab pos="2895600" algn="l"/>
                <a:tab pos="3619500" algn="l"/>
                <a:tab pos="4343400" algn="l"/>
              </a:tabLst>
            </a:pPr>
            <a:r>
              <a:rPr lang="ru-RU" b="1" i="1" dirty="0" smtClean="0">
                <a:solidFill>
                  <a:srgbClr val="000000"/>
                </a:solidFill>
              </a:rPr>
              <a:t>Проблема: </a:t>
            </a:r>
            <a:r>
              <a:rPr lang="ru-RU" b="1" dirty="0" smtClean="0">
                <a:solidFill>
                  <a:srgbClr val="000000"/>
                </a:solidFill>
              </a:rPr>
              <a:t>Пространственная структура длинного </a:t>
            </a:r>
            <a:r>
              <a:rPr lang="ru-RU" b="1" dirty="0" err="1" smtClean="0">
                <a:solidFill>
                  <a:srgbClr val="000000"/>
                </a:solidFill>
              </a:rPr>
              <a:t>фибера</a:t>
            </a:r>
            <a:r>
              <a:rPr lang="ru-RU" b="1" dirty="0" smtClean="0">
                <a:solidFill>
                  <a:srgbClr val="000000"/>
                </a:solidFill>
              </a:rPr>
              <a:t> </a:t>
            </a:r>
            <a:r>
              <a:rPr lang="en-US" b="1" dirty="0" smtClean="0">
                <a:solidFill>
                  <a:srgbClr val="000000"/>
                </a:solidFill>
              </a:rPr>
              <a:t>CELO </a:t>
            </a:r>
            <a:r>
              <a:rPr lang="ru-RU" b="1" dirty="0" smtClean="0">
                <a:solidFill>
                  <a:srgbClr val="000000"/>
                </a:solidFill>
              </a:rPr>
              <a:t>была не расшифрована. Наблюдалось очень ограниченное сходство аминокислотных последовательностей между </a:t>
            </a:r>
            <a:r>
              <a:rPr lang="ru-RU" b="1" dirty="0" err="1" smtClean="0">
                <a:solidFill>
                  <a:srgbClr val="000000"/>
                </a:solidFill>
              </a:rPr>
              <a:t>фибером</a:t>
            </a:r>
            <a:r>
              <a:rPr lang="ru-RU" b="1" dirty="0" smtClean="0">
                <a:solidFill>
                  <a:srgbClr val="000000"/>
                </a:solidFill>
              </a:rPr>
              <a:t> </a:t>
            </a:r>
            <a:r>
              <a:rPr lang="en-US" b="1" dirty="0" smtClean="0">
                <a:solidFill>
                  <a:srgbClr val="000000"/>
                </a:solidFill>
              </a:rPr>
              <a:t>CELO </a:t>
            </a:r>
            <a:r>
              <a:rPr lang="ru-RU" b="1" dirty="0" smtClean="0">
                <a:solidFill>
                  <a:srgbClr val="000000"/>
                </a:solidFill>
              </a:rPr>
              <a:t>и аналогичными белками человеческих аденовирусов с известной трехмерной структурой. </a:t>
            </a:r>
            <a:endParaRPr lang="en-US" b="1" dirty="0" smtClean="0">
              <a:solidFill>
                <a:srgbClr val="000000"/>
              </a:solidFill>
            </a:endParaRPr>
          </a:p>
          <a:p>
            <a:pPr>
              <a:lnSpc>
                <a:spcPct val="100000"/>
              </a:lnSpc>
              <a:tabLst>
                <a:tab pos="723900" algn="l"/>
                <a:tab pos="1447800" algn="l"/>
                <a:tab pos="2171700" algn="l"/>
                <a:tab pos="2895600" algn="l"/>
                <a:tab pos="3619500" algn="l"/>
                <a:tab pos="4343400" algn="l"/>
              </a:tabLst>
            </a:pPr>
            <a:r>
              <a:rPr lang="en-US" b="1" dirty="0" smtClean="0">
                <a:solidFill>
                  <a:srgbClr val="000000"/>
                </a:solidFill>
              </a:rPr>
              <a:t>	</a:t>
            </a:r>
            <a:endParaRPr lang="ru-RU" b="1" dirty="0" smtClean="0">
              <a:solidFill>
                <a:srgbClr val="000000"/>
              </a:solidFill>
            </a:endParaRPr>
          </a:p>
        </p:txBody>
      </p:sp>
      <p:sp>
        <p:nvSpPr>
          <p:cNvPr id="5" name="Прямоугольник 4"/>
          <p:cNvSpPr/>
          <p:nvPr/>
        </p:nvSpPr>
        <p:spPr>
          <a:xfrm>
            <a:off x="4536504" y="4494019"/>
            <a:ext cx="4572000" cy="1754326"/>
          </a:xfrm>
          <a:prstGeom prst="rect">
            <a:avLst/>
          </a:prstGeom>
        </p:spPr>
        <p:txBody>
          <a:bodyPr>
            <a:spAutoFit/>
          </a:bodyPr>
          <a:lstStyle/>
          <a:p>
            <a:pPr>
              <a:lnSpc>
                <a:spcPct val="100000"/>
              </a:lnSpc>
              <a:tabLst>
                <a:tab pos="723900" algn="l"/>
                <a:tab pos="1447800" algn="l"/>
                <a:tab pos="2171700" algn="l"/>
                <a:tab pos="2895600" algn="l"/>
                <a:tab pos="3619500" algn="l"/>
                <a:tab pos="4343400" algn="l"/>
              </a:tabLst>
            </a:pPr>
            <a:r>
              <a:rPr lang="ru-RU" b="1" i="1" dirty="0" smtClean="0">
                <a:solidFill>
                  <a:srgbClr val="000000"/>
                </a:solidFill>
              </a:rPr>
              <a:t>Путь решения: 	</a:t>
            </a:r>
          </a:p>
          <a:p>
            <a:pPr>
              <a:lnSpc>
                <a:spcPct val="100000"/>
              </a:lnSpc>
              <a:tabLst>
                <a:tab pos="723900" algn="l"/>
                <a:tab pos="1447800" algn="l"/>
                <a:tab pos="2171700" algn="l"/>
                <a:tab pos="2895600" algn="l"/>
                <a:tab pos="3619500" algn="l"/>
                <a:tab pos="4343400" algn="l"/>
              </a:tabLst>
            </a:pPr>
            <a:r>
              <a:rPr lang="ru-RU" b="1" dirty="0" smtClean="0">
                <a:solidFill>
                  <a:srgbClr val="000000"/>
                </a:solidFill>
              </a:rPr>
              <a:t>Применение </a:t>
            </a:r>
            <a:r>
              <a:rPr lang="ru-RU" b="1" dirty="0" err="1" smtClean="0">
                <a:solidFill>
                  <a:srgbClr val="000000"/>
                </a:solidFill>
              </a:rPr>
              <a:t>биоинформатических</a:t>
            </a:r>
            <a:r>
              <a:rPr lang="ru-RU" b="1" dirty="0" smtClean="0">
                <a:solidFill>
                  <a:srgbClr val="000000"/>
                </a:solidFill>
              </a:rPr>
              <a:t> подходов: множественное выравнивание аминокислотных   последовательностей </a:t>
            </a:r>
            <a:endParaRPr lang="en-US" b="1" dirty="0" smtClean="0">
              <a:solidFill>
                <a:srgbClr val="000000"/>
              </a:solidFill>
            </a:endParaRPr>
          </a:p>
          <a:p>
            <a:pPr>
              <a:lnSpc>
                <a:spcPct val="100000"/>
              </a:lnSpc>
              <a:tabLst>
                <a:tab pos="723900" algn="l"/>
                <a:tab pos="1447800" algn="l"/>
                <a:tab pos="2171700" algn="l"/>
                <a:tab pos="2895600" algn="l"/>
                <a:tab pos="3619500" algn="l"/>
                <a:tab pos="4343400" algn="l"/>
              </a:tabLst>
            </a:pPr>
            <a:r>
              <a:rPr lang="ru-RU" b="1" dirty="0" smtClean="0">
                <a:solidFill>
                  <a:srgbClr val="FF0000"/>
                </a:solidFill>
              </a:rPr>
              <a:t>с </a:t>
            </a:r>
            <a:r>
              <a:rPr lang="ru-RU" b="1" dirty="0" smtClean="0">
                <a:solidFill>
                  <a:srgbClr val="FF0000"/>
                </a:solidFill>
              </a:rPr>
              <a:t>совмещением предсказанных элементов вторичной структуры белка.</a:t>
            </a:r>
            <a:endParaRPr lang="ru-RU" b="1" dirty="0">
              <a:solidFill>
                <a:srgbClr val="FF0000"/>
              </a:solidFill>
            </a:endParaRPr>
          </a:p>
        </p:txBody>
      </p:sp>
      <p:sp>
        <p:nvSpPr>
          <p:cNvPr id="6" name="TextBox 5"/>
          <p:cNvSpPr txBox="1"/>
          <p:nvPr/>
        </p:nvSpPr>
        <p:spPr>
          <a:xfrm>
            <a:off x="6341515" y="2636912"/>
            <a:ext cx="1902893" cy="338554"/>
          </a:xfrm>
          <a:prstGeom prst="rect">
            <a:avLst/>
          </a:prstGeom>
          <a:noFill/>
        </p:spPr>
        <p:txBody>
          <a:bodyPr wrap="none" rtlCol="0">
            <a:spAutoFit/>
          </a:bodyPr>
          <a:lstStyle/>
          <a:p>
            <a:r>
              <a:rPr lang="en-US" sz="1600" dirty="0" smtClean="0"/>
              <a:t>EEEE – </a:t>
            </a:r>
            <a:r>
              <a:rPr lang="ru-RU" sz="1600" dirty="0" smtClean="0"/>
              <a:t>бета тяжи</a:t>
            </a:r>
            <a:endParaRPr lang="ru-RU"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Скругленный прямоугольник 115"/>
          <p:cNvSpPr/>
          <p:nvPr/>
        </p:nvSpPr>
        <p:spPr>
          <a:xfrm>
            <a:off x="4211960" y="908720"/>
            <a:ext cx="4608512" cy="331236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2" name="Скругленный прямоугольник 91"/>
          <p:cNvSpPr/>
          <p:nvPr/>
        </p:nvSpPr>
        <p:spPr>
          <a:xfrm>
            <a:off x="72008" y="3284984"/>
            <a:ext cx="3995936" cy="108012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1" name="Скругленный прямоугольник 90"/>
          <p:cNvSpPr/>
          <p:nvPr/>
        </p:nvSpPr>
        <p:spPr>
          <a:xfrm>
            <a:off x="72008" y="980728"/>
            <a:ext cx="3995936" cy="216024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0" name="Скругленный прямоугольник 89"/>
          <p:cNvSpPr/>
          <p:nvPr/>
        </p:nvSpPr>
        <p:spPr>
          <a:xfrm>
            <a:off x="72008" y="4509120"/>
            <a:ext cx="9071992" cy="86409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89" name="Скругленный прямоугольник 88"/>
          <p:cNvSpPr/>
          <p:nvPr/>
        </p:nvSpPr>
        <p:spPr>
          <a:xfrm>
            <a:off x="72008" y="5517232"/>
            <a:ext cx="6012160" cy="108012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2" name="Группа 86"/>
          <p:cNvGrpSpPr/>
          <p:nvPr/>
        </p:nvGrpSpPr>
        <p:grpSpPr>
          <a:xfrm>
            <a:off x="1403648" y="4674622"/>
            <a:ext cx="1539204" cy="584775"/>
            <a:chOff x="1619672" y="3933056"/>
            <a:chExt cx="1539204" cy="584775"/>
          </a:xfrm>
        </p:grpSpPr>
        <p:sp>
          <p:nvSpPr>
            <p:cNvPr id="40" name="Скругленный прямоугольник 39"/>
            <p:cNvSpPr/>
            <p:nvPr/>
          </p:nvSpPr>
          <p:spPr>
            <a:xfrm>
              <a:off x="1651339" y="3959950"/>
              <a:ext cx="1368152" cy="54868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3" name="TextBox 22"/>
            <p:cNvSpPr txBox="1"/>
            <p:nvPr/>
          </p:nvSpPr>
          <p:spPr>
            <a:xfrm>
              <a:off x="1619672" y="3933056"/>
              <a:ext cx="1539204" cy="584775"/>
            </a:xfrm>
            <a:prstGeom prst="rect">
              <a:avLst/>
            </a:prstGeom>
            <a:noFill/>
          </p:spPr>
          <p:txBody>
            <a:bodyPr wrap="none" rtlCol="0">
              <a:spAutoFit/>
            </a:bodyPr>
            <a:lstStyle/>
            <a:p>
              <a:r>
                <a:rPr lang="ru-RU" sz="1600" dirty="0" smtClean="0"/>
                <a:t>Виртуальный</a:t>
              </a:r>
            </a:p>
            <a:p>
              <a:r>
                <a:rPr lang="en-US" sz="1600" dirty="0" smtClean="0"/>
                <a:t>c</a:t>
              </a:r>
              <a:r>
                <a:rPr lang="ru-RU" sz="1600" dirty="0" err="1" smtClean="0"/>
                <a:t>крининг</a:t>
              </a:r>
              <a:r>
                <a:rPr lang="ru-RU" sz="1600" dirty="0" smtClean="0"/>
                <a:t> (</a:t>
              </a:r>
              <a:r>
                <a:rPr lang="en-US" sz="1600" dirty="0" smtClean="0"/>
                <a:t>hits)</a:t>
              </a:r>
              <a:endParaRPr lang="ru-RU" sz="1600" dirty="0"/>
            </a:p>
          </p:txBody>
        </p:sp>
      </p:grpSp>
      <p:grpSp>
        <p:nvGrpSpPr>
          <p:cNvPr id="16" name="Группа 77"/>
          <p:cNvGrpSpPr/>
          <p:nvPr/>
        </p:nvGrpSpPr>
        <p:grpSpPr>
          <a:xfrm>
            <a:off x="4467524" y="4656402"/>
            <a:ext cx="2048692" cy="594284"/>
            <a:chOff x="4801470" y="3986844"/>
            <a:chExt cx="1832668" cy="594284"/>
          </a:xfrm>
        </p:grpSpPr>
        <p:sp>
          <p:nvSpPr>
            <p:cNvPr id="39" name="Скругленный прямоугольник 38"/>
            <p:cNvSpPr/>
            <p:nvPr/>
          </p:nvSpPr>
          <p:spPr>
            <a:xfrm>
              <a:off x="4860032" y="4005064"/>
              <a:ext cx="1368152" cy="57606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7" name="TextBox 26"/>
            <p:cNvSpPr txBox="1"/>
            <p:nvPr/>
          </p:nvSpPr>
          <p:spPr>
            <a:xfrm>
              <a:off x="4801470" y="3986844"/>
              <a:ext cx="1832668" cy="584775"/>
            </a:xfrm>
            <a:prstGeom prst="rect">
              <a:avLst/>
            </a:prstGeom>
            <a:noFill/>
          </p:spPr>
          <p:txBody>
            <a:bodyPr wrap="square" rtlCol="0">
              <a:spAutoFit/>
            </a:bodyPr>
            <a:lstStyle/>
            <a:p>
              <a:r>
                <a:rPr lang="ru-RU" sz="1600" dirty="0" smtClean="0"/>
                <a:t>Оптимизация </a:t>
              </a:r>
            </a:p>
            <a:p>
              <a:r>
                <a:rPr lang="ru-RU" sz="1600" dirty="0" smtClean="0"/>
                <a:t>прототипа</a:t>
              </a:r>
              <a:r>
                <a:rPr lang="en-US" sz="1600" dirty="0" smtClean="0"/>
                <a:t> (lead)</a:t>
              </a:r>
              <a:endParaRPr lang="ru-RU" sz="1600" dirty="0"/>
            </a:p>
          </p:txBody>
        </p:sp>
      </p:grpSp>
      <p:grpSp>
        <p:nvGrpSpPr>
          <p:cNvPr id="36" name="Группа 71"/>
          <p:cNvGrpSpPr/>
          <p:nvPr/>
        </p:nvGrpSpPr>
        <p:grpSpPr>
          <a:xfrm>
            <a:off x="683568" y="1362254"/>
            <a:ext cx="1440160" cy="584775"/>
            <a:chOff x="1547664" y="620688"/>
            <a:chExt cx="1440160" cy="584775"/>
          </a:xfrm>
        </p:grpSpPr>
        <p:sp>
          <p:nvSpPr>
            <p:cNvPr id="34" name="Скругленный прямоугольник 33"/>
            <p:cNvSpPr/>
            <p:nvPr/>
          </p:nvSpPr>
          <p:spPr>
            <a:xfrm>
              <a:off x="1547664" y="692696"/>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5" name="TextBox 4"/>
            <p:cNvSpPr txBox="1"/>
            <p:nvPr/>
          </p:nvSpPr>
          <p:spPr>
            <a:xfrm>
              <a:off x="1556022" y="620688"/>
              <a:ext cx="1431802" cy="584775"/>
            </a:xfrm>
            <a:prstGeom prst="rect">
              <a:avLst/>
            </a:prstGeom>
            <a:noFill/>
          </p:spPr>
          <p:txBody>
            <a:bodyPr wrap="none" rtlCol="0">
              <a:spAutoFit/>
            </a:bodyPr>
            <a:lstStyle/>
            <a:p>
              <a:r>
                <a:rPr lang="ru-RU" sz="1600" dirty="0" smtClean="0"/>
                <a:t>3</a:t>
              </a:r>
              <a:r>
                <a:rPr lang="en-US" sz="1600" dirty="0" smtClean="0"/>
                <a:t>D </a:t>
              </a:r>
              <a:r>
                <a:rPr lang="ru-RU" sz="1600" dirty="0" smtClean="0"/>
                <a:t>структура</a:t>
              </a:r>
            </a:p>
            <a:p>
              <a:r>
                <a:rPr lang="ru-RU" sz="1600" dirty="0" smtClean="0"/>
                <a:t>гомолога</a:t>
              </a:r>
              <a:endParaRPr lang="ru-RU" sz="1600" dirty="0"/>
            </a:p>
          </p:txBody>
        </p:sp>
      </p:grpSp>
      <p:grpSp>
        <p:nvGrpSpPr>
          <p:cNvPr id="46" name="Группа 72"/>
          <p:cNvGrpSpPr/>
          <p:nvPr/>
        </p:nvGrpSpPr>
        <p:grpSpPr>
          <a:xfrm>
            <a:off x="842799" y="2010326"/>
            <a:ext cx="1208921" cy="338554"/>
            <a:chOff x="1547664" y="1196752"/>
            <a:chExt cx="1208921" cy="338554"/>
          </a:xfrm>
        </p:grpSpPr>
        <p:sp>
          <p:nvSpPr>
            <p:cNvPr id="52" name="Скругленный прямоугольник 51"/>
            <p:cNvSpPr/>
            <p:nvPr/>
          </p:nvSpPr>
          <p:spPr>
            <a:xfrm>
              <a:off x="1547664" y="1268760"/>
              <a:ext cx="1152128" cy="21602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6" name="TextBox 5"/>
            <p:cNvSpPr txBox="1"/>
            <p:nvPr/>
          </p:nvSpPr>
          <p:spPr>
            <a:xfrm>
              <a:off x="1547664" y="1196752"/>
              <a:ext cx="1208921" cy="338554"/>
            </a:xfrm>
            <a:prstGeom prst="rect">
              <a:avLst/>
            </a:prstGeom>
            <a:noFill/>
          </p:spPr>
          <p:txBody>
            <a:bodyPr wrap="none" rtlCol="0">
              <a:spAutoFit/>
            </a:bodyPr>
            <a:lstStyle/>
            <a:p>
              <a:r>
                <a:rPr lang="ru-RU" sz="1600" dirty="0" smtClean="0"/>
                <a:t>3</a:t>
              </a:r>
              <a:r>
                <a:rPr lang="en-US" sz="1600" dirty="0" smtClean="0"/>
                <a:t>D </a:t>
              </a:r>
              <a:r>
                <a:rPr lang="ru-RU" sz="1600" dirty="0" smtClean="0"/>
                <a:t>модель</a:t>
              </a:r>
            </a:p>
          </p:txBody>
        </p:sp>
      </p:grpSp>
      <p:grpSp>
        <p:nvGrpSpPr>
          <p:cNvPr id="47" name="Группа 80"/>
          <p:cNvGrpSpPr/>
          <p:nvPr/>
        </p:nvGrpSpPr>
        <p:grpSpPr>
          <a:xfrm>
            <a:off x="1547664" y="3789040"/>
            <a:ext cx="834587" cy="360040"/>
            <a:chOff x="1547664" y="2996952"/>
            <a:chExt cx="834587" cy="360040"/>
          </a:xfrm>
        </p:grpSpPr>
        <p:sp>
          <p:nvSpPr>
            <p:cNvPr id="43" name="Скругленный прямоугольник 42"/>
            <p:cNvSpPr/>
            <p:nvPr/>
          </p:nvSpPr>
          <p:spPr>
            <a:xfrm>
              <a:off x="1547664" y="2996952"/>
              <a:ext cx="792088" cy="3600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0" name="TextBox 19"/>
            <p:cNvSpPr txBox="1"/>
            <p:nvPr/>
          </p:nvSpPr>
          <p:spPr>
            <a:xfrm>
              <a:off x="1547664" y="2996952"/>
              <a:ext cx="834587" cy="338554"/>
            </a:xfrm>
            <a:prstGeom prst="rect">
              <a:avLst/>
            </a:prstGeom>
            <a:noFill/>
          </p:spPr>
          <p:txBody>
            <a:bodyPr wrap="none" rtlCol="0">
              <a:spAutoFit/>
            </a:bodyPr>
            <a:lstStyle/>
            <a:p>
              <a:r>
                <a:rPr lang="ru-RU" sz="1600" dirty="0" err="1" smtClean="0"/>
                <a:t>Докинг</a:t>
              </a:r>
              <a:endParaRPr lang="ru-RU" sz="1600" dirty="0"/>
            </a:p>
          </p:txBody>
        </p:sp>
      </p:grpSp>
      <p:grpSp>
        <p:nvGrpSpPr>
          <p:cNvPr id="48" name="Группа 79"/>
          <p:cNvGrpSpPr/>
          <p:nvPr/>
        </p:nvGrpSpPr>
        <p:grpSpPr>
          <a:xfrm>
            <a:off x="2555776" y="3636313"/>
            <a:ext cx="1008112" cy="584775"/>
            <a:chOff x="2843808" y="3010399"/>
            <a:chExt cx="1008112" cy="584775"/>
          </a:xfrm>
        </p:grpSpPr>
        <p:sp>
          <p:nvSpPr>
            <p:cNvPr id="42" name="Скругленный прямоугольник 41"/>
            <p:cNvSpPr/>
            <p:nvPr/>
          </p:nvSpPr>
          <p:spPr>
            <a:xfrm>
              <a:off x="2843808" y="3068960"/>
              <a:ext cx="100811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1" name="TextBox 20"/>
            <p:cNvSpPr txBox="1"/>
            <p:nvPr/>
          </p:nvSpPr>
          <p:spPr>
            <a:xfrm>
              <a:off x="2870561" y="3010399"/>
              <a:ext cx="981359" cy="584775"/>
            </a:xfrm>
            <a:prstGeom prst="rect">
              <a:avLst/>
            </a:prstGeom>
            <a:noFill/>
          </p:spPr>
          <p:txBody>
            <a:bodyPr wrap="none" rtlCol="0">
              <a:spAutoFit/>
            </a:bodyPr>
            <a:lstStyle/>
            <a:p>
              <a:r>
                <a:rPr lang="en-US" sz="1600" i="1" dirty="0" smtClean="0"/>
                <a:t>De Novo</a:t>
              </a:r>
            </a:p>
            <a:p>
              <a:r>
                <a:rPr lang="en-US" sz="1600" dirty="0" smtClean="0"/>
                <a:t>design</a:t>
              </a:r>
              <a:endParaRPr lang="ru-RU" sz="1600" dirty="0"/>
            </a:p>
          </p:txBody>
        </p:sp>
      </p:grpSp>
      <p:grpSp>
        <p:nvGrpSpPr>
          <p:cNvPr id="53" name="Группа 69"/>
          <p:cNvGrpSpPr/>
          <p:nvPr/>
        </p:nvGrpSpPr>
        <p:grpSpPr>
          <a:xfrm>
            <a:off x="4355976" y="1340768"/>
            <a:ext cx="1296144" cy="584775"/>
            <a:chOff x="4644008" y="620688"/>
            <a:chExt cx="1296144" cy="584775"/>
          </a:xfrm>
        </p:grpSpPr>
        <p:sp>
          <p:nvSpPr>
            <p:cNvPr id="45" name="Скругленный прямоугольник 44"/>
            <p:cNvSpPr/>
            <p:nvPr/>
          </p:nvSpPr>
          <p:spPr>
            <a:xfrm>
              <a:off x="4644008" y="692696"/>
              <a:ext cx="1224136" cy="476672"/>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8" name="TextBox 7"/>
            <p:cNvSpPr txBox="1"/>
            <p:nvPr/>
          </p:nvSpPr>
          <p:spPr>
            <a:xfrm>
              <a:off x="4679871" y="620688"/>
              <a:ext cx="1260281" cy="584775"/>
            </a:xfrm>
            <a:prstGeom prst="rect">
              <a:avLst/>
            </a:prstGeom>
            <a:noFill/>
          </p:spPr>
          <p:txBody>
            <a:bodyPr wrap="none" rtlCol="0">
              <a:spAutoFit/>
            </a:bodyPr>
            <a:lstStyle/>
            <a:p>
              <a:r>
                <a:rPr lang="ru-RU" sz="1600" dirty="0" smtClean="0"/>
                <a:t>Наработка </a:t>
              </a:r>
            </a:p>
            <a:p>
              <a:r>
                <a:rPr lang="ru-RU" sz="1600" dirty="0" smtClean="0"/>
                <a:t>белка</a:t>
              </a:r>
              <a:endParaRPr lang="ru-RU" sz="1600" dirty="0"/>
            </a:p>
          </p:txBody>
        </p:sp>
      </p:grpSp>
      <p:grpSp>
        <p:nvGrpSpPr>
          <p:cNvPr id="54" name="Группа 68"/>
          <p:cNvGrpSpPr/>
          <p:nvPr/>
        </p:nvGrpSpPr>
        <p:grpSpPr>
          <a:xfrm>
            <a:off x="4283968" y="2268161"/>
            <a:ext cx="1524072" cy="584775"/>
            <a:chOff x="4644008" y="1196752"/>
            <a:chExt cx="1524072" cy="584775"/>
          </a:xfrm>
        </p:grpSpPr>
        <p:sp>
          <p:nvSpPr>
            <p:cNvPr id="49" name="Скругленный прямоугольник 48"/>
            <p:cNvSpPr/>
            <p:nvPr/>
          </p:nvSpPr>
          <p:spPr>
            <a:xfrm>
              <a:off x="4644008" y="1196752"/>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 name="TextBox 8"/>
            <p:cNvSpPr txBox="1"/>
            <p:nvPr/>
          </p:nvSpPr>
          <p:spPr>
            <a:xfrm>
              <a:off x="4644008" y="1196752"/>
              <a:ext cx="1524072" cy="584775"/>
            </a:xfrm>
            <a:prstGeom prst="rect">
              <a:avLst/>
            </a:prstGeom>
            <a:noFill/>
          </p:spPr>
          <p:txBody>
            <a:bodyPr wrap="none" rtlCol="0">
              <a:spAutoFit/>
            </a:bodyPr>
            <a:lstStyle/>
            <a:p>
              <a:r>
                <a:rPr lang="ru-RU" sz="1600" dirty="0" smtClean="0"/>
                <a:t>Расшифровка</a:t>
              </a:r>
            </a:p>
            <a:p>
              <a:r>
                <a:rPr lang="ru-RU" sz="1600" dirty="0" smtClean="0"/>
                <a:t>структуры</a:t>
              </a:r>
              <a:endParaRPr lang="ru-RU" sz="1600" dirty="0"/>
            </a:p>
          </p:txBody>
        </p:sp>
      </p:grpSp>
      <p:grpSp>
        <p:nvGrpSpPr>
          <p:cNvPr id="55" name="Группа 67"/>
          <p:cNvGrpSpPr/>
          <p:nvPr/>
        </p:nvGrpSpPr>
        <p:grpSpPr>
          <a:xfrm>
            <a:off x="5796136" y="1445875"/>
            <a:ext cx="1512168" cy="830997"/>
            <a:chOff x="6228184" y="620688"/>
            <a:chExt cx="1512168" cy="830997"/>
          </a:xfrm>
        </p:grpSpPr>
        <p:sp>
          <p:nvSpPr>
            <p:cNvPr id="60" name="Скругленный прямоугольник 59"/>
            <p:cNvSpPr/>
            <p:nvPr/>
          </p:nvSpPr>
          <p:spPr>
            <a:xfrm>
              <a:off x="6228184" y="620688"/>
              <a:ext cx="1512168" cy="792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 name="TextBox 9"/>
            <p:cNvSpPr txBox="1"/>
            <p:nvPr/>
          </p:nvSpPr>
          <p:spPr>
            <a:xfrm>
              <a:off x="6249046" y="620688"/>
              <a:ext cx="1491306" cy="830997"/>
            </a:xfrm>
            <a:prstGeom prst="rect">
              <a:avLst/>
            </a:prstGeom>
            <a:noFill/>
          </p:spPr>
          <p:txBody>
            <a:bodyPr wrap="none" rtlCol="0">
              <a:spAutoFit/>
            </a:bodyPr>
            <a:lstStyle/>
            <a:p>
              <a:r>
                <a:rPr lang="ru-RU" sz="1600" dirty="0" smtClean="0"/>
                <a:t>Метод </a:t>
              </a:r>
            </a:p>
            <a:p>
              <a:r>
                <a:rPr lang="ru-RU" sz="1600" dirty="0" smtClean="0"/>
                <a:t>тестирования</a:t>
              </a:r>
            </a:p>
            <a:p>
              <a:r>
                <a:rPr lang="ru-RU" sz="1600" dirty="0" smtClean="0"/>
                <a:t>активности</a:t>
              </a:r>
              <a:endParaRPr lang="ru-RU" sz="1600" dirty="0"/>
            </a:p>
          </p:txBody>
        </p:sp>
      </p:grpSp>
      <p:grpSp>
        <p:nvGrpSpPr>
          <p:cNvPr id="57" name="Группа 65"/>
          <p:cNvGrpSpPr/>
          <p:nvPr/>
        </p:nvGrpSpPr>
        <p:grpSpPr>
          <a:xfrm>
            <a:off x="7092280" y="3172635"/>
            <a:ext cx="1527085" cy="832429"/>
            <a:chOff x="7038492" y="2020507"/>
            <a:chExt cx="1527085" cy="832429"/>
          </a:xfrm>
        </p:grpSpPr>
        <p:sp>
          <p:nvSpPr>
            <p:cNvPr id="58" name="Скругленный прямоугольник 57"/>
            <p:cNvSpPr/>
            <p:nvPr/>
          </p:nvSpPr>
          <p:spPr>
            <a:xfrm>
              <a:off x="7092280" y="2060848"/>
              <a:ext cx="1368152" cy="792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2" name="TextBox 11"/>
            <p:cNvSpPr txBox="1"/>
            <p:nvPr/>
          </p:nvSpPr>
          <p:spPr>
            <a:xfrm>
              <a:off x="7038492" y="2020507"/>
              <a:ext cx="1527085" cy="830997"/>
            </a:xfrm>
            <a:prstGeom prst="rect">
              <a:avLst/>
            </a:prstGeom>
            <a:noFill/>
          </p:spPr>
          <p:txBody>
            <a:bodyPr wrap="none" rtlCol="0">
              <a:spAutoFit/>
            </a:bodyPr>
            <a:lstStyle/>
            <a:p>
              <a:r>
                <a:rPr lang="ru-RU" sz="1600" dirty="0" smtClean="0"/>
                <a:t>Высоко-</a:t>
              </a:r>
            </a:p>
            <a:p>
              <a:r>
                <a:rPr lang="ru-RU" sz="1600" dirty="0" smtClean="0"/>
                <a:t>эффективный</a:t>
              </a:r>
            </a:p>
            <a:p>
              <a:r>
                <a:rPr lang="ru-RU" sz="1600" dirty="0" smtClean="0"/>
                <a:t>скрининг</a:t>
              </a:r>
              <a:endParaRPr lang="ru-RU" sz="1600" dirty="0"/>
            </a:p>
          </p:txBody>
        </p:sp>
      </p:grpSp>
      <p:grpSp>
        <p:nvGrpSpPr>
          <p:cNvPr id="64" name="Группа 66"/>
          <p:cNvGrpSpPr/>
          <p:nvPr/>
        </p:nvGrpSpPr>
        <p:grpSpPr>
          <a:xfrm>
            <a:off x="7092280" y="2340169"/>
            <a:ext cx="1671163" cy="584775"/>
            <a:chOff x="7077301" y="1404065"/>
            <a:chExt cx="1671163" cy="584775"/>
          </a:xfrm>
        </p:grpSpPr>
        <p:sp>
          <p:nvSpPr>
            <p:cNvPr id="59" name="Скругленный прямоугольник 58"/>
            <p:cNvSpPr/>
            <p:nvPr/>
          </p:nvSpPr>
          <p:spPr>
            <a:xfrm>
              <a:off x="7092280" y="1412776"/>
              <a:ext cx="1656184"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3" name="TextBox 12"/>
            <p:cNvSpPr txBox="1"/>
            <p:nvPr/>
          </p:nvSpPr>
          <p:spPr>
            <a:xfrm>
              <a:off x="7077301" y="1404065"/>
              <a:ext cx="1671163" cy="584775"/>
            </a:xfrm>
            <a:prstGeom prst="rect">
              <a:avLst/>
            </a:prstGeom>
            <a:noFill/>
          </p:spPr>
          <p:txBody>
            <a:bodyPr wrap="none" rtlCol="0">
              <a:spAutoFit/>
            </a:bodyPr>
            <a:lstStyle/>
            <a:p>
              <a:r>
                <a:rPr lang="ru-RU" sz="1600" dirty="0" smtClean="0"/>
                <a:t>Комбинаторная</a:t>
              </a:r>
            </a:p>
            <a:p>
              <a:r>
                <a:rPr lang="ru-RU" sz="1600" dirty="0" smtClean="0"/>
                <a:t>химия</a:t>
              </a:r>
              <a:endParaRPr lang="ru-RU" sz="1600" dirty="0"/>
            </a:p>
          </p:txBody>
        </p:sp>
      </p:grpSp>
      <p:sp>
        <p:nvSpPr>
          <p:cNvPr id="14" name="TextBox 13"/>
          <p:cNvSpPr txBox="1"/>
          <p:nvPr/>
        </p:nvSpPr>
        <p:spPr>
          <a:xfrm>
            <a:off x="5521873" y="1074222"/>
            <a:ext cx="3082575" cy="338554"/>
          </a:xfrm>
          <a:prstGeom prst="rect">
            <a:avLst/>
          </a:prstGeom>
          <a:noFill/>
        </p:spPr>
        <p:txBody>
          <a:bodyPr wrap="none" rtlCol="0">
            <a:spAutoFit/>
          </a:bodyPr>
          <a:lstStyle/>
          <a:p>
            <a:r>
              <a:rPr lang="ru-RU" sz="1600" i="1" dirty="0" smtClean="0"/>
              <a:t>Экспериментальные методы</a:t>
            </a:r>
            <a:endParaRPr lang="ru-RU" sz="1600" i="1" dirty="0"/>
          </a:p>
        </p:txBody>
      </p:sp>
      <p:sp>
        <p:nvSpPr>
          <p:cNvPr id="15" name="TextBox 14"/>
          <p:cNvSpPr txBox="1"/>
          <p:nvPr/>
        </p:nvSpPr>
        <p:spPr>
          <a:xfrm>
            <a:off x="323528" y="1052736"/>
            <a:ext cx="2596095" cy="338554"/>
          </a:xfrm>
          <a:prstGeom prst="rect">
            <a:avLst/>
          </a:prstGeom>
          <a:noFill/>
        </p:spPr>
        <p:txBody>
          <a:bodyPr wrap="none" rtlCol="0">
            <a:spAutoFit/>
          </a:bodyPr>
          <a:lstStyle/>
          <a:p>
            <a:r>
              <a:rPr lang="ru-RU" sz="1600" i="1" dirty="0" smtClean="0"/>
              <a:t>Анализ исходных данных</a:t>
            </a:r>
            <a:endParaRPr lang="ru-RU" sz="1600" i="1" dirty="0"/>
          </a:p>
        </p:txBody>
      </p:sp>
      <p:sp>
        <p:nvSpPr>
          <p:cNvPr id="18" name="TextBox 17"/>
          <p:cNvSpPr txBox="1"/>
          <p:nvPr/>
        </p:nvSpPr>
        <p:spPr>
          <a:xfrm>
            <a:off x="1730064" y="6237312"/>
            <a:ext cx="2553904" cy="338554"/>
          </a:xfrm>
          <a:prstGeom prst="rect">
            <a:avLst/>
          </a:prstGeom>
          <a:noFill/>
        </p:spPr>
        <p:txBody>
          <a:bodyPr wrap="none" rtlCol="0">
            <a:spAutoFit/>
          </a:bodyPr>
          <a:lstStyle/>
          <a:p>
            <a:r>
              <a:rPr lang="en-US" sz="1600" i="1" dirty="0" err="1" smtClean="0"/>
              <a:t>Ligand</a:t>
            </a:r>
            <a:r>
              <a:rPr lang="en-US" sz="1600" i="1" dirty="0" smtClean="0"/>
              <a:t>-based</a:t>
            </a:r>
            <a:r>
              <a:rPr lang="ru-RU" sz="1600" i="1" dirty="0" smtClean="0"/>
              <a:t> </a:t>
            </a:r>
            <a:r>
              <a:rPr lang="en-US" sz="1600" i="1" dirty="0" smtClean="0"/>
              <a:t>drug design</a:t>
            </a:r>
            <a:endParaRPr lang="ru-RU" sz="1600" i="1" dirty="0"/>
          </a:p>
        </p:txBody>
      </p:sp>
      <p:grpSp>
        <p:nvGrpSpPr>
          <p:cNvPr id="65" name="Группа 78"/>
          <p:cNvGrpSpPr/>
          <p:nvPr/>
        </p:nvGrpSpPr>
        <p:grpSpPr>
          <a:xfrm>
            <a:off x="2915816" y="4665911"/>
            <a:ext cx="1515736" cy="584775"/>
            <a:chOff x="3203848" y="3996353"/>
            <a:chExt cx="1515736" cy="584775"/>
          </a:xfrm>
        </p:grpSpPr>
        <p:sp>
          <p:nvSpPr>
            <p:cNvPr id="61" name="Скругленный прямоугольник 60"/>
            <p:cNvSpPr/>
            <p:nvPr/>
          </p:nvSpPr>
          <p:spPr>
            <a:xfrm>
              <a:off x="3203848" y="4005064"/>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6" name="TextBox 25"/>
            <p:cNvSpPr txBox="1"/>
            <p:nvPr/>
          </p:nvSpPr>
          <p:spPr>
            <a:xfrm>
              <a:off x="3203848" y="3996353"/>
              <a:ext cx="1515736" cy="584775"/>
            </a:xfrm>
            <a:prstGeom prst="rect">
              <a:avLst/>
            </a:prstGeom>
            <a:noFill/>
          </p:spPr>
          <p:txBody>
            <a:bodyPr wrap="none" rtlCol="0">
              <a:spAutoFit/>
            </a:bodyPr>
            <a:lstStyle/>
            <a:p>
              <a:r>
                <a:rPr lang="ru-RU" sz="1600" dirty="0" smtClean="0"/>
                <a:t>Тестирование</a:t>
              </a:r>
            </a:p>
            <a:p>
              <a:r>
                <a:rPr lang="ru-RU" sz="1600" dirty="0" smtClean="0"/>
                <a:t>активности</a:t>
              </a:r>
              <a:endParaRPr lang="ru-RU" sz="1600" dirty="0"/>
            </a:p>
          </p:txBody>
        </p:sp>
      </p:grpSp>
      <p:grpSp>
        <p:nvGrpSpPr>
          <p:cNvPr id="66" name="Группа 87"/>
          <p:cNvGrpSpPr/>
          <p:nvPr/>
        </p:nvGrpSpPr>
        <p:grpSpPr>
          <a:xfrm>
            <a:off x="6156176" y="4674622"/>
            <a:ext cx="1440160" cy="584775"/>
            <a:chOff x="6228184" y="4005064"/>
            <a:chExt cx="1440160" cy="584775"/>
          </a:xfrm>
        </p:grpSpPr>
        <p:sp>
          <p:nvSpPr>
            <p:cNvPr id="62" name="Скругленный прямоугольник 61"/>
            <p:cNvSpPr/>
            <p:nvPr/>
          </p:nvSpPr>
          <p:spPr>
            <a:xfrm>
              <a:off x="6228184" y="4005064"/>
              <a:ext cx="1368152"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8" name="TextBox 27"/>
            <p:cNvSpPr txBox="1"/>
            <p:nvPr/>
          </p:nvSpPr>
          <p:spPr>
            <a:xfrm>
              <a:off x="6273410" y="4005064"/>
              <a:ext cx="1394934" cy="584775"/>
            </a:xfrm>
            <a:prstGeom prst="rect">
              <a:avLst/>
            </a:prstGeom>
            <a:noFill/>
          </p:spPr>
          <p:txBody>
            <a:bodyPr wrap="none" rtlCol="0">
              <a:spAutoFit/>
            </a:bodyPr>
            <a:lstStyle/>
            <a:p>
              <a:r>
                <a:rPr lang="ru-RU" sz="1600" dirty="0" smtClean="0"/>
                <a:t>Химический </a:t>
              </a:r>
            </a:p>
            <a:p>
              <a:r>
                <a:rPr lang="ru-RU" sz="1600" dirty="0" smtClean="0"/>
                <a:t>синтез</a:t>
              </a:r>
              <a:endParaRPr lang="ru-RU" sz="1600" dirty="0"/>
            </a:p>
          </p:txBody>
        </p:sp>
      </p:grpSp>
      <p:grpSp>
        <p:nvGrpSpPr>
          <p:cNvPr id="67" name="Группа 75"/>
          <p:cNvGrpSpPr/>
          <p:nvPr/>
        </p:nvGrpSpPr>
        <p:grpSpPr>
          <a:xfrm>
            <a:off x="7592768" y="4674622"/>
            <a:ext cx="1515736" cy="584775"/>
            <a:chOff x="7628264" y="4005064"/>
            <a:chExt cx="1515736" cy="584775"/>
          </a:xfrm>
        </p:grpSpPr>
        <p:sp>
          <p:nvSpPr>
            <p:cNvPr id="63" name="Скругленный прямоугольник 62"/>
            <p:cNvSpPr/>
            <p:nvPr/>
          </p:nvSpPr>
          <p:spPr>
            <a:xfrm>
              <a:off x="7631832" y="4005064"/>
              <a:ext cx="1512168"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0" name="TextBox 29"/>
            <p:cNvSpPr txBox="1"/>
            <p:nvPr/>
          </p:nvSpPr>
          <p:spPr>
            <a:xfrm>
              <a:off x="7628264" y="4005064"/>
              <a:ext cx="1515736" cy="584775"/>
            </a:xfrm>
            <a:prstGeom prst="rect">
              <a:avLst/>
            </a:prstGeom>
            <a:noFill/>
          </p:spPr>
          <p:txBody>
            <a:bodyPr wrap="none" rtlCol="0">
              <a:spAutoFit/>
            </a:bodyPr>
            <a:lstStyle/>
            <a:p>
              <a:r>
                <a:rPr lang="ru-RU" sz="1600" dirty="0" smtClean="0"/>
                <a:t>Тестирование</a:t>
              </a:r>
            </a:p>
            <a:p>
              <a:r>
                <a:rPr lang="ru-RU" sz="1600" dirty="0" smtClean="0"/>
                <a:t>активности</a:t>
              </a:r>
              <a:endParaRPr lang="ru-RU" sz="1600" dirty="0"/>
            </a:p>
          </p:txBody>
        </p:sp>
      </p:grpSp>
      <p:grpSp>
        <p:nvGrpSpPr>
          <p:cNvPr id="68" name="Группа 74"/>
          <p:cNvGrpSpPr/>
          <p:nvPr/>
        </p:nvGrpSpPr>
        <p:grpSpPr>
          <a:xfrm>
            <a:off x="7524328" y="5949280"/>
            <a:ext cx="1512168" cy="864096"/>
            <a:chOff x="7308304" y="5013176"/>
            <a:chExt cx="1512168" cy="864096"/>
          </a:xfrm>
        </p:grpSpPr>
        <p:sp>
          <p:nvSpPr>
            <p:cNvPr id="50" name="Скругленный прямоугольник 49"/>
            <p:cNvSpPr/>
            <p:nvPr/>
          </p:nvSpPr>
          <p:spPr>
            <a:xfrm>
              <a:off x="7308304" y="5013176"/>
              <a:ext cx="1512168" cy="864096"/>
            </a:xfrm>
            <a:prstGeom prst="round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1" name="TextBox 30"/>
            <p:cNvSpPr txBox="1"/>
            <p:nvPr/>
          </p:nvSpPr>
          <p:spPr>
            <a:xfrm>
              <a:off x="7308304" y="5013176"/>
              <a:ext cx="1486817" cy="830997"/>
            </a:xfrm>
            <a:prstGeom prst="rect">
              <a:avLst/>
            </a:prstGeom>
            <a:noFill/>
          </p:spPr>
          <p:txBody>
            <a:bodyPr wrap="none" rtlCol="0">
              <a:spAutoFit/>
            </a:bodyPr>
            <a:lstStyle/>
            <a:p>
              <a:r>
                <a:rPr lang="ru-RU" sz="1600" dirty="0" err="1" smtClean="0"/>
                <a:t>Доклиника</a:t>
              </a:r>
              <a:r>
                <a:rPr lang="ru-RU" sz="1600" dirty="0" smtClean="0"/>
                <a:t>,</a:t>
              </a:r>
            </a:p>
            <a:p>
              <a:r>
                <a:rPr lang="ru-RU" sz="1600" dirty="0" smtClean="0"/>
                <a:t>клиника, </a:t>
              </a:r>
            </a:p>
            <a:p>
              <a:r>
                <a:rPr lang="ru-RU" sz="1600" dirty="0" smtClean="0"/>
                <a:t>производство</a:t>
              </a:r>
              <a:endParaRPr lang="ru-RU" sz="1600" dirty="0"/>
            </a:p>
          </p:txBody>
        </p:sp>
      </p:grpSp>
      <p:sp>
        <p:nvSpPr>
          <p:cNvPr id="93" name="Стрелка вправо 92"/>
          <p:cNvSpPr/>
          <p:nvPr/>
        </p:nvSpPr>
        <p:spPr>
          <a:xfrm rot="5400000">
            <a:off x="1295636" y="1907722"/>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98" name="Стрелка вправо 97"/>
          <p:cNvSpPr/>
          <p:nvPr/>
        </p:nvSpPr>
        <p:spPr>
          <a:xfrm rot="5400000">
            <a:off x="1691680" y="4365104"/>
            <a:ext cx="57606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0" name="Стрелка вправо 99"/>
          <p:cNvSpPr/>
          <p:nvPr/>
        </p:nvSpPr>
        <p:spPr>
          <a:xfrm rot="10800000">
            <a:off x="2699792" y="4941168"/>
            <a:ext cx="274585"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4" name="Стрелка вправо 103"/>
          <p:cNvSpPr/>
          <p:nvPr/>
        </p:nvSpPr>
        <p:spPr>
          <a:xfrm rot="5400000">
            <a:off x="408983" y="4378551"/>
            <a:ext cx="54917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5" name="Стрелка вправо 104"/>
          <p:cNvSpPr/>
          <p:nvPr/>
        </p:nvSpPr>
        <p:spPr>
          <a:xfrm rot="-5400000">
            <a:off x="431540" y="5337212"/>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06" name="Стрелка вправо 105"/>
          <p:cNvSpPr/>
          <p:nvPr/>
        </p:nvSpPr>
        <p:spPr>
          <a:xfrm rot="-5400000">
            <a:off x="2015716" y="5409220"/>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69" name="Группа 84"/>
          <p:cNvGrpSpPr/>
          <p:nvPr/>
        </p:nvGrpSpPr>
        <p:grpSpPr>
          <a:xfrm>
            <a:off x="1937671" y="5610726"/>
            <a:ext cx="1482201" cy="584775"/>
            <a:chOff x="1835696" y="4797152"/>
            <a:chExt cx="1482201" cy="584775"/>
          </a:xfrm>
        </p:grpSpPr>
        <p:sp>
          <p:nvSpPr>
            <p:cNvPr id="37" name="Скругленный прямоугольник 36"/>
            <p:cNvSpPr/>
            <p:nvPr/>
          </p:nvSpPr>
          <p:spPr>
            <a:xfrm>
              <a:off x="1835696" y="4869160"/>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5" name="TextBox 24"/>
            <p:cNvSpPr txBox="1"/>
            <p:nvPr/>
          </p:nvSpPr>
          <p:spPr>
            <a:xfrm>
              <a:off x="1835696" y="4797152"/>
              <a:ext cx="1482201" cy="584775"/>
            </a:xfrm>
            <a:prstGeom prst="rect">
              <a:avLst/>
            </a:prstGeom>
            <a:noFill/>
          </p:spPr>
          <p:txBody>
            <a:bodyPr wrap="none" rtlCol="0">
              <a:spAutoFit/>
            </a:bodyPr>
            <a:lstStyle/>
            <a:p>
              <a:r>
                <a:rPr lang="ru-RU" sz="1600" dirty="0" err="1" smtClean="0"/>
                <a:t>Фармакофор</a:t>
              </a:r>
              <a:r>
                <a:rPr lang="ru-RU" sz="1600" dirty="0" smtClean="0"/>
                <a:t>,</a:t>
              </a:r>
            </a:p>
            <a:p>
              <a:r>
                <a:rPr lang="ru-RU" sz="1600" dirty="0" err="1" smtClean="0"/>
                <a:t>докинг</a:t>
              </a:r>
              <a:endParaRPr lang="ru-RU" sz="1600" dirty="0"/>
            </a:p>
          </p:txBody>
        </p:sp>
      </p:grpSp>
      <p:grpSp>
        <p:nvGrpSpPr>
          <p:cNvPr id="70" name="Группа 83"/>
          <p:cNvGrpSpPr/>
          <p:nvPr/>
        </p:nvGrpSpPr>
        <p:grpSpPr>
          <a:xfrm>
            <a:off x="317395" y="5616134"/>
            <a:ext cx="1518301" cy="584775"/>
            <a:chOff x="359024" y="4725144"/>
            <a:chExt cx="1518301" cy="584775"/>
          </a:xfrm>
        </p:grpSpPr>
        <p:sp>
          <p:nvSpPr>
            <p:cNvPr id="38" name="Скругленный прямоугольник 37"/>
            <p:cNvSpPr/>
            <p:nvPr/>
          </p:nvSpPr>
          <p:spPr>
            <a:xfrm>
              <a:off x="395536" y="4797152"/>
              <a:ext cx="1440160"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4" name="TextBox 23"/>
            <p:cNvSpPr txBox="1"/>
            <p:nvPr/>
          </p:nvSpPr>
          <p:spPr>
            <a:xfrm>
              <a:off x="359024" y="4725144"/>
              <a:ext cx="1518301" cy="584775"/>
            </a:xfrm>
            <a:prstGeom prst="rect">
              <a:avLst/>
            </a:prstGeom>
            <a:noFill/>
          </p:spPr>
          <p:txBody>
            <a:bodyPr wrap="none" rtlCol="0">
              <a:spAutoFit/>
            </a:bodyPr>
            <a:lstStyle/>
            <a:p>
              <a:r>
                <a:rPr lang="ru-RU" sz="1600" dirty="0" smtClean="0"/>
                <a:t>Модель сайта</a:t>
              </a:r>
            </a:p>
            <a:p>
              <a:r>
                <a:rPr lang="ru-RU" sz="1600" dirty="0" smtClean="0"/>
                <a:t>связывания</a:t>
              </a:r>
              <a:endParaRPr lang="ru-RU" sz="1600" dirty="0"/>
            </a:p>
          </p:txBody>
        </p:sp>
      </p:grpSp>
      <p:sp>
        <p:nvSpPr>
          <p:cNvPr id="108" name="Стрелка вправо 107"/>
          <p:cNvSpPr/>
          <p:nvPr/>
        </p:nvSpPr>
        <p:spPr>
          <a:xfrm>
            <a:off x="2771800" y="4797152"/>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1" name="Группа 70"/>
          <p:cNvGrpSpPr/>
          <p:nvPr/>
        </p:nvGrpSpPr>
        <p:grpSpPr>
          <a:xfrm>
            <a:off x="2316443" y="1362254"/>
            <a:ext cx="1431802" cy="584775"/>
            <a:chOff x="2964515" y="620688"/>
            <a:chExt cx="1431802" cy="584775"/>
          </a:xfrm>
        </p:grpSpPr>
        <p:sp>
          <p:nvSpPr>
            <p:cNvPr id="35" name="Скругленный прямоугольник 34"/>
            <p:cNvSpPr/>
            <p:nvPr/>
          </p:nvSpPr>
          <p:spPr>
            <a:xfrm>
              <a:off x="2987824" y="692696"/>
              <a:ext cx="1368152"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4" name="TextBox 3"/>
            <p:cNvSpPr txBox="1"/>
            <p:nvPr/>
          </p:nvSpPr>
          <p:spPr>
            <a:xfrm>
              <a:off x="2964515" y="620688"/>
              <a:ext cx="1431802" cy="584775"/>
            </a:xfrm>
            <a:prstGeom prst="rect">
              <a:avLst/>
            </a:prstGeom>
            <a:noFill/>
          </p:spPr>
          <p:txBody>
            <a:bodyPr wrap="none" rtlCol="0">
              <a:spAutoFit/>
            </a:bodyPr>
            <a:lstStyle/>
            <a:p>
              <a:r>
                <a:rPr lang="ru-RU" sz="1600" dirty="0" smtClean="0"/>
                <a:t>3</a:t>
              </a:r>
              <a:r>
                <a:rPr lang="en-US" sz="1600" dirty="0" smtClean="0"/>
                <a:t>D </a:t>
              </a:r>
              <a:r>
                <a:rPr lang="ru-RU" sz="1600" dirty="0" smtClean="0"/>
                <a:t>структура</a:t>
              </a:r>
            </a:p>
            <a:p>
              <a:r>
                <a:rPr lang="ru-RU" sz="1600" dirty="0" smtClean="0"/>
                <a:t>мишени</a:t>
              </a:r>
              <a:endParaRPr lang="ru-RU" sz="1600" dirty="0"/>
            </a:p>
          </p:txBody>
        </p:sp>
      </p:grpSp>
      <p:sp>
        <p:nvSpPr>
          <p:cNvPr id="110" name="Стрелка вправо 109"/>
          <p:cNvSpPr/>
          <p:nvPr/>
        </p:nvSpPr>
        <p:spPr>
          <a:xfrm>
            <a:off x="4355976" y="4869160"/>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11" name="Стрелка вправо 110"/>
          <p:cNvSpPr/>
          <p:nvPr/>
        </p:nvSpPr>
        <p:spPr>
          <a:xfrm rot="-5400000">
            <a:off x="4896036" y="5409220"/>
            <a:ext cx="504056"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2" name="Группа 85"/>
          <p:cNvGrpSpPr/>
          <p:nvPr/>
        </p:nvGrpSpPr>
        <p:grpSpPr>
          <a:xfrm>
            <a:off x="4572000" y="5682734"/>
            <a:ext cx="1224136" cy="476672"/>
            <a:chOff x="4788024" y="4797152"/>
            <a:chExt cx="1224136" cy="476672"/>
          </a:xfrm>
        </p:grpSpPr>
        <p:sp>
          <p:nvSpPr>
            <p:cNvPr id="51" name="Скругленный прямоугольник 50"/>
            <p:cNvSpPr/>
            <p:nvPr/>
          </p:nvSpPr>
          <p:spPr>
            <a:xfrm>
              <a:off x="4788024" y="4797152"/>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9" name="TextBox 28"/>
            <p:cNvSpPr txBox="1"/>
            <p:nvPr/>
          </p:nvSpPr>
          <p:spPr>
            <a:xfrm>
              <a:off x="4860032" y="4869160"/>
              <a:ext cx="1083951" cy="338554"/>
            </a:xfrm>
            <a:prstGeom prst="rect">
              <a:avLst/>
            </a:prstGeom>
            <a:noFill/>
          </p:spPr>
          <p:txBody>
            <a:bodyPr wrap="none" rtlCol="0">
              <a:spAutoFit/>
            </a:bodyPr>
            <a:lstStyle/>
            <a:p>
              <a:r>
                <a:rPr lang="ru-RU" sz="1600" dirty="0" smtClean="0"/>
                <a:t>3</a:t>
              </a:r>
              <a:r>
                <a:rPr lang="en-US" sz="1600" dirty="0" smtClean="0"/>
                <a:t>D QSAR</a:t>
              </a:r>
              <a:endParaRPr lang="ru-RU" sz="1600" dirty="0" smtClean="0"/>
            </a:p>
          </p:txBody>
        </p:sp>
      </p:grpSp>
      <p:cxnSp>
        <p:nvCxnSpPr>
          <p:cNvPr id="113" name="Прямая со стрелкой 112"/>
          <p:cNvCxnSpPr/>
          <p:nvPr/>
        </p:nvCxnSpPr>
        <p:spPr>
          <a:xfrm flipH="1">
            <a:off x="4355976" y="2204864"/>
            <a:ext cx="2278684" cy="2520280"/>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18" name="Стрелка вправо 117"/>
          <p:cNvSpPr/>
          <p:nvPr/>
        </p:nvSpPr>
        <p:spPr>
          <a:xfrm rot="5400000">
            <a:off x="4752020" y="2011397"/>
            <a:ext cx="36004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73" name="Группа 64"/>
          <p:cNvGrpSpPr/>
          <p:nvPr/>
        </p:nvGrpSpPr>
        <p:grpSpPr>
          <a:xfrm>
            <a:off x="4283968" y="3204265"/>
            <a:ext cx="1512168" cy="584775"/>
            <a:chOff x="4716016" y="2060848"/>
            <a:chExt cx="1512168" cy="584775"/>
          </a:xfrm>
        </p:grpSpPr>
        <p:sp>
          <p:nvSpPr>
            <p:cNvPr id="56" name="Скругленный прямоугольник 55"/>
            <p:cNvSpPr/>
            <p:nvPr/>
          </p:nvSpPr>
          <p:spPr>
            <a:xfrm>
              <a:off x="4716016" y="2060848"/>
              <a:ext cx="1440160" cy="5760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1" name="TextBox 10"/>
            <p:cNvSpPr txBox="1"/>
            <p:nvPr/>
          </p:nvSpPr>
          <p:spPr>
            <a:xfrm>
              <a:off x="4833250" y="2060848"/>
              <a:ext cx="1394934" cy="584775"/>
            </a:xfrm>
            <a:prstGeom prst="rect">
              <a:avLst/>
            </a:prstGeom>
            <a:noFill/>
          </p:spPr>
          <p:txBody>
            <a:bodyPr wrap="none" rtlCol="0">
              <a:spAutoFit/>
            </a:bodyPr>
            <a:lstStyle/>
            <a:p>
              <a:r>
                <a:rPr lang="ru-RU" sz="1600" dirty="0" smtClean="0"/>
                <a:t>Химический </a:t>
              </a:r>
            </a:p>
            <a:p>
              <a:r>
                <a:rPr lang="ru-RU" sz="1600" dirty="0" smtClean="0"/>
                <a:t>синтез</a:t>
              </a:r>
              <a:endParaRPr lang="ru-RU" sz="1600" dirty="0"/>
            </a:p>
          </p:txBody>
        </p:sp>
      </p:grpSp>
      <p:sp>
        <p:nvSpPr>
          <p:cNvPr id="122" name="Стрелка вправо 121"/>
          <p:cNvSpPr/>
          <p:nvPr/>
        </p:nvSpPr>
        <p:spPr>
          <a:xfrm rot="5400000">
            <a:off x="7884368" y="5517232"/>
            <a:ext cx="720080"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23" name="Стрелка вправо 122"/>
          <p:cNvSpPr/>
          <p:nvPr/>
        </p:nvSpPr>
        <p:spPr>
          <a:xfrm rot="5400000">
            <a:off x="7740352" y="2996952"/>
            <a:ext cx="288032"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cxnSp>
        <p:nvCxnSpPr>
          <p:cNvPr id="124" name="Прямая со стрелкой 123"/>
          <p:cNvCxnSpPr/>
          <p:nvPr/>
        </p:nvCxnSpPr>
        <p:spPr>
          <a:xfrm flipH="1">
            <a:off x="755576" y="2276872"/>
            <a:ext cx="648072" cy="1512168"/>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4" name="Группа 63"/>
          <p:cNvGrpSpPr/>
          <p:nvPr/>
        </p:nvGrpSpPr>
        <p:grpSpPr>
          <a:xfrm>
            <a:off x="323528" y="2492896"/>
            <a:ext cx="1224136" cy="584775"/>
            <a:chOff x="251520" y="631069"/>
            <a:chExt cx="1224136" cy="593618"/>
          </a:xfrm>
        </p:grpSpPr>
        <p:sp>
          <p:nvSpPr>
            <p:cNvPr id="33" name="Скругленный прямоугольник 32"/>
            <p:cNvSpPr/>
            <p:nvPr/>
          </p:nvSpPr>
          <p:spPr>
            <a:xfrm>
              <a:off x="251520" y="692696"/>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7" name="TextBox 6"/>
            <p:cNvSpPr txBox="1"/>
            <p:nvPr/>
          </p:nvSpPr>
          <p:spPr>
            <a:xfrm>
              <a:off x="251520" y="631069"/>
              <a:ext cx="1219501" cy="593618"/>
            </a:xfrm>
            <a:prstGeom prst="rect">
              <a:avLst/>
            </a:prstGeom>
            <a:noFill/>
          </p:spPr>
          <p:txBody>
            <a:bodyPr wrap="none" rtlCol="0">
              <a:spAutoFit/>
            </a:bodyPr>
            <a:lstStyle/>
            <a:p>
              <a:r>
                <a:rPr lang="ru-RU" sz="1600" dirty="0" smtClean="0"/>
                <a:t>Известные</a:t>
              </a:r>
            </a:p>
            <a:p>
              <a:r>
                <a:rPr lang="ru-RU" sz="1600" dirty="0" err="1" smtClean="0"/>
                <a:t>лиганды</a:t>
              </a:r>
              <a:endParaRPr lang="ru-RU" sz="1600" dirty="0" smtClean="0"/>
            </a:p>
          </p:txBody>
        </p:sp>
      </p:grpSp>
      <p:cxnSp>
        <p:nvCxnSpPr>
          <p:cNvPr id="126" name="Прямая со стрелкой 125"/>
          <p:cNvCxnSpPr/>
          <p:nvPr/>
        </p:nvCxnSpPr>
        <p:spPr>
          <a:xfrm flipH="1">
            <a:off x="755576" y="1916832"/>
            <a:ext cx="2160240" cy="1872208"/>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Прямая со стрелкой 127"/>
          <p:cNvCxnSpPr>
            <a:stCxn id="21" idx="3"/>
            <a:endCxn id="56" idx="1"/>
          </p:cNvCxnSpPr>
          <p:nvPr/>
        </p:nvCxnSpPr>
        <p:spPr>
          <a:xfrm flipV="1">
            <a:off x="3563888" y="3492297"/>
            <a:ext cx="720080" cy="43640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Прямая со стрелкой 130"/>
          <p:cNvCxnSpPr>
            <a:stCxn id="9" idx="1"/>
          </p:cNvCxnSpPr>
          <p:nvPr/>
        </p:nvCxnSpPr>
        <p:spPr>
          <a:xfrm flipH="1" flipV="1">
            <a:off x="2915816" y="1916832"/>
            <a:ext cx="1368152" cy="643717"/>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Скругленная соединительная линия 135"/>
          <p:cNvCxnSpPr>
            <a:stCxn id="122" idx="1"/>
            <a:endCxn id="111" idx="3"/>
          </p:cNvCxnSpPr>
          <p:nvPr/>
        </p:nvCxnSpPr>
        <p:spPr>
          <a:xfrm rot="16200000" flipV="1">
            <a:off x="6696236" y="3681028"/>
            <a:ext cx="12700" cy="3096344"/>
          </a:xfrm>
          <a:prstGeom prst="curvedConnector3">
            <a:avLst>
              <a:gd name="adj1" fmla="val -1099835"/>
            </a:avLst>
          </a:prstGeom>
          <a:ln w="57150">
            <a:solidFill>
              <a:srgbClr val="FF690D"/>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40" name="Скругленная соединительная линия 139"/>
          <p:cNvCxnSpPr>
            <a:stCxn id="7" idx="1"/>
            <a:endCxn id="24" idx="1"/>
          </p:cNvCxnSpPr>
          <p:nvPr/>
        </p:nvCxnSpPr>
        <p:spPr>
          <a:xfrm rot="10800000" flipV="1">
            <a:off x="317396" y="2785284"/>
            <a:ext cx="6133" cy="3123238"/>
          </a:xfrm>
          <a:prstGeom prst="curvedConnector3">
            <a:avLst>
              <a:gd name="adj1" fmla="val 4923660"/>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5" name="Группа 82"/>
          <p:cNvGrpSpPr/>
          <p:nvPr/>
        </p:nvGrpSpPr>
        <p:grpSpPr>
          <a:xfrm>
            <a:off x="107504" y="4665911"/>
            <a:ext cx="1306961" cy="584775"/>
            <a:chOff x="467544" y="3861048"/>
            <a:chExt cx="1306961" cy="584775"/>
          </a:xfrm>
        </p:grpSpPr>
        <p:sp>
          <p:nvSpPr>
            <p:cNvPr id="41" name="Скругленный прямоугольник 40"/>
            <p:cNvSpPr/>
            <p:nvPr/>
          </p:nvSpPr>
          <p:spPr>
            <a:xfrm>
              <a:off x="467544" y="3933056"/>
              <a:ext cx="1224136"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2" name="TextBox 21"/>
            <p:cNvSpPr txBox="1"/>
            <p:nvPr/>
          </p:nvSpPr>
          <p:spPr>
            <a:xfrm>
              <a:off x="467544" y="3861048"/>
              <a:ext cx="1306961" cy="584775"/>
            </a:xfrm>
            <a:prstGeom prst="rect">
              <a:avLst/>
            </a:prstGeom>
            <a:noFill/>
          </p:spPr>
          <p:txBody>
            <a:bodyPr wrap="none" rtlCol="0">
              <a:spAutoFit/>
            </a:bodyPr>
            <a:lstStyle/>
            <a:p>
              <a:r>
                <a:rPr lang="ru-RU" sz="1600" dirty="0" smtClean="0"/>
                <a:t>Сайт</a:t>
              </a:r>
            </a:p>
            <a:p>
              <a:r>
                <a:rPr lang="ru-RU" sz="1600" dirty="0" smtClean="0"/>
                <a:t>связывания</a:t>
              </a:r>
              <a:endParaRPr lang="ru-RU" sz="1600" dirty="0"/>
            </a:p>
          </p:txBody>
        </p:sp>
      </p:grpSp>
      <p:grpSp>
        <p:nvGrpSpPr>
          <p:cNvPr id="76" name="Группа 81"/>
          <p:cNvGrpSpPr/>
          <p:nvPr/>
        </p:nvGrpSpPr>
        <p:grpSpPr>
          <a:xfrm>
            <a:off x="107504" y="3636313"/>
            <a:ext cx="1152128" cy="584775"/>
            <a:chOff x="323528" y="2996952"/>
            <a:chExt cx="1152128" cy="584775"/>
          </a:xfrm>
        </p:grpSpPr>
        <p:sp>
          <p:nvSpPr>
            <p:cNvPr id="44" name="Скругленный прямоугольник 43"/>
            <p:cNvSpPr/>
            <p:nvPr/>
          </p:nvSpPr>
          <p:spPr>
            <a:xfrm>
              <a:off x="323528" y="3068960"/>
              <a:ext cx="1152128" cy="4766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9" name="TextBox 18"/>
            <p:cNvSpPr txBox="1"/>
            <p:nvPr/>
          </p:nvSpPr>
          <p:spPr>
            <a:xfrm>
              <a:off x="323528" y="2996952"/>
              <a:ext cx="1146468" cy="584775"/>
            </a:xfrm>
            <a:prstGeom prst="rect">
              <a:avLst/>
            </a:prstGeom>
            <a:noFill/>
          </p:spPr>
          <p:txBody>
            <a:bodyPr wrap="none" rtlCol="0">
              <a:spAutoFit/>
            </a:bodyPr>
            <a:lstStyle/>
            <a:p>
              <a:r>
                <a:rPr lang="ru-RU" sz="1600" dirty="0" smtClean="0"/>
                <a:t>Анализ</a:t>
              </a:r>
            </a:p>
            <a:p>
              <a:r>
                <a:rPr lang="ru-RU" sz="1600" dirty="0" smtClean="0"/>
                <a:t>структуры</a:t>
              </a:r>
              <a:endParaRPr lang="ru-RU" sz="1600" dirty="0"/>
            </a:p>
          </p:txBody>
        </p:sp>
      </p:grpSp>
      <p:cxnSp>
        <p:nvCxnSpPr>
          <p:cNvPr id="147" name="Прямая со стрелкой 146"/>
          <p:cNvCxnSpPr>
            <a:endCxn id="26" idx="0"/>
          </p:cNvCxnSpPr>
          <p:nvPr/>
        </p:nvCxnSpPr>
        <p:spPr>
          <a:xfrm flipH="1">
            <a:off x="3673684" y="3789040"/>
            <a:ext cx="1258356" cy="876871"/>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Прямая со стрелкой 151"/>
          <p:cNvCxnSpPr>
            <a:stCxn id="32" idx="2"/>
          </p:cNvCxnSpPr>
          <p:nvPr/>
        </p:nvCxnSpPr>
        <p:spPr>
          <a:xfrm flipH="1">
            <a:off x="2987824" y="908720"/>
            <a:ext cx="1260140" cy="522276"/>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Прямая со стрелкой 154"/>
          <p:cNvCxnSpPr>
            <a:stCxn id="32" idx="2"/>
          </p:cNvCxnSpPr>
          <p:nvPr/>
        </p:nvCxnSpPr>
        <p:spPr>
          <a:xfrm>
            <a:off x="4247964" y="908720"/>
            <a:ext cx="900100" cy="504056"/>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Прямая со стрелкой 160"/>
          <p:cNvCxnSpPr>
            <a:endCxn id="10" idx="1"/>
          </p:cNvCxnSpPr>
          <p:nvPr/>
        </p:nvCxnSpPr>
        <p:spPr>
          <a:xfrm>
            <a:off x="5508104" y="1628800"/>
            <a:ext cx="308894" cy="23257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Прямая со стрелкой 163"/>
          <p:cNvCxnSpPr>
            <a:stCxn id="12" idx="2"/>
          </p:cNvCxnSpPr>
          <p:nvPr/>
        </p:nvCxnSpPr>
        <p:spPr>
          <a:xfrm flipH="1">
            <a:off x="5076056" y="4003632"/>
            <a:ext cx="2779767" cy="649504"/>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grpSp>
        <p:nvGrpSpPr>
          <p:cNvPr id="77" name="Группа 73"/>
          <p:cNvGrpSpPr/>
          <p:nvPr/>
        </p:nvGrpSpPr>
        <p:grpSpPr>
          <a:xfrm>
            <a:off x="3779912" y="432048"/>
            <a:ext cx="983940" cy="476672"/>
            <a:chOff x="4067944" y="0"/>
            <a:chExt cx="983940" cy="476672"/>
          </a:xfrm>
        </p:grpSpPr>
        <p:sp>
          <p:nvSpPr>
            <p:cNvPr id="32" name="Скругленный прямоугольник 31"/>
            <p:cNvSpPr/>
            <p:nvPr/>
          </p:nvSpPr>
          <p:spPr>
            <a:xfrm>
              <a:off x="4067944" y="0"/>
              <a:ext cx="936104" cy="476672"/>
            </a:xfrm>
            <a:prstGeom prst="round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 name="TextBox 2"/>
            <p:cNvSpPr txBox="1"/>
            <p:nvPr/>
          </p:nvSpPr>
          <p:spPr>
            <a:xfrm>
              <a:off x="4080143" y="44624"/>
              <a:ext cx="971741" cy="338554"/>
            </a:xfrm>
            <a:prstGeom prst="rect">
              <a:avLst/>
            </a:prstGeom>
            <a:noFill/>
          </p:spPr>
          <p:txBody>
            <a:bodyPr wrap="none" rtlCol="0">
              <a:spAutoFit/>
            </a:bodyPr>
            <a:lstStyle/>
            <a:p>
              <a:r>
                <a:rPr lang="ru-RU" sz="1600" dirty="0" smtClean="0"/>
                <a:t>Мишень</a:t>
              </a:r>
              <a:endParaRPr lang="ru-RU" sz="1600" dirty="0"/>
            </a:p>
          </p:txBody>
        </p:sp>
      </p:grpSp>
      <p:cxnSp>
        <p:nvCxnSpPr>
          <p:cNvPr id="167" name="Прямая со стрелкой 166"/>
          <p:cNvCxnSpPr/>
          <p:nvPr/>
        </p:nvCxnSpPr>
        <p:spPr>
          <a:xfrm>
            <a:off x="2915816" y="1947029"/>
            <a:ext cx="144016" cy="1770003"/>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59632" y="3234462"/>
            <a:ext cx="2773516" cy="338554"/>
          </a:xfrm>
          <a:prstGeom prst="rect">
            <a:avLst/>
          </a:prstGeom>
          <a:noFill/>
        </p:spPr>
        <p:txBody>
          <a:bodyPr wrap="none" rtlCol="0">
            <a:spAutoFit/>
          </a:bodyPr>
          <a:lstStyle/>
          <a:p>
            <a:r>
              <a:rPr lang="en-US" sz="1600" i="1" dirty="0" smtClean="0"/>
              <a:t>Structure-based drug design</a:t>
            </a:r>
            <a:endParaRPr lang="ru-RU" sz="1600" i="1" dirty="0"/>
          </a:p>
        </p:txBody>
      </p:sp>
      <p:sp>
        <p:nvSpPr>
          <p:cNvPr id="177" name="Стрелка вправо 176"/>
          <p:cNvSpPr/>
          <p:nvPr/>
        </p:nvSpPr>
        <p:spPr>
          <a:xfrm>
            <a:off x="6012160" y="4887380"/>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78" name="Стрелка вправо 177"/>
          <p:cNvSpPr/>
          <p:nvPr/>
        </p:nvSpPr>
        <p:spPr>
          <a:xfrm>
            <a:off x="7452320" y="4869160"/>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79" name="Стрелка вправо 178"/>
          <p:cNvSpPr/>
          <p:nvPr/>
        </p:nvSpPr>
        <p:spPr>
          <a:xfrm>
            <a:off x="1259632" y="4896054"/>
            <a:ext cx="216024" cy="144016"/>
          </a:xfrm>
          <a:prstGeom prst="rightArrow">
            <a:avLst/>
          </a:prstGeom>
          <a:solidFill>
            <a:srgbClr val="FF690D"/>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86" name="Rectangle 2"/>
          <p:cNvSpPr txBox="1">
            <a:spLocks noChangeArrowheads="1"/>
          </p:cNvSpPr>
          <p:nvPr/>
        </p:nvSpPr>
        <p:spPr bwMode="auto">
          <a:xfrm>
            <a:off x="0" y="-38742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ru-RU" sz="2000" kern="0" dirty="0" smtClean="0">
                <a:solidFill>
                  <a:srgbClr val="0066CC"/>
                </a:solidFill>
                <a:effectLst>
                  <a:outerShdw blurRad="38100" dist="38100" dir="2700000" algn="tl">
                    <a:srgbClr val="000000"/>
                  </a:outerShdw>
                </a:effectLst>
                <a:latin typeface="+mj-lt"/>
                <a:ea typeface="+mj-ea"/>
                <a:cs typeface="+mj-cs"/>
              </a:rPr>
              <a:t>Основные стратегии, используемые при компьютерной разработке лекарств</a:t>
            </a:r>
            <a:endParaRPr kumimoji="0" lang="ru-RU" sz="2000" b="0" i="0" u="none" strike="noStrike" kern="0" cap="none" spc="0" normalizeH="0" baseline="0" noProof="0" dirty="0" smtClean="0">
              <a:ln>
                <a:noFill/>
              </a:ln>
              <a:solidFill>
                <a:srgbClr val="0066CC"/>
              </a:solidFill>
              <a:effectLst>
                <a:outerShdw blurRad="38100" dist="38100" dir="2700000" algn="tl">
                  <a:srgbClr val="000000"/>
                </a:outerShdw>
              </a:effectLst>
              <a:uLnTx/>
              <a:uFillTx/>
              <a:latin typeface="+mj-lt"/>
              <a:ea typeface="+mj-ea"/>
              <a:cs typeface="+mj-cs"/>
            </a:endParaRPr>
          </a:p>
        </p:txBody>
      </p:sp>
      <p:cxnSp>
        <p:nvCxnSpPr>
          <p:cNvPr id="112" name="Прямая со стрелкой 111"/>
          <p:cNvCxnSpPr/>
          <p:nvPr/>
        </p:nvCxnSpPr>
        <p:spPr>
          <a:xfrm flipV="1">
            <a:off x="5004048" y="2636912"/>
            <a:ext cx="2088232" cy="2020579"/>
          </a:xfrm>
          <a:prstGeom prst="straightConnector1">
            <a:avLst/>
          </a:prstGeom>
          <a:ln w="57150">
            <a:solidFill>
              <a:srgbClr val="FF690D"/>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A9B858A2-5AE2-45F0-9333-F007E038DA77}" type="slidenum">
              <a:rPr lang="ru-RU" smtClean="0"/>
              <a:pPr>
                <a:defRPr/>
              </a:pPr>
              <a:t>41</a:t>
            </a:fld>
            <a:endParaRPr lang="ru-RU"/>
          </a:p>
        </p:txBody>
      </p:sp>
      <p:sp>
        <p:nvSpPr>
          <p:cNvPr id="4" name="TextBox 3"/>
          <p:cNvSpPr txBox="1"/>
          <p:nvPr/>
        </p:nvSpPr>
        <p:spPr>
          <a:xfrm>
            <a:off x="307249" y="116632"/>
            <a:ext cx="8873263" cy="1754326"/>
          </a:xfrm>
          <a:prstGeom prst="rect">
            <a:avLst/>
          </a:prstGeom>
          <a:solidFill>
            <a:schemeClr val="bg1"/>
          </a:solidFill>
        </p:spPr>
        <p:txBody>
          <a:bodyPr wrap="none" rtlCol="0">
            <a:spAutoFit/>
          </a:bodyPr>
          <a:lstStyle/>
          <a:p>
            <a:r>
              <a:rPr lang="ru-RU" i="1" dirty="0" smtClean="0"/>
              <a:t>Пример:</a:t>
            </a:r>
            <a:endParaRPr lang="en-US" i="1" dirty="0" smtClean="0"/>
          </a:p>
          <a:p>
            <a:r>
              <a:rPr lang="ru-RU" dirty="0" smtClean="0"/>
              <a:t>Подбор </a:t>
            </a:r>
            <a:r>
              <a:rPr lang="ru-RU" dirty="0" err="1" smtClean="0"/>
              <a:t>агониста</a:t>
            </a:r>
            <a:r>
              <a:rPr lang="ru-RU" dirty="0" smtClean="0"/>
              <a:t> </a:t>
            </a:r>
            <a:r>
              <a:rPr lang="en-US" dirty="0" err="1" smtClean="0"/>
              <a:t>PPAR</a:t>
            </a:r>
            <a:r>
              <a:rPr lang="en-US" dirty="0" err="1" smtClean="0">
                <a:latin typeface="Symbol" pitchFamily="18" charset="2"/>
              </a:rPr>
              <a:t>g</a:t>
            </a:r>
            <a:r>
              <a:rPr lang="en-US" dirty="0" smtClean="0"/>
              <a:t> </a:t>
            </a:r>
            <a:r>
              <a:rPr lang="ru-RU" dirty="0" smtClean="0"/>
              <a:t>рецептора </a:t>
            </a:r>
            <a:r>
              <a:rPr lang="en-US" dirty="0" smtClean="0"/>
              <a:t>(</a:t>
            </a:r>
            <a:r>
              <a:rPr lang="en-US" dirty="0" err="1" smtClean="0"/>
              <a:t>Peroxisome</a:t>
            </a:r>
            <a:r>
              <a:rPr lang="en-US" dirty="0" smtClean="0"/>
              <a:t> </a:t>
            </a:r>
            <a:r>
              <a:rPr lang="en-US" dirty="0" err="1" smtClean="0"/>
              <a:t>Proliferator</a:t>
            </a:r>
            <a:r>
              <a:rPr lang="en-US" dirty="0" smtClean="0"/>
              <a:t>-Activated Receptor) – </a:t>
            </a:r>
          </a:p>
          <a:p>
            <a:r>
              <a:rPr lang="ru-RU" dirty="0" smtClean="0"/>
              <a:t>потенциального лекарства от диабета. </a:t>
            </a:r>
          </a:p>
          <a:p>
            <a:r>
              <a:rPr lang="en-US" dirty="0" err="1" smtClean="0"/>
              <a:t>PPAR</a:t>
            </a:r>
            <a:r>
              <a:rPr lang="en-US" dirty="0" err="1" smtClean="0">
                <a:latin typeface="Symbol" pitchFamily="18" charset="2"/>
              </a:rPr>
              <a:t>g</a:t>
            </a:r>
            <a:r>
              <a:rPr lang="en-US" dirty="0" smtClean="0">
                <a:latin typeface="Symbol" pitchFamily="18" charset="2"/>
              </a:rPr>
              <a:t> </a:t>
            </a:r>
            <a:r>
              <a:rPr lang="ru-RU" dirty="0" smtClean="0">
                <a:latin typeface="Symbol" pitchFamily="18" charset="2"/>
              </a:rPr>
              <a:t>-</a:t>
            </a:r>
            <a:r>
              <a:rPr lang="en-US" dirty="0" smtClean="0">
                <a:latin typeface="Symbol" pitchFamily="18" charset="2"/>
              </a:rPr>
              <a:t> </a:t>
            </a:r>
            <a:r>
              <a:rPr lang="ru-RU" dirty="0" smtClean="0"/>
              <a:t>ядерный рецептор транскрипционных факторов, связывающихся с </a:t>
            </a:r>
          </a:p>
          <a:p>
            <a:r>
              <a:rPr lang="ru-RU" dirty="0" smtClean="0"/>
              <a:t>жирными кислотами и их метаболитами, мишень </a:t>
            </a:r>
            <a:r>
              <a:rPr lang="ru-RU" dirty="0" err="1" smtClean="0"/>
              <a:t>тиозолидиндионов</a:t>
            </a:r>
            <a:r>
              <a:rPr lang="ru-RU" dirty="0" smtClean="0"/>
              <a:t> </a:t>
            </a:r>
            <a:r>
              <a:rPr lang="en-US" dirty="0" smtClean="0"/>
              <a:t>(TZD) – </a:t>
            </a:r>
            <a:endParaRPr lang="ru-RU" dirty="0" smtClean="0"/>
          </a:p>
          <a:p>
            <a:r>
              <a:rPr lang="ru-RU" dirty="0" err="1" smtClean="0"/>
              <a:t>антидиабетических</a:t>
            </a:r>
            <a:r>
              <a:rPr lang="ru-RU" dirty="0" smtClean="0"/>
              <a:t> средств.</a:t>
            </a:r>
          </a:p>
        </p:txBody>
      </p:sp>
      <p:sp>
        <p:nvSpPr>
          <p:cNvPr id="6" name="Прямоугольник 5"/>
          <p:cNvSpPr/>
          <p:nvPr/>
        </p:nvSpPr>
        <p:spPr>
          <a:xfrm>
            <a:off x="179512" y="6023029"/>
            <a:ext cx="8784976" cy="646331"/>
          </a:xfrm>
          <a:prstGeom prst="rect">
            <a:avLst/>
          </a:prstGeom>
        </p:spPr>
        <p:txBody>
          <a:bodyPr wrap="square">
            <a:spAutoFit/>
          </a:bodyPr>
          <a:lstStyle/>
          <a:p>
            <a:r>
              <a:rPr lang="ru-RU" i="1" dirty="0" err="1" smtClean="0"/>
              <a:t>Агонист</a:t>
            </a:r>
            <a:r>
              <a:rPr lang="ru-RU" dirty="0" smtClean="0"/>
              <a:t> </a:t>
            </a:r>
            <a:r>
              <a:rPr lang="ru-RU" i="1" dirty="0" smtClean="0"/>
              <a:t>— химическое соединение (</a:t>
            </a:r>
            <a:r>
              <a:rPr lang="ru-RU" i="1" dirty="0" err="1" smtClean="0"/>
              <a:t>лиганд</a:t>
            </a:r>
            <a:r>
              <a:rPr lang="ru-RU" i="1" dirty="0" smtClean="0"/>
              <a:t>), которое при взаимодействии с рецептором изменяет его состояние, приводя к биологическому отклику.</a:t>
            </a:r>
            <a:endParaRPr lang="ru-RU" i="1" dirty="0"/>
          </a:p>
        </p:txBody>
      </p:sp>
      <p:pic>
        <p:nvPicPr>
          <p:cNvPr id="362499" name="Picture 3"/>
          <p:cNvPicPr>
            <a:picLocks noChangeAspect="1" noChangeArrowheads="1"/>
          </p:cNvPicPr>
          <p:nvPr/>
        </p:nvPicPr>
        <p:blipFill>
          <a:blip r:embed="rId2" cstate="print"/>
          <a:srcRect/>
          <a:stretch>
            <a:fillRect/>
          </a:stretch>
        </p:blipFill>
        <p:spPr bwMode="auto">
          <a:xfrm>
            <a:off x="2843808" y="1957173"/>
            <a:ext cx="3257550" cy="3781425"/>
          </a:xfrm>
          <a:prstGeom prst="rect">
            <a:avLst/>
          </a:prstGeom>
          <a:noFill/>
          <a:ln w="9525">
            <a:noFill/>
            <a:miter lim="800000"/>
            <a:headEnd/>
            <a:tailEnd/>
          </a:ln>
        </p:spPr>
      </p:pic>
      <p:pic>
        <p:nvPicPr>
          <p:cNvPr id="362500" name="Picture 4"/>
          <p:cNvPicPr>
            <a:picLocks noChangeAspect="1" noChangeArrowheads="1"/>
          </p:cNvPicPr>
          <p:nvPr/>
        </p:nvPicPr>
        <p:blipFill>
          <a:blip r:embed="rId3" cstate="print"/>
          <a:srcRect/>
          <a:stretch>
            <a:fillRect/>
          </a:stretch>
        </p:blipFill>
        <p:spPr bwMode="auto">
          <a:xfrm>
            <a:off x="2987824" y="5734397"/>
            <a:ext cx="3086100" cy="14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A9B858A2-5AE2-45F0-9333-F007E038DA77}" type="slidenum">
              <a:rPr lang="ru-RU" smtClean="0"/>
              <a:pPr>
                <a:defRPr/>
              </a:pPr>
              <a:t>42</a:t>
            </a:fld>
            <a:endParaRPr lang="ru-RU"/>
          </a:p>
        </p:txBody>
      </p:sp>
      <p:sp>
        <p:nvSpPr>
          <p:cNvPr id="3" name="Прямоугольник 2"/>
          <p:cNvSpPr/>
          <p:nvPr/>
        </p:nvSpPr>
        <p:spPr>
          <a:xfrm>
            <a:off x="180528" y="3965862"/>
            <a:ext cx="9144000" cy="2631490"/>
          </a:xfrm>
          <a:prstGeom prst="rect">
            <a:avLst/>
          </a:prstGeom>
        </p:spPr>
        <p:txBody>
          <a:bodyPr wrap="square">
            <a:spAutoFit/>
          </a:bodyPr>
          <a:lstStyle/>
          <a:p>
            <a:pPr marL="342900" indent="-342900">
              <a:buAutoNum type="arabicPeriod"/>
            </a:pPr>
            <a:r>
              <a:rPr lang="ru-RU" sz="1600" dirty="0" smtClean="0"/>
              <a:t>С учетом </a:t>
            </a:r>
            <a:r>
              <a:rPr lang="ru-RU" sz="1600" dirty="0" err="1" smtClean="0"/>
              <a:t>конформации</a:t>
            </a:r>
            <a:r>
              <a:rPr lang="ru-RU" sz="1600" dirty="0" smtClean="0"/>
              <a:t> связанной формы ранее известного </a:t>
            </a:r>
            <a:r>
              <a:rPr lang="ru-RU" sz="1600" dirty="0" err="1" smtClean="0"/>
              <a:t>лиганда</a:t>
            </a:r>
            <a:r>
              <a:rPr lang="ru-RU" sz="1600" dirty="0" smtClean="0"/>
              <a:t> провели поиск по базе </a:t>
            </a:r>
            <a:r>
              <a:rPr lang="en-US" sz="1600" dirty="0" err="1" smtClean="0"/>
              <a:t>Maybridge</a:t>
            </a:r>
            <a:r>
              <a:rPr lang="ru-RU" sz="1600" dirty="0" smtClean="0"/>
              <a:t>, отобрали 1</a:t>
            </a:r>
            <a:r>
              <a:rPr lang="en-US" sz="1600" dirty="0" smtClean="0"/>
              <a:t>63 </a:t>
            </a:r>
            <a:r>
              <a:rPr lang="ru-RU" sz="1600" dirty="0" smtClean="0"/>
              <a:t>соединения</a:t>
            </a:r>
            <a:r>
              <a:rPr lang="en-US" sz="1600" dirty="0" smtClean="0"/>
              <a:t>.</a:t>
            </a:r>
            <a:r>
              <a:rPr lang="ru-RU" sz="1600" dirty="0" smtClean="0"/>
              <a:t> Экспериментальный скрининг позволил выбрать соединение 7 с </a:t>
            </a:r>
            <a:r>
              <a:rPr lang="en-US" sz="1600" dirty="0" smtClean="0"/>
              <a:t>IC50 175 </a:t>
            </a:r>
            <a:r>
              <a:rPr lang="en-US" sz="1600" dirty="0" err="1" smtClean="0"/>
              <a:t>nM</a:t>
            </a:r>
            <a:r>
              <a:rPr lang="en-US" sz="1600" dirty="0" smtClean="0"/>
              <a:t>.</a:t>
            </a:r>
          </a:p>
          <a:p>
            <a:r>
              <a:rPr lang="en-US" sz="1600" dirty="0" smtClean="0"/>
              <a:t>2. </a:t>
            </a:r>
            <a:r>
              <a:rPr lang="ru-RU" sz="1600" dirty="0" smtClean="0"/>
              <a:t>  Провели </a:t>
            </a:r>
            <a:r>
              <a:rPr lang="ru-RU" sz="1600" dirty="0" err="1" smtClean="0"/>
              <a:t>докинг</a:t>
            </a:r>
            <a:r>
              <a:rPr lang="ru-RU" sz="1600" dirty="0" smtClean="0"/>
              <a:t> высокого разрешения с использованием программы </a:t>
            </a:r>
            <a:r>
              <a:rPr lang="en-US" sz="1600" dirty="0" smtClean="0"/>
              <a:t>GOLD. </a:t>
            </a:r>
          </a:p>
          <a:p>
            <a:r>
              <a:rPr lang="en-US" sz="1600" dirty="0" smtClean="0"/>
              <a:t>3. </a:t>
            </a:r>
            <a:r>
              <a:rPr lang="ru-RU" sz="1600" dirty="0" smtClean="0"/>
              <a:t>  На основании анализа контактов построили модель </a:t>
            </a:r>
            <a:r>
              <a:rPr lang="en-US" sz="1600" dirty="0" smtClean="0"/>
              <a:t>core structure, </a:t>
            </a:r>
            <a:r>
              <a:rPr lang="ru-RU" sz="1600" dirty="0" smtClean="0"/>
              <a:t>которую </a:t>
            </a:r>
          </a:p>
          <a:p>
            <a:r>
              <a:rPr lang="ru-RU" sz="1600" dirty="0" smtClean="0"/>
              <a:t>      использовали для поиска по базе </a:t>
            </a:r>
            <a:r>
              <a:rPr lang="en-US" sz="1600" dirty="0" err="1" smtClean="0"/>
              <a:t>Maybridge</a:t>
            </a:r>
            <a:r>
              <a:rPr lang="ru-RU" sz="1600" dirty="0" smtClean="0"/>
              <a:t>, отобрали 37 соединений.  </a:t>
            </a:r>
          </a:p>
          <a:p>
            <a:r>
              <a:rPr lang="ru-RU" sz="1600" dirty="0" smtClean="0"/>
              <a:t>      Экспериментальный скрининг позволил выбрать соединение 1 с </a:t>
            </a:r>
            <a:r>
              <a:rPr lang="en-US" sz="1600" dirty="0" smtClean="0"/>
              <a:t>IC50 </a:t>
            </a:r>
            <a:r>
              <a:rPr lang="ru-RU" sz="1600" dirty="0" smtClean="0"/>
              <a:t>22,7</a:t>
            </a:r>
            <a:r>
              <a:rPr lang="en-US" sz="1600" dirty="0" smtClean="0"/>
              <a:t> </a:t>
            </a:r>
            <a:r>
              <a:rPr lang="en-US" sz="1600" dirty="0" err="1" smtClean="0"/>
              <a:t>nM</a:t>
            </a:r>
            <a:r>
              <a:rPr lang="en-US" sz="1600" dirty="0" smtClean="0"/>
              <a:t>.</a:t>
            </a:r>
            <a:endParaRPr lang="ru-RU" sz="1600" dirty="0" smtClean="0"/>
          </a:p>
          <a:p>
            <a:pPr>
              <a:spcBef>
                <a:spcPts val="600"/>
              </a:spcBef>
            </a:pPr>
            <a:r>
              <a:rPr lang="ru-RU" sz="1600" dirty="0" smtClean="0"/>
              <a:t>    Соединение селективно в отношении </a:t>
            </a:r>
            <a:r>
              <a:rPr lang="en-US" sz="1600" dirty="0" err="1" smtClean="0"/>
              <a:t>PPAR</a:t>
            </a:r>
            <a:r>
              <a:rPr lang="en-US" sz="1600" dirty="0" err="1" smtClean="0">
                <a:latin typeface="Symbol" pitchFamily="18" charset="2"/>
              </a:rPr>
              <a:t>g</a:t>
            </a:r>
            <a:r>
              <a:rPr lang="en-US" sz="1600" dirty="0" smtClean="0">
                <a:latin typeface="Symbol" pitchFamily="18" charset="2"/>
              </a:rPr>
              <a:t> </a:t>
            </a:r>
            <a:r>
              <a:rPr lang="ru-RU" sz="1600" dirty="0" smtClean="0"/>
              <a:t>(не связывается с </a:t>
            </a:r>
            <a:r>
              <a:rPr lang="en-US" sz="1600" dirty="0" smtClean="0"/>
              <a:t>PPAR</a:t>
            </a:r>
            <a:r>
              <a:rPr lang="ru-RU" sz="1600" dirty="0" smtClean="0"/>
              <a:t> </a:t>
            </a:r>
            <a:r>
              <a:rPr lang="en-US" sz="1600" dirty="0" smtClean="0">
                <a:latin typeface="Symbol" pitchFamily="18" charset="2"/>
              </a:rPr>
              <a:t>a</a:t>
            </a:r>
            <a:r>
              <a:rPr lang="en-US" sz="1600" dirty="0" smtClean="0"/>
              <a:t> </a:t>
            </a:r>
            <a:r>
              <a:rPr lang="ru-RU" sz="1600" dirty="0" smtClean="0"/>
              <a:t>и </a:t>
            </a:r>
            <a:r>
              <a:rPr lang="en-US" sz="1600" dirty="0" smtClean="0">
                <a:latin typeface="Symbol" pitchFamily="18" charset="2"/>
              </a:rPr>
              <a:t>d</a:t>
            </a:r>
            <a:r>
              <a:rPr lang="en-US" sz="1600" dirty="0" smtClean="0"/>
              <a:t>), </a:t>
            </a:r>
            <a:r>
              <a:rPr lang="ru-RU" sz="1600" dirty="0" smtClean="0"/>
              <a:t>у генетически модифицированных мышей с симптомами диабета 2 типа при введении дозы 30 мг</a:t>
            </a:r>
            <a:r>
              <a:rPr lang="en-US" sz="1600" dirty="0" smtClean="0"/>
              <a:t>/</a:t>
            </a:r>
            <a:r>
              <a:rPr lang="ru-RU" sz="1600" dirty="0" smtClean="0"/>
              <a:t>кг в течение 5 дней снижает уровень глюкозы в крови на 3</a:t>
            </a:r>
            <a:r>
              <a:rPr lang="en-US" sz="1600" dirty="0" smtClean="0"/>
              <a:t>5</a:t>
            </a:r>
            <a:r>
              <a:rPr lang="ru-RU" sz="1600" dirty="0" smtClean="0"/>
              <a:t>,</a:t>
            </a:r>
            <a:r>
              <a:rPr lang="en-US" sz="1600" dirty="0" smtClean="0"/>
              <a:t>7%</a:t>
            </a:r>
            <a:r>
              <a:rPr lang="ru-RU" sz="1600" dirty="0" smtClean="0"/>
              <a:t>.</a:t>
            </a:r>
          </a:p>
        </p:txBody>
      </p:sp>
      <p:pic>
        <p:nvPicPr>
          <p:cNvPr id="363523" name="Picture 3"/>
          <p:cNvPicPr>
            <a:picLocks noChangeAspect="1" noChangeArrowheads="1"/>
          </p:cNvPicPr>
          <p:nvPr/>
        </p:nvPicPr>
        <p:blipFill>
          <a:blip r:embed="rId2" cstate="print"/>
          <a:srcRect/>
          <a:stretch>
            <a:fillRect/>
          </a:stretch>
        </p:blipFill>
        <p:spPr bwMode="auto">
          <a:xfrm>
            <a:off x="6660232" y="3429000"/>
            <a:ext cx="2228850" cy="142875"/>
          </a:xfrm>
          <a:prstGeom prst="rect">
            <a:avLst/>
          </a:prstGeom>
          <a:noFill/>
          <a:ln w="9525">
            <a:noFill/>
            <a:miter lim="800000"/>
            <a:headEnd/>
            <a:tailEnd/>
          </a:ln>
        </p:spPr>
      </p:pic>
      <p:pic>
        <p:nvPicPr>
          <p:cNvPr id="252929" name="Picture 1"/>
          <p:cNvPicPr>
            <a:picLocks noChangeAspect="1" noChangeArrowheads="1"/>
          </p:cNvPicPr>
          <p:nvPr/>
        </p:nvPicPr>
        <p:blipFill>
          <a:blip r:embed="rId3" cstate="print"/>
          <a:srcRect/>
          <a:stretch>
            <a:fillRect/>
          </a:stretch>
        </p:blipFill>
        <p:spPr bwMode="auto">
          <a:xfrm>
            <a:off x="228600" y="31998"/>
            <a:ext cx="8686800" cy="3829050"/>
          </a:xfrm>
          <a:prstGeom prst="rect">
            <a:avLst/>
          </a:prstGeom>
          <a:noFill/>
          <a:ln w="9525">
            <a:noFill/>
            <a:miter lim="800000"/>
            <a:headEnd/>
            <a:tailEnd/>
          </a:ln>
        </p:spPr>
      </p:pic>
      <p:pic>
        <p:nvPicPr>
          <p:cNvPr id="252930" name="Picture 2"/>
          <p:cNvPicPr>
            <a:picLocks noChangeAspect="1" noChangeArrowheads="1"/>
          </p:cNvPicPr>
          <p:nvPr/>
        </p:nvPicPr>
        <p:blipFill>
          <a:blip r:embed="rId4" cstate="print"/>
          <a:srcRect/>
          <a:stretch>
            <a:fillRect/>
          </a:stretch>
        </p:blipFill>
        <p:spPr bwMode="auto">
          <a:xfrm>
            <a:off x="7092280" y="3789040"/>
            <a:ext cx="1885950" cy="18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A9B858A2-5AE2-45F0-9333-F007E038DA77}" type="slidenum">
              <a:rPr lang="ru-RU" smtClean="0"/>
              <a:pPr>
                <a:defRPr/>
              </a:pPr>
              <a:t>43</a:t>
            </a:fld>
            <a:endParaRPr lang="ru-RU"/>
          </a:p>
        </p:txBody>
      </p:sp>
      <p:sp>
        <p:nvSpPr>
          <p:cNvPr id="5" name="Прямоугольник 4"/>
          <p:cNvSpPr/>
          <p:nvPr/>
        </p:nvSpPr>
        <p:spPr>
          <a:xfrm>
            <a:off x="251520" y="3986187"/>
            <a:ext cx="8820472" cy="2539157"/>
          </a:xfrm>
          <a:prstGeom prst="rect">
            <a:avLst/>
          </a:prstGeom>
        </p:spPr>
        <p:txBody>
          <a:bodyPr wrap="square">
            <a:spAutoFit/>
          </a:bodyPr>
          <a:lstStyle/>
          <a:p>
            <a:r>
              <a:rPr lang="ru-RU" i="1" dirty="0" smtClean="0"/>
              <a:t>Пример:</a:t>
            </a:r>
          </a:p>
          <a:p>
            <a:pPr>
              <a:spcBef>
                <a:spcPts val="600"/>
              </a:spcBef>
            </a:pPr>
            <a:r>
              <a:rPr lang="ru-RU" dirty="0" smtClean="0"/>
              <a:t>Поиск ингибиторов </a:t>
            </a:r>
            <a:r>
              <a:rPr lang="ru-RU" dirty="0" err="1" smtClean="0"/>
              <a:t>киназного</a:t>
            </a:r>
            <a:r>
              <a:rPr lang="ru-RU" dirty="0" smtClean="0"/>
              <a:t> домена рецептора </a:t>
            </a:r>
            <a:r>
              <a:rPr lang="en-US" dirty="0" smtClean="0"/>
              <a:t>TGF</a:t>
            </a:r>
            <a:r>
              <a:rPr lang="en-US" dirty="0" smtClean="0">
                <a:latin typeface="Symbol" pitchFamily="18" charset="2"/>
              </a:rPr>
              <a:t>b</a:t>
            </a:r>
            <a:r>
              <a:rPr lang="en-US" dirty="0" smtClean="0"/>
              <a:t>1.</a:t>
            </a:r>
          </a:p>
          <a:p>
            <a:pPr>
              <a:spcBef>
                <a:spcPts val="600"/>
              </a:spcBef>
            </a:pPr>
            <a:r>
              <a:rPr lang="ru-RU" dirty="0" smtClean="0"/>
              <a:t>Компания </a:t>
            </a:r>
            <a:r>
              <a:rPr lang="en-US" dirty="0" smtClean="0"/>
              <a:t>Eli Lilly </a:t>
            </a:r>
            <a:r>
              <a:rPr lang="ru-RU" dirty="0" smtClean="0"/>
              <a:t>использовала традиционный </a:t>
            </a:r>
            <a:r>
              <a:rPr lang="en-US" dirty="0" smtClean="0"/>
              <a:t>HTS</a:t>
            </a:r>
            <a:r>
              <a:rPr lang="ru-RU" dirty="0" smtClean="0"/>
              <a:t> для поиска </a:t>
            </a:r>
            <a:r>
              <a:rPr lang="ru-RU" dirty="0" err="1" smtClean="0"/>
              <a:t>лидерного</a:t>
            </a:r>
            <a:r>
              <a:rPr lang="ru-RU" dirty="0" smtClean="0"/>
              <a:t> соединения, затем провела его оптимизацию (</a:t>
            </a:r>
            <a:r>
              <a:rPr lang="en-US" dirty="0" smtClean="0"/>
              <a:t>I</a:t>
            </a:r>
            <a:r>
              <a:rPr lang="ru-RU" dirty="0" smtClean="0"/>
              <a:t>) </a:t>
            </a:r>
            <a:r>
              <a:rPr lang="en-US" dirty="0" smtClean="0"/>
              <a:t>(Sawyer et al., 2003)</a:t>
            </a:r>
            <a:r>
              <a:rPr lang="ru-RU" dirty="0" smtClean="0"/>
              <a:t>.</a:t>
            </a:r>
          </a:p>
          <a:p>
            <a:pPr>
              <a:spcBef>
                <a:spcPts val="600"/>
              </a:spcBef>
            </a:pPr>
            <a:r>
              <a:rPr lang="en-US" dirty="0" err="1" smtClean="0"/>
              <a:t>Biogen</a:t>
            </a:r>
            <a:r>
              <a:rPr lang="en-US" dirty="0" smtClean="0"/>
              <a:t> Idec </a:t>
            </a:r>
            <a:r>
              <a:rPr lang="ru-RU" dirty="0" smtClean="0"/>
              <a:t>использовала виртуальный скрининг на основе структуры более слабого ингибитора</a:t>
            </a:r>
            <a:r>
              <a:rPr lang="en-US" dirty="0" smtClean="0"/>
              <a:t> </a:t>
            </a:r>
            <a:r>
              <a:rPr lang="ru-RU" dirty="0" smtClean="0"/>
              <a:t>и </a:t>
            </a:r>
            <a:r>
              <a:rPr lang="en-US" dirty="0" smtClean="0"/>
              <a:t>TGF</a:t>
            </a:r>
            <a:r>
              <a:rPr lang="en-US" dirty="0" smtClean="0">
                <a:latin typeface="Symbol" pitchFamily="18" charset="2"/>
              </a:rPr>
              <a:t>b</a:t>
            </a:r>
            <a:r>
              <a:rPr lang="en-US" dirty="0" smtClean="0"/>
              <a:t>1R</a:t>
            </a:r>
            <a:r>
              <a:rPr lang="ru-RU" dirty="0" smtClean="0"/>
              <a:t> </a:t>
            </a:r>
            <a:r>
              <a:rPr lang="en-US" dirty="0" smtClean="0"/>
              <a:t>(Singh et al., 2003a).</a:t>
            </a:r>
            <a:r>
              <a:rPr lang="ru-RU" dirty="0" smtClean="0"/>
              <a:t> Было отобрано 87 соединений, лучшее из которых </a:t>
            </a:r>
            <a:r>
              <a:rPr lang="en-US" dirty="0" smtClean="0"/>
              <a:t>(II) </a:t>
            </a:r>
            <a:r>
              <a:rPr lang="ru-RU" dirty="0" smtClean="0"/>
              <a:t>совпало по структуре с соединением, отобранным на основании традиционного </a:t>
            </a:r>
            <a:r>
              <a:rPr lang="en-US" dirty="0" smtClean="0"/>
              <a:t>HTS </a:t>
            </a:r>
            <a:r>
              <a:rPr lang="ru-RU" dirty="0" smtClean="0"/>
              <a:t>в </a:t>
            </a:r>
            <a:r>
              <a:rPr lang="en-US" dirty="0" smtClean="0"/>
              <a:t>Eli Lilly.</a:t>
            </a:r>
            <a:endParaRPr lang="ru-RU" dirty="0"/>
          </a:p>
        </p:txBody>
      </p:sp>
      <p:pic>
        <p:nvPicPr>
          <p:cNvPr id="361476" name="Picture 4"/>
          <p:cNvPicPr>
            <a:picLocks noChangeAspect="1" noChangeArrowheads="1"/>
          </p:cNvPicPr>
          <p:nvPr/>
        </p:nvPicPr>
        <p:blipFill>
          <a:blip r:embed="rId2" cstate="print"/>
          <a:srcRect/>
          <a:stretch>
            <a:fillRect/>
          </a:stretch>
        </p:blipFill>
        <p:spPr bwMode="auto">
          <a:xfrm>
            <a:off x="0" y="0"/>
            <a:ext cx="9144000" cy="3882958"/>
          </a:xfrm>
          <a:prstGeom prst="rect">
            <a:avLst/>
          </a:prstGeom>
          <a:noFill/>
          <a:ln w="9525">
            <a:noFill/>
            <a:miter lim="800000"/>
            <a:headEnd/>
            <a:tailEnd/>
          </a:ln>
        </p:spPr>
      </p:pic>
      <p:pic>
        <p:nvPicPr>
          <p:cNvPr id="361477" name="Picture 5"/>
          <p:cNvPicPr>
            <a:picLocks noChangeAspect="1" noChangeArrowheads="1"/>
          </p:cNvPicPr>
          <p:nvPr/>
        </p:nvPicPr>
        <p:blipFill>
          <a:blip r:embed="rId3" cstate="print"/>
          <a:srcRect/>
          <a:stretch>
            <a:fillRect/>
          </a:stretch>
        </p:blipFill>
        <p:spPr bwMode="auto">
          <a:xfrm>
            <a:off x="7020272" y="3933056"/>
            <a:ext cx="1885950" cy="18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A9B858A2-5AE2-45F0-9333-F007E038DA77}" type="slidenum">
              <a:rPr lang="ru-RU" smtClean="0"/>
              <a:pPr>
                <a:defRPr/>
              </a:pPr>
              <a:t>44</a:t>
            </a:fld>
            <a:endParaRPr lang="ru-RU"/>
          </a:p>
        </p:txBody>
      </p:sp>
      <p:sp>
        <p:nvSpPr>
          <p:cNvPr id="3" name="TextBox 2"/>
          <p:cNvSpPr txBox="1"/>
          <p:nvPr/>
        </p:nvSpPr>
        <p:spPr>
          <a:xfrm>
            <a:off x="1115616" y="1196752"/>
            <a:ext cx="2830903" cy="707886"/>
          </a:xfrm>
          <a:prstGeom prst="rect">
            <a:avLst/>
          </a:prstGeom>
          <a:noFill/>
        </p:spPr>
        <p:txBody>
          <a:bodyPr wrap="none" rtlCol="0">
            <a:spAutoFit/>
          </a:bodyPr>
          <a:lstStyle/>
          <a:p>
            <a:r>
              <a:rPr lang="ru-RU" sz="4000" b="1" dirty="0" smtClean="0"/>
              <a:t>Вопросы?</a:t>
            </a:r>
            <a:endParaRPr lang="ru-RU" sz="4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3" name="Rectangle 301"/>
          <p:cNvSpPr>
            <a:spLocks noChangeArrowheads="1"/>
          </p:cNvSpPr>
          <p:nvPr/>
        </p:nvSpPr>
        <p:spPr bwMode="auto">
          <a:xfrm>
            <a:off x="3798888" y="1081088"/>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224" name="Rectangle 300"/>
          <p:cNvSpPr>
            <a:spLocks noChangeArrowheads="1"/>
          </p:cNvSpPr>
          <p:nvPr/>
        </p:nvSpPr>
        <p:spPr bwMode="auto">
          <a:xfrm>
            <a:off x="3684588" y="1081088"/>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247" name="Rectangle 262"/>
          <p:cNvSpPr>
            <a:spLocks noChangeArrowheads="1"/>
          </p:cNvSpPr>
          <p:nvPr/>
        </p:nvSpPr>
        <p:spPr bwMode="auto">
          <a:xfrm>
            <a:off x="3798888" y="739775"/>
            <a:ext cx="230187" cy="341313"/>
          </a:xfrm>
          <a:prstGeom prst="rect">
            <a:avLst/>
          </a:prstGeom>
          <a:noFill/>
          <a:ln w="9525">
            <a:noFill/>
            <a:miter lim="800000"/>
            <a:headEnd/>
            <a:tailEnd/>
          </a:ln>
        </p:spPr>
        <p:txBody>
          <a:bodyPr/>
          <a:lstStyle/>
          <a:p>
            <a:endParaRPr lang="ru-RU">
              <a:latin typeface="Calibri" pitchFamily="34" charset="0"/>
            </a:endParaRPr>
          </a:p>
        </p:txBody>
      </p:sp>
      <p:sp>
        <p:nvSpPr>
          <p:cNvPr id="8248" name="Rectangle 261"/>
          <p:cNvSpPr>
            <a:spLocks noChangeArrowheads="1"/>
          </p:cNvSpPr>
          <p:nvPr/>
        </p:nvSpPr>
        <p:spPr bwMode="auto">
          <a:xfrm>
            <a:off x="3684588" y="739775"/>
            <a:ext cx="114300" cy="341313"/>
          </a:xfrm>
          <a:prstGeom prst="rect">
            <a:avLst/>
          </a:prstGeom>
          <a:noFill/>
          <a:ln w="9525">
            <a:noFill/>
            <a:miter lim="800000"/>
            <a:headEnd/>
            <a:tailEnd/>
          </a:ln>
        </p:spPr>
        <p:txBody>
          <a:bodyPr/>
          <a:lstStyle/>
          <a:p>
            <a:endParaRPr lang="ru-RU">
              <a:latin typeface="Calibri" pitchFamily="34" charset="0"/>
            </a:endParaRPr>
          </a:p>
        </p:txBody>
      </p:sp>
      <p:sp>
        <p:nvSpPr>
          <p:cNvPr id="8249" name="Rectangle 260"/>
          <p:cNvSpPr>
            <a:spLocks noChangeArrowheads="1"/>
          </p:cNvSpPr>
          <p:nvPr/>
        </p:nvSpPr>
        <p:spPr bwMode="auto">
          <a:xfrm>
            <a:off x="3454400" y="739775"/>
            <a:ext cx="230188" cy="341313"/>
          </a:xfrm>
          <a:prstGeom prst="rect">
            <a:avLst/>
          </a:prstGeom>
          <a:noFill/>
          <a:ln w="9525">
            <a:noFill/>
            <a:miter lim="800000"/>
            <a:headEnd/>
            <a:tailEnd/>
          </a:ln>
        </p:spPr>
        <p:txBody>
          <a:bodyPr/>
          <a:lstStyle/>
          <a:p>
            <a:endParaRPr lang="ru-RU">
              <a:latin typeface="Calibri" pitchFamily="34" charset="0"/>
            </a:endParaRPr>
          </a:p>
        </p:txBody>
      </p:sp>
      <p:sp>
        <p:nvSpPr>
          <p:cNvPr id="8250" name="Rectangle 259"/>
          <p:cNvSpPr>
            <a:spLocks noChangeArrowheads="1"/>
          </p:cNvSpPr>
          <p:nvPr/>
        </p:nvSpPr>
        <p:spPr bwMode="auto">
          <a:xfrm>
            <a:off x="3338513" y="739775"/>
            <a:ext cx="115887" cy="341313"/>
          </a:xfrm>
          <a:prstGeom prst="rect">
            <a:avLst/>
          </a:prstGeom>
          <a:noFill/>
          <a:ln w="9525">
            <a:noFill/>
            <a:miter lim="800000"/>
            <a:headEnd/>
            <a:tailEnd/>
          </a:ln>
        </p:spPr>
        <p:txBody>
          <a:bodyPr/>
          <a:lstStyle/>
          <a:p>
            <a:endParaRPr lang="ru-RU">
              <a:latin typeface="Calibri" pitchFamily="34" charset="0"/>
            </a:endParaRPr>
          </a:p>
        </p:txBody>
      </p:sp>
      <p:sp>
        <p:nvSpPr>
          <p:cNvPr id="8251" name="Rectangle 257"/>
          <p:cNvSpPr>
            <a:spLocks noChangeArrowheads="1"/>
          </p:cNvSpPr>
          <p:nvPr/>
        </p:nvSpPr>
        <p:spPr bwMode="auto">
          <a:xfrm>
            <a:off x="1841500" y="739775"/>
            <a:ext cx="115888" cy="341313"/>
          </a:xfrm>
          <a:prstGeom prst="rect">
            <a:avLst/>
          </a:prstGeom>
          <a:noFill/>
          <a:ln w="9525">
            <a:noFill/>
            <a:miter lim="800000"/>
            <a:headEnd/>
            <a:tailEnd/>
          </a:ln>
        </p:spPr>
        <p:txBody>
          <a:bodyPr/>
          <a:lstStyle/>
          <a:p>
            <a:endParaRPr lang="ru-RU">
              <a:latin typeface="Calibri" pitchFamily="34" charset="0"/>
            </a:endParaRPr>
          </a:p>
        </p:txBody>
      </p:sp>
      <p:sp>
        <p:nvSpPr>
          <p:cNvPr id="8252" name="Rectangle 256"/>
          <p:cNvSpPr>
            <a:spLocks noChangeArrowheads="1"/>
          </p:cNvSpPr>
          <p:nvPr/>
        </p:nvSpPr>
        <p:spPr bwMode="auto">
          <a:xfrm>
            <a:off x="1497013" y="739775"/>
            <a:ext cx="344487" cy="341313"/>
          </a:xfrm>
          <a:prstGeom prst="rect">
            <a:avLst/>
          </a:prstGeom>
          <a:noFill/>
          <a:ln w="9525">
            <a:noFill/>
            <a:miter lim="800000"/>
            <a:headEnd/>
            <a:tailEnd/>
          </a:ln>
        </p:spPr>
        <p:txBody>
          <a:bodyPr/>
          <a:lstStyle/>
          <a:p>
            <a:endParaRPr lang="ru-RU">
              <a:latin typeface="Calibri" pitchFamily="34" charset="0"/>
            </a:endParaRPr>
          </a:p>
        </p:txBody>
      </p:sp>
      <p:sp>
        <p:nvSpPr>
          <p:cNvPr id="8253" name="Rectangle 255"/>
          <p:cNvSpPr>
            <a:spLocks noChangeArrowheads="1"/>
          </p:cNvSpPr>
          <p:nvPr/>
        </p:nvSpPr>
        <p:spPr bwMode="auto">
          <a:xfrm>
            <a:off x="1381125" y="739775"/>
            <a:ext cx="115888" cy="341313"/>
          </a:xfrm>
          <a:prstGeom prst="rect">
            <a:avLst/>
          </a:prstGeom>
          <a:noFill/>
          <a:ln w="9525">
            <a:noFill/>
            <a:miter lim="800000"/>
            <a:headEnd/>
            <a:tailEnd/>
          </a:ln>
        </p:spPr>
        <p:txBody>
          <a:bodyPr/>
          <a:lstStyle/>
          <a:p>
            <a:endParaRPr lang="ru-RU">
              <a:latin typeface="Calibri" pitchFamily="34" charset="0"/>
            </a:endParaRPr>
          </a:p>
        </p:txBody>
      </p:sp>
      <p:sp>
        <p:nvSpPr>
          <p:cNvPr id="8254" name="Rectangle 254"/>
          <p:cNvSpPr>
            <a:spLocks noChangeArrowheads="1"/>
          </p:cNvSpPr>
          <p:nvPr/>
        </p:nvSpPr>
        <p:spPr bwMode="auto">
          <a:xfrm>
            <a:off x="0" y="739775"/>
            <a:ext cx="1366838" cy="341313"/>
          </a:xfrm>
          <a:prstGeom prst="rect">
            <a:avLst/>
          </a:prstGeom>
          <a:noFill/>
          <a:ln w="9525">
            <a:noFill/>
            <a:miter lim="800000"/>
            <a:headEnd/>
            <a:tailEnd/>
          </a:ln>
        </p:spPr>
        <p:txBody>
          <a:bodyPr/>
          <a:lstStyle/>
          <a:p>
            <a:endParaRPr lang="ru-RU">
              <a:latin typeface="Calibri" pitchFamily="34" charset="0"/>
            </a:endParaRPr>
          </a:p>
        </p:txBody>
      </p:sp>
      <p:sp>
        <p:nvSpPr>
          <p:cNvPr id="8255" name="Rectangle 252"/>
          <p:cNvSpPr>
            <a:spLocks noChangeArrowheads="1"/>
          </p:cNvSpPr>
          <p:nvPr/>
        </p:nvSpPr>
        <p:spPr bwMode="auto">
          <a:xfrm>
            <a:off x="0" y="511175"/>
            <a:ext cx="1366838" cy="228600"/>
          </a:xfrm>
          <a:prstGeom prst="rect">
            <a:avLst/>
          </a:prstGeom>
          <a:noFill/>
          <a:ln w="9525">
            <a:noFill/>
            <a:miter lim="800000"/>
            <a:headEnd/>
            <a:tailEnd/>
          </a:ln>
        </p:spPr>
        <p:txBody>
          <a:bodyPr/>
          <a:lstStyle/>
          <a:p>
            <a:endParaRPr lang="ru-RU">
              <a:latin typeface="Calibri" pitchFamily="34" charset="0"/>
            </a:endParaRPr>
          </a:p>
        </p:txBody>
      </p:sp>
      <p:sp>
        <p:nvSpPr>
          <p:cNvPr id="8256" name="Rectangle 251"/>
          <p:cNvSpPr>
            <a:spLocks noChangeArrowheads="1"/>
          </p:cNvSpPr>
          <p:nvPr/>
        </p:nvSpPr>
        <p:spPr bwMode="auto">
          <a:xfrm>
            <a:off x="0" y="42863"/>
            <a:ext cx="8275638" cy="152400"/>
          </a:xfrm>
          <a:prstGeom prst="rect">
            <a:avLst/>
          </a:prstGeom>
          <a:noFill/>
          <a:ln w="9525">
            <a:noFill/>
            <a:miter lim="800000"/>
            <a:headEnd/>
            <a:tailEnd/>
          </a:ln>
        </p:spPr>
        <p:txBody>
          <a:bodyPr/>
          <a:lstStyle/>
          <a:p>
            <a:endParaRPr lang="ru-RU">
              <a:latin typeface="Calibri" pitchFamily="34" charset="0"/>
            </a:endParaRPr>
          </a:p>
        </p:txBody>
      </p:sp>
      <p:sp>
        <p:nvSpPr>
          <p:cNvPr id="8257" name="Rectangle 250"/>
          <p:cNvSpPr>
            <a:spLocks noChangeArrowheads="1"/>
          </p:cNvSpPr>
          <p:nvPr/>
        </p:nvSpPr>
        <p:spPr bwMode="auto">
          <a:xfrm>
            <a:off x="8174038"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258" name="Rectangle 249"/>
          <p:cNvSpPr>
            <a:spLocks noChangeArrowheads="1"/>
          </p:cNvSpPr>
          <p:nvPr/>
        </p:nvSpPr>
        <p:spPr bwMode="auto">
          <a:xfrm>
            <a:off x="8059738"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59" name="Rectangle 248"/>
          <p:cNvSpPr>
            <a:spLocks noChangeArrowheads="1"/>
          </p:cNvSpPr>
          <p:nvPr/>
        </p:nvSpPr>
        <p:spPr bwMode="auto">
          <a:xfrm>
            <a:off x="7943850"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260" name="Rectangle 247"/>
          <p:cNvSpPr>
            <a:spLocks noChangeArrowheads="1"/>
          </p:cNvSpPr>
          <p:nvPr/>
        </p:nvSpPr>
        <p:spPr bwMode="auto">
          <a:xfrm>
            <a:off x="7829550"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61" name="Rectangle 246"/>
          <p:cNvSpPr>
            <a:spLocks noChangeArrowheads="1"/>
          </p:cNvSpPr>
          <p:nvPr/>
        </p:nvSpPr>
        <p:spPr bwMode="auto">
          <a:xfrm>
            <a:off x="7713663"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262" name="Rectangle 245"/>
          <p:cNvSpPr>
            <a:spLocks noChangeArrowheads="1"/>
          </p:cNvSpPr>
          <p:nvPr/>
        </p:nvSpPr>
        <p:spPr bwMode="auto">
          <a:xfrm>
            <a:off x="7599363"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63" name="Rectangle 244"/>
          <p:cNvSpPr>
            <a:spLocks noChangeArrowheads="1"/>
          </p:cNvSpPr>
          <p:nvPr/>
        </p:nvSpPr>
        <p:spPr bwMode="auto">
          <a:xfrm>
            <a:off x="7483475"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264" name="Rectangle 243"/>
          <p:cNvSpPr>
            <a:spLocks noChangeArrowheads="1"/>
          </p:cNvSpPr>
          <p:nvPr/>
        </p:nvSpPr>
        <p:spPr bwMode="auto">
          <a:xfrm>
            <a:off x="7369175"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65" name="Rectangle 242"/>
          <p:cNvSpPr>
            <a:spLocks noChangeArrowheads="1"/>
          </p:cNvSpPr>
          <p:nvPr/>
        </p:nvSpPr>
        <p:spPr bwMode="auto">
          <a:xfrm>
            <a:off x="7253288"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266" name="Rectangle 241"/>
          <p:cNvSpPr>
            <a:spLocks noChangeArrowheads="1"/>
          </p:cNvSpPr>
          <p:nvPr/>
        </p:nvSpPr>
        <p:spPr bwMode="auto">
          <a:xfrm>
            <a:off x="7138988"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67" name="Rectangle 240"/>
          <p:cNvSpPr>
            <a:spLocks noChangeArrowheads="1"/>
          </p:cNvSpPr>
          <p:nvPr/>
        </p:nvSpPr>
        <p:spPr bwMode="auto">
          <a:xfrm>
            <a:off x="7023100"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268" name="Rectangle 239"/>
          <p:cNvSpPr>
            <a:spLocks noChangeArrowheads="1"/>
          </p:cNvSpPr>
          <p:nvPr/>
        </p:nvSpPr>
        <p:spPr bwMode="auto">
          <a:xfrm>
            <a:off x="6908800"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69" name="Rectangle 238"/>
          <p:cNvSpPr>
            <a:spLocks noChangeArrowheads="1"/>
          </p:cNvSpPr>
          <p:nvPr/>
        </p:nvSpPr>
        <p:spPr bwMode="auto">
          <a:xfrm>
            <a:off x="6792913"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270" name="Rectangle 237"/>
          <p:cNvSpPr>
            <a:spLocks noChangeArrowheads="1"/>
          </p:cNvSpPr>
          <p:nvPr/>
        </p:nvSpPr>
        <p:spPr bwMode="auto">
          <a:xfrm>
            <a:off x="6677025"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271" name="Rectangle 236"/>
          <p:cNvSpPr>
            <a:spLocks noChangeArrowheads="1"/>
          </p:cNvSpPr>
          <p:nvPr/>
        </p:nvSpPr>
        <p:spPr bwMode="auto">
          <a:xfrm>
            <a:off x="6562725"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72" name="Rectangle 235"/>
          <p:cNvSpPr>
            <a:spLocks noChangeArrowheads="1"/>
          </p:cNvSpPr>
          <p:nvPr/>
        </p:nvSpPr>
        <p:spPr bwMode="auto">
          <a:xfrm>
            <a:off x="6446838"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273" name="Rectangle 234"/>
          <p:cNvSpPr>
            <a:spLocks noChangeArrowheads="1"/>
          </p:cNvSpPr>
          <p:nvPr/>
        </p:nvSpPr>
        <p:spPr bwMode="auto">
          <a:xfrm>
            <a:off x="6332538"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74" name="Rectangle 233"/>
          <p:cNvSpPr>
            <a:spLocks noChangeArrowheads="1"/>
          </p:cNvSpPr>
          <p:nvPr/>
        </p:nvSpPr>
        <p:spPr bwMode="auto">
          <a:xfrm>
            <a:off x="6216650"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275" name="Rectangle 232"/>
          <p:cNvSpPr>
            <a:spLocks noChangeArrowheads="1"/>
          </p:cNvSpPr>
          <p:nvPr/>
        </p:nvSpPr>
        <p:spPr bwMode="auto">
          <a:xfrm>
            <a:off x="6102350"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76" name="Rectangle 231"/>
          <p:cNvSpPr>
            <a:spLocks noChangeArrowheads="1"/>
          </p:cNvSpPr>
          <p:nvPr/>
        </p:nvSpPr>
        <p:spPr bwMode="auto">
          <a:xfrm>
            <a:off x="5986463"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277" name="Rectangle 230"/>
          <p:cNvSpPr>
            <a:spLocks noChangeArrowheads="1"/>
          </p:cNvSpPr>
          <p:nvPr/>
        </p:nvSpPr>
        <p:spPr bwMode="auto">
          <a:xfrm>
            <a:off x="5872163"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78" name="Rectangle 229"/>
          <p:cNvSpPr>
            <a:spLocks noChangeArrowheads="1"/>
          </p:cNvSpPr>
          <p:nvPr/>
        </p:nvSpPr>
        <p:spPr bwMode="auto">
          <a:xfrm>
            <a:off x="5756275"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279" name="Rectangle 228"/>
          <p:cNvSpPr>
            <a:spLocks noChangeArrowheads="1"/>
          </p:cNvSpPr>
          <p:nvPr/>
        </p:nvSpPr>
        <p:spPr bwMode="auto">
          <a:xfrm>
            <a:off x="5641975"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80" name="Rectangle 227"/>
          <p:cNvSpPr>
            <a:spLocks noChangeArrowheads="1"/>
          </p:cNvSpPr>
          <p:nvPr/>
        </p:nvSpPr>
        <p:spPr bwMode="auto">
          <a:xfrm>
            <a:off x="5526088"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281" name="Rectangle 226"/>
          <p:cNvSpPr>
            <a:spLocks noChangeArrowheads="1"/>
          </p:cNvSpPr>
          <p:nvPr/>
        </p:nvSpPr>
        <p:spPr bwMode="auto">
          <a:xfrm>
            <a:off x="5411788"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82" name="Rectangle 225"/>
          <p:cNvSpPr>
            <a:spLocks noChangeArrowheads="1"/>
          </p:cNvSpPr>
          <p:nvPr/>
        </p:nvSpPr>
        <p:spPr bwMode="auto">
          <a:xfrm>
            <a:off x="5295900"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283" name="Rectangle 224"/>
          <p:cNvSpPr>
            <a:spLocks noChangeArrowheads="1"/>
          </p:cNvSpPr>
          <p:nvPr/>
        </p:nvSpPr>
        <p:spPr bwMode="auto">
          <a:xfrm>
            <a:off x="5181600"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84" name="Rectangle 223"/>
          <p:cNvSpPr>
            <a:spLocks noChangeArrowheads="1"/>
          </p:cNvSpPr>
          <p:nvPr/>
        </p:nvSpPr>
        <p:spPr bwMode="auto">
          <a:xfrm>
            <a:off x="5065713"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285" name="Rectangle 222"/>
          <p:cNvSpPr>
            <a:spLocks noChangeArrowheads="1"/>
          </p:cNvSpPr>
          <p:nvPr/>
        </p:nvSpPr>
        <p:spPr bwMode="auto">
          <a:xfrm>
            <a:off x="4951413"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86" name="Rectangle 221"/>
          <p:cNvSpPr>
            <a:spLocks noChangeArrowheads="1"/>
          </p:cNvSpPr>
          <p:nvPr/>
        </p:nvSpPr>
        <p:spPr bwMode="auto">
          <a:xfrm>
            <a:off x="4835525"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287" name="Rectangle 220"/>
          <p:cNvSpPr>
            <a:spLocks noChangeArrowheads="1"/>
          </p:cNvSpPr>
          <p:nvPr/>
        </p:nvSpPr>
        <p:spPr bwMode="auto">
          <a:xfrm>
            <a:off x="4721225"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88" name="Rectangle 219"/>
          <p:cNvSpPr>
            <a:spLocks noChangeArrowheads="1"/>
          </p:cNvSpPr>
          <p:nvPr/>
        </p:nvSpPr>
        <p:spPr bwMode="auto">
          <a:xfrm>
            <a:off x="4605338"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289" name="Rectangle 218"/>
          <p:cNvSpPr>
            <a:spLocks noChangeArrowheads="1"/>
          </p:cNvSpPr>
          <p:nvPr/>
        </p:nvSpPr>
        <p:spPr bwMode="auto">
          <a:xfrm>
            <a:off x="4491038"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90" name="Rectangle 217"/>
          <p:cNvSpPr>
            <a:spLocks noChangeArrowheads="1"/>
          </p:cNvSpPr>
          <p:nvPr/>
        </p:nvSpPr>
        <p:spPr bwMode="auto">
          <a:xfrm>
            <a:off x="4375150"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291" name="Rectangle 216"/>
          <p:cNvSpPr>
            <a:spLocks noChangeArrowheads="1"/>
          </p:cNvSpPr>
          <p:nvPr/>
        </p:nvSpPr>
        <p:spPr bwMode="auto">
          <a:xfrm>
            <a:off x="4259263"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292" name="Rectangle 215"/>
          <p:cNvSpPr>
            <a:spLocks noChangeArrowheads="1"/>
          </p:cNvSpPr>
          <p:nvPr/>
        </p:nvSpPr>
        <p:spPr bwMode="auto">
          <a:xfrm>
            <a:off x="4144963"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93" name="Rectangle 214"/>
          <p:cNvSpPr>
            <a:spLocks noChangeArrowheads="1"/>
          </p:cNvSpPr>
          <p:nvPr/>
        </p:nvSpPr>
        <p:spPr bwMode="auto">
          <a:xfrm>
            <a:off x="4029075"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294" name="Rectangle 213"/>
          <p:cNvSpPr>
            <a:spLocks noChangeArrowheads="1"/>
          </p:cNvSpPr>
          <p:nvPr/>
        </p:nvSpPr>
        <p:spPr bwMode="auto">
          <a:xfrm>
            <a:off x="3914775"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95" name="Rectangle 212"/>
          <p:cNvSpPr>
            <a:spLocks noChangeArrowheads="1"/>
          </p:cNvSpPr>
          <p:nvPr/>
        </p:nvSpPr>
        <p:spPr bwMode="auto">
          <a:xfrm>
            <a:off x="3798888"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296" name="Rectangle 211"/>
          <p:cNvSpPr>
            <a:spLocks noChangeArrowheads="1"/>
          </p:cNvSpPr>
          <p:nvPr/>
        </p:nvSpPr>
        <p:spPr bwMode="auto">
          <a:xfrm>
            <a:off x="3684588"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97" name="Rectangle 210"/>
          <p:cNvSpPr>
            <a:spLocks noChangeArrowheads="1"/>
          </p:cNvSpPr>
          <p:nvPr/>
        </p:nvSpPr>
        <p:spPr bwMode="auto">
          <a:xfrm>
            <a:off x="3568700"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298" name="Rectangle 209"/>
          <p:cNvSpPr>
            <a:spLocks noChangeArrowheads="1"/>
          </p:cNvSpPr>
          <p:nvPr/>
        </p:nvSpPr>
        <p:spPr bwMode="auto">
          <a:xfrm>
            <a:off x="3454400"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299" name="Rectangle 208"/>
          <p:cNvSpPr>
            <a:spLocks noChangeArrowheads="1"/>
          </p:cNvSpPr>
          <p:nvPr/>
        </p:nvSpPr>
        <p:spPr bwMode="auto">
          <a:xfrm>
            <a:off x="3338513"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300" name="Rectangle 207"/>
          <p:cNvSpPr>
            <a:spLocks noChangeArrowheads="1"/>
          </p:cNvSpPr>
          <p:nvPr/>
        </p:nvSpPr>
        <p:spPr bwMode="auto">
          <a:xfrm>
            <a:off x="3224213"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301" name="Rectangle 206"/>
          <p:cNvSpPr>
            <a:spLocks noChangeArrowheads="1"/>
          </p:cNvSpPr>
          <p:nvPr/>
        </p:nvSpPr>
        <p:spPr bwMode="auto">
          <a:xfrm>
            <a:off x="3108325"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302" name="Rectangle 205"/>
          <p:cNvSpPr>
            <a:spLocks noChangeArrowheads="1"/>
          </p:cNvSpPr>
          <p:nvPr/>
        </p:nvSpPr>
        <p:spPr bwMode="auto">
          <a:xfrm>
            <a:off x="2994025"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303" name="Rectangle 204"/>
          <p:cNvSpPr>
            <a:spLocks noChangeArrowheads="1"/>
          </p:cNvSpPr>
          <p:nvPr/>
        </p:nvSpPr>
        <p:spPr bwMode="auto">
          <a:xfrm>
            <a:off x="2878138"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304" name="Rectangle 203"/>
          <p:cNvSpPr>
            <a:spLocks noChangeArrowheads="1"/>
          </p:cNvSpPr>
          <p:nvPr/>
        </p:nvSpPr>
        <p:spPr bwMode="auto">
          <a:xfrm>
            <a:off x="2763838"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305" name="Rectangle 202"/>
          <p:cNvSpPr>
            <a:spLocks noChangeArrowheads="1"/>
          </p:cNvSpPr>
          <p:nvPr/>
        </p:nvSpPr>
        <p:spPr bwMode="auto">
          <a:xfrm>
            <a:off x="2647950"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306" name="Rectangle 201"/>
          <p:cNvSpPr>
            <a:spLocks noChangeArrowheads="1"/>
          </p:cNvSpPr>
          <p:nvPr/>
        </p:nvSpPr>
        <p:spPr bwMode="auto">
          <a:xfrm>
            <a:off x="2533650"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307" name="Rectangle 200"/>
          <p:cNvSpPr>
            <a:spLocks noChangeArrowheads="1"/>
          </p:cNvSpPr>
          <p:nvPr/>
        </p:nvSpPr>
        <p:spPr bwMode="auto">
          <a:xfrm>
            <a:off x="2417763"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308" name="Rectangle 199"/>
          <p:cNvSpPr>
            <a:spLocks noChangeArrowheads="1"/>
          </p:cNvSpPr>
          <p:nvPr/>
        </p:nvSpPr>
        <p:spPr bwMode="auto">
          <a:xfrm>
            <a:off x="2303463"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309" name="Rectangle 198"/>
          <p:cNvSpPr>
            <a:spLocks noChangeArrowheads="1"/>
          </p:cNvSpPr>
          <p:nvPr/>
        </p:nvSpPr>
        <p:spPr bwMode="auto">
          <a:xfrm>
            <a:off x="2187575"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310" name="Rectangle 197"/>
          <p:cNvSpPr>
            <a:spLocks noChangeArrowheads="1"/>
          </p:cNvSpPr>
          <p:nvPr/>
        </p:nvSpPr>
        <p:spPr bwMode="auto">
          <a:xfrm>
            <a:off x="2071688"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311" name="Rectangle 196"/>
          <p:cNvSpPr>
            <a:spLocks noChangeArrowheads="1"/>
          </p:cNvSpPr>
          <p:nvPr/>
        </p:nvSpPr>
        <p:spPr bwMode="auto">
          <a:xfrm>
            <a:off x="1957388"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312" name="Rectangle 195"/>
          <p:cNvSpPr>
            <a:spLocks noChangeArrowheads="1"/>
          </p:cNvSpPr>
          <p:nvPr/>
        </p:nvSpPr>
        <p:spPr bwMode="auto">
          <a:xfrm>
            <a:off x="1841500"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313" name="Rectangle 194"/>
          <p:cNvSpPr>
            <a:spLocks noChangeArrowheads="1"/>
          </p:cNvSpPr>
          <p:nvPr/>
        </p:nvSpPr>
        <p:spPr bwMode="auto">
          <a:xfrm>
            <a:off x="1727200"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314" name="Rectangle 193"/>
          <p:cNvSpPr>
            <a:spLocks noChangeArrowheads="1"/>
          </p:cNvSpPr>
          <p:nvPr/>
        </p:nvSpPr>
        <p:spPr bwMode="auto">
          <a:xfrm>
            <a:off x="1611313" y="-147638"/>
            <a:ext cx="115887" cy="190501"/>
          </a:xfrm>
          <a:prstGeom prst="rect">
            <a:avLst/>
          </a:prstGeom>
          <a:noFill/>
          <a:ln w="9525">
            <a:noFill/>
            <a:miter lim="800000"/>
            <a:headEnd/>
            <a:tailEnd/>
          </a:ln>
        </p:spPr>
        <p:txBody>
          <a:bodyPr/>
          <a:lstStyle/>
          <a:p>
            <a:endParaRPr lang="ru-RU">
              <a:latin typeface="Calibri" pitchFamily="34" charset="0"/>
            </a:endParaRPr>
          </a:p>
        </p:txBody>
      </p:sp>
      <p:sp>
        <p:nvSpPr>
          <p:cNvPr id="8315" name="Rectangle 192"/>
          <p:cNvSpPr>
            <a:spLocks noChangeArrowheads="1"/>
          </p:cNvSpPr>
          <p:nvPr/>
        </p:nvSpPr>
        <p:spPr bwMode="auto">
          <a:xfrm>
            <a:off x="1497013" y="-147638"/>
            <a:ext cx="114300" cy="190501"/>
          </a:xfrm>
          <a:prstGeom prst="rect">
            <a:avLst/>
          </a:prstGeom>
          <a:noFill/>
          <a:ln w="9525">
            <a:noFill/>
            <a:miter lim="800000"/>
            <a:headEnd/>
            <a:tailEnd/>
          </a:ln>
        </p:spPr>
        <p:txBody>
          <a:bodyPr/>
          <a:lstStyle/>
          <a:p>
            <a:endParaRPr lang="ru-RU">
              <a:latin typeface="Calibri" pitchFamily="34" charset="0"/>
            </a:endParaRPr>
          </a:p>
        </p:txBody>
      </p:sp>
      <p:sp>
        <p:nvSpPr>
          <p:cNvPr id="8316" name="Rectangle 191"/>
          <p:cNvSpPr>
            <a:spLocks noChangeArrowheads="1"/>
          </p:cNvSpPr>
          <p:nvPr/>
        </p:nvSpPr>
        <p:spPr bwMode="auto">
          <a:xfrm>
            <a:off x="1381125" y="-147638"/>
            <a:ext cx="115888" cy="190501"/>
          </a:xfrm>
          <a:prstGeom prst="rect">
            <a:avLst/>
          </a:prstGeom>
          <a:noFill/>
          <a:ln w="9525">
            <a:noFill/>
            <a:miter lim="800000"/>
            <a:headEnd/>
            <a:tailEnd/>
          </a:ln>
        </p:spPr>
        <p:txBody>
          <a:bodyPr/>
          <a:lstStyle/>
          <a:p>
            <a:endParaRPr lang="ru-RU">
              <a:latin typeface="Calibri" pitchFamily="34" charset="0"/>
            </a:endParaRPr>
          </a:p>
        </p:txBody>
      </p:sp>
      <p:sp>
        <p:nvSpPr>
          <p:cNvPr id="8317" name="Rectangle 190"/>
          <p:cNvSpPr>
            <a:spLocks noChangeArrowheads="1"/>
          </p:cNvSpPr>
          <p:nvPr/>
        </p:nvSpPr>
        <p:spPr bwMode="auto">
          <a:xfrm>
            <a:off x="0" y="-147638"/>
            <a:ext cx="1366838" cy="190501"/>
          </a:xfrm>
          <a:prstGeom prst="rect">
            <a:avLst/>
          </a:prstGeom>
          <a:noFill/>
          <a:ln w="9525">
            <a:noFill/>
            <a:miter lim="800000"/>
            <a:headEnd/>
            <a:tailEnd/>
          </a:ln>
        </p:spPr>
        <p:txBody>
          <a:bodyPr/>
          <a:lstStyle/>
          <a:p>
            <a:endParaRPr lang="ru-RU">
              <a:latin typeface="Calibri" pitchFamily="34" charset="0"/>
            </a:endParaRPr>
          </a:p>
        </p:txBody>
      </p:sp>
      <p:sp>
        <p:nvSpPr>
          <p:cNvPr id="8318" name="Rectangle 189"/>
          <p:cNvSpPr>
            <a:spLocks noChangeArrowheads="1"/>
          </p:cNvSpPr>
          <p:nvPr/>
        </p:nvSpPr>
        <p:spPr bwMode="auto">
          <a:xfrm>
            <a:off x="8059738" y="-490538"/>
            <a:ext cx="230187" cy="342900"/>
          </a:xfrm>
          <a:prstGeom prst="rect">
            <a:avLst/>
          </a:prstGeom>
          <a:noFill/>
          <a:ln w="9525">
            <a:noFill/>
            <a:miter lim="800000"/>
            <a:headEnd/>
            <a:tailEnd/>
          </a:ln>
        </p:spPr>
        <p:txBody>
          <a:bodyPr/>
          <a:lstStyle/>
          <a:p>
            <a:endParaRPr lang="ru-RU">
              <a:latin typeface="Calibri" pitchFamily="34" charset="0"/>
            </a:endParaRPr>
          </a:p>
        </p:txBody>
      </p:sp>
      <p:sp>
        <p:nvSpPr>
          <p:cNvPr id="8319" name="Rectangle 188"/>
          <p:cNvSpPr>
            <a:spLocks noChangeArrowheads="1"/>
          </p:cNvSpPr>
          <p:nvPr/>
        </p:nvSpPr>
        <p:spPr bwMode="auto">
          <a:xfrm>
            <a:off x="7943850" y="-490538"/>
            <a:ext cx="115888" cy="342900"/>
          </a:xfrm>
          <a:prstGeom prst="rect">
            <a:avLst/>
          </a:prstGeom>
          <a:noFill/>
          <a:ln w="9525">
            <a:noFill/>
            <a:miter lim="800000"/>
            <a:headEnd/>
            <a:tailEnd/>
          </a:ln>
        </p:spPr>
        <p:txBody>
          <a:bodyPr/>
          <a:lstStyle/>
          <a:p>
            <a:endParaRPr lang="ru-RU">
              <a:latin typeface="Calibri" pitchFamily="34" charset="0"/>
            </a:endParaRPr>
          </a:p>
        </p:txBody>
      </p:sp>
      <p:sp>
        <p:nvSpPr>
          <p:cNvPr id="8320" name="Rectangle 187"/>
          <p:cNvSpPr>
            <a:spLocks noChangeArrowheads="1"/>
          </p:cNvSpPr>
          <p:nvPr/>
        </p:nvSpPr>
        <p:spPr bwMode="auto">
          <a:xfrm>
            <a:off x="7138988" y="-490538"/>
            <a:ext cx="804862" cy="342900"/>
          </a:xfrm>
          <a:prstGeom prst="rect">
            <a:avLst/>
          </a:prstGeom>
          <a:noFill/>
          <a:ln w="9525">
            <a:noFill/>
            <a:miter lim="800000"/>
            <a:headEnd/>
            <a:tailEnd/>
          </a:ln>
        </p:spPr>
        <p:txBody>
          <a:bodyPr/>
          <a:lstStyle/>
          <a:p>
            <a:endParaRPr lang="ru-RU">
              <a:latin typeface="Calibri" pitchFamily="34" charset="0"/>
            </a:endParaRPr>
          </a:p>
        </p:txBody>
      </p:sp>
      <p:sp>
        <p:nvSpPr>
          <p:cNvPr id="8321" name="Rectangle 186"/>
          <p:cNvSpPr>
            <a:spLocks noChangeArrowheads="1"/>
          </p:cNvSpPr>
          <p:nvPr/>
        </p:nvSpPr>
        <p:spPr bwMode="auto">
          <a:xfrm>
            <a:off x="7023100" y="-490538"/>
            <a:ext cx="115888" cy="342900"/>
          </a:xfrm>
          <a:prstGeom prst="rect">
            <a:avLst/>
          </a:prstGeom>
          <a:noFill/>
          <a:ln w="9525">
            <a:noFill/>
            <a:miter lim="800000"/>
            <a:headEnd/>
            <a:tailEnd/>
          </a:ln>
        </p:spPr>
        <p:txBody>
          <a:bodyPr/>
          <a:lstStyle/>
          <a:p>
            <a:endParaRPr lang="ru-RU">
              <a:latin typeface="Calibri" pitchFamily="34" charset="0"/>
            </a:endParaRPr>
          </a:p>
        </p:txBody>
      </p:sp>
      <p:sp>
        <p:nvSpPr>
          <p:cNvPr id="8322" name="Rectangle 185"/>
          <p:cNvSpPr>
            <a:spLocks noChangeArrowheads="1"/>
          </p:cNvSpPr>
          <p:nvPr/>
        </p:nvSpPr>
        <p:spPr bwMode="auto">
          <a:xfrm>
            <a:off x="6908800" y="-490538"/>
            <a:ext cx="114300" cy="342900"/>
          </a:xfrm>
          <a:prstGeom prst="rect">
            <a:avLst/>
          </a:prstGeom>
          <a:noFill/>
          <a:ln w="9525">
            <a:noFill/>
            <a:miter lim="800000"/>
            <a:headEnd/>
            <a:tailEnd/>
          </a:ln>
        </p:spPr>
        <p:txBody>
          <a:bodyPr/>
          <a:lstStyle/>
          <a:p>
            <a:endParaRPr lang="ru-RU">
              <a:latin typeface="Calibri" pitchFamily="34" charset="0"/>
            </a:endParaRPr>
          </a:p>
        </p:txBody>
      </p:sp>
      <p:sp>
        <p:nvSpPr>
          <p:cNvPr id="8323" name="Rectangle 184"/>
          <p:cNvSpPr>
            <a:spLocks noChangeArrowheads="1"/>
          </p:cNvSpPr>
          <p:nvPr/>
        </p:nvSpPr>
        <p:spPr bwMode="auto">
          <a:xfrm>
            <a:off x="6792913" y="-490538"/>
            <a:ext cx="115887" cy="342900"/>
          </a:xfrm>
          <a:prstGeom prst="rect">
            <a:avLst/>
          </a:prstGeom>
          <a:noFill/>
          <a:ln w="9525">
            <a:noFill/>
            <a:miter lim="800000"/>
            <a:headEnd/>
            <a:tailEnd/>
          </a:ln>
        </p:spPr>
        <p:txBody>
          <a:bodyPr/>
          <a:lstStyle/>
          <a:p>
            <a:endParaRPr lang="ru-RU">
              <a:latin typeface="Calibri" pitchFamily="34" charset="0"/>
            </a:endParaRPr>
          </a:p>
        </p:txBody>
      </p:sp>
      <p:sp>
        <p:nvSpPr>
          <p:cNvPr id="8324" name="Rectangle 183"/>
          <p:cNvSpPr>
            <a:spLocks noChangeArrowheads="1"/>
          </p:cNvSpPr>
          <p:nvPr/>
        </p:nvSpPr>
        <p:spPr bwMode="auto">
          <a:xfrm>
            <a:off x="6446838" y="-490538"/>
            <a:ext cx="346075" cy="342900"/>
          </a:xfrm>
          <a:prstGeom prst="rect">
            <a:avLst/>
          </a:prstGeom>
          <a:noFill/>
          <a:ln w="9525">
            <a:noFill/>
            <a:miter lim="800000"/>
            <a:headEnd/>
            <a:tailEnd/>
          </a:ln>
        </p:spPr>
        <p:txBody>
          <a:bodyPr/>
          <a:lstStyle/>
          <a:p>
            <a:endParaRPr lang="ru-RU">
              <a:latin typeface="Calibri" pitchFamily="34" charset="0"/>
            </a:endParaRPr>
          </a:p>
        </p:txBody>
      </p:sp>
      <p:sp>
        <p:nvSpPr>
          <p:cNvPr id="8325" name="Rectangle 182"/>
          <p:cNvSpPr>
            <a:spLocks noChangeArrowheads="1"/>
          </p:cNvSpPr>
          <p:nvPr/>
        </p:nvSpPr>
        <p:spPr bwMode="auto">
          <a:xfrm>
            <a:off x="5872163" y="-490538"/>
            <a:ext cx="574675" cy="342900"/>
          </a:xfrm>
          <a:prstGeom prst="rect">
            <a:avLst/>
          </a:prstGeom>
          <a:noFill/>
          <a:ln w="9525">
            <a:noFill/>
            <a:miter lim="800000"/>
            <a:headEnd/>
            <a:tailEnd/>
          </a:ln>
        </p:spPr>
        <p:txBody>
          <a:bodyPr/>
          <a:lstStyle/>
          <a:p>
            <a:endParaRPr lang="ru-RU">
              <a:latin typeface="Calibri" pitchFamily="34" charset="0"/>
            </a:endParaRPr>
          </a:p>
        </p:txBody>
      </p:sp>
      <p:sp>
        <p:nvSpPr>
          <p:cNvPr id="8326" name="Rectangle 181"/>
          <p:cNvSpPr>
            <a:spLocks noChangeArrowheads="1"/>
          </p:cNvSpPr>
          <p:nvPr/>
        </p:nvSpPr>
        <p:spPr bwMode="auto">
          <a:xfrm>
            <a:off x="5641975" y="-490538"/>
            <a:ext cx="230188" cy="342900"/>
          </a:xfrm>
          <a:prstGeom prst="rect">
            <a:avLst/>
          </a:prstGeom>
          <a:noFill/>
          <a:ln w="9525">
            <a:noFill/>
            <a:miter lim="800000"/>
            <a:headEnd/>
            <a:tailEnd/>
          </a:ln>
        </p:spPr>
        <p:txBody>
          <a:bodyPr/>
          <a:lstStyle/>
          <a:p>
            <a:endParaRPr lang="ru-RU">
              <a:latin typeface="Calibri" pitchFamily="34" charset="0"/>
            </a:endParaRPr>
          </a:p>
        </p:txBody>
      </p:sp>
      <p:sp>
        <p:nvSpPr>
          <p:cNvPr id="8327" name="Rectangle 180"/>
          <p:cNvSpPr>
            <a:spLocks noChangeArrowheads="1"/>
          </p:cNvSpPr>
          <p:nvPr/>
        </p:nvSpPr>
        <p:spPr bwMode="auto">
          <a:xfrm>
            <a:off x="5526088" y="-490538"/>
            <a:ext cx="115887" cy="342900"/>
          </a:xfrm>
          <a:prstGeom prst="rect">
            <a:avLst/>
          </a:prstGeom>
          <a:noFill/>
          <a:ln w="9525">
            <a:noFill/>
            <a:miter lim="800000"/>
            <a:headEnd/>
            <a:tailEnd/>
          </a:ln>
        </p:spPr>
        <p:txBody>
          <a:bodyPr/>
          <a:lstStyle/>
          <a:p>
            <a:endParaRPr lang="ru-RU">
              <a:latin typeface="Calibri" pitchFamily="34" charset="0"/>
            </a:endParaRPr>
          </a:p>
        </p:txBody>
      </p:sp>
      <p:sp>
        <p:nvSpPr>
          <p:cNvPr id="8328" name="Rectangle 179"/>
          <p:cNvSpPr>
            <a:spLocks noChangeArrowheads="1"/>
          </p:cNvSpPr>
          <p:nvPr/>
        </p:nvSpPr>
        <p:spPr bwMode="auto">
          <a:xfrm>
            <a:off x="5411788" y="-490538"/>
            <a:ext cx="114300" cy="342900"/>
          </a:xfrm>
          <a:prstGeom prst="rect">
            <a:avLst/>
          </a:prstGeom>
          <a:noFill/>
          <a:ln w="9525">
            <a:noFill/>
            <a:miter lim="800000"/>
            <a:headEnd/>
            <a:tailEnd/>
          </a:ln>
        </p:spPr>
        <p:txBody>
          <a:bodyPr/>
          <a:lstStyle/>
          <a:p>
            <a:endParaRPr lang="ru-RU">
              <a:latin typeface="Calibri" pitchFamily="34" charset="0"/>
            </a:endParaRPr>
          </a:p>
        </p:txBody>
      </p:sp>
      <p:sp>
        <p:nvSpPr>
          <p:cNvPr id="8329" name="Rectangle 178"/>
          <p:cNvSpPr>
            <a:spLocks noChangeArrowheads="1"/>
          </p:cNvSpPr>
          <p:nvPr/>
        </p:nvSpPr>
        <p:spPr bwMode="auto">
          <a:xfrm>
            <a:off x="5181600" y="-490538"/>
            <a:ext cx="230188" cy="342900"/>
          </a:xfrm>
          <a:prstGeom prst="rect">
            <a:avLst/>
          </a:prstGeom>
          <a:noFill/>
          <a:ln w="9525">
            <a:noFill/>
            <a:miter lim="800000"/>
            <a:headEnd/>
            <a:tailEnd/>
          </a:ln>
        </p:spPr>
        <p:txBody>
          <a:bodyPr/>
          <a:lstStyle/>
          <a:p>
            <a:endParaRPr lang="ru-RU">
              <a:latin typeface="Calibri" pitchFamily="34" charset="0"/>
            </a:endParaRPr>
          </a:p>
        </p:txBody>
      </p:sp>
      <p:sp>
        <p:nvSpPr>
          <p:cNvPr id="8330" name="Rectangle 177"/>
          <p:cNvSpPr>
            <a:spLocks noChangeArrowheads="1"/>
          </p:cNvSpPr>
          <p:nvPr/>
        </p:nvSpPr>
        <p:spPr bwMode="auto">
          <a:xfrm>
            <a:off x="4951413" y="-490538"/>
            <a:ext cx="230187" cy="342900"/>
          </a:xfrm>
          <a:prstGeom prst="rect">
            <a:avLst/>
          </a:prstGeom>
          <a:noFill/>
          <a:ln w="9525">
            <a:noFill/>
            <a:miter lim="800000"/>
            <a:headEnd/>
            <a:tailEnd/>
          </a:ln>
        </p:spPr>
        <p:txBody>
          <a:bodyPr/>
          <a:lstStyle/>
          <a:p>
            <a:endParaRPr lang="ru-RU">
              <a:latin typeface="Calibri" pitchFamily="34" charset="0"/>
            </a:endParaRPr>
          </a:p>
        </p:txBody>
      </p:sp>
      <p:sp>
        <p:nvSpPr>
          <p:cNvPr id="8331" name="Rectangle 176"/>
          <p:cNvSpPr>
            <a:spLocks noChangeArrowheads="1"/>
          </p:cNvSpPr>
          <p:nvPr/>
        </p:nvSpPr>
        <p:spPr bwMode="auto">
          <a:xfrm>
            <a:off x="4835525" y="-490538"/>
            <a:ext cx="115888" cy="342900"/>
          </a:xfrm>
          <a:prstGeom prst="rect">
            <a:avLst/>
          </a:prstGeom>
          <a:noFill/>
          <a:ln w="9525">
            <a:noFill/>
            <a:miter lim="800000"/>
            <a:headEnd/>
            <a:tailEnd/>
          </a:ln>
        </p:spPr>
        <p:txBody>
          <a:bodyPr/>
          <a:lstStyle/>
          <a:p>
            <a:endParaRPr lang="ru-RU">
              <a:latin typeface="Calibri" pitchFamily="34" charset="0"/>
            </a:endParaRPr>
          </a:p>
        </p:txBody>
      </p:sp>
      <p:sp>
        <p:nvSpPr>
          <p:cNvPr id="8332" name="Rectangle 175"/>
          <p:cNvSpPr>
            <a:spLocks noChangeArrowheads="1"/>
          </p:cNvSpPr>
          <p:nvPr/>
        </p:nvSpPr>
        <p:spPr bwMode="auto">
          <a:xfrm>
            <a:off x="4491038" y="-490538"/>
            <a:ext cx="344487" cy="342900"/>
          </a:xfrm>
          <a:prstGeom prst="rect">
            <a:avLst/>
          </a:prstGeom>
          <a:noFill/>
          <a:ln w="9525">
            <a:noFill/>
            <a:miter lim="800000"/>
            <a:headEnd/>
            <a:tailEnd/>
          </a:ln>
        </p:spPr>
        <p:txBody>
          <a:bodyPr/>
          <a:lstStyle/>
          <a:p>
            <a:endParaRPr lang="ru-RU">
              <a:latin typeface="Calibri" pitchFamily="34" charset="0"/>
            </a:endParaRPr>
          </a:p>
        </p:txBody>
      </p:sp>
      <p:sp>
        <p:nvSpPr>
          <p:cNvPr id="8333" name="Rectangle 174"/>
          <p:cNvSpPr>
            <a:spLocks noChangeArrowheads="1"/>
          </p:cNvSpPr>
          <p:nvPr/>
        </p:nvSpPr>
        <p:spPr bwMode="auto">
          <a:xfrm>
            <a:off x="4029075" y="-490538"/>
            <a:ext cx="461963" cy="342900"/>
          </a:xfrm>
          <a:prstGeom prst="rect">
            <a:avLst/>
          </a:prstGeom>
          <a:noFill/>
          <a:ln w="9525">
            <a:noFill/>
            <a:miter lim="800000"/>
            <a:headEnd/>
            <a:tailEnd/>
          </a:ln>
        </p:spPr>
        <p:txBody>
          <a:bodyPr/>
          <a:lstStyle/>
          <a:p>
            <a:endParaRPr lang="ru-RU">
              <a:latin typeface="Calibri" pitchFamily="34" charset="0"/>
            </a:endParaRPr>
          </a:p>
        </p:txBody>
      </p:sp>
      <p:sp>
        <p:nvSpPr>
          <p:cNvPr id="8334" name="Rectangle 173"/>
          <p:cNvSpPr>
            <a:spLocks noChangeArrowheads="1"/>
          </p:cNvSpPr>
          <p:nvPr/>
        </p:nvSpPr>
        <p:spPr bwMode="auto">
          <a:xfrm>
            <a:off x="3914775" y="-490538"/>
            <a:ext cx="114300" cy="342900"/>
          </a:xfrm>
          <a:prstGeom prst="rect">
            <a:avLst/>
          </a:prstGeom>
          <a:noFill/>
          <a:ln w="9525">
            <a:noFill/>
            <a:miter lim="800000"/>
            <a:headEnd/>
            <a:tailEnd/>
          </a:ln>
        </p:spPr>
        <p:txBody>
          <a:bodyPr/>
          <a:lstStyle/>
          <a:p>
            <a:endParaRPr lang="ru-RU">
              <a:latin typeface="Calibri" pitchFamily="34" charset="0"/>
            </a:endParaRPr>
          </a:p>
        </p:txBody>
      </p:sp>
      <p:sp>
        <p:nvSpPr>
          <p:cNvPr id="8335" name="Rectangle 172"/>
          <p:cNvSpPr>
            <a:spLocks noChangeArrowheads="1"/>
          </p:cNvSpPr>
          <p:nvPr/>
        </p:nvSpPr>
        <p:spPr bwMode="auto">
          <a:xfrm>
            <a:off x="3798888" y="-490538"/>
            <a:ext cx="115887" cy="342900"/>
          </a:xfrm>
          <a:prstGeom prst="rect">
            <a:avLst/>
          </a:prstGeom>
          <a:noFill/>
          <a:ln w="9525">
            <a:noFill/>
            <a:miter lim="800000"/>
            <a:headEnd/>
            <a:tailEnd/>
          </a:ln>
        </p:spPr>
        <p:txBody>
          <a:bodyPr/>
          <a:lstStyle/>
          <a:p>
            <a:endParaRPr lang="ru-RU">
              <a:latin typeface="Calibri" pitchFamily="34" charset="0"/>
            </a:endParaRPr>
          </a:p>
        </p:txBody>
      </p:sp>
      <p:sp>
        <p:nvSpPr>
          <p:cNvPr id="8336" name="Rectangle 171"/>
          <p:cNvSpPr>
            <a:spLocks noChangeArrowheads="1"/>
          </p:cNvSpPr>
          <p:nvPr/>
        </p:nvSpPr>
        <p:spPr bwMode="auto">
          <a:xfrm>
            <a:off x="3684588" y="-490538"/>
            <a:ext cx="114300" cy="342900"/>
          </a:xfrm>
          <a:prstGeom prst="rect">
            <a:avLst/>
          </a:prstGeom>
          <a:noFill/>
          <a:ln w="9525">
            <a:noFill/>
            <a:miter lim="800000"/>
            <a:headEnd/>
            <a:tailEnd/>
          </a:ln>
        </p:spPr>
        <p:txBody>
          <a:bodyPr/>
          <a:lstStyle/>
          <a:p>
            <a:endParaRPr lang="ru-RU">
              <a:latin typeface="Calibri" pitchFamily="34" charset="0"/>
            </a:endParaRPr>
          </a:p>
        </p:txBody>
      </p:sp>
      <p:sp>
        <p:nvSpPr>
          <p:cNvPr id="8337" name="Rectangle 170"/>
          <p:cNvSpPr>
            <a:spLocks noChangeArrowheads="1"/>
          </p:cNvSpPr>
          <p:nvPr/>
        </p:nvSpPr>
        <p:spPr bwMode="auto">
          <a:xfrm>
            <a:off x="3224213" y="-490538"/>
            <a:ext cx="460375" cy="342900"/>
          </a:xfrm>
          <a:prstGeom prst="rect">
            <a:avLst/>
          </a:prstGeom>
          <a:noFill/>
          <a:ln w="9525">
            <a:noFill/>
            <a:miter lim="800000"/>
            <a:headEnd/>
            <a:tailEnd/>
          </a:ln>
        </p:spPr>
        <p:txBody>
          <a:bodyPr/>
          <a:lstStyle/>
          <a:p>
            <a:endParaRPr lang="ru-RU">
              <a:latin typeface="Calibri" pitchFamily="34" charset="0"/>
            </a:endParaRPr>
          </a:p>
        </p:txBody>
      </p:sp>
      <p:sp>
        <p:nvSpPr>
          <p:cNvPr id="8338" name="Rectangle 169"/>
          <p:cNvSpPr>
            <a:spLocks noChangeArrowheads="1"/>
          </p:cNvSpPr>
          <p:nvPr/>
        </p:nvSpPr>
        <p:spPr bwMode="auto">
          <a:xfrm>
            <a:off x="2994025" y="-490538"/>
            <a:ext cx="230188" cy="342900"/>
          </a:xfrm>
          <a:prstGeom prst="rect">
            <a:avLst/>
          </a:prstGeom>
          <a:noFill/>
          <a:ln w="9525">
            <a:noFill/>
            <a:miter lim="800000"/>
            <a:headEnd/>
            <a:tailEnd/>
          </a:ln>
        </p:spPr>
        <p:txBody>
          <a:bodyPr/>
          <a:lstStyle/>
          <a:p>
            <a:endParaRPr lang="ru-RU">
              <a:latin typeface="Calibri" pitchFamily="34" charset="0"/>
            </a:endParaRPr>
          </a:p>
        </p:txBody>
      </p:sp>
      <p:sp>
        <p:nvSpPr>
          <p:cNvPr id="8339" name="Rectangle 167"/>
          <p:cNvSpPr>
            <a:spLocks noChangeArrowheads="1"/>
          </p:cNvSpPr>
          <p:nvPr/>
        </p:nvSpPr>
        <p:spPr bwMode="auto">
          <a:xfrm>
            <a:off x="2647950" y="-490538"/>
            <a:ext cx="115888" cy="342900"/>
          </a:xfrm>
          <a:prstGeom prst="rect">
            <a:avLst/>
          </a:prstGeom>
          <a:noFill/>
          <a:ln w="9525">
            <a:noFill/>
            <a:miter lim="800000"/>
            <a:headEnd/>
            <a:tailEnd/>
          </a:ln>
        </p:spPr>
        <p:txBody>
          <a:bodyPr/>
          <a:lstStyle/>
          <a:p>
            <a:endParaRPr lang="ru-RU">
              <a:latin typeface="Calibri" pitchFamily="34" charset="0"/>
            </a:endParaRPr>
          </a:p>
        </p:txBody>
      </p:sp>
      <p:sp>
        <p:nvSpPr>
          <p:cNvPr id="8340" name="Rectangle 166"/>
          <p:cNvSpPr>
            <a:spLocks noChangeArrowheads="1"/>
          </p:cNvSpPr>
          <p:nvPr/>
        </p:nvSpPr>
        <p:spPr bwMode="auto">
          <a:xfrm>
            <a:off x="2187575" y="-490538"/>
            <a:ext cx="460375" cy="342900"/>
          </a:xfrm>
          <a:prstGeom prst="rect">
            <a:avLst/>
          </a:prstGeom>
          <a:noFill/>
          <a:ln w="9525">
            <a:noFill/>
            <a:miter lim="800000"/>
            <a:headEnd/>
            <a:tailEnd/>
          </a:ln>
        </p:spPr>
        <p:txBody>
          <a:bodyPr/>
          <a:lstStyle/>
          <a:p>
            <a:endParaRPr lang="ru-RU">
              <a:latin typeface="Calibri" pitchFamily="34" charset="0"/>
            </a:endParaRPr>
          </a:p>
        </p:txBody>
      </p:sp>
      <p:sp>
        <p:nvSpPr>
          <p:cNvPr id="8341" name="Rectangle 165"/>
          <p:cNvSpPr>
            <a:spLocks noChangeArrowheads="1"/>
          </p:cNvSpPr>
          <p:nvPr/>
        </p:nvSpPr>
        <p:spPr bwMode="auto">
          <a:xfrm>
            <a:off x="2071688" y="-490538"/>
            <a:ext cx="115887" cy="342900"/>
          </a:xfrm>
          <a:prstGeom prst="rect">
            <a:avLst/>
          </a:prstGeom>
          <a:noFill/>
          <a:ln w="9525">
            <a:noFill/>
            <a:miter lim="800000"/>
            <a:headEnd/>
            <a:tailEnd/>
          </a:ln>
        </p:spPr>
        <p:txBody>
          <a:bodyPr/>
          <a:lstStyle/>
          <a:p>
            <a:endParaRPr lang="ru-RU">
              <a:latin typeface="Calibri" pitchFamily="34" charset="0"/>
            </a:endParaRPr>
          </a:p>
        </p:txBody>
      </p:sp>
      <p:sp>
        <p:nvSpPr>
          <p:cNvPr id="8342" name="Rectangle 164"/>
          <p:cNvSpPr>
            <a:spLocks noChangeArrowheads="1"/>
          </p:cNvSpPr>
          <p:nvPr/>
        </p:nvSpPr>
        <p:spPr bwMode="auto">
          <a:xfrm>
            <a:off x="1957388" y="-490538"/>
            <a:ext cx="114300" cy="342900"/>
          </a:xfrm>
          <a:prstGeom prst="rect">
            <a:avLst/>
          </a:prstGeom>
          <a:noFill/>
          <a:ln w="9525">
            <a:noFill/>
            <a:miter lim="800000"/>
            <a:headEnd/>
            <a:tailEnd/>
          </a:ln>
        </p:spPr>
        <p:txBody>
          <a:bodyPr/>
          <a:lstStyle/>
          <a:p>
            <a:endParaRPr lang="ru-RU">
              <a:latin typeface="Calibri" pitchFamily="34" charset="0"/>
            </a:endParaRPr>
          </a:p>
        </p:txBody>
      </p:sp>
      <p:sp>
        <p:nvSpPr>
          <p:cNvPr id="8343" name="Rectangle 163"/>
          <p:cNvSpPr>
            <a:spLocks noChangeArrowheads="1"/>
          </p:cNvSpPr>
          <p:nvPr/>
        </p:nvSpPr>
        <p:spPr bwMode="auto">
          <a:xfrm>
            <a:off x="1727200" y="-490538"/>
            <a:ext cx="230188" cy="342900"/>
          </a:xfrm>
          <a:prstGeom prst="rect">
            <a:avLst/>
          </a:prstGeom>
          <a:noFill/>
          <a:ln w="9525">
            <a:noFill/>
            <a:miter lim="800000"/>
            <a:headEnd/>
            <a:tailEnd/>
          </a:ln>
        </p:spPr>
        <p:txBody>
          <a:bodyPr/>
          <a:lstStyle/>
          <a:p>
            <a:endParaRPr lang="ru-RU">
              <a:latin typeface="Calibri" pitchFamily="34" charset="0"/>
            </a:endParaRPr>
          </a:p>
        </p:txBody>
      </p:sp>
      <p:sp>
        <p:nvSpPr>
          <p:cNvPr id="8344" name="Rectangle 162"/>
          <p:cNvSpPr>
            <a:spLocks noChangeArrowheads="1"/>
          </p:cNvSpPr>
          <p:nvPr/>
        </p:nvSpPr>
        <p:spPr bwMode="auto">
          <a:xfrm>
            <a:off x="1497013" y="-490538"/>
            <a:ext cx="230187" cy="342900"/>
          </a:xfrm>
          <a:prstGeom prst="rect">
            <a:avLst/>
          </a:prstGeom>
          <a:noFill/>
          <a:ln w="9525">
            <a:noFill/>
            <a:miter lim="800000"/>
            <a:headEnd/>
            <a:tailEnd/>
          </a:ln>
        </p:spPr>
        <p:txBody>
          <a:bodyPr/>
          <a:lstStyle/>
          <a:p>
            <a:endParaRPr lang="ru-RU">
              <a:latin typeface="Calibri" pitchFamily="34" charset="0"/>
            </a:endParaRPr>
          </a:p>
        </p:txBody>
      </p:sp>
      <p:sp>
        <p:nvSpPr>
          <p:cNvPr id="8345" name="Rectangle 161"/>
          <p:cNvSpPr>
            <a:spLocks noChangeArrowheads="1"/>
          </p:cNvSpPr>
          <p:nvPr/>
        </p:nvSpPr>
        <p:spPr bwMode="auto">
          <a:xfrm>
            <a:off x="1381125" y="-490538"/>
            <a:ext cx="115888" cy="342900"/>
          </a:xfrm>
          <a:prstGeom prst="rect">
            <a:avLst/>
          </a:prstGeom>
          <a:noFill/>
          <a:ln w="9525">
            <a:noFill/>
            <a:miter lim="800000"/>
            <a:headEnd/>
            <a:tailEnd/>
          </a:ln>
        </p:spPr>
        <p:txBody>
          <a:bodyPr/>
          <a:lstStyle/>
          <a:p>
            <a:endParaRPr lang="ru-RU">
              <a:latin typeface="Calibri" pitchFamily="34" charset="0"/>
            </a:endParaRPr>
          </a:p>
        </p:txBody>
      </p:sp>
      <p:sp>
        <p:nvSpPr>
          <p:cNvPr id="8346" name="Rectangle 160"/>
          <p:cNvSpPr>
            <a:spLocks noChangeArrowheads="1"/>
          </p:cNvSpPr>
          <p:nvPr/>
        </p:nvSpPr>
        <p:spPr bwMode="auto">
          <a:xfrm>
            <a:off x="0" y="-490538"/>
            <a:ext cx="1366838" cy="342900"/>
          </a:xfrm>
          <a:prstGeom prst="rect">
            <a:avLst/>
          </a:prstGeom>
          <a:noFill/>
          <a:ln w="9525">
            <a:noFill/>
            <a:miter lim="800000"/>
            <a:headEnd/>
            <a:tailEnd/>
          </a:ln>
        </p:spPr>
        <p:txBody>
          <a:bodyPr/>
          <a:lstStyle/>
          <a:p>
            <a:endParaRPr lang="ru-RU">
              <a:latin typeface="Calibri" pitchFamily="34" charset="0"/>
            </a:endParaRPr>
          </a:p>
        </p:txBody>
      </p:sp>
      <p:sp>
        <p:nvSpPr>
          <p:cNvPr id="8347" name="Rectangle 158"/>
          <p:cNvSpPr>
            <a:spLocks noChangeArrowheads="1"/>
          </p:cNvSpPr>
          <p:nvPr/>
        </p:nvSpPr>
        <p:spPr bwMode="auto">
          <a:xfrm>
            <a:off x="0" y="-717550"/>
            <a:ext cx="1366838" cy="227012"/>
          </a:xfrm>
          <a:prstGeom prst="rect">
            <a:avLst/>
          </a:prstGeom>
          <a:noFill/>
          <a:ln w="9525">
            <a:noFill/>
            <a:miter lim="800000"/>
            <a:headEnd/>
            <a:tailEnd/>
          </a:ln>
        </p:spPr>
        <p:txBody>
          <a:bodyPr/>
          <a:lstStyle/>
          <a:p>
            <a:endParaRPr lang="ru-RU">
              <a:latin typeface="Calibri" pitchFamily="34" charset="0"/>
            </a:endParaRPr>
          </a:p>
        </p:txBody>
      </p:sp>
      <p:sp>
        <p:nvSpPr>
          <p:cNvPr id="8348" name="Rectangle 155"/>
          <p:cNvSpPr>
            <a:spLocks noChangeArrowheads="1"/>
          </p:cNvSpPr>
          <p:nvPr/>
        </p:nvSpPr>
        <p:spPr bwMode="auto">
          <a:xfrm>
            <a:off x="8059738"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49" name="Rectangle 154"/>
          <p:cNvSpPr>
            <a:spLocks noChangeArrowheads="1"/>
          </p:cNvSpPr>
          <p:nvPr/>
        </p:nvSpPr>
        <p:spPr bwMode="auto">
          <a:xfrm>
            <a:off x="7943850"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50" name="Rectangle 153"/>
          <p:cNvSpPr>
            <a:spLocks noChangeArrowheads="1"/>
          </p:cNvSpPr>
          <p:nvPr/>
        </p:nvSpPr>
        <p:spPr bwMode="auto">
          <a:xfrm>
            <a:off x="7829550"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51" name="Rectangle 152"/>
          <p:cNvSpPr>
            <a:spLocks noChangeArrowheads="1"/>
          </p:cNvSpPr>
          <p:nvPr/>
        </p:nvSpPr>
        <p:spPr bwMode="auto">
          <a:xfrm>
            <a:off x="7713663"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352" name="Rectangle 151"/>
          <p:cNvSpPr>
            <a:spLocks noChangeArrowheads="1"/>
          </p:cNvSpPr>
          <p:nvPr/>
        </p:nvSpPr>
        <p:spPr bwMode="auto">
          <a:xfrm>
            <a:off x="7599363"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53" name="Rectangle 150"/>
          <p:cNvSpPr>
            <a:spLocks noChangeArrowheads="1"/>
          </p:cNvSpPr>
          <p:nvPr/>
        </p:nvSpPr>
        <p:spPr bwMode="auto">
          <a:xfrm>
            <a:off x="7483475"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54" name="Rectangle 149"/>
          <p:cNvSpPr>
            <a:spLocks noChangeArrowheads="1"/>
          </p:cNvSpPr>
          <p:nvPr/>
        </p:nvSpPr>
        <p:spPr bwMode="auto">
          <a:xfrm>
            <a:off x="7369175"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55" name="Rectangle 148"/>
          <p:cNvSpPr>
            <a:spLocks noChangeArrowheads="1"/>
          </p:cNvSpPr>
          <p:nvPr/>
        </p:nvSpPr>
        <p:spPr bwMode="auto">
          <a:xfrm>
            <a:off x="7253288"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356" name="Rectangle 147"/>
          <p:cNvSpPr>
            <a:spLocks noChangeArrowheads="1"/>
          </p:cNvSpPr>
          <p:nvPr/>
        </p:nvSpPr>
        <p:spPr bwMode="auto">
          <a:xfrm>
            <a:off x="7138988"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57" name="Rectangle 146"/>
          <p:cNvSpPr>
            <a:spLocks noChangeArrowheads="1"/>
          </p:cNvSpPr>
          <p:nvPr/>
        </p:nvSpPr>
        <p:spPr bwMode="auto">
          <a:xfrm>
            <a:off x="7023100"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58" name="Rectangle 145"/>
          <p:cNvSpPr>
            <a:spLocks noChangeArrowheads="1"/>
          </p:cNvSpPr>
          <p:nvPr/>
        </p:nvSpPr>
        <p:spPr bwMode="auto">
          <a:xfrm>
            <a:off x="6908800"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59" name="Rectangle 143"/>
          <p:cNvSpPr>
            <a:spLocks noChangeArrowheads="1"/>
          </p:cNvSpPr>
          <p:nvPr/>
        </p:nvSpPr>
        <p:spPr bwMode="auto">
          <a:xfrm>
            <a:off x="6677025"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60" name="Rectangle 142"/>
          <p:cNvSpPr>
            <a:spLocks noChangeArrowheads="1"/>
          </p:cNvSpPr>
          <p:nvPr/>
        </p:nvSpPr>
        <p:spPr bwMode="auto">
          <a:xfrm>
            <a:off x="6562725"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61" name="Rectangle 141"/>
          <p:cNvSpPr>
            <a:spLocks noChangeArrowheads="1"/>
          </p:cNvSpPr>
          <p:nvPr/>
        </p:nvSpPr>
        <p:spPr bwMode="auto">
          <a:xfrm>
            <a:off x="6446838"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362" name="Rectangle 140"/>
          <p:cNvSpPr>
            <a:spLocks noChangeArrowheads="1"/>
          </p:cNvSpPr>
          <p:nvPr/>
        </p:nvSpPr>
        <p:spPr bwMode="auto">
          <a:xfrm>
            <a:off x="6332538"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63" name="Rectangle 139"/>
          <p:cNvSpPr>
            <a:spLocks noChangeArrowheads="1"/>
          </p:cNvSpPr>
          <p:nvPr/>
        </p:nvSpPr>
        <p:spPr bwMode="auto">
          <a:xfrm>
            <a:off x="6216650"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64" name="Rectangle 138"/>
          <p:cNvSpPr>
            <a:spLocks noChangeArrowheads="1"/>
          </p:cNvSpPr>
          <p:nvPr/>
        </p:nvSpPr>
        <p:spPr bwMode="auto">
          <a:xfrm>
            <a:off x="6102350"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65" name="Rectangle 137"/>
          <p:cNvSpPr>
            <a:spLocks noChangeArrowheads="1"/>
          </p:cNvSpPr>
          <p:nvPr/>
        </p:nvSpPr>
        <p:spPr bwMode="auto">
          <a:xfrm>
            <a:off x="5986463"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366" name="Rectangle 136"/>
          <p:cNvSpPr>
            <a:spLocks noChangeArrowheads="1"/>
          </p:cNvSpPr>
          <p:nvPr/>
        </p:nvSpPr>
        <p:spPr bwMode="auto">
          <a:xfrm>
            <a:off x="5872163"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67" name="Rectangle 135"/>
          <p:cNvSpPr>
            <a:spLocks noChangeArrowheads="1"/>
          </p:cNvSpPr>
          <p:nvPr/>
        </p:nvSpPr>
        <p:spPr bwMode="auto">
          <a:xfrm>
            <a:off x="5756275"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68" name="Rectangle 134"/>
          <p:cNvSpPr>
            <a:spLocks noChangeArrowheads="1"/>
          </p:cNvSpPr>
          <p:nvPr/>
        </p:nvSpPr>
        <p:spPr bwMode="auto">
          <a:xfrm>
            <a:off x="5641975"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69" name="Rectangle 133"/>
          <p:cNvSpPr>
            <a:spLocks noChangeArrowheads="1"/>
          </p:cNvSpPr>
          <p:nvPr/>
        </p:nvSpPr>
        <p:spPr bwMode="auto">
          <a:xfrm>
            <a:off x="5526088"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370" name="Rectangle 132"/>
          <p:cNvSpPr>
            <a:spLocks noChangeArrowheads="1"/>
          </p:cNvSpPr>
          <p:nvPr/>
        </p:nvSpPr>
        <p:spPr bwMode="auto">
          <a:xfrm>
            <a:off x="5411788"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71" name="Rectangle 131"/>
          <p:cNvSpPr>
            <a:spLocks noChangeArrowheads="1"/>
          </p:cNvSpPr>
          <p:nvPr/>
        </p:nvSpPr>
        <p:spPr bwMode="auto">
          <a:xfrm>
            <a:off x="5295900"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72" name="Rectangle 130"/>
          <p:cNvSpPr>
            <a:spLocks noChangeArrowheads="1"/>
          </p:cNvSpPr>
          <p:nvPr/>
        </p:nvSpPr>
        <p:spPr bwMode="auto">
          <a:xfrm>
            <a:off x="5181600"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73" name="Rectangle 129"/>
          <p:cNvSpPr>
            <a:spLocks noChangeArrowheads="1"/>
          </p:cNvSpPr>
          <p:nvPr/>
        </p:nvSpPr>
        <p:spPr bwMode="auto">
          <a:xfrm>
            <a:off x="5065713"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374" name="Rectangle 127"/>
          <p:cNvSpPr>
            <a:spLocks noChangeArrowheads="1"/>
          </p:cNvSpPr>
          <p:nvPr/>
        </p:nvSpPr>
        <p:spPr bwMode="auto">
          <a:xfrm>
            <a:off x="4835525"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75" name="Rectangle 126"/>
          <p:cNvSpPr>
            <a:spLocks noChangeArrowheads="1"/>
          </p:cNvSpPr>
          <p:nvPr/>
        </p:nvSpPr>
        <p:spPr bwMode="auto">
          <a:xfrm>
            <a:off x="4721225"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76" name="Rectangle 125"/>
          <p:cNvSpPr>
            <a:spLocks noChangeArrowheads="1"/>
          </p:cNvSpPr>
          <p:nvPr/>
        </p:nvSpPr>
        <p:spPr bwMode="auto">
          <a:xfrm>
            <a:off x="4605338"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377" name="Rectangle 124"/>
          <p:cNvSpPr>
            <a:spLocks noChangeArrowheads="1"/>
          </p:cNvSpPr>
          <p:nvPr/>
        </p:nvSpPr>
        <p:spPr bwMode="auto">
          <a:xfrm>
            <a:off x="4491038"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78" name="Rectangle 123"/>
          <p:cNvSpPr>
            <a:spLocks noChangeArrowheads="1"/>
          </p:cNvSpPr>
          <p:nvPr/>
        </p:nvSpPr>
        <p:spPr bwMode="auto">
          <a:xfrm>
            <a:off x="4375150"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79" name="Rectangle 122"/>
          <p:cNvSpPr>
            <a:spLocks noChangeArrowheads="1"/>
          </p:cNvSpPr>
          <p:nvPr/>
        </p:nvSpPr>
        <p:spPr bwMode="auto">
          <a:xfrm>
            <a:off x="4259263"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380" name="Rectangle 121"/>
          <p:cNvSpPr>
            <a:spLocks noChangeArrowheads="1"/>
          </p:cNvSpPr>
          <p:nvPr/>
        </p:nvSpPr>
        <p:spPr bwMode="auto">
          <a:xfrm>
            <a:off x="4144963"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81" name="Rectangle 120"/>
          <p:cNvSpPr>
            <a:spLocks noChangeArrowheads="1"/>
          </p:cNvSpPr>
          <p:nvPr/>
        </p:nvSpPr>
        <p:spPr bwMode="auto">
          <a:xfrm>
            <a:off x="4029075"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82" name="Rectangle 119"/>
          <p:cNvSpPr>
            <a:spLocks noChangeArrowheads="1"/>
          </p:cNvSpPr>
          <p:nvPr/>
        </p:nvSpPr>
        <p:spPr bwMode="auto">
          <a:xfrm>
            <a:off x="3914775"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83" name="Rectangle 118"/>
          <p:cNvSpPr>
            <a:spLocks noChangeArrowheads="1"/>
          </p:cNvSpPr>
          <p:nvPr/>
        </p:nvSpPr>
        <p:spPr bwMode="auto">
          <a:xfrm>
            <a:off x="3798888"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384" name="Rectangle 117"/>
          <p:cNvSpPr>
            <a:spLocks noChangeArrowheads="1"/>
          </p:cNvSpPr>
          <p:nvPr/>
        </p:nvSpPr>
        <p:spPr bwMode="auto">
          <a:xfrm>
            <a:off x="3684588"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85" name="Rectangle 116"/>
          <p:cNvSpPr>
            <a:spLocks noChangeArrowheads="1"/>
          </p:cNvSpPr>
          <p:nvPr/>
        </p:nvSpPr>
        <p:spPr bwMode="auto">
          <a:xfrm>
            <a:off x="3568700"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86" name="Rectangle 115"/>
          <p:cNvSpPr>
            <a:spLocks noChangeArrowheads="1"/>
          </p:cNvSpPr>
          <p:nvPr/>
        </p:nvSpPr>
        <p:spPr bwMode="auto">
          <a:xfrm>
            <a:off x="3454400"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87" name="Rectangle 114"/>
          <p:cNvSpPr>
            <a:spLocks noChangeArrowheads="1"/>
          </p:cNvSpPr>
          <p:nvPr/>
        </p:nvSpPr>
        <p:spPr bwMode="auto">
          <a:xfrm>
            <a:off x="3338513"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388" name="Rectangle 113"/>
          <p:cNvSpPr>
            <a:spLocks noChangeArrowheads="1"/>
          </p:cNvSpPr>
          <p:nvPr/>
        </p:nvSpPr>
        <p:spPr bwMode="auto">
          <a:xfrm>
            <a:off x="3224213"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89" name="Rectangle 112"/>
          <p:cNvSpPr>
            <a:spLocks noChangeArrowheads="1"/>
          </p:cNvSpPr>
          <p:nvPr/>
        </p:nvSpPr>
        <p:spPr bwMode="auto">
          <a:xfrm>
            <a:off x="3108325"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90" name="Rectangle 111"/>
          <p:cNvSpPr>
            <a:spLocks noChangeArrowheads="1"/>
          </p:cNvSpPr>
          <p:nvPr/>
        </p:nvSpPr>
        <p:spPr bwMode="auto">
          <a:xfrm>
            <a:off x="2994025"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91" name="Rectangle 110"/>
          <p:cNvSpPr>
            <a:spLocks noChangeArrowheads="1"/>
          </p:cNvSpPr>
          <p:nvPr/>
        </p:nvSpPr>
        <p:spPr bwMode="auto">
          <a:xfrm>
            <a:off x="2878138"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392" name="Rectangle 109"/>
          <p:cNvSpPr>
            <a:spLocks noChangeArrowheads="1"/>
          </p:cNvSpPr>
          <p:nvPr/>
        </p:nvSpPr>
        <p:spPr bwMode="auto">
          <a:xfrm>
            <a:off x="2763838"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93" name="Rectangle 108"/>
          <p:cNvSpPr>
            <a:spLocks noChangeArrowheads="1"/>
          </p:cNvSpPr>
          <p:nvPr/>
        </p:nvSpPr>
        <p:spPr bwMode="auto">
          <a:xfrm>
            <a:off x="2647950"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94" name="Rectangle 107"/>
          <p:cNvSpPr>
            <a:spLocks noChangeArrowheads="1"/>
          </p:cNvSpPr>
          <p:nvPr/>
        </p:nvSpPr>
        <p:spPr bwMode="auto">
          <a:xfrm>
            <a:off x="2533650"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95" name="Rectangle 106"/>
          <p:cNvSpPr>
            <a:spLocks noChangeArrowheads="1"/>
          </p:cNvSpPr>
          <p:nvPr/>
        </p:nvSpPr>
        <p:spPr bwMode="auto">
          <a:xfrm>
            <a:off x="2417763"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396" name="Rectangle 105"/>
          <p:cNvSpPr>
            <a:spLocks noChangeArrowheads="1"/>
          </p:cNvSpPr>
          <p:nvPr/>
        </p:nvSpPr>
        <p:spPr bwMode="auto">
          <a:xfrm>
            <a:off x="2303463"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397" name="Rectangle 104"/>
          <p:cNvSpPr>
            <a:spLocks noChangeArrowheads="1"/>
          </p:cNvSpPr>
          <p:nvPr/>
        </p:nvSpPr>
        <p:spPr bwMode="auto">
          <a:xfrm>
            <a:off x="2187575"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398" name="Rectangle 103"/>
          <p:cNvSpPr>
            <a:spLocks noChangeArrowheads="1"/>
          </p:cNvSpPr>
          <p:nvPr/>
        </p:nvSpPr>
        <p:spPr bwMode="auto">
          <a:xfrm>
            <a:off x="2071688"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399" name="Rectangle 102"/>
          <p:cNvSpPr>
            <a:spLocks noChangeArrowheads="1"/>
          </p:cNvSpPr>
          <p:nvPr/>
        </p:nvSpPr>
        <p:spPr bwMode="auto">
          <a:xfrm>
            <a:off x="1957388"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400" name="Rectangle 101"/>
          <p:cNvSpPr>
            <a:spLocks noChangeArrowheads="1"/>
          </p:cNvSpPr>
          <p:nvPr/>
        </p:nvSpPr>
        <p:spPr bwMode="auto">
          <a:xfrm>
            <a:off x="1841500"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401" name="Rectangle 100"/>
          <p:cNvSpPr>
            <a:spLocks noChangeArrowheads="1"/>
          </p:cNvSpPr>
          <p:nvPr/>
        </p:nvSpPr>
        <p:spPr bwMode="auto">
          <a:xfrm>
            <a:off x="1727200"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402" name="Rectangle 99"/>
          <p:cNvSpPr>
            <a:spLocks noChangeArrowheads="1"/>
          </p:cNvSpPr>
          <p:nvPr/>
        </p:nvSpPr>
        <p:spPr bwMode="auto">
          <a:xfrm>
            <a:off x="1611313" y="-1376363"/>
            <a:ext cx="115887" cy="188913"/>
          </a:xfrm>
          <a:prstGeom prst="rect">
            <a:avLst/>
          </a:prstGeom>
          <a:noFill/>
          <a:ln w="9525">
            <a:noFill/>
            <a:miter lim="800000"/>
            <a:headEnd/>
            <a:tailEnd/>
          </a:ln>
        </p:spPr>
        <p:txBody>
          <a:bodyPr/>
          <a:lstStyle/>
          <a:p>
            <a:endParaRPr lang="ru-RU">
              <a:latin typeface="Calibri" pitchFamily="34" charset="0"/>
            </a:endParaRPr>
          </a:p>
        </p:txBody>
      </p:sp>
      <p:sp>
        <p:nvSpPr>
          <p:cNvPr id="8403" name="Rectangle 98"/>
          <p:cNvSpPr>
            <a:spLocks noChangeArrowheads="1"/>
          </p:cNvSpPr>
          <p:nvPr/>
        </p:nvSpPr>
        <p:spPr bwMode="auto">
          <a:xfrm>
            <a:off x="1497013" y="-1376363"/>
            <a:ext cx="114300" cy="188913"/>
          </a:xfrm>
          <a:prstGeom prst="rect">
            <a:avLst/>
          </a:prstGeom>
          <a:noFill/>
          <a:ln w="9525">
            <a:noFill/>
            <a:miter lim="800000"/>
            <a:headEnd/>
            <a:tailEnd/>
          </a:ln>
        </p:spPr>
        <p:txBody>
          <a:bodyPr/>
          <a:lstStyle/>
          <a:p>
            <a:endParaRPr lang="ru-RU">
              <a:latin typeface="Calibri" pitchFamily="34" charset="0"/>
            </a:endParaRPr>
          </a:p>
        </p:txBody>
      </p:sp>
      <p:sp>
        <p:nvSpPr>
          <p:cNvPr id="8404" name="Rectangle 97"/>
          <p:cNvSpPr>
            <a:spLocks noChangeArrowheads="1"/>
          </p:cNvSpPr>
          <p:nvPr/>
        </p:nvSpPr>
        <p:spPr bwMode="auto">
          <a:xfrm>
            <a:off x="1381125" y="-1376363"/>
            <a:ext cx="115888" cy="188913"/>
          </a:xfrm>
          <a:prstGeom prst="rect">
            <a:avLst/>
          </a:prstGeom>
          <a:noFill/>
          <a:ln w="9525">
            <a:noFill/>
            <a:miter lim="800000"/>
            <a:headEnd/>
            <a:tailEnd/>
          </a:ln>
        </p:spPr>
        <p:txBody>
          <a:bodyPr/>
          <a:lstStyle/>
          <a:p>
            <a:endParaRPr lang="ru-RU">
              <a:latin typeface="Calibri" pitchFamily="34" charset="0"/>
            </a:endParaRPr>
          </a:p>
        </p:txBody>
      </p:sp>
      <p:sp>
        <p:nvSpPr>
          <p:cNvPr id="8405" name="Rectangle 96"/>
          <p:cNvSpPr>
            <a:spLocks noChangeArrowheads="1"/>
          </p:cNvSpPr>
          <p:nvPr/>
        </p:nvSpPr>
        <p:spPr bwMode="auto">
          <a:xfrm>
            <a:off x="0" y="-1376363"/>
            <a:ext cx="1366838" cy="188913"/>
          </a:xfrm>
          <a:prstGeom prst="rect">
            <a:avLst/>
          </a:prstGeom>
          <a:noFill/>
          <a:ln w="9525">
            <a:noFill/>
            <a:miter lim="800000"/>
            <a:headEnd/>
            <a:tailEnd/>
          </a:ln>
        </p:spPr>
        <p:txBody>
          <a:bodyPr/>
          <a:lstStyle/>
          <a:p>
            <a:endParaRPr lang="ru-RU">
              <a:latin typeface="Calibri" pitchFamily="34" charset="0"/>
            </a:endParaRPr>
          </a:p>
        </p:txBody>
      </p:sp>
      <p:sp>
        <p:nvSpPr>
          <p:cNvPr id="8406" name="Rectangle 94"/>
          <p:cNvSpPr>
            <a:spLocks noChangeArrowheads="1"/>
          </p:cNvSpPr>
          <p:nvPr/>
        </p:nvSpPr>
        <p:spPr bwMode="auto">
          <a:xfrm>
            <a:off x="7829550" y="-1719263"/>
            <a:ext cx="114300" cy="342900"/>
          </a:xfrm>
          <a:prstGeom prst="rect">
            <a:avLst/>
          </a:prstGeom>
          <a:noFill/>
          <a:ln w="9525">
            <a:noFill/>
            <a:miter lim="800000"/>
            <a:headEnd/>
            <a:tailEnd/>
          </a:ln>
        </p:spPr>
        <p:txBody>
          <a:bodyPr/>
          <a:lstStyle/>
          <a:p>
            <a:endParaRPr lang="ru-RU">
              <a:latin typeface="Calibri" pitchFamily="34" charset="0"/>
            </a:endParaRPr>
          </a:p>
        </p:txBody>
      </p:sp>
      <p:sp>
        <p:nvSpPr>
          <p:cNvPr id="8407" name="Rectangle 93"/>
          <p:cNvSpPr>
            <a:spLocks noChangeArrowheads="1"/>
          </p:cNvSpPr>
          <p:nvPr/>
        </p:nvSpPr>
        <p:spPr bwMode="auto">
          <a:xfrm>
            <a:off x="7713663" y="-1719263"/>
            <a:ext cx="115887" cy="342900"/>
          </a:xfrm>
          <a:prstGeom prst="rect">
            <a:avLst/>
          </a:prstGeom>
          <a:noFill/>
          <a:ln w="9525">
            <a:noFill/>
            <a:miter lim="800000"/>
            <a:headEnd/>
            <a:tailEnd/>
          </a:ln>
        </p:spPr>
        <p:txBody>
          <a:bodyPr/>
          <a:lstStyle/>
          <a:p>
            <a:endParaRPr lang="ru-RU">
              <a:latin typeface="Calibri" pitchFamily="34" charset="0"/>
            </a:endParaRPr>
          </a:p>
        </p:txBody>
      </p:sp>
      <p:sp>
        <p:nvSpPr>
          <p:cNvPr id="8408" name="Rectangle 91"/>
          <p:cNvSpPr>
            <a:spLocks noChangeArrowheads="1"/>
          </p:cNvSpPr>
          <p:nvPr/>
        </p:nvSpPr>
        <p:spPr bwMode="auto">
          <a:xfrm>
            <a:off x="7138988" y="-1719263"/>
            <a:ext cx="114300" cy="342900"/>
          </a:xfrm>
          <a:prstGeom prst="rect">
            <a:avLst/>
          </a:prstGeom>
          <a:noFill/>
          <a:ln w="9525">
            <a:noFill/>
            <a:miter lim="800000"/>
            <a:headEnd/>
            <a:tailEnd/>
          </a:ln>
        </p:spPr>
        <p:txBody>
          <a:bodyPr/>
          <a:lstStyle/>
          <a:p>
            <a:endParaRPr lang="ru-RU">
              <a:latin typeface="Calibri" pitchFamily="34" charset="0"/>
            </a:endParaRPr>
          </a:p>
        </p:txBody>
      </p:sp>
      <p:sp>
        <p:nvSpPr>
          <p:cNvPr id="8409" name="Rectangle 89"/>
          <p:cNvSpPr>
            <a:spLocks noChangeArrowheads="1"/>
          </p:cNvSpPr>
          <p:nvPr/>
        </p:nvSpPr>
        <p:spPr bwMode="auto">
          <a:xfrm>
            <a:off x="6216650" y="-1719263"/>
            <a:ext cx="115888" cy="342900"/>
          </a:xfrm>
          <a:prstGeom prst="rect">
            <a:avLst/>
          </a:prstGeom>
          <a:noFill/>
          <a:ln w="9525">
            <a:noFill/>
            <a:miter lim="800000"/>
            <a:headEnd/>
            <a:tailEnd/>
          </a:ln>
        </p:spPr>
        <p:txBody>
          <a:bodyPr/>
          <a:lstStyle/>
          <a:p>
            <a:endParaRPr lang="ru-RU">
              <a:latin typeface="Calibri" pitchFamily="34" charset="0"/>
            </a:endParaRPr>
          </a:p>
        </p:txBody>
      </p:sp>
      <p:sp>
        <p:nvSpPr>
          <p:cNvPr id="8410" name="Rectangle 88"/>
          <p:cNvSpPr>
            <a:spLocks noChangeArrowheads="1"/>
          </p:cNvSpPr>
          <p:nvPr/>
        </p:nvSpPr>
        <p:spPr bwMode="auto">
          <a:xfrm>
            <a:off x="5756275" y="-1719263"/>
            <a:ext cx="460375" cy="342900"/>
          </a:xfrm>
          <a:prstGeom prst="rect">
            <a:avLst/>
          </a:prstGeom>
          <a:noFill/>
          <a:ln w="9525">
            <a:noFill/>
            <a:miter lim="800000"/>
            <a:headEnd/>
            <a:tailEnd/>
          </a:ln>
        </p:spPr>
        <p:txBody>
          <a:bodyPr/>
          <a:lstStyle/>
          <a:p>
            <a:endParaRPr lang="ru-RU">
              <a:latin typeface="Calibri" pitchFamily="34" charset="0"/>
            </a:endParaRPr>
          </a:p>
        </p:txBody>
      </p:sp>
      <p:sp>
        <p:nvSpPr>
          <p:cNvPr id="8411" name="Rectangle 87"/>
          <p:cNvSpPr>
            <a:spLocks noChangeArrowheads="1"/>
          </p:cNvSpPr>
          <p:nvPr/>
        </p:nvSpPr>
        <p:spPr bwMode="auto">
          <a:xfrm>
            <a:off x="5641975" y="-1719263"/>
            <a:ext cx="114300" cy="342900"/>
          </a:xfrm>
          <a:prstGeom prst="rect">
            <a:avLst/>
          </a:prstGeom>
          <a:noFill/>
          <a:ln w="9525">
            <a:noFill/>
            <a:miter lim="800000"/>
            <a:headEnd/>
            <a:tailEnd/>
          </a:ln>
        </p:spPr>
        <p:txBody>
          <a:bodyPr/>
          <a:lstStyle/>
          <a:p>
            <a:endParaRPr lang="ru-RU">
              <a:latin typeface="Calibri" pitchFamily="34" charset="0"/>
            </a:endParaRPr>
          </a:p>
        </p:txBody>
      </p:sp>
      <p:sp>
        <p:nvSpPr>
          <p:cNvPr id="8412" name="Rectangle 85"/>
          <p:cNvSpPr>
            <a:spLocks noChangeArrowheads="1"/>
          </p:cNvSpPr>
          <p:nvPr/>
        </p:nvSpPr>
        <p:spPr bwMode="auto">
          <a:xfrm>
            <a:off x="5181600" y="-1719263"/>
            <a:ext cx="114300" cy="342900"/>
          </a:xfrm>
          <a:prstGeom prst="rect">
            <a:avLst/>
          </a:prstGeom>
          <a:noFill/>
          <a:ln w="9525">
            <a:noFill/>
            <a:miter lim="800000"/>
            <a:headEnd/>
            <a:tailEnd/>
          </a:ln>
        </p:spPr>
        <p:txBody>
          <a:bodyPr/>
          <a:lstStyle/>
          <a:p>
            <a:endParaRPr lang="ru-RU">
              <a:latin typeface="Calibri" pitchFamily="34" charset="0"/>
            </a:endParaRPr>
          </a:p>
        </p:txBody>
      </p:sp>
      <p:sp>
        <p:nvSpPr>
          <p:cNvPr id="8413" name="Rectangle 84"/>
          <p:cNvSpPr>
            <a:spLocks noChangeArrowheads="1"/>
          </p:cNvSpPr>
          <p:nvPr/>
        </p:nvSpPr>
        <p:spPr bwMode="auto">
          <a:xfrm>
            <a:off x="5065713" y="-1719263"/>
            <a:ext cx="115887" cy="342900"/>
          </a:xfrm>
          <a:prstGeom prst="rect">
            <a:avLst/>
          </a:prstGeom>
          <a:noFill/>
          <a:ln w="9525">
            <a:noFill/>
            <a:miter lim="800000"/>
            <a:headEnd/>
            <a:tailEnd/>
          </a:ln>
        </p:spPr>
        <p:txBody>
          <a:bodyPr/>
          <a:lstStyle/>
          <a:p>
            <a:endParaRPr lang="ru-RU">
              <a:latin typeface="Calibri" pitchFamily="34" charset="0"/>
            </a:endParaRPr>
          </a:p>
        </p:txBody>
      </p:sp>
      <p:sp>
        <p:nvSpPr>
          <p:cNvPr id="8414" name="Rectangle 82"/>
          <p:cNvSpPr>
            <a:spLocks noChangeArrowheads="1"/>
          </p:cNvSpPr>
          <p:nvPr/>
        </p:nvSpPr>
        <p:spPr bwMode="auto">
          <a:xfrm>
            <a:off x="3454400" y="-1719263"/>
            <a:ext cx="1266825" cy="342900"/>
          </a:xfrm>
          <a:prstGeom prst="rect">
            <a:avLst/>
          </a:prstGeom>
          <a:noFill/>
          <a:ln w="9525">
            <a:noFill/>
            <a:miter lim="800000"/>
            <a:headEnd/>
            <a:tailEnd/>
          </a:ln>
        </p:spPr>
        <p:txBody>
          <a:bodyPr/>
          <a:lstStyle/>
          <a:p>
            <a:endParaRPr lang="ru-RU">
              <a:latin typeface="Calibri" pitchFamily="34" charset="0"/>
            </a:endParaRPr>
          </a:p>
        </p:txBody>
      </p:sp>
      <p:sp>
        <p:nvSpPr>
          <p:cNvPr id="8415" name="Rectangle 81"/>
          <p:cNvSpPr>
            <a:spLocks noChangeArrowheads="1"/>
          </p:cNvSpPr>
          <p:nvPr/>
        </p:nvSpPr>
        <p:spPr bwMode="auto">
          <a:xfrm>
            <a:off x="3224213" y="-1719263"/>
            <a:ext cx="230187" cy="342900"/>
          </a:xfrm>
          <a:prstGeom prst="rect">
            <a:avLst/>
          </a:prstGeom>
          <a:noFill/>
          <a:ln w="9525">
            <a:noFill/>
            <a:miter lim="800000"/>
            <a:headEnd/>
            <a:tailEnd/>
          </a:ln>
        </p:spPr>
        <p:txBody>
          <a:bodyPr/>
          <a:lstStyle/>
          <a:p>
            <a:endParaRPr lang="ru-RU">
              <a:latin typeface="Calibri" pitchFamily="34" charset="0"/>
            </a:endParaRPr>
          </a:p>
        </p:txBody>
      </p:sp>
      <p:sp>
        <p:nvSpPr>
          <p:cNvPr id="8416" name="Rectangle 79"/>
          <p:cNvSpPr>
            <a:spLocks noChangeArrowheads="1"/>
          </p:cNvSpPr>
          <p:nvPr/>
        </p:nvSpPr>
        <p:spPr bwMode="auto">
          <a:xfrm>
            <a:off x="1381125" y="-1719263"/>
            <a:ext cx="230188" cy="342900"/>
          </a:xfrm>
          <a:prstGeom prst="rect">
            <a:avLst/>
          </a:prstGeom>
          <a:noFill/>
          <a:ln w="9525">
            <a:noFill/>
            <a:miter lim="800000"/>
            <a:headEnd/>
            <a:tailEnd/>
          </a:ln>
        </p:spPr>
        <p:txBody>
          <a:bodyPr/>
          <a:lstStyle/>
          <a:p>
            <a:endParaRPr lang="ru-RU">
              <a:latin typeface="Calibri" pitchFamily="34" charset="0"/>
            </a:endParaRPr>
          </a:p>
        </p:txBody>
      </p:sp>
      <p:sp>
        <p:nvSpPr>
          <p:cNvPr id="8417" name="Rectangle 78"/>
          <p:cNvSpPr>
            <a:spLocks noChangeArrowheads="1"/>
          </p:cNvSpPr>
          <p:nvPr/>
        </p:nvSpPr>
        <p:spPr bwMode="auto">
          <a:xfrm>
            <a:off x="0" y="-1719263"/>
            <a:ext cx="1366838" cy="342900"/>
          </a:xfrm>
          <a:prstGeom prst="rect">
            <a:avLst/>
          </a:prstGeom>
          <a:noFill/>
          <a:ln w="9525">
            <a:noFill/>
            <a:miter lim="800000"/>
            <a:headEnd/>
            <a:tailEnd/>
          </a:ln>
        </p:spPr>
        <p:txBody>
          <a:bodyPr/>
          <a:lstStyle/>
          <a:p>
            <a:endParaRPr lang="ru-RU">
              <a:latin typeface="Calibri" pitchFamily="34" charset="0"/>
            </a:endParaRPr>
          </a:p>
        </p:txBody>
      </p:sp>
      <p:sp>
        <p:nvSpPr>
          <p:cNvPr id="8418" name="Rectangle 76"/>
          <p:cNvSpPr>
            <a:spLocks noChangeArrowheads="1"/>
          </p:cNvSpPr>
          <p:nvPr/>
        </p:nvSpPr>
        <p:spPr bwMode="auto">
          <a:xfrm>
            <a:off x="0" y="-1947863"/>
            <a:ext cx="1366838" cy="228600"/>
          </a:xfrm>
          <a:prstGeom prst="rect">
            <a:avLst/>
          </a:prstGeom>
          <a:noFill/>
          <a:ln w="9525">
            <a:noFill/>
            <a:miter lim="800000"/>
            <a:headEnd/>
            <a:tailEnd/>
          </a:ln>
        </p:spPr>
        <p:txBody>
          <a:bodyPr/>
          <a:lstStyle/>
          <a:p>
            <a:endParaRPr lang="ru-RU">
              <a:latin typeface="Calibri" pitchFamily="34" charset="0"/>
            </a:endParaRPr>
          </a:p>
        </p:txBody>
      </p:sp>
      <p:sp>
        <p:nvSpPr>
          <p:cNvPr id="8419" name="Rectangle 74"/>
          <p:cNvSpPr>
            <a:spLocks noChangeArrowheads="1"/>
          </p:cNvSpPr>
          <p:nvPr/>
        </p:nvSpPr>
        <p:spPr bwMode="auto">
          <a:xfrm>
            <a:off x="8174038"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20" name="Rectangle 73"/>
          <p:cNvSpPr>
            <a:spLocks noChangeArrowheads="1"/>
          </p:cNvSpPr>
          <p:nvPr/>
        </p:nvSpPr>
        <p:spPr bwMode="auto">
          <a:xfrm>
            <a:off x="8059738"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21" name="Rectangle 72"/>
          <p:cNvSpPr>
            <a:spLocks noChangeArrowheads="1"/>
          </p:cNvSpPr>
          <p:nvPr/>
        </p:nvSpPr>
        <p:spPr bwMode="auto">
          <a:xfrm>
            <a:off x="7943850"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22" name="Rectangle 71"/>
          <p:cNvSpPr>
            <a:spLocks noChangeArrowheads="1"/>
          </p:cNvSpPr>
          <p:nvPr/>
        </p:nvSpPr>
        <p:spPr bwMode="auto">
          <a:xfrm>
            <a:off x="7829550"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23" name="Rectangle 70"/>
          <p:cNvSpPr>
            <a:spLocks noChangeArrowheads="1"/>
          </p:cNvSpPr>
          <p:nvPr/>
        </p:nvSpPr>
        <p:spPr bwMode="auto">
          <a:xfrm>
            <a:off x="7713663"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24" name="Rectangle 69"/>
          <p:cNvSpPr>
            <a:spLocks noChangeArrowheads="1"/>
          </p:cNvSpPr>
          <p:nvPr/>
        </p:nvSpPr>
        <p:spPr bwMode="auto">
          <a:xfrm>
            <a:off x="7599363"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25" name="Rectangle 68"/>
          <p:cNvSpPr>
            <a:spLocks noChangeArrowheads="1"/>
          </p:cNvSpPr>
          <p:nvPr/>
        </p:nvSpPr>
        <p:spPr bwMode="auto">
          <a:xfrm>
            <a:off x="7483475"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26" name="Rectangle 67"/>
          <p:cNvSpPr>
            <a:spLocks noChangeArrowheads="1"/>
          </p:cNvSpPr>
          <p:nvPr/>
        </p:nvSpPr>
        <p:spPr bwMode="auto">
          <a:xfrm>
            <a:off x="7369175"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27" name="Rectangle 66"/>
          <p:cNvSpPr>
            <a:spLocks noChangeArrowheads="1"/>
          </p:cNvSpPr>
          <p:nvPr/>
        </p:nvSpPr>
        <p:spPr bwMode="auto">
          <a:xfrm>
            <a:off x="7253288"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28" name="Rectangle 65"/>
          <p:cNvSpPr>
            <a:spLocks noChangeArrowheads="1"/>
          </p:cNvSpPr>
          <p:nvPr/>
        </p:nvSpPr>
        <p:spPr bwMode="auto">
          <a:xfrm>
            <a:off x="7138988"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29" name="Rectangle 64"/>
          <p:cNvSpPr>
            <a:spLocks noChangeArrowheads="1"/>
          </p:cNvSpPr>
          <p:nvPr/>
        </p:nvSpPr>
        <p:spPr bwMode="auto">
          <a:xfrm>
            <a:off x="7023100"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30" name="Rectangle 63"/>
          <p:cNvSpPr>
            <a:spLocks noChangeArrowheads="1"/>
          </p:cNvSpPr>
          <p:nvPr/>
        </p:nvSpPr>
        <p:spPr bwMode="auto">
          <a:xfrm>
            <a:off x="6908800"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31" name="Rectangle 62"/>
          <p:cNvSpPr>
            <a:spLocks noChangeArrowheads="1"/>
          </p:cNvSpPr>
          <p:nvPr/>
        </p:nvSpPr>
        <p:spPr bwMode="auto">
          <a:xfrm>
            <a:off x="6792913"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32" name="Rectangle 61"/>
          <p:cNvSpPr>
            <a:spLocks noChangeArrowheads="1"/>
          </p:cNvSpPr>
          <p:nvPr/>
        </p:nvSpPr>
        <p:spPr bwMode="auto">
          <a:xfrm>
            <a:off x="6677025"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33" name="Rectangle 60"/>
          <p:cNvSpPr>
            <a:spLocks noChangeArrowheads="1"/>
          </p:cNvSpPr>
          <p:nvPr/>
        </p:nvSpPr>
        <p:spPr bwMode="auto">
          <a:xfrm>
            <a:off x="6562725"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34" name="Rectangle 59"/>
          <p:cNvSpPr>
            <a:spLocks noChangeArrowheads="1"/>
          </p:cNvSpPr>
          <p:nvPr/>
        </p:nvSpPr>
        <p:spPr bwMode="auto">
          <a:xfrm>
            <a:off x="6446838"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35" name="Rectangle 58"/>
          <p:cNvSpPr>
            <a:spLocks noChangeArrowheads="1"/>
          </p:cNvSpPr>
          <p:nvPr/>
        </p:nvSpPr>
        <p:spPr bwMode="auto">
          <a:xfrm>
            <a:off x="6332538"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36" name="Rectangle 57"/>
          <p:cNvSpPr>
            <a:spLocks noChangeArrowheads="1"/>
          </p:cNvSpPr>
          <p:nvPr/>
        </p:nvSpPr>
        <p:spPr bwMode="auto">
          <a:xfrm>
            <a:off x="6216650"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37" name="Rectangle 56"/>
          <p:cNvSpPr>
            <a:spLocks noChangeArrowheads="1"/>
          </p:cNvSpPr>
          <p:nvPr/>
        </p:nvSpPr>
        <p:spPr bwMode="auto">
          <a:xfrm>
            <a:off x="6102350"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38" name="Rectangle 55"/>
          <p:cNvSpPr>
            <a:spLocks noChangeArrowheads="1"/>
          </p:cNvSpPr>
          <p:nvPr/>
        </p:nvSpPr>
        <p:spPr bwMode="auto">
          <a:xfrm>
            <a:off x="5986463"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39" name="Rectangle 54"/>
          <p:cNvSpPr>
            <a:spLocks noChangeArrowheads="1"/>
          </p:cNvSpPr>
          <p:nvPr/>
        </p:nvSpPr>
        <p:spPr bwMode="auto">
          <a:xfrm>
            <a:off x="5872163"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40" name="Rectangle 53"/>
          <p:cNvSpPr>
            <a:spLocks noChangeArrowheads="1"/>
          </p:cNvSpPr>
          <p:nvPr/>
        </p:nvSpPr>
        <p:spPr bwMode="auto">
          <a:xfrm>
            <a:off x="5756275"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41" name="Rectangle 52"/>
          <p:cNvSpPr>
            <a:spLocks noChangeArrowheads="1"/>
          </p:cNvSpPr>
          <p:nvPr/>
        </p:nvSpPr>
        <p:spPr bwMode="auto">
          <a:xfrm>
            <a:off x="5641975"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42" name="Rectangle 51"/>
          <p:cNvSpPr>
            <a:spLocks noChangeArrowheads="1"/>
          </p:cNvSpPr>
          <p:nvPr/>
        </p:nvSpPr>
        <p:spPr bwMode="auto">
          <a:xfrm>
            <a:off x="5526088"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43" name="Rectangle 50"/>
          <p:cNvSpPr>
            <a:spLocks noChangeArrowheads="1"/>
          </p:cNvSpPr>
          <p:nvPr/>
        </p:nvSpPr>
        <p:spPr bwMode="auto">
          <a:xfrm>
            <a:off x="5411788"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44" name="Rectangle 49"/>
          <p:cNvSpPr>
            <a:spLocks noChangeArrowheads="1"/>
          </p:cNvSpPr>
          <p:nvPr/>
        </p:nvSpPr>
        <p:spPr bwMode="auto">
          <a:xfrm>
            <a:off x="5295900"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45" name="Rectangle 48"/>
          <p:cNvSpPr>
            <a:spLocks noChangeArrowheads="1"/>
          </p:cNvSpPr>
          <p:nvPr/>
        </p:nvSpPr>
        <p:spPr bwMode="auto">
          <a:xfrm>
            <a:off x="5181600"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46" name="Rectangle 47"/>
          <p:cNvSpPr>
            <a:spLocks noChangeArrowheads="1"/>
          </p:cNvSpPr>
          <p:nvPr/>
        </p:nvSpPr>
        <p:spPr bwMode="auto">
          <a:xfrm>
            <a:off x="5065713"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47" name="Rectangle 46"/>
          <p:cNvSpPr>
            <a:spLocks noChangeArrowheads="1"/>
          </p:cNvSpPr>
          <p:nvPr/>
        </p:nvSpPr>
        <p:spPr bwMode="auto">
          <a:xfrm>
            <a:off x="4951413"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48" name="Rectangle 45"/>
          <p:cNvSpPr>
            <a:spLocks noChangeArrowheads="1"/>
          </p:cNvSpPr>
          <p:nvPr/>
        </p:nvSpPr>
        <p:spPr bwMode="auto">
          <a:xfrm>
            <a:off x="4835525"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49" name="Rectangle 44"/>
          <p:cNvSpPr>
            <a:spLocks noChangeArrowheads="1"/>
          </p:cNvSpPr>
          <p:nvPr/>
        </p:nvSpPr>
        <p:spPr bwMode="auto">
          <a:xfrm>
            <a:off x="4721225"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50" name="Rectangle 43"/>
          <p:cNvSpPr>
            <a:spLocks noChangeArrowheads="1"/>
          </p:cNvSpPr>
          <p:nvPr/>
        </p:nvSpPr>
        <p:spPr bwMode="auto">
          <a:xfrm>
            <a:off x="4605338"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51" name="Rectangle 42"/>
          <p:cNvSpPr>
            <a:spLocks noChangeArrowheads="1"/>
          </p:cNvSpPr>
          <p:nvPr/>
        </p:nvSpPr>
        <p:spPr bwMode="auto">
          <a:xfrm>
            <a:off x="4491038"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52" name="Rectangle 41"/>
          <p:cNvSpPr>
            <a:spLocks noChangeArrowheads="1"/>
          </p:cNvSpPr>
          <p:nvPr/>
        </p:nvSpPr>
        <p:spPr bwMode="auto">
          <a:xfrm>
            <a:off x="4375150"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53" name="Rectangle 40"/>
          <p:cNvSpPr>
            <a:spLocks noChangeArrowheads="1"/>
          </p:cNvSpPr>
          <p:nvPr/>
        </p:nvSpPr>
        <p:spPr bwMode="auto">
          <a:xfrm>
            <a:off x="4259263"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54" name="Rectangle 39"/>
          <p:cNvSpPr>
            <a:spLocks noChangeArrowheads="1"/>
          </p:cNvSpPr>
          <p:nvPr/>
        </p:nvSpPr>
        <p:spPr bwMode="auto">
          <a:xfrm>
            <a:off x="4144963"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55" name="Rectangle 38"/>
          <p:cNvSpPr>
            <a:spLocks noChangeArrowheads="1"/>
          </p:cNvSpPr>
          <p:nvPr/>
        </p:nvSpPr>
        <p:spPr bwMode="auto">
          <a:xfrm>
            <a:off x="4029075"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56" name="Rectangle 37"/>
          <p:cNvSpPr>
            <a:spLocks noChangeArrowheads="1"/>
          </p:cNvSpPr>
          <p:nvPr/>
        </p:nvSpPr>
        <p:spPr bwMode="auto">
          <a:xfrm>
            <a:off x="3914775"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57" name="Rectangle 36"/>
          <p:cNvSpPr>
            <a:spLocks noChangeArrowheads="1"/>
          </p:cNvSpPr>
          <p:nvPr/>
        </p:nvSpPr>
        <p:spPr bwMode="auto">
          <a:xfrm>
            <a:off x="3798888"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58" name="Rectangle 35"/>
          <p:cNvSpPr>
            <a:spLocks noChangeArrowheads="1"/>
          </p:cNvSpPr>
          <p:nvPr/>
        </p:nvSpPr>
        <p:spPr bwMode="auto">
          <a:xfrm>
            <a:off x="3684588"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59" name="Rectangle 34"/>
          <p:cNvSpPr>
            <a:spLocks noChangeArrowheads="1"/>
          </p:cNvSpPr>
          <p:nvPr/>
        </p:nvSpPr>
        <p:spPr bwMode="auto">
          <a:xfrm>
            <a:off x="3568700"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60" name="Rectangle 33"/>
          <p:cNvSpPr>
            <a:spLocks noChangeArrowheads="1"/>
          </p:cNvSpPr>
          <p:nvPr/>
        </p:nvSpPr>
        <p:spPr bwMode="auto">
          <a:xfrm>
            <a:off x="3454400"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61" name="Rectangle 32"/>
          <p:cNvSpPr>
            <a:spLocks noChangeArrowheads="1"/>
          </p:cNvSpPr>
          <p:nvPr/>
        </p:nvSpPr>
        <p:spPr bwMode="auto">
          <a:xfrm>
            <a:off x="3338513"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62" name="Rectangle 31"/>
          <p:cNvSpPr>
            <a:spLocks noChangeArrowheads="1"/>
          </p:cNvSpPr>
          <p:nvPr/>
        </p:nvSpPr>
        <p:spPr bwMode="auto">
          <a:xfrm>
            <a:off x="3224213"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63" name="Rectangle 30"/>
          <p:cNvSpPr>
            <a:spLocks noChangeArrowheads="1"/>
          </p:cNvSpPr>
          <p:nvPr/>
        </p:nvSpPr>
        <p:spPr bwMode="auto">
          <a:xfrm>
            <a:off x="3108325"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64" name="Rectangle 29"/>
          <p:cNvSpPr>
            <a:spLocks noChangeArrowheads="1"/>
          </p:cNvSpPr>
          <p:nvPr/>
        </p:nvSpPr>
        <p:spPr bwMode="auto">
          <a:xfrm>
            <a:off x="2994025"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65" name="Rectangle 28"/>
          <p:cNvSpPr>
            <a:spLocks noChangeArrowheads="1"/>
          </p:cNvSpPr>
          <p:nvPr/>
        </p:nvSpPr>
        <p:spPr bwMode="auto">
          <a:xfrm>
            <a:off x="2878138"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66" name="Rectangle 27"/>
          <p:cNvSpPr>
            <a:spLocks noChangeArrowheads="1"/>
          </p:cNvSpPr>
          <p:nvPr/>
        </p:nvSpPr>
        <p:spPr bwMode="auto">
          <a:xfrm>
            <a:off x="2763838"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67" name="Rectangle 26"/>
          <p:cNvSpPr>
            <a:spLocks noChangeArrowheads="1"/>
          </p:cNvSpPr>
          <p:nvPr/>
        </p:nvSpPr>
        <p:spPr bwMode="auto">
          <a:xfrm>
            <a:off x="2647950"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68" name="Rectangle 25"/>
          <p:cNvSpPr>
            <a:spLocks noChangeArrowheads="1"/>
          </p:cNvSpPr>
          <p:nvPr/>
        </p:nvSpPr>
        <p:spPr bwMode="auto">
          <a:xfrm>
            <a:off x="2533650"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69" name="Rectangle 24"/>
          <p:cNvSpPr>
            <a:spLocks noChangeArrowheads="1"/>
          </p:cNvSpPr>
          <p:nvPr/>
        </p:nvSpPr>
        <p:spPr bwMode="auto">
          <a:xfrm>
            <a:off x="2417763"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70" name="Rectangle 23"/>
          <p:cNvSpPr>
            <a:spLocks noChangeArrowheads="1"/>
          </p:cNvSpPr>
          <p:nvPr/>
        </p:nvSpPr>
        <p:spPr bwMode="auto">
          <a:xfrm>
            <a:off x="2303463"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71" name="Rectangle 22"/>
          <p:cNvSpPr>
            <a:spLocks noChangeArrowheads="1"/>
          </p:cNvSpPr>
          <p:nvPr/>
        </p:nvSpPr>
        <p:spPr bwMode="auto">
          <a:xfrm>
            <a:off x="2187575"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72" name="Rectangle 21"/>
          <p:cNvSpPr>
            <a:spLocks noChangeArrowheads="1"/>
          </p:cNvSpPr>
          <p:nvPr/>
        </p:nvSpPr>
        <p:spPr bwMode="auto">
          <a:xfrm>
            <a:off x="2071688" y="-2606675"/>
            <a:ext cx="115887" cy="190500"/>
          </a:xfrm>
          <a:prstGeom prst="rect">
            <a:avLst/>
          </a:prstGeom>
          <a:noFill/>
          <a:ln w="9525">
            <a:noFill/>
            <a:miter lim="800000"/>
            <a:headEnd/>
            <a:tailEnd/>
          </a:ln>
        </p:spPr>
        <p:txBody>
          <a:bodyPr/>
          <a:lstStyle/>
          <a:p>
            <a:endParaRPr lang="ru-RU">
              <a:latin typeface="Calibri" pitchFamily="34" charset="0"/>
            </a:endParaRPr>
          </a:p>
        </p:txBody>
      </p:sp>
      <p:sp>
        <p:nvSpPr>
          <p:cNvPr id="8473" name="Rectangle 19"/>
          <p:cNvSpPr>
            <a:spLocks noChangeArrowheads="1"/>
          </p:cNvSpPr>
          <p:nvPr/>
        </p:nvSpPr>
        <p:spPr bwMode="auto">
          <a:xfrm>
            <a:off x="1841500"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74" name="Rectangle 18"/>
          <p:cNvSpPr>
            <a:spLocks noChangeArrowheads="1"/>
          </p:cNvSpPr>
          <p:nvPr/>
        </p:nvSpPr>
        <p:spPr bwMode="auto">
          <a:xfrm>
            <a:off x="1727200"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75" name="Rectangle 16"/>
          <p:cNvSpPr>
            <a:spLocks noChangeArrowheads="1"/>
          </p:cNvSpPr>
          <p:nvPr/>
        </p:nvSpPr>
        <p:spPr bwMode="auto">
          <a:xfrm>
            <a:off x="1497013" y="-2606675"/>
            <a:ext cx="114300" cy="190500"/>
          </a:xfrm>
          <a:prstGeom prst="rect">
            <a:avLst/>
          </a:prstGeom>
          <a:noFill/>
          <a:ln w="9525">
            <a:noFill/>
            <a:miter lim="800000"/>
            <a:headEnd/>
            <a:tailEnd/>
          </a:ln>
        </p:spPr>
        <p:txBody>
          <a:bodyPr/>
          <a:lstStyle/>
          <a:p>
            <a:endParaRPr lang="ru-RU">
              <a:latin typeface="Calibri" pitchFamily="34" charset="0"/>
            </a:endParaRPr>
          </a:p>
        </p:txBody>
      </p:sp>
      <p:sp>
        <p:nvSpPr>
          <p:cNvPr id="8476" name="Rectangle 15"/>
          <p:cNvSpPr>
            <a:spLocks noChangeArrowheads="1"/>
          </p:cNvSpPr>
          <p:nvPr/>
        </p:nvSpPr>
        <p:spPr bwMode="auto">
          <a:xfrm>
            <a:off x="1381125" y="-2606675"/>
            <a:ext cx="115888" cy="190500"/>
          </a:xfrm>
          <a:prstGeom prst="rect">
            <a:avLst/>
          </a:prstGeom>
          <a:noFill/>
          <a:ln w="9525">
            <a:noFill/>
            <a:miter lim="800000"/>
            <a:headEnd/>
            <a:tailEnd/>
          </a:ln>
        </p:spPr>
        <p:txBody>
          <a:bodyPr/>
          <a:lstStyle/>
          <a:p>
            <a:endParaRPr lang="ru-RU">
              <a:latin typeface="Calibri" pitchFamily="34" charset="0"/>
            </a:endParaRPr>
          </a:p>
        </p:txBody>
      </p:sp>
      <p:sp>
        <p:nvSpPr>
          <p:cNvPr id="8477" name="Rectangle 14"/>
          <p:cNvSpPr>
            <a:spLocks noChangeArrowheads="1"/>
          </p:cNvSpPr>
          <p:nvPr/>
        </p:nvSpPr>
        <p:spPr bwMode="auto">
          <a:xfrm>
            <a:off x="0" y="-2606675"/>
            <a:ext cx="1366838" cy="190500"/>
          </a:xfrm>
          <a:prstGeom prst="rect">
            <a:avLst/>
          </a:prstGeom>
          <a:noFill/>
          <a:ln w="9525">
            <a:noFill/>
            <a:miter lim="800000"/>
            <a:headEnd/>
            <a:tailEnd/>
          </a:ln>
        </p:spPr>
        <p:txBody>
          <a:bodyPr/>
          <a:lstStyle/>
          <a:p>
            <a:endParaRPr lang="ru-RU">
              <a:latin typeface="Calibri" pitchFamily="34" charset="0"/>
            </a:endParaRPr>
          </a:p>
        </p:txBody>
      </p:sp>
      <p:sp>
        <p:nvSpPr>
          <p:cNvPr id="8478" name="Rectangle 13"/>
          <p:cNvSpPr>
            <a:spLocks noChangeArrowheads="1"/>
          </p:cNvSpPr>
          <p:nvPr/>
        </p:nvSpPr>
        <p:spPr bwMode="auto">
          <a:xfrm>
            <a:off x="8174038" y="-2947988"/>
            <a:ext cx="115887" cy="341313"/>
          </a:xfrm>
          <a:prstGeom prst="rect">
            <a:avLst/>
          </a:prstGeom>
          <a:noFill/>
          <a:ln w="9525">
            <a:noFill/>
            <a:miter lim="800000"/>
            <a:headEnd/>
            <a:tailEnd/>
          </a:ln>
        </p:spPr>
        <p:txBody>
          <a:bodyPr/>
          <a:lstStyle/>
          <a:p>
            <a:endParaRPr lang="ru-RU">
              <a:latin typeface="Calibri" pitchFamily="34" charset="0"/>
            </a:endParaRPr>
          </a:p>
        </p:txBody>
      </p:sp>
      <p:sp>
        <p:nvSpPr>
          <p:cNvPr id="8479" name="Rectangle 10"/>
          <p:cNvSpPr>
            <a:spLocks noChangeArrowheads="1"/>
          </p:cNvSpPr>
          <p:nvPr/>
        </p:nvSpPr>
        <p:spPr bwMode="auto">
          <a:xfrm>
            <a:off x="6792913" y="-2947988"/>
            <a:ext cx="230187" cy="341313"/>
          </a:xfrm>
          <a:prstGeom prst="rect">
            <a:avLst/>
          </a:prstGeom>
          <a:noFill/>
          <a:ln w="9525">
            <a:noFill/>
            <a:miter lim="800000"/>
            <a:headEnd/>
            <a:tailEnd/>
          </a:ln>
        </p:spPr>
        <p:txBody>
          <a:bodyPr/>
          <a:lstStyle/>
          <a:p>
            <a:endParaRPr lang="ru-RU">
              <a:latin typeface="Calibri" pitchFamily="34" charset="0"/>
            </a:endParaRPr>
          </a:p>
        </p:txBody>
      </p:sp>
      <p:sp>
        <p:nvSpPr>
          <p:cNvPr id="8480" name="Rectangle 9"/>
          <p:cNvSpPr>
            <a:spLocks noChangeArrowheads="1"/>
          </p:cNvSpPr>
          <p:nvPr/>
        </p:nvSpPr>
        <p:spPr bwMode="auto">
          <a:xfrm>
            <a:off x="6677025" y="-2947988"/>
            <a:ext cx="115888" cy="341313"/>
          </a:xfrm>
          <a:prstGeom prst="rect">
            <a:avLst/>
          </a:prstGeom>
          <a:noFill/>
          <a:ln w="9525">
            <a:noFill/>
            <a:miter lim="800000"/>
            <a:headEnd/>
            <a:tailEnd/>
          </a:ln>
        </p:spPr>
        <p:txBody>
          <a:bodyPr/>
          <a:lstStyle/>
          <a:p>
            <a:endParaRPr lang="ru-RU">
              <a:latin typeface="Calibri" pitchFamily="34" charset="0"/>
            </a:endParaRPr>
          </a:p>
        </p:txBody>
      </p:sp>
      <p:sp>
        <p:nvSpPr>
          <p:cNvPr id="8481" name="Rectangle 8"/>
          <p:cNvSpPr>
            <a:spLocks noChangeArrowheads="1"/>
          </p:cNvSpPr>
          <p:nvPr/>
        </p:nvSpPr>
        <p:spPr bwMode="auto">
          <a:xfrm>
            <a:off x="5872163" y="-2947988"/>
            <a:ext cx="804862" cy="341313"/>
          </a:xfrm>
          <a:prstGeom prst="rect">
            <a:avLst/>
          </a:prstGeom>
          <a:noFill/>
          <a:ln w="9525">
            <a:noFill/>
            <a:miter lim="800000"/>
            <a:headEnd/>
            <a:tailEnd/>
          </a:ln>
        </p:spPr>
        <p:txBody>
          <a:bodyPr/>
          <a:lstStyle/>
          <a:p>
            <a:endParaRPr lang="ru-RU">
              <a:latin typeface="Calibri" pitchFamily="34" charset="0"/>
            </a:endParaRPr>
          </a:p>
        </p:txBody>
      </p:sp>
      <p:sp>
        <p:nvSpPr>
          <p:cNvPr id="8482" name="Rectangle 7"/>
          <p:cNvSpPr>
            <a:spLocks noChangeArrowheads="1"/>
          </p:cNvSpPr>
          <p:nvPr/>
        </p:nvSpPr>
        <p:spPr bwMode="auto">
          <a:xfrm>
            <a:off x="5641975" y="-2947988"/>
            <a:ext cx="230188" cy="341313"/>
          </a:xfrm>
          <a:prstGeom prst="rect">
            <a:avLst/>
          </a:prstGeom>
          <a:noFill/>
          <a:ln w="9525">
            <a:noFill/>
            <a:miter lim="800000"/>
            <a:headEnd/>
            <a:tailEnd/>
          </a:ln>
        </p:spPr>
        <p:txBody>
          <a:bodyPr/>
          <a:lstStyle/>
          <a:p>
            <a:endParaRPr lang="ru-RU">
              <a:latin typeface="Calibri" pitchFamily="34" charset="0"/>
            </a:endParaRPr>
          </a:p>
        </p:txBody>
      </p:sp>
      <p:sp>
        <p:nvSpPr>
          <p:cNvPr id="8483" name="Rectangle 3"/>
          <p:cNvSpPr>
            <a:spLocks noChangeArrowheads="1"/>
          </p:cNvSpPr>
          <p:nvPr/>
        </p:nvSpPr>
        <p:spPr bwMode="auto">
          <a:xfrm>
            <a:off x="1381125" y="-3176588"/>
            <a:ext cx="4260850" cy="228600"/>
          </a:xfrm>
          <a:prstGeom prst="rect">
            <a:avLst/>
          </a:prstGeom>
          <a:noFill/>
          <a:ln w="9525">
            <a:noFill/>
            <a:miter lim="800000"/>
            <a:headEnd/>
            <a:tailEnd/>
          </a:ln>
        </p:spPr>
        <p:txBody>
          <a:bodyPr/>
          <a:lstStyle/>
          <a:p>
            <a:endParaRPr lang="ru-RU">
              <a:latin typeface="Calibri" pitchFamily="34" charset="0"/>
            </a:endParaRPr>
          </a:p>
        </p:txBody>
      </p:sp>
      <p:pic>
        <p:nvPicPr>
          <p:cNvPr id="8491" name="Picture 2"/>
          <p:cNvPicPr>
            <a:picLocks noChangeAspect="1" noChangeArrowheads="1"/>
          </p:cNvPicPr>
          <p:nvPr/>
        </p:nvPicPr>
        <p:blipFill>
          <a:blip r:embed="rId2" cstate="print"/>
          <a:srcRect b="35724"/>
          <a:stretch>
            <a:fillRect/>
          </a:stretch>
        </p:blipFill>
        <p:spPr bwMode="auto">
          <a:xfrm>
            <a:off x="539552" y="2852936"/>
            <a:ext cx="8134036" cy="4032448"/>
          </a:xfrm>
          <a:prstGeom prst="rect">
            <a:avLst/>
          </a:prstGeom>
          <a:noFill/>
          <a:ln w="9525">
            <a:noFill/>
            <a:miter lim="800000"/>
            <a:headEnd/>
            <a:tailEnd/>
          </a:ln>
        </p:spPr>
      </p:pic>
      <p:sp>
        <p:nvSpPr>
          <p:cNvPr id="8493" name="TextBox 342"/>
          <p:cNvSpPr txBox="1">
            <a:spLocks noChangeArrowheads="1"/>
          </p:cNvSpPr>
          <p:nvPr/>
        </p:nvSpPr>
        <p:spPr bwMode="auto">
          <a:xfrm>
            <a:off x="179388" y="1"/>
            <a:ext cx="8740775" cy="1569660"/>
          </a:xfrm>
          <a:prstGeom prst="rect">
            <a:avLst/>
          </a:prstGeom>
          <a:noFill/>
          <a:ln w="9525">
            <a:noFill/>
            <a:miter lim="800000"/>
            <a:headEnd/>
            <a:tailEnd/>
          </a:ln>
        </p:spPr>
        <p:txBody>
          <a:bodyPr wrap="square">
            <a:spAutoFit/>
          </a:bodyPr>
          <a:lstStyle/>
          <a:p>
            <a:r>
              <a:rPr lang="ru-RU" sz="1600" b="1" i="1" dirty="0" smtClean="0"/>
              <a:t>Результат: </a:t>
            </a:r>
            <a:r>
              <a:rPr lang="ru-RU" sz="1600" b="1" dirty="0" smtClean="0"/>
              <a:t>В аминокислотной последовательности </a:t>
            </a:r>
            <a:r>
              <a:rPr lang="ru-RU" sz="1600" b="1" dirty="0" err="1" smtClean="0"/>
              <a:t>фибера</a:t>
            </a:r>
            <a:r>
              <a:rPr lang="ru-RU" sz="1600" b="1" dirty="0" smtClean="0"/>
              <a:t> </a:t>
            </a:r>
            <a:r>
              <a:rPr lang="en-US" sz="1600" b="1" dirty="0" smtClean="0"/>
              <a:t>CELO </a:t>
            </a:r>
            <a:r>
              <a:rPr lang="ru-RU" sz="1600" b="1" dirty="0" smtClean="0"/>
              <a:t>было выбрано место для вставки </a:t>
            </a:r>
            <a:r>
              <a:rPr lang="en-US" sz="1600" b="1" dirty="0" smtClean="0"/>
              <a:t> RGD</a:t>
            </a:r>
            <a:r>
              <a:rPr lang="ru-RU" sz="1600" b="1" dirty="0" smtClean="0"/>
              <a:t>, по нашим предсказаниям, локализующееся на поверхности. Полученный модифицированный </a:t>
            </a:r>
            <a:r>
              <a:rPr lang="en-US" sz="1600" b="1" dirty="0" smtClean="0"/>
              <a:t>RGD </a:t>
            </a:r>
            <a:r>
              <a:rPr lang="ru-RU" sz="1600" b="1" dirty="0" smtClean="0"/>
              <a:t>вирус проникал в кроличьи клетки молочной железы </a:t>
            </a:r>
            <a:r>
              <a:rPr lang="en-US" sz="1600" b="1" i="1" dirty="0" smtClean="0"/>
              <a:t>in vivo </a:t>
            </a:r>
            <a:r>
              <a:rPr lang="ru-RU" sz="1600" b="1" dirty="0" smtClean="0"/>
              <a:t>с эффективностью, сравнимой с эффективностью человеческого </a:t>
            </a:r>
            <a:r>
              <a:rPr lang="en-US" sz="1600" b="1" dirty="0" smtClean="0"/>
              <a:t>Ad </a:t>
            </a:r>
            <a:r>
              <a:rPr lang="ru-RU" sz="1600" b="1" dirty="0" smtClean="0"/>
              <a:t>вируса типа 5</a:t>
            </a:r>
            <a:r>
              <a:rPr lang="en-US" sz="1600" b="1" dirty="0" smtClean="0"/>
              <a:t>.</a:t>
            </a:r>
            <a:r>
              <a:rPr lang="ru-RU" sz="1600" b="1" dirty="0" smtClean="0"/>
              <a:t> В сентябре 2007 года в </a:t>
            </a:r>
            <a:r>
              <a:rPr lang="en-US" sz="1600" b="1" dirty="0" smtClean="0"/>
              <a:t>J. </a:t>
            </a:r>
            <a:r>
              <a:rPr lang="en-US" sz="1600" b="1" dirty="0" err="1" smtClean="0"/>
              <a:t>Virol</a:t>
            </a:r>
            <a:r>
              <a:rPr lang="en-US" sz="1600" b="1" dirty="0" smtClean="0"/>
              <a:t> </a:t>
            </a:r>
            <a:r>
              <a:rPr lang="ru-RU" sz="1600" b="1" dirty="0" smtClean="0"/>
              <a:t>была опубликована</a:t>
            </a:r>
          </a:p>
          <a:p>
            <a:r>
              <a:rPr lang="ru-RU" sz="1600" b="1" dirty="0" smtClean="0"/>
              <a:t>наша статья.</a:t>
            </a:r>
          </a:p>
        </p:txBody>
      </p:sp>
      <p:pic>
        <p:nvPicPr>
          <p:cNvPr id="8494" name="Picture 372" descr="Fig1"/>
          <p:cNvPicPr>
            <a:picLocks noChangeAspect="1" noChangeArrowheads="1"/>
          </p:cNvPicPr>
          <p:nvPr/>
        </p:nvPicPr>
        <p:blipFill>
          <a:blip r:embed="rId3" cstate="print"/>
          <a:srcRect/>
          <a:stretch>
            <a:fillRect/>
          </a:stretch>
        </p:blipFill>
        <p:spPr bwMode="auto">
          <a:xfrm>
            <a:off x="2393280" y="1700535"/>
            <a:ext cx="4699000" cy="1368425"/>
          </a:xfrm>
          <a:prstGeom prst="rect">
            <a:avLst/>
          </a:prstGeom>
          <a:noFill/>
          <a:ln w="9525">
            <a:noFill/>
            <a:miter lim="800000"/>
            <a:headEnd/>
            <a:tailEnd/>
          </a:ln>
        </p:spPr>
      </p:pic>
      <p:cxnSp>
        <p:nvCxnSpPr>
          <p:cNvPr id="344" name="Прямая со стрелкой 343"/>
          <p:cNvCxnSpPr/>
          <p:nvPr/>
        </p:nvCxnSpPr>
        <p:spPr>
          <a:xfrm rot="16200000" flipH="1">
            <a:off x="4099842" y="1677765"/>
            <a:ext cx="403225" cy="0"/>
          </a:xfrm>
          <a:prstGeom prst="straightConnector1">
            <a:avLst/>
          </a:prstGeom>
          <a:ln w="444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8496" name="TextBox 349"/>
          <p:cNvSpPr txBox="1">
            <a:spLocks noChangeArrowheads="1"/>
          </p:cNvSpPr>
          <p:nvPr/>
        </p:nvSpPr>
        <p:spPr bwMode="auto">
          <a:xfrm>
            <a:off x="3968080" y="1196752"/>
            <a:ext cx="696912" cy="350838"/>
          </a:xfrm>
          <a:prstGeom prst="rect">
            <a:avLst/>
          </a:prstGeom>
          <a:noFill/>
          <a:ln w="9525">
            <a:noFill/>
            <a:miter lim="800000"/>
            <a:headEnd/>
            <a:tailEnd/>
          </a:ln>
        </p:spPr>
        <p:txBody>
          <a:bodyPr wrap="none">
            <a:spAutoFit/>
          </a:bodyPr>
          <a:lstStyle/>
          <a:p>
            <a:r>
              <a:rPr lang="en-US"/>
              <a:t>RGD</a:t>
            </a:r>
            <a:endParaRPr lang="ru-RU"/>
          </a:p>
        </p:txBody>
      </p:sp>
      <p:sp>
        <p:nvSpPr>
          <p:cNvPr id="307" name="Овал 306"/>
          <p:cNvSpPr/>
          <p:nvPr/>
        </p:nvSpPr>
        <p:spPr>
          <a:xfrm>
            <a:off x="2051720" y="3284984"/>
            <a:ext cx="72008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A9B858A2-5AE2-45F0-9333-F007E038DA77}" type="slidenum">
              <a:rPr lang="ru-RU" smtClean="0"/>
              <a:pPr>
                <a:defRPr/>
              </a:pPr>
              <a:t>6</a:t>
            </a:fld>
            <a:endParaRPr lang="ru-RU"/>
          </a:p>
        </p:txBody>
      </p:sp>
      <p:pic>
        <p:nvPicPr>
          <p:cNvPr id="11" name="Picture 2"/>
          <p:cNvPicPr>
            <a:picLocks noChangeAspect="1" noChangeArrowheads="1"/>
          </p:cNvPicPr>
          <p:nvPr/>
        </p:nvPicPr>
        <p:blipFill>
          <a:blip r:embed="rId2" cstate="print"/>
          <a:srcRect b="47328"/>
          <a:stretch>
            <a:fillRect/>
          </a:stretch>
        </p:blipFill>
        <p:spPr bwMode="auto">
          <a:xfrm>
            <a:off x="34925" y="55014"/>
            <a:ext cx="6337275" cy="3445994"/>
          </a:xfrm>
          <a:prstGeom prst="rect">
            <a:avLst/>
          </a:prstGeom>
          <a:noFill/>
          <a:ln w="9525">
            <a:noFill/>
            <a:miter lim="800000"/>
            <a:headEnd/>
            <a:tailEnd/>
          </a:ln>
        </p:spPr>
      </p:pic>
      <p:sp>
        <p:nvSpPr>
          <p:cNvPr id="12" name="TextBox 345"/>
          <p:cNvSpPr txBox="1">
            <a:spLocks noChangeArrowheads="1"/>
          </p:cNvSpPr>
          <p:nvPr/>
        </p:nvSpPr>
        <p:spPr bwMode="auto">
          <a:xfrm>
            <a:off x="107950" y="4509120"/>
            <a:ext cx="5760194" cy="1815882"/>
          </a:xfrm>
          <a:prstGeom prst="rect">
            <a:avLst/>
          </a:prstGeom>
          <a:noFill/>
          <a:ln w="9525">
            <a:noFill/>
            <a:miter lim="800000"/>
            <a:headEnd/>
            <a:tailEnd/>
          </a:ln>
        </p:spPr>
        <p:txBody>
          <a:bodyPr wrap="square">
            <a:spAutoFit/>
          </a:bodyPr>
          <a:lstStyle/>
          <a:p>
            <a:r>
              <a:rPr lang="ru-RU" sz="1600" b="1" dirty="0" smtClean="0"/>
              <a:t>Месяцем позже в </a:t>
            </a:r>
            <a:r>
              <a:rPr lang="en-US" sz="1600" b="1" dirty="0" smtClean="0"/>
              <a:t>J. of General Virology</a:t>
            </a:r>
            <a:r>
              <a:rPr lang="ru-RU" sz="1600" b="1" dirty="0" smtClean="0"/>
              <a:t> была опубликована статья со структурой длинного </a:t>
            </a:r>
            <a:r>
              <a:rPr lang="ru-RU" sz="1600" b="1" dirty="0" err="1" smtClean="0"/>
              <a:t>фибера</a:t>
            </a:r>
            <a:r>
              <a:rPr lang="ru-RU" sz="1600" b="1" dirty="0" smtClean="0"/>
              <a:t> аденовируса </a:t>
            </a:r>
            <a:r>
              <a:rPr lang="en-US" sz="1600" b="1" dirty="0" smtClean="0"/>
              <a:t>CELO. </a:t>
            </a:r>
            <a:r>
              <a:rPr lang="ru-RU" sz="1600" b="1" dirty="0" smtClean="0"/>
              <a:t>Предсказанное место для введения </a:t>
            </a:r>
            <a:r>
              <a:rPr lang="en-US" sz="1600" b="1" dirty="0" smtClean="0"/>
              <a:t>RGD, </a:t>
            </a:r>
            <a:r>
              <a:rPr lang="ru-RU" sz="1600" b="1" dirty="0" smtClean="0"/>
              <a:t>действительно, оказалось на поверхности белковой глобулы, и представляло собой очень удобный для введения модификаций участок.</a:t>
            </a:r>
          </a:p>
        </p:txBody>
      </p:sp>
      <p:pic>
        <p:nvPicPr>
          <p:cNvPr id="4" name="Рисунок 365" descr="CELO_HI_loop_PV.GIF"/>
          <p:cNvPicPr>
            <a:picLocks noChangeAspect="1"/>
          </p:cNvPicPr>
          <p:nvPr/>
        </p:nvPicPr>
        <p:blipFill>
          <a:blip r:embed="rId3" cstate="print"/>
          <a:srcRect/>
          <a:stretch>
            <a:fillRect/>
          </a:stretch>
        </p:blipFill>
        <p:spPr bwMode="auto">
          <a:xfrm>
            <a:off x="5868988" y="2744788"/>
            <a:ext cx="2849562" cy="2844800"/>
          </a:xfrm>
          <a:prstGeom prst="rect">
            <a:avLst/>
          </a:prstGeom>
          <a:noFill/>
          <a:ln w="9525">
            <a:noFill/>
            <a:miter lim="800000"/>
            <a:headEnd/>
            <a:tailEnd/>
          </a:ln>
        </p:spPr>
      </p:pic>
      <p:sp>
        <p:nvSpPr>
          <p:cNvPr id="5" name="TextBox 366"/>
          <p:cNvSpPr txBox="1">
            <a:spLocks noChangeArrowheads="1"/>
          </p:cNvSpPr>
          <p:nvPr/>
        </p:nvSpPr>
        <p:spPr bwMode="auto">
          <a:xfrm>
            <a:off x="5795963" y="5121275"/>
            <a:ext cx="590550" cy="457200"/>
          </a:xfrm>
          <a:prstGeom prst="rect">
            <a:avLst/>
          </a:prstGeom>
          <a:noFill/>
          <a:ln w="9525">
            <a:noFill/>
            <a:miter lim="800000"/>
            <a:headEnd/>
            <a:tailEnd/>
          </a:ln>
        </p:spPr>
        <p:txBody>
          <a:bodyPr wrap="none">
            <a:spAutoFit/>
          </a:bodyPr>
          <a:lstStyle/>
          <a:p>
            <a:r>
              <a:rPr lang="en-US" sz="2400">
                <a:latin typeface="Calibri" pitchFamily="34" charset="0"/>
              </a:rPr>
              <a:t>PV</a:t>
            </a:r>
            <a:endParaRPr lang="ru-RU" sz="2400">
              <a:latin typeface="Calibri" pitchFamily="34" charset="0"/>
            </a:endParaRPr>
          </a:p>
        </p:txBody>
      </p:sp>
      <p:sp>
        <p:nvSpPr>
          <p:cNvPr id="6" name="TextBox 368"/>
          <p:cNvSpPr txBox="1">
            <a:spLocks noChangeArrowheads="1"/>
          </p:cNvSpPr>
          <p:nvPr/>
        </p:nvSpPr>
        <p:spPr bwMode="auto">
          <a:xfrm>
            <a:off x="8662988" y="4471988"/>
            <a:ext cx="590550" cy="457200"/>
          </a:xfrm>
          <a:prstGeom prst="rect">
            <a:avLst/>
          </a:prstGeom>
          <a:noFill/>
          <a:ln w="9525">
            <a:noFill/>
            <a:miter lim="800000"/>
            <a:headEnd/>
            <a:tailEnd/>
          </a:ln>
        </p:spPr>
        <p:txBody>
          <a:bodyPr wrap="none">
            <a:spAutoFit/>
          </a:bodyPr>
          <a:lstStyle/>
          <a:p>
            <a:r>
              <a:rPr lang="en-US" sz="2400">
                <a:latin typeface="Calibri" pitchFamily="34" charset="0"/>
              </a:rPr>
              <a:t>PV</a:t>
            </a:r>
            <a:endParaRPr lang="ru-RU" sz="2400">
              <a:latin typeface="Calibri" pitchFamily="34" charset="0"/>
            </a:endParaRPr>
          </a:p>
        </p:txBody>
      </p:sp>
      <p:sp>
        <p:nvSpPr>
          <p:cNvPr id="7" name="TextBox 369"/>
          <p:cNvSpPr txBox="1">
            <a:spLocks noChangeArrowheads="1"/>
          </p:cNvSpPr>
          <p:nvPr/>
        </p:nvSpPr>
        <p:spPr bwMode="auto">
          <a:xfrm>
            <a:off x="6227763" y="2887663"/>
            <a:ext cx="590550" cy="457200"/>
          </a:xfrm>
          <a:prstGeom prst="rect">
            <a:avLst/>
          </a:prstGeom>
          <a:noFill/>
          <a:ln w="9525">
            <a:noFill/>
            <a:miter lim="800000"/>
            <a:headEnd/>
            <a:tailEnd/>
          </a:ln>
        </p:spPr>
        <p:txBody>
          <a:bodyPr wrap="none">
            <a:spAutoFit/>
          </a:bodyPr>
          <a:lstStyle/>
          <a:p>
            <a:r>
              <a:rPr lang="en-US" sz="2400" dirty="0">
                <a:latin typeface="Calibri" pitchFamily="34" charset="0"/>
              </a:rPr>
              <a:t>PV</a:t>
            </a:r>
            <a:endParaRPr lang="ru-RU" sz="2400" dirty="0">
              <a:latin typeface="Calibri" pitchFamily="34" charset="0"/>
            </a:endParaRPr>
          </a:p>
        </p:txBody>
      </p:sp>
      <p:cxnSp>
        <p:nvCxnSpPr>
          <p:cNvPr id="8" name="Прямая со стрелкой 7"/>
          <p:cNvCxnSpPr/>
          <p:nvPr/>
        </p:nvCxnSpPr>
        <p:spPr>
          <a:xfrm flipV="1">
            <a:off x="6224588" y="4978400"/>
            <a:ext cx="428625" cy="214313"/>
          </a:xfrm>
          <a:prstGeom prst="straightConnector1">
            <a:avLst/>
          </a:prstGeom>
          <a:ln w="444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6656388" y="3244850"/>
            <a:ext cx="357187" cy="285750"/>
          </a:xfrm>
          <a:prstGeom prst="straightConnector1">
            <a:avLst/>
          </a:prstGeom>
          <a:ln w="444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0800000">
            <a:off x="8305800" y="4471988"/>
            <a:ext cx="428625" cy="142875"/>
          </a:xfrm>
          <a:prstGeom prst="straightConnector1">
            <a:avLst/>
          </a:prstGeom>
          <a:ln w="4445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A9B858A2-5AE2-45F0-9333-F007E038DA77}" type="slidenum">
              <a:rPr lang="ru-RU" smtClean="0"/>
              <a:pPr>
                <a:defRPr/>
              </a:pPr>
              <a:t>7</a:t>
            </a:fld>
            <a:endParaRPr lang="ru-RU"/>
          </a:p>
        </p:txBody>
      </p:sp>
      <p:pic>
        <p:nvPicPr>
          <p:cNvPr id="361474" name="Picture 2"/>
          <p:cNvPicPr>
            <a:picLocks noChangeAspect="1" noChangeArrowheads="1"/>
          </p:cNvPicPr>
          <p:nvPr/>
        </p:nvPicPr>
        <p:blipFill>
          <a:blip r:embed="rId2" cstate="print"/>
          <a:srcRect/>
          <a:stretch>
            <a:fillRect/>
          </a:stretch>
        </p:blipFill>
        <p:spPr bwMode="auto">
          <a:xfrm>
            <a:off x="1114463" y="1124744"/>
            <a:ext cx="6697897" cy="5544617"/>
          </a:xfrm>
          <a:prstGeom prst="rect">
            <a:avLst/>
          </a:prstGeom>
          <a:noFill/>
          <a:ln w="9525">
            <a:noFill/>
            <a:miter lim="800000"/>
            <a:headEnd/>
            <a:tailEnd/>
          </a:ln>
        </p:spPr>
      </p:pic>
      <p:sp>
        <p:nvSpPr>
          <p:cNvPr id="4" name="Заголовок 1"/>
          <p:cNvSpPr txBox="1">
            <a:spLocks/>
          </p:cNvSpPr>
          <p:nvPr/>
        </p:nvSpPr>
        <p:spPr>
          <a:xfrm>
            <a:off x="-36512" y="-27384"/>
            <a:ext cx="9217024"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2400" b="1" dirty="0" smtClean="0"/>
              <a:t>Методы, используемые при компьютерной разработке лекарств</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dirty="0" smtClean="0"/>
              <a:t>Computer-Aided Drug Design (CADD)</a:t>
            </a:r>
            <a:endParaRPr kumimoji="0" lang="ru-RU"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362498" name="Picture 2"/>
          <p:cNvPicPr>
            <a:picLocks noChangeAspect="1" noChangeArrowheads="1"/>
          </p:cNvPicPr>
          <p:nvPr/>
        </p:nvPicPr>
        <p:blipFill>
          <a:blip r:embed="rId3" cstate="print"/>
          <a:srcRect/>
          <a:stretch>
            <a:fillRect/>
          </a:stretch>
        </p:blipFill>
        <p:spPr bwMode="auto">
          <a:xfrm>
            <a:off x="6228184" y="6525344"/>
            <a:ext cx="1885950" cy="18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552" y="0"/>
            <a:ext cx="6861448" cy="1143000"/>
          </a:xfrm>
        </p:spPr>
        <p:txBody>
          <a:bodyPr/>
          <a:lstStyle/>
          <a:p>
            <a:r>
              <a:rPr lang="ru-RU" sz="3600" b="1" dirty="0" smtClean="0">
                <a:latin typeface="Arial" pitchFamily="34" charset="0"/>
                <a:ea typeface="+mn-ea"/>
                <a:cs typeface="Arial" pitchFamily="34" charset="0"/>
              </a:rPr>
              <a:t>Что такое лекарство?</a:t>
            </a:r>
          </a:p>
        </p:txBody>
      </p:sp>
      <p:sp>
        <p:nvSpPr>
          <p:cNvPr id="3" name="Содержимое 2"/>
          <p:cNvSpPr>
            <a:spLocks noGrp="1"/>
          </p:cNvSpPr>
          <p:nvPr>
            <p:ph idx="1"/>
          </p:nvPr>
        </p:nvSpPr>
        <p:spPr>
          <a:xfrm>
            <a:off x="3995936" y="908720"/>
            <a:ext cx="4906888" cy="4525963"/>
          </a:xfrm>
        </p:spPr>
        <p:txBody>
          <a:bodyPr>
            <a:normAutofit fontScale="92500"/>
          </a:bodyPr>
          <a:lstStyle/>
          <a:p>
            <a:pPr>
              <a:buNone/>
            </a:pPr>
            <a:r>
              <a:rPr lang="ru-RU" b="1" dirty="0" smtClean="0"/>
              <a:t>	</a:t>
            </a:r>
            <a:r>
              <a:rPr lang="ru-RU" sz="2800" b="1" dirty="0" smtClean="0"/>
              <a:t>Лекарственное средство</a:t>
            </a:r>
            <a:r>
              <a:rPr lang="ru-RU" sz="2800" dirty="0" smtClean="0"/>
              <a:t>, </a:t>
            </a:r>
            <a:r>
              <a:rPr lang="ru-RU" sz="2800" b="1" dirty="0" smtClean="0"/>
              <a:t>лекарственный препарат</a:t>
            </a:r>
            <a:r>
              <a:rPr lang="ru-RU" sz="2800" dirty="0" smtClean="0"/>
              <a:t>, </a:t>
            </a:r>
            <a:r>
              <a:rPr lang="ru-RU" sz="2800" b="1" dirty="0" smtClean="0"/>
              <a:t>медикамент</a:t>
            </a:r>
            <a:r>
              <a:rPr lang="ru-RU" sz="2800" dirty="0" smtClean="0"/>
              <a:t>, </a:t>
            </a:r>
            <a:r>
              <a:rPr lang="ru-RU" sz="2800" b="1" dirty="0" smtClean="0"/>
              <a:t>лекарство</a:t>
            </a:r>
            <a:r>
              <a:rPr lang="ru-RU" sz="2800" dirty="0" smtClean="0"/>
              <a:t>  — вещество или смесь веществ синтетического или природного происхождения в виде лекарственной формы (таблетки, капсулы, раствора, мази и т. п.), применяемое для профилактики и лечения заболеваний.</a:t>
            </a:r>
            <a:endParaRPr lang="ru-RU" sz="2800" dirty="0"/>
          </a:p>
        </p:txBody>
      </p:sp>
      <p:sp>
        <p:nvSpPr>
          <p:cNvPr id="4" name="Номер слайда 3"/>
          <p:cNvSpPr>
            <a:spLocks noGrp="1"/>
          </p:cNvSpPr>
          <p:nvPr>
            <p:ph type="sldNum" sz="quarter" idx="12"/>
          </p:nvPr>
        </p:nvSpPr>
        <p:spPr/>
        <p:txBody>
          <a:bodyPr/>
          <a:lstStyle/>
          <a:p>
            <a:pPr>
              <a:defRPr/>
            </a:pPr>
            <a:fld id="{BAF303C9-FE37-47E0-AC4A-0EB9CA6C1BD5}" type="slidenum">
              <a:rPr lang="ru-RU" smtClean="0"/>
              <a:pPr>
                <a:defRPr/>
              </a:pPr>
              <a:t>8</a:t>
            </a:fld>
            <a:endParaRPr lang="ru-RU"/>
          </a:p>
        </p:txBody>
      </p:sp>
      <p:pic>
        <p:nvPicPr>
          <p:cNvPr id="189442" name="Picture 2" descr="https://upload.wikimedia.org/wikipedia/commons/0/03/Medikamente.jpg"/>
          <p:cNvPicPr>
            <a:picLocks noChangeAspect="1" noChangeArrowheads="1"/>
          </p:cNvPicPr>
          <p:nvPr/>
        </p:nvPicPr>
        <p:blipFill>
          <a:blip r:embed="rId2" cstate="print"/>
          <a:srcRect/>
          <a:stretch>
            <a:fillRect/>
          </a:stretch>
        </p:blipFill>
        <p:spPr bwMode="auto">
          <a:xfrm>
            <a:off x="0" y="2502051"/>
            <a:ext cx="4139952" cy="35192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BAF303C9-FE37-47E0-AC4A-0EB9CA6C1BD5}" type="slidenum">
              <a:rPr lang="ru-RU" smtClean="0"/>
              <a:pPr>
                <a:defRPr/>
              </a:pPr>
              <a:t>9</a:t>
            </a:fld>
            <a:endParaRPr lang="ru-RU"/>
          </a:p>
        </p:txBody>
      </p:sp>
      <p:sp>
        <p:nvSpPr>
          <p:cNvPr id="5" name="Заголовок 1"/>
          <p:cNvSpPr>
            <a:spLocks noGrp="1"/>
          </p:cNvSpPr>
          <p:nvPr>
            <p:ph type="title"/>
          </p:nvPr>
        </p:nvSpPr>
        <p:spPr>
          <a:xfrm>
            <a:off x="457200" y="-99392"/>
            <a:ext cx="8229600" cy="971600"/>
          </a:xfrm>
        </p:spPr>
        <p:txBody>
          <a:bodyPr/>
          <a:lstStyle/>
          <a:p>
            <a:r>
              <a:rPr lang="ru-RU" sz="3600" b="1" dirty="0" smtClean="0">
                <a:latin typeface="Arial" pitchFamily="34" charset="0"/>
                <a:ea typeface="+mn-ea"/>
                <a:cs typeface="Arial" pitchFamily="34" charset="0"/>
              </a:rPr>
              <a:t>Сколько существует лекарств?</a:t>
            </a:r>
          </a:p>
        </p:txBody>
      </p:sp>
      <p:sp>
        <p:nvSpPr>
          <p:cNvPr id="7" name="Содержимое 6"/>
          <p:cNvSpPr>
            <a:spLocks noGrp="1"/>
          </p:cNvSpPr>
          <p:nvPr>
            <p:ph idx="1"/>
          </p:nvPr>
        </p:nvSpPr>
        <p:spPr>
          <a:xfrm>
            <a:off x="518864" y="4552528"/>
            <a:ext cx="8229600" cy="2332856"/>
          </a:xfrm>
        </p:spPr>
        <p:txBody>
          <a:bodyPr/>
          <a:lstStyle/>
          <a:p>
            <a:r>
              <a:rPr lang="ru-RU" dirty="0" smtClean="0"/>
              <a:t> К настоящему времени в мире разработано более 7 тысяч лекарственных препаратов.</a:t>
            </a:r>
          </a:p>
          <a:p>
            <a:r>
              <a:rPr lang="ru-RU" dirty="0" smtClean="0"/>
              <a:t> Большинство из них появилось в последние 25 лет. </a:t>
            </a:r>
            <a:endParaRPr lang="ru-RU" dirty="0"/>
          </a:p>
        </p:txBody>
      </p:sp>
      <p:pic>
        <p:nvPicPr>
          <p:cNvPr id="193538" name="Picture 2" descr="http://lh6.ggpht.com/-GfkGDzNPySk/UgKK3xl8VRI/AAAAAAAF72U/VGVPLV8ZNGM/clip_image001_thumb%25255B1%25255D.jpg?imgmax=800"/>
          <p:cNvPicPr>
            <a:picLocks noChangeAspect="1" noChangeArrowheads="1"/>
          </p:cNvPicPr>
          <p:nvPr/>
        </p:nvPicPr>
        <p:blipFill>
          <a:blip r:embed="rId2" cstate="print"/>
          <a:srcRect/>
          <a:stretch>
            <a:fillRect/>
          </a:stretch>
        </p:blipFill>
        <p:spPr bwMode="auto">
          <a:xfrm>
            <a:off x="1681538" y="836712"/>
            <a:ext cx="5482750" cy="36724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2997</Words>
  <Application>Microsoft Office PowerPoint</Application>
  <PresentationFormat>Экран (4:3)</PresentationFormat>
  <Paragraphs>703</Paragraphs>
  <Slides>44</Slides>
  <Notes>7</Notes>
  <HiddenSlides>0</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46" baseType="lpstr">
      <vt:lpstr>Тема Office</vt:lpstr>
      <vt:lpstr>Bitmap Image</vt:lpstr>
      <vt:lpstr>Слайд 1</vt:lpstr>
      <vt:lpstr>Слайд 2</vt:lpstr>
      <vt:lpstr>Слайд 3</vt:lpstr>
      <vt:lpstr>Слайд 4</vt:lpstr>
      <vt:lpstr>Слайд 5</vt:lpstr>
      <vt:lpstr>Слайд 6</vt:lpstr>
      <vt:lpstr>Слайд 7</vt:lpstr>
      <vt:lpstr>Что такое лекарство?</vt:lpstr>
      <vt:lpstr>Сколько существует лекарств?</vt:lpstr>
      <vt:lpstr>Немного истории…</vt:lpstr>
      <vt:lpstr>Особенности разработки лекарств на современном этапе </vt:lpstr>
      <vt:lpstr>Ежегодные вложения в разработку лекарств и  количество одобренных препаратов </vt:lpstr>
      <vt:lpstr>Этапы создания нового лекарства</vt:lpstr>
      <vt:lpstr>Этапы создания нового лекарства</vt:lpstr>
      <vt:lpstr>Слайд 15</vt:lpstr>
      <vt:lpstr>Слайд 16</vt:lpstr>
      <vt:lpstr>Слайд 17</vt:lpstr>
      <vt:lpstr>Слайд 18</vt:lpstr>
      <vt:lpstr>Слайд 19</vt:lpstr>
      <vt:lpstr>Слайд 20</vt:lpstr>
      <vt:lpstr>Слайд 21</vt:lpstr>
      <vt:lpstr>Слайд 22</vt:lpstr>
      <vt:lpstr>Слайд 23</vt:lpstr>
      <vt:lpstr>Программы для докинга и виртуального скрининга</vt:lpstr>
      <vt:lpstr>Слайд 25</vt:lpstr>
      <vt:lpstr>Слайд 26</vt:lpstr>
      <vt:lpstr>Слайд 27</vt:lpstr>
      <vt:lpstr>Слайд 28</vt:lpstr>
      <vt:lpstr>Фильтры.  «Правило пяти» Липински.</vt:lpstr>
      <vt:lpstr>Не всё так просто…</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administrator</dc:creator>
  <cp:lastModifiedBy>Anna</cp:lastModifiedBy>
  <cp:revision>6</cp:revision>
  <dcterms:created xsi:type="dcterms:W3CDTF">2014-11-18T19:32:21Z</dcterms:created>
  <dcterms:modified xsi:type="dcterms:W3CDTF">2014-11-19T11:51:02Z</dcterms:modified>
</cp:coreProperties>
</file>