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96" r:id="rId2"/>
    <p:sldId id="299" r:id="rId3"/>
    <p:sldId id="298" r:id="rId4"/>
    <p:sldId id="297" r:id="rId5"/>
    <p:sldId id="301" r:id="rId6"/>
    <p:sldId id="302" r:id="rId7"/>
    <p:sldId id="30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84" autoAdjust="0"/>
  </p:normalViewPr>
  <p:slideViewPr>
    <p:cSldViewPr>
      <p:cViewPr>
        <p:scale>
          <a:sx n="66" d="100"/>
          <a:sy n="66" d="100"/>
        </p:scale>
        <p:origin x="-12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7C9B5-BCCE-40C4-8765-45F451C611A4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11C85-3E4B-4780-AACE-C5B34795C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FEDAB-C62C-4AC7-B29D-ECA0B5CD5C2F}" type="datetime1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0EC5-87ED-4E92-BDFE-42607E3075E6}" type="datetime1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41B5-AF25-4562-977F-75100201AC3E}" type="datetime1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015A-C21C-4DDD-8D33-91BD48283CEE}" type="datetime1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F350-D486-478C-9DDD-F212CD559B3D}" type="datetime1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9394-4718-46F7-AA77-8DD567F9BBF8}" type="datetime1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8D6D-E820-49E5-B06A-62841A17BBFB}" type="datetime1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0A33-5211-4A5B-88AD-C0AD8EBA3584}" type="datetime1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AABF-7D0E-4384-A473-9F95ACAE8796}" type="datetime1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ADA3-E209-4E1F-9032-24998EE5B988}" type="datetime1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8122-F3D4-4375-9A77-D0207F945195}" type="datetime1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C2BBB-08A1-47BF-B092-CA48226C2A34}" type="datetime1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EBBE5-053C-4602-A123-7934C9B71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  <a:ea typeface="+mn-ea"/>
                <a:cs typeface="+mn-cs"/>
              </a:rPr>
              <a:t>Микроскопия </a:t>
            </a:r>
            <a:r>
              <a:rPr lang="ru-RU" sz="4000" b="1" dirty="0" err="1" smtClean="0">
                <a:latin typeface="+mn-lt"/>
                <a:ea typeface="+mn-ea"/>
                <a:cs typeface="+mn-cs"/>
              </a:rPr>
              <a:t>суперспиральной</a:t>
            </a:r>
            <a:r>
              <a:rPr lang="ru-RU" sz="4000" b="1" dirty="0" smtClean="0">
                <a:latin typeface="+mn-lt"/>
                <a:ea typeface="+mn-ea"/>
                <a:cs typeface="+mn-cs"/>
              </a:rPr>
              <a:t> ДНК</a:t>
            </a:r>
          </a:p>
        </p:txBody>
      </p:sp>
      <p:pic>
        <p:nvPicPr>
          <p:cNvPr id="29699" name="Picture 3" descr="D:\-=Gol=-\lect5\Dna-coil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3" y="1278320"/>
            <a:ext cx="8015287" cy="54244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92616" y="5771705"/>
            <a:ext cx="4292394" cy="73866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Маленькая </a:t>
            </a:r>
            <a:r>
              <a:rPr lang="ru-RU" sz="2400" dirty="0" err="1">
                <a:solidFill>
                  <a:srgbClr val="C00000"/>
                </a:solidFill>
                <a:latin typeface="+mn-lt"/>
              </a:rPr>
              <a:t>плазмида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бактерии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Электронная </a:t>
            </a:r>
            <a:r>
              <a:rPr lang="ru-RU" dirty="0">
                <a:latin typeface="+mn-lt"/>
              </a:rPr>
              <a:t>микроскопия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8" name="Picture 4" descr="Mycobacterium_tuberculo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450" y="1431940"/>
            <a:ext cx="4032525" cy="38846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5574" y="165100"/>
            <a:ext cx="8794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Электронная микрофотография палочки </a:t>
            </a:r>
            <a:br>
              <a:rPr lang="ru-RU" sz="3600" dirty="0" smtClean="0"/>
            </a:br>
            <a:r>
              <a:rPr lang="ru-RU" sz="3600" dirty="0" smtClean="0"/>
              <a:t>Коха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725620" y="3889860"/>
            <a:ext cx="25347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Масштабная линейка –</a:t>
            </a:r>
          </a:p>
          <a:p>
            <a:r>
              <a:rPr lang="ru-RU" sz="2800" dirty="0" smtClean="0"/>
              <a:t>2 микрона</a:t>
            </a:r>
            <a:endParaRPr lang="ru-RU" sz="2800" dirty="0"/>
          </a:p>
        </p:txBody>
      </p:sp>
      <p:cxnSp>
        <p:nvCxnSpPr>
          <p:cNvPr id="9" name="Прямая со стрелкой 8"/>
          <p:cNvCxnSpPr>
            <a:stCxn id="6" idx="1"/>
          </p:cNvCxnSpPr>
          <p:nvPr/>
        </p:nvCxnSpPr>
        <p:spPr>
          <a:xfrm flipH="1">
            <a:off x="3035800" y="4582358"/>
            <a:ext cx="1689820" cy="2292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ДНК занимает не всю клетку бактерии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4" name="Picture 2" descr="http://pisum.bionet.nsc.ru/kosterin/lectures/lecture7/nucleoid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1854394"/>
            <a:ext cx="5741322" cy="372528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54580" y="1892800"/>
            <a:ext cx="25347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ДНК в клетке бактерии обычно образует </a:t>
            </a:r>
            <a:r>
              <a:rPr lang="ru-RU" sz="2800" dirty="0" err="1" smtClean="0"/>
              <a:t>нуклеоид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424B-BA00-4C1D-946A-CCF19F3E8C6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55574" y="241384"/>
            <a:ext cx="8794595" cy="11905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Задача(*) для любопытных:</a:t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насколько плотно упакована ДНК палочки Коха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450" y="1662370"/>
            <a:ext cx="82570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Оцените среднее расстояние от участка ДНК до участка соседнего в пространстве, но не соседнего по последовательности. </a:t>
            </a:r>
          </a:p>
          <a:p>
            <a:endParaRPr lang="ru-RU" sz="2800" dirty="0" smtClean="0"/>
          </a:p>
          <a:p>
            <a:r>
              <a:rPr lang="ru-RU" sz="2800" i="1" dirty="0" smtClean="0"/>
              <a:t>Указания.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400" dirty="0" smtClean="0"/>
              <a:t>1) Размеры клетки, </a:t>
            </a:r>
            <a:r>
              <a:rPr lang="ru-RU" sz="2400" dirty="0" err="1" smtClean="0"/>
              <a:t>нуклеоида</a:t>
            </a:r>
            <a:r>
              <a:rPr lang="ru-RU" sz="2400" dirty="0" smtClean="0"/>
              <a:t> и число пар оснований ДНК оцените из фотографий на предыдущих слайдах.</a:t>
            </a:r>
          </a:p>
          <a:p>
            <a:r>
              <a:rPr lang="ru-RU" sz="2400" dirty="0" smtClean="0"/>
              <a:t>2) Расстояние между плоскостями соседних оснований около 3,4 ангстрема. </a:t>
            </a:r>
          </a:p>
          <a:p>
            <a:r>
              <a:rPr lang="ru-RU" sz="2400" dirty="0" smtClean="0"/>
              <a:t>3) Диаметр двойной спирали ДНК – около 20 ангстрем. </a:t>
            </a:r>
            <a:br>
              <a:rPr lang="ru-RU" sz="2400" dirty="0" smtClean="0"/>
            </a:br>
            <a:r>
              <a:rPr lang="ru-RU" sz="2400" dirty="0" smtClean="0"/>
              <a:t>4) 1 ангстрем = 10</a:t>
            </a:r>
            <a:r>
              <a:rPr lang="ru-RU" sz="2400" baseline="30000" dirty="0" smtClean="0"/>
              <a:t>-10 </a:t>
            </a:r>
            <a:r>
              <a:rPr lang="ru-RU" sz="2400" dirty="0" smtClean="0"/>
              <a:t> метра.</a:t>
            </a:r>
          </a:p>
          <a:p>
            <a:endParaRPr lang="ru-RU" sz="2800" dirty="0" smtClean="0"/>
          </a:p>
        </p:txBody>
      </p:sp>
      <p:grpSp>
        <p:nvGrpSpPr>
          <p:cNvPr id="5" name="Группа 13"/>
          <p:cNvGrpSpPr/>
          <p:nvPr/>
        </p:nvGrpSpPr>
        <p:grpSpPr>
          <a:xfrm>
            <a:off x="6876300" y="2507280"/>
            <a:ext cx="1476187" cy="1405892"/>
            <a:chOff x="6569060" y="2507280"/>
            <a:chExt cx="1476187" cy="140589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69060" y="2507280"/>
              <a:ext cx="1476187" cy="1405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Прямая со стрелкой 6"/>
            <p:cNvCxnSpPr/>
            <p:nvPr/>
          </p:nvCxnSpPr>
          <p:spPr>
            <a:xfrm flipH="1">
              <a:off x="6799490" y="3083355"/>
              <a:ext cx="345646" cy="7681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20585633">
              <a:off x="6791809" y="2825388"/>
              <a:ext cx="3454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?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А. </a:t>
            </a:r>
            <a:r>
              <a:rPr lang="ru-RU" dirty="0" err="1" smtClean="0"/>
              <a:t>Лисицина</a:t>
            </a:r>
            <a:r>
              <a:rPr lang="ru-RU" dirty="0" smtClean="0"/>
              <a:t>, 5к., каф. биофизики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026" name="AutoShape 2" descr="https://mail.belozersky.msu.ru/cgi-bin/openwebmail/openwebmail-viewatt.pl/%D1%81%D1%85%D0%B5%D0%BC%D0%B0.jpeg?action=viewattachment&amp;sessionid=aba*mail.belozersky.msu.ru-session-0.164871181917505&amp;message_id=%3CCAO4UjXqWTE55ZmPcupYCHL0ftUrQ%2Bhs2zpa3T%3D6DOWHP0Y%2BPrQ%40mail.gmail.com%3E&amp;folder=INBOX&amp;attachment_nodeid=0-0-1&amp;convfrom=none.utf-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4158" t="16106" r="14027" b="10737"/>
          <a:stretch>
            <a:fillRect/>
          </a:stretch>
        </p:blipFill>
        <p:spPr bwMode="auto">
          <a:xfrm>
            <a:off x="762000" y="1105493"/>
            <a:ext cx="5410200" cy="464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19200" y="57150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Расстояние от участка ДНК до  соседнего в пространстве (20/2)=16  ангстрем</a:t>
            </a:r>
            <a:endParaRPr lang="ru-RU" sz="2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438400" y="1600200"/>
            <a:ext cx="304800" cy="762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Выноска 1 14"/>
          <p:cNvSpPr/>
          <p:nvPr/>
        </p:nvSpPr>
        <p:spPr>
          <a:xfrm>
            <a:off x="6096000" y="4267200"/>
            <a:ext cx="2590800" cy="1219200"/>
          </a:xfrm>
          <a:prstGeom prst="borderCallout1">
            <a:avLst>
              <a:gd name="adj1" fmla="val 18750"/>
              <a:gd name="adj2" fmla="val -8333"/>
              <a:gd name="adj3" fmla="val 163691"/>
              <a:gd name="adj4" fmla="val -680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FF0000"/>
                </a:solidFill>
              </a:rPr>
              <a:t>Мало!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Ошибка в вычислениях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ДНК еще плотнее?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026" name="Picture 2" descr="https://encrypted-tbn0.gstatic.com/images?q=tbn:ANd9GcQpq82Vt7vNBhxrU_qLRFE_7xwCSZ1qt91t01DABBqPCBoHtTlZ0Q"/>
          <p:cNvPicPr>
            <a:picLocks noChangeAspect="1" noChangeArrowheads="1"/>
          </p:cNvPicPr>
          <p:nvPr/>
        </p:nvPicPr>
        <p:blipFill>
          <a:blip r:embed="rId2" cstate="print"/>
          <a:srcRect l="11711" r="14905"/>
          <a:stretch>
            <a:fillRect/>
          </a:stretch>
        </p:blipFill>
        <p:spPr bwMode="auto">
          <a:xfrm>
            <a:off x="383988" y="1905000"/>
            <a:ext cx="7688923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Ядро клетки человека можно принять за шар (не всегда так!), диаметр от 3х до 10 микрометров.  Верно ли, что ДНК в ядре упакована плотнее, чем в бактериальной клетке? Если да, то насколько? 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BBE5-053C-4602-A123-7934C9B71A6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125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Микроскопия суперспиральной ДНК</vt:lpstr>
      <vt:lpstr>Слайд 2</vt:lpstr>
      <vt:lpstr>ДНК занимает не всю клетку бактерии </vt:lpstr>
      <vt:lpstr>Слайд 4</vt:lpstr>
      <vt:lpstr>А. Лисицина, 5к., каф. биофизики</vt:lpstr>
      <vt:lpstr>ДНК еще плотнее?</vt:lpstr>
      <vt:lpstr>Задача</vt:lpstr>
    </vt:vector>
  </TitlesOfParts>
  <Company>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Spirin</dc:creator>
  <cp:lastModifiedBy>aba</cp:lastModifiedBy>
  <cp:revision>69</cp:revision>
  <dcterms:created xsi:type="dcterms:W3CDTF">2014-09-24T07:34:16Z</dcterms:created>
  <dcterms:modified xsi:type="dcterms:W3CDTF">2014-10-08T12:19:46Z</dcterms:modified>
</cp:coreProperties>
</file>