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1" r:id="rId4"/>
    <p:sldId id="282" r:id="rId5"/>
    <p:sldId id="283" r:id="rId6"/>
    <p:sldId id="286" r:id="rId7"/>
    <p:sldId id="287" r:id="rId8"/>
    <p:sldId id="285" r:id="rId9"/>
    <p:sldId id="288" r:id="rId10"/>
    <p:sldId id="289" r:id="rId11"/>
    <p:sldId id="290" r:id="rId12"/>
    <p:sldId id="291" r:id="rId13"/>
    <p:sldId id="297" r:id="rId14"/>
    <p:sldId id="293" r:id="rId15"/>
    <p:sldId id="295" r:id="rId16"/>
    <p:sldId id="296" r:id="rId17"/>
    <p:sldId id="298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12" y="138"/>
      </p:cViewPr>
      <p:guideLst>
        <p:guide orient="horz" pos="34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7C9B5-BCCE-40C4-8765-45F451C611A4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1C85-3E4B-4780-AACE-C5B34795C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EDAB-C62C-4AC7-B29D-ECA0B5CD5C2F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0EC5-87ED-4E92-BDFE-42607E3075E6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41B5-AF25-4562-977F-75100201AC3E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015A-C21C-4DDD-8D33-91BD48283CEE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350-D486-478C-9DDD-F212CD559B3D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9394-4718-46F7-AA77-8DD567F9BBF8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8D6D-E820-49E5-B06A-62841A17BBFB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0A33-5211-4A5B-88AD-C0AD8EBA3584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ABF-7D0E-4384-A473-9F95ACAE8796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ADA3-E209-4E1F-9032-24998EE5B988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122-F3D4-4375-9A77-D0207F945195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2BBB-08A1-47BF-B092-CA48226C2A34}" type="datetime1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BBE5-053C-4602-A123-7934C9B71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Эволюция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Митохондриальная</a:t>
            </a:r>
            <a:r>
              <a:rPr lang="ru-RU" dirty="0" smtClean="0"/>
              <a:t> Ева</a:t>
            </a:r>
          </a:p>
          <a:p>
            <a:r>
              <a:rPr lang="en-US" dirty="0" smtClean="0"/>
              <a:t>Y-</a:t>
            </a:r>
            <a:r>
              <a:rPr lang="ru-RU" dirty="0" smtClean="0"/>
              <a:t>хромосомный Адам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Кое-какие ДНК и, значит, гены передаются неполовым путем!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Митохондриальная</a:t>
            </a:r>
            <a:r>
              <a:rPr lang="ru-RU" dirty="0" smtClean="0"/>
              <a:t> ДНК – у всех присутствующих – от МАМЫ. </a:t>
            </a:r>
            <a:br>
              <a:rPr lang="ru-RU" dirty="0" smtClean="0"/>
            </a:br>
            <a:r>
              <a:rPr lang="ru-RU" dirty="0" err="1" smtClean="0"/>
              <a:t>мтДНК</a:t>
            </a:r>
            <a:r>
              <a:rPr lang="ru-RU" dirty="0" smtClean="0"/>
              <a:t> сперматозоидов не передается при оплодотворении яйцеклетки</a:t>
            </a:r>
            <a:br>
              <a:rPr lang="ru-RU" dirty="0" smtClean="0"/>
            </a:br>
            <a:endParaRPr lang="ru-RU" dirty="0" smtClean="0"/>
          </a:p>
          <a:p>
            <a:r>
              <a:rPr lang="en-US" dirty="0" smtClean="0"/>
              <a:t>Y </a:t>
            </a:r>
            <a:r>
              <a:rPr lang="ru-RU" dirty="0" smtClean="0"/>
              <a:t>хромосома есть только у мальчиков (и мужчин); она приходит от ПАПЫ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401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Обсуждается уже существующая возможность получить ребенка от ПАПЫ и ДВУХ МАМ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вредной мутации в </a:t>
            </a:r>
            <a:r>
              <a:rPr lang="ru-RU" dirty="0" err="1" smtClean="0"/>
              <a:t>мтДНК</a:t>
            </a:r>
            <a:r>
              <a:rPr lang="ru-RU" dirty="0" smtClean="0"/>
              <a:t> МАМЫ у детей очень высокий шанс заполучить тяжелую патологию</a:t>
            </a:r>
          </a:p>
          <a:p>
            <a:r>
              <a:rPr lang="ru-RU" dirty="0" smtClean="0"/>
              <a:t>Можно пересадить ядро маминой яйцеклетки в яйцеклетку мамы-донора;</a:t>
            </a:r>
            <a:br>
              <a:rPr lang="ru-RU" dirty="0" smtClean="0"/>
            </a:br>
            <a:r>
              <a:rPr lang="ru-RU" dirty="0" smtClean="0"/>
              <a:t>значит, </a:t>
            </a:r>
            <a:r>
              <a:rPr lang="ru-RU" dirty="0" err="1" smtClean="0"/>
              <a:t>мтДНК</a:t>
            </a:r>
            <a:r>
              <a:rPr lang="ru-RU" dirty="0" smtClean="0"/>
              <a:t> – от суррогатной матери, а вся остальная – от настоящей МАМЫ!</a:t>
            </a:r>
          </a:p>
          <a:p>
            <a:r>
              <a:rPr lang="ru-RU" dirty="0" smtClean="0"/>
              <a:t>Яйцеклетку можно оплодотворить папиными сперматозоидами и </a:t>
            </a:r>
            <a:r>
              <a:rPr lang="ru-RU" dirty="0" err="1" smtClean="0"/>
              <a:t>реинтродуцировать</a:t>
            </a:r>
            <a:r>
              <a:rPr lang="ru-RU" dirty="0" smtClean="0"/>
              <a:t> в матку </a:t>
            </a:r>
          </a:p>
          <a:p>
            <a:r>
              <a:rPr lang="ru-RU" dirty="0" smtClean="0"/>
              <a:t>В США запрещено, в Англии ждут разрешения парламента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EBBE5-053C-4602-A123-7934C9B71A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Митохондриальная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Ева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ныне живущие люди – потомки ОДНОЙ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женщины по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митохондриальной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ДНК.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Наиболее близкую женщину - предка всех людей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принято называть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митохондриальной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Евой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/>
              <a:t>Существование </a:t>
            </a:r>
            <a:r>
              <a:rPr lang="ru-RU" sz="2800" dirty="0" err="1" smtClean="0"/>
              <a:t>мт</a:t>
            </a:r>
            <a:r>
              <a:rPr lang="ru-RU" sz="2800" dirty="0" smtClean="0"/>
              <a:t> Евы – теорема (см. след. слайд)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/>
              <a:t>По современным оценкам она жила около 170 тыс. лет тому назад (были и </a:t>
            </a:r>
            <a:r>
              <a:rPr lang="ru-RU" sz="2800" dirty="0" err="1" smtClean="0"/>
              <a:t>др</a:t>
            </a:r>
            <a:r>
              <a:rPr lang="ru-RU" sz="2800" dirty="0" smtClean="0"/>
              <a:t> оценки)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Она не была единственной женщиной во время жизни!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/>
              <a:t>Её вряд ли звали Ева! И она не была </a:t>
            </a:r>
            <a:r>
              <a:rPr lang="en-US" sz="2800" dirty="0" smtClean="0"/>
              <a:t>“</a:t>
            </a:r>
            <a:r>
              <a:rPr lang="ru-RU" sz="2800" dirty="0" err="1" smtClean="0"/>
              <a:t>мт</a:t>
            </a:r>
            <a:r>
              <a:rPr lang="ru-RU" sz="2800" dirty="0" smtClean="0"/>
              <a:t> Евой</a:t>
            </a:r>
            <a:r>
              <a:rPr lang="en-US" sz="2800" dirty="0" smtClean="0"/>
              <a:t>”</a:t>
            </a:r>
            <a:r>
              <a:rPr lang="ru-RU" sz="2800" dirty="0" smtClean="0"/>
              <a:t> своего времени.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десятки тысячи лет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новая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/>
              <a:t>мт</a:t>
            </a:r>
            <a:r>
              <a:rPr lang="ru-RU" sz="2800" dirty="0" smtClean="0"/>
              <a:t> Ева, наверное, окажется потомком сегодняшней </a:t>
            </a:r>
            <a:r>
              <a:rPr lang="ru-RU" sz="2800" dirty="0" err="1" smtClean="0"/>
              <a:t>мт</a:t>
            </a:r>
            <a:r>
              <a:rPr lang="ru-RU" sz="2800" dirty="0" smtClean="0"/>
              <a:t> Евы.  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</a:t>
            </a:r>
            <a:r>
              <a:rPr lang="ru-RU" dirty="0" err="1" smtClean="0"/>
              <a:t>мт</a:t>
            </a:r>
            <a:r>
              <a:rPr lang="ru-RU" dirty="0" smtClean="0"/>
              <a:t> Ева могла выглядеть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635" y="1676400"/>
            <a:ext cx="7360729" cy="448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Доказательство существования </a:t>
            </a:r>
            <a:r>
              <a:rPr lang="ru-RU" sz="3600" dirty="0" err="1" smtClean="0"/>
              <a:t>мт</a:t>
            </a:r>
            <a:r>
              <a:rPr lang="ru-RU" sz="3600" dirty="0" smtClean="0"/>
              <a:t> Евы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5F2EBBE5-053C-4602-A123-7934C9B71A6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056" name="AutoShape 8" descr="data:image/jpeg;base64,/9j/4AAQSkZJRgABAQAAAQABAAD/2wCEAAkGBxQTEhUUExQVFhUXGBUUFRQUFBcVFBQXFBUXFxQVFRUYHCggGBolGxQUITEhJSkrLi4uFx8zODMsNygtLiwBCgoKDg0OGxAQGywkHyQyLCwsLCwsLCwsLywsLCwsLCwsLCwsLCwsLC8sLCwsLCwsLywsLC0sLCwsLCwsLCwsLP/AABEIALgBEgMBIgACEQEDEQH/xAAcAAABBQEBAQAAAAAAAAAAAAAEAAIDBQYBBwj/xAA+EAABAwIEAwYDBgQGAgMAAAABAAIRAyEEEjFBBVFhBhMicYGRMqHBFCNCUtHwBxVisTNTcoKS4UOiJLLx/8QAGgEAAgMBAQAAAAAAAAAAAAAAAQIAAwQFBv/EADARAAICAQMDAgMIAwEBAAAAAAABAhEDBBIhMUFRBXETImEyQpGhscHR8IHh8SQj/9oADAMBAAIRAxEAPwDw4J/oUxEUyAL76BFEGRbQrsXFlKdJTQTIhEjXI+lcw1pnzTqpDTDmn3SoPy1EuISTJU7B2qxYeoCbCLKNldomWyucP1Pkh36lATuFfam/kUn25kfAq9JSw7UWr6kUw6PRR/zBv5AnYgfchD4TBF4J2CLFSQT/ADRv+WPddoYwOeIbCG+zJ+BonvWtGpIA9VL8kpdjUcA4M+u9znEtpAxm3e7kwdNytZhuzGH0NPMf63H9QEbwzDhjGCDlENtt189Sis4Blp3s9whttdDffS68vqNfnzTeyTUfpwen0/p+HFBbopy73yAt7N4VoBdRYBvLiLczeIuLzum1ezeEv92GtkzDqjYF7iTOx+XNGPxVFhOaqDzbm8tbzsNf/wBmbjaZsx1Mnk031EX/ABRZIs2Zfel+LLXp8D+7H8EZ+t2Uw7jlpuqNP4fFnB8wRJ9Cs/xrs5iMPcsDmfnbNv8AU3VvzHVb4vk+EAaElpAdrAGYWvM3EXKfSN3EuB10BEAaE7AQJkHdaMXqOfG+XuXh/wAmfN6bgn0VP6fweRd28kE2HmocZiCx2khejce4JSqU31GeBzWl9vgdAm428wvPuIiWR1Xc02qhqIbodupw9TpZaee2XfoB/wA0H5B7ogYkuZIaI5SgDh0XhbUyryhJNiw8kOP7CeyuYu7/ANj+qlwREnlaVocIzDEXYJRRKVsyxxB0memYplcOy65ek6rZYzhVA03FrQDsUNgcFTdhqhe2XAGCjROEZQkiIMW5wmuqvO5/5FWnDMM185hMAQm4jDMbpZAKqiqohx0secwo3AzczbnKKygEhQVIm3JALRF3pG591GXfuU+o0KMoEOSkuJIEOqdjd1AjGWHU7ckUFCLZC7TbLh5Lr7N6prm3CJH1Q8XqhO4nTIN02tIe0+yk4gy0lTsMqsH4b8R8kLU1KK4aPEfJC1NSh2Ku41JJJAYs8T/ghWvZ5v3D/JVmK/wWqPAcQytLL3T3TK2rQRCuOx3D+8xBfEhjbf6nGB8pUnZfhprV2/DlZFRwcJDgCBljcmQOS1fHeKZMlOno4ZpEWaBOYRYixA0XO12pq8MVy118f1HR9O0u5/Gk+E+nn+ssMTj2MbmMCBOWQQSBrBN7CfbqsXxPj1bFGKZLKWgiznQZnk1VPGOJOr1BTB8DbHrBtKueE0WwBIBPMqjS6OMFul1/Q16rVub2w6fqRYXs2XXdf/Vc/NTVezeX4REflJafQhaWjg3AahPex0HT3uuhx0MdPqYd2PxNA2eXDTLUvbkDqFe8I7VMqjI5oZUE+F0gOBFwH6AwTrzQXF8K6SXBVPBm0zWLamjgTIElrmaGNxBIKyanT43Buung06fPkjNRvh+Td8YxzDhHloIJaG62Gbwxe83XneJbdah2JYGVWuBezKMgzQQ6YY+xvtPO/NUGKaIndN6ZjUMcvf8AZGf1Se7LH2/cryxcFP7tSkWRNKjNGeS6Jz8fUFwTbOTqJIT8KLORGHpc0CyPVjxizlyk6q4wNYMw1Rp3BuqfuASAisZUyMc0A6JosE4lNg6sTHIJj5cZUuApTboFJUow6ECR6AdOnJQtVvi9FY1WQYQFYeL0QI+gLUF01wspHi64WoEIEkkkCEgYYRTBvBmIQYlWLIgDVxEnoiicjanw7ykD4h5J9VoiN0wMlw8kQtO0TVmlzmnYKTGMz6JuPpQ1rhadlLiWAMB0MI0T5rBMHh8rjJ2UbeHl1wQlw9xLjPJCPqEE3PugV82G/wApdzC6eEkCcwQPfO5n3XDVdzPuhwGmXFehNMNlRUuEGQcwSxTvuWqsFR3M+5RdCpM2nAc7awLCAcrgdILcpkEbiYUPFuISS8/hblncuNzJ/frKquzuHquqywFwDSX2J8Oh9Ve9oOGZqRNIPe1xEFrXEOcBLiZHwiNdLrm6mUfjq/CR19HGS00tvlv8il4Lg3OBIEk3VjVp1QxxNF0CAYd4jNpaGzPXlKn7MEDKDyFluWUab23stG5WUxg3E874ezEtqZAKg08JMi99dEZxrG16Vjma5aDiFZoeG0hLrADrz67oWtmOKArNgkjUW0sUrfzDKNRoztPiZILa1R+YGCHNc3KeTuR6FM4cz/5VODYlwkeX/S3VfgbIdnAM3nWY0J6rMNw7W4lgaAAwk22gFDM/kl7MOKDU435QziFdrXVbAkuFPq3KZJ66R6oCtcwrLGUW5AdycxJ1k3KqOKUZZI1C0afF8PGkzHq8nxMra6He5HMe6lacrMvzWc7t3M+60PA2g0nZtuauXJRFc8Mgwz/iRdHE20TKTBmMdFbU8O2II9VBkpWyrdWOsJ2N4t4CMuohWBwrBCbxLKGEBgIjVFdAyjLuygw+Iy7ahSuxV5hTcLpB2vIKevQaHaKCxTorDiNyEHUq5nW5K4r02zYKqrtGew2QYXdA7rriVQQVxwQCQZCupiSUg/ZHUhy3+SB2VkwiMo6SUUGI60QUxjgHAnkU6o23quOHib5Ihl1RPxS7Gn5IriBb3LecKHiLfugTrsmtbFGTdMG6aAOGfE7yQVTU+aP4X8bvJA1fiPmUnYr+8xiSSc1soBLXFD7hqraTLhXNWn9y1CNp3RYqC2MI0cWzYkEi3WNVqO1XGs2FbSpGzozQfiEGWiOuqzb9Fd9kuG9451V/+FRGY8i4CQ35T7c1k12KFLNL7vPuatBmkpPEl9r8ik4fUcyAdQtRgMWXC5sFmMXjmuqWFtJ6qU4kgWJHOPolXzU3wXt7G0uS6xnDqrnl1Os5oMHLtI6hRfZK7agNSrMRmBaZgcs2iCweIo/jxFdh3PgfJ8jCkxdUf+PEueNfFTaJ5iA75yruCuzQYrixayJm1iqPh5LnPqHkWj11P0QZqucANzaFa0cIWgcglxY1J2+gcmWuhHWbDb81XVXWI5q24k4FohV7yMpW1mCT5KruUdw6n905QEKy4fRBomUAY38wJhG+KOoWjbTAbHzWfoN8R9FeF8NI1SONo0Y2lJgtQjddxrD3To0hRsFxKm4pmFM5dITQjSJkdsosAdfIKcXJlN4WNZ6KWqIfZFFcfsgrGybqvxfx+itsUL2VRiR4vRBkl0AqounP0Xawv6LuT+yAQNJJJKAfsrKg2w9JVcNFaU3CwGlpKZBiTVgAAoZhwPQqeuLBSAAgCLojuNuzmKdmo31C7h680MupUgaBSduh+FsmmSj3A77AXD7VHeSArfEfMqXFEhxQ6rFkvmYlJRN1GpaAG6gC5rP+7ahAbrVdmOwmLxjQ9jRTpHSpVkZurGi7h1sFtuH/AMJKDQDXrved208rG/OSsmf1HT4XUpcrsuf9DRxSfRHlbzZeiYTDilwtrBY1GF7ybQH3JPk2B6LSV+yGAoMLhRBjeoTUknSM1vZVXa/CzQaBIaC0Fo0jYmNrRHVcrU+ow1e2GNNJO7Z1PTNK8blkl4pHnPE8CG4UODR8TPFN5ubDyVeyoRfUfNajtHUpNwYb3jRVkRTEAvZBYc0bNu4E7grN4enItqujpXvxty8sr1cVHJS8IhOPb+VvqLqaliGEaQem6Y/BGbgKanhoWhxTMtstMBlytIu4zP8ATeAOlhPqrM4i0Kv4DXFGs0vaHUnEMqBwmx0cORB+q9KxnYui+DTmm46RLmGdDBOnkqMnqGLSSWPImk+j6r+QfDc7aPOcYzwyq+rotvxbsfiQIa0VB/Qb/wDEwVkuIUXUxkewscNnAtPsVux58WbnHJP2ZmnFrlla0K44fS+4Kq2NhaDhA+40VjFxcyKbIQ9XIsCFE+g6R4T7JVWPuA0+yi6FzVMhGqK4oD3Ry8tEJRY6RLT7I/FUncjHkiugJGawMifJE0Te6MGHOb4T7LlSgZs0+yFEXCoCLRN1U40eO2kK6xjDsD7Krr0nflPsoyPlFZW1XGn+yfiKZzaH2TGsN7bJSAiSSSUBI0WVhRfp81HSpKdtNMDc0PfVnRPp1YXG01KGD9yiT4jO0q0MIi5TMC5zGkRqp2sUjaagryMpcRg3OMgKIcOfyWmbSSyBSkB5GzODhdQwACSbAASSdgBuvUOwP8LrCtjmybGnh5/9qsf/AF9+Stv4b9nGloxTxLg491MkACxeW7mZA8l6LTBAffM5rbDTMYnb0XnPU/UmpvBh4rq/2RrwYrW6Q5jIERpYQIHQDou4vwtJyzG3P3slgqxIaXDKTJcAZAOlrIfjj4ouAeMxiJ8728pXEUbjwa0m5Uij4riC57WS2Bq0mXXuY/e5UNehm8JEDQ5rTOltDoEPwoS5xMlzSfEYHxE3jWf1TuNcZpYamalR3QtAzEyYDYHVaceOkorqdeNY414MNxzhFBub7S+mxwDi0AgP2yhjRdw0239Vl8LQuY3C0/G8U3F1M4YQMoAe6A5xBMSOg36lRMwDHNlohwseh5Fek0mOUcfzXz28HI1WRTyUq9/JRtwjp6c0TRwt1YN4eTqTClfwlu0j+60FKQDiKIGUSLmT5AH6wvSewfEzWwRDie8oEUS78zbCm/r4TB6grz+nw1mckyQ3w3O+p+i1fYvGhld1HRtVjmgRbOzxD5B65fquJZMD45XKGgu56OxkC8aa7+qir4GnUEVGMd0c0On3Clwwaabcrg4EgZgZuLEdDIIUgrxIMTaNhdedSqm3Q75Mdxn+HGGqAmiTRftl8VMnqw6ehCxnE+EYvhzBna19OYFRhloOwcCJafkvZH1LiLtMyeR112/7Vf2hwwq0HU3ARUhpnYZhJHUC48l1NP6pmwtb5XH6/wAmeeCL5jwzxodpao/8bUh2mq/5bUsbwwUqj6bpBY4tuImDY+ouhn4Zo3Xq001aZz9zJH9pav8AltTKnaasR8DVA6i1RupNUDuY88frflaoqnaCt+Vv79FGWNUT2NUDbGVON1vyt/fooH8XqnZv79E6owKF1MIB3DHcSfyb+/RCYnFvdy9EQ9g5KCo0clBrAMpSRMDkuoUGwwU+SnZSCBGKb1T/ALaOvslJyWTKYOqVVrQgm48dfZdGKZP4j6I8A5DGBvJEsYN1Vsxw/KfZdq8QBOhRtAqRbnI1suJCra3EGn4WE9SfohKri/Uk8hspaFCeflz9Etlih5NFwrt3i6FMU6PdhoECWl2pJ581aUP4r4xoGalRc6ZLm52m+0Sf06LGNpzsNYkHc6WTg07iIIBWSWh00m3KC5LlKS6M9t7F9u6GMqGmQ6nVfcNqEQbDwsM3Vp2hpOFNtRjofmyZXDM114jWxsV8+1aDgZG1wRr0K9M/h/21dWNPB4olzs33NQ/iMHwVDudSDzsuLrvTfgr4mHouxpxZHdne2GKfhqZqB7WOcMjGsHiNTUAzIDR4if8AtZ2pxuriKLadWnTYA4OPdyA/LpLDMXgyDspe2jGux+IJ2qQP9rWtn5IKkQuho9NBYoyly+H+RZk1M58dF0J2uhTNBNxY84sfMbrlJkosWXR3GZxT6kXfvGrQfI/qF0V3OtIaN4uf0HzU7HyuuohCybPqyMwBA0TaGL7t7Kn5HNd6A3+Urr2oHEu1Vc4qSafctTo9rwJBY0RDXAutzJmfnKEfUafEwufA8JN80GD8wgexGOz4LDmfE3MwdRTljp9QCisdiGUzkMMdJLb6ucZMe68Vmg43Dw6Hiy0wzgWt0kiTvH7MoXibyQItJIE6SWlo06kKLBVAZZnHeWcWjUb/AF+aH4riHAMaxgiKtR1pE04LW+ZcZ/2lG20kK+DFds+D1YbWdUFTIG03GweASchcOUmJ6rImk6NVvBUouGJaym/7RXawVA+SAHmfCYsBcwQDpMWXmnGMeaFWpRqNIfTcWOG0g6jobHyK9X6XqN+P4cusfpXHsYM0KdoIdTKXcKvp8baRMGRoFHU43/SQulZXTDalJDVW6qH+cAjQ+yiPFAdj7I2Tax11Ecyifj52KidjHbNKlh2slc480O+U12KP5VGcQeShB+RJRd90SQDTL92CaALBP+xjYIoAG1in0qAOhhVS5LoNLqgelhBpATqWBEo6nhY1ciaWFadXfNJTLVOACME1C8dwgp0gR+IgTy3+ivPsgOhVf2jwThhy4mQ0tPuY+qkU0wSnFrgz2H562gQrTAtynMW2FgAbydSqvCvjRTuxPI3VlsRJFrTptyETBuBYZomQSd7bIXFEEuJIgmxjpbyQPeu1Tm313/dlLJQa2sN/UxY218lC4lpzNMOaQ5p5OaZafcBce8JTKRuyxFpxXiHe4itUFg+o93u4pUKiqqD/ANT66o+i5GENsUkLuLrD1BCm7wKp7yAu4evmlRodMvKQUziqyjiSNUU2sClsc7WNlW4pG1agQtRsoitmx/hPWEVQX/DUIY0mwL6YdpsCWOPmCrPtXivFSpkB9UkFodaHOcA24Gkz7LF9h6xo4yL5awa0xrmpklo8iHvHt5q14ni6X8waSTka4nNF/u2NcBA5HML8ivN6zD/6peK3fl/IYvg1fCsXnb3jaRFRwIcTq0jw2ad7T6XVfiqU1M7sS6lSY5jSLS9zqYMDcGXAx09ivtUtextqhJqZSInNLwwmY6e6CpYlznsZXw4q1abu9a5hlocRBdlGwJcBI/D0lYIp22v2/caTJOJYh1IYltYtNOabaIGVrw6Acxc6wuR5Qsv234E91cV6jAO9Y2CPxZRbN/Vlyj/arnjjHd6apBbUaaTjSd8JBdDb6A2PoVztDWpVGVarH1C8mke6cLMLQGuy9Id7z1W/QS+HljJLrw+Pb/t9xMnQwtPhDY0CbV4WBsjmYg6QVx2I5gwu7LfZdCWLauSoPDwNlwcPF7bI6u8n4QoO/cNkUpiylj8gYwIg2UNXChF1sQRsh6leRoUy3CNwrqVmIwwHqhRRnQeaP4g7SNkEKljcgnULSjGx/wBnCS4K4SScl1xLalqimndC0zCmz2KzmhJUE4kWB5prHLlcnI1RU3QVbIqxPgLZVPOFdYxgfQLXaOEFZ6o8DdXHefdieQ1QiTJVoxOOwb6JIIJbs8Cx/QodtdbCrVGgcPKRCxmIbDz4QATaJj0VsXZRKUU6TCaT5RLT4cxLQ2YGY3cd8o3VZ3iNoN7xoZpAtA3E6z5yo0MmE06ZmToiKxEQPkoX1CGBrgAYBt7fROqV2NYIMnUpGWIiw9yY0kwrOkEHhWzcaI2YVxUhYqrAVhwxga0DfUnqqujhalZ2Wmxz48RDRJAG8eyu8LTAEKicldF2NdyHFsJ+HXbkoOHY2ZBs4GCFYvpCVUcXwj2uNVjSWtH3hGjZMNJ9UE0uo0uOQ7FVfCXXgbxaToJ5mE6HAvuxzaZY11RrhlzP0ADoJvawKrMHWeWNg/1RqMxBGaOYGiJo1nMbDRGZrqYtYtcB3jzP4iLTtPmrBQsyCCCQRcEGCCNCCrzs3iTVxFWoQ11UU8zGO+Fz26u6STPms8+tAVe7FNDwSJvtre0j3WbWaZZcb8/3gCkejfzsvJ+1RTDGnMaYNiYjMZIBDTBvEnoieFYhhqVgyoKb3U2NoB4IaymzwzBFjI0mPhO6ymF483B4fK0tqVX3YCPhYSTmqDnfRUuO7U4yo4OdUkgFo8DLA6jS4sFxIaCeTdtVLpfb8K8/Usvobjj4mrQYXktDqYfV07xwO/K+ysGV6jmVqmKw9Omym9jaL2walQZy28bQ73cfNeZHtTWLXMqta9riwm2UjJGkWBt8ytDwrj9Ct3NN9d5Hesc6lUBBYWuGUtdcOGpMEambaNPQ5cceV07q/ft08cr2BuRXivcjkSJ5wo69UxIUvaGg5uIqZgAS7MQ34fF4rdLoao7wLt4Jbop+UDNVKkRfazCjOOPIITPZRPen5A4x8BNSsXSbDyQb6hXcxgwhy9M7FjFWztV6Hfdde9RZ00bBkSrgYkjmYAkA87pK3azPaJQXdFJlcbIOm5Sh15m6o+Xwafm8lm9pc0CYUbcMfzfJDsqHmUS5xEQVG1ViqLTpMe3CmROgU/H3F1Pk22aBtt6SoWYh2kpmLxsWO4JP+kC6EXbpIObE9jcmU7XuYQ0OLgdAQT7FPBDnDO228W/cJra8u8AubGfxAwLH6K1wuEpsJLpLg0uDXQQOR6mVrgoR4kuTjTko9uX+JWYjhQBI0vEqShwR8+GpB6Am3miMU4vEzpN+sXKJwlRzBIvB8bd4gXHkhqIqCSXXuNnzZMcUoy5Aq/B6uucOPWQfqqbG4aoz42kcuXut81+YAtdrcWBCGfQcSRWyOpHUNYWu8viVEZcmXF6lkbqdfo/0oyvD8XAj5I1+NnRVzhRz5IfTuRnmQOUs5eq0PCezlJzm56jsp1cCC0jWQbFvz1RyS2x3HXWogmlLi/P89Dafw94KG0TXqP7pxc17HEgQGgwCDqCHOtOjva27W8HpuPeNr0G1d2l4Z3g5wdD13+aZwHgJptDalGnVANnuIa4tJEAagmPIW6rTYbB0SS0sE7sIFp0t9RyK8lk1c453lTv+PH/TpR+zRiuzvZjvah+0P7tg0a0jNU5lp2btP9lpOMYLC0aD6dPR4yuY1znl0iNZnSdbBG8RwjmtZNUNp0pc0FsGIkjMTpoNPosFj+01bEhzMrWtIjMG5XRcCXEnZaZfE1uT/wCcntVX2p/nZm1Grhpo3k/IwmDruY62kxfSNERTxY745nB0gEQbNHLzReN4Y4MhjQSTrIjzWSrsNOo5rj4gYkaL0kauiqGfHkjcHaLriNd5JDAT+iMx/D6VEMJqEv8ADMGwJ0M6AboHhT3NAqZgcwLRGrY1nrdXeGosMEgHzSzfNGiEeATC8Oh+YmQLFWoFPSxTXUmR4bDkNAq/NGpUiwtUT4zhzXCQs7isOQeRGhCvaWMd5qt4o4m8W+vJWIrkE8N4uXQyp8QAa10klwAgSTurDEnwEC6x9SRcWIvKuaXFZAMDRJsUeUDc3x4OvnZpUDnHkUT9qJBIhRuxXRCkHdJjBUhplCOepaladkM6AjwRbkMfVXKDczgOZ+W6a9wRfCGeLMBMbDW6eK8FeSbS5LU+R/5FJSz0SVu6Rk2oomlTNKHa3qnjzWfab1NBVNyMNXZVzW81O8lBx4oKmtyYWxyCxBLqjoEkNDI87z7Jzc3NJhyOc524H1CmFODbF1eW8T2j8LQZTlzzMWHU6HKu0qsh7ybuOWOTReAq+tXL339ByunNfAcOovziVv2Orb5OTHG9ycuvAXWJZTB1sI5XI19f7IylgyPFIJIJJvIOuvL5hV+Yulrry0NI5WsQPNStx7spAg5R5TzVOXFOUvzKsinLp/fBYcIxUEsNtwDqOY/fNGY3GBogiQfRUtJrasOpOh4/A7raOaHfWfmcH5hB8OYD291ncHZQ9Mpz3fiiyoYWiHGpBM7HQKSm80ogSxxswGC06kN5AptR+Y2sBFtpRNd0ZRvkc71sEtsr3Pct3Pv9DccCx9Q0qbiylVYxss/PSaRab7SBAGxM7GxGOzUqdRz7vlzCwtgxqGE+EjSxtpuvPOyeIGGc94L8xYWZD8BlxIJvcxA91ZU+OvpURTyMqMNwx5JfTcdTmMjUk6mAABMyOBm0M3N7V39vN/3ueljq8NfaRL2t40XOLHOIYIDmiwcdYgW/7WZqY2s8AUm5Qfhm7iOcbDqUytQLjmdck+3MohuMAIa27jAAHLmYvC7WDDHFBRRwM2R5sm6tz7eEQVMJid3B07zb5CUNiOAVKkSWT+a/sbXV4yo5zS5sGBLvEJaM2W7ZkXIsOfqnUupk/vQK1OimWXPgfK2v2KB2DexoBExN26SefJPY90dOY091f1mgiDHUFV5o5DmH+7cOH9XXqpZq0/qmRKnyDtpOixsoahLdfdcxQEQHlkEi2ha64PSNECzK1p8RceV8sW+KdN+qdI7sZqcVJdwo4gfu6gq4iQgvtFlHUqKKyNkdV90TQ+EINrS4wFYhu0FMxF1CMN8JUOZdDyAVAHjkUjVjxaViqFQucnVnyoiVEguSGlR5yDaR1BgpznKNxViK2wkcQqfnKSF9Ek1sTbHwEtcpqTrapJJCxkgO+6na/qkkqmWoeKmiGxL5dHokktGnXNmfUPgWYCsByIA306eajoGSRzj+4/VJJXJ8f4Rj7X9CcVPvP931T31pqkRAzER5rqSeT/QrcVf+AUE03B7PMfVpRnF6+Z9F50+U269fkuJKjIuj90Grkn7otaTYTnPBJJ1DSPQpJLKcyr5JKZsFMEklCmQ2oB52NlnsPiMpcG6yQT+aDYE6xCSSaJ1fS+HItMO8ul5bmDh3YeRDWOEE5I1dG/VWVLDQJJDRrJdl/skkglckir1SUnmUfNFe3iYJDQ15JMANdJPkJRmMpPZGY5SRMOANvQ/VJJHUNQzrHFcVZdLQ41g+Kuv+ylx9PcEeVwPTWFWd+QdJ/t7JJIxH03K2sDe4l2lzsFJSw7zsfWwSSRnKjpY4JljhqOTTXc/TyUhxVtBKSSS3Q21W0QvrSoX1EkkyYrSoHfVjZRGr0SSViRWxpcuBJJEBJA5/3SSSQo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CEAAkGBxQTEhUUExQVFhUXGBUUFRQUFBcVFBQXFBUXFxQVFRUYHCggGBolGxQUITEhJSkrLi4uFx8zODMsNygtLiwBCgoKDg0OGxAQGywkHyQyLCwsLCwsLCwsLywsLCwsLCwsLCwsLCwsLC8sLCwsLCwsLywsLC0sLCwsLCwsLCwsLP/AABEIALgBEgMBIgACEQEDEQH/xAAcAAABBQEBAQAAAAAAAAAAAAAEAAIDBQYBBwj/xAA+EAABAwIEAwYDBgQGAgMAAAABAAIRAyEEEjFBBVFhBhMicYGRMqHBFCNCUtHwBxVisTNTcoKS4UOiJLLx/8QAGgEAAgMBAQAAAAAAAAAAAAAAAQIAAwQFBv/EADARAAICAQMDAgMIAwEBAAAAAAABAhEDBBIhMUFRBXETImEyQpGhscHR8IHh8SQj/9oADAMBAAIRAxEAPwDw4J/oUxEUyAL76BFEGRbQrsXFlKdJTQTIhEjXI+lcw1pnzTqpDTDmn3SoPy1EuISTJU7B2qxYeoCbCLKNldomWyucP1Pkh36lATuFfam/kUn25kfAq9JSw7UWr6kUw6PRR/zBv5AnYgfchD4TBF4J2CLFSQT/ADRv+WPddoYwOeIbCG+zJ+BonvWtGpIA9VL8kpdjUcA4M+u9znEtpAxm3e7kwdNytZhuzGH0NPMf63H9QEbwzDhjGCDlENtt189Sis4Blp3s9whttdDffS68vqNfnzTeyTUfpwen0/p+HFBbopy73yAt7N4VoBdRYBvLiLczeIuLzum1ezeEv92GtkzDqjYF7iTOx+XNGPxVFhOaqDzbm8tbzsNf/wBmbjaZsx1Mnk031EX/ABRZIs2Zfel+LLXp8D+7H8EZ+t2Uw7jlpuqNP4fFnB8wRJ9Cs/xrs5iMPcsDmfnbNv8AU3VvzHVb4vk+EAaElpAdrAGYWvM3EXKfSN3EuB10BEAaE7AQJkHdaMXqOfG+XuXh/wAmfN6bgn0VP6fweRd28kE2HmocZiCx2khejce4JSqU31GeBzWl9vgdAm428wvPuIiWR1Xc02qhqIbodupw9TpZaee2XfoB/wA0H5B7ogYkuZIaI5SgDh0XhbUyryhJNiw8kOP7CeyuYu7/ANj+qlwREnlaVocIzDEXYJRRKVsyxxB0memYplcOy65ek6rZYzhVA03FrQDsUNgcFTdhqhe2XAGCjROEZQkiIMW5wmuqvO5/5FWnDMM185hMAQm4jDMbpZAKqiqohx0secwo3AzczbnKKygEhQVIm3JALRF3pG591GXfuU+o0KMoEOSkuJIEOqdjd1AjGWHU7ckUFCLZC7TbLh5Lr7N6prm3CJH1Q8XqhO4nTIN02tIe0+yk4gy0lTsMqsH4b8R8kLU1KK4aPEfJC1NSh2Ku41JJJAYs8T/ghWvZ5v3D/JVmK/wWqPAcQytLL3T3TK2rQRCuOx3D+8xBfEhjbf6nGB8pUnZfhprV2/DlZFRwcJDgCBljcmQOS1fHeKZMlOno4ZpEWaBOYRYixA0XO12pq8MVy118f1HR9O0u5/Gk+E+nn+ssMTj2MbmMCBOWQQSBrBN7CfbqsXxPj1bFGKZLKWgiznQZnk1VPGOJOr1BTB8DbHrBtKueE0WwBIBPMqjS6OMFul1/Q16rVub2w6fqRYXs2XXdf/Vc/NTVezeX4REflJafQhaWjg3AahPex0HT3uuhx0MdPqYd2PxNA2eXDTLUvbkDqFe8I7VMqjI5oZUE+F0gOBFwH6AwTrzQXF8K6SXBVPBm0zWLamjgTIElrmaGNxBIKyanT43Buung06fPkjNRvh+Td8YxzDhHloIJaG62Gbwxe83XneJbdah2JYGVWuBezKMgzQQ6YY+xvtPO/NUGKaIndN6ZjUMcvf8AZGf1Se7LH2/cryxcFP7tSkWRNKjNGeS6Jz8fUFwTbOTqJIT8KLORGHpc0CyPVjxizlyk6q4wNYMw1Rp3BuqfuASAisZUyMc0A6JosE4lNg6sTHIJj5cZUuApTboFJUow6ECR6AdOnJQtVvi9FY1WQYQFYeL0QI+gLUF01wspHi64WoEIEkkkCEgYYRTBvBmIQYlWLIgDVxEnoiicjanw7ykD4h5J9VoiN0wMlw8kQtO0TVmlzmnYKTGMz6JuPpQ1rhadlLiWAMB0MI0T5rBMHh8rjJ2UbeHl1wQlw9xLjPJCPqEE3PugV82G/wApdzC6eEkCcwQPfO5n3XDVdzPuhwGmXFehNMNlRUuEGQcwSxTvuWqsFR3M+5RdCpM2nAc7awLCAcrgdILcpkEbiYUPFuISS8/hblncuNzJ/frKquzuHquqywFwDSX2J8Oh9Ve9oOGZqRNIPe1xEFrXEOcBLiZHwiNdLrm6mUfjq/CR19HGS00tvlv8il4Lg3OBIEk3VjVp1QxxNF0CAYd4jNpaGzPXlKn7MEDKDyFluWUab23stG5WUxg3E874ezEtqZAKg08JMi99dEZxrG16Vjma5aDiFZoeG0hLrADrz67oWtmOKArNgkjUW0sUrfzDKNRoztPiZILa1R+YGCHNc3KeTuR6FM4cz/5VODYlwkeX/S3VfgbIdnAM3nWY0J6rMNw7W4lgaAAwk22gFDM/kl7MOKDU435QziFdrXVbAkuFPq3KZJ66R6oCtcwrLGUW5AdycxJ1k3KqOKUZZI1C0afF8PGkzHq8nxMra6He5HMe6lacrMvzWc7t3M+60PA2g0nZtuauXJRFc8Mgwz/iRdHE20TKTBmMdFbU8O2II9VBkpWyrdWOsJ2N4t4CMuohWBwrBCbxLKGEBgIjVFdAyjLuygw+Iy7ahSuxV5hTcLpB2vIKevQaHaKCxTorDiNyEHUq5nW5K4r02zYKqrtGew2QYXdA7rriVQQVxwQCQZCupiSUg/ZHUhy3+SB2VkwiMo6SUUGI60QUxjgHAnkU6o23quOHib5Ihl1RPxS7Gn5IriBb3LecKHiLfugTrsmtbFGTdMG6aAOGfE7yQVTU+aP4X8bvJA1fiPmUnYr+8xiSSc1soBLXFD7hqraTLhXNWn9y1CNp3RYqC2MI0cWzYkEi3WNVqO1XGs2FbSpGzozQfiEGWiOuqzb9Fd9kuG9451V/+FRGY8i4CQ35T7c1k12KFLNL7vPuatBmkpPEl9r8ik4fUcyAdQtRgMWXC5sFmMXjmuqWFtJ6qU4kgWJHOPolXzU3wXt7G0uS6xnDqrnl1Os5oMHLtI6hRfZK7agNSrMRmBaZgcs2iCweIo/jxFdh3PgfJ8jCkxdUf+PEueNfFTaJ5iA75yruCuzQYrixayJm1iqPh5LnPqHkWj11P0QZqucANzaFa0cIWgcglxY1J2+gcmWuhHWbDb81XVXWI5q24k4FohV7yMpW1mCT5KruUdw6n905QEKy4fRBomUAY38wJhG+KOoWjbTAbHzWfoN8R9FeF8NI1SONo0Y2lJgtQjddxrD3To0hRsFxKm4pmFM5dITQjSJkdsosAdfIKcXJlN4WNZ6KWqIfZFFcfsgrGybqvxfx+itsUL2VRiR4vRBkl0AqounP0Xawv6LuT+yAQNJJJKAfsrKg2w9JVcNFaU3CwGlpKZBiTVgAAoZhwPQqeuLBSAAgCLojuNuzmKdmo31C7h680MupUgaBSduh+FsmmSj3A77AXD7VHeSArfEfMqXFEhxQ6rFkvmYlJRN1GpaAG6gC5rP+7ahAbrVdmOwmLxjQ9jRTpHSpVkZurGi7h1sFtuH/AMJKDQDXrved208rG/OSsmf1HT4XUpcrsuf9DRxSfRHlbzZeiYTDilwtrBY1GF7ybQH3JPk2B6LSV+yGAoMLhRBjeoTUknSM1vZVXa/CzQaBIaC0Fo0jYmNrRHVcrU+ow1e2GNNJO7Z1PTNK8blkl4pHnPE8CG4UODR8TPFN5ubDyVeyoRfUfNajtHUpNwYb3jRVkRTEAvZBYc0bNu4E7grN4enItqujpXvxty8sr1cVHJS8IhOPb+VvqLqaliGEaQem6Y/BGbgKanhoWhxTMtstMBlytIu4zP8ATeAOlhPqrM4i0Kv4DXFGs0vaHUnEMqBwmx0cORB+q9KxnYui+DTmm46RLmGdDBOnkqMnqGLSSWPImk+j6r+QfDc7aPOcYzwyq+rotvxbsfiQIa0VB/Qb/wDEwVkuIUXUxkewscNnAtPsVux58WbnHJP2ZmnFrlla0K44fS+4Kq2NhaDhA+40VjFxcyKbIQ9XIsCFE+g6R4T7JVWPuA0+yi6FzVMhGqK4oD3Ry8tEJRY6RLT7I/FUncjHkiugJGawMifJE0Te6MGHOb4T7LlSgZs0+yFEXCoCLRN1U40eO2kK6xjDsD7Krr0nflPsoyPlFZW1XGn+yfiKZzaH2TGsN7bJSAiSSSUBI0WVhRfp81HSpKdtNMDc0PfVnRPp1YXG01KGD9yiT4jO0q0MIi5TMC5zGkRqp2sUjaagryMpcRg3OMgKIcOfyWmbSSyBSkB5GzODhdQwACSbAASSdgBuvUOwP8LrCtjmybGnh5/9qsf/AF9+Stv4b9nGloxTxLg491MkACxeW7mZA8l6LTBAffM5rbDTMYnb0XnPU/UmpvBh4rq/2RrwYrW6Q5jIERpYQIHQDou4vwtJyzG3P3slgqxIaXDKTJcAZAOlrIfjj4ouAeMxiJ8728pXEUbjwa0m5Uij4riC57WS2Bq0mXXuY/e5UNehm8JEDQ5rTOltDoEPwoS5xMlzSfEYHxE3jWf1TuNcZpYamalR3QtAzEyYDYHVaceOkorqdeNY414MNxzhFBub7S+mxwDi0AgP2yhjRdw0239Vl8LQuY3C0/G8U3F1M4YQMoAe6A5xBMSOg36lRMwDHNlohwseh5Fek0mOUcfzXz28HI1WRTyUq9/JRtwjp6c0TRwt1YN4eTqTClfwlu0j+60FKQDiKIGUSLmT5AH6wvSewfEzWwRDie8oEUS78zbCm/r4TB6grz+nw1mckyQ3w3O+p+i1fYvGhld1HRtVjmgRbOzxD5B65fquJZMD45XKGgu56OxkC8aa7+qir4GnUEVGMd0c0On3Clwwaabcrg4EgZgZuLEdDIIUgrxIMTaNhdedSqm3Q75Mdxn+HGGqAmiTRftl8VMnqw6ehCxnE+EYvhzBna19OYFRhloOwcCJafkvZH1LiLtMyeR112/7Vf2hwwq0HU3ARUhpnYZhJHUC48l1NP6pmwtb5XH6/wAmeeCL5jwzxodpao/8bUh2mq/5bUsbwwUqj6bpBY4tuImDY+ouhn4Zo3Xq001aZz9zJH9pav8AltTKnaasR8DVA6i1RupNUDuY88frflaoqnaCt+Vv79FGWNUT2NUDbGVON1vyt/fooH8XqnZv79E6owKF1MIB3DHcSfyb+/RCYnFvdy9EQ9g5KCo0clBrAMpSRMDkuoUGwwU+SnZSCBGKb1T/ALaOvslJyWTKYOqVVrQgm48dfZdGKZP4j6I8A5DGBvJEsYN1Vsxw/KfZdq8QBOhRtAqRbnI1suJCra3EGn4WE9SfohKri/Uk8hspaFCeflz9Etlih5NFwrt3i6FMU6PdhoECWl2pJ581aUP4r4xoGalRc6ZLm52m+0Sf06LGNpzsNYkHc6WTg07iIIBWSWh00m3KC5LlKS6M9t7F9u6GMqGmQ6nVfcNqEQbDwsM3Vp2hpOFNtRjofmyZXDM114jWxsV8+1aDgZG1wRr0K9M/h/21dWNPB4olzs33NQ/iMHwVDudSDzsuLrvTfgr4mHouxpxZHdne2GKfhqZqB7WOcMjGsHiNTUAzIDR4if8AtZ2pxuriKLadWnTYA4OPdyA/LpLDMXgyDspe2jGux+IJ2qQP9rWtn5IKkQuho9NBYoyly+H+RZk1M58dF0J2uhTNBNxY84sfMbrlJkosWXR3GZxT6kXfvGrQfI/qF0V3OtIaN4uf0HzU7HyuuohCybPqyMwBA0TaGL7t7Kn5HNd6A3+Urr2oHEu1Vc4qSafctTo9rwJBY0RDXAutzJmfnKEfUafEwufA8JN80GD8wgexGOz4LDmfE3MwdRTljp9QCisdiGUzkMMdJLb6ucZMe68Vmg43Dw6Hiy0wzgWt0kiTvH7MoXibyQItJIE6SWlo06kKLBVAZZnHeWcWjUb/AF+aH4riHAMaxgiKtR1pE04LW+ZcZ/2lG20kK+DFds+D1YbWdUFTIG03GweASchcOUmJ6rImk6NVvBUouGJaym/7RXawVA+SAHmfCYsBcwQDpMWXmnGMeaFWpRqNIfTcWOG0g6jobHyK9X6XqN+P4cusfpXHsYM0KdoIdTKXcKvp8baRMGRoFHU43/SQulZXTDalJDVW6qH+cAjQ+yiPFAdj7I2Tax11Ecyifj52KidjHbNKlh2slc480O+U12KP5VGcQeShB+RJRd90SQDTL92CaALBP+xjYIoAG1in0qAOhhVS5LoNLqgelhBpATqWBEo6nhY1ciaWFadXfNJTLVOACME1C8dwgp0gR+IgTy3+ivPsgOhVf2jwThhy4mQ0tPuY+qkU0wSnFrgz2H562gQrTAtynMW2FgAbydSqvCvjRTuxPI3VlsRJFrTptyETBuBYZomQSd7bIXFEEuJIgmxjpbyQPeu1Tm313/dlLJQa2sN/UxY218lC4lpzNMOaQ5p5OaZafcBce8JTKRuyxFpxXiHe4itUFg+o93u4pUKiqqD/ANT66o+i5GENsUkLuLrD1BCm7wKp7yAu4evmlRodMvKQUziqyjiSNUU2sClsc7WNlW4pG1agQtRsoitmx/hPWEVQX/DUIY0mwL6YdpsCWOPmCrPtXivFSpkB9UkFodaHOcA24Gkz7LF9h6xo4yL5awa0xrmpklo8iHvHt5q14ni6X8waSTka4nNF/u2NcBA5HML8ivN6zD/6peK3fl/IYvg1fCsXnb3jaRFRwIcTq0jw2ad7T6XVfiqU1M7sS6lSY5jSLS9zqYMDcGXAx09ivtUtextqhJqZSInNLwwmY6e6CpYlznsZXw4q1abu9a5hlocRBdlGwJcBI/D0lYIp22v2/caTJOJYh1IYltYtNOabaIGVrw6Acxc6wuR5Qsv234E91cV6jAO9Y2CPxZRbN/Vlyj/arnjjHd6apBbUaaTjSd8JBdDb6A2PoVztDWpVGVarH1C8mke6cLMLQGuy9Id7z1W/QS+HljJLrw+Pb/t9xMnQwtPhDY0CbV4WBsjmYg6QVx2I5gwu7LfZdCWLauSoPDwNlwcPF7bI6u8n4QoO/cNkUpiylj8gYwIg2UNXChF1sQRsh6leRoUy3CNwrqVmIwwHqhRRnQeaP4g7SNkEKljcgnULSjGx/wBnCS4K4SScl1xLalqimndC0zCmz2KzmhJUE4kWB5prHLlcnI1RU3QVbIqxPgLZVPOFdYxgfQLXaOEFZ6o8DdXHefdieQ1QiTJVoxOOwb6JIIJbs8Cx/QodtdbCrVGgcPKRCxmIbDz4QATaJj0VsXZRKUU6TCaT5RLT4cxLQ2YGY3cd8o3VZ3iNoN7xoZpAtA3E6z5yo0MmE06ZmToiKxEQPkoX1CGBrgAYBt7fROqV2NYIMnUpGWIiw9yY0kwrOkEHhWzcaI2YVxUhYqrAVhwxga0DfUnqqujhalZ2Wmxz48RDRJAG8eyu8LTAEKicldF2NdyHFsJ+HXbkoOHY2ZBs4GCFYvpCVUcXwj2uNVjSWtH3hGjZMNJ9UE0uo0uOQ7FVfCXXgbxaToJ5mE6HAvuxzaZY11RrhlzP0ADoJvawKrMHWeWNg/1RqMxBGaOYGiJo1nMbDRGZrqYtYtcB3jzP4iLTtPmrBQsyCCCQRcEGCCNCCrzs3iTVxFWoQ11UU8zGO+Fz26u6STPms8+tAVe7FNDwSJvtre0j3WbWaZZcb8/3gCkejfzsvJ+1RTDGnMaYNiYjMZIBDTBvEnoieFYhhqVgyoKb3U2NoB4IaymzwzBFjI0mPhO6ymF483B4fK0tqVX3YCPhYSTmqDnfRUuO7U4yo4OdUkgFo8DLA6jS4sFxIaCeTdtVLpfb8K8/Usvobjj4mrQYXktDqYfV07xwO/K+ysGV6jmVqmKw9Omym9jaL2walQZy28bQ73cfNeZHtTWLXMqta9riwm2UjJGkWBt8ytDwrj9Ct3NN9d5Hesc6lUBBYWuGUtdcOGpMEambaNPQ5cceV07q/ft08cr2BuRXivcjkSJ5wo69UxIUvaGg5uIqZgAS7MQ34fF4rdLoao7wLt4Jbop+UDNVKkRfazCjOOPIITPZRPen5A4x8BNSsXSbDyQb6hXcxgwhy9M7FjFWztV6Hfdde9RZ00bBkSrgYkjmYAkA87pK3azPaJQXdFJlcbIOm5Sh15m6o+Xwafm8lm9pc0CYUbcMfzfJDsqHmUS5xEQVG1ViqLTpMe3CmROgU/H3F1Pk22aBtt6SoWYh2kpmLxsWO4JP+kC6EXbpIObE9jcmU7XuYQ0OLgdAQT7FPBDnDO228W/cJra8u8AubGfxAwLH6K1wuEpsJLpLg0uDXQQOR6mVrgoR4kuTjTko9uX+JWYjhQBI0vEqShwR8+GpB6Am3miMU4vEzpN+sXKJwlRzBIvB8bd4gXHkhqIqCSXXuNnzZMcUoy5Aq/B6uucOPWQfqqbG4aoz42kcuXut81+YAtdrcWBCGfQcSRWyOpHUNYWu8viVEZcmXF6lkbqdfo/0oyvD8XAj5I1+NnRVzhRz5IfTuRnmQOUs5eq0PCezlJzm56jsp1cCC0jWQbFvz1RyS2x3HXWogmlLi/P89Dafw94KG0TXqP7pxc17HEgQGgwCDqCHOtOjva27W8HpuPeNr0G1d2l4Z3g5wdD13+aZwHgJptDalGnVANnuIa4tJEAagmPIW6rTYbB0SS0sE7sIFp0t9RyK8lk1c453lTv+PH/TpR+zRiuzvZjvah+0P7tg0a0jNU5lp2btP9lpOMYLC0aD6dPR4yuY1znl0iNZnSdbBG8RwjmtZNUNp0pc0FsGIkjMTpoNPosFj+01bEhzMrWtIjMG5XRcCXEnZaZfE1uT/wCcntVX2p/nZm1Grhpo3k/IwmDruY62kxfSNERTxY745nB0gEQbNHLzReN4Y4MhjQSTrIjzWSrsNOo5rj4gYkaL0kauiqGfHkjcHaLriNd5JDAT+iMx/D6VEMJqEv8ADMGwJ0M6AboHhT3NAqZgcwLRGrY1nrdXeGosMEgHzSzfNGiEeATC8Oh+YmQLFWoFPSxTXUmR4bDkNAq/NGpUiwtUT4zhzXCQs7isOQeRGhCvaWMd5qt4o4m8W+vJWIrkE8N4uXQyp8QAa10klwAgSTurDEnwEC6x9SRcWIvKuaXFZAMDRJsUeUDc3x4OvnZpUDnHkUT9qJBIhRuxXRCkHdJjBUhplCOepaladkM6AjwRbkMfVXKDczgOZ+W6a9wRfCGeLMBMbDW6eK8FeSbS5LU+R/5FJSz0SVu6Rk2oomlTNKHa3qnjzWfab1NBVNyMNXZVzW81O8lBx4oKmtyYWxyCxBLqjoEkNDI87z7Jzc3NJhyOc524H1CmFODbF1eW8T2j8LQZTlzzMWHU6HKu0qsh7ybuOWOTReAq+tXL339ByunNfAcOovziVv2Orb5OTHG9ycuvAXWJZTB1sI5XI19f7IylgyPFIJIJJvIOuvL5hV+Yulrry0NI5WsQPNStx7spAg5R5TzVOXFOUvzKsinLp/fBYcIxUEsNtwDqOY/fNGY3GBogiQfRUtJrasOpOh4/A7raOaHfWfmcH5hB8OYD291ncHZQ9Mpz3fiiyoYWiHGpBM7HQKSm80ogSxxswGC06kN5AptR+Y2sBFtpRNd0ZRvkc71sEtsr3Pct3Pv9DccCx9Q0qbiylVYxss/PSaRab7SBAGxM7GxGOzUqdRz7vlzCwtgxqGE+EjSxtpuvPOyeIGGc94L8xYWZD8BlxIJvcxA91ZU+OvpURTyMqMNwx5JfTcdTmMjUk6mAABMyOBm0M3N7V39vN/3ueljq8NfaRL2t40XOLHOIYIDmiwcdYgW/7WZqY2s8AUm5Qfhm7iOcbDqUytQLjmdck+3MohuMAIa27jAAHLmYvC7WDDHFBRRwM2R5sm6tz7eEQVMJid3B07zb5CUNiOAVKkSWT+a/sbXV4yo5zS5sGBLvEJaM2W7ZkXIsOfqnUupk/vQK1OimWXPgfK2v2KB2DexoBExN26SefJPY90dOY091f1mgiDHUFV5o5DmH+7cOH9XXqpZq0/qmRKnyDtpOixsoahLdfdcxQEQHlkEi2ha64PSNECzK1p8RceV8sW+KdN+qdI7sZqcVJdwo4gfu6gq4iQgvtFlHUqKKyNkdV90TQ+EINrS4wFYhu0FMxF1CMN8JUOZdDyAVAHjkUjVjxaViqFQucnVnyoiVEguSGlR5yDaR1BgpznKNxViK2wkcQqfnKSF9Ek1sTbHwEtcpqTrapJJCxkgO+6na/qkkqmWoeKmiGxL5dHokktGnXNmfUPgWYCsByIA306eajoGSRzj+4/VJJXJ8f4Rj7X9CcVPvP931T31pqkRAzER5rqSeT/QrcVf+AUE03B7PMfVpRnF6+Z9F50+U269fkuJKjIuj90Grkn7otaTYTnPBJJ1DSPQpJLKcyr5JKZsFMEklCmQ2oB52NlnsPiMpcG6yQT+aDYE6xCSSaJ1fS+HItMO8ul5bmDh3YeRDWOEE5I1dG/VWVLDQJJDRrJdl/skkglckir1SUnmUfNFe3iYJDQ15JMANdJPkJRmMpPZGY5SRMOANvQ/VJJHUNQzrHFcVZdLQ41g+Kuv+ylx9PcEeVwPTWFWd+QdJ/t7JJIxH03K2sDe4l2lzsFJSw7zsfWwSSRnKjpY4JljhqOTTXc/TyUhxVtBKSSS3Q21W0QvrSoX1EkkyYrSoHfVjZRGr0SSViRWxpcuBJJEBJA5/3SSSQo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CEAAkGBxQTEhUUExQVFhUXGBUUFRQUFBcVFBQXFBUXFxQVFRUYHCggGBolGxQUITEhJSkrLi4uFx8zODMsNygtLiwBCgoKDg0OGxAQGywkHyQyLCwsLCwsLCwsLywsLCwsLCwsLCwsLCwsLC8sLCwsLCwsLywsLC0sLCwsLCwsLCwsLP/AABEIALgBEgMBIgACEQEDEQH/xAAcAAABBQEBAQAAAAAAAAAAAAAEAAIDBQYBBwj/xAA+EAABAwIEAwYDBgQGAgMAAAABAAIRAyEEEjFBBVFhBhMicYGRMqHBFCNCUtHwBxVisTNTcoKS4UOiJLLx/8QAGgEAAgMBAQAAAAAAAAAAAAAAAQIAAwQFBv/EADARAAICAQMDAgMIAwEBAAAAAAABAhEDBBIhMUFRBXETImEyQpGhscHR8IHh8SQj/9oADAMBAAIRAxEAPwDw4J/oUxEUyAL76BFEGRbQrsXFlKdJTQTIhEjXI+lcw1pnzTqpDTDmn3SoPy1EuISTJU7B2qxYeoCbCLKNldomWyucP1Pkh36lATuFfam/kUn25kfAq9JSw7UWr6kUw6PRR/zBv5AnYgfchD4TBF4J2CLFSQT/ADRv+WPddoYwOeIbCG+zJ+BonvWtGpIA9VL8kpdjUcA4M+u9znEtpAxm3e7kwdNytZhuzGH0NPMf63H9QEbwzDhjGCDlENtt189Sis4Blp3s9whttdDffS68vqNfnzTeyTUfpwen0/p+HFBbopy73yAt7N4VoBdRYBvLiLczeIuLzum1ezeEv92GtkzDqjYF7iTOx+XNGPxVFhOaqDzbm8tbzsNf/wBmbjaZsx1Mnk031EX/ABRZIs2Zfel+LLXp8D+7H8EZ+t2Uw7jlpuqNP4fFnB8wRJ9Cs/xrs5iMPcsDmfnbNv8AU3VvzHVb4vk+EAaElpAdrAGYWvM3EXKfSN3EuB10BEAaE7AQJkHdaMXqOfG+XuXh/wAmfN6bgn0VP6fweRd28kE2HmocZiCx2khejce4JSqU31GeBzWl9vgdAm428wvPuIiWR1Xc02qhqIbodupw9TpZaee2XfoB/wA0H5B7ogYkuZIaI5SgDh0XhbUyryhJNiw8kOP7CeyuYu7/ANj+qlwREnlaVocIzDEXYJRRKVsyxxB0memYplcOy65ek6rZYzhVA03FrQDsUNgcFTdhqhe2XAGCjROEZQkiIMW5wmuqvO5/5FWnDMM185hMAQm4jDMbpZAKqiqohx0secwo3AzczbnKKygEhQVIm3JALRF3pG591GXfuU+o0KMoEOSkuJIEOqdjd1AjGWHU7ckUFCLZC7TbLh5Lr7N6prm3CJH1Q8XqhO4nTIN02tIe0+yk4gy0lTsMqsH4b8R8kLU1KK4aPEfJC1NSh2Ku41JJJAYs8T/ghWvZ5v3D/JVmK/wWqPAcQytLL3T3TK2rQRCuOx3D+8xBfEhjbf6nGB8pUnZfhprV2/DlZFRwcJDgCBljcmQOS1fHeKZMlOno4ZpEWaBOYRYixA0XO12pq8MVy118f1HR9O0u5/Gk+E+nn+ssMTj2MbmMCBOWQQSBrBN7CfbqsXxPj1bFGKZLKWgiznQZnk1VPGOJOr1BTB8DbHrBtKueE0WwBIBPMqjS6OMFul1/Q16rVub2w6fqRYXs2XXdf/Vc/NTVezeX4REflJafQhaWjg3AahPex0HT3uuhx0MdPqYd2PxNA2eXDTLUvbkDqFe8I7VMqjI5oZUE+F0gOBFwH6AwTrzQXF8K6SXBVPBm0zWLamjgTIElrmaGNxBIKyanT43Buung06fPkjNRvh+Td8YxzDhHloIJaG62Gbwxe83XneJbdah2JYGVWuBezKMgzQQ6YY+xvtPO/NUGKaIndN6ZjUMcvf8AZGf1Se7LH2/cryxcFP7tSkWRNKjNGeS6Jz8fUFwTbOTqJIT8KLORGHpc0CyPVjxizlyk6q4wNYMw1Rp3BuqfuASAisZUyMc0A6JosE4lNg6sTHIJj5cZUuApTboFJUow6ECR6AdOnJQtVvi9FY1WQYQFYeL0QI+gLUF01wspHi64WoEIEkkkCEgYYRTBvBmIQYlWLIgDVxEnoiicjanw7ykD4h5J9VoiN0wMlw8kQtO0TVmlzmnYKTGMz6JuPpQ1rhadlLiWAMB0MI0T5rBMHh8rjJ2UbeHl1wQlw9xLjPJCPqEE3PugV82G/wApdzC6eEkCcwQPfO5n3XDVdzPuhwGmXFehNMNlRUuEGQcwSxTvuWqsFR3M+5RdCpM2nAc7awLCAcrgdILcpkEbiYUPFuISS8/hblncuNzJ/frKquzuHquqywFwDSX2J8Oh9Ve9oOGZqRNIPe1xEFrXEOcBLiZHwiNdLrm6mUfjq/CR19HGS00tvlv8il4Lg3OBIEk3VjVp1QxxNF0CAYd4jNpaGzPXlKn7MEDKDyFluWUab23stG5WUxg3E874ezEtqZAKg08JMi99dEZxrG16Vjma5aDiFZoeG0hLrADrz67oWtmOKArNgkjUW0sUrfzDKNRoztPiZILa1R+YGCHNc3KeTuR6FM4cz/5VODYlwkeX/S3VfgbIdnAM3nWY0J6rMNw7W4lgaAAwk22gFDM/kl7MOKDU435QziFdrXVbAkuFPq3KZJ66R6oCtcwrLGUW5AdycxJ1k3KqOKUZZI1C0afF8PGkzHq8nxMra6He5HMe6lacrMvzWc7t3M+60PA2g0nZtuauXJRFc8Mgwz/iRdHE20TKTBmMdFbU8O2II9VBkpWyrdWOsJ2N4t4CMuohWBwrBCbxLKGEBgIjVFdAyjLuygw+Iy7ahSuxV5hTcLpB2vIKevQaHaKCxTorDiNyEHUq5nW5K4r02zYKqrtGew2QYXdA7rriVQQVxwQCQZCupiSUg/ZHUhy3+SB2VkwiMo6SUUGI60QUxjgHAnkU6o23quOHib5Ihl1RPxS7Gn5IriBb3LecKHiLfugTrsmtbFGTdMG6aAOGfE7yQVTU+aP4X8bvJA1fiPmUnYr+8xiSSc1soBLXFD7hqraTLhXNWn9y1CNp3RYqC2MI0cWzYkEi3WNVqO1XGs2FbSpGzozQfiEGWiOuqzb9Fd9kuG9451V/+FRGY8i4CQ35T7c1k12KFLNL7vPuatBmkpPEl9r8ik4fUcyAdQtRgMWXC5sFmMXjmuqWFtJ6qU4kgWJHOPolXzU3wXt7G0uS6xnDqrnl1Os5oMHLtI6hRfZK7agNSrMRmBaZgcs2iCweIo/jxFdh3PgfJ8jCkxdUf+PEueNfFTaJ5iA75yruCuzQYrixayJm1iqPh5LnPqHkWj11P0QZqucANzaFa0cIWgcglxY1J2+gcmWuhHWbDb81XVXWI5q24k4FohV7yMpW1mCT5KruUdw6n905QEKy4fRBomUAY38wJhG+KOoWjbTAbHzWfoN8R9FeF8NI1SONo0Y2lJgtQjddxrD3To0hRsFxKm4pmFM5dITQjSJkdsosAdfIKcXJlN4WNZ6KWqIfZFFcfsgrGybqvxfx+itsUL2VRiR4vRBkl0AqounP0Xawv6LuT+yAQNJJJKAfsrKg2w9JVcNFaU3CwGlpKZBiTVgAAoZhwPQqeuLBSAAgCLojuNuzmKdmo31C7h680MupUgaBSduh+FsmmSj3A77AXD7VHeSArfEfMqXFEhxQ6rFkvmYlJRN1GpaAG6gC5rP+7ahAbrVdmOwmLxjQ9jRTpHSpVkZurGi7h1sFtuH/AMJKDQDXrved208rG/OSsmf1HT4XUpcrsuf9DRxSfRHlbzZeiYTDilwtrBY1GF7ybQH3JPk2B6LSV+yGAoMLhRBjeoTUknSM1vZVXa/CzQaBIaC0Fo0jYmNrRHVcrU+ow1e2GNNJO7Z1PTNK8blkl4pHnPE8CG4UODR8TPFN5ubDyVeyoRfUfNajtHUpNwYb3jRVkRTEAvZBYc0bNu4E7grN4enItqujpXvxty8sr1cVHJS8IhOPb+VvqLqaliGEaQem6Y/BGbgKanhoWhxTMtstMBlytIu4zP8ATeAOlhPqrM4i0Kv4DXFGs0vaHUnEMqBwmx0cORB+q9KxnYui+DTmm46RLmGdDBOnkqMnqGLSSWPImk+j6r+QfDc7aPOcYzwyq+rotvxbsfiQIa0VB/Qb/wDEwVkuIUXUxkewscNnAtPsVux58WbnHJP2ZmnFrlla0K44fS+4Kq2NhaDhA+40VjFxcyKbIQ9XIsCFE+g6R4T7JVWPuA0+yi6FzVMhGqK4oD3Ry8tEJRY6RLT7I/FUncjHkiugJGawMifJE0Te6MGHOb4T7LlSgZs0+yFEXCoCLRN1U40eO2kK6xjDsD7Krr0nflPsoyPlFZW1XGn+yfiKZzaH2TGsN7bJSAiSSSUBI0WVhRfp81HSpKdtNMDc0PfVnRPp1YXG01KGD9yiT4jO0q0MIi5TMC5zGkRqp2sUjaagryMpcRg3OMgKIcOfyWmbSSyBSkB5GzODhdQwACSbAASSdgBuvUOwP8LrCtjmybGnh5/9qsf/AF9+Stv4b9nGloxTxLg491MkACxeW7mZA8l6LTBAffM5rbDTMYnb0XnPU/UmpvBh4rq/2RrwYrW6Q5jIERpYQIHQDou4vwtJyzG3P3slgqxIaXDKTJcAZAOlrIfjj4ouAeMxiJ8728pXEUbjwa0m5Uij4riC57WS2Bq0mXXuY/e5UNehm8JEDQ5rTOltDoEPwoS5xMlzSfEYHxE3jWf1TuNcZpYamalR3QtAzEyYDYHVaceOkorqdeNY414MNxzhFBub7S+mxwDi0AgP2yhjRdw0239Vl8LQuY3C0/G8U3F1M4YQMoAe6A5xBMSOg36lRMwDHNlohwseh5Fek0mOUcfzXz28HI1WRTyUq9/JRtwjp6c0TRwt1YN4eTqTClfwlu0j+60FKQDiKIGUSLmT5AH6wvSewfEzWwRDie8oEUS78zbCm/r4TB6grz+nw1mckyQ3w3O+p+i1fYvGhld1HRtVjmgRbOzxD5B65fquJZMD45XKGgu56OxkC8aa7+qir4GnUEVGMd0c0On3Clwwaabcrg4EgZgZuLEdDIIUgrxIMTaNhdedSqm3Q75Mdxn+HGGqAmiTRftl8VMnqw6ehCxnE+EYvhzBna19OYFRhloOwcCJafkvZH1LiLtMyeR112/7Vf2hwwq0HU3ARUhpnYZhJHUC48l1NP6pmwtb5XH6/wAmeeCL5jwzxodpao/8bUh2mq/5bUsbwwUqj6bpBY4tuImDY+ouhn4Zo3Xq001aZz9zJH9pav8AltTKnaasR8DVA6i1RupNUDuY88frflaoqnaCt+Vv79FGWNUT2NUDbGVON1vyt/fooH8XqnZv79E6owKF1MIB3DHcSfyb+/RCYnFvdy9EQ9g5KCo0clBrAMpSRMDkuoUGwwU+SnZSCBGKb1T/ALaOvslJyWTKYOqVVrQgm48dfZdGKZP4j6I8A5DGBvJEsYN1Vsxw/KfZdq8QBOhRtAqRbnI1suJCra3EGn4WE9SfohKri/Uk8hspaFCeflz9Etlih5NFwrt3i6FMU6PdhoECWl2pJ581aUP4r4xoGalRc6ZLm52m+0Sf06LGNpzsNYkHc6WTg07iIIBWSWh00m3KC5LlKS6M9t7F9u6GMqGmQ6nVfcNqEQbDwsM3Vp2hpOFNtRjofmyZXDM114jWxsV8+1aDgZG1wRr0K9M/h/21dWNPB4olzs33NQ/iMHwVDudSDzsuLrvTfgr4mHouxpxZHdne2GKfhqZqB7WOcMjGsHiNTUAzIDR4if8AtZ2pxuriKLadWnTYA4OPdyA/LpLDMXgyDspe2jGux+IJ2qQP9rWtn5IKkQuho9NBYoyly+H+RZk1M58dF0J2uhTNBNxY84sfMbrlJkosWXR3GZxT6kXfvGrQfI/qF0V3OtIaN4uf0HzU7HyuuohCybPqyMwBA0TaGL7t7Kn5HNd6A3+Urr2oHEu1Vc4qSafctTo9rwJBY0RDXAutzJmfnKEfUafEwufA8JN80GD8wgexGOz4LDmfE3MwdRTljp9QCisdiGUzkMMdJLb6ucZMe68Vmg43Dw6Hiy0wzgWt0kiTvH7MoXibyQItJIE6SWlo06kKLBVAZZnHeWcWjUb/AF+aH4riHAMaxgiKtR1pE04LW+ZcZ/2lG20kK+DFds+D1YbWdUFTIG03GweASchcOUmJ6rImk6NVvBUouGJaym/7RXawVA+SAHmfCYsBcwQDpMWXmnGMeaFWpRqNIfTcWOG0g6jobHyK9X6XqN+P4cusfpXHsYM0KdoIdTKXcKvp8baRMGRoFHU43/SQulZXTDalJDVW6qH+cAjQ+yiPFAdj7I2Tax11Ecyifj52KidjHbNKlh2slc480O+U12KP5VGcQeShB+RJRd90SQDTL92CaALBP+xjYIoAG1in0qAOhhVS5LoNLqgelhBpATqWBEo6nhY1ciaWFadXfNJTLVOACME1C8dwgp0gR+IgTy3+ivPsgOhVf2jwThhy4mQ0tPuY+qkU0wSnFrgz2H562gQrTAtynMW2FgAbydSqvCvjRTuxPI3VlsRJFrTptyETBuBYZomQSd7bIXFEEuJIgmxjpbyQPeu1Tm313/dlLJQa2sN/UxY218lC4lpzNMOaQ5p5OaZafcBce8JTKRuyxFpxXiHe4itUFg+o93u4pUKiqqD/ANT66o+i5GENsUkLuLrD1BCm7wKp7yAu4evmlRodMvKQUziqyjiSNUU2sClsc7WNlW4pG1agQtRsoitmx/hPWEVQX/DUIY0mwL6YdpsCWOPmCrPtXivFSpkB9UkFodaHOcA24Gkz7LF9h6xo4yL5awa0xrmpklo8iHvHt5q14ni6X8waSTka4nNF/u2NcBA5HML8ivN6zD/6peK3fl/IYvg1fCsXnb3jaRFRwIcTq0jw2ad7T6XVfiqU1M7sS6lSY5jSLS9zqYMDcGXAx09ivtUtextqhJqZSInNLwwmY6e6CpYlznsZXw4q1abu9a5hlocRBdlGwJcBI/D0lYIp22v2/caTJOJYh1IYltYtNOabaIGVrw6Acxc6wuR5Qsv234E91cV6jAO9Y2CPxZRbN/Vlyj/arnjjHd6apBbUaaTjSd8JBdDb6A2PoVztDWpVGVarH1C8mke6cLMLQGuy9Id7z1W/QS+HljJLrw+Pb/t9xMnQwtPhDY0CbV4WBsjmYg6QVx2I5gwu7LfZdCWLauSoPDwNlwcPF7bI6u8n4QoO/cNkUpiylj8gYwIg2UNXChF1sQRsh6leRoUy3CNwrqVmIwwHqhRRnQeaP4g7SNkEKljcgnULSjGx/wBnCS4K4SScl1xLalqimndC0zCmz2KzmhJUE4kWB5prHLlcnI1RU3QVbIqxPgLZVPOFdYxgfQLXaOEFZ6o8DdXHefdieQ1QiTJVoxOOwb6JIIJbs8Cx/QodtdbCrVGgcPKRCxmIbDz4QATaJj0VsXZRKUU6TCaT5RLT4cxLQ2YGY3cd8o3VZ3iNoN7xoZpAtA3E6z5yo0MmE06ZmToiKxEQPkoX1CGBrgAYBt7fROqV2NYIMnUpGWIiw9yY0kwrOkEHhWzcaI2YVxUhYqrAVhwxga0DfUnqqujhalZ2Wmxz48RDRJAG8eyu8LTAEKicldF2NdyHFsJ+HXbkoOHY2ZBs4GCFYvpCVUcXwj2uNVjSWtH3hGjZMNJ9UE0uo0uOQ7FVfCXXgbxaToJ5mE6HAvuxzaZY11RrhlzP0ADoJvawKrMHWeWNg/1RqMxBGaOYGiJo1nMbDRGZrqYtYtcB3jzP4iLTtPmrBQsyCCCQRcEGCCNCCrzs3iTVxFWoQ11UU8zGO+Fz26u6STPms8+tAVe7FNDwSJvtre0j3WbWaZZcb8/3gCkejfzsvJ+1RTDGnMaYNiYjMZIBDTBvEnoieFYhhqVgyoKb3U2NoB4IaymzwzBFjI0mPhO6ymF483B4fK0tqVX3YCPhYSTmqDnfRUuO7U4yo4OdUkgFo8DLA6jS4sFxIaCeTdtVLpfb8K8/Usvobjj4mrQYXktDqYfV07xwO/K+ysGV6jmVqmKw9Omym9jaL2walQZy28bQ73cfNeZHtTWLXMqta9riwm2UjJGkWBt8ytDwrj9Ct3NN9d5Hesc6lUBBYWuGUtdcOGpMEambaNPQ5cceV07q/ft08cr2BuRXivcjkSJ5wo69UxIUvaGg5uIqZgAS7MQ34fF4rdLoao7wLt4Jbop+UDNVKkRfazCjOOPIITPZRPen5A4x8BNSsXSbDyQb6hXcxgwhy9M7FjFWztV6Hfdde9RZ00bBkSrgYkjmYAkA87pK3azPaJQXdFJlcbIOm5Sh15m6o+Xwafm8lm9pc0CYUbcMfzfJDsqHmUS5xEQVG1ViqLTpMe3CmROgU/H3F1Pk22aBtt6SoWYh2kpmLxsWO4JP+kC6EXbpIObE9jcmU7XuYQ0OLgdAQT7FPBDnDO228W/cJra8u8AubGfxAwLH6K1wuEpsJLpLg0uDXQQOR6mVrgoR4kuTjTko9uX+JWYjhQBI0vEqShwR8+GpB6Am3miMU4vEzpN+sXKJwlRzBIvB8bd4gXHkhqIqCSXXuNnzZMcUoy5Aq/B6uucOPWQfqqbG4aoz42kcuXut81+YAtdrcWBCGfQcSRWyOpHUNYWu8viVEZcmXF6lkbqdfo/0oyvD8XAj5I1+NnRVzhRz5IfTuRnmQOUs5eq0PCezlJzm56jsp1cCC0jWQbFvz1RyS2x3HXWogmlLi/P89Dafw94KG0TXqP7pxc17HEgQGgwCDqCHOtOjva27W8HpuPeNr0G1d2l4Z3g5wdD13+aZwHgJptDalGnVANnuIa4tJEAagmPIW6rTYbB0SS0sE7sIFp0t9RyK8lk1c453lTv+PH/TpR+zRiuzvZjvah+0P7tg0a0jNU5lp2btP9lpOMYLC0aD6dPR4yuY1znl0iNZnSdbBG8RwjmtZNUNp0pc0FsGIkjMTpoNPosFj+01bEhzMrWtIjMG5XRcCXEnZaZfE1uT/wCcntVX2p/nZm1Grhpo3k/IwmDruY62kxfSNERTxY745nB0gEQbNHLzReN4Y4MhjQSTrIjzWSrsNOo5rj4gYkaL0kauiqGfHkjcHaLriNd5JDAT+iMx/D6VEMJqEv8ADMGwJ0M6AboHhT3NAqZgcwLRGrY1nrdXeGosMEgHzSzfNGiEeATC8Oh+YmQLFWoFPSxTXUmR4bDkNAq/NGpUiwtUT4zhzXCQs7isOQeRGhCvaWMd5qt4o4m8W+vJWIrkE8N4uXQyp8QAa10klwAgSTurDEnwEC6x9SRcWIvKuaXFZAMDRJsUeUDc3x4OvnZpUDnHkUT9qJBIhRuxXRCkHdJjBUhplCOepaladkM6AjwRbkMfVXKDczgOZ+W6a9wRfCGeLMBMbDW6eK8FeSbS5LU+R/5FJSz0SVu6Rk2oomlTNKHa3qnjzWfab1NBVNyMNXZVzW81O8lBx4oKmtyYWxyCxBLqjoEkNDI87z7Jzc3NJhyOc524H1CmFODbF1eW8T2j8LQZTlzzMWHU6HKu0qsh7ybuOWOTReAq+tXL339ByunNfAcOovziVv2Orb5OTHG9ycuvAXWJZTB1sI5XI19f7IylgyPFIJIJJvIOuvL5hV+Yulrry0NI5WsQPNStx7spAg5R5TzVOXFOUvzKsinLp/fBYcIxUEsNtwDqOY/fNGY3GBogiQfRUtJrasOpOh4/A7raOaHfWfmcH5hB8OYD291ncHZQ9Mpz3fiiyoYWiHGpBM7HQKSm80ogSxxswGC06kN5AptR+Y2sBFtpRNd0ZRvkc71sEtsr3Pct3Pv9DccCx9Q0qbiylVYxss/PSaRab7SBAGxM7GxGOzUqdRz7vlzCwtgxqGE+EjSxtpuvPOyeIGGc94L8xYWZD8BlxIJvcxA91ZU+OvpURTyMqMNwx5JfTcdTmMjUk6mAABMyOBm0M3N7V39vN/3ueljq8NfaRL2t40XOLHOIYIDmiwcdYgW/7WZqY2s8AUm5Qfhm7iOcbDqUytQLjmdck+3MohuMAIa27jAAHLmYvC7WDDHFBRRwM2R5sm6tz7eEQVMJid3B07zb5CUNiOAVKkSWT+a/sbXV4yo5zS5sGBLvEJaM2W7ZkXIsOfqnUupk/vQK1OimWXPgfK2v2KB2DexoBExN26SefJPY90dOY091f1mgiDHUFV5o5DmH+7cOH9XXqpZq0/qmRKnyDtpOixsoahLdfdcxQEQHlkEi2ha64PSNECzK1p8RceV8sW+KdN+qdI7sZqcVJdwo4gfu6gq4iQgvtFlHUqKKyNkdV90TQ+EINrS4wFYhu0FMxF1CMN8JUOZdDyAVAHjkUjVjxaViqFQucnVnyoiVEguSGlR5yDaR1BgpznKNxViK2wkcQqfnKSF9Ek1sTbHwEtcpqTrapJJCxkgO+6na/qkkqmWoeKmiGxL5dHokktGnXNmfUPgWYCsByIA306eajoGSRzj+4/VJJXJ8f4Rj7X9CcVPvP931T31pqkRAzER5rqSeT/QrcVf+AUE03B7PMfVpRnF6+Z9F50+U269fkuJKjIuj90Grkn7otaTYTnPBJJ1DSPQpJLKcyr5JKZsFMEklCmQ2oB52NlnsPiMpcG6yQT+aDYE6xCSSaJ1fS+HItMO8ul5bmDh3YeRDWOEE5I1dG/VWVLDQJJDRrJdl/skkglckir1SUnmUfNFe3iYJDQ15JMANdJPkJRmMpPZGY5SRMOANvQ/VJJHUNQzrHFcVZdLQ41g+Kuv+ylx9PcEeVwPTWFWd+QdJ/t7JJIxH03K2sDe4l2lzsFJSw7zsfWwSSRnKjpY4JljhqOTTXc/TyUhxVtBKSSS3Q21W0QvrSoX1EkkyYrSoHfVjZRGr0SSViRWxpcuBJJEBJA5/3SSSQo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CEAAkGBxQTEhUUExQVFhUXGBUUFRQUFBcVFBQXFBUXFxQVFRUYHCggGBolGxQUITEhJSkrLi4uFx8zODMsNygtLiwBCgoKDg0OGxAQGywkHyQyLCwsLCwsLCwsLywsLCwsLCwsLCwsLCwsLC8sLCwsLCwsLywsLC0sLCwsLCwsLCwsLP/AABEIALgBEgMBIgACEQEDEQH/xAAcAAABBQEBAQAAAAAAAAAAAAAEAAIDBQYBBwj/xAA+EAABAwIEAwYDBgQGAgMAAAABAAIRAyEEEjFBBVFhBhMicYGRMqHBFCNCUtHwBxVisTNTcoKS4UOiJLLx/8QAGgEAAgMBAQAAAAAAAAAAAAAAAQIAAwQFBv/EADARAAICAQMDAgMIAwEBAAAAAAABAhEDBBIhMUFRBXETImEyQpGhscHR8IHh8SQj/9oADAMBAAIRAxEAPwDw4J/oUxEUyAL76BFEGRbQrsXFlKdJTQTIhEjXI+lcw1pnzTqpDTDmn3SoPy1EuISTJU7B2qxYeoCbCLKNldomWyucP1Pkh36lATuFfam/kUn25kfAq9JSw7UWr6kUw6PRR/zBv5AnYgfchD4TBF4J2CLFSQT/ADRv+WPddoYwOeIbCG+zJ+BonvWtGpIA9VL8kpdjUcA4M+u9znEtpAxm3e7kwdNytZhuzGH0NPMf63H9QEbwzDhjGCDlENtt189Sis4Blp3s9whttdDffS68vqNfnzTeyTUfpwen0/p+HFBbopy73yAt7N4VoBdRYBvLiLczeIuLzum1ezeEv92GtkzDqjYF7iTOx+XNGPxVFhOaqDzbm8tbzsNf/wBmbjaZsx1Mnk031EX/ABRZIs2Zfel+LLXp8D+7H8EZ+t2Uw7jlpuqNP4fFnB8wRJ9Cs/xrs5iMPcsDmfnbNv8AU3VvzHVb4vk+EAaElpAdrAGYWvM3EXKfSN3EuB10BEAaE7AQJkHdaMXqOfG+XuXh/wAmfN6bgn0VP6fweRd28kE2HmocZiCx2khejce4JSqU31GeBzWl9vgdAm428wvPuIiWR1Xc02qhqIbodupw9TpZaee2XfoB/wA0H5B7ogYkuZIaI5SgDh0XhbUyryhJNiw8kOP7CeyuYu7/ANj+qlwREnlaVocIzDEXYJRRKVsyxxB0memYplcOy65ek6rZYzhVA03FrQDsUNgcFTdhqhe2XAGCjROEZQkiIMW5wmuqvO5/5FWnDMM185hMAQm4jDMbpZAKqiqohx0secwo3AzczbnKKygEhQVIm3JALRF3pG591GXfuU+o0KMoEOSkuJIEOqdjd1AjGWHU7ckUFCLZC7TbLh5Lr7N6prm3CJH1Q8XqhO4nTIN02tIe0+yk4gy0lTsMqsH4b8R8kLU1KK4aPEfJC1NSh2Ku41JJJAYs8T/ghWvZ5v3D/JVmK/wWqPAcQytLL3T3TK2rQRCuOx3D+8xBfEhjbf6nGB8pUnZfhprV2/DlZFRwcJDgCBljcmQOS1fHeKZMlOno4ZpEWaBOYRYixA0XO12pq8MVy118f1HR9O0u5/Gk+E+nn+ssMTj2MbmMCBOWQQSBrBN7CfbqsXxPj1bFGKZLKWgiznQZnk1VPGOJOr1BTB8DbHrBtKueE0WwBIBPMqjS6OMFul1/Q16rVub2w6fqRYXs2XXdf/Vc/NTVezeX4REflJafQhaWjg3AahPex0HT3uuhx0MdPqYd2PxNA2eXDTLUvbkDqFe8I7VMqjI5oZUE+F0gOBFwH6AwTrzQXF8K6SXBVPBm0zWLamjgTIElrmaGNxBIKyanT43Buung06fPkjNRvh+Td8YxzDhHloIJaG62Gbwxe83XneJbdah2JYGVWuBezKMgzQQ6YY+xvtPO/NUGKaIndN6ZjUMcvf8AZGf1Se7LH2/cryxcFP7tSkWRNKjNGeS6Jz8fUFwTbOTqJIT8KLORGHpc0CyPVjxizlyk6q4wNYMw1Rp3BuqfuASAisZUyMc0A6JosE4lNg6sTHIJj5cZUuApTboFJUow6ECR6AdOnJQtVvi9FY1WQYQFYeL0QI+gLUF01wspHi64WoEIEkkkCEgYYRTBvBmIQYlWLIgDVxEnoiicjanw7ykD4h5J9VoiN0wMlw8kQtO0TVmlzmnYKTGMz6JuPpQ1rhadlLiWAMB0MI0T5rBMHh8rjJ2UbeHl1wQlw9xLjPJCPqEE3PugV82G/wApdzC6eEkCcwQPfO5n3XDVdzPuhwGmXFehNMNlRUuEGQcwSxTvuWqsFR3M+5RdCpM2nAc7awLCAcrgdILcpkEbiYUPFuISS8/hblncuNzJ/frKquzuHquqywFwDSX2J8Oh9Ve9oOGZqRNIPe1xEFrXEOcBLiZHwiNdLrm6mUfjq/CR19HGS00tvlv8il4Lg3OBIEk3VjVp1QxxNF0CAYd4jNpaGzPXlKn7MEDKDyFluWUab23stG5WUxg3E874ezEtqZAKg08JMi99dEZxrG16Vjma5aDiFZoeG0hLrADrz67oWtmOKArNgkjUW0sUrfzDKNRoztPiZILa1R+YGCHNc3KeTuR6FM4cz/5VODYlwkeX/S3VfgbIdnAM3nWY0J6rMNw7W4lgaAAwk22gFDM/kl7MOKDU435QziFdrXVbAkuFPq3KZJ66R6oCtcwrLGUW5AdycxJ1k3KqOKUZZI1C0afF8PGkzHq8nxMra6He5HMe6lacrMvzWc7t3M+60PA2g0nZtuauXJRFc8Mgwz/iRdHE20TKTBmMdFbU8O2II9VBkpWyrdWOsJ2N4t4CMuohWBwrBCbxLKGEBgIjVFdAyjLuygw+Iy7ahSuxV5hTcLpB2vIKevQaHaKCxTorDiNyEHUq5nW5K4r02zYKqrtGew2QYXdA7rriVQQVxwQCQZCupiSUg/ZHUhy3+SB2VkwiMo6SUUGI60QUxjgHAnkU6o23quOHib5Ihl1RPxS7Gn5IriBb3LecKHiLfugTrsmtbFGTdMG6aAOGfE7yQVTU+aP4X8bvJA1fiPmUnYr+8xiSSc1soBLXFD7hqraTLhXNWn9y1CNp3RYqC2MI0cWzYkEi3WNVqO1XGs2FbSpGzozQfiEGWiOuqzb9Fd9kuG9451V/+FRGY8i4CQ35T7c1k12KFLNL7vPuatBmkpPEl9r8ik4fUcyAdQtRgMWXC5sFmMXjmuqWFtJ6qU4kgWJHOPolXzU3wXt7G0uS6xnDqrnl1Os5oMHLtI6hRfZK7agNSrMRmBaZgcs2iCweIo/jxFdh3PgfJ8jCkxdUf+PEueNfFTaJ5iA75yruCuzQYrixayJm1iqPh5LnPqHkWj11P0QZqucANzaFa0cIWgcglxY1J2+gcmWuhHWbDb81XVXWI5q24k4FohV7yMpW1mCT5KruUdw6n905QEKy4fRBomUAY38wJhG+KOoWjbTAbHzWfoN8R9FeF8NI1SONo0Y2lJgtQjddxrD3To0hRsFxKm4pmFM5dITQjSJkdsosAdfIKcXJlN4WNZ6KWqIfZFFcfsgrGybqvxfx+itsUL2VRiR4vRBkl0AqounP0Xawv6LuT+yAQNJJJKAfsrKg2w9JVcNFaU3CwGlpKZBiTVgAAoZhwPQqeuLBSAAgCLojuNuzmKdmo31C7h680MupUgaBSduh+FsmmSj3A77AXD7VHeSArfEfMqXFEhxQ6rFkvmYlJRN1GpaAG6gC5rP+7ahAbrVdmOwmLxjQ9jRTpHSpVkZurGi7h1sFtuH/AMJKDQDXrved208rG/OSsmf1HT4XUpcrsuf9DRxSfRHlbzZeiYTDilwtrBY1GF7ybQH3JPk2B6LSV+yGAoMLhRBjeoTUknSM1vZVXa/CzQaBIaC0Fo0jYmNrRHVcrU+ow1e2GNNJO7Z1PTNK8blkl4pHnPE8CG4UODR8TPFN5ubDyVeyoRfUfNajtHUpNwYb3jRVkRTEAvZBYc0bNu4E7grN4enItqujpXvxty8sr1cVHJS8IhOPb+VvqLqaliGEaQem6Y/BGbgKanhoWhxTMtstMBlytIu4zP8ATeAOlhPqrM4i0Kv4DXFGs0vaHUnEMqBwmx0cORB+q9KxnYui+DTmm46RLmGdDBOnkqMnqGLSSWPImk+j6r+QfDc7aPOcYzwyq+rotvxbsfiQIa0VB/Qb/wDEwVkuIUXUxkewscNnAtPsVux58WbnHJP2ZmnFrlla0K44fS+4Kq2NhaDhA+40VjFxcyKbIQ9XIsCFE+g6R4T7JVWPuA0+yi6FzVMhGqK4oD3Ry8tEJRY6RLT7I/FUncjHkiugJGawMifJE0Te6MGHOb4T7LlSgZs0+yFEXCoCLRN1U40eO2kK6xjDsD7Krr0nflPsoyPlFZW1XGn+yfiKZzaH2TGsN7bJSAiSSSUBI0WVhRfp81HSpKdtNMDc0PfVnRPp1YXG01KGD9yiT4jO0q0MIi5TMC5zGkRqp2sUjaagryMpcRg3OMgKIcOfyWmbSSyBSkB5GzODhdQwACSbAASSdgBuvUOwP8LrCtjmybGnh5/9qsf/AF9+Stv4b9nGloxTxLg491MkACxeW7mZA8l6LTBAffM5rbDTMYnb0XnPU/UmpvBh4rq/2RrwYrW6Q5jIERpYQIHQDou4vwtJyzG3P3slgqxIaXDKTJcAZAOlrIfjj4ouAeMxiJ8728pXEUbjwa0m5Uij4riC57WS2Bq0mXXuY/e5UNehm8JEDQ5rTOltDoEPwoS5xMlzSfEYHxE3jWf1TuNcZpYamalR3QtAzEyYDYHVaceOkorqdeNY414MNxzhFBub7S+mxwDi0AgP2yhjRdw0239Vl8LQuY3C0/G8U3F1M4YQMoAe6A5xBMSOg36lRMwDHNlohwseh5Fek0mOUcfzXz28HI1WRTyUq9/JRtwjp6c0TRwt1YN4eTqTClfwlu0j+60FKQDiKIGUSLmT5AH6wvSewfEzWwRDie8oEUS78zbCm/r4TB6grz+nw1mckyQ3w3O+p+i1fYvGhld1HRtVjmgRbOzxD5B65fquJZMD45XKGgu56OxkC8aa7+qir4GnUEVGMd0c0On3Clwwaabcrg4EgZgZuLEdDIIUgrxIMTaNhdedSqm3Q75Mdxn+HGGqAmiTRftl8VMnqw6ehCxnE+EYvhzBna19OYFRhloOwcCJafkvZH1LiLtMyeR112/7Vf2hwwq0HU3ARUhpnYZhJHUC48l1NP6pmwtb5XH6/wAmeeCL5jwzxodpao/8bUh2mq/5bUsbwwUqj6bpBY4tuImDY+ouhn4Zo3Xq001aZz9zJH9pav8AltTKnaasR8DVA6i1RupNUDuY88frflaoqnaCt+Vv79FGWNUT2NUDbGVON1vyt/fooH8XqnZv79E6owKF1MIB3DHcSfyb+/RCYnFvdy9EQ9g5KCo0clBrAMpSRMDkuoUGwwU+SnZSCBGKb1T/ALaOvslJyWTKYOqVVrQgm48dfZdGKZP4j6I8A5DGBvJEsYN1Vsxw/KfZdq8QBOhRtAqRbnI1suJCra3EGn4WE9SfohKri/Uk8hspaFCeflz9Etlih5NFwrt3i6FMU6PdhoECWl2pJ581aUP4r4xoGalRc6ZLm52m+0Sf06LGNpzsNYkHc6WTg07iIIBWSWh00m3KC5LlKS6M9t7F9u6GMqGmQ6nVfcNqEQbDwsM3Vp2hpOFNtRjofmyZXDM114jWxsV8+1aDgZG1wRr0K9M/h/21dWNPB4olzs33NQ/iMHwVDudSDzsuLrvTfgr4mHouxpxZHdne2GKfhqZqB7WOcMjGsHiNTUAzIDR4if8AtZ2pxuriKLadWnTYA4OPdyA/LpLDMXgyDspe2jGux+IJ2qQP9rWtn5IKkQuho9NBYoyly+H+RZk1M58dF0J2uhTNBNxY84sfMbrlJkosWXR3GZxT6kXfvGrQfI/qF0V3OtIaN4uf0HzU7HyuuohCybPqyMwBA0TaGL7t7Kn5HNd6A3+Urr2oHEu1Vc4qSafctTo9rwJBY0RDXAutzJmfnKEfUafEwufA8JN80GD8wgexGOz4LDmfE3MwdRTljp9QCisdiGUzkMMdJLb6ucZMe68Vmg43Dw6Hiy0wzgWt0kiTvH7MoXibyQItJIE6SWlo06kKLBVAZZnHeWcWjUb/AF+aH4riHAMaxgiKtR1pE04LW+ZcZ/2lG20kK+DFds+D1YbWdUFTIG03GweASchcOUmJ6rImk6NVvBUouGJaym/7RXawVA+SAHmfCYsBcwQDpMWXmnGMeaFWpRqNIfTcWOG0g6jobHyK9X6XqN+P4cusfpXHsYM0KdoIdTKXcKvp8baRMGRoFHU43/SQulZXTDalJDVW6qH+cAjQ+yiPFAdj7I2Tax11Ecyifj52KidjHbNKlh2slc480O+U12KP5VGcQeShB+RJRd90SQDTL92CaALBP+xjYIoAG1in0qAOhhVS5LoNLqgelhBpATqWBEo6nhY1ciaWFadXfNJTLVOACME1C8dwgp0gR+IgTy3+ivPsgOhVf2jwThhy4mQ0tPuY+qkU0wSnFrgz2H562gQrTAtynMW2FgAbydSqvCvjRTuxPI3VlsRJFrTptyETBuBYZomQSd7bIXFEEuJIgmxjpbyQPeu1Tm313/dlLJQa2sN/UxY218lC4lpzNMOaQ5p5OaZafcBce8JTKRuyxFpxXiHe4itUFg+o93u4pUKiqqD/ANT66o+i5GENsUkLuLrD1BCm7wKp7yAu4evmlRodMvKQUziqyjiSNUU2sClsc7WNlW4pG1agQtRsoitmx/hPWEVQX/DUIY0mwL6YdpsCWOPmCrPtXivFSpkB9UkFodaHOcA24Gkz7LF9h6xo4yL5awa0xrmpklo8iHvHt5q14ni6X8waSTka4nNF/u2NcBA5HML8ivN6zD/6peK3fl/IYvg1fCsXnb3jaRFRwIcTq0jw2ad7T6XVfiqU1M7sS6lSY5jSLS9zqYMDcGXAx09ivtUtextqhJqZSInNLwwmY6e6CpYlznsZXw4q1abu9a5hlocRBdlGwJcBI/D0lYIp22v2/caTJOJYh1IYltYtNOabaIGVrw6Acxc6wuR5Qsv234E91cV6jAO9Y2CPxZRbN/Vlyj/arnjjHd6apBbUaaTjSd8JBdDb6A2PoVztDWpVGVarH1C8mke6cLMLQGuy9Id7z1W/QS+HljJLrw+Pb/t9xMnQwtPhDY0CbV4WBsjmYg6QVx2I5gwu7LfZdCWLauSoPDwNlwcPF7bI6u8n4QoO/cNkUpiylj8gYwIg2UNXChF1sQRsh6leRoUy3CNwrqVmIwwHqhRRnQeaP4g7SNkEKljcgnULSjGx/wBnCS4K4SScl1xLalqimndC0zCmz2KzmhJUE4kWB5prHLlcnI1RU3QVbIqxPgLZVPOFdYxgfQLXaOEFZ6o8DdXHefdieQ1QiTJVoxOOwb6JIIJbs8Cx/QodtdbCrVGgcPKRCxmIbDz4QATaJj0VsXZRKUU6TCaT5RLT4cxLQ2YGY3cd8o3VZ3iNoN7xoZpAtA3E6z5yo0MmE06ZmToiKxEQPkoX1CGBrgAYBt7fROqV2NYIMnUpGWIiw9yY0kwrOkEHhWzcaI2YVxUhYqrAVhwxga0DfUnqqujhalZ2Wmxz48RDRJAG8eyu8LTAEKicldF2NdyHFsJ+HXbkoOHY2ZBs4GCFYvpCVUcXwj2uNVjSWtH3hGjZMNJ9UE0uo0uOQ7FVfCXXgbxaToJ5mE6HAvuxzaZY11RrhlzP0ADoJvawKrMHWeWNg/1RqMxBGaOYGiJo1nMbDRGZrqYtYtcB3jzP4iLTtPmrBQsyCCCQRcEGCCNCCrzs3iTVxFWoQ11UU8zGO+Fz26u6STPms8+tAVe7FNDwSJvtre0j3WbWaZZcb8/3gCkejfzsvJ+1RTDGnMaYNiYjMZIBDTBvEnoieFYhhqVgyoKb3U2NoB4IaymzwzBFjI0mPhO6ymF483B4fK0tqVX3YCPhYSTmqDnfRUuO7U4yo4OdUkgFo8DLA6jS4sFxIaCeTdtVLpfb8K8/Usvobjj4mrQYXktDqYfV07xwO/K+ysGV6jmVqmKw9Omym9jaL2walQZy28bQ73cfNeZHtTWLXMqta9riwm2UjJGkWBt8ytDwrj9Ct3NN9d5Hesc6lUBBYWuGUtdcOGpMEambaNPQ5cceV07q/ft08cr2BuRXivcjkSJ5wo69UxIUvaGg5uIqZgAS7MQ34fF4rdLoao7wLt4Jbop+UDNVKkRfazCjOOPIITPZRPen5A4x8BNSsXSbDyQb6hXcxgwhy9M7FjFWztV6Hfdde9RZ00bBkSrgYkjmYAkA87pK3azPaJQXdFJlcbIOm5Sh15m6o+Xwafm8lm9pc0CYUbcMfzfJDsqHmUS5xEQVG1ViqLTpMe3CmROgU/H3F1Pk22aBtt6SoWYh2kpmLxsWO4JP+kC6EXbpIObE9jcmU7XuYQ0OLgdAQT7FPBDnDO228W/cJra8u8AubGfxAwLH6K1wuEpsJLpLg0uDXQQOR6mVrgoR4kuTjTko9uX+JWYjhQBI0vEqShwR8+GpB6Am3miMU4vEzpN+sXKJwlRzBIvB8bd4gXHkhqIqCSXXuNnzZMcUoy5Aq/B6uucOPWQfqqbG4aoz42kcuXut81+YAtdrcWBCGfQcSRWyOpHUNYWu8viVEZcmXF6lkbqdfo/0oyvD8XAj5I1+NnRVzhRz5IfTuRnmQOUs5eq0PCezlJzm56jsp1cCC0jWQbFvz1RyS2x3HXWogmlLi/P89Dafw94KG0TXqP7pxc17HEgQGgwCDqCHOtOjva27W8HpuPeNr0G1d2l4Z3g5wdD13+aZwHgJptDalGnVANnuIa4tJEAagmPIW6rTYbB0SS0sE7sIFp0t9RyK8lk1c453lTv+PH/TpR+zRiuzvZjvah+0P7tg0a0jNU5lp2btP9lpOMYLC0aD6dPR4yuY1znl0iNZnSdbBG8RwjmtZNUNp0pc0FsGIkjMTpoNPosFj+01bEhzMrWtIjMG5XRcCXEnZaZfE1uT/wCcntVX2p/nZm1Grhpo3k/IwmDruY62kxfSNERTxY745nB0gEQbNHLzReN4Y4MhjQSTrIjzWSrsNOo5rj4gYkaL0kauiqGfHkjcHaLriNd5JDAT+iMx/D6VEMJqEv8ADMGwJ0M6AboHhT3NAqZgcwLRGrY1nrdXeGosMEgHzSzfNGiEeATC8Oh+YmQLFWoFPSxTXUmR4bDkNAq/NGpUiwtUT4zhzXCQs7isOQeRGhCvaWMd5qt4o4m8W+vJWIrkE8N4uXQyp8QAa10klwAgSTurDEnwEC6x9SRcWIvKuaXFZAMDRJsUeUDc3x4OvnZpUDnHkUT9qJBIhRuxXRCkHdJjBUhplCOepaladkM6AjwRbkMfVXKDczgOZ+W6a9wRfCGeLMBMbDW6eK8FeSbS5LU+R/5FJSz0SVu6Rk2oomlTNKHa3qnjzWfab1NBVNyMNXZVzW81O8lBx4oKmtyYWxyCxBLqjoEkNDI87z7Jzc3NJhyOc524H1CmFODbF1eW8T2j8LQZTlzzMWHU6HKu0qsh7ybuOWOTReAq+tXL339ByunNfAcOovziVv2Orb5OTHG9ycuvAXWJZTB1sI5XI19f7IylgyPFIJIJJvIOuvL5hV+Yulrry0NI5WsQPNStx7spAg5R5TzVOXFOUvzKsinLp/fBYcIxUEsNtwDqOY/fNGY3GBogiQfRUtJrasOpOh4/A7raOaHfWfmcH5hB8OYD291ncHZQ9Mpz3fiiyoYWiHGpBM7HQKSm80ogSxxswGC06kN5AptR+Y2sBFtpRNd0ZRvkc71sEtsr3Pct3Pv9DccCx9Q0qbiylVYxss/PSaRab7SBAGxM7GxGOzUqdRz7vlzCwtgxqGE+EjSxtpuvPOyeIGGc94L8xYWZD8BlxIJvcxA91ZU+OvpURTyMqMNwx5JfTcdTmMjUk6mAABMyOBm0M3N7V39vN/3ueljq8NfaRL2t40XOLHOIYIDmiwcdYgW/7WZqY2s8AUm5Qfhm7iOcbDqUytQLjmdck+3MohuMAIa27jAAHLmYvC7WDDHFBRRwM2R5sm6tz7eEQVMJid3B07zb5CUNiOAVKkSWT+a/sbXV4yo5zS5sGBLvEJaM2W7ZkXIsOfqnUupk/vQK1OimWXPgfK2v2KB2DexoBExN26SefJPY90dOY091f1mgiDHUFV5o5DmH+7cOH9XXqpZq0/qmRKnyDtpOixsoahLdfdcxQEQHlkEi2ha64PSNECzK1p8RceV8sW+KdN+qdI7sZqcVJdwo4gfu6gq4iQgvtFlHUqKKyNkdV90TQ+EINrS4wFYhu0FMxF1CMN8JUOZdDyAVAHjkUjVjxaViqFQucnVnyoiVEguSGlR5yDaR1BgpznKNxViK2wkcQqfnKSF9Ek1sTbHwEtcpqTrapJJCxkgO+6na/qkkqmWoeKmiGxL5dHokktGnXNmfUPgWYCsByIA306eajoGSRzj+4/VJJXJ8f4Rj7X9CcVPvP931T31pqkRAzER5rqSeT/QrcVf+AUE03B7PMfVpRnF6+Z9F50+U269fkuJKjIuj90Grkn7otaTYTnPBJJ1DSPQpJLKcyr5JKZsFMEklCmQ2oB52NlnsPiMpcG6yQT+aDYE6xCSSaJ1fS+HItMO8ul5bmDh3YeRDWOEE5I1dG/VWVLDQJJDRrJdl/skkglckir1SUnmUfNFe3iYJDQ15JMANdJPkJRmMpPZGY5SRMOANvQ/VJJHUNQzrHFcVZdLQ41g+Kuv+ylx9PcEeVwPTWFWd+QdJ/t7JJIxH03K2sDe4l2lzsFJSw7zsfWwSSRnKjpY4JljhqOTTXc/TyUhxVtBKSSS3Q21W0QvrSoX1EkkyYrSoHfVjZRGr0SSViRWxpcuBJJEBJA5/3SSSQo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3" name="Группа 92"/>
          <p:cNvGrpSpPr/>
          <p:nvPr/>
        </p:nvGrpSpPr>
        <p:grpSpPr>
          <a:xfrm>
            <a:off x="457200" y="4038600"/>
            <a:ext cx="7808157" cy="381000"/>
            <a:chOff x="551279" y="4648200"/>
            <a:chExt cx="7808157" cy="3810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257800" y="48006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666079" y="48006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743200" y="48006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1279" y="4724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239000" y="4724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172200" y="48006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485479" y="4648200"/>
              <a:ext cx="873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</a:t>
              </a:r>
              <a:r>
                <a:rPr lang="ru-RU" b="1" baseline="-25000" dirty="0" smtClean="0"/>
                <a:t>-</a:t>
              </a:r>
              <a:r>
                <a:rPr lang="en-US" b="1" baseline="-25000" dirty="0" smtClean="0"/>
                <a:t>2</a:t>
              </a:r>
              <a:r>
                <a:rPr lang="ru-RU" b="1" dirty="0" smtClean="0"/>
                <a:t> </a:t>
              </a:r>
              <a:r>
                <a:rPr lang="en-US" b="1" dirty="0" smtClean="0"/>
                <a:t>&lt; S</a:t>
              </a:r>
              <a:r>
                <a:rPr lang="en-US" b="1" baseline="-25000" dirty="0" smtClean="0"/>
                <a:t>-1</a:t>
              </a:r>
              <a:endParaRPr lang="ru-RU" b="1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6553200" y="2438400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</a:t>
            </a:r>
            <a:r>
              <a:rPr lang="ru-RU" b="1" baseline="-25000" dirty="0" smtClean="0"/>
              <a:t>-1</a:t>
            </a:r>
            <a:r>
              <a:rPr lang="en-US" b="1" baseline="-25000" dirty="0" smtClean="0"/>
              <a:t>00</a:t>
            </a:r>
            <a:r>
              <a:rPr lang="ru-RU" b="1" dirty="0" smtClean="0"/>
              <a:t> </a:t>
            </a:r>
            <a:r>
              <a:rPr lang="en-US" b="1" dirty="0" smtClean="0"/>
              <a:t>&lt; S</a:t>
            </a:r>
            <a:r>
              <a:rPr lang="en-US" b="1" baseline="-25000" dirty="0" smtClean="0"/>
              <a:t>-99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953000" y="990600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</a:t>
            </a:r>
            <a:r>
              <a:rPr lang="ru-RU" b="1" baseline="-25000" dirty="0" smtClean="0"/>
              <a:t>-1</a:t>
            </a:r>
            <a:r>
              <a:rPr lang="en-US" b="1" baseline="-25000" dirty="0" smtClean="0"/>
              <a:t>0000</a:t>
            </a:r>
            <a:r>
              <a:rPr lang="ru-RU" b="1" dirty="0" smtClean="0"/>
              <a:t> </a:t>
            </a:r>
            <a:r>
              <a:rPr lang="en-US" b="1" dirty="0" smtClean="0"/>
              <a:t>= 1</a:t>
            </a:r>
            <a:endParaRPr lang="ru-RU" b="1" dirty="0"/>
          </a:p>
        </p:txBody>
      </p:sp>
      <p:grpSp>
        <p:nvGrpSpPr>
          <p:cNvPr id="94" name="Группа 93"/>
          <p:cNvGrpSpPr/>
          <p:nvPr/>
        </p:nvGrpSpPr>
        <p:grpSpPr>
          <a:xfrm>
            <a:off x="591721" y="3200400"/>
            <a:ext cx="7216436" cy="381000"/>
            <a:chOff x="685800" y="3886200"/>
            <a:chExt cx="7216436" cy="381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85800" y="3886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43200" y="3962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629400" y="40386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028279" y="3886200"/>
              <a:ext cx="873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</a:t>
              </a:r>
              <a:r>
                <a:rPr lang="ru-RU" b="1" baseline="-25000" dirty="0" smtClean="0"/>
                <a:t>-</a:t>
              </a:r>
              <a:r>
                <a:rPr lang="en-US" b="1" baseline="-25000" dirty="0" smtClean="0"/>
                <a:t>3</a:t>
              </a:r>
              <a:r>
                <a:rPr lang="ru-RU" b="1" dirty="0" smtClean="0"/>
                <a:t> </a:t>
              </a:r>
              <a:r>
                <a:rPr lang="en-US" b="1" dirty="0" smtClean="0"/>
                <a:t>&lt; S</a:t>
              </a:r>
              <a:r>
                <a:rPr lang="en-US" b="1" baseline="-25000" dirty="0" smtClean="0"/>
                <a:t>-2</a:t>
              </a:r>
              <a:endParaRPr lang="ru-RU" b="1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876800" y="3962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4191000" y="1143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>
            <a:stCxn id="27" idx="2"/>
          </p:cNvCxnSpPr>
          <p:nvPr/>
        </p:nvCxnSpPr>
        <p:spPr>
          <a:xfrm flipH="1">
            <a:off x="609600" y="3429000"/>
            <a:ext cx="96421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51" idx="3"/>
          </p:cNvCxnSpPr>
          <p:nvPr/>
        </p:nvCxnSpPr>
        <p:spPr>
          <a:xfrm>
            <a:off x="4419600" y="1257300"/>
            <a:ext cx="1828800" cy="1257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Группа 91"/>
          <p:cNvGrpSpPr/>
          <p:nvPr/>
        </p:nvGrpSpPr>
        <p:grpSpPr>
          <a:xfrm>
            <a:off x="9984" y="4876800"/>
            <a:ext cx="9134016" cy="1180169"/>
            <a:chOff x="9984" y="5371170"/>
            <a:chExt cx="9134016" cy="118016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9984" y="6019800"/>
              <a:ext cx="9134016" cy="531539"/>
              <a:chOff x="152400" y="4954861"/>
              <a:chExt cx="9134016" cy="531539"/>
            </a:xfrm>
          </p:grpSpPr>
          <p:pic>
            <p:nvPicPr>
              <p:cNvPr id="2050" name="Picture 2" descr="https://encrypted-tbn1.gstatic.com/images?q=tbn:ANd9GcQY6JckvAMhSpgQN3YH2NPobC5Tv1u_EmrUvEjZzIPzfYsNF-Q4G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" y="5103538"/>
                <a:ext cx="614309" cy="382862"/>
              </a:xfrm>
              <a:prstGeom prst="rect">
                <a:avLst/>
              </a:prstGeom>
              <a:noFill/>
            </p:spPr>
          </p:pic>
          <p:pic>
            <p:nvPicPr>
              <p:cNvPr id="2054" name="Picture 6" descr="https://encrypted-tbn0.gstatic.com/images?q=tbn:ANd9GcQk603NVVypQrgyM9ecOcX_Lc72ozVa3SilxgnOFDbWnTYxn6Rg_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34000" y="5086865"/>
                <a:ext cx="533400" cy="399535"/>
              </a:xfrm>
              <a:prstGeom prst="rect">
                <a:avLst/>
              </a:prstGeom>
              <a:noFill/>
            </p:spPr>
          </p:pic>
          <p:pic>
            <p:nvPicPr>
              <p:cNvPr id="2064" name="Picture 16" descr="http://meditation-portal.com/wp-content/uploads/2014/01/f2g51eGPSjA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 flipV="1">
                <a:off x="838200" y="5029200"/>
                <a:ext cx="311107" cy="457200"/>
              </a:xfrm>
              <a:prstGeom prst="rect">
                <a:avLst/>
              </a:prstGeom>
              <a:noFill/>
            </p:spPr>
          </p:pic>
          <p:pic>
            <p:nvPicPr>
              <p:cNvPr id="2066" name="Picture 18" descr="https://encrypted-tbn0.gstatic.com/images?q=tbn:ANd9GcQnH4zUnK-wu5VeNsXFtQM-IBTIILa_F3KgQaotJIvsNQFQWsOcBX4H4Q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53000" y="4954861"/>
                <a:ext cx="304800" cy="531539"/>
              </a:xfrm>
              <a:prstGeom prst="rect">
                <a:avLst/>
              </a:prstGeom>
              <a:noFill/>
            </p:spPr>
          </p:pic>
          <p:pic>
            <p:nvPicPr>
              <p:cNvPr id="2068" name="Picture 20" descr="https://encrypted-tbn3.gstatic.com/images?q=tbn:ANd9GcRNjuDK36zspuNd_rgMSLz9LQ5yGy4H1Bplj9aYww01LS5oMtK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67000" y="5025799"/>
                <a:ext cx="458554" cy="460601"/>
              </a:xfrm>
              <a:prstGeom prst="rect">
                <a:avLst/>
              </a:prstGeom>
              <a:noFill/>
            </p:spPr>
          </p:pic>
          <p:pic>
            <p:nvPicPr>
              <p:cNvPr id="2070" name="Picture 22" descr="https://encrypted-tbn3.gstatic.com/images?q=tbn:ANd9GcQmMplJ656VzAEQxAh9wQzBuLdM1xscfezrgK7Olu9F_KB7gjAga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52272" y="4964387"/>
                <a:ext cx="405328" cy="522013"/>
              </a:xfrm>
              <a:prstGeom prst="rect">
                <a:avLst/>
              </a:prstGeom>
              <a:noFill/>
            </p:spPr>
          </p:pic>
          <p:pic>
            <p:nvPicPr>
              <p:cNvPr id="2072" name="Picture 24" descr="http://moisekrety.ru/wp-content/uploads/2013/07/irina-khakamada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34648" y="5031062"/>
                <a:ext cx="456352" cy="455338"/>
              </a:xfrm>
              <a:prstGeom prst="rect">
                <a:avLst/>
              </a:prstGeom>
              <a:noFill/>
            </p:spPr>
          </p:pic>
          <p:pic>
            <p:nvPicPr>
              <p:cNvPr id="2074" name="Picture 26" descr="https://encrypted-tbn1.gstatic.com/images?q=tbn:ANd9GcSnibBys71PZF8alKP65lRJHwh3dAgjIYe41TreK233t5iL36U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237732" y="5132370"/>
                <a:ext cx="562868" cy="354030"/>
              </a:xfrm>
              <a:prstGeom prst="rect">
                <a:avLst/>
              </a:prstGeom>
              <a:noFill/>
            </p:spPr>
          </p:pic>
          <p:pic>
            <p:nvPicPr>
              <p:cNvPr id="2076" name="Picture 28" descr="https://encrypted-tbn1.gstatic.com/images?q=tbn:ANd9GcTZJTbDlPYp2sK0vk3FUW8ZjfD2JNZrgg_FtO3cdV-TOWcp6_TSeQ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058864" y="5029199"/>
                <a:ext cx="531936" cy="457201"/>
              </a:xfrm>
              <a:prstGeom prst="rect">
                <a:avLst/>
              </a:prstGeom>
              <a:noFill/>
            </p:spPr>
          </p:pic>
          <p:pic>
            <p:nvPicPr>
              <p:cNvPr id="2078" name="Picture 30" descr="https://encrypted-tbn2.gstatic.com/images?q=tbn:ANd9GcS1vGUN21X0Td4MnefUiUjMxj6s6lMpMCyySn95J9AeRZCfwNq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370815" y="5029200"/>
                <a:ext cx="610385" cy="457200"/>
              </a:xfrm>
              <a:prstGeom prst="rect">
                <a:avLst/>
              </a:prstGeom>
              <a:noFill/>
            </p:spPr>
          </p:pic>
          <p:pic>
            <p:nvPicPr>
              <p:cNvPr id="2080" name="Picture 32" descr="https://encrypted-tbn3.gstatic.com/images?q=tbn:ANd9GcSeoNUY5yRgPYamYSayO8LjeKzzh4CsWBcVBugns2MeolWcwSZOGA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620000" y="4991099"/>
                <a:ext cx="369571" cy="495301"/>
              </a:xfrm>
              <a:prstGeom prst="rect">
                <a:avLst/>
              </a:prstGeom>
              <a:noFill/>
            </p:spPr>
          </p:pic>
          <p:pic>
            <p:nvPicPr>
              <p:cNvPr id="2082" name="Picture 34" descr="https://encrypted-tbn0.gstatic.com/images?q=tbn:ANd9GcTyfGNIuG0mhyAhF86F89FSmulJhj-icMWmJV28xgRKbhkH50M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553200" y="5029200"/>
                <a:ext cx="531934" cy="457200"/>
              </a:xfrm>
              <a:prstGeom prst="rect">
                <a:avLst/>
              </a:prstGeom>
              <a:noFill/>
            </p:spPr>
          </p:pic>
          <p:pic>
            <p:nvPicPr>
              <p:cNvPr id="2084" name="Picture 36" descr="https://encrypted-tbn1.gstatic.com/images?q=tbn:ANd9GcSGhrVWtMTBK2zGKYhGssWuwn8eSVpVfk5aPvYGJkoFjerk1e5V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943600" y="5019674"/>
                <a:ext cx="533400" cy="466726"/>
              </a:xfrm>
              <a:prstGeom prst="rect">
                <a:avLst/>
              </a:prstGeom>
              <a:noFill/>
            </p:spPr>
          </p:pic>
          <p:pic>
            <p:nvPicPr>
              <p:cNvPr id="2086" name="Picture 38" descr="https://encrypted-tbn2.gstatic.com/images?q=tbn:ANd9GcT19NUAPmMlfgpzlE2xrJvLRgZKl6UysNF7t3yCIjHhYuu28Wwu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239000" y="5099878"/>
                <a:ext cx="327910" cy="386522"/>
              </a:xfrm>
              <a:prstGeom prst="rect">
                <a:avLst/>
              </a:prstGeom>
              <a:noFill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001000" y="5024735"/>
                <a:ext cx="1285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</a:t>
                </a:r>
                <a:r>
                  <a:rPr lang="ru-RU" sz="2400" b="1" baseline="-25000" dirty="0" smtClean="0"/>
                  <a:t>0</a:t>
                </a:r>
                <a:r>
                  <a:rPr lang="en-US" sz="2400" b="1" dirty="0" smtClean="0"/>
                  <a:t>~</a:t>
                </a:r>
                <a:r>
                  <a:rPr lang="ru-RU" sz="2400" b="1" dirty="0" smtClean="0"/>
                  <a:t>1</a:t>
                </a:r>
                <a:r>
                  <a:rPr lang="ru-RU" b="1" dirty="0" smtClean="0"/>
                  <a:t>млрд</a:t>
                </a:r>
                <a:endParaRPr lang="ru-RU" sz="2400" b="1" dirty="0"/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7239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477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8674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334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572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429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286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668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286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543800" y="5371170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</a:t>
              </a:r>
              <a:r>
                <a:rPr lang="ru-RU" b="1" baseline="-25000" dirty="0" smtClean="0"/>
                <a:t>-1</a:t>
              </a:r>
              <a:r>
                <a:rPr lang="ru-RU" b="1" dirty="0" smtClean="0"/>
                <a:t> </a:t>
              </a:r>
              <a:r>
                <a:rPr lang="en-US" b="1" dirty="0" smtClean="0"/>
                <a:t>&lt; S</a:t>
              </a:r>
              <a:r>
                <a:rPr lang="en-US" b="1" baseline="-25000" dirty="0" smtClean="0"/>
                <a:t>0</a:t>
              </a:r>
              <a:endParaRPr lang="ru-RU" b="1" dirty="0"/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04800" y="5715000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019800" y="5638800"/>
              <a:ext cx="48084" cy="4368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36" idx="2"/>
            </p:cNvCxnSpPr>
            <p:nvPr/>
          </p:nvCxnSpPr>
          <p:spPr>
            <a:xfrm flipH="1">
              <a:off x="4343400" y="5715000"/>
              <a:ext cx="3429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2057400" y="5638800"/>
              <a:ext cx="2286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1295400" y="5715000"/>
              <a:ext cx="2286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endCxn id="2068" idx="0"/>
            </p:cNvCxnSpPr>
            <p:nvPr/>
          </p:nvCxnSpPr>
          <p:spPr>
            <a:xfrm>
              <a:off x="2438400" y="5638800"/>
              <a:ext cx="315461" cy="4519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>
              <a:off x="914400" y="5638800"/>
              <a:ext cx="2286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3352800" y="5638800"/>
              <a:ext cx="1524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endCxn id="2072" idx="0"/>
            </p:cNvCxnSpPr>
            <p:nvPr/>
          </p:nvCxnSpPr>
          <p:spPr>
            <a:xfrm>
              <a:off x="3581400" y="5715000"/>
              <a:ext cx="239008" cy="3810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endCxn id="2066" idx="0"/>
            </p:cNvCxnSpPr>
            <p:nvPr/>
          </p:nvCxnSpPr>
          <p:spPr>
            <a:xfrm>
              <a:off x="4724400" y="5638800"/>
              <a:ext cx="238584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410200" y="5715000"/>
              <a:ext cx="48084" cy="4368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6629400" y="5715000"/>
              <a:ext cx="48084" cy="4368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endCxn id="2080" idx="0"/>
            </p:cNvCxnSpPr>
            <p:nvPr/>
          </p:nvCxnSpPr>
          <p:spPr>
            <a:xfrm>
              <a:off x="7391400" y="5638800"/>
              <a:ext cx="270970" cy="4172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7162800" y="5715000"/>
              <a:ext cx="1524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1371600" y="6172200"/>
            <a:ext cx="3864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Ныне живущие мамы дочек</a:t>
            </a:r>
            <a:endParaRPr lang="ru-RU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3768404" y="441960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Мамы мам</a:t>
            </a:r>
            <a:endParaRPr lang="ru-RU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3597510" y="3657600"/>
            <a:ext cx="19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Бабушки мам</a:t>
            </a:r>
            <a:endParaRPr lang="ru-RU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3352800" y="2667000"/>
            <a:ext cx="2463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Прабабушки мам</a:t>
            </a:r>
            <a:endParaRPr lang="ru-RU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3276600" y="914400"/>
            <a:ext cx="67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ЕВА</a:t>
            </a:r>
            <a:endParaRPr lang="ru-RU" sz="2400" dirty="0"/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H="1">
            <a:off x="1676400" y="1219200"/>
            <a:ext cx="25146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4419600" y="1295400"/>
            <a:ext cx="60960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endCxn id="28" idx="0"/>
          </p:cNvCxnSpPr>
          <p:nvPr/>
        </p:nvCxnSpPr>
        <p:spPr>
          <a:xfrm>
            <a:off x="4953000" y="3505200"/>
            <a:ext cx="325021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endCxn id="43" idx="0"/>
          </p:cNvCxnSpPr>
          <p:nvPr/>
        </p:nvCxnSpPr>
        <p:spPr>
          <a:xfrm>
            <a:off x="6705600" y="3505200"/>
            <a:ext cx="553621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29" idx="2"/>
            <a:endCxn id="36" idx="0"/>
          </p:cNvCxnSpPr>
          <p:nvPr/>
        </p:nvCxnSpPr>
        <p:spPr>
          <a:xfrm>
            <a:off x="4686300" y="4419600"/>
            <a:ext cx="0" cy="572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35" idx="0"/>
          </p:cNvCxnSpPr>
          <p:nvPr/>
        </p:nvCxnSpPr>
        <p:spPr>
          <a:xfrm>
            <a:off x="5334000" y="4419600"/>
            <a:ext cx="114300" cy="572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endCxn id="30" idx="0"/>
          </p:cNvCxnSpPr>
          <p:nvPr/>
        </p:nvCxnSpPr>
        <p:spPr>
          <a:xfrm>
            <a:off x="2743200" y="3505200"/>
            <a:ext cx="20221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34" idx="0"/>
          </p:cNvCxnSpPr>
          <p:nvPr/>
        </p:nvCxnSpPr>
        <p:spPr>
          <a:xfrm flipH="1">
            <a:off x="5981700" y="4419600"/>
            <a:ext cx="190500" cy="572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30" idx="2"/>
            <a:endCxn id="38" idx="0"/>
          </p:cNvCxnSpPr>
          <p:nvPr/>
        </p:nvCxnSpPr>
        <p:spPr>
          <a:xfrm flipH="1">
            <a:off x="2400300" y="4419600"/>
            <a:ext cx="363121" cy="572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31" idx="1"/>
            <a:endCxn id="40" idx="0"/>
          </p:cNvCxnSpPr>
          <p:nvPr/>
        </p:nvCxnSpPr>
        <p:spPr>
          <a:xfrm flipH="1">
            <a:off x="342900" y="4229100"/>
            <a:ext cx="114300" cy="7629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381500" y="1219200"/>
            <a:ext cx="118110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762000" y="2743200"/>
            <a:ext cx="3048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41" idx="0"/>
          </p:cNvCxnSpPr>
          <p:nvPr/>
        </p:nvCxnSpPr>
        <p:spPr>
          <a:xfrm flipH="1" flipV="1">
            <a:off x="2438400" y="2819400"/>
            <a:ext cx="325021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endCxn id="42" idx="0"/>
          </p:cNvCxnSpPr>
          <p:nvPr/>
        </p:nvCxnSpPr>
        <p:spPr>
          <a:xfrm>
            <a:off x="6324600" y="2819400"/>
            <a:ext cx="325021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endCxn id="39" idx="0"/>
          </p:cNvCxnSpPr>
          <p:nvPr/>
        </p:nvCxnSpPr>
        <p:spPr>
          <a:xfrm>
            <a:off x="695784" y="4343400"/>
            <a:ext cx="485316" cy="6486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endCxn id="37" idx="0"/>
          </p:cNvCxnSpPr>
          <p:nvPr/>
        </p:nvCxnSpPr>
        <p:spPr>
          <a:xfrm>
            <a:off x="2829384" y="4343400"/>
            <a:ext cx="713916" cy="6486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endCxn id="33" idx="0"/>
          </p:cNvCxnSpPr>
          <p:nvPr/>
        </p:nvCxnSpPr>
        <p:spPr>
          <a:xfrm>
            <a:off x="6182184" y="4419600"/>
            <a:ext cx="409116" cy="572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stCxn id="50" idx="2"/>
            <a:endCxn id="29" idx="0"/>
          </p:cNvCxnSpPr>
          <p:nvPr/>
        </p:nvCxnSpPr>
        <p:spPr>
          <a:xfrm flipH="1">
            <a:off x="4686300" y="3505200"/>
            <a:ext cx="210721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42" idx="2"/>
          </p:cNvCxnSpPr>
          <p:nvPr/>
        </p:nvCxnSpPr>
        <p:spPr>
          <a:xfrm flipH="1">
            <a:off x="6172200" y="3581400"/>
            <a:ext cx="477421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stCxn id="43" idx="2"/>
          </p:cNvCxnSpPr>
          <p:nvPr/>
        </p:nvCxnSpPr>
        <p:spPr>
          <a:xfrm>
            <a:off x="7259221" y="4343400"/>
            <a:ext cx="55979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990600" y="2209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…………………………………………………………………………………………</a:t>
            </a:r>
          </a:p>
          <a:p>
            <a:r>
              <a:rPr lang="ru-RU" dirty="0" smtClean="0"/>
              <a:t>…………………………………………………………………………………………</a:t>
            </a:r>
          </a:p>
          <a:p>
            <a:endParaRPr lang="ru-RU" dirty="0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 flipH="1">
            <a:off x="2209800" y="1371600"/>
            <a:ext cx="1981200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stCxn id="51" idx="2"/>
          </p:cNvCxnSpPr>
          <p:nvPr/>
        </p:nvCxnSpPr>
        <p:spPr>
          <a:xfrm flipH="1">
            <a:off x="2971800" y="1371600"/>
            <a:ext cx="1333500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4343400" y="1371600"/>
            <a:ext cx="0" cy="1143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>
            <a:stCxn id="50" idx="0"/>
          </p:cNvCxnSpPr>
          <p:nvPr/>
        </p:nvCxnSpPr>
        <p:spPr>
          <a:xfrm flipV="1">
            <a:off x="4897021" y="2819400"/>
            <a:ext cx="132179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647804" y="838200"/>
            <a:ext cx="24961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i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пра-пра</a:t>
            </a:r>
            <a:r>
              <a:rPr lang="ru-RU" dirty="0" smtClean="0"/>
              <a:t>  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раз)</a:t>
            </a:r>
          </a:p>
          <a:p>
            <a:r>
              <a:rPr lang="ru-RU" dirty="0" smtClean="0"/>
              <a:t> бабушек живущих </a:t>
            </a:r>
          </a:p>
          <a:p>
            <a:r>
              <a:rPr lang="ru-RU" dirty="0" smtClean="0"/>
              <a:t>сегодня матерей дочек</a:t>
            </a:r>
            <a:endParaRPr lang="ru-RU" baseline="-2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04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Доказательство существования </a:t>
            </a:r>
            <a:r>
              <a:rPr lang="en-US" dirty="0" smtClean="0"/>
              <a:t>Y-</a:t>
            </a:r>
            <a:r>
              <a:rPr lang="ru-RU" dirty="0" smtClean="0"/>
              <a:t>хромосомного Адама аналогично.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Y-</a:t>
            </a:r>
            <a:r>
              <a:rPr lang="ru-RU" dirty="0" smtClean="0"/>
              <a:t>Адам моложе</a:t>
            </a:r>
            <a:r>
              <a:rPr lang="en-US" dirty="0" smtClean="0"/>
              <a:t> </a:t>
            </a:r>
            <a:r>
              <a:rPr lang="ru-RU" dirty="0" err="1" smtClean="0"/>
              <a:t>мт</a:t>
            </a:r>
            <a:r>
              <a:rPr lang="ru-RU" dirty="0" smtClean="0"/>
              <a:t> Евы.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52800"/>
            <a:ext cx="2590800" cy="31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609600"/>
            <a:ext cx="7010400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/>
              <a:t>Оценки дают возраст </a:t>
            </a:r>
            <a:r>
              <a:rPr lang="en-US" sz="3200" dirty="0" smtClean="0"/>
              <a:t>Y-</a:t>
            </a:r>
            <a:r>
              <a:rPr lang="ru-RU" sz="3200" dirty="0" smtClean="0"/>
              <a:t>Адама </a:t>
            </a:r>
            <a:r>
              <a:rPr lang="en-US" sz="3200" dirty="0" smtClean="0"/>
              <a:t>~100</a:t>
            </a:r>
            <a:r>
              <a:rPr lang="ru-RU" sz="3200" dirty="0" smtClean="0"/>
              <a:t> тысяч лет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/>
              <a:t>Почему </a:t>
            </a:r>
            <a:r>
              <a:rPr lang="en-US" sz="3200" dirty="0" smtClean="0"/>
              <a:t>Y-</a:t>
            </a:r>
            <a:r>
              <a:rPr lang="ru-RU" sz="3200" dirty="0" smtClean="0"/>
              <a:t>Адам моложе </a:t>
            </a:r>
            <a:r>
              <a:rPr lang="ru-RU" sz="3200" dirty="0" err="1" smtClean="0"/>
              <a:t>мт</a:t>
            </a:r>
            <a:r>
              <a:rPr lang="ru-RU" sz="3200" dirty="0" smtClean="0"/>
              <a:t> Евы</a:t>
            </a:r>
            <a:r>
              <a:rPr lang="en-US" sz="3200" dirty="0" smtClean="0"/>
              <a:t>?</a:t>
            </a:r>
            <a:endParaRPr lang="ru-RU" sz="3200" dirty="0" smtClean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/>
              <a:t>На графе </a:t>
            </a:r>
            <a:r>
              <a:rPr lang="ru-RU" sz="3200" dirty="0" err="1" smtClean="0"/>
              <a:t>пра-пра-пра-дедушек</a:t>
            </a:r>
            <a:r>
              <a:rPr lang="ru-RU" sz="3200" dirty="0" smtClean="0"/>
              <a:t> отцов у каждого </a:t>
            </a:r>
            <a:r>
              <a:rPr lang="ru-RU" sz="3200" dirty="0" err="1" smtClean="0"/>
              <a:t>пра-пра-пра-дедушки</a:t>
            </a:r>
            <a:r>
              <a:rPr lang="ru-RU" sz="3200" dirty="0" smtClean="0"/>
              <a:t> больше сыновей (?)</a:t>
            </a:r>
            <a:endParaRPr lang="en-US" sz="2800" dirty="0" smtClean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/>
              <a:t>Многоженство (?)</a:t>
            </a:r>
            <a:endParaRPr lang="en-US" sz="2400" dirty="0" smtClean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/>
              <a:t>Меньшая продолжительность жизни мужчин (?)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/>
              <a:t>Большее разнообразие в числе детей у мужчин (?)</a:t>
            </a: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Скорость закрепления мутаций в </a:t>
            </a:r>
            <a:r>
              <a:rPr lang="ru-RU" sz="2800" dirty="0" err="1" smtClean="0"/>
              <a:t>мтДНК</a:t>
            </a:r>
            <a:r>
              <a:rPr lang="ru-RU" sz="2800" dirty="0" smtClean="0"/>
              <a:t> меньше, чем в </a:t>
            </a:r>
            <a:r>
              <a:rPr lang="en-US" sz="2800" dirty="0" smtClean="0"/>
              <a:t>Y-</a:t>
            </a:r>
            <a:r>
              <a:rPr lang="ru-RU" sz="2800" dirty="0" err="1" smtClean="0"/>
              <a:t>хросмосоме</a:t>
            </a:r>
            <a:r>
              <a:rPr lang="ru-RU" sz="2800" dirty="0" smtClean="0"/>
              <a:t> (</a:t>
            </a:r>
            <a:r>
              <a:rPr lang="en-US" sz="2800" dirty="0" smtClean="0"/>
              <a:t>?</a:t>
            </a:r>
            <a:r>
              <a:rPr lang="ru-RU" sz="2800" dirty="0" smtClean="0"/>
              <a:t>)</a:t>
            </a: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Модели эволюции недостаточно точны (?)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Picture 13" descr="daugh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922338"/>
            <a:ext cx="3997325" cy="5659437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352550" y="203200"/>
            <a:ext cx="658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3600" b="1">
                <a:solidFill>
                  <a:srgbClr val="990033"/>
                </a:solidFill>
                <a:latin typeface="Comic Sans MS" pitchFamily="66" charset="0"/>
              </a:rPr>
              <a:t>The Seven Daughters of Eve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562725" y="2873375"/>
            <a:ext cx="925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>
                <a:latin typeface="Comic Sans MS" pitchFamily="66" charset="0"/>
              </a:rPr>
              <a:t>Helena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987925" y="638175"/>
            <a:ext cx="78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>
                <a:latin typeface="Comic Sans MS" pitchFamily="66" charset="0"/>
              </a:rPr>
              <a:t>Xenia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825625" y="1501775"/>
            <a:ext cx="881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>
                <a:latin typeface="Comic Sans MS" pitchFamily="66" charset="0"/>
              </a:rPr>
              <a:t>Ursula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673225" y="2911475"/>
            <a:ext cx="97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>
                <a:latin typeface="Comic Sans MS" pitchFamily="66" charset="0"/>
              </a:rPr>
              <a:t>Katrine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041525" y="3736975"/>
            <a:ext cx="70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>
                <a:latin typeface="Comic Sans MS" pitchFamily="66" charset="0"/>
              </a:rPr>
              <a:t>Tara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600825" y="443547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>
                <a:latin typeface="Comic Sans MS" pitchFamily="66" charset="0"/>
              </a:rPr>
              <a:t>Velda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673225" y="4956175"/>
            <a:ext cx="106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>
                <a:latin typeface="Comic Sans MS" pitchFamily="66" charset="0"/>
              </a:rPr>
              <a:t>Jasmine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Picture 4" descr="r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99417"/>
            <a:ext cx="4531642" cy="502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2766" y="228600"/>
            <a:ext cx="7518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Это не они!</a:t>
            </a:r>
          </a:p>
          <a:p>
            <a:pPr algn="ctr"/>
            <a:r>
              <a:rPr lang="en-US" sz="3600" dirty="0" smtClean="0"/>
              <a:t>Y - </a:t>
            </a:r>
            <a:r>
              <a:rPr lang="ru-RU" sz="3600" dirty="0" smtClean="0"/>
              <a:t>Адам никогда не встречал </a:t>
            </a:r>
            <a:r>
              <a:rPr lang="ru-RU" sz="3600" dirty="0" err="1" smtClean="0"/>
              <a:t>мт</a:t>
            </a:r>
            <a:r>
              <a:rPr lang="ru-RU" sz="3600" dirty="0" smtClean="0"/>
              <a:t> Еву! 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 нас с вами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Геном человека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6386" name="Picture 2" descr="http://upload.wikimedia.org/wikipedia/commons/b/b2/Kary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12397"/>
            <a:ext cx="4724400" cy="5084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1600200"/>
            <a:ext cx="3657600" cy="156966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… и маленькая </a:t>
            </a:r>
            <a:br>
              <a:rPr lang="ru-RU" sz="3200" dirty="0" smtClean="0"/>
            </a:br>
            <a:r>
              <a:rPr lang="en-US" sz="3200" dirty="0" err="1" smtClean="0"/>
              <a:t>mtDNA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16 500 пар </a:t>
            </a:r>
            <a:r>
              <a:rPr lang="ru-RU" sz="3200" dirty="0" err="1" smtClean="0"/>
              <a:t>нукл</a:t>
            </a:r>
            <a:endParaRPr lang="ru-RU" dirty="0"/>
          </a:p>
        </p:txBody>
      </p:sp>
      <p:sp>
        <p:nvSpPr>
          <p:cNvPr id="7" name="Выноска 1 6"/>
          <p:cNvSpPr/>
          <p:nvPr/>
        </p:nvSpPr>
        <p:spPr>
          <a:xfrm>
            <a:off x="5791200" y="4953000"/>
            <a:ext cx="2895600" cy="762000"/>
          </a:xfrm>
          <a:prstGeom prst="borderCallout1">
            <a:avLst>
              <a:gd name="adj1" fmla="val 18750"/>
              <a:gd name="adj2" fmla="val -8333"/>
              <a:gd name="adj3" fmla="val 93750"/>
              <a:gd name="adj4" fmla="val -917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Хромосома 22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50 </a:t>
            </a:r>
            <a:r>
              <a:rPr lang="ru-RU" sz="2800" dirty="0" err="1" smtClean="0">
                <a:solidFill>
                  <a:schemeClr val="tx1"/>
                </a:solidFill>
              </a:rPr>
              <a:t>млн</a:t>
            </a:r>
            <a:r>
              <a:rPr lang="ru-RU" sz="2800" dirty="0" smtClean="0">
                <a:solidFill>
                  <a:schemeClr val="tx1"/>
                </a:solidFill>
              </a:rPr>
              <a:t> пар </a:t>
            </a:r>
            <a:r>
              <a:rPr lang="ru-RU" sz="2800" dirty="0" err="1" smtClean="0">
                <a:solidFill>
                  <a:schemeClr val="tx1"/>
                </a:solidFill>
              </a:rPr>
              <a:t>нукл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 имеет значение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Геном человека -  </a:t>
            </a:r>
            <a:r>
              <a:rPr lang="ru-RU" b="1" dirty="0" smtClean="0">
                <a:solidFill>
                  <a:srgbClr val="C00000"/>
                </a:solidFill>
              </a:rPr>
              <a:t>3 </a:t>
            </a:r>
            <a:r>
              <a:rPr lang="ru-RU" b="1" dirty="0" err="1" smtClean="0">
                <a:solidFill>
                  <a:srgbClr val="C00000"/>
                </a:solidFill>
              </a:rPr>
              <a:t>млрд</a:t>
            </a:r>
            <a:r>
              <a:rPr lang="ru-RU" b="1" dirty="0" smtClean="0">
                <a:solidFill>
                  <a:srgbClr val="C00000"/>
                </a:solidFill>
              </a:rPr>
              <a:t> пар </a:t>
            </a:r>
            <a:r>
              <a:rPr lang="ru-RU" b="1" dirty="0" err="1" smtClean="0">
                <a:solidFill>
                  <a:srgbClr val="C00000"/>
                </a:solidFill>
              </a:rPr>
              <a:t>нукл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От  Папы 3 </a:t>
            </a:r>
            <a:r>
              <a:rPr lang="ru-RU" dirty="0" err="1" smtClean="0"/>
              <a:t>млрд</a:t>
            </a:r>
            <a:r>
              <a:rPr lang="ru-RU" dirty="0" smtClean="0"/>
              <a:t> и от Мамы 3 </a:t>
            </a:r>
            <a:r>
              <a:rPr lang="ru-RU" dirty="0" err="1" smtClean="0"/>
              <a:t>млрд</a:t>
            </a:r>
            <a:endParaRPr lang="ru-RU" dirty="0" smtClean="0"/>
          </a:p>
          <a:p>
            <a:r>
              <a:rPr lang="ru-RU" dirty="0" smtClean="0"/>
              <a:t>Различие между П</a:t>
            </a:r>
            <a:r>
              <a:rPr lang="en-US" dirty="0" smtClean="0"/>
              <a:t>.</a:t>
            </a:r>
            <a:r>
              <a:rPr lang="ru-RU" dirty="0" smtClean="0"/>
              <a:t> ДНК и М</a:t>
            </a:r>
            <a:r>
              <a:rPr lang="en-US" dirty="0" smtClean="0"/>
              <a:t>.</a:t>
            </a:r>
            <a:r>
              <a:rPr lang="ru-RU" dirty="0" smtClean="0"/>
              <a:t> ДНК – примерно одна пара </a:t>
            </a:r>
            <a:r>
              <a:rPr lang="ru-RU" dirty="0" err="1" smtClean="0"/>
              <a:t>нукл</a:t>
            </a:r>
            <a:r>
              <a:rPr lang="ru-RU" dirty="0" smtClean="0"/>
              <a:t> на 1000 </a:t>
            </a:r>
            <a:endParaRPr lang="en-US" dirty="0" smtClean="0"/>
          </a:p>
          <a:p>
            <a:r>
              <a:rPr lang="ru-RU" dirty="0" smtClean="0"/>
              <a:t>Значит, всего около </a:t>
            </a:r>
            <a:r>
              <a:rPr lang="ru-RU" b="1" dirty="0" smtClean="0">
                <a:solidFill>
                  <a:srgbClr val="C00000"/>
                </a:solidFill>
              </a:rPr>
              <a:t>3 </a:t>
            </a:r>
            <a:r>
              <a:rPr lang="ru-RU" b="1" dirty="0" err="1" smtClean="0">
                <a:solidFill>
                  <a:srgbClr val="C00000"/>
                </a:solidFill>
              </a:rPr>
              <a:t>млн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различий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 каждого ребенка (т.е. у каждого сидящего в зале!) примерно </a:t>
            </a:r>
            <a:r>
              <a:rPr lang="en-US" b="1" dirty="0" smtClean="0">
                <a:solidFill>
                  <a:srgbClr val="C00000"/>
                </a:solidFill>
              </a:rPr>
              <a:t>60</a:t>
            </a:r>
            <a:r>
              <a:rPr lang="ru-RU" b="1" dirty="0" smtClean="0">
                <a:solidFill>
                  <a:srgbClr val="C00000"/>
                </a:solidFill>
              </a:rPr>
              <a:t> (шестьдесят) новых мутаций</a:t>
            </a:r>
            <a:r>
              <a:rPr lang="ru-RU" dirty="0" smtClean="0"/>
              <a:t>, т.е. пар </a:t>
            </a:r>
            <a:r>
              <a:rPr lang="ru-RU" dirty="0" err="1" smtClean="0"/>
              <a:t>нукл</a:t>
            </a:r>
            <a:r>
              <a:rPr lang="ru-RU" dirty="0" smtClean="0"/>
              <a:t>, не встречавшихся ранее ни у кого из людей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Геномы 7</a:t>
            </a:r>
            <a:r>
              <a:rPr lang="en-US" dirty="0" smtClean="0"/>
              <a:t>8</a:t>
            </a:r>
            <a:r>
              <a:rPr lang="ru-RU" dirty="0" smtClean="0"/>
              <a:t> исландских </a:t>
            </a:r>
            <a:r>
              <a:rPr lang="en-US" dirty="0" smtClean="0"/>
              <a:t>trios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Kong et al., Nature, 2012</a:t>
            </a:r>
            <a:endParaRPr lang="ru-RU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752600" cy="1754666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5334000" cy="35718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34433" y="5410200"/>
            <a:ext cx="187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возраст отца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65910" y="3528109"/>
            <a:ext cx="3098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число новых мутаций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029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29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45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1" y="2286000"/>
            <a:ext cx="2971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 зиготы до зиготы:</a:t>
            </a:r>
          </a:p>
          <a:p>
            <a:r>
              <a:rPr lang="ru-RU" sz="2000" dirty="0" smtClean="0"/>
              <a:t>- у матери 30 делений до яйцеклетки</a:t>
            </a:r>
            <a:br>
              <a:rPr lang="ru-RU" sz="2000" dirty="0" smtClean="0"/>
            </a:br>
            <a:r>
              <a:rPr lang="ru-RU" sz="2000" dirty="0" smtClean="0"/>
              <a:t>- у отца  -несколько сот делений до сперматозоида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6096000"/>
            <a:ext cx="6583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Ждем геномы 1000 </a:t>
            </a:r>
            <a:r>
              <a:rPr lang="ru-RU" sz="3200" dirty="0" err="1" smtClean="0"/>
              <a:t>голланских</a:t>
            </a:r>
            <a:r>
              <a:rPr lang="ru-RU" sz="3200" dirty="0" smtClean="0"/>
              <a:t> </a:t>
            </a:r>
            <a:r>
              <a:rPr lang="en-US" sz="3200" dirty="0" smtClean="0"/>
              <a:t>trios!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Размер имеет значение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1"/>
            <a:ext cx="8686800" cy="4038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Кодирующие последовательности – 1% генома (</a:t>
            </a:r>
            <a:r>
              <a:rPr lang="ru-RU" b="1" dirty="0" smtClean="0">
                <a:solidFill>
                  <a:srgbClr val="C00000"/>
                </a:solidFill>
              </a:rPr>
              <a:t>30 </a:t>
            </a:r>
            <a:r>
              <a:rPr lang="ru-RU" b="1" dirty="0" err="1" smtClean="0">
                <a:solidFill>
                  <a:srgbClr val="C00000"/>
                </a:solidFill>
              </a:rPr>
              <a:t>млн</a:t>
            </a:r>
            <a:r>
              <a:rPr lang="ru-RU" b="1" dirty="0" smtClean="0">
                <a:solidFill>
                  <a:srgbClr val="C00000"/>
                </a:solidFill>
              </a:rPr>
              <a:t> пар </a:t>
            </a:r>
            <a:r>
              <a:rPr lang="ru-RU" b="1" dirty="0" err="1" smtClean="0">
                <a:solidFill>
                  <a:srgbClr val="C00000"/>
                </a:solidFill>
              </a:rPr>
              <a:t>нукл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Гены целиком – 5% (</a:t>
            </a:r>
            <a:r>
              <a:rPr lang="ru-RU" b="1" dirty="0" smtClean="0">
                <a:solidFill>
                  <a:srgbClr val="C00000"/>
                </a:solidFill>
              </a:rPr>
              <a:t>150 </a:t>
            </a:r>
            <a:r>
              <a:rPr lang="ru-RU" b="1" dirty="0" err="1" smtClean="0">
                <a:solidFill>
                  <a:srgbClr val="C00000"/>
                </a:solidFill>
              </a:rPr>
              <a:t>млн</a:t>
            </a:r>
            <a:r>
              <a:rPr lang="ru-RU" b="1" dirty="0" smtClean="0">
                <a:solidFill>
                  <a:srgbClr val="C00000"/>
                </a:solidFill>
              </a:rPr>
              <a:t> пар </a:t>
            </a:r>
            <a:r>
              <a:rPr lang="ru-RU" b="1" dirty="0" err="1" smtClean="0">
                <a:solidFill>
                  <a:srgbClr val="C00000"/>
                </a:solidFill>
              </a:rPr>
              <a:t>нукл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Известные функциональные участки:</a:t>
            </a:r>
          </a:p>
          <a:p>
            <a:pPr lvl="1"/>
            <a:r>
              <a:rPr lang="ru-RU" dirty="0" smtClean="0"/>
              <a:t>От 10 % (</a:t>
            </a:r>
            <a:r>
              <a:rPr lang="ru-RU" b="1" dirty="0" smtClean="0">
                <a:solidFill>
                  <a:srgbClr val="C00000"/>
                </a:solidFill>
              </a:rPr>
              <a:t>300 </a:t>
            </a:r>
            <a:r>
              <a:rPr lang="ru-RU" b="1" dirty="0" err="1" smtClean="0">
                <a:solidFill>
                  <a:srgbClr val="C00000"/>
                </a:solidFill>
              </a:rPr>
              <a:t>млн</a:t>
            </a:r>
            <a:r>
              <a:rPr lang="ru-RU" b="1" dirty="0" smtClean="0">
                <a:solidFill>
                  <a:srgbClr val="C00000"/>
                </a:solidFill>
              </a:rPr>
              <a:t> пар </a:t>
            </a:r>
            <a:r>
              <a:rPr lang="ru-RU" b="1" dirty="0" err="1" smtClean="0">
                <a:solidFill>
                  <a:srgbClr val="C00000"/>
                </a:solidFill>
              </a:rPr>
              <a:t>нукл</a:t>
            </a:r>
            <a:r>
              <a:rPr lang="ru-RU" dirty="0" smtClean="0"/>
              <a:t>) – правдоподобно </a:t>
            </a:r>
            <a:r>
              <a:rPr lang="ru-RU" dirty="0" err="1" smtClean="0"/>
              <a:t>ААл</a:t>
            </a:r>
            <a:endParaRPr lang="ru-RU" dirty="0" smtClean="0"/>
          </a:p>
          <a:p>
            <a:pPr lvl="1"/>
            <a:r>
              <a:rPr lang="ru-RU" dirty="0" smtClean="0"/>
              <a:t>До 70%  ( около </a:t>
            </a:r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 err="1" smtClean="0">
                <a:solidFill>
                  <a:srgbClr val="C00000"/>
                </a:solidFill>
              </a:rPr>
              <a:t>млрд</a:t>
            </a:r>
            <a:r>
              <a:rPr lang="ru-RU" b="1" dirty="0" smtClean="0">
                <a:solidFill>
                  <a:srgbClr val="C00000"/>
                </a:solidFill>
              </a:rPr>
              <a:t> пар  </a:t>
            </a:r>
            <a:r>
              <a:rPr lang="ru-RU" b="1" dirty="0" err="1" smtClean="0">
                <a:solidFill>
                  <a:srgbClr val="C00000"/>
                </a:solidFill>
              </a:rPr>
              <a:t>нукл</a:t>
            </a:r>
            <a:r>
              <a:rPr lang="ru-RU" dirty="0" smtClean="0"/>
              <a:t>) – оспариваемо многими</a:t>
            </a:r>
            <a:br>
              <a:rPr lang="ru-RU" dirty="0" smtClean="0"/>
            </a:b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(повторю:  у американской сосны геном 22 </a:t>
            </a:r>
            <a:r>
              <a:rPr lang="ru-RU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млрд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п.н.; вряд ли ее жизнь в 7 раз сложнее жизни человека)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5F2EBBE5-053C-4602-A123-7934C9B71A66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181600"/>
            <a:ext cx="8096250" cy="5619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647700" y="5829300"/>
            <a:ext cx="304800" cy="7620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4343400" y="1371599"/>
            <a:ext cx="533399" cy="7848600"/>
          </a:xfrm>
          <a:prstGeom prst="leftBrace">
            <a:avLst>
              <a:gd name="adj1" fmla="val 34375"/>
              <a:gd name="adj2" fmla="val 4967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61879" y="4648200"/>
            <a:ext cx="18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ген целиком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80211" y="5943600"/>
            <a:ext cx="698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кодирующая последовательность – сумма </a:t>
            </a:r>
            <a:r>
              <a:rPr lang="ru-RU" sz="2400" dirty="0" err="1" smtClean="0"/>
              <a:t>экзонов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4076700" y="5829300"/>
            <a:ext cx="304800" cy="7620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6336000" y="5829300"/>
            <a:ext cx="304800" cy="7620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7048500" y="5829300"/>
            <a:ext cx="304800" cy="7620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8064000" y="5829301"/>
            <a:ext cx="304800" cy="7620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ru-RU" dirty="0" smtClean="0"/>
              <a:t>Ожидается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dirty="0" smtClean="0"/>
              <a:t>из 60 новых мутаций чуть менее 1% изменяют последовательность белка </a:t>
            </a:r>
            <a:br>
              <a:rPr lang="ru-RU" dirty="0" smtClean="0"/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(несинонимические мутации кодирующей последовательности)</a:t>
            </a:r>
          </a:p>
          <a:p>
            <a:r>
              <a:rPr lang="ru-RU" dirty="0" smtClean="0"/>
              <a:t>Факт о исландцам – 1,2%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Грубая оценка согласуется с гипотезой о случайном выборе места мутации!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Подавляющее большинство новых мутаций нейтральны</a:t>
            </a:r>
          </a:p>
          <a:p>
            <a:r>
              <a:rPr lang="ru-RU" dirty="0" smtClean="0"/>
              <a:t>Подавляющее большинство новых мутаций не сохраняются у потомков (нейтральные – из-за дрейфа, </a:t>
            </a:r>
            <a:r>
              <a:rPr lang="ru-RU" dirty="0" err="1" smtClean="0"/>
              <a:t>слабовредные</a:t>
            </a:r>
            <a:r>
              <a:rPr lang="ru-RU" dirty="0" smtClean="0"/>
              <a:t> – из-за отбора)</a:t>
            </a:r>
          </a:p>
          <a:p>
            <a:r>
              <a:rPr lang="ru-RU" dirty="0" smtClean="0"/>
              <a:t>Существуют модели, позволяющие рассчитать скорость мутаций и, значит, время от общего предка до двух индивидуумов, - </a:t>
            </a:r>
            <a:r>
              <a:rPr lang="ru-RU" b="1" dirty="0" smtClean="0"/>
              <a:t>при бесполом размножении</a:t>
            </a:r>
            <a:endParaRPr lang="en-US" b="1" dirty="0" smtClean="0">
              <a:sym typeface="Wingdings" pitchFamily="2" charset="2"/>
            </a:endParaRPr>
          </a:p>
          <a:p>
            <a:r>
              <a:rPr lang="ru-RU" dirty="0" smtClean="0"/>
              <a:t> неприменимо для людей? </a:t>
            </a:r>
            <a:r>
              <a:rPr lang="en-US" b="1" dirty="0" smtClean="0">
                <a:sym typeface="Wingdings" pitchFamily="2" charset="2"/>
              </a:rPr>
              <a:t></a:t>
            </a:r>
            <a:r>
              <a:rPr lang="ru-RU" b="1" dirty="0" smtClean="0">
                <a:sym typeface="Wingdings" pitchFamily="2" charset="2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совсем так!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http://www.geek.com/wp-content/uploads/2014/05/3-paren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038600" cy="55328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6029980"/>
            <a:ext cx="1724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May, </a:t>
            </a:r>
            <a:r>
              <a:rPr lang="ru-RU" sz="2800" b="1" dirty="0" smtClean="0"/>
              <a:t>2014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578</Words>
  <Application>Microsoft Office PowerPoint</Application>
  <PresentationFormat>Экран (4:3)</PresentationFormat>
  <Paragraphs>110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Эволюция</vt:lpstr>
      <vt:lpstr>Про нас с вами </vt:lpstr>
      <vt:lpstr>Геном человека</vt:lpstr>
      <vt:lpstr>Размер имеет значение  </vt:lpstr>
      <vt:lpstr>Геномы 78 исландских trios Kong et al., Nature, 2012</vt:lpstr>
      <vt:lpstr>Размер имеет значение</vt:lpstr>
      <vt:lpstr>Слайд 7</vt:lpstr>
      <vt:lpstr>Слайд 8</vt:lpstr>
      <vt:lpstr>Не совсем так!</vt:lpstr>
      <vt:lpstr>Кое-какие ДНК и, значит, гены передаются неполовым путем!</vt:lpstr>
      <vt:lpstr>Обсуждается уже существующая возможность получить ребенка от ПАПЫ и ДВУХ МАМ</vt:lpstr>
      <vt:lpstr>Слайд 12</vt:lpstr>
      <vt:lpstr>Так мт Ева могла выглядеть</vt:lpstr>
      <vt:lpstr>Доказательство существования мт Евы</vt:lpstr>
      <vt:lpstr>Доказательство существования Y-хромосомного Адама аналогично.  Y-Адам моложе мт Евы.</vt:lpstr>
      <vt:lpstr>Слайд 16</vt:lpstr>
      <vt:lpstr>Слайд 17</vt:lpstr>
      <vt:lpstr>Слайд 18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Spirin</dc:creator>
  <cp:lastModifiedBy>aba</cp:lastModifiedBy>
  <cp:revision>80</cp:revision>
  <dcterms:created xsi:type="dcterms:W3CDTF">2014-09-24T07:34:16Z</dcterms:created>
  <dcterms:modified xsi:type="dcterms:W3CDTF">2014-10-01T15:40:21Z</dcterms:modified>
</cp:coreProperties>
</file>