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57" r:id="rId3"/>
    <p:sldId id="258" r:id="rId4"/>
    <p:sldId id="305" r:id="rId5"/>
    <p:sldId id="259" r:id="rId6"/>
    <p:sldId id="260" r:id="rId7"/>
    <p:sldId id="261" r:id="rId8"/>
    <p:sldId id="263" r:id="rId9"/>
    <p:sldId id="289" r:id="rId10"/>
    <p:sldId id="285" r:id="rId11"/>
    <p:sldId id="264" r:id="rId12"/>
    <p:sldId id="265" r:id="rId13"/>
    <p:sldId id="306" r:id="rId14"/>
    <p:sldId id="266" r:id="rId15"/>
    <p:sldId id="267" r:id="rId16"/>
    <p:sldId id="268" r:id="rId17"/>
    <p:sldId id="269" r:id="rId18"/>
    <p:sldId id="270" r:id="rId19"/>
    <p:sldId id="271" r:id="rId20"/>
    <p:sldId id="273" r:id="rId21"/>
    <p:sldId id="272" r:id="rId22"/>
    <p:sldId id="274" r:id="rId23"/>
    <p:sldId id="276" r:id="rId24"/>
    <p:sldId id="275" r:id="rId25"/>
    <p:sldId id="277" r:id="rId26"/>
    <p:sldId id="279" r:id="rId27"/>
    <p:sldId id="278" r:id="rId28"/>
    <p:sldId id="280" r:id="rId29"/>
    <p:sldId id="302" r:id="rId30"/>
    <p:sldId id="282" r:id="rId31"/>
    <p:sldId id="304" r:id="rId32"/>
    <p:sldId id="283" r:id="rId33"/>
    <p:sldId id="284" r:id="rId34"/>
    <p:sldId id="286" r:id="rId35"/>
    <p:sldId id="287" r:id="rId36"/>
    <p:sldId id="288" r:id="rId37"/>
    <p:sldId id="293" r:id="rId38"/>
    <p:sldId id="290" r:id="rId39"/>
    <p:sldId id="291" r:id="rId40"/>
    <p:sldId id="292" r:id="rId41"/>
    <p:sldId id="303" r:id="rId42"/>
    <p:sldId id="294" r:id="rId43"/>
    <p:sldId id="295" r:id="rId44"/>
    <p:sldId id="296" r:id="rId45"/>
    <p:sldId id="297" r:id="rId46"/>
    <p:sldId id="298" r:id="rId47"/>
    <p:sldId id="299" r:id="rId48"/>
    <p:sldId id="301" r:id="rId49"/>
    <p:sldId id="300" r:id="rId50"/>
    <p:sldId id="307"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4" autoAdjust="0"/>
  </p:normalViewPr>
  <p:slideViewPr>
    <p:cSldViewPr>
      <p:cViewPr varScale="1">
        <p:scale>
          <a:sx n="121" d="100"/>
          <a:sy n="121" d="100"/>
        </p:scale>
        <p:origin x="-164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7C9B5-BCCE-40C4-8765-45F451C611A4}" type="datetimeFigureOut">
              <a:rPr lang="ru-RU" smtClean="0"/>
              <a:pPr/>
              <a:t>25.09.2014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11C85-3E4B-4780-AACE-C5B34795C6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Видно</a:t>
            </a:r>
            <a:r>
              <a:rPr lang="ru-RU" baseline="0" dirty="0" smtClean="0"/>
              <a:t> три </a:t>
            </a:r>
            <a:r>
              <a:rPr lang="ru-RU" baseline="0" dirty="0" err="1" smtClean="0"/>
              <a:t>экзона</a:t>
            </a:r>
            <a:r>
              <a:rPr lang="ru-RU" baseline="0" dirty="0" smtClean="0"/>
              <a:t>, разделённые </a:t>
            </a:r>
            <a:r>
              <a:rPr lang="ru-RU" baseline="0" dirty="0" err="1" smtClean="0"/>
              <a:t>интронами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измерять </a:t>
            </a:r>
            <a:r>
              <a:rPr lang="en-US" i="1" dirty="0" smtClean="0"/>
              <a:t>T</a:t>
            </a:r>
            <a:r>
              <a:rPr lang="en-US" baseline="0" dirty="0" smtClean="0"/>
              <a:t>  </a:t>
            </a:r>
            <a:r>
              <a:rPr lang="ru-RU" baseline="0" dirty="0" smtClean="0"/>
              <a:t>в секундах, то на число шагов, равное корню квадратному из </a:t>
            </a:r>
            <a:r>
              <a:rPr lang="en-US" i="1" baseline="0" dirty="0" smtClean="0"/>
              <a:t>T </a:t>
            </a:r>
            <a:r>
              <a:rPr lang="en-US" baseline="0" dirty="0" smtClean="0"/>
              <a:t>/10.</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Пьяный</a:t>
            </a:r>
            <a:r>
              <a:rPr lang="ru-RU" baseline="0" dirty="0" smtClean="0"/>
              <a:t> свалится в среднем за </a:t>
            </a:r>
            <a:r>
              <a:rPr lang="en-US" i="1" baseline="0" dirty="0" smtClean="0"/>
              <a:t>B</a:t>
            </a:r>
            <a:r>
              <a:rPr lang="ru-RU" i="1" baseline="0" dirty="0" smtClean="0"/>
              <a:t> </a:t>
            </a:r>
            <a:r>
              <a:rPr lang="en-US" baseline="30000" dirty="0" smtClean="0"/>
              <a:t>2</a:t>
            </a:r>
            <a:r>
              <a:rPr lang="en-US" baseline="0" dirty="0" smtClean="0"/>
              <a:t> </a:t>
            </a:r>
            <a:r>
              <a:rPr lang="ru-RU" baseline="0" dirty="0" smtClean="0"/>
              <a:t>шагов, если в начале он находился в середине дамбы и ширина дамбы </a:t>
            </a:r>
            <a:r>
              <a:rPr lang="en-US" i="1" baseline="0" dirty="0" smtClean="0"/>
              <a:t>B</a:t>
            </a:r>
            <a:r>
              <a:rPr lang="en-US" baseline="0" dirty="0" smtClean="0"/>
              <a:t> </a:t>
            </a:r>
            <a:r>
              <a:rPr lang="ru-RU" baseline="0" dirty="0" smtClean="0"/>
              <a:t>метров. См. </a:t>
            </a:r>
            <a:r>
              <a:rPr lang="pl-PL" baseline="0" dirty="0" smtClean="0"/>
              <a:t>https://ru.wikipedia.org/wiki/</a:t>
            </a:r>
            <a:r>
              <a:rPr lang="ru-RU" baseline="0" dirty="0" err="1" smtClean="0"/>
              <a:t>Задача_о_разорении_игрока</a:t>
            </a:r>
            <a:r>
              <a:rPr lang="ru-RU" baseline="0" dirty="0" smtClean="0"/>
              <a:t> .</a:t>
            </a:r>
            <a:br>
              <a:rPr lang="ru-RU" baseline="0" dirty="0" smtClean="0"/>
            </a:br>
            <a:r>
              <a:rPr lang="ru-RU" baseline="0" dirty="0" smtClean="0"/>
              <a:t>Там много сложной математики, но стоит посмотреть на графики, а в разделе «Длительность случайного блуждания» можно найти ответ</a:t>
            </a:r>
            <a:r>
              <a:rPr lang="en-US" baseline="0" dirty="0" smtClean="0"/>
              <a:t>.</a:t>
            </a:r>
            <a:endParaRPr lang="ru-RU" baseline="30000"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п.н.</a:t>
            </a:r>
            <a:r>
              <a:rPr lang="ru-RU" baseline="0" dirty="0" smtClean="0"/>
              <a:t> = пара нуклеотидов. По</a:t>
            </a:r>
            <a:r>
              <a:rPr lang="en-US" baseline="0" dirty="0" smtClean="0"/>
              <a:t>-</a:t>
            </a:r>
            <a:r>
              <a:rPr lang="ru-RU" baseline="0" dirty="0" err="1" smtClean="0"/>
              <a:t>английски</a:t>
            </a:r>
            <a:r>
              <a:rPr lang="ru-RU" baseline="0" dirty="0" smtClean="0"/>
              <a:t> принято писать </a:t>
            </a:r>
            <a:r>
              <a:rPr lang="en-US" baseline="0" dirty="0" err="1" smtClean="0"/>
              <a:t>bp</a:t>
            </a:r>
            <a:r>
              <a:rPr lang="en-US" baseline="0" dirty="0" smtClean="0"/>
              <a:t> = base pair</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«Отрицательный» потому, что часто вместо </a:t>
            </a:r>
            <a:r>
              <a:rPr lang="en-US" i="1" dirty="0" smtClean="0"/>
              <a:t>f</a:t>
            </a:r>
            <a:r>
              <a:rPr lang="en-US" dirty="0" smtClean="0"/>
              <a:t> </a:t>
            </a:r>
            <a:r>
              <a:rPr lang="ru-RU" dirty="0" smtClean="0"/>
              <a:t> пользуются величиной </a:t>
            </a:r>
            <a:r>
              <a:rPr lang="en-US" i="1" dirty="0" smtClean="0"/>
              <a:t>S</a:t>
            </a:r>
            <a:r>
              <a:rPr lang="en-US" dirty="0" smtClean="0"/>
              <a:t>,</a:t>
            </a:r>
            <a:r>
              <a:rPr lang="en-US" baseline="0" dirty="0" smtClean="0"/>
              <a:t> </a:t>
            </a:r>
            <a:r>
              <a:rPr lang="ru-RU" baseline="0" dirty="0" smtClean="0"/>
              <a:t>связанной с </a:t>
            </a:r>
            <a:r>
              <a:rPr lang="en-US" i="1" baseline="0" dirty="0" smtClean="0"/>
              <a:t>f</a:t>
            </a:r>
            <a:r>
              <a:rPr lang="en-US" baseline="0" dirty="0" smtClean="0"/>
              <a:t> </a:t>
            </a:r>
            <a:r>
              <a:rPr lang="ru-RU" baseline="0" dirty="0" smtClean="0"/>
              <a:t>соотношением </a:t>
            </a:r>
            <a:r>
              <a:rPr lang="en-US" i="1" baseline="0" dirty="0" smtClean="0"/>
              <a:t>f</a:t>
            </a:r>
            <a:r>
              <a:rPr lang="en-US" baseline="0" dirty="0" smtClean="0"/>
              <a:t> = 1 + S (</a:t>
            </a:r>
            <a:r>
              <a:rPr lang="ru-RU" baseline="0" dirty="0" smtClean="0"/>
              <a:t>или же </a:t>
            </a:r>
            <a:r>
              <a:rPr lang="en-US" i="1" baseline="0" dirty="0" smtClean="0"/>
              <a:t>S</a:t>
            </a:r>
            <a:r>
              <a:rPr lang="en-US" baseline="0" dirty="0" smtClean="0"/>
              <a:t> = 1 − 1/</a:t>
            </a:r>
            <a:r>
              <a:rPr lang="en-US" i="1" baseline="0" dirty="0" smtClean="0"/>
              <a:t>f</a:t>
            </a:r>
            <a:r>
              <a:rPr lang="en-US" baseline="0" dirty="0" smtClean="0"/>
              <a:t> , </a:t>
            </a:r>
            <a:r>
              <a:rPr lang="ru-RU" baseline="0" dirty="0" smtClean="0"/>
              <a:t>что при маленьком </a:t>
            </a:r>
            <a:r>
              <a:rPr lang="en-US" i="1" baseline="0" dirty="0" smtClean="0"/>
              <a:t>S</a:t>
            </a:r>
            <a:r>
              <a:rPr lang="en-US" baseline="0" dirty="0" smtClean="0"/>
              <a:t> </a:t>
            </a:r>
            <a:r>
              <a:rPr lang="ru-RU" baseline="0" dirty="0" smtClean="0"/>
              <a:t> примерно то же самое).</a:t>
            </a:r>
            <a:br>
              <a:rPr lang="ru-RU" baseline="0" dirty="0" smtClean="0"/>
            </a:br>
            <a:r>
              <a:rPr lang="en-US" i="1" baseline="0" dirty="0" smtClean="0"/>
              <a:t>S</a:t>
            </a:r>
            <a:r>
              <a:rPr lang="en-US" baseline="0" dirty="0" smtClean="0"/>
              <a:t> </a:t>
            </a:r>
            <a:r>
              <a:rPr lang="ru-RU" baseline="0" dirty="0" smtClean="0"/>
              <a:t> называется «коэффициентом отбора» и для случая стабилизирующего отбора </a:t>
            </a:r>
            <a:r>
              <a:rPr lang="en-US" i="1" baseline="0" dirty="0" smtClean="0"/>
              <a:t>S</a:t>
            </a:r>
            <a:r>
              <a:rPr lang="en-US" baseline="0" dirty="0" smtClean="0"/>
              <a:t> &lt; 0.</a:t>
            </a:r>
          </a:p>
          <a:p>
            <a:r>
              <a:rPr lang="ru-RU" baseline="0" dirty="0" smtClean="0"/>
              <a:t>Роль отрицательного отбора для популяции как раз сугубо положительная </a:t>
            </a:r>
            <a:r>
              <a:rPr lang="ru-RU" baseline="0" dirty="0" smtClean="0">
                <a:sym typeface="Wingdings" pitchFamily="2" charset="2"/>
              </a:rPr>
              <a:t>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21</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Положительный отбор ещё называют направленным.</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22</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Бактерии просто</a:t>
            </a:r>
            <a:r>
              <a:rPr lang="ru-RU" baseline="0" dirty="0" smtClean="0"/>
              <a:t> делятся, у каждой бактерии ровно один предок в любом предыдущем поколении.</a:t>
            </a:r>
          </a:p>
          <a:p>
            <a:r>
              <a:rPr lang="ru-RU" baseline="0" dirty="0" smtClean="0"/>
              <a:t>У организмов с половым размножением по два предка в предшествующем поколении.</a:t>
            </a:r>
          </a:p>
          <a:p>
            <a:r>
              <a:rPr lang="ru-RU" baseline="0" dirty="0" smtClean="0"/>
              <a:t>Поэтому </a:t>
            </a:r>
            <a:r>
              <a:rPr lang="ru-RU" baseline="0" dirty="0" smtClean="0"/>
              <a:t>у таких организмов </a:t>
            </a:r>
            <a:r>
              <a:rPr lang="ru-RU" baseline="0" dirty="0" smtClean="0"/>
              <a:t>в стабильной популяции в среднем по два потомка в следующем поколении.</a:t>
            </a:r>
          </a:p>
          <a:p>
            <a:r>
              <a:rPr lang="ru-RU" baseline="0" dirty="0" smtClean="0"/>
              <a:t>(По другому можно сказать: у каждой пары по два потомка; но ведь потомок пары является по определению потомком каждого члена пары).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23</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Либо все ближайшие потомки погибнут, либо, удваиваясь</a:t>
            </a:r>
            <a:r>
              <a:rPr lang="ru-RU" baseline="0" dirty="0" smtClean="0"/>
              <a:t> в каждом поколении, потомки довольно скоро займут всю популяцию.</a:t>
            </a:r>
          </a:p>
          <a:p>
            <a:r>
              <a:rPr lang="ru-RU" baseline="0" dirty="0" smtClean="0"/>
              <a:t>Если взять человека, жившего около 100 000 лет назад, то у него либо вообще нет ныне живущих потомков, либо наоборот, его потомки составляют значительную часть населения Земли, может быть даже вообще всё население. Соотношение между теми и другими оценить довольно трудно при нынешних знаниях ранней истории человечества. Но вероятно, что таких, чьи потомки сейчас занимают всю Землю, было по крайней мере несколько тысяч. Иными словами, каждый из нас − потомок ВСЕХ этих людей.</a:t>
            </a:r>
          </a:p>
          <a:p>
            <a:r>
              <a:rPr lang="ru-RU" baseline="0" dirty="0" smtClean="0"/>
              <a:t>Отдельная тема − так называемая «</a:t>
            </a:r>
            <a:r>
              <a:rPr lang="ru-RU" baseline="0" dirty="0" err="1" smtClean="0"/>
              <a:t>митохондриальная</a:t>
            </a:r>
            <a:r>
              <a:rPr lang="ru-RU" baseline="0" dirty="0" smtClean="0"/>
              <a:t> Ева», это женщина, чьи потомки </a:t>
            </a:r>
            <a:r>
              <a:rPr lang="ru-RU" b="1" baseline="0" dirty="0" smtClean="0"/>
              <a:t>по чистой женской линии</a:t>
            </a:r>
            <a:r>
              <a:rPr lang="ru-RU" b="0" baseline="0" dirty="0" smtClean="0"/>
              <a:t> составляют всё человечество.</a:t>
            </a:r>
          </a:p>
          <a:p>
            <a:r>
              <a:rPr lang="ru-RU" b="0" baseline="0" dirty="0" smtClean="0"/>
              <a:t>В чём разница, можно понять, если вспомнить, что у каждого человека 4 прабабушки, но только одна из них (мать матери </a:t>
            </a:r>
            <a:r>
              <a:rPr lang="ru-RU" b="0" baseline="0" dirty="0" err="1" smtClean="0"/>
              <a:t>матери</a:t>
            </a:r>
            <a:r>
              <a:rPr lang="ru-RU" b="0" baseline="0" dirty="0" smtClean="0"/>
              <a:t>) </a:t>
            </a:r>
            <a:r>
              <a:rPr lang="ru-RU" b="0" baseline="0" dirty="0" smtClean="0">
                <a:latin typeface="Times New Roman"/>
                <a:cs typeface="Times New Roman"/>
              </a:rPr>
              <a:t>– по чистой женской линии.</a:t>
            </a:r>
          </a:p>
          <a:p>
            <a:r>
              <a:rPr lang="ru-RU" b="0" baseline="0" dirty="0" smtClean="0">
                <a:latin typeface="Times New Roman"/>
                <a:cs typeface="Times New Roman"/>
              </a:rPr>
              <a:t>100 000 лет назад жило множество предков каждого человека, но ровно одна его прародительница по чистой женской линии. Когда жила общая прародительница по женской линии всех вообще ныне живущих людей, пытаются определить по ДНК митохондрий, которые передаются только от матери (поэтому «</a:t>
            </a:r>
            <a:r>
              <a:rPr lang="ru-RU" b="0" baseline="0" dirty="0" err="1" smtClean="0">
                <a:latin typeface="Times New Roman"/>
                <a:cs typeface="Times New Roman"/>
              </a:rPr>
              <a:t>митохондриальная</a:t>
            </a:r>
            <a:r>
              <a:rPr lang="ru-RU" b="0" baseline="0" dirty="0" smtClean="0">
                <a:latin typeface="Times New Roman"/>
                <a:cs typeface="Times New Roman"/>
              </a:rPr>
              <a:t> Ева»), но оценки пока колеблются в широких пределах, примерно от 100 000 до 200 000 лет.</a:t>
            </a:r>
            <a:endParaRPr lang="ru-RU" baseline="0" dirty="0" smtClean="0"/>
          </a:p>
          <a:p>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24</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Глобулярные</a:t>
            </a:r>
            <a:r>
              <a:rPr lang="ru-RU" baseline="0" dirty="0" smtClean="0"/>
              <a:t> белки имеют стабильную пространственную (она же третичная) структуру.</a:t>
            </a:r>
          </a:p>
          <a:p>
            <a:r>
              <a:rPr lang="ru-RU" baseline="0" dirty="0" smtClean="0"/>
              <a:t>Надо помнить, что белки функционируют (и поддерживают свою структуру) в водной среде, в определённом диапазоне температуры, кислотности, концентрации солей и т.п.</a:t>
            </a:r>
          </a:p>
          <a:p>
            <a:r>
              <a:rPr lang="ru-RU" baseline="0" dirty="0" smtClean="0"/>
              <a:t>Зелёным изображена «постоянная» часть </a:t>
            </a:r>
            <a:r>
              <a:rPr lang="ru-RU" baseline="0" dirty="0" err="1" smtClean="0"/>
              <a:t>гетерополимера</a:t>
            </a:r>
            <a:r>
              <a:rPr lang="ru-RU" baseline="0" dirty="0" smtClean="0"/>
              <a:t>, так называемый «остов» белка; серым, синим, красным – атомы углерода, азота, кислорода боковых цепей аминокислот.</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Аминокислоты</a:t>
            </a:r>
            <a:r>
              <a:rPr lang="ru-RU" baseline="0" dirty="0" smtClean="0"/>
              <a:t> различаются по величине, сродству к воде, заряду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Неупорядоченные белки представляют собой гибкие (подобно «змее </a:t>
            </a:r>
            <a:r>
              <a:rPr lang="ru-RU" dirty="0" err="1" smtClean="0"/>
              <a:t>Рубика</a:t>
            </a:r>
            <a:r>
              <a:rPr lang="ru-RU" dirty="0" smtClean="0"/>
              <a:t>») цепи аминокислотных остатков.</a:t>
            </a:r>
          </a:p>
          <a:p>
            <a:r>
              <a:rPr lang="ru-RU" dirty="0" smtClean="0"/>
              <a:t>На самом деле на этом слайде представлена неупорядоченная</a:t>
            </a:r>
            <a:r>
              <a:rPr lang="ru-RU" baseline="0" dirty="0" smtClean="0"/>
              <a:t> часть белка. имеющего две глобулярные части и неупорядоченный «линкер» между ними; но бывают и белки, которые целиком неупорядочены.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Другая часть выдачи</a:t>
            </a:r>
            <a:r>
              <a:rPr lang="ru-RU" baseline="0" dirty="0" smtClean="0"/>
              <a:t> той же программы: выравнивание двух </a:t>
            </a:r>
            <a:r>
              <a:rPr lang="ru-RU" baseline="0" dirty="0" err="1" smtClean="0"/>
              <a:t>экзонов</a:t>
            </a:r>
            <a:r>
              <a:rPr lang="ru-RU" baseline="0" dirty="0" smtClean="0"/>
              <a:t> из пяти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Здесь изображена только основная цепь (остов), раскрашенная в соответствии</a:t>
            </a:r>
            <a:r>
              <a:rPr lang="ru-RU" baseline="0" dirty="0" smtClean="0"/>
              <a:t> со вторичной структурой (спирали пурпурные, тяжи жёлтые, остальное серое). Кроме того, синими и красными шариками изображены границы фосфолипидной мембраны, в которую встраивается белок.</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Здесь под «генами» понимаются </a:t>
            </a:r>
            <a:r>
              <a:rPr lang="ru-RU" dirty="0" err="1" smtClean="0"/>
              <a:t>белок</a:t>
            </a:r>
            <a:r>
              <a:rPr lang="ru-RU" baseline="0" dirty="0" err="1" smtClean="0"/>
              <a:t>-кодирующие</a:t>
            </a:r>
            <a:r>
              <a:rPr lang="ru-RU" baseline="0" dirty="0" smtClean="0"/>
              <a:t> участки.</a:t>
            </a:r>
          </a:p>
          <a:p>
            <a:r>
              <a:rPr lang="ru-RU" baseline="0" dirty="0" smtClean="0"/>
              <a:t>Генетический код почти универсален – во всяком случае у животных, растений и большинства бактерий и архей он един. Исключения редки и незначительны.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Синонимические</a:t>
            </a:r>
            <a:r>
              <a:rPr lang="ru-RU" baseline="0" dirty="0" smtClean="0"/>
              <a:t> мутации, как правило, нейтральны</a:t>
            </a:r>
          </a:p>
          <a:p>
            <a:r>
              <a:rPr lang="ru-RU" baseline="0" dirty="0" smtClean="0"/>
              <a:t>Замена остатка на близкий может быть нейтральной, </a:t>
            </a:r>
            <a:r>
              <a:rPr lang="ru-RU" baseline="0" dirty="0" err="1" smtClean="0"/>
              <a:t>слабовредной</a:t>
            </a:r>
            <a:r>
              <a:rPr lang="ru-RU" baseline="0" dirty="0" smtClean="0"/>
              <a:t> (например, порождать вариант с </a:t>
            </a:r>
            <a:r>
              <a:rPr lang="en-US" i="1" baseline="0" dirty="0" smtClean="0"/>
              <a:t>f</a:t>
            </a:r>
            <a:r>
              <a:rPr lang="en-US" baseline="0" dirty="0" smtClean="0"/>
              <a:t> = 0,9999)</a:t>
            </a:r>
            <a:r>
              <a:rPr lang="ru-RU" baseline="0" dirty="0" smtClean="0"/>
              <a:t> или вредной, изредка и летальной.</a:t>
            </a:r>
          </a:p>
          <a:p>
            <a:r>
              <a:rPr lang="ru-RU" baseline="0" dirty="0" smtClean="0"/>
              <a:t>Замена остатка на непохожий обычно вредная, часто летальная, но в некоторых случаях может быть и нейтральной.</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выравнивание последовательностей </a:t>
            </a:r>
            <a:r>
              <a:rPr lang="ru-RU" dirty="0" err="1" smtClean="0"/>
              <a:t>цитохромов</a:t>
            </a:r>
            <a:r>
              <a:rPr lang="ru-RU" dirty="0" smtClean="0"/>
              <a:t> </a:t>
            </a:r>
            <a:r>
              <a:rPr lang="en-US" dirty="0" smtClean="0"/>
              <a:t>B5 </a:t>
            </a:r>
            <a:r>
              <a:rPr lang="ru-RU" dirty="0" smtClean="0"/>
              <a:t>курицы (сверху)</a:t>
            </a:r>
            <a:r>
              <a:rPr lang="ru-RU" baseline="0" dirty="0" smtClean="0"/>
              <a:t> и человека (снизу).</a:t>
            </a:r>
          </a:p>
          <a:p>
            <a:r>
              <a:rPr lang="ru-RU" baseline="0" dirty="0" err="1" smtClean="0"/>
              <a:t>Цитохром</a:t>
            </a:r>
            <a:r>
              <a:rPr lang="ru-RU" baseline="0" dirty="0" smtClean="0"/>
              <a:t> </a:t>
            </a:r>
            <a:r>
              <a:rPr lang="en-US" baseline="0" dirty="0" smtClean="0"/>
              <a:t>B5 </a:t>
            </a:r>
            <a:r>
              <a:rPr lang="ru-RU" baseline="0" dirty="0" smtClean="0"/>
              <a:t>участвует в клеточном дыхании и выполняет примерно одну и ту же функцию у всех животных.</a:t>
            </a:r>
          </a:p>
          <a:p>
            <a:endParaRPr lang="ru-RU" baseline="0" dirty="0" smtClean="0"/>
          </a:p>
          <a:p>
            <a:r>
              <a:rPr lang="ru-RU" baseline="0" dirty="0" smtClean="0"/>
              <a:t>Вертикальная черта означает совпадение букв, две точки – пару родственных букв (положительное значение в матрице замен, см. следующий слайд), одна точка – пару неродственных букв (ноль или минус в матрице замен).</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Матрица называется </a:t>
            </a:r>
            <a:r>
              <a:rPr lang="en-US" dirty="0" smtClean="0"/>
              <a:t>“BLOSUM62”.</a:t>
            </a:r>
          </a:p>
          <a:p>
            <a:r>
              <a:rPr lang="ru-RU" dirty="0" smtClean="0"/>
              <a:t>Для</a:t>
            </a:r>
            <a:r>
              <a:rPr lang="ru-RU" baseline="0" dirty="0" smtClean="0"/>
              <a:t> построения матрицы взяты пары соответствующих друг другу аминокислот из последовательностей родственных белков.</a:t>
            </a:r>
          </a:p>
          <a:p>
            <a:r>
              <a:rPr lang="ru-RU" baseline="0" dirty="0" smtClean="0"/>
              <a:t>Предварительно отобраны пары белков, сходных не более чем на 62% по всей длине.</a:t>
            </a:r>
          </a:p>
          <a:p>
            <a:r>
              <a:rPr lang="ru-RU" baseline="0" dirty="0" smtClean="0"/>
              <a:t>После этого определены частоты пар аминокислот </a:t>
            </a:r>
            <a:r>
              <a:rPr lang="en-US" i="1" baseline="0" dirty="0" smtClean="0"/>
              <a:t>q</a:t>
            </a:r>
            <a:r>
              <a:rPr lang="en-US" i="1" baseline="-25000" dirty="0" smtClean="0"/>
              <a:t>ab</a:t>
            </a:r>
            <a:r>
              <a:rPr lang="en-US" baseline="0" dirty="0" smtClean="0"/>
              <a:t> </a:t>
            </a:r>
            <a:r>
              <a:rPr lang="ru-RU" baseline="0" dirty="0" smtClean="0"/>
              <a:t>и частоты отдельных аминокислот </a:t>
            </a:r>
            <a:r>
              <a:rPr lang="en-US" i="1" baseline="0" dirty="0" smtClean="0"/>
              <a:t>p</a:t>
            </a:r>
            <a:r>
              <a:rPr lang="en-US" i="1" baseline="-25000" dirty="0" smtClean="0"/>
              <a:t>a</a:t>
            </a:r>
            <a:r>
              <a:rPr lang="en-US" baseline="0" dirty="0" smtClean="0"/>
              <a:t>.</a:t>
            </a:r>
          </a:p>
          <a:p>
            <a:r>
              <a:rPr lang="ru-RU" baseline="0" dirty="0" smtClean="0"/>
              <a:t>Число на пересечении строки </a:t>
            </a:r>
            <a:r>
              <a:rPr lang="en-US" i="1" baseline="0" dirty="0" smtClean="0"/>
              <a:t>a</a:t>
            </a:r>
            <a:r>
              <a:rPr lang="en-US" baseline="0" dirty="0" smtClean="0"/>
              <a:t> </a:t>
            </a:r>
            <a:r>
              <a:rPr lang="ru-RU" baseline="0" dirty="0" smtClean="0"/>
              <a:t>и столбца </a:t>
            </a:r>
            <a:r>
              <a:rPr lang="en-US" i="1" baseline="0" dirty="0" smtClean="0"/>
              <a:t>b</a:t>
            </a:r>
            <a:r>
              <a:rPr lang="en-US" baseline="0" dirty="0" smtClean="0"/>
              <a:t> </a:t>
            </a:r>
            <a:r>
              <a:rPr lang="ru-RU" baseline="0" dirty="0" smtClean="0"/>
              <a:t>получается из </a:t>
            </a:r>
            <a:r>
              <a:rPr lang="en-US" baseline="0" dirty="0" smtClean="0"/>
              <a:t>ln (</a:t>
            </a:r>
            <a:r>
              <a:rPr lang="en-US" i="1" baseline="0" dirty="0" smtClean="0"/>
              <a:t>q</a:t>
            </a:r>
            <a:r>
              <a:rPr lang="en-US" i="1" baseline="-25000" dirty="0" smtClean="0"/>
              <a:t>ab</a:t>
            </a:r>
            <a:r>
              <a:rPr lang="en-US" baseline="0" dirty="0" smtClean="0"/>
              <a:t>/(</a:t>
            </a:r>
            <a:r>
              <a:rPr lang="en-US" i="1" baseline="0" dirty="0" smtClean="0"/>
              <a:t>p</a:t>
            </a:r>
            <a:r>
              <a:rPr lang="en-US" i="1" baseline="-25000" dirty="0" smtClean="0"/>
              <a:t>a</a:t>
            </a:r>
            <a:r>
              <a:rPr lang="en-US" i="1" baseline="0" dirty="0" smtClean="0"/>
              <a:t>p</a:t>
            </a:r>
            <a:r>
              <a:rPr lang="en-US" i="1" baseline="-25000" dirty="0" smtClean="0"/>
              <a:t>b</a:t>
            </a:r>
            <a:r>
              <a:rPr lang="ru-RU" baseline="0" dirty="0" smtClean="0"/>
              <a:t> </a:t>
            </a:r>
            <a:r>
              <a:rPr lang="en-US" baseline="0" dirty="0" smtClean="0"/>
              <a:t>)) </a:t>
            </a:r>
            <a:r>
              <a:rPr lang="ru-RU" baseline="0" dirty="0" smtClean="0"/>
              <a:t>после умножения на 2 и округления до ближайшего целого.</a:t>
            </a:r>
          </a:p>
          <a:p>
            <a:r>
              <a:rPr lang="ru-RU" dirty="0" smtClean="0"/>
              <a:t>То есть чем чаще </a:t>
            </a:r>
            <a:r>
              <a:rPr lang="ru-RU" baseline="0" dirty="0" smtClean="0"/>
              <a:t>замена </a:t>
            </a:r>
            <a:r>
              <a:rPr lang="en-US" i="1" baseline="0" dirty="0" smtClean="0"/>
              <a:t>a</a:t>
            </a:r>
            <a:r>
              <a:rPr lang="en-US" baseline="0" dirty="0" smtClean="0"/>
              <a:t> </a:t>
            </a:r>
            <a:r>
              <a:rPr lang="ru-RU" baseline="0" dirty="0" smtClean="0"/>
              <a:t>на </a:t>
            </a:r>
            <a:r>
              <a:rPr lang="en-US" i="1" baseline="0" dirty="0" smtClean="0"/>
              <a:t>b</a:t>
            </a:r>
            <a:r>
              <a:rPr lang="en-US" baseline="0" dirty="0" smtClean="0"/>
              <a:t> </a:t>
            </a:r>
            <a:r>
              <a:rPr lang="ru-RU" baseline="0" dirty="0" smtClean="0"/>
              <a:t>закрепляется в ходе эволюции, тем больше число.</a:t>
            </a:r>
            <a:endParaRPr lang="en-US" baseline="0" dirty="0" smtClean="0"/>
          </a:p>
          <a:p>
            <a:r>
              <a:rPr lang="ru-RU" baseline="0" dirty="0" smtClean="0"/>
              <a:t>Числа на диагонали отвечают средней консервативности (склонности не заменяться) соответствующей буквы.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Последовательности двух белков приведены в так</a:t>
            </a:r>
            <a:r>
              <a:rPr lang="ru-RU" baseline="0" dirty="0" smtClean="0"/>
              <a:t> называемом </a:t>
            </a:r>
            <a:r>
              <a:rPr lang="en-US" baseline="0" dirty="0" err="1" smtClean="0"/>
              <a:t>fasta</a:t>
            </a:r>
            <a:r>
              <a:rPr lang="en-US" baseline="0" dirty="0" smtClean="0"/>
              <a:t>-</a:t>
            </a:r>
            <a:r>
              <a:rPr lang="ru-RU" baseline="0" dirty="0" smtClean="0"/>
              <a:t>формате.</a:t>
            </a:r>
          </a:p>
          <a:p>
            <a:r>
              <a:rPr lang="ru-RU" baseline="0" dirty="0" smtClean="0"/>
              <a:t>Это наиболее распространённый формат для хранения биологических последовательностей в компьютерных файлах.</a:t>
            </a:r>
          </a:p>
          <a:p>
            <a:r>
              <a:rPr lang="ru-RU" baseline="0" dirty="0" smtClean="0"/>
              <a:t>Каждая последовательность занимает несколько строк, первая из которых начинается с </a:t>
            </a:r>
            <a:r>
              <a:rPr lang="en-US" baseline="0" dirty="0" smtClean="0"/>
              <a:t>“&gt;” </a:t>
            </a:r>
            <a:r>
              <a:rPr lang="ru-RU" baseline="0" dirty="0" smtClean="0"/>
              <a:t>и содержит название, а также часто краткое описание последовательности.</a:t>
            </a:r>
          </a:p>
          <a:p>
            <a:r>
              <a:rPr lang="ru-RU" baseline="0" dirty="0" smtClean="0"/>
              <a:t>Остальные строки – сама последовательность (буквы, обозначающие аминокислоты или нуклеотиды).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39</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pl-PL" dirty="0" smtClean="0"/>
              <a:t>http://</a:t>
            </a:r>
            <a:r>
              <a:rPr lang="pl-PL" dirty="0" smtClean="0"/>
              <a:t>en.wikipedia.org/wiki/Needleman%E2%80%93Wunsch_algorithm#mediaviewer/File:Needleman-Wunsch_pairwise_sequence_alignment.png</a:t>
            </a:r>
            <a:endParaRPr lang="ru-RU" dirty="0" smtClean="0"/>
          </a:p>
          <a:p>
            <a:r>
              <a:rPr lang="ru-RU" dirty="0" smtClean="0"/>
              <a:t>Здесь</a:t>
            </a:r>
            <a:r>
              <a:rPr lang="ru-RU" baseline="0" dirty="0" smtClean="0"/>
              <a:t> пример выравнивания последовательностей ДНК, где используется только два веса сопоставления: 1 или −1. </a:t>
            </a:r>
          </a:p>
          <a:p>
            <a:r>
              <a:rPr lang="ru-RU" baseline="0" dirty="0" smtClean="0"/>
              <a:t>При выравнивании последовательностей белков веса сопоставлений более разнообразны и берутся из матрицы замен.</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«Работает плохо» значит:</a:t>
            </a:r>
            <a:r>
              <a:rPr lang="ru-RU" baseline="0" dirty="0" smtClean="0"/>
              <a:t> часто даёт результат, далёкий от биологически правильного.</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46</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Вне</a:t>
            </a:r>
            <a:r>
              <a:rPr lang="ru-RU" baseline="0" dirty="0" smtClean="0"/>
              <a:t> участка 288-362 первой последовательности и участка 121-204 второй последовательности алгоритм не выявил признаков родства, превосходящих по весу родство между этими участками.</a:t>
            </a:r>
          </a:p>
          <a:p>
            <a:r>
              <a:rPr lang="ru-RU" baseline="0" dirty="0" smtClean="0"/>
              <a:t>Иными словами: если эти последовательности родственны, то с наибольшей убедительностью родство проявляется на данных участках.</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a:t>
            </a:r>
            <a:r>
              <a:rPr lang="ru-RU" baseline="0" dirty="0" smtClean="0"/>
              <a:t> геномах есть несколько независимых вставок, но нет крупных перестроек (в том числе и на участке 300-400 по нижней последовательности)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То,</a:t>
            </a:r>
            <a:r>
              <a:rPr lang="ru-RU" baseline="0" dirty="0" smtClean="0"/>
              <a:t> что выдают в данном случае программы, никакого биологического смысла скорее всего не несёт!</a:t>
            </a:r>
          </a:p>
          <a:p>
            <a:r>
              <a:rPr lang="ru-RU" baseline="0" dirty="0" smtClean="0"/>
              <a:t>Но программы устроены так, что выдают ответ на любых исходных данных.</a:t>
            </a:r>
          </a:p>
          <a:p>
            <a:r>
              <a:rPr lang="ru-RU" baseline="0" dirty="0" smtClean="0"/>
              <a:t>Определять, есть ли смысл – задача пользователя!</a:t>
            </a:r>
          </a:p>
          <a:p>
            <a:r>
              <a:rPr lang="ru-RU" baseline="0" dirty="0" smtClean="0"/>
              <a:t>(А в помощь ему – другие программы и методы).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48</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Закономерности</a:t>
            </a:r>
            <a:r>
              <a:rPr lang="ru-RU" baseline="0" dirty="0" smtClean="0"/>
              <a:t> эволюции лучше всего видны при рассмотрении достаточно «толстых» множественных выравниваний (пока мы видим лишь две последовательности, в наблюдаемых заменах слишком велика роль случая)</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49</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Программа </a:t>
            </a:r>
            <a:r>
              <a:rPr lang="en-US" dirty="0" err="1" smtClean="0"/>
              <a:t>Jalview</a:t>
            </a:r>
            <a:r>
              <a:rPr lang="ru-RU" dirty="0" smtClean="0"/>
              <a:t>, одна из многих возможных раскрасок.</a:t>
            </a:r>
          </a:p>
          <a:p>
            <a:r>
              <a:rPr lang="ru-RU" dirty="0" smtClean="0"/>
              <a:t>Попробуйте</a:t>
            </a:r>
            <a:r>
              <a:rPr lang="ru-RU" baseline="0" dirty="0" smtClean="0"/>
              <a:t> понять, что означает тёмно-синий и светло-синий фон буквы.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Геном циклический</a:t>
            </a:r>
            <a:r>
              <a:rPr lang="ru-RU" baseline="0" dirty="0" smtClean="0"/>
              <a:t> и состоит из двух цепей.</a:t>
            </a:r>
            <a:br>
              <a:rPr lang="ru-RU" baseline="0" dirty="0" smtClean="0"/>
            </a:br>
            <a:r>
              <a:rPr lang="ru-RU" baseline="0" dirty="0" smtClean="0"/>
              <a:t>Последовательность, лежащая в базе данных, линейная и её буквы отвечают нуклеотидам только одной цепи. Начало и цепь определяются произвольно.</a:t>
            </a:r>
          </a:p>
          <a:p>
            <a:r>
              <a:rPr lang="ru-RU" baseline="0" dirty="0" smtClean="0"/>
              <a:t>Нетрудно создать последовательность, которая представляет ту же </a:t>
            </a:r>
            <a:r>
              <a:rPr lang="ru-RU" baseline="0" dirty="0" err="1" smtClean="0"/>
              <a:t>двухцепочечную</a:t>
            </a:r>
            <a:r>
              <a:rPr lang="ru-RU" baseline="0" dirty="0" smtClean="0"/>
              <a:t> кольцевую ДНК, но начинается в другом месте и изображает другую цепь.</a:t>
            </a:r>
          </a:p>
          <a:p>
            <a:r>
              <a:rPr lang="ru-RU" baseline="0" dirty="0" smtClean="0"/>
              <a:t>В данном случае с одной из последовательностей проделана такая операция, чтобы сравнение геномов было более наглядным.</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a:t>
            </a:r>
            <a:r>
              <a:rPr lang="ru-RU" baseline="0" dirty="0" smtClean="0"/>
              <a:t> вот при сравнении этой пары геномов видны, в том числе, крупные перестройки.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None/>
            </a:pPr>
            <a:r>
              <a:rPr lang="ru-RU" dirty="0" smtClean="0"/>
              <a:t>Маленький фрагмент</a:t>
            </a:r>
            <a:r>
              <a:rPr lang="ru-RU" baseline="0" dirty="0" smtClean="0"/>
              <a:t> одного из выравниваний, изображённых на карте сходства (предыдущий слайд) диагональными линиями.</a:t>
            </a:r>
          </a:p>
          <a:p>
            <a:pPr>
              <a:buFont typeface="Arial" pitchFamily="34" charset="0"/>
              <a:buNone/>
            </a:pPr>
            <a:r>
              <a:rPr lang="ru-RU" baseline="0" dirty="0" smtClean="0"/>
              <a:t>В данном случае </a:t>
            </a:r>
            <a:r>
              <a:rPr lang="en-US" baseline="0" dirty="0" smtClean="0"/>
              <a:t>Query</a:t>
            </a:r>
            <a:r>
              <a:rPr lang="ru-RU" baseline="0" dirty="0" smtClean="0"/>
              <a:t> </a:t>
            </a:r>
            <a:r>
              <a:rPr lang="ru-RU" baseline="0" dirty="0" smtClean="0">
                <a:latin typeface="Times New Roman"/>
                <a:cs typeface="Times New Roman"/>
              </a:rPr>
              <a:t>–</a:t>
            </a:r>
            <a:r>
              <a:rPr lang="en-US" baseline="0" dirty="0" smtClean="0"/>
              <a:t> </a:t>
            </a:r>
            <a:r>
              <a:rPr lang="ru-RU" baseline="0" dirty="0" smtClean="0"/>
              <a:t>это геном </a:t>
            </a:r>
            <a:r>
              <a:rPr lang="en-US" i="1" baseline="0" dirty="0" err="1" smtClean="0"/>
              <a:t>Mycoplasma</a:t>
            </a:r>
            <a:r>
              <a:rPr lang="en-US" i="1" baseline="0" dirty="0" smtClean="0"/>
              <a:t> </a:t>
            </a:r>
            <a:r>
              <a:rPr lang="en-US" i="1" baseline="0" dirty="0" err="1" smtClean="0"/>
              <a:t>mycoides</a:t>
            </a:r>
            <a:r>
              <a:rPr lang="en-US" i="0" baseline="0" dirty="0" smtClean="0"/>
              <a:t>, </a:t>
            </a:r>
            <a:r>
              <a:rPr lang="ru-RU" i="0" baseline="0" dirty="0" smtClean="0"/>
              <a:t>а </a:t>
            </a:r>
            <a:r>
              <a:rPr lang="en-US" i="0" baseline="0" dirty="0" smtClean="0"/>
              <a:t>Subject </a:t>
            </a:r>
            <a:r>
              <a:rPr lang="ru-RU" baseline="0" dirty="0" smtClean="0">
                <a:latin typeface="Times New Roman"/>
                <a:cs typeface="Times New Roman"/>
              </a:rPr>
              <a:t>–</a:t>
            </a:r>
            <a:r>
              <a:rPr lang="en-US" baseline="0" dirty="0" smtClean="0">
                <a:latin typeface="Times New Roman"/>
                <a:cs typeface="Times New Roman"/>
              </a:rPr>
              <a:t> </a:t>
            </a:r>
            <a:r>
              <a:rPr lang="ru-RU" baseline="0" dirty="0" smtClean="0">
                <a:latin typeface="Times New Roman"/>
                <a:cs typeface="Times New Roman"/>
              </a:rPr>
              <a:t>геном </a:t>
            </a:r>
            <a:r>
              <a:rPr lang="en-US" i="1" baseline="0" dirty="0" err="1" smtClean="0">
                <a:latin typeface="Times New Roman"/>
                <a:cs typeface="Times New Roman"/>
              </a:rPr>
              <a:t>Mycoplasma</a:t>
            </a:r>
            <a:r>
              <a:rPr lang="en-US" i="1" baseline="0" dirty="0" smtClean="0">
                <a:latin typeface="Times New Roman"/>
                <a:cs typeface="Times New Roman"/>
              </a:rPr>
              <a:t> </a:t>
            </a:r>
            <a:r>
              <a:rPr lang="en-US" i="1" baseline="0" dirty="0" err="1" smtClean="0">
                <a:latin typeface="Times New Roman"/>
                <a:cs typeface="Times New Roman"/>
              </a:rPr>
              <a:t>capricolum</a:t>
            </a:r>
            <a:endParaRPr lang="ru-RU" i="1"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Эволюция</a:t>
            </a:r>
            <a:r>
              <a:rPr lang="ru-RU" baseline="0" dirty="0" smtClean="0"/>
              <a:t> форм жизни обуславливается эволюцией геномов</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Популяция (в данном</a:t>
            </a:r>
            <a:r>
              <a:rPr lang="ru-RU" baseline="0" dirty="0" smtClean="0"/>
              <a:t> случае) </a:t>
            </a:r>
            <a:r>
              <a:rPr lang="ru-RU" dirty="0" smtClean="0">
                <a:latin typeface="Times New Roman"/>
                <a:cs typeface="Times New Roman"/>
              </a:rPr>
              <a:t>– набор организмов, занимающих одну экологическую нишу;</a:t>
            </a:r>
            <a:r>
              <a:rPr lang="ru-RU" baseline="0" dirty="0" smtClean="0">
                <a:latin typeface="Times New Roman"/>
                <a:cs typeface="Times New Roman"/>
              </a:rPr>
              <a:t> из-за этого численность популяции ограничена сверху ресурсами ниши.</a:t>
            </a:r>
          </a:p>
          <a:p>
            <a:r>
              <a:rPr lang="ru-RU" baseline="0" dirty="0" smtClean="0">
                <a:latin typeface="Times New Roman"/>
                <a:cs typeface="Times New Roman"/>
              </a:rPr>
              <a:t>Бывают популяции быстро растущие, это означает, что популяция осваивает новую нишу. Бывают вымирающие популяции (при наступлении неблагоприятных условий). </a:t>
            </a:r>
          </a:p>
          <a:p>
            <a:r>
              <a:rPr lang="ru-RU" baseline="0" dirty="0" smtClean="0">
                <a:latin typeface="Times New Roman"/>
                <a:cs typeface="Times New Roman"/>
              </a:rPr>
              <a:t>Но такие состояния не может продолжаться сколько-нибудь продолжительное время.</a:t>
            </a:r>
          </a:p>
          <a:p>
            <a:r>
              <a:rPr lang="ru-RU" baseline="0" dirty="0" smtClean="0">
                <a:latin typeface="Times New Roman"/>
                <a:cs typeface="Times New Roman"/>
              </a:rPr>
              <a:t>Поэтому в историческом контексте можно считать, что все популяции имеют постоянную численность, по крайней мере в среднем за несколько сотен лет.</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Полиморфизм</a:t>
            </a:r>
            <a:r>
              <a:rPr lang="ru-RU" baseline="0" dirty="0" smtClean="0"/>
              <a:t> = различие </a:t>
            </a:r>
            <a:r>
              <a:rPr lang="ru-RU" baseline="0" dirty="0" err="1" smtClean="0"/>
              <a:t>гнеомов</a:t>
            </a:r>
            <a:r>
              <a:rPr lang="ru-RU" baseline="0" dirty="0" smtClean="0"/>
              <a:t> разных членов одной популяции.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3FEDAB-C62C-4AC7-B29D-ECA0B5CD5C2F}" type="datetime1">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110EC5-87ED-4E92-BDFE-42607E3075E6}" type="datetime1">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1141B5-AF25-4562-977F-75100201AC3E}" type="datetime1">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B015A-C21C-4DDD-8D33-91BD48283CEE}" type="datetime1">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13F350-D486-478C-9DDD-F212CD559B3D}" type="datetime1">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EB9394-4718-46F7-AA77-8DD567F9BBF8}" type="datetime1">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668D6D-E820-49E5-B06A-62841A17BBFB}" type="datetime1">
              <a:rPr lang="ru-RU" smtClean="0"/>
              <a:pPr/>
              <a:t>25.09.2014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E80A33-5211-4A5B-88AD-C0AD8EBA3584}" type="datetime1">
              <a:rPr lang="ru-RU" smtClean="0"/>
              <a:pPr/>
              <a:t>25.09.2014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6EAABF-7D0E-4384-A473-9F95ACAE8796}" type="datetime1">
              <a:rPr lang="ru-RU" smtClean="0"/>
              <a:pPr/>
              <a:t>25.09.2014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2FADA3-E209-4E1F-9032-24998EE5B988}" type="datetime1">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E88122-F3D4-4375-9A77-D0207F945195}" type="datetime1">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EBBE5-053C-4602-A123-7934C9B71A6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C2BBB-08A1-47BF-B092-CA48226C2A34}" type="datetime1">
              <a:rPr lang="ru-RU" smtClean="0"/>
              <a:pPr/>
              <a:t>25.09.2014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EBBE5-053C-4602-A123-7934C9B71A6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Эволюция</a:t>
            </a:r>
            <a:endParaRPr lang="ru-RU" dirty="0"/>
          </a:p>
        </p:txBody>
      </p:sp>
      <p:sp>
        <p:nvSpPr>
          <p:cNvPr id="3" name="Подзаголовок 2"/>
          <p:cNvSpPr>
            <a:spLocks noGrp="1"/>
          </p:cNvSpPr>
          <p:nvPr>
            <p:ph type="subTitle" idx="1"/>
          </p:nvPr>
        </p:nvSpPr>
        <p:spPr>
          <a:xfrm>
            <a:off x="1371600" y="3200400"/>
            <a:ext cx="6400800" cy="1752600"/>
          </a:xfrm>
        </p:spPr>
        <p:txBody>
          <a:bodyPr>
            <a:normAutofit fontScale="92500" lnSpcReduction="20000"/>
          </a:bodyPr>
          <a:lstStyle/>
          <a:p>
            <a:r>
              <a:rPr lang="ru-RU" dirty="0" smtClean="0"/>
              <a:t>Мутации</a:t>
            </a:r>
            <a:br>
              <a:rPr lang="ru-RU" dirty="0" smtClean="0"/>
            </a:br>
            <a:r>
              <a:rPr lang="ru-RU" dirty="0" smtClean="0"/>
              <a:t>Дрейф и отбор</a:t>
            </a:r>
          </a:p>
          <a:p>
            <a:r>
              <a:rPr lang="ru-RU" dirty="0" smtClean="0"/>
              <a:t>Белки</a:t>
            </a:r>
          </a:p>
          <a:p>
            <a:r>
              <a:rPr lang="ru-RU" dirty="0" smtClean="0"/>
              <a:t>Выравнивание</a:t>
            </a:r>
            <a:endParaRPr lang="ru-RU" dirty="0"/>
          </a:p>
        </p:txBody>
      </p:sp>
      <p:sp>
        <p:nvSpPr>
          <p:cNvPr id="4" name="TextBox 3"/>
          <p:cNvSpPr txBox="1"/>
          <p:nvPr/>
        </p:nvSpPr>
        <p:spPr>
          <a:xfrm>
            <a:off x="4725620" y="5656490"/>
            <a:ext cx="3227102" cy="646331"/>
          </a:xfrm>
          <a:prstGeom prst="rect">
            <a:avLst/>
          </a:prstGeom>
          <a:noFill/>
        </p:spPr>
        <p:txBody>
          <a:bodyPr wrap="none" rtlCol="0">
            <a:spAutoFit/>
          </a:bodyPr>
          <a:lstStyle/>
          <a:p>
            <a:pPr algn="ctr"/>
            <a:r>
              <a:rPr lang="ru-RU" dirty="0" smtClean="0"/>
              <a:t>Сергей Александрович Спирин</a:t>
            </a:r>
            <a:br>
              <a:rPr lang="ru-RU" dirty="0" smtClean="0"/>
            </a:br>
            <a:r>
              <a:rPr lang="ru-RU" dirty="0" smtClean="0"/>
              <a:t>24 сентября 2014</a:t>
            </a:r>
            <a:endParaRPr lang="ru-RU" dirty="0"/>
          </a:p>
        </p:txBody>
      </p:sp>
      <p:sp>
        <p:nvSpPr>
          <p:cNvPr id="5" name="TextBox 4"/>
          <p:cNvSpPr txBox="1"/>
          <p:nvPr/>
        </p:nvSpPr>
        <p:spPr>
          <a:xfrm>
            <a:off x="457200" y="228600"/>
            <a:ext cx="8458200" cy="923330"/>
          </a:xfrm>
          <a:prstGeom prst="rect">
            <a:avLst/>
          </a:prstGeom>
          <a:noFill/>
        </p:spPr>
        <p:txBody>
          <a:bodyPr wrap="square" rtlCol="0">
            <a:spAutoFit/>
          </a:bodyPr>
          <a:lstStyle/>
          <a:p>
            <a:pPr algn="ctr"/>
            <a:r>
              <a:rPr lang="ru-RU" dirty="0" smtClean="0">
                <a:solidFill>
                  <a:schemeClr val="bg1">
                    <a:lumMod val="50000"/>
                  </a:schemeClr>
                </a:solidFill>
              </a:rPr>
              <a:t>Межфакультетский курс «</a:t>
            </a:r>
            <a:r>
              <a:rPr lang="ru-RU" dirty="0" err="1" smtClean="0">
                <a:solidFill>
                  <a:schemeClr val="bg1">
                    <a:lumMod val="50000"/>
                  </a:schemeClr>
                </a:solidFill>
              </a:rPr>
              <a:t>Биоинформатика</a:t>
            </a:r>
            <a:r>
              <a:rPr lang="ru-RU" dirty="0" smtClean="0">
                <a:solidFill>
                  <a:schemeClr val="bg1">
                    <a:lumMod val="50000"/>
                  </a:schemeClr>
                </a:solidFill>
              </a:rPr>
              <a:t>»</a:t>
            </a:r>
            <a:br>
              <a:rPr lang="ru-RU" dirty="0" smtClean="0">
                <a:solidFill>
                  <a:schemeClr val="bg1">
                    <a:lumMod val="50000"/>
                  </a:schemeClr>
                </a:solidFill>
              </a:rPr>
            </a:br>
            <a:r>
              <a:rPr lang="ru-RU" dirty="0" smtClean="0">
                <a:solidFill>
                  <a:schemeClr val="bg1">
                    <a:lumMod val="50000"/>
                  </a:schemeClr>
                </a:solidFill>
              </a:rPr>
              <a:t>Факультет </a:t>
            </a:r>
            <a:r>
              <a:rPr lang="ru-RU" dirty="0" err="1" smtClean="0">
                <a:solidFill>
                  <a:schemeClr val="bg1">
                    <a:lumMod val="50000"/>
                  </a:schemeClr>
                </a:solidFill>
              </a:rPr>
              <a:t>биоинженерии</a:t>
            </a:r>
            <a:r>
              <a:rPr lang="ru-RU" dirty="0" smtClean="0">
                <a:solidFill>
                  <a:schemeClr val="bg1">
                    <a:lumMod val="50000"/>
                  </a:schemeClr>
                </a:solidFill>
              </a:rPr>
              <a:t> и </a:t>
            </a:r>
            <a:r>
              <a:rPr lang="ru-RU" dirty="0" err="1" smtClean="0">
                <a:solidFill>
                  <a:schemeClr val="bg1">
                    <a:lumMod val="50000"/>
                  </a:schemeClr>
                </a:solidFill>
              </a:rPr>
              <a:t>биоинформатики</a:t>
            </a:r>
            <a:r>
              <a:rPr lang="ru-RU" dirty="0" smtClean="0">
                <a:solidFill>
                  <a:schemeClr val="bg1">
                    <a:lumMod val="50000"/>
                  </a:schemeClr>
                </a:solidFill>
              </a:rPr>
              <a:t> МГУ</a:t>
            </a:r>
            <a:br>
              <a:rPr lang="ru-RU" dirty="0" smtClean="0">
                <a:solidFill>
                  <a:schemeClr val="bg1">
                    <a:lumMod val="50000"/>
                  </a:schemeClr>
                </a:solidFill>
              </a:rPr>
            </a:br>
            <a:r>
              <a:rPr lang="ru-RU" dirty="0" smtClean="0">
                <a:solidFill>
                  <a:schemeClr val="bg1">
                    <a:lumMod val="50000"/>
                  </a:schemeClr>
                </a:solidFill>
              </a:rPr>
              <a:t>осень 2014</a:t>
            </a:r>
            <a:endParaRPr lang="ru-RU"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F2EBBE5-053C-4602-A123-7934C9B71A66}" type="slidenum">
              <a:rPr lang="ru-RU" smtClean="0"/>
              <a:pPr/>
              <a:t>10</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300038" y="463550"/>
            <a:ext cx="8543925" cy="59293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11</a:t>
            </a:fld>
            <a:endParaRPr lang="ru-RU"/>
          </a:p>
        </p:txBody>
      </p:sp>
      <p:sp>
        <p:nvSpPr>
          <p:cNvPr id="5" name="TextBox 4"/>
          <p:cNvSpPr txBox="1"/>
          <p:nvPr/>
        </p:nvSpPr>
        <p:spPr>
          <a:xfrm>
            <a:off x="381000" y="1752600"/>
            <a:ext cx="8382000" cy="1754326"/>
          </a:xfrm>
          <a:prstGeom prst="rect">
            <a:avLst/>
          </a:prstGeom>
          <a:noFill/>
        </p:spPr>
        <p:txBody>
          <a:bodyPr wrap="square" rtlCol="0">
            <a:spAutoFit/>
          </a:bodyPr>
          <a:lstStyle/>
          <a:p>
            <a:r>
              <a:rPr lang="ru-RU" dirty="0" smtClean="0"/>
              <a:t>Бактерия разделилась, и у одного из потомков произошла ошибка репликации.</a:t>
            </a:r>
          </a:p>
          <a:p>
            <a:r>
              <a:rPr lang="ru-RU" dirty="0" smtClean="0"/>
              <a:t>Или произошло повреждение ДНК и ошибка репарации.</a:t>
            </a:r>
          </a:p>
          <a:p>
            <a:endParaRPr lang="ru-RU" dirty="0"/>
          </a:p>
          <a:p>
            <a:endParaRPr lang="ru-RU" dirty="0" smtClean="0"/>
          </a:p>
          <a:p>
            <a:r>
              <a:rPr lang="ru-RU" dirty="0" smtClean="0"/>
              <a:t>Что будет с потомством мутанта? Увидим ли мы эту мутацию, если </a:t>
            </a:r>
            <a:r>
              <a:rPr lang="ru-RU" dirty="0" err="1" smtClean="0"/>
              <a:t>отсеквенируем</a:t>
            </a:r>
            <a:r>
              <a:rPr lang="ru-RU" dirty="0" smtClean="0"/>
              <a:t> 1 000 000 бактерий этого штамма через 10 лет?</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12</a:t>
            </a:fld>
            <a:endParaRPr lang="ru-RU"/>
          </a:p>
        </p:txBody>
      </p:sp>
      <p:sp>
        <p:nvSpPr>
          <p:cNvPr id="4" name="TextBox 3"/>
          <p:cNvSpPr txBox="1"/>
          <p:nvPr/>
        </p:nvSpPr>
        <p:spPr>
          <a:xfrm>
            <a:off x="533400" y="1676400"/>
            <a:ext cx="7696200" cy="1200329"/>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13</a:t>
            </a:fld>
            <a:endParaRPr lang="ru-RU"/>
          </a:p>
        </p:txBody>
      </p:sp>
      <p:sp>
        <p:nvSpPr>
          <p:cNvPr id="4" name="TextBox 3"/>
          <p:cNvSpPr txBox="1"/>
          <p:nvPr/>
        </p:nvSpPr>
        <p:spPr>
          <a:xfrm>
            <a:off x="533400" y="1676400"/>
            <a:ext cx="7696200" cy="1477328"/>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a:p>
            <a:r>
              <a:rPr lang="ru-RU" dirty="0" smtClean="0"/>
              <a:t>Ответ: примерно столько же, сколько сейчас.</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14</a:t>
            </a:fld>
            <a:endParaRPr lang="ru-RU"/>
          </a:p>
        </p:txBody>
      </p:sp>
      <p:sp>
        <p:nvSpPr>
          <p:cNvPr id="4" name="TextBox 3"/>
          <p:cNvSpPr txBox="1"/>
          <p:nvPr/>
        </p:nvSpPr>
        <p:spPr>
          <a:xfrm>
            <a:off x="533400" y="1676400"/>
            <a:ext cx="7696200" cy="1477328"/>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a:p>
            <a:r>
              <a:rPr lang="ru-RU" dirty="0" smtClean="0"/>
              <a:t>Ответ: примерно столько же, сколько сейчас.</a:t>
            </a:r>
            <a:endParaRPr lang="ru-RU" dirty="0"/>
          </a:p>
        </p:txBody>
      </p:sp>
      <p:sp>
        <p:nvSpPr>
          <p:cNvPr id="5" name="TextBox 4"/>
          <p:cNvSpPr txBox="1"/>
          <p:nvPr/>
        </p:nvSpPr>
        <p:spPr>
          <a:xfrm>
            <a:off x="533400" y="3505200"/>
            <a:ext cx="8153400" cy="2923877"/>
          </a:xfrm>
          <a:prstGeom prst="rect">
            <a:avLst/>
          </a:prstGeom>
          <a:noFill/>
        </p:spPr>
        <p:txBody>
          <a:bodyPr wrap="square" rtlCol="0">
            <a:spAutoFit/>
          </a:bodyPr>
          <a:lstStyle/>
          <a:p>
            <a:r>
              <a:rPr lang="ru-RU" dirty="0" smtClean="0"/>
              <a:t>Численность подавляющего большинства популяций </a:t>
            </a:r>
            <a:r>
              <a:rPr lang="ru-RU" b="1" dirty="0" smtClean="0"/>
              <a:t>постоянна</a:t>
            </a:r>
            <a:r>
              <a:rPr lang="ru-RU" dirty="0" smtClean="0"/>
              <a:t> (по крайней мере на отрезках времени порядка лет</a:t>
            </a:r>
            <a:r>
              <a:rPr lang="ru-RU" dirty="0" smtClean="0"/>
              <a:t>) </a:t>
            </a:r>
            <a:r>
              <a:rPr lang="ru-RU" dirty="0" smtClean="0">
                <a:latin typeface="Times New Roman"/>
                <a:cs typeface="Times New Roman"/>
              </a:rPr>
              <a:t>– </a:t>
            </a:r>
            <a:r>
              <a:rPr lang="ru-RU" dirty="0" smtClean="0">
                <a:cs typeface="Times New Roman"/>
              </a:rPr>
              <a:t>погибает примерно столько же, сколько рождается.</a:t>
            </a:r>
            <a:r>
              <a:rPr lang="ru-RU" dirty="0" smtClean="0"/>
              <a:t/>
            </a:r>
            <a:br>
              <a:rPr lang="ru-RU" dirty="0" smtClean="0"/>
            </a:br>
            <a:r>
              <a:rPr lang="ru-RU" i="1" dirty="0" smtClean="0"/>
              <a:t>Современная популяция человека – исключение!</a:t>
            </a:r>
          </a:p>
          <a:p>
            <a:endParaRPr lang="ru-RU" dirty="0"/>
          </a:p>
          <a:p>
            <a:r>
              <a:rPr lang="ru-RU" dirty="0" smtClean="0"/>
              <a:t>Если члены популяции генетически идентичны, то вероятность </a:t>
            </a:r>
            <a:r>
              <a:rPr lang="ru-RU" dirty="0" smtClean="0"/>
              <a:t>оставить потомство </a:t>
            </a:r>
            <a:r>
              <a:rPr lang="ru-RU" dirty="0" smtClean="0"/>
              <a:t>для всех </a:t>
            </a:r>
            <a:r>
              <a:rPr lang="ru-RU" b="1" dirty="0" smtClean="0"/>
              <a:t>одинакова</a:t>
            </a:r>
            <a:r>
              <a:rPr lang="ru-RU" dirty="0" smtClean="0"/>
              <a:t> (точнее, зависит от только от внешних факторов).</a:t>
            </a:r>
          </a:p>
          <a:p>
            <a:endParaRPr lang="ru-RU" i="1" dirty="0"/>
          </a:p>
          <a:p>
            <a:r>
              <a:rPr lang="ru-RU" sz="2000" b="1" i="1" dirty="0" smtClean="0"/>
              <a:t>Следствие: математическое ожидание числа потомков одной бактерии через достаточно большой промежуток времени равно 1.</a:t>
            </a:r>
            <a:endParaRPr lang="ru-RU"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15</a:t>
            </a:fld>
            <a:endParaRPr lang="ru-RU"/>
          </a:p>
        </p:txBody>
      </p:sp>
      <p:sp>
        <p:nvSpPr>
          <p:cNvPr id="4" name="TextBox 3"/>
          <p:cNvSpPr txBox="1"/>
          <p:nvPr/>
        </p:nvSpPr>
        <p:spPr>
          <a:xfrm>
            <a:off x="228600" y="1600200"/>
            <a:ext cx="8915400" cy="1754326"/>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кода есть </a:t>
            </a:r>
            <a:r>
              <a:rPr lang="ru-RU" b="1" dirty="0" smtClean="0"/>
              <a:t>частота</a:t>
            </a:r>
            <a:r>
              <a:rPr lang="ru-RU" dirty="0"/>
              <a:t> </a:t>
            </a:r>
            <a:r>
              <a:rPr lang="ru-RU" dirty="0" smtClean="0"/>
              <a:t>(сначала очень маленькая).</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16</a:t>
            </a:fld>
            <a:endParaRPr lang="ru-RU"/>
          </a:p>
        </p:txBody>
      </p:sp>
      <p:sp>
        <p:nvSpPr>
          <p:cNvPr id="4" name="TextBox 3"/>
          <p:cNvSpPr txBox="1"/>
          <p:nvPr/>
        </p:nvSpPr>
        <p:spPr>
          <a:xfrm>
            <a:off x="228600" y="1600200"/>
            <a:ext cx="8915400" cy="2031325"/>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a:t>
            </a:r>
            <a:r>
              <a:rPr lang="ru-RU" dirty="0" smtClean="0"/>
              <a:t>генома </a:t>
            </a:r>
            <a:r>
              <a:rPr lang="ru-RU" dirty="0" smtClean="0"/>
              <a:t>есть </a:t>
            </a:r>
            <a:r>
              <a:rPr lang="ru-RU" b="1" dirty="0" smtClean="0"/>
              <a:t>частота</a:t>
            </a:r>
            <a:r>
              <a:rPr lang="ru-RU" dirty="0"/>
              <a:t> </a:t>
            </a:r>
            <a:r>
              <a:rPr lang="ru-RU" dirty="0" smtClean="0"/>
              <a:t>(сначала очень маленькая).</a:t>
            </a:r>
          </a:p>
          <a:p>
            <a:endParaRPr lang="ru-RU" dirty="0"/>
          </a:p>
        </p:txBody>
      </p:sp>
      <p:sp>
        <p:nvSpPr>
          <p:cNvPr id="5" name="TextBox 4"/>
          <p:cNvSpPr txBox="1"/>
          <p:nvPr/>
        </p:nvSpPr>
        <p:spPr>
          <a:xfrm>
            <a:off x="228600" y="3276600"/>
            <a:ext cx="8610600" cy="461665"/>
          </a:xfrm>
          <a:prstGeom prst="rect">
            <a:avLst/>
          </a:prstGeom>
          <a:noFill/>
        </p:spPr>
        <p:txBody>
          <a:bodyPr wrap="square" rtlCol="0">
            <a:spAutoFit/>
          </a:bodyPr>
          <a:lstStyle/>
          <a:p>
            <a:r>
              <a:rPr lang="ru-RU" sz="2400" dirty="0" smtClean="0"/>
              <a:t>Что произойдёт с частотой через пару суток?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17</a:t>
            </a:fld>
            <a:endParaRPr lang="ru-RU"/>
          </a:p>
        </p:txBody>
      </p:sp>
      <p:sp>
        <p:nvSpPr>
          <p:cNvPr id="4" name="TextBox 3"/>
          <p:cNvSpPr txBox="1"/>
          <p:nvPr/>
        </p:nvSpPr>
        <p:spPr>
          <a:xfrm>
            <a:off x="228600" y="1600200"/>
            <a:ext cx="8915400" cy="2031325"/>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генома есть </a:t>
            </a:r>
            <a:r>
              <a:rPr lang="ru-RU" b="1" dirty="0" smtClean="0"/>
              <a:t>частота</a:t>
            </a:r>
            <a:r>
              <a:rPr lang="ru-RU" dirty="0"/>
              <a:t> </a:t>
            </a:r>
            <a:r>
              <a:rPr lang="ru-RU" dirty="0" smtClean="0"/>
              <a:t>(сначала очень маленькая).</a:t>
            </a:r>
          </a:p>
          <a:p>
            <a:endParaRPr lang="ru-RU" dirty="0"/>
          </a:p>
        </p:txBody>
      </p:sp>
      <p:sp>
        <p:nvSpPr>
          <p:cNvPr id="5" name="TextBox 4"/>
          <p:cNvSpPr txBox="1"/>
          <p:nvPr/>
        </p:nvSpPr>
        <p:spPr>
          <a:xfrm>
            <a:off x="228600" y="3276600"/>
            <a:ext cx="8610600" cy="461665"/>
          </a:xfrm>
          <a:prstGeom prst="rect">
            <a:avLst/>
          </a:prstGeom>
          <a:noFill/>
        </p:spPr>
        <p:txBody>
          <a:bodyPr wrap="square" rtlCol="0">
            <a:spAutoFit/>
          </a:bodyPr>
          <a:lstStyle/>
          <a:p>
            <a:r>
              <a:rPr lang="ru-RU" sz="2400" dirty="0" smtClean="0"/>
              <a:t>Что произойдёт с частотой через пару суток?</a:t>
            </a:r>
          </a:p>
        </p:txBody>
      </p:sp>
      <p:sp>
        <p:nvSpPr>
          <p:cNvPr id="6" name="TextBox 5"/>
          <p:cNvSpPr txBox="1"/>
          <p:nvPr/>
        </p:nvSpPr>
        <p:spPr>
          <a:xfrm>
            <a:off x="304800" y="4114800"/>
            <a:ext cx="7848600" cy="646331"/>
          </a:xfrm>
          <a:prstGeom prst="rect">
            <a:avLst/>
          </a:prstGeom>
          <a:noFill/>
        </p:spPr>
        <p:txBody>
          <a:bodyPr wrap="square" rtlCol="0">
            <a:spAutoFit/>
          </a:bodyPr>
          <a:lstStyle/>
          <a:p>
            <a:r>
              <a:rPr lang="ru-RU" dirty="0" smtClean="0"/>
              <a:t>Ответ: частота либо немного возрастёт, либо немного упадёт. То и другое примерно равновероятно.</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Случайное блуждание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18</a:t>
            </a:fld>
            <a:endParaRPr lang="ru-RU"/>
          </a:p>
        </p:txBody>
      </p:sp>
      <p:sp>
        <p:nvSpPr>
          <p:cNvPr id="4" name="TextBox 3"/>
          <p:cNvSpPr txBox="1"/>
          <p:nvPr/>
        </p:nvSpPr>
        <p:spPr>
          <a:xfrm>
            <a:off x="228600" y="1600200"/>
            <a:ext cx="8305800" cy="2308324"/>
          </a:xfrm>
          <a:prstGeom prst="rect">
            <a:avLst/>
          </a:prstGeom>
          <a:noFill/>
        </p:spPr>
        <p:txBody>
          <a:bodyPr wrap="square" rtlCol="0">
            <a:spAutoFit/>
          </a:bodyPr>
          <a:lstStyle/>
          <a:p>
            <a:r>
              <a:rPr lang="ru-RU" dirty="0" smtClean="0"/>
              <a:t>Частота любого нейтрального полиморфизма постоянно колеблется случайным образом.</a:t>
            </a:r>
          </a:p>
          <a:p>
            <a:r>
              <a:rPr lang="ru-RU" dirty="0" smtClean="0"/>
              <a:t>Математическая модель такого процесса называется «случайное блуждание».</a:t>
            </a:r>
          </a:p>
          <a:p>
            <a:endParaRPr lang="ru-RU" dirty="0"/>
          </a:p>
          <a:p>
            <a:r>
              <a:rPr lang="ru-RU" i="1" dirty="0" smtClean="0"/>
              <a:t>На тротуаре стоит пьяный и каждые 10 сек. делает шаг либо направо, либо налево, случайно выбирая направление. Как далеко он уйдёт за время </a:t>
            </a:r>
            <a:r>
              <a:rPr lang="en-US" i="1" dirty="0" smtClean="0"/>
              <a:t>T?</a:t>
            </a:r>
            <a:endParaRPr lang="ru-RU" i="1" dirty="0" smtClean="0"/>
          </a:p>
          <a:p>
            <a:endParaRPr lang="en-US" i="1" dirty="0" smtClean="0"/>
          </a:p>
          <a:p>
            <a:r>
              <a:rPr lang="ru-RU" i="1" dirty="0" smtClean="0"/>
              <a:t>Ответ: в среднем на расстояние, пропорциональное </a:t>
            </a:r>
            <a:r>
              <a:rPr lang="ru-RU" i="1" dirty="0" err="1" smtClean="0"/>
              <a:t>√</a:t>
            </a:r>
            <a:r>
              <a:rPr lang="en-US" i="1" dirty="0" smtClean="0"/>
              <a:t>T</a:t>
            </a:r>
            <a:r>
              <a:rPr lang="ru-RU" i="1" dirty="0" smtClean="0"/>
              <a:t>.</a:t>
            </a:r>
            <a:endParaRPr lang="ru-RU"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Случайное блуждание с поглощением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19</a:t>
            </a:fld>
            <a:endParaRPr lang="ru-RU"/>
          </a:p>
        </p:txBody>
      </p:sp>
      <p:sp>
        <p:nvSpPr>
          <p:cNvPr id="4" name="TextBox 3"/>
          <p:cNvSpPr txBox="1"/>
          <p:nvPr/>
        </p:nvSpPr>
        <p:spPr>
          <a:xfrm>
            <a:off x="533400" y="1676400"/>
            <a:ext cx="8382000" cy="923330"/>
          </a:xfrm>
          <a:prstGeom prst="rect">
            <a:avLst/>
          </a:prstGeom>
          <a:noFill/>
        </p:spPr>
        <p:txBody>
          <a:bodyPr wrap="square" rtlCol="0">
            <a:spAutoFit/>
          </a:bodyPr>
          <a:lstStyle/>
          <a:p>
            <a:r>
              <a:rPr lang="ru-RU" i="1" dirty="0" smtClean="0"/>
              <a:t>По длинной дамбе идёт пьяный и с каждым шагом отклоняется либо на полметра вправо, либо на полметра влево. Как скоро он свалится с дамбы?</a:t>
            </a:r>
          </a:p>
          <a:p>
            <a:r>
              <a:rPr lang="ru-RU" b="1" i="1" dirty="0" smtClean="0"/>
              <a:t>Ответ:</a:t>
            </a:r>
            <a:r>
              <a:rPr lang="ru-RU" i="1" dirty="0" smtClean="0"/>
              <a:t> скоро…</a:t>
            </a:r>
            <a:endParaRPr lang="ru-RU" i="1" dirty="0"/>
          </a:p>
        </p:txBody>
      </p:sp>
      <p:sp>
        <p:nvSpPr>
          <p:cNvPr id="5" name="TextBox 4"/>
          <p:cNvSpPr txBox="1"/>
          <p:nvPr/>
        </p:nvSpPr>
        <p:spPr>
          <a:xfrm>
            <a:off x="609600" y="2895600"/>
            <a:ext cx="7543800" cy="1477328"/>
          </a:xfrm>
          <a:prstGeom prst="rect">
            <a:avLst/>
          </a:prstGeom>
          <a:noFill/>
        </p:spPr>
        <p:txBody>
          <a:bodyPr wrap="square" rtlCol="0">
            <a:spAutoFit/>
          </a:bodyPr>
          <a:lstStyle/>
          <a:p>
            <a:r>
              <a:rPr lang="ru-RU" dirty="0" smtClean="0"/>
              <a:t>Когда частота генетического варианта достигает 100% или 0%, процесс её изменения прекращается.</a:t>
            </a:r>
          </a:p>
          <a:p>
            <a:endParaRPr lang="ru-RU" dirty="0"/>
          </a:p>
          <a:p>
            <a:r>
              <a:rPr lang="ru-RU" b="1" dirty="0" smtClean="0"/>
              <a:t>За исторически короткое время любой нейтральный вариант либо исчезает из популяции, либо закрепляется в ней!</a:t>
            </a:r>
            <a:endParaRPr lang="ru-RU" b="1" dirty="0"/>
          </a:p>
        </p:txBody>
      </p:sp>
      <p:sp>
        <p:nvSpPr>
          <p:cNvPr id="6" name="TextBox 5"/>
          <p:cNvSpPr txBox="1"/>
          <p:nvPr/>
        </p:nvSpPr>
        <p:spPr>
          <a:xfrm>
            <a:off x="609600" y="4724400"/>
            <a:ext cx="7467600" cy="646331"/>
          </a:xfrm>
          <a:prstGeom prst="rect">
            <a:avLst/>
          </a:prstGeom>
          <a:noFill/>
        </p:spPr>
        <p:txBody>
          <a:bodyPr wrap="square" rtlCol="0">
            <a:spAutoFit/>
          </a:bodyPr>
          <a:lstStyle/>
          <a:p>
            <a:r>
              <a:rPr lang="ru-RU" dirty="0" smtClean="0"/>
              <a:t>Процесс закрепления новых нейтральных (или почти нейтральных)  вариантов называется «генетический дрейф».</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надо знать к следующему разу</a:t>
            </a:r>
            <a:endParaRPr lang="ru-RU" dirty="0"/>
          </a:p>
        </p:txBody>
      </p:sp>
      <p:sp>
        <p:nvSpPr>
          <p:cNvPr id="3" name="TextBox 2"/>
          <p:cNvSpPr txBox="1"/>
          <p:nvPr/>
        </p:nvSpPr>
        <p:spPr>
          <a:xfrm>
            <a:off x="457200" y="1371600"/>
            <a:ext cx="8686800" cy="3139321"/>
          </a:xfrm>
          <a:prstGeom prst="rect">
            <a:avLst/>
          </a:prstGeom>
          <a:noFill/>
        </p:spPr>
        <p:txBody>
          <a:bodyPr wrap="square" rtlCol="0">
            <a:spAutoFit/>
          </a:bodyPr>
          <a:lstStyle/>
          <a:p>
            <a:r>
              <a:rPr lang="ru-RU" dirty="0" smtClean="0"/>
              <a:t>Крупные таксоны: прокариоты, эукариоты, археи, бактерии, животные, растения, грибы, протисты и отношения между ними.</a:t>
            </a:r>
          </a:p>
          <a:p>
            <a:endParaRPr lang="ru-RU" dirty="0"/>
          </a:p>
          <a:p>
            <a:r>
              <a:rPr lang="ru-RU" dirty="0" smtClean="0"/>
              <a:t>Что такое ДНК, РНК, белок, фосфолипидная мембрана.</a:t>
            </a:r>
          </a:p>
          <a:p>
            <a:r>
              <a:rPr lang="ru-RU" dirty="0" smtClean="0"/>
              <a:t>Как двойная спираль ДНК отображается в виде последовательности букв.</a:t>
            </a:r>
          </a:p>
          <a:p>
            <a:r>
              <a:rPr lang="ru-RU" dirty="0" smtClean="0"/>
              <a:t>Что такое рибосома, из чего она состоит и для чего нужна.</a:t>
            </a:r>
          </a:p>
          <a:p>
            <a:r>
              <a:rPr lang="ru-RU" dirty="0" smtClean="0"/>
              <a:t>Что такое ферменты и для чего они нужны.</a:t>
            </a:r>
          </a:p>
          <a:p>
            <a:r>
              <a:rPr lang="ru-RU" dirty="0" smtClean="0"/>
              <a:t>Суть процессов: репликация, транскрипция, трансляция, </a:t>
            </a:r>
            <a:r>
              <a:rPr lang="ru-RU" dirty="0" err="1" smtClean="0"/>
              <a:t>сплайсинг</a:t>
            </a:r>
            <a:r>
              <a:rPr lang="ru-RU" dirty="0" smtClean="0"/>
              <a:t>.</a:t>
            </a:r>
          </a:p>
          <a:p>
            <a:endParaRPr lang="ru-RU" dirty="0"/>
          </a:p>
          <a:p>
            <a:r>
              <a:rPr lang="ru-RU" dirty="0" smtClean="0"/>
              <a:t>Примерный размер человеческого генома, типичные размеры геномов прокариот.</a:t>
            </a:r>
          </a:p>
          <a:p>
            <a:endParaRPr lang="ru-RU" dirty="0"/>
          </a:p>
        </p:txBody>
      </p:sp>
      <p:sp>
        <p:nvSpPr>
          <p:cNvPr id="4" name="Номер слайда 3"/>
          <p:cNvSpPr>
            <a:spLocks noGrp="1"/>
          </p:cNvSpPr>
          <p:nvPr>
            <p:ph type="sldNum" sz="quarter" idx="12"/>
          </p:nvPr>
        </p:nvSpPr>
        <p:spPr/>
        <p:txBody>
          <a:bodyPr/>
          <a:lstStyle/>
          <a:p>
            <a:fld id="{5F2EBBE5-053C-4602-A123-7934C9B71A66}" type="slidenum">
              <a:rPr lang="ru-RU" smtClean="0"/>
              <a:pPr/>
              <a:t>2</a:t>
            </a:fld>
            <a:endParaRPr lang="ru-RU"/>
          </a:p>
        </p:txBody>
      </p:sp>
      <p:sp>
        <p:nvSpPr>
          <p:cNvPr id="5" name="TextBox 4"/>
          <p:cNvSpPr txBox="1"/>
          <p:nvPr/>
        </p:nvSpPr>
        <p:spPr>
          <a:xfrm>
            <a:off x="381000" y="4572000"/>
            <a:ext cx="7924800" cy="646331"/>
          </a:xfrm>
          <a:prstGeom prst="rect">
            <a:avLst/>
          </a:prstGeom>
          <a:noFill/>
        </p:spPr>
        <p:txBody>
          <a:bodyPr wrap="square" rtlCol="0">
            <a:spAutoFit/>
          </a:bodyPr>
          <a:lstStyle/>
          <a:p>
            <a:r>
              <a:rPr lang="ru-RU" dirty="0" smtClean="0"/>
              <a:t>Кроме того, задания для самостоятельной работы выкладываются на сайт </a:t>
            </a:r>
            <a:r>
              <a:rPr lang="pl-PL" b="1" dirty="0" smtClean="0">
                <a:latin typeface="Courier New" pitchFamily="49" charset="0"/>
                <a:cs typeface="Courier New" pitchFamily="49" charset="0"/>
              </a:rPr>
              <a:t>https://kodomo.fbb.msu.ru/wiki/Main/mf_2014f/</a:t>
            </a:r>
            <a:endParaRPr lang="ru-RU" b="1" dirty="0">
              <a:latin typeface="Courier New" pitchFamily="49" charset="0"/>
              <a:cs typeface="Courier New" pitchFamily="49"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Генетический дрейф</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20</a:t>
            </a:fld>
            <a:endParaRPr lang="ru-RU"/>
          </a:p>
        </p:txBody>
      </p:sp>
      <p:sp>
        <p:nvSpPr>
          <p:cNvPr id="4" name="TextBox 3"/>
          <p:cNvSpPr txBox="1"/>
          <p:nvPr/>
        </p:nvSpPr>
        <p:spPr>
          <a:xfrm>
            <a:off x="533400" y="1905000"/>
            <a:ext cx="8153400" cy="2308324"/>
          </a:xfrm>
          <a:prstGeom prst="rect">
            <a:avLst/>
          </a:prstGeom>
          <a:noFill/>
        </p:spPr>
        <p:txBody>
          <a:bodyPr wrap="square" rtlCol="0">
            <a:spAutoFit/>
          </a:bodyPr>
          <a:lstStyle/>
          <a:p>
            <a:r>
              <a:rPr lang="ru-RU" dirty="0" smtClean="0"/>
              <a:t>Вероятность закрепиться для новой нейтральной мутации очень мала, но не 0.</a:t>
            </a:r>
          </a:p>
          <a:p>
            <a:endParaRPr lang="ru-RU" dirty="0"/>
          </a:p>
          <a:p>
            <a:r>
              <a:rPr lang="ru-RU" dirty="0" smtClean="0"/>
              <a:t>Организмов в популяции много, мутаций в них происходит тоже много</a:t>
            </a:r>
          </a:p>
          <a:p>
            <a:r>
              <a:rPr lang="ru-RU" dirty="0" smtClean="0"/>
              <a:t>(примерно 10</a:t>
            </a:r>
            <a:r>
              <a:rPr lang="ru-RU" baseline="30000" dirty="0" smtClean="0"/>
              <a:t>−8</a:t>
            </a:r>
            <a:r>
              <a:rPr lang="ru-RU" dirty="0" smtClean="0"/>
              <a:t> на п.н. на поколение – каждая сотая новорождённая бактерия несёт новую мутацию). Значительная доля мутаций нейтральна.</a:t>
            </a:r>
          </a:p>
          <a:p>
            <a:endParaRPr lang="ru-RU" dirty="0"/>
          </a:p>
          <a:p>
            <a:r>
              <a:rPr lang="ru-RU" dirty="0" smtClean="0"/>
              <a:t>Итог: геномы независимых популяций начинают различаться, чем дальше, тем больше – в них независимо накапливаются нейтральные мутации.</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мутация не нейтральна?</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21</a:t>
            </a:fld>
            <a:endParaRPr lang="ru-RU"/>
          </a:p>
        </p:txBody>
      </p:sp>
      <p:sp>
        <p:nvSpPr>
          <p:cNvPr id="4" name="TextBox 3"/>
          <p:cNvSpPr txBox="1"/>
          <p:nvPr/>
        </p:nvSpPr>
        <p:spPr>
          <a:xfrm>
            <a:off x="609600" y="1676400"/>
            <a:ext cx="8534400" cy="923330"/>
          </a:xfrm>
          <a:prstGeom prst="rect">
            <a:avLst/>
          </a:prstGeom>
          <a:noFill/>
        </p:spPr>
        <p:txBody>
          <a:bodyPr wrap="square" rtlCol="0">
            <a:spAutoFit/>
          </a:bodyPr>
          <a:lstStyle/>
          <a:p>
            <a:r>
              <a:rPr lang="ru-RU" dirty="0" smtClean="0"/>
              <a:t>Каждому варианту генома можно сопоставить его «приспособленность» </a:t>
            </a:r>
            <a:r>
              <a:rPr lang="en-US" i="1" dirty="0" smtClean="0"/>
              <a:t>f</a:t>
            </a:r>
            <a:r>
              <a:rPr lang="en-US" dirty="0" smtClean="0"/>
              <a:t> </a:t>
            </a:r>
            <a:r>
              <a:rPr lang="ru-RU" dirty="0"/>
              <a:t>=</a:t>
            </a:r>
            <a:r>
              <a:rPr lang="ru-RU" dirty="0" smtClean="0"/>
              <a:t> </a:t>
            </a:r>
            <a:r>
              <a:rPr lang="ru-RU" dirty="0" err="1" smtClean="0"/>
              <a:t>матожидание</a:t>
            </a:r>
            <a:r>
              <a:rPr lang="ru-RU" dirty="0" smtClean="0"/>
              <a:t> числа потомков организма с таким геномом (через какой-то фиксированный промежуток времени).</a:t>
            </a:r>
            <a:endParaRPr lang="ru-RU" dirty="0"/>
          </a:p>
        </p:txBody>
      </p:sp>
      <p:sp>
        <p:nvSpPr>
          <p:cNvPr id="5" name="TextBox 4"/>
          <p:cNvSpPr txBox="1"/>
          <p:nvPr/>
        </p:nvSpPr>
        <p:spPr>
          <a:xfrm>
            <a:off x="533400" y="2895600"/>
            <a:ext cx="8610600" cy="2031325"/>
          </a:xfrm>
          <a:prstGeom prst="rect">
            <a:avLst/>
          </a:prstGeom>
          <a:noFill/>
        </p:spPr>
        <p:txBody>
          <a:bodyPr wrap="square" rtlCol="0">
            <a:spAutoFit/>
          </a:bodyPr>
          <a:lstStyle/>
          <a:p>
            <a:r>
              <a:rPr lang="ru-RU" dirty="0" smtClean="0"/>
              <a:t>В подавляющем большинстве случаев новая мутация порождает либо нейтральный вариант (</a:t>
            </a:r>
            <a:r>
              <a:rPr lang="en-US" i="1" dirty="0" smtClean="0"/>
              <a:t>f </a:t>
            </a:r>
            <a:r>
              <a:rPr lang="en-US" dirty="0" smtClean="0"/>
              <a:t>= 1) </a:t>
            </a:r>
            <a:r>
              <a:rPr lang="ru-RU" dirty="0" smtClean="0"/>
              <a:t>либо вредный (</a:t>
            </a:r>
            <a:r>
              <a:rPr lang="en-US" i="1" dirty="0" smtClean="0"/>
              <a:t>f </a:t>
            </a:r>
            <a:r>
              <a:rPr lang="en-US" dirty="0" smtClean="0"/>
              <a:t>&lt; 1</a:t>
            </a:r>
            <a:r>
              <a:rPr lang="ru-RU" dirty="0" smtClean="0"/>
              <a:t>).</a:t>
            </a:r>
            <a:endParaRPr lang="en-US" dirty="0" smtClean="0"/>
          </a:p>
          <a:p>
            <a:endParaRPr lang="en-US" dirty="0"/>
          </a:p>
          <a:p>
            <a:r>
              <a:rPr lang="ru-RU" dirty="0" smtClean="0"/>
              <a:t>Вредный вариант тоже начинает «блуждать», но вероятность «шага вверх» оказывается меньше </a:t>
            </a:r>
            <a:r>
              <a:rPr lang="ru-RU" dirty="0" smtClean="0"/>
              <a:t>вероятности </a:t>
            </a:r>
            <a:r>
              <a:rPr lang="ru-RU" dirty="0" smtClean="0"/>
              <a:t>«шага </a:t>
            </a:r>
            <a:r>
              <a:rPr lang="ru-RU" dirty="0" smtClean="0"/>
              <a:t>вниз». Это очень сильно уменьшает вероятность закрепления – тем сильнее, чем меньше </a:t>
            </a:r>
            <a:r>
              <a:rPr lang="en-US" i="1" dirty="0" smtClean="0"/>
              <a:t>f</a:t>
            </a:r>
            <a:r>
              <a:rPr lang="ru-RU" dirty="0" smtClean="0"/>
              <a:t>, и тем сильнее, чем больше популяция. </a:t>
            </a:r>
            <a:endParaRPr lang="ru-RU" dirty="0"/>
          </a:p>
        </p:txBody>
      </p:sp>
      <p:sp>
        <p:nvSpPr>
          <p:cNvPr id="7" name="TextBox 6"/>
          <p:cNvSpPr txBox="1"/>
          <p:nvPr/>
        </p:nvSpPr>
        <p:spPr>
          <a:xfrm>
            <a:off x="533400" y="4876800"/>
            <a:ext cx="7848600" cy="646331"/>
          </a:xfrm>
          <a:prstGeom prst="rect">
            <a:avLst/>
          </a:prstGeom>
          <a:noFill/>
        </p:spPr>
        <p:txBody>
          <a:bodyPr wrap="square" rtlCol="0">
            <a:spAutoFit/>
          </a:bodyPr>
          <a:lstStyle/>
          <a:p>
            <a:r>
              <a:rPr lang="ru-RU" dirty="0" smtClean="0"/>
              <a:t>Явление невозможности закрепления вредной мутации называется </a:t>
            </a:r>
            <a:r>
              <a:rPr lang="ru-RU" b="1" dirty="0" smtClean="0"/>
              <a:t>стабилизирующий отбор</a:t>
            </a:r>
            <a:r>
              <a:rPr lang="ru-RU" dirty="0" smtClean="0"/>
              <a:t> или же </a:t>
            </a:r>
            <a:r>
              <a:rPr lang="ru-RU" b="1" dirty="0" smtClean="0"/>
              <a:t>отрицательный отбор</a:t>
            </a:r>
            <a:r>
              <a:rPr lang="ru-RU" dirty="0" smtClean="0"/>
              <a:t>.</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Положительный отбор</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22</a:t>
            </a:fld>
            <a:endParaRPr lang="ru-RU"/>
          </a:p>
        </p:txBody>
      </p:sp>
      <p:sp>
        <p:nvSpPr>
          <p:cNvPr id="4" name="TextBox 3"/>
          <p:cNvSpPr txBox="1"/>
          <p:nvPr/>
        </p:nvSpPr>
        <p:spPr>
          <a:xfrm>
            <a:off x="457200" y="1524000"/>
            <a:ext cx="8077200" cy="646331"/>
          </a:xfrm>
          <a:prstGeom prst="rect">
            <a:avLst/>
          </a:prstGeom>
          <a:noFill/>
        </p:spPr>
        <p:txBody>
          <a:bodyPr wrap="square" rtlCol="0">
            <a:spAutoFit/>
          </a:bodyPr>
          <a:lstStyle/>
          <a:p>
            <a:r>
              <a:rPr lang="ru-RU" dirty="0" smtClean="0"/>
              <a:t>Если вдруг </a:t>
            </a:r>
            <a:r>
              <a:rPr lang="en-US" i="1" dirty="0" smtClean="0"/>
              <a:t>f </a:t>
            </a:r>
            <a:r>
              <a:rPr lang="en-US" dirty="0" smtClean="0"/>
              <a:t>&gt; 1</a:t>
            </a:r>
            <a:r>
              <a:rPr lang="ru-RU" dirty="0" smtClean="0"/>
              <a:t> </a:t>
            </a:r>
            <a:r>
              <a:rPr lang="en-US" dirty="0" smtClean="0"/>
              <a:t>, </a:t>
            </a:r>
            <a:r>
              <a:rPr lang="ru-RU" dirty="0" smtClean="0"/>
              <a:t>то вероятность закрепления мутации вырастает во много раз.</a:t>
            </a:r>
          </a:p>
          <a:p>
            <a:r>
              <a:rPr lang="ru-RU" dirty="0" smtClean="0"/>
              <a:t>Процесс закрепления полезных мутаций называется </a:t>
            </a:r>
            <a:r>
              <a:rPr lang="ru-RU" b="1" dirty="0" smtClean="0"/>
              <a:t>положительным отбором.</a:t>
            </a:r>
            <a:endParaRPr lang="ru-RU" dirty="0"/>
          </a:p>
        </p:txBody>
      </p:sp>
      <p:sp>
        <p:nvSpPr>
          <p:cNvPr id="5" name="TextBox 4"/>
          <p:cNvSpPr txBox="1"/>
          <p:nvPr/>
        </p:nvSpPr>
        <p:spPr>
          <a:xfrm>
            <a:off x="533400" y="2667000"/>
            <a:ext cx="8001000" cy="2031325"/>
          </a:xfrm>
          <a:prstGeom prst="rect">
            <a:avLst/>
          </a:prstGeom>
          <a:noFill/>
        </p:spPr>
        <p:txBody>
          <a:bodyPr wrap="square" rtlCol="0">
            <a:spAutoFit/>
          </a:bodyPr>
          <a:lstStyle/>
          <a:p>
            <a:r>
              <a:rPr lang="ru-RU" dirty="0" smtClean="0"/>
              <a:t>Собственно, полезных мутаций так мало именно потому, что большинство возможных полезных мутаций уже закрепились.</a:t>
            </a:r>
          </a:p>
          <a:p>
            <a:endParaRPr lang="ru-RU" dirty="0"/>
          </a:p>
          <a:p>
            <a:r>
              <a:rPr lang="ru-RU" dirty="0" smtClean="0"/>
              <a:t>Обычно полезные мутации начинают появляться в заметном количестве только при изменении условий жизни организмов – например при появлении нового источника пищи или новой опасности или попадании части популяции в другой климат…</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23</a:t>
            </a:fld>
            <a:endParaRPr lang="ru-RU"/>
          </a:p>
        </p:txBody>
      </p:sp>
      <p:sp>
        <p:nvSpPr>
          <p:cNvPr id="4" name="TextBox 3"/>
          <p:cNvSpPr txBox="1"/>
          <p:nvPr/>
        </p:nvSpPr>
        <p:spPr>
          <a:xfrm>
            <a:off x="609600" y="1600200"/>
            <a:ext cx="7772400" cy="1477328"/>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a:t>
            </a:r>
            <a:r>
              <a:rPr lang="ru-RU" dirty="0" smtClean="0"/>
              <a:t>каждого индивида в </a:t>
            </a:r>
            <a:r>
              <a:rPr lang="ru-RU" dirty="0" smtClean="0"/>
              <a:t>следующем поколении равно теперь 2 (что очевидно, если подумать).</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24</a:t>
            </a:fld>
            <a:endParaRPr lang="ru-RU"/>
          </a:p>
        </p:txBody>
      </p:sp>
      <p:sp>
        <p:nvSpPr>
          <p:cNvPr id="4" name="TextBox 3"/>
          <p:cNvSpPr txBox="1"/>
          <p:nvPr/>
        </p:nvSpPr>
        <p:spPr>
          <a:xfrm>
            <a:off x="609600" y="1600200"/>
            <a:ext cx="7772400" cy="2585323"/>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a:t>
            </a:r>
            <a:r>
              <a:rPr lang="ru-RU" dirty="0" smtClean="0"/>
              <a:t>каждого индивида в </a:t>
            </a:r>
            <a:r>
              <a:rPr lang="ru-RU" dirty="0" smtClean="0"/>
              <a:t>следующем поколении равно теперь 2 (что очевидно, если подумать).</a:t>
            </a:r>
          </a:p>
          <a:p>
            <a:endParaRPr lang="ru-RU" dirty="0"/>
          </a:p>
          <a:p>
            <a:r>
              <a:rPr lang="ru-RU" dirty="0" smtClean="0"/>
              <a:t>А через много поколений?</a:t>
            </a:r>
          </a:p>
          <a:p>
            <a:endParaRPr lang="ru-RU" dirty="0"/>
          </a:p>
          <a:p>
            <a:r>
              <a:rPr lang="ru-RU" dirty="0" smtClean="0">
                <a:solidFill>
                  <a:schemeClr val="bg1">
                    <a:lumMod val="50000"/>
                  </a:schemeClr>
                </a:solidFill>
              </a:rPr>
              <a:t>На самом деле </a:t>
            </a:r>
            <a:r>
              <a:rPr lang="ru-RU" dirty="0" smtClean="0">
                <a:solidFill>
                  <a:schemeClr val="bg1">
                    <a:lumMod val="50000"/>
                  </a:schemeClr>
                </a:solidFill>
              </a:rPr>
              <a:t>вероятны только </a:t>
            </a:r>
            <a:r>
              <a:rPr lang="ru-RU" dirty="0" smtClean="0">
                <a:solidFill>
                  <a:schemeClr val="bg1">
                    <a:lumMod val="50000"/>
                  </a:schemeClr>
                </a:solidFill>
              </a:rPr>
              <a:t>два варианта: 0 и вся популяция </a:t>
            </a:r>
            <a:r>
              <a:rPr lang="ru-RU" dirty="0" smtClean="0">
                <a:solidFill>
                  <a:schemeClr val="bg1">
                    <a:lumMod val="50000"/>
                  </a:schemeClr>
                </a:solidFill>
                <a:sym typeface="Wingdings" pitchFamily="2" charset="2"/>
              </a:rPr>
              <a:t>(остальные крайне маловероятны).</a:t>
            </a:r>
            <a:endParaRPr lang="ru-RU" dirty="0">
              <a:solidFill>
                <a:schemeClr val="bg1">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25</a:t>
            </a:fld>
            <a:endParaRPr lang="ru-RU"/>
          </a:p>
        </p:txBody>
      </p:sp>
      <p:sp>
        <p:nvSpPr>
          <p:cNvPr id="4" name="TextBox 3"/>
          <p:cNvSpPr txBox="1"/>
          <p:nvPr/>
        </p:nvSpPr>
        <p:spPr>
          <a:xfrm>
            <a:off x="609600" y="1600200"/>
            <a:ext cx="7772400" cy="2585323"/>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a:t>
            </a:r>
            <a:r>
              <a:rPr lang="ru-RU" dirty="0" smtClean="0"/>
              <a:t>каждого индивида в </a:t>
            </a:r>
            <a:r>
              <a:rPr lang="ru-RU" dirty="0" smtClean="0"/>
              <a:t>следующем поколении равно теперь 2 </a:t>
            </a:r>
            <a:r>
              <a:rPr lang="ru-RU" dirty="0" smtClean="0"/>
              <a:t>(что очевидно</a:t>
            </a:r>
            <a:r>
              <a:rPr lang="ru-RU" dirty="0" smtClean="0"/>
              <a:t>, если подумать).</a:t>
            </a:r>
          </a:p>
          <a:p>
            <a:endParaRPr lang="ru-RU" dirty="0"/>
          </a:p>
          <a:p>
            <a:r>
              <a:rPr lang="ru-RU" dirty="0" smtClean="0"/>
              <a:t>А через много поколений?</a:t>
            </a:r>
          </a:p>
          <a:p>
            <a:endParaRPr lang="ru-RU" dirty="0"/>
          </a:p>
          <a:p>
            <a:r>
              <a:rPr lang="ru-RU" dirty="0" smtClean="0">
                <a:solidFill>
                  <a:schemeClr val="bg1">
                    <a:lumMod val="50000"/>
                  </a:schemeClr>
                </a:solidFill>
              </a:rPr>
              <a:t>На самом деле </a:t>
            </a:r>
            <a:r>
              <a:rPr lang="ru-RU" dirty="0" smtClean="0">
                <a:solidFill>
                  <a:schemeClr val="bg1">
                    <a:lumMod val="50000"/>
                  </a:schemeClr>
                </a:solidFill>
              </a:rPr>
              <a:t>вероятны только </a:t>
            </a:r>
            <a:r>
              <a:rPr lang="ru-RU" dirty="0" smtClean="0">
                <a:solidFill>
                  <a:schemeClr val="bg1">
                    <a:lumMod val="50000"/>
                  </a:schemeClr>
                </a:solidFill>
              </a:rPr>
              <a:t>два варианта: 0 и вся популяция </a:t>
            </a:r>
            <a:r>
              <a:rPr lang="ru-RU" dirty="0" smtClean="0">
                <a:solidFill>
                  <a:schemeClr val="bg1">
                    <a:lumMod val="50000"/>
                  </a:schemeClr>
                </a:solidFill>
                <a:sym typeface="Wingdings" pitchFamily="2" charset="2"/>
              </a:rPr>
              <a:t>(остальные крайне маловероятны).</a:t>
            </a:r>
            <a:endParaRPr lang="ru-RU" dirty="0">
              <a:solidFill>
                <a:schemeClr val="bg1">
                  <a:lumMod val="50000"/>
                </a:schemeClr>
              </a:solidFill>
            </a:endParaRPr>
          </a:p>
        </p:txBody>
      </p:sp>
      <p:sp>
        <p:nvSpPr>
          <p:cNvPr id="5" name="TextBox 4"/>
          <p:cNvSpPr txBox="1"/>
          <p:nvPr/>
        </p:nvSpPr>
        <p:spPr>
          <a:xfrm>
            <a:off x="609600" y="4267200"/>
            <a:ext cx="8001000" cy="369332"/>
          </a:xfrm>
          <a:prstGeom prst="rect">
            <a:avLst/>
          </a:prstGeom>
          <a:noFill/>
        </p:spPr>
        <p:txBody>
          <a:bodyPr wrap="square" rtlCol="0">
            <a:spAutoFit/>
          </a:bodyPr>
          <a:lstStyle/>
          <a:p>
            <a:r>
              <a:rPr lang="ru-RU" dirty="0" smtClean="0">
                <a:solidFill>
                  <a:srgbClr val="C00000"/>
                </a:solidFill>
              </a:rPr>
              <a:t>Что же, вся изложенная теория не работает?</a:t>
            </a:r>
            <a:endParaRPr lang="ru-RU"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Будем следить за конкретным геном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26</a:t>
            </a:fld>
            <a:endParaRPr lang="ru-RU"/>
          </a:p>
        </p:txBody>
      </p:sp>
      <p:sp>
        <p:nvSpPr>
          <p:cNvPr id="4" name="TextBox 3"/>
          <p:cNvSpPr txBox="1"/>
          <p:nvPr/>
        </p:nvSpPr>
        <p:spPr>
          <a:xfrm>
            <a:off x="228600" y="1600200"/>
            <a:ext cx="8229600" cy="1508105"/>
          </a:xfrm>
          <a:prstGeom prst="rect">
            <a:avLst/>
          </a:prstGeom>
          <a:noFill/>
        </p:spPr>
        <p:txBody>
          <a:bodyPr wrap="square" rtlCol="0">
            <a:spAutoFit/>
          </a:bodyPr>
          <a:lstStyle/>
          <a:p>
            <a:r>
              <a:rPr lang="ru-RU" sz="2000" dirty="0" smtClean="0"/>
              <a:t>Давайте рассмотрим не популяцию организмов, а популяцию генов!</a:t>
            </a:r>
          </a:p>
          <a:p>
            <a:endParaRPr lang="ru-RU" i="1" dirty="0" smtClean="0"/>
          </a:p>
          <a:p>
            <a:r>
              <a:rPr lang="ru-RU" i="1" dirty="0" smtClean="0"/>
              <a:t>Организмы, в геномах которых они присутствуют, для них – часть окружающей среды. Размножаются они по тем же законам. что и бактерии</a:t>
            </a:r>
            <a:r>
              <a:rPr lang="ru-RU" dirty="0" smtClean="0"/>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Будем следить за конкретным геном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27</a:t>
            </a:fld>
            <a:endParaRPr lang="ru-RU"/>
          </a:p>
        </p:txBody>
      </p:sp>
      <p:sp>
        <p:nvSpPr>
          <p:cNvPr id="4" name="TextBox 3"/>
          <p:cNvSpPr txBox="1"/>
          <p:nvPr/>
        </p:nvSpPr>
        <p:spPr>
          <a:xfrm>
            <a:off x="533400" y="1600200"/>
            <a:ext cx="8229600" cy="2893100"/>
          </a:xfrm>
          <a:prstGeom prst="rect">
            <a:avLst/>
          </a:prstGeom>
          <a:noFill/>
        </p:spPr>
        <p:txBody>
          <a:bodyPr wrap="square" rtlCol="0">
            <a:spAutoFit/>
          </a:bodyPr>
          <a:lstStyle/>
          <a:p>
            <a:r>
              <a:rPr lang="ru-RU" sz="2000" dirty="0" smtClean="0"/>
              <a:t>Давайте рассмотрим не популяцию организмов, а популяцию генов!</a:t>
            </a:r>
          </a:p>
          <a:p>
            <a:endParaRPr lang="ru-RU" i="1" dirty="0" smtClean="0"/>
          </a:p>
          <a:p>
            <a:r>
              <a:rPr lang="ru-RU" i="1" dirty="0" smtClean="0"/>
              <a:t>Организмы, в геномах которых они присутствуют, для них – часть окружающей среды. Размножаются они по тем же законам. что и бактерии</a:t>
            </a:r>
            <a:r>
              <a:rPr lang="ru-RU" dirty="0" smtClean="0"/>
              <a:t>.</a:t>
            </a:r>
          </a:p>
          <a:p>
            <a:endParaRPr lang="ru-RU" dirty="0"/>
          </a:p>
          <a:p>
            <a:r>
              <a:rPr lang="ru-RU" dirty="0" smtClean="0"/>
              <a:t>Тогда вся формальная теория сохраняется. У каждого варианта гена есть приспособленность = </a:t>
            </a:r>
            <a:r>
              <a:rPr lang="ru-RU" dirty="0" err="1" smtClean="0"/>
              <a:t>матожидание</a:t>
            </a:r>
            <a:r>
              <a:rPr lang="ru-RU" dirty="0" smtClean="0"/>
              <a:t> числа потомков через фиксированное время. Нейтральные варианты исчезают или некоторой вероятностью закрепляются (дрейф), вредные исчезают (отрицательный отбор), полезные с заметной вероятностью закрепляются (положительный отбор).</a:t>
            </a:r>
            <a:endParaRPr lang="ru-RU" dirty="0"/>
          </a:p>
        </p:txBody>
      </p:sp>
      <p:sp>
        <p:nvSpPr>
          <p:cNvPr id="5" name="TextBox 4"/>
          <p:cNvSpPr txBox="1"/>
          <p:nvPr/>
        </p:nvSpPr>
        <p:spPr>
          <a:xfrm>
            <a:off x="609600" y="5257800"/>
            <a:ext cx="7772400" cy="923330"/>
          </a:xfrm>
          <a:prstGeom prst="rect">
            <a:avLst/>
          </a:prstGeom>
          <a:noFill/>
        </p:spPr>
        <p:txBody>
          <a:bodyPr wrap="square" rtlCol="0">
            <a:spAutoFit/>
          </a:bodyPr>
          <a:lstStyle/>
          <a:p>
            <a:r>
              <a:rPr lang="ru-RU" i="1" dirty="0" smtClean="0">
                <a:solidFill>
                  <a:srgbClr val="002060"/>
                </a:solidFill>
              </a:rPr>
              <a:t>А что такое «ген»? В данном контексте – что </a:t>
            </a:r>
            <a:r>
              <a:rPr lang="ru-RU" i="1" dirty="0" smtClean="0">
                <a:solidFill>
                  <a:srgbClr val="002060"/>
                </a:solidFill>
              </a:rPr>
              <a:t>хотите, любой участок генома. </a:t>
            </a:r>
            <a:r>
              <a:rPr lang="ru-RU" i="1" dirty="0" smtClean="0">
                <a:solidFill>
                  <a:srgbClr val="002060"/>
                </a:solidFill>
              </a:rPr>
              <a:t>Можно даже эволюцию конкретной позиции в геноме отслеживать с тех же позиций.</a:t>
            </a:r>
            <a:endParaRPr lang="ru-RU" i="1"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Глобулярный белок</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28</a:t>
            </a:fld>
            <a:endParaRPr lang="ru-RU"/>
          </a:p>
        </p:txBody>
      </p:sp>
      <p:pic>
        <p:nvPicPr>
          <p:cNvPr id="5" name="Picture 1027" descr="F:\Users\sas\Talks\Protein1.GIF"/>
          <p:cNvPicPr>
            <a:picLocks noChangeAspect="1" noChangeArrowheads="1"/>
          </p:cNvPicPr>
          <p:nvPr/>
        </p:nvPicPr>
        <p:blipFill>
          <a:blip r:embed="rId3" cstate="print"/>
          <a:srcRect/>
          <a:stretch>
            <a:fillRect/>
          </a:stretch>
        </p:blipFill>
        <p:spPr bwMode="auto">
          <a:xfrm>
            <a:off x="762000" y="1752600"/>
            <a:ext cx="3582988" cy="3681413"/>
          </a:xfrm>
          <a:prstGeom prst="rect">
            <a:avLst/>
          </a:prstGeom>
          <a:noFill/>
        </p:spPr>
      </p:pic>
      <p:sp>
        <p:nvSpPr>
          <p:cNvPr id="6" name="Text Box 1028"/>
          <p:cNvSpPr txBox="1">
            <a:spLocks noChangeArrowheads="1"/>
          </p:cNvSpPr>
          <p:nvPr/>
        </p:nvSpPr>
        <p:spPr bwMode="auto">
          <a:xfrm>
            <a:off x="669925" y="5729288"/>
            <a:ext cx="3325813" cy="396875"/>
          </a:xfrm>
          <a:prstGeom prst="rect">
            <a:avLst/>
          </a:prstGeom>
          <a:noFill/>
          <a:ln w="9525">
            <a:noFill/>
            <a:miter lim="800000"/>
            <a:headEnd/>
            <a:tailEnd/>
          </a:ln>
          <a:effectLst/>
        </p:spPr>
        <p:txBody>
          <a:bodyPr wrap="none">
            <a:spAutoFit/>
          </a:bodyPr>
          <a:lstStyle/>
          <a:p>
            <a:r>
              <a:rPr lang="ru-RU"/>
              <a:t>Пространственная структура</a:t>
            </a:r>
          </a:p>
        </p:txBody>
      </p:sp>
      <p:sp>
        <p:nvSpPr>
          <p:cNvPr id="7" name="Text Box 1029"/>
          <p:cNvSpPr txBox="1">
            <a:spLocks noChangeArrowheads="1"/>
          </p:cNvSpPr>
          <p:nvPr/>
        </p:nvSpPr>
        <p:spPr bwMode="auto">
          <a:xfrm>
            <a:off x="4724400" y="3276600"/>
            <a:ext cx="3384550" cy="1006475"/>
          </a:xfrm>
          <a:prstGeom prst="rect">
            <a:avLst/>
          </a:prstGeom>
          <a:noFill/>
          <a:ln w="9525">
            <a:noFill/>
            <a:miter lim="800000"/>
            <a:headEnd/>
            <a:tailEnd/>
          </a:ln>
          <a:effectLst/>
        </p:spPr>
        <p:txBody>
          <a:bodyPr wrap="none">
            <a:spAutoFit/>
          </a:bodyPr>
          <a:lstStyle/>
          <a:p>
            <a:r>
              <a:rPr lang="ru-RU" b="1">
                <a:latin typeface="Courier" pitchFamily="49" charset="0"/>
              </a:rPr>
              <a:t>RRNFSKQASE ILNEYFYSHL</a:t>
            </a:r>
          </a:p>
          <a:p>
            <a:r>
              <a:rPr lang="ru-RU" b="1">
                <a:latin typeface="Courier" pitchFamily="49" charset="0"/>
              </a:rPr>
              <a:t>SNPYPSEEAK EELARKCGIT</a:t>
            </a:r>
          </a:p>
          <a:p>
            <a:r>
              <a:rPr lang="ru-RU" b="1">
                <a:latin typeface="Courier" pitchFamily="49" charset="0"/>
              </a:rPr>
              <a:t>VSQVSNWFGN KRIRYKKNI</a:t>
            </a:r>
            <a:endParaRPr lang="ru-RU"/>
          </a:p>
        </p:txBody>
      </p:sp>
      <p:sp>
        <p:nvSpPr>
          <p:cNvPr id="8" name="Text Box 1030"/>
          <p:cNvSpPr txBox="1">
            <a:spLocks noChangeArrowheads="1"/>
          </p:cNvSpPr>
          <p:nvPr/>
        </p:nvSpPr>
        <p:spPr bwMode="auto">
          <a:xfrm>
            <a:off x="5241925" y="5729288"/>
            <a:ext cx="2406650" cy="396875"/>
          </a:xfrm>
          <a:prstGeom prst="rect">
            <a:avLst/>
          </a:prstGeom>
          <a:noFill/>
          <a:ln w="9525">
            <a:noFill/>
            <a:miter lim="800000"/>
            <a:headEnd/>
            <a:tailEnd/>
          </a:ln>
          <a:effectLst/>
        </p:spPr>
        <p:txBody>
          <a:bodyPr wrap="none">
            <a:spAutoFit/>
          </a:bodyPr>
          <a:lstStyle/>
          <a:p>
            <a:r>
              <a:rPr lang="ru-RU"/>
              <a:t>Последовательность</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1143000"/>
          </a:xfrm>
        </p:spPr>
        <p:txBody>
          <a:bodyPr/>
          <a:lstStyle/>
          <a:p>
            <a:r>
              <a:rPr lang="ru-RU" dirty="0" smtClean="0"/>
              <a:t>Аминокислотные остатки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29</a:t>
            </a:fld>
            <a:endParaRPr lang="ru-RU"/>
          </a:p>
        </p:txBody>
      </p:sp>
      <p:pic>
        <p:nvPicPr>
          <p:cNvPr id="63490" name="Picture 2"/>
          <p:cNvPicPr>
            <a:picLocks noChangeAspect="1" noChangeArrowheads="1"/>
          </p:cNvPicPr>
          <p:nvPr/>
        </p:nvPicPr>
        <p:blipFill>
          <a:blip r:embed="rId3" cstate="print"/>
          <a:srcRect/>
          <a:stretch>
            <a:fillRect/>
          </a:stretch>
        </p:blipFill>
        <p:spPr bwMode="auto">
          <a:xfrm>
            <a:off x="762000" y="838200"/>
            <a:ext cx="7639050" cy="60340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кусок </a:t>
            </a:r>
            <a:r>
              <a:rPr lang="ru-RU" dirty="0" smtClean="0"/>
              <a:t>генома </a:t>
            </a:r>
            <a:r>
              <a:rPr lang="en-US" sz="2000" i="1" dirty="0" err="1" smtClean="0">
                <a:latin typeface="Times New Roman" pitchFamily="18" charset="0"/>
                <a:cs typeface="Times New Roman" pitchFamily="18" charset="0"/>
              </a:rPr>
              <a:t>vs</a:t>
            </a:r>
            <a:r>
              <a:rPr lang="ru-RU" sz="2000" i="1" dirty="0" smtClean="0">
                <a:latin typeface="Times New Roman" pitchFamily="18" charset="0"/>
                <a:cs typeface="Times New Roman" pitchFamily="18" charset="0"/>
              </a:rPr>
              <a:t> </a:t>
            </a:r>
            <a:r>
              <a:rPr lang="ru-RU" dirty="0" err="1" smtClean="0"/>
              <a:t>мРНК</a:t>
            </a:r>
            <a:endParaRPr lang="ru-RU" dirty="0"/>
          </a:p>
        </p:txBody>
      </p:sp>
      <p:pic>
        <p:nvPicPr>
          <p:cNvPr id="4" name="Picture 11"/>
          <p:cNvPicPr>
            <a:picLocks noChangeAspect="1" noChangeArrowheads="1"/>
          </p:cNvPicPr>
          <p:nvPr/>
        </p:nvPicPr>
        <p:blipFill>
          <a:blip r:embed="rId3" cstate="print"/>
          <a:srcRect/>
          <a:stretch>
            <a:fillRect/>
          </a:stretch>
        </p:blipFill>
        <p:spPr bwMode="auto">
          <a:xfrm>
            <a:off x="731500" y="1854395"/>
            <a:ext cx="7850150" cy="3925075"/>
          </a:xfrm>
          <a:prstGeom prst="rect">
            <a:avLst/>
          </a:prstGeom>
          <a:noFill/>
          <a:ln w="38100">
            <a:solidFill>
              <a:schemeClr val="tx1">
                <a:lumMod val="75000"/>
                <a:lumOff val="25000"/>
              </a:schemeClr>
            </a:solidFill>
            <a:miter lim="800000"/>
            <a:headEnd/>
            <a:tailEnd/>
          </a:ln>
          <a:effectLst/>
        </p:spPr>
      </p:pic>
      <p:cxnSp>
        <p:nvCxnSpPr>
          <p:cNvPr id="5" name="Прямая со стрелкой 4"/>
          <p:cNvCxnSpPr/>
          <p:nvPr/>
        </p:nvCxnSpPr>
        <p:spPr>
          <a:xfrm>
            <a:off x="808310" y="5886920"/>
            <a:ext cx="806505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flipV="1">
            <a:off x="616285" y="1508750"/>
            <a:ext cx="1" cy="42245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77145" y="6002135"/>
            <a:ext cx="7014805" cy="523220"/>
          </a:xfrm>
          <a:prstGeom prst="rect">
            <a:avLst/>
          </a:prstGeom>
          <a:noFill/>
        </p:spPr>
        <p:txBody>
          <a:bodyPr wrap="none" rtlCol="0">
            <a:spAutoFit/>
          </a:bodyPr>
          <a:lstStyle/>
          <a:p>
            <a:r>
              <a:rPr lang="ru-RU" sz="2800" dirty="0" smtClean="0"/>
              <a:t>Участок</a:t>
            </a:r>
            <a:r>
              <a:rPr lang="ru-RU" sz="2800" dirty="0" smtClean="0"/>
              <a:t> последовательности </a:t>
            </a:r>
            <a:r>
              <a:rPr lang="ru-RU" sz="2800" dirty="0" smtClean="0"/>
              <a:t>ДНК </a:t>
            </a:r>
            <a:r>
              <a:rPr lang="ru-RU" sz="2800" dirty="0" smtClean="0"/>
              <a:t>из </a:t>
            </a:r>
            <a:r>
              <a:rPr lang="ru-RU" sz="2800" dirty="0" smtClean="0"/>
              <a:t>курицы</a:t>
            </a:r>
            <a:endParaRPr lang="ru-RU" sz="2800" dirty="0"/>
          </a:p>
        </p:txBody>
      </p:sp>
      <p:sp>
        <p:nvSpPr>
          <p:cNvPr id="8" name="TextBox 7"/>
          <p:cNvSpPr txBox="1"/>
          <p:nvPr/>
        </p:nvSpPr>
        <p:spPr>
          <a:xfrm rot="16200000">
            <a:off x="-1500167" y="3586947"/>
            <a:ext cx="3834704" cy="523220"/>
          </a:xfrm>
          <a:prstGeom prst="rect">
            <a:avLst/>
          </a:prstGeom>
          <a:noFill/>
        </p:spPr>
        <p:txBody>
          <a:bodyPr wrap="none" rtlCol="0">
            <a:spAutoFit/>
          </a:bodyPr>
          <a:lstStyle/>
          <a:p>
            <a:r>
              <a:rPr lang="ru-RU" sz="2800" dirty="0" err="1" smtClean="0"/>
              <a:t>Сплайсированная</a:t>
            </a:r>
            <a:r>
              <a:rPr lang="ru-RU" sz="2800" dirty="0" smtClean="0"/>
              <a:t> </a:t>
            </a:r>
            <a:r>
              <a:rPr lang="ru-RU" sz="2800" dirty="0" err="1" smtClean="0"/>
              <a:t>мРНК</a:t>
            </a:r>
            <a:endParaRPr lang="ru-RU" sz="2800" dirty="0"/>
          </a:p>
        </p:txBody>
      </p:sp>
      <p:sp>
        <p:nvSpPr>
          <p:cNvPr id="9" name="Номер слайда 8"/>
          <p:cNvSpPr>
            <a:spLocks noGrp="1"/>
          </p:cNvSpPr>
          <p:nvPr>
            <p:ph type="sldNum" sz="quarter" idx="12"/>
          </p:nvPr>
        </p:nvSpPr>
        <p:spPr/>
        <p:txBody>
          <a:bodyPr/>
          <a:lstStyle/>
          <a:p>
            <a:fld id="{5F2EBBE5-053C-4602-A123-7934C9B71A66}"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Белки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30</a:t>
            </a:fld>
            <a:endParaRPr lang="ru-RU"/>
          </a:p>
        </p:txBody>
      </p:sp>
      <p:sp>
        <p:nvSpPr>
          <p:cNvPr id="4" name="TextBox 3"/>
          <p:cNvSpPr txBox="1"/>
          <p:nvPr/>
        </p:nvSpPr>
        <p:spPr>
          <a:xfrm>
            <a:off x="609600" y="1752600"/>
            <a:ext cx="2743200" cy="369332"/>
          </a:xfrm>
          <a:prstGeom prst="rect">
            <a:avLst/>
          </a:prstGeom>
          <a:noFill/>
        </p:spPr>
        <p:txBody>
          <a:bodyPr wrap="square" rtlCol="0">
            <a:spAutoFit/>
          </a:bodyPr>
          <a:lstStyle/>
          <a:p>
            <a:r>
              <a:rPr lang="ru-RU" dirty="0" smtClean="0"/>
              <a:t>Неупорядоченный белок</a:t>
            </a:r>
            <a:endParaRPr lang="ru-RU" dirty="0"/>
          </a:p>
        </p:txBody>
      </p:sp>
      <p:pic>
        <p:nvPicPr>
          <p:cNvPr id="14337" name="Picture 1"/>
          <p:cNvPicPr>
            <a:picLocks noChangeAspect="1" noChangeArrowheads="1"/>
          </p:cNvPicPr>
          <p:nvPr/>
        </p:nvPicPr>
        <p:blipFill>
          <a:blip r:embed="rId3" cstate="print"/>
          <a:srcRect l="3934" t="12584" r="5902" b="19775"/>
          <a:stretch>
            <a:fillRect/>
          </a:stretch>
        </p:blipFill>
        <p:spPr bwMode="auto">
          <a:xfrm>
            <a:off x="685800" y="2057400"/>
            <a:ext cx="4190929" cy="3440484"/>
          </a:xfrm>
          <a:prstGeom prst="rect">
            <a:avLst/>
          </a:prstGeom>
          <a:noFill/>
          <a:ln w="9525">
            <a:noFill/>
            <a:miter lim="800000"/>
            <a:headEnd/>
            <a:tailEnd/>
          </a:ln>
        </p:spPr>
      </p:pic>
      <p:sp>
        <p:nvSpPr>
          <p:cNvPr id="6" name="TextBox 5"/>
          <p:cNvSpPr txBox="1"/>
          <p:nvPr/>
        </p:nvSpPr>
        <p:spPr>
          <a:xfrm>
            <a:off x="5715000" y="3276600"/>
            <a:ext cx="2971800" cy="369332"/>
          </a:xfrm>
          <a:prstGeom prst="rect">
            <a:avLst/>
          </a:prstGeom>
          <a:noFill/>
        </p:spPr>
        <p:txBody>
          <a:bodyPr wrap="square" rtlCol="0">
            <a:spAutoFit/>
          </a:bodyPr>
          <a:lstStyle/>
          <a:p>
            <a:r>
              <a:rPr lang="pl-PL" b="1" dirty="0" smtClean="0">
                <a:latin typeface="Courier New" pitchFamily="49" charset="0"/>
                <a:cs typeface="Courier New" pitchFamily="49" charset="0"/>
              </a:rPr>
              <a:t>GSIKPGVIGGSKPKVAT</a:t>
            </a:r>
            <a:endParaRPr lang="ru-RU" b="1" dirty="0">
              <a:latin typeface="Courier New" pitchFamily="49" charset="0"/>
              <a:cs typeface="Courier New"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odomo.fbb.msu.ru/~sutormin94/term4/block2/pr4/3qbgout.1.jpg"/>
          <p:cNvPicPr>
            <a:picLocks noChangeAspect="1" noChangeArrowheads="1"/>
          </p:cNvPicPr>
          <p:nvPr/>
        </p:nvPicPr>
        <p:blipFill>
          <a:blip r:embed="rId3" cstate="print"/>
          <a:srcRect/>
          <a:stretch>
            <a:fillRect/>
          </a:stretch>
        </p:blipFill>
        <p:spPr bwMode="auto">
          <a:xfrm>
            <a:off x="347450" y="1914525"/>
            <a:ext cx="4600575" cy="5324475"/>
          </a:xfrm>
          <a:prstGeom prst="rect">
            <a:avLst/>
          </a:prstGeom>
          <a:noFill/>
        </p:spPr>
      </p:pic>
      <p:sp>
        <p:nvSpPr>
          <p:cNvPr id="3" name="Прямоугольник 2"/>
          <p:cNvSpPr/>
          <p:nvPr/>
        </p:nvSpPr>
        <p:spPr>
          <a:xfrm>
            <a:off x="1113264" y="1350743"/>
            <a:ext cx="6917471" cy="584775"/>
          </a:xfrm>
          <a:prstGeom prst="rect">
            <a:avLst/>
          </a:prstGeom>
        </p:spPr>
        <p:txBody>
          <a:bodyPr wrap="none">
            <a:spAutoFit/>
          </a:bodyPr>
          <a:lstStyle/>
          <a:p>
            <a:r>
              <a:rPr lang="ru-RU" sz="3200" dirty="0" err="1" smtClean="0"/>
              <a:t>Галородопсин</a:t>
            </a:r>
            <a:r>
              <a:rPr lang="ru-RU" sz="3200" dirty="0" smtClean="0"/>
              <a:t> </a:t>
            </a:r>
            <a:r>
              <a:rPr lang="ru-RU" sz="3200" dirty="0"/>
              <a:t>из археи </a:t>
            </a:r>
            <a:r>
              <a:rPr lang="en-US" sz="3200" i="1" dirty="0" err="1"/>
              <a:t>Natronomonas</a:t>
            </a:r>
            <a:r>
              <a:rPr lang="en-US" sz="3200" dirty="0"/>
              <a:t> </a:t>
            </a:r>
            <a:endParaRPr lang="ru-RU" sz="3200" dirty="0"/>
          </a:p>
        </p:txBody>
      </p:sp>
      <p:pic>
        <p:nvPicPr>
          <p:cNvPr id="1028" name="Picture 4" descr="http://kodomo.fbb.msu.ru/~sutormin94/term4/block2/pr4/3QBG.2.jpg"/>
          <p:cNvPicPr>
            <a:picLocks noChangeAspect="1" noChangeArrowheads="1"/>
          </p:cNvPicPr>
          <p:nvPr/>
        </p:nvPicPr>
        <p:blipFill>
          <a:blip r:embed="rId4" cstate="print"/>
          <a:srcRect/>
          <a:stretch>
            <a:fillRect/>
          </a:stretch>
        </p:blipFill>
        <p:spPr bwMode="auto">
          <a:xfrm>
            <a:off x="4994455" y="2365312"/>
            <a:ext cx="3895820" cy="4422902"/>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Трансмембранный белок</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Функции белков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32</a:t>
            </a:fld>
            <a:endParaRPr lang="ru-RU"/>
          </a:p>
        </p:txBody>
      </p:sp>
      <p:sp>
        <p:nvSpPr>
          <p:cNvPr id="4" name="TextBox 3"/>
          <p:cNvSpPr txBox="1"/>
          <p:nvPr/>
        </p:nvSpPr>
        <p:spPr>
          <a:xfrm>
            <a:off x="381000" y="1524000"/>
            <a:ext cx="8305800" cy="3862596"/>
          </a:xfrm>
          <a:prstGeom prst="rect">
            <a:avLst/>
          </a:prstGeom>
          <a:noFill/>
        </p:spPr>
        <p:txBody>
          <a:bodyPr wrap="square" rtlCol="0">
            <a:spAutoFit/>
          </a:bodyPr>
          <a:lstStyle/>
          <a:p>
            <a:pPr>
              <a:spcAft>
                <a:spcPts val="600"/>
              </a:spcAft>
              <a:buFont typeface="Arial" pitchFamily="34" charset="0"/>
              <a:buChar char="•"/>
            </a:pPr>
            <a:r>
              <a:rPr lang="ru-RU" sz="2000" dirty="0" smtClean="0"/>
              <a:t>Ферменты</a:t>
            </a:r>
          </a:p>
          <a:p>
            <a:pPr>
              <a:spcAft>
                <a:spcPts val="600"/>
              </a:spcAft>
              <a:buFont typeface="Arial" pitchFamily="34" charset="0"/>
              <a:buChar char="•"/>
            </a:pPr>
            <a:r>
              <a:rPr lang="ru-RU" sz="2000" dirty="0" smtClean="0"/>
              <a:t>Рецепторы</a:t>
            </a:r>
          </a:p>
          <a:p>
            <a:pPr>
              <a:spcAft>
                <a:spcPts val="600"/>
              </a:spcAft>
              <a:buFont typeface="Arial" pitchFamily="34" charset="0"/>
              <a:buChar char="•"/>
            </a:pPr>
            <a:r>
              <a:rPr lang="ru-RU" sz="2000" dirty="0" smtClean="0"/>
              <a:t>Транспортеры</a:t>
            </a:r>
          </a:p>
          <a:p>
            <a:pPr>
              <a:spcAft>
                <a:spcPts val="600"/>
              </a:spcAft>
              <a:buFont typeface="Arial" pitchFamily="34" charset="0"/>
              <a:buChar char="•"/>
            </a:pPr>
            <a:r>
              <a:rPr lang="ru-RU" sz="2000" dirty="0" smtClean="0"/>
              <a:t>Ногти, волосы, рога, копыта, паутина, шёлк … (</a:t>
            </a:r>
            <a:r>
              <a:rPr lang="ru-RU" sz="2000" i="1" dirty="0" smtClean="0"/>
              <a:t>стройматериалы</a:t>
            </a:r>
            <a:r>
              <a:rPr lang="ru-RU" sz="2000" dirty="0" smtClean="0"/>
              <a:t>)</a:t>
            </a:r>
          </a:p>
          <a:p>
            <a:pPr>
              <a:spcAft>
                <a:spcPts val="600"/>
              </a:spcAft>
              <a:buFont typeface="Arial" pitchFamily="34" charset="0"/>
              <a:buChar char="•"/>
            </a:pPr>
            <a:r>
              <a:rPr lang="ru-RU" sz="2000" dirty="0" smtClean="0"/>
              <a:t>Гормоны (инсулин)</a:t>
            </a:r>
          </a:p>
          <a:p>
            <a:pPr>
              <a:spcAft>
                <a:spcPts val="600"/>
              </a:spcAft>
              <a:buFont typeface="Arial" pitchFamily="34" charset="0"/>
              <a:buChar char="•"/>
            </a:pPr>
            <a:r>
              <a:rPr lang="ru-RU" sz="2000" dirty="0" smtClean="0"/>
              <a:t>Яды (змей, скорпионов, …)</a:t>
            </a:r>
          </a:p>
          <a:p>
            <a:pPr>
              <a:spcAft>
                <a:spcPts val="600"/>
              </a:spcAft>
              <a:buFont typeface="Arial" pitchFamily="34" charset="0"/>
              <a:buChar char="•"/>
            </a:pPr>
            <a:r>
              <a:rPr lang="ru-RU" sz="2000" dirty="0" smtClean="0"/>
              <a:t>Гемоглобин, …</a:t>
            </a:r>
          </a:p>
          <a:p>
            <a:pPr>
              <a:spcAft>
                <a:spcPts val="600"/>
              </a:spcAft>
              <a:buFont typeface="Arial" pitchFamily="34" charset="0"/>
              <a:buChar char="•"/>
            </a:pPr>
            <a:r>
              <a:rPr lang="ru-RU" sz="2000" dirty="0" smtClean="0"/>
              <a:t>Альбумин яйца, белки молока, </a:t>
            </a:r>
            <a:r>
              <a:rPr lang="ru-RU" sz="2000" dirty="0" err="1" smtClean="0"/>
              <a:t>глютенин</a:t>
            </a:r>
            <a:r>
              <a:rPr lang="ru-RU" sz="2000" dirty="0" smtClean="0"/>
              <a:t>, … (</a:t>
            </a:r>
            <a:r>
              <a:rPr lang="ru-RU" sz="2000" i="1" dirty="0" smtClean="0"/>
              <a:t>запасы пищи</a:t>
            </a:r>
            <a:r>
              <a:rPr lang="ru-RU" sz="2000" dirty="0" smtClean="0"/>
              <a:t>)</a:t>
            </a:r>
          </a:p>
          <a:p>
            <a:pPr>
              <a:spcAft>
                <a:spcPts val="600"/>
              </a:spcAft>
              <a:buFont typeface="Arial" pitchFamily="34" charset="0"/>
              <a:buChar char="•"/>
            </a:pPr>
            <a:r>
              <a:rPr lang="ru-RU" sz="2000" dirty="0" smtClean="0"/>
              <a:t>Белки </a:t>
            </a:r>
            <a:r>
              <a:rPr lang="ru-RU" sz="2000" dirty="0" err="1" smtClean="0"/>
              <a:t>цитоскелета</a:t>
            </a:r>
            <a:r>
              <a:rPr lang="ru-RU" sz="2000" dirty="0" smtClean="0"/>
              <a:t>, гистоны, </a:t>
            </a:r>
            <a:r>
              <a:rPr lang="ru-RU" sz="2000" dirty="0" err="1" smtClean="0"/>
              <a:t>ламины</a:t>
            </a:r>
            <a:r>
              <a:rPr lang="ru-RU" sz="2000" dirty="0" smtClean="0"/>
              <a:t>, …</a:t>
            </a:r>
          </a:p>
          <a:p>
            <a:pPr>
              <a:spcAft>
                <a:spcPts val="600"/>
              </a:spcAft>
              <a:buFont typeface="Arial" pitchFamily="34" charset="0"/>
              <a:buChar char="•"/>
            </a:pPr>
            <a:r>
              <a:rPr lang="ru-RU" sz="2000" dirty="0"/>
              <a:t> </a:t>
            </a:r>
            <a:r>
              <a:rPr lang="ru-RU" sz="2000" dirty="0" smtClean="0"/>
              <a:t>…</a:t>
            </a:r>
            <a:endParaRPr lang="ru-RU"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F2EBBE5-053C-4602-A123-7934C9B71A66}" type="slidenum">
              <a:rPr lang="ru-RU" smtClean="0"/>
              <a:pPr/>
              <a:t>33</a:t>
            </a:fld>
            <a:endParaRPr lang="ru-RU"/>
          </a:p>
        </p:txBody>
      </p:sp>
      <p:pic>
        <p:nvPicPr>
          <p:cNvPr id="1027" name="Picture 3"/>
          <p:cNvPicPr>
            <a:picLocks noChangeAspect="1" noChangeArrowheads="1"/>
          </p:cNvPicPr>
          <p:nvPr/>
        </p:nvPicPr>
        <p:blipFill>
          <a:blip r:embed="rId3" cstate="print"/>
          <a:srcRect/>
          <a:stretch>
            <a:fillRect/>
          </a:stretch>
        </p:blipFill>
        <p:spPr bwMode="auto">
          <a:xfrm>
            <a:off x="-76200" y="-88900"/>
            <a:ext cx="9297988" cy="7035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85800" y="1066800"/>
            <a:ext cx="8229600" cy="5562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b="87760"/>
          <a:stretch>
            <a:fillRect/>
          </a:stretch>
        </p:blipFill>
        <p:spPr bwMode="auto">
          <a:xfrm>
            <a:off x="1447800" y="1600200"/>
            <a:ext cx="3800475" cy="89189"/>
          </a:xfrm>
          <a:prstGeom prst="rect">
            <a:avLst/>
          </a:prstGeom>
          <a:noFill/>
          <a:ln w="9525">
            <a:noFill/>
            <a:miter lim="800000"/>
            <a:headEnd/>
            <a:tailEnd/>
          </a:ln>
        </p:spPr>
      </p:pic>
      <p:sp>
        <p:nvSpPr>
          <p:cNvPr id="2" name="Заголовок 1"/>
          <p:cNvSpPr>
            <a:spLocks noGrp="1"/>
          </p:cNvSpPr>
          <p:nvPr>
            <p:ph type="title"/>
          </p:nvPr>
        </p:nvSpPr>
        <p:spPr>
          <a:xfrm>
            <a:off x="457200" y="76200"/>
            <a:ext cx="8229600" cy="1143000"/>
          </a:xfrm>
        </p:spPr>
        <p:txBody>
          <a:bodyPr/>
          <a:lstStyle/>
          <a:p>
            <a:r>
              <a:rPr lang="ru-RU" dirty="0" smtClean="0"/>
              <a:t>Точечные замены в гене</a:t>
            </a:r>
            <a:endParaRPr lang="ru-RU" dirty="0"/>
          </a:p>
        </p:txBody>
      </p:sp>
      <p:sp>
        <p:nvSpPr>
          <p:cNvPr id="3" name="Номер слайда 2"/>
          <p:cNvSpPr>
            <a:spLocks noGrp="1"/>
          </p:cNvSpPr>
          <p:nvPr>
            <p:ph type="sldNum" sz="quarter" idx="12"/>
          </p:nvPr>
        </p:nvSpPr>
        <p:spPr>
          <a:xfrm>
            <a:off x="6553200" y="6127750"/>
            <a:ext cx="2133600" cy="365125"/>
          </a:xfrm>
        </p:spPr>
        <p:txBody>
          <a:bodyPr/>
          <a:lstStyle/>
          <a:p>
            <a:fld id="{5F2EBBE5-053C-4602-A123-7934C9B71A66}" type="slidenum">
              <a:rPr lang="ru-RU" smtClean="0"/>
              <a:pPr/>
              <a:t>34</a:t>
            </a:fld>
            <a:endParaRPr lang="ru-RU"/>
          </a:p>
        </p:txBody>
      </p:sp>
      <p:pic>
        <p:nvPicPr>
          <p:cNvPr id="10" name="Picture 4"/>
          <p:cNvPicPr>
            <a:picLocks noChangeAspect="1" noChangeArrowheads="1"/>
          </p:cNvPicPr>
          <p:nvPr/>
        </p:nvPicPr>
        <p:blipFill>
          <a:blip r:embed="rId4" cstate="print"/>
          <a:srcRect b="87760"/>
          <a:stretch>
            <a:fillRect/>
          </a:stretch>
        </p:blipFill>
        <p:spPr bwMode="auto">
          <a:xfrm>
            <a:off x="1533525" y="3111211"/>
            <a:ext cx="3800475" cy="89189"/>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b="87760"/>
          <a:stretch>
            <a:fillRect/>
          </a:stretch>
        </p:blipFill>
        <p:spPr bwMode="auto">
          <a:xfrm>
            <a:off x="1447800" y="4635211"/>
            <a:ext cx="3800475" cy="89189"/>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b="87760"/>
          <a:stretch>
            <a:fillRect/>
          </a:stretch>
        </p:blipFill>
        <p:spPr bwMode="auto">
          <a:xfrm>
            <a:off x="1457325" y="6159211"/>
            <a:ext cx="3800475" cy="8918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Эволюция белков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35</a:t>
            </a:fld>
            <a:endParaRPr lang="ru-RU"/>
          </a:p>
        </p:txBody>
      </p:sp>
      <p:sp>
        <p:nvSpPr>
          <p:cNvPr id="4" name="TextBox 3"/>
          <p:cNvSpPr txBox="1"/>
          <p:nvPr/>
        </p:nvSpPr>
        <p:spPr>
          <a:xfrm>
            <a:off x="457200" y="1752600"/>
            <a:ext cx="8229600" cy="2585323"/>
          </a:xfrm>
          <a:prstGeom prst="rect">
            <a:avLst/>
          </a:prstGeom>
          <a:noFill/>
        </p:spPr>
        <p:txBody>
          <a:bodyPr wrap="square" rtlCol="0">
            <a:spAutoFit/>
          </a:bodyPr>
          <a:lstStyle/>
          <a:p>
            <a:r>
              <a:rPr lang="ru-RU" dirty="0"/>
              <a:t>Мутации возникают случайно.</a:t>
            </a:r>
            <a:endParaRPr lang="ru-RU" sz="1400" dirty="0"/>
          </a:p>
          <a:p>
            <a:endParaRPr lang="ru-RU" dirty="0"/>
          </a:p>
          <a:p>
            <a:r>
              <a:rPr lang="ru-RU" dirty="0"/>
              <a:t>Конкретная мутация может быть:</a:t>
            </a:r>
            <a:endParaRPr lang="ru-RU" sz="1400" dirty="0"/>
          </a:p>
          <a:p>
            <a:pPr lvl="1"/>
            <a:r>
              <a:rPr lang="ru-RU" dirty="0"/>
              <a:t> летальной;</a:t>
            </a:r>
          </a:p>
          <a:p>
            <a:pPr lvl="1"/>
            <a:r>
              <a:rPr lang="ru-RU" dirty="0"/>
              <a:t> вредной;</a:t>
            </a:r>
          </a:p>
          <a:p>
            <a:pPr lvl="1"/>
            <a:r>
              <a:rPr lang="ru-RU" dirty="0"/>
              <a:t> </a:t>
            </a:r>
            <a:r>
              <a:rPr lang="ru-RU" dirty="0" err="1"/>
              <a:t>слабовредной</a:t>
            </a:r>
            <a:r>
              <a:rPr lang="ru-RU" dirty="0"/>
              <a:t>;</a:t>
            </a:r>
          </a:p>
          <a:p>
            <a:pPr lvl="1"/>
            <a:r>
              <a:rPr lang="ru-RU" dirty="0"/>
              <a:t> нейтральной;</a:t>
            </a:r>
          </a:p>
          <a:p>
            <a:pPr lvl="1"/>
            <a:r>
              <a:rPr lang="ru-RU" dirty="0"/>
              <a:t> полезной.</a:t>
            </a:r>
          </a:p>
          <a:p>
            <a:endParaRPr lang="ru-RU" dirty="0"/>
          </a:p>
        </p:txBody>
      </p:sp>
      <p:sp>
        <p:nvSpPr>
          <p:cNvPr id="5" name="TextBox 4"/>
          <p:cNvSpPr txBox="1"/>
          <p:nvPr/>
        </p:nvSpPr>
        <p:spPr>
          <a:xfrm>
            <a:off x="457200" y="4572000"/>
            <a:ext cx="8229600" cy="1754326"/>
          </a:xfrm>
          <a:prstGeom prst="rect">
            <a:avLst/>
          </a:prstGeom>
          <a:noFill/>
        </p:spPr>
        <p:txBody>
          <a:bodyPr wrap="square" rtlCol="0">
            <a:spAutoFit/>
          </a:bodyPr>
          <a:lstStyle/>
          <a:p>
            <a:r>
              <a:rPr lang="ru-RU" dirty="0"/>
              <a:t>Мутация порождает </a:t>
            </a:r>
            <a:r>
              <a:rPr lang="ru-RU" b="1" dirty="0"/>
              <a:t>полиморфизм данного белка в популяции.</a:t>
            </a:r>
          </a:p>
          <a:p>
            <a:r>
              <a:rPr lang="ru-RU" dirty="0"/>
              <a:t>Доля каждого варианта подвержена случайным изменением (модель: «случайное блуждание с поглощением»).</a:t>
            </a:r>
          </a:p>
          <a:p>
            <a:r>
              <a:rPr lang="ru-RU" dirty="0"/>
              <a:t>За исторически короткое время один из вариантов (старый или новый) исчезает. Во втором случае говорят, что мутация </a:t>
            </a:r>
            <a:r>
              <a:rPr lang="ru-RU" b="1" dirty="0"/>
              <a:t>закрепилась.</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Мы видим лишь закрепившиеся </a:t>
            </a:r>
            <a:r>
              <a:rPr lang="ru-RU" sz="3200" dirty="0" smtClean="0"/>
              <a:t>мутации</a:t>
            </a:r>
            <a:endParaRPr lang="ru-RU" sz="32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36</a:t>
            </a:fld>
            <a:endParaRPr lang="ru-RU" dirty="0"/>
          </a:p>
        </p:txBody>
      </p:sp>
      <p:sp>
        <p:nvSpPr>
          <p:cNvPr id="4" name="TextBox 3"/>
          <p:cNvSpPr txBox="1"/>
          <p:nvPr/>
        </p:nvSpPr>
        <p:spPr>
          <a:xfrm>
            <a:off x="76200" y="1219200"/>
            <a:ext cx="8991600" cy="3662541"/>
          </a:xfrm>
          <a:prstGeom prst="rect">
            <a:avLst/>
          </a:prstGeom>
          <a:noFill/>
        </p:spPr>
        <p:txBody>
          <a:bodyPr wrap="square" rtlCol="0">
            <a:spAutoFit/>
          </a:bodyPr>
          <a:lstStyle/>
          <a:p>
            <a:r>
              <a:rPr lang="ru-RU" dirty="0" smtClean="0">
                <a:solidFill>
                  <a:srgbClr val="000000"/>
                </a:solidFill>
              </a:rPr>
              <a:t>… а </a:t>
            </a:r>
            <a:r>
              <a:rPr lang="ru-RU" dirty="0">
                <a:solidFill>
                  <a:srgbClr val="000000"/>
                </a:solidFill>
              </a:rPr>
              <a:t>шанс закрепиться есть лишь у безвредных </a:t>
            </a:r>
            <a:r>
              <a:rPr lang="ru-RU" dirty="0" smtClean="0">
                <a:solidFill>
                  <a:srgbClr val="000000"/>
                </a:solidFill>
              </a:rPr>
              <a:t>мутаций.</a:t>
            </a:r>
            <a:endParaRPr lang="ru-RU" dirty="0">
              <a:solidFill>
                <a:srgbClr val="000000"/>
              </a:solidFill>
            </a:endParaRPr>
          </a:p>
          <a:p>
            <a:endParaRPr lang="ru-RU" sz="2000" baseline="0" dirty="0" smtClean="0">
              <a:solidFill>
                <a:srgbClr val="000000"/>
              </a:solidFill>
            </a:endParaRPr>
          </a:p>
          <a:p>
            <a:r>
              <a:rPr lang="ru-RU" sz="2000" b="1" baseline="0" dirty="0" smtClean="0">
                <a:solidFill>
                  <a:srgbClr val="000000"/>
                </a:solidFill>
              </a:rPr>
              <a:t>Выравнивание</a:t>
            </a:r>
            <a:r>
              <a:rPr lang="ru-RU" sz="2000" b="1" dirty="0" smtClean="0">
                <a:solidFill>
                  <a:srgbClr val="000000"/>
                </a:solidFill>
              </a:rPr>
              <a:t> двух белков:</a:t>
            </a:r>
          </a:p>
          <a:p>
            <a:endParaRPr lang="ru-RU" sz="2000" baseline="0" dirty="0" smtClean="0">
              <a:solidFill>
                <a:srgbClr val="000000"/>
              </a:solidFill>
            </a:endParaRPr>
          </a:p>
          <a:p>
            <a:r>
              <a:rPr lang="pl-PL" sz="1400" baseline="0" dirty="0" smtClean="0">
                <a:solidFill>
                  <a:srgbClr val="000000"/>
                </a:solidFill>
                <a:latin typeface="Courier New"/>
              </a:rPr>
              <a:t>CYB5_CHICK         1 MVGSSEAGGEAWRGRYYRLEEVQKHNNSQSTWIIVHHRIYDITKFLDEHP     50</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1 ---MAEQSDEA--VKYYTLEEIQKHNHSKSTWLILHHKVYDLTKFLEEHP     45</a:t>
            </a:r>
          </a:p>
          <a:p>
            <a:endParaRPr lang="ru-RU" sz="1400" baseline="0" dirty="0" smtClean="0">
              <a:solidFill>
                <a:srgbClr val="000000"/>
              </a:solidFill>
            </a:endParaRPr>
          </a:p>
          <a:p>
            <a:r>
              <a:rPr lang="pl-PL" sz="1400" baseline="0" dirty="0" smtClean="0">
                <a:solidFill>
                  <a:srgbClr val="000000"/>
                </a:solidFill>
                <a:latin typeface="Courier New"/>
              </a:rPr>
              <a:t>CYB5_CHICK        51 GGEEVLREQAGGDATENFEDVGHSTDARALSETFIIGELHPDDRPKLQKP    100</a:t>
            </a:r>
          </a:p>
          <a:p>
            <a:r>
              <a:rPr lang="ru-RU" sz="1400" baseline="0" dirty="0" smtClean="0">
                <a:solidFill>
                  <a:srgbClr val="000000"/>
                </a:solidFill>
                <a:latin typeface="Courier New"/>
              </a:rPr>
              <a:t>                     ||||||||||||||||||||||||||||.:|:|||||||||||||||.||</a:t>
            </a:r>
          </a:p>
          <a:p>
            <a:r>
              <a:rPr lang="pl-PL" sz="1400" baseline="0" dirty="0" smtClean="0">
                <a:solidFill>
                  <a:srgbClr val="000000"/>
                </a:solidFill>
                <a:latin typeface="Courier New"/>
              </a:rPr>
              <a:t>CYB5_HUMAN        46 GGEEVLREQAGGDATENFEDVGHSTDAREMSKTFIIGELHPDDRPKLNKP     95</a:t>
            </a:r>
          </a:p>
          <a:p>
            <a:endParaRPr lang="ru-RU" sz="1400" baseline="0" dirty="0" smtClean="0">
              <a:solidFill>
                <a:srgbClr val="000000"/>
              </a:solidFill>
            </a:endParaRPr>
          </a:p>
          <a:p>
            <a:r>
              <a:rPr lang="pl-PL" sz="1400" baseline="0" dirty="0" smtClean="0">
                <a:solidFill>
                  <a:srgbClr val="000000"/>
                </a:solidFill>
                <a:latin typeface="Courier New"/>
              </a:rPr>
              <a:t>CYB5_CHICK       101 AETLITTVQSNSSSWSNWVIPAIAAIIVALMYRSYMSE-    138</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96 PETLITTIDSSSSWWTNWVIPAISAVAVALMYRLYMAED    134</a:t>
            </a:r>
            <a:endParaRPr lang="ru-RU" dirty="0"/>
          </a:p>
        </p:txBody>
      </p:sp>
      <p:sp>
        <p:nvSpPr>
          <p:cNvPr id="5" name="TextBox 4"/>
          <p:cNvSpPr txBox="1"/>
          <p:nvPr/>
        </p:nvSpPr>
        <p:spPr>
          <a:xfrm>
            <a:off x="228600" y="5334000"/>
            <a:ext cx="8458200" cy="923330"/>
          </a:xfrm>
          <a:prstGeom prst="rect">
            <a:avLst/>
          </a:prstGeom>
          <a:noFill/>
        </p:spPr>
        <p:txBody>
          <a:bodyPr wrap="square" rtlCol="0">
            <a:spAutoFit/>
          </a:bodyPr>
          <a:lstStyle/>
          <a:p>
            <a:r>
              <a:rPr lang="ru-RU" dirty="0" smtClean="0"/>
              <a:t>Эти белки начали эволюционировать независимо около 250 млн. лет назад</a:t>
            </a:r>
          </a:p>
          <a:p>
            <a:r>
              <a:rPr lang="ru-RU" dirty="0" smtClean="0"/>
              <a:t>За это время во всех позициях, где были возможны нейтральные </a:t>
            </a:r>
            <a:r>
              <a:rPr lang="ru-RU" dirty="0" smtClean="0"/>
              <a:t>мутации, </a:t>
            </a:r>
            <a:r>
              <a:rPr lang="ru-RU" dirty="0" smtClean="0"/>
              <a:t>они произошли и </a:t>
            </a:r>
            <a:r>
              <a:rPr lang="ru-RU" dirty="0" smtClean="0"/>
              <a:t>закрепились, во многих не по одному разу.</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Матрица замен аминокислот</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37</a:t>
            </a:fld>
            <a:endParaRPr lang="ru-RU"/>
          </a:p>
        </p:txBody>
      </p:sp>
      <p:sp>
        <p:nvSpPr>
          <p:cNvPr id="4" name="TextBox 3"/>
          <p:cNvSpPr txBox="1"/>
          <p:nvPr/>
        </p:nvSpPr>
        <p:spPr>
          <a:xfrm>
            <a:off x="304800" y="1447800"/>
            <a:ext cx="8839200" cy="5478423"/>
          </a:xfrm>
          <a:prstGeom prst="rect">
            <a:avLst/>
          </a:prstGeom>
          <a:noFill/>
        </p:spPr>
        <p:txBody>
          <a:bodyPr wrap="square" rtlCol="0">
            <a:spAutoFit/>
          </a:bodyPr>
          <a:lstStyle/>
          <a:p>
            <a:r>
              <a:rPr lang="ru-RU" sz="1400" dirty="0" smtClean="0">
                <a:latin typeface="Courier New" pitchFamily="49" charset="0"/>
                <a:cs typeface="Courier New" pitchFamily="49" charset="0"/>
              </a:rPr>
              <a:t>   </a:t>
            </a:r>
            <a:r>
              <a:rPr lang="pt-BR" sz="1400" dirty="0" smtClean="0">
                <a:latin typeface="Courier New" pitchFamily="49" charset="0"/>
                <a:cs typeface="Courier New" pitchFamily="49" charset="0"/>
              </a:rPr>
              <a:t>A  R  N  D  C  Q  E  G  H  I  L  K  M  F  P  S  T  W  Y  V </a:t>
            </a:r>
            <a:r>
              <a:rPr lang="pt-BR" sz="1400" dirty="0" smtClean="0">
                <a:solidFill>
                  <a:schemeClr val="bg1">
                    <a:lumMod val="65000"/>
                  </a:schemeClr>
                </a:solidFill>
                <a:latin typeface="Courier New" pitchFamily="49" charset="0"/>
                <a:cs typeface="Courier New" pitchFamily="49" charset="0"/>
              </a:rPr>
              <a:t> B  Z  X  *</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A  4 -1 -2 -2  0 -1 -1  0 -2 -1 -1 -1 -1 -2 -1  1  0 -3 -2  0 </a:t>
            </a:r>
            <a:r>
              <a:rPr lang="pt-BR" sz="1400" dirty="0" smtClean="0">
                <a:solidFill>
                  <a:schemeClr val="bg1">
                    <a:lumMod val="65000"/>
                  </a:schemeClr>
                </a:solidFill>
                <a:latin typeface="Courier New" pitchFamily="49" charset="0"/>
                <a:cs typeface="Courier New" pitchFamily="49" charset="0"/>
              </a:rPr>
              <a:t>-2 -1  0 -4 </a:t>
            </a:r>
          </a:p>
          <a:p>
            <a:r>
              <a:rPr lang="pt-BR" sz="1400" dirty="0" smtClean="0">
                <a:latin typeface="Courier New" pitchFamily="49" charset="0"/>
                <a:cs typeface="Courier New" pitchFamily="49" charset="0"/>
              </a:rPr>
              <a:t>R -1  5  0 -2 -3  1  0 -2  0 -3 -2  2 -1 -3 -2 -1 -1 -3 -2 -3 </a:t>
            </a:r>
            <a:r>
              <a:rPr lang="pt-BR" sz="1400" dirty="0" smtClean="0">
                <a:solidFill>
                  <a:schemeClr val="bg1">
                    <a:lumMod val="65000"/>
                  </a:schemeClr>
                </a:solidFill>
                <a:latin typeface="Courier New" pitchFamily="49" charset="0"/>
                <a:cs typeface="Courier New" pitchFamily="49" charset="0"/>
              </a:rPr>
              <a:t>-1  0 -1 -4 </a:t>
            </a:r>
          </a:p>
          <a:p>
            <a:r>
              <a:rPr lang="pt-BR" sz="1400" dirty="0" smtClean="0">
                <a:latin typeface="Courier New" pitchFamily="49" charset="0"/>
                <a:cs typeface="Courier New" pitchFamily="49" charset="0"/>
              </a:rPr>
              <a:t>N -2  0  6  1 -3  0  0  0  1 -3 -3  0 -2 -3 -2  1  0 -4 -2 -3</a:t>
            </a:r>
            <a:r>
              <a:rPr lang="pt-BR" sz="1400" dirty="0" smtClean="0">
                <a:solidFill>
                  <a:schemeClr val="bg1">
                    <a:lumMod val="65000"/>
                  </a:schemeClr>
                </a:solidFill>
                <a:latin typeface="Courier New" pitchFamily="49" charset="0"/>
                <a:cs typeface="Courier New" pitchFamily="49" charset="0"/>
              </a:rPr>
              <a:t>  3  0 -1 -4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D -2 -2  1  6 -3  0  2 -1 -1 -3 -4 -1 -3 -3 -1  0 -1 -4 -3 -3</a:t>
            </a:r>
            <a:r>
              <a:rPr lang="pt-BR" sz="1400" dirty="0" smtClean="0">
                <a:solidFill>
                  <a:schemeClr val="bg1">
                    <a:lumMod val="65000"/>
                  </a:schemeClr>
                </a:solidFill>
                <a:latin typeface="Courier New" pitchFamily="49" charset="0"/>
                <a:cs typeface="Courier New" pitchFamily="49" charset="0"/>
              </a:rPr>
              <a:t>  4  1 -1 -4 </a:t>
            </a:r>
          </a:p>
          <a:p>
            <a:r>
              <a:rPr lang="pt-BR" sz="1400" dirty="0" smtClean="0">
                <a:latin typeface="Courier New" pitchFamily="49" charset="0"/>
                <a:cs typeface="Courier New" pitchFamily="49" charset="0"/>
              </a:rPr>
              <a:t>C  0 -3 -3 -3  9 -3 -4 -3 -3 -1 -1 -3 -1 -2 -3 -1 -1 -2 -2 -1</a:t>
            </a:r>
            <a:r>
              <a:rPr lang="pt-BR" sz="1400" dirty="0" smtClean="0">
                <a:solidFill>
                  <a:schemeClr val="bg1">
                    <a:lumMod val="65000"/>
                  </a:schemeClr>
                </a:solidFill>
                <a:latin typeface="Courier New" pitchFamily="49" charset="0"/>
                <a:cs typeface="Courier New" pitchFamily="49" charset="0"/>
              </a:rPr>
              <a:t> -3 -3 -2 -4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Q -1  1  0  0 -3  5  2 -2  0 -3 -2  1  0 -3 -1  0 -1 -2 -1 -2</a:t>
            </a:r>
            <a:r>
              <a:rPr lang="pt-BR" sz="1400" dirty="0" smtClean="0">
                <a:solidFill>
                  <a:schemeClr val="bg1">
                    <a:lumMod val="65000"/>
                  </a:schemeClr>
                </a:solidFill>
                <a:latin typeface="Courier New" pitchFamily="49" charset="0"/>
                <a:cs typeface="Courier New" pitchFamily="49" charset="0"/>
              </a:rPr>
              <a:t>  0  3 -1 -4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E -1  0  0  2 -4  2  5 -2  0 -3 -3  1 -2 -3 -1  0 -1 -3 -2 -2</a:t>
            </a:r>
            <a:r>
              <a:rPr lang="pt-BR" sz="1400" dirty="0" smtClean="0">
                <a:solidFill>
                  <a:schemeClr val="bg1">
                    <a:lumMod val="65000"/>
                  </a:schemeClr>
                </a:solidFill>
                <a:latin typeface="Courier New" pitchFamily="49" charset="0"/>
                <a:cs typeface="Courier New" pitchFamily="49" charset="0"/>
              </a:rPr>
              <a:t>  1  4 -1 -4 </a:t>
            </a:r>
          </a:p>
          <a:p>
            <a:r>
              <a:rPr lang="pt-BR" sz="1400" dirty="0" smtClean="0">
                <a:latin typeface="Courier New" pitchFamily="49" charset="0"/>
                <a:cs typeface="Courier New" pitchFamily="49" charset="0"/>
              </a:rPr>
              <a:t>G  0 -2  0 -1 -3 -2 -2  6 -2 -4 -4 -2 -3 -3 -2  0 -2 -2 -3 -3</a:t>
            </a:r>
            <a:r>
              <a:rPr lang="pt-BR" sz="1400" dirty="0" smtClean="0">
                <a:solidFill>
                  <a:schemeClr val="bg1">
                    <a:lumMod val="65000"/>
                  </a:schemeClr>
                </a:solidFill>
                <a:latin typeface="Courier New" pitchFamily="49" charset="0"/>
                <a:cs typeface="Courier New" pitchFamily="49" charset="0"/>
              </a:rPr>
              <a:t> -1 -2 -1 -4 </a:t>
            </a:r>
          </a:p>
          <a:p>
            <a:r>
              <a:rPr lang="pt-BR" sz="1400" dirty="0" smtClean="0">
                <a:latin typeface="Courier New" pitchFamily="49" charset="0"/>
                <a:cs typeface="Courier New" pitchFamily="49" charset="0"/>
              </a:rPr>
              <a:t>H -2  0  1 -1 -3  0  0 -2  8 -3 -3 -1 -2 -1 -2 -1 -2 -2  2 -3</a:t>
            </a:r>
            <a:r>
              <a:rPr lang="pt-BR" sz="1400" dirty="0" smtClean="0">
                <a:solidFill>
                  <a:schemeClr val="bg1">
                    <a:lumMod val="65000"/>
                  </a:schemeClr>
                </a:solidFill>
                <a:latin typeface="Courier New" pitchFamily="49" charset="0"/>
                <a:cs typeface="Courier New" pitchFamily="49" charset="0"/>
              </a:rPr>
              <a:t>  0  0 -1 -4 </a:t>
            </a:r>
          </a:p>
          <a:p>
            <a:r>
              <a:rPr lang="pt-BR" sz="1400" dirty="0" smtClean="0">
                <a:latin typeface="Courier New" pitchFamily="49" charset="0"/>
                <a:cs typeface="Courier New" pitchFamily="49" charset="0"/>
              </a:rPr>
              <a:t>I -1 -3 -3 -3 -1 -3 -3 -4 -3  4  2 -3  1  0 -3 -2 -1 -3 -1  3</a:t>
            </a:r>
            <a:r>
              <a:rPr lang="pt-BR" sz="1400" dirty="0" smtClean="0">
                <a:solidFill>
                  <a:schemeClr val="bg1">
                    <a:lumMod val="65000"/>
                  </a:schemeClr>
                </a:solidFill>
                <a:latin typeface="Courier New" pitchFamily="49" charset="0"/>
                <a:cs typeface="Courier New" pitchFamily="49" charset="0"/>
              </a:rPr>
              <a:t> -3 -3 -1 -4 </a:t>
            </a:r>
          </a:p>
          <a:p>
            <a:r>
              <a:rPr lang="pt-BR" sz="1400" dirty="0" smtClean="0">
                <a:latin typeface="Courier New" pitchFamily="49" charset="0"/>
                <a:cs typeface="Courier New" pitchFamily="49" charset="0"/>
              </a:rPr>
              <a:t>L -1 -2 -3 -4 -1 -2 -3 -4 -3  2  4 -2  2  0 -3 -2 -1 -2 -1  1</a:t>
            </a:r>
            <a:r>
              <a:rPr lang="pt-BR" sz="1400" dirty="0" smtClean="0">
                <a:solidFill>
                  <a:schemeClr val="bg1">
                    <a:lumMod val="65000"/>
                  </a:schemeClr>
                </a:solidFill>
                <a:latin typeface="Courier New" pitchFamily="49" charset="0"/>
                <a:cs typeface="Courier New" pitchFamily="49" charset="0"/>
              </a:rPr>
              <a:t> -4 -3 -1 -4 </a:t>
            </a:r>
          </a:p>
          <a:p>
            <a:r>
              <a:rPr lang="pt-BR" sz="1400" dirty="0" smtClean="0">
                <a:latin typeface="Courier New" pitchFamily="49" charset="0"/>
                <a:cs typeface="Courier New" pitchFamily="49" charset="0"/>
              </a:rPr>
              <a:t>K -1  2  0 -1 -3  1  1 -2 -1 -3 -2  5 -1 -3 -1  0 -1 -3 -2 -2</a:t>
            </a:r>
            <a:r>
              <a:rPr lang="pt-BR" sz="1400" dirty="0" smtClean="0">
                <a:solidFill>
                  <a:schemeClr val="bg1">
                    <a:lumMod val="65000"/>
                  </a:schemeClr>
                </a:solidFill>
                <a:latin typeface="Courier New" pitchFamily="49" charset="0"/>
                <a:cs typeface="Courier New" pitchFamily="49" charset="0"/>
              </a:rPr>
              <a:t>  0  1 -1 -4 </a:t>
            </a:r>
          </a:p>
          <a:p>
            <a:r>
              <a:rPr lang="pt-BR" sz="1400" dirty="0" smtClean="0">
                <a:latin typeface="Courier New" pitchFamily="49" charset="0"/>
                <a:cs typeface="Courier New" pitchFamily="49" charset="0"/>
              </a:rPr>
              <a:t>M -1 -1 -2 -3 -1  0 -2 -3 -2  1  2 -1  5  0 -2 -1 -1 -1 -1  1</a:t>
            </a:r>
            <a:r>
              <a:rPr lang="pt-BR" sz="1400" dirty="0" smtClean="0">
                <a:solidFill>
                  <a:schemeClr val="bg1">
                    <a:lumMod val="65000"/>
                  </a:schemeClr>
                </a:solidFill>
                <a:latin typeface="Courier New" pitchFamily="49" charset="0"/>
                <a:cs typeface="Courier New" pitchFamily="49" charset="0"/>
              </a:rPr>
              <a:t> -3 -1 -1 -4 </a:t>
            </a:r>
          </a:p>
          <a:p>
            <a:r>
              <a:rPr lang="pt-BR" sz="1400" dirty="0" smtClean="0">
                <a:latin typeface="Courier New" pitchFamily="49" charset="0"/>
                <a:cs typeface="Courier New" pitchFamily="49" charset="0"/>
              </a:rPr>
              <a:t>F -2 -3 -3 -3 -2 -3 -3 -3 -1  0  0 -3  0  6 -4 -2 -2  1  3 -1</a:t>
            </a:r>
            <a:r>
              <a:rPr lang="pt-BR" sz="1400" dirty="0" smtClean="0">
                <a:solidFill>
                  <a:schemeClr val="bg1">
                    <a:lumMod val="65000"/>
                  </a:schemeClr>
                </a:solidFill>
                <a:latin typeface="Courier New" pitchFamily="49" charset="0"/>
                <a:cs typeface="Courier New" pitchFamily="49" charset="0"/>
              </a:rPr>
              <a:t> -3 -3 -1 -4 </a:t>
            </a:r>
          </a:p>
          <a:p>
            <a:r>
              <a:rPr lang="pt-BR" sz="1400" dirty="0" smtClean="0">
                <a:latin typeface="Courier New" pitchFamily="49" charset="0"/>
                <a:cs typeface="Courier New" pitchFamily="49" charset="0"/>
              </a:rPr>
              <a:t>P -1 -2 -2 -1 -3 -1 -1 -2 -2 -3 -3 -1 -2 -4  7 -1 -1 -4 -3 -2</a:t>
            </a:r>
            <a:r>
              <a:rPr lang="pt-BR" sz="1400" dirty="0" smtClean="0">
                <a:solidFill>
                  <a:schemeClr val="bg1">
                    <a:lumMod val="65000"/>
                  </a:schemeClr>
                </a:solidFill>
                <a:latin typeface="Courier New" pitchFamily="49" charset="0"/>
                <a:cs typeface="Courier New" pitchFamily="49" charset="0"/>
              </a:rPr>
              <a:t> -2 -1 -2 -4 </a:t>
            </a:r>
          </a:p>
          <a:p>
            <a:r>
              <a:rPr lang="pt-BR" sz="1400" dirty="0" smtClean="0">
                <a:latin typeface="Courier New" pitchFamily="49" charset="0"/>
                <a:cs typeface="Courier New" pitchFamily="49" charset="0"/>
              </a:rPr>
              <a:t>S  1 -1  1  0 -1  0  0  0 -1 -2 -2  0 -1 -2 -1  4  1 -3 -2 -2</a:t>
            </a:r>
            <a:r>
              <a:rPr lang="pt-BR" sz="1400" dirty="0" smtClean="0">
                <a:solidFill>
                  <a:schemeClr val="bg1">
                    <a:lumMod val="65000"/>
                  </a:schemeClr>
                </a:solidFill>
                <a:latin typeface="Courier New" pitchFamily="49" charset="0"/>
                <a:cs typeface="Courier New" pitchFamily="49" charset="0"/>
              </a:rPr>
              <a:t>  0  0  0 -4 </a:t>
            </a:r>
          </a:p>
          <a:p>
            <a:r>
              <a:rPr lang="pt-BR" sz="1400" dirty="0" smtClean="0">
                <a:latin typeface="Courier New" pitchFamily="49" charset="0"/>
                <a:cs typeface="Courier New" pitchFamily="49" charset="0"/>
              </a:rPr>
              <a:t>T  0 -1  0 -1 -1 -1 -1 -2 -2 -1 -1 -1 -1 -2 -1  1  5 -2 -2  0</a:t>
            </a:r>
            <a:r>
              <a:rPr lang="pt-BR" sz="1400" dirty="0" smtClean="0">
                <a:solidFill>
                  <a:schemeClr val="bg1">
                    <a:lumMod val="65000"/>
                  </a:schemeClr>
                </a:solidFill>
                <a:latin typeface="Courier New" pitchFamily="49" charset="0"/>
                <a:cs typeface="Courier New" pitchFamily="49" charset="0"/>
              </a:rPr>
              <a:t> -1 -1  0 -4 </a:t>
            </a:r>
          </a:p>
          <a:p>
            <a:r>
              <a:rPr lang="pt-BR" sz="1400" dirty="0" smtClean="0">
                <a:latin typeface="Courier New" pitchFamily="49" charset="0"/>
                <a:cs typeface="Courier New" pitchFamily="49" charset="0"/>
              </a:rPr>
              <a:t>W -3 -3 -4 -4 -2 -2 -3 -2 -2 -3 -2 -3 -1  1 -4 -3 -2 11  2 -3</a:t>
            </a:r>
            <a:r>
              <a:rPr lang="pt-BR" sz="1400" dirty="0" smtClean="0">
                <a:solidFill>
                  <a:schemeClr val="bg1">
                    <a:lumMod val="65000"/>
                  </a:schemeClr>
                </a:solidFill>
                <a:latin typeface="Courier New" pitchFamily="49" charset="0"/>
                <a:cs typeface="Courier New" pitchFamily="49" charset="0"/>
              </a:rPr>
              <a:t> -4 -3 -2 -4 </a:t>
            </a:r>
          </a:p>
          <a:p>
            <a:r>
              <a:rPr lang="pt-BR" sz="1400" dirty="0" smtClean="0">
                <a:latin typeface="Courier New" pitchFamily="49" charset="0"/>
                <a:cs typeface="Courier New" pitchFamily="49" charset="0"/>
              </a:rPr>
              <a:t>Y -2 -2 -2 -3 -2 -1 -2 -3  2 -1 -1 -2 -1  3 -3 -2 -2  2  7 -1</a:t>
            </a:r>
            <a:r>
              <a:rPr lang="pt-BR" sz="1400" dirty="0" smtClean="0">
                <a:solidFill>
                  <a:schemeClr val="bg1">
                    <a:lumMod val="65000"/>
                  </a:schemeClr>
                </a:solidFill>
                <a:latin typeface="Courier New" pitchFamily="49" charset="0"/>
                <a:cs typeface="Courier New" pitchFamily="49" charset="0"/>
              </a:rPr>
              <a:t> -3 -2 -1 -4 </a:t>
            </a:r>
          </a:p>
          <a:p>
            <a:r>
              <a:rPr lang="pt-BR" sz="1400" dirty="0" smtClean="0">
                <a:latin typeface="Courier New" pitchFamily="49" charset="0"/>
                <a:cs typeface="Courier New" pitchFamily="49" charset="0"/>
              </a:rPr>
              <a:t>V  0 -3 -3 -3 -1 -2 -2 -3 -3  3  1 -2  1 -1 -2 -2  0 -3 -1  4</a:t>
            </a:r>
            <a:r>
              <a:rPr lang="pt-BR" sz="1400" dirty="0" smtClean="0">
                <a:solidFill>
                  <a:schemeClr val="bg1">
                    <a:lumMod val="65000"/>
                  </a:schemeClr>
                </a:solidFill>
                <a:latin typeface="Courier New" pitchFamily="49" charset="0"/>
                <a:cs typeface="Courier New" pitchFamily="49" charset="0"/>
              </a:rPr>
              <a:t> -3 -2 -1 -4</a:t>
            </a:r>
            <a:endParaRPr lang="ru-RU" sz="1400" dirty="0" smtClean="0">
              <a:solidFill>
                <a:schemeClr val="bg1">
                  <a:lumMod val="65000"/>
                </a:schemeClr>
              </a:solidFill>
              <a:latin typeface="Courier New" pitchFamily="49" charset="0"/>
              <a:cs typeface="Courier New" pitchFamily="49" charset="0"/>
            </a:endParaRPr>
          </a:p>
          <a:p>
            <a:r>
              <a:rPr lang="pl-PL" sz="1400" dirty="0" smtClean="0">
                <a:solidFill>
                  <a:schemeClr val="bg1">
                    <a:lumMod val="65000"/>
                  </a:schemeClr>
                </a:solidFill>
                <a:latin typeface="Courier New" pitchFamily="49" charset="0"/>
                <a:cs typeface="Courier New" pitchFamily="49" charset="0"/>
              </a:rPr>
              <a:t>B -2 -1  3  4 -3  0  1 -1  0 -3 -4  0 -3 -3 -2  0 -1 -4 -3 -3  4  0 -1 -4 </a:t>
            </a:r>
          </a:p>
          <a:p>
            <a:r>
              <a:rPr lang="pl-PL" sz="1400" dirty="0" smtClean="0">
                <a:solidFill>
                  <a:schemeClr val="bg1">
                    <a:lumMod val="65000"/>
                  </a:schemeClr>
                </a:solidFill>
                <a:latin typeface="Courier New" pitchFamily="49" charset="0"/>
                <a:cs typeface="Courier New" pitchFamily="49" charset="0"/>
              </a:rPr>
              <a:t>Z -1  0  0  1 -3  3  4 -2  0 -3 -3  1 -1 -3 -1  0 -1 -3 -2 -2  0  4 -1 -4 </a:t>
            </a:r>
          </a:p>
          <a:p>
            <a:r>
              <a:rPr lang="pl-PL" sz="1400" dirty="0" smtClean="0">
                <a:solidFill>
                  <a:schemeClr val="bg1">
                    <a:lumMod val="65000"/>
                  </a:schemeClr>
                </a:solidFill>
                <a:latin typeface="Courier New" pitchFamily="49" charset="0"/>
                <a:cs typeface="Courier New" pitchFamily="49" charset="0"/>
              </a:rPr>
              <a:t>X  0 -1 -1 -1 -2 -1 -1 -1 -1 -1 -1 -1 -1 -1 -2  0  0 -2 -1 -1 -1 -1 -1 -4 </a:t>
            </a:r>
          </a:p>
          <a:p>
            <a:r>
              <a:rPr lang="pl-PL" sz="1400" dirty="0" smtClean="0">
                <a:solidFill>
                  <a:schemeClr val="bg1">
                    <a:lumMod val="65000"/>
                  </a:schemeClr>
                </a:solidFill>
                <a:latin typeface="Courier New" pitchFamily="49" charset="0"/>
                <a:cs typeface="Courier New" pitchFamily="49" charset="0"/>
              </a:rPr>
              <a:t>* -4 -4 -4 -4 -4 -4 -4 -4 -4 -4 -4 -4 -4 -4 -4 -4 -4 -4 -4 -4 -4 -4 -4  1</a:t>
            </a:r>
            <a:r>
              <a:rPr lang="pt-BR" sz="1400" dirty="0" smtClean="0">
                <a:solidFill>
                  <a:schemeClr val="bg1">
                    <a:lumMod val="65000"/>
                  </a:schemeClr>
                </a:solidFill>
                <a:latin typeface="Courier New" pitchFamily="49" charset="0"/>
                <a:cs typeface="Courier New" pitchFamily="49"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F2EBBE5-053C-4602-A123-7934C9B71A66}" type="slidenum">
              <a:rPr lang="ru-RU" smtClean="0"/>
              <a:pPr/>
              <a:t>38</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228600" y="190500"/>
            <a:ext cx="8686800" cy="6477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39</a:t>
            </a:fld>
            <a:endParaRPr lang="ru-RU"/>
          </a:p>
        </p:txBody>
      </p:sp>
      <p:sp>
        <p:nvSpPr>
          <p:cNvPr id="4" name="TextBox 3"/>
          <p:cNvSpPr txBox="1"/>
          <p:nvPr/>
        </p:nvSpPr>
        <p:spPr>
          <a:xfrm>
            <a:off x="304800" y="1447800"/>
            <a:ext cx="8686800" cy="2585323"/>
          </a:xfrm>
          <a:prstGeom prst="rect">
            <a:avLst/>
          </a:prstGeom>
          <a:noFill/>
        </p:spPr>
        <p:txBody>
          <a:bodyPr wrap="square" rtlCol="0">
            <a:spAutoFit/>
          </a:bodyPr>
          <a:lstStyle/>
          <a:p>
            <a:r>
              <a:rPr lang="pl-PL" b="1" dirty="0" smtClean="0">
                <a:latin typeface="Courier New" pitchFamily="49" charset="0"/>
                <a:cs typeface="Courier New" pitchFamily="49" charset="0"/>
              </a:rPr>
              <a:t>&gt;CYB5_CHICK</a:t>
            </a:r>
          </a:p>
          <a:p>
            <a:r>
              <a:rPr lang="pl-PL" b="1" dirty="0" smtClean="0">
                <a:latin typeface="Courier New" pitchFamily="49" charset="0"/>
                <a:cs typeface="Courier New" pitchFamily="49" charset="0"/>
              </a:rPr>
              <a:t>MVGSSEAGGEAWRGRYYRLEEVQKHNNSQSTWIIVHHRIYDITKFLDEHPGGEEVLREQA</a:t>
            </a:r>
          </a:p>
          <a:p>
            <a:r>
              <a:rPr lang="pl-PL" b="1" dirty="0" smtClean="0">
                <a:latin typeface="Courier New" pitchFamily="49" charset="0"/>
                <a:cs typeface="Courier New" pitchFamily="49" charset="0"/>
              </a:rPr>
              <a:t>GGDATENFEDVGHSTDARALSETFIIGELHPDDRPKLQKPAETLITTVQSNSSSWSNWVI</a:t>
            </a:r>
          </a:p>
          <a:p>
            <a:r>
              <a:rPr lang="pl-PL" b="1" dirty="0" smtClean="0">
                <a:latin typeface="Courier New" pitchFamily="49" charset="0"/>
                <a:cs typeface="Courier New" pitchFamily="49" charset="0"/>
              </a:rPr>
              <a:t>PAIAAIIVALMYRSYMSE</a:t>
            </a:r>
          </a:p>
          <a:p>
            <a:r>
              <a:rPr lang="pl-PL" b="1" dirty="0" smtClean="0">
                <a:latin typeface="Courier New" pitchFamily="49" charset="0"/>
                <a:cs typeface="Courier New" pitchFamily="49" charset="0"/>
              </a:rPr>
              <a:t>&gt;CYB5_HUMAN</a:t>
            </a:r>
          </a:p>
          <a:p>
            <a:r>
              <a:rPr lang="pl-PL" b="1" dirty="0" smtClean="0">
                <a:latin typeface="Courier New" pitchFamily="49" charset="0"/>
                <a:cs typeface="Courier New" pitchFamily="49" charset="0"/>
              </a:rPr>
              <a:t>MAEQSDEAVKYYTLEEIQKHNHSKSTWLILHHKVYDLTKFLEEHPGGEEVLREQAGGDAT</a:t>
            </a:r>
          </a:p>
          <a:p>
            <a:r>
              <a:rPr lang="pl-PL" b="1" dirty="0" smtClean="0">
                <a:latin typeface="Courier New" pitchFamily="49" charset="0"/>
                <a:cs typeface="Courier New" pitchFamily="49" charset="0"/>
              </a:rPr>
              <a:t>ENFEDVGHSTDAREMSKTFIIGELHPDDRPKLNKPPETLITTIDSSSSWWTNWVIPAISA</a:t>
            </a:r>
          </a:p>
          <a:p>
            <a:r>
              <a:rPr lang="pl-PL" b="1" dirty="0" smtClean="0">
                <a:latin typeface="Courier New" pitchFamily="49" charset="0"/>
                <a:cs typeface="Courier New" pitchFamily="49" charset="0"/>
              </a:rPr>
              <a:t>VAVALMYRLYMAED</a:t>
            </a:r>
          </a:p>
          <a:p>
            <a:endParaRPr lang="ru-RU" dirty="0"/>
          </a:p>
        </p:txBody>
      </p:sp>
      <p:sp>
        <p:nvSpPr>
          <p:cNvPr id="5" name="TextBox 4"/>
          <p:cNvSpPr txBox="1"/>
          <p:nvPr/>
        </p:nvSpPr>
        <p:spPr>
          <a:xfrm>
            <a:off x="381000" y="4343400"/>
            <a:ext cx="8534400" cy="1200329"/>
          </a:xfrm>
          <a:prstGeom prst="rect">
            <a:avLst/>
          </a:prstGeom>
          <a:noFill/>
        </p:spPr>
        <p:txBody>
          <a:bodyPr wrap="square" rtlCol="0">
            <a:spAutoFit/>
          </a:bodyPr>
          <a:lstStyle/>
          <a:p>
            <a:r>
              <a:rPr lang="ru-RU" dirty="0" smtClean="0"/>
              <a:t>Как сопоставить буквы одной последовательности буквам другой?</a:t>
            </a:r>
          </a:p>
          <a:p>
            <a:endParaRPr lang="ru-RU" dirty="0"/>
          </a:p>
          <a:p>
            <a:r>
              <a:rPr lang="ru-RU" dirty="0" smtClean="0"/>
              <a:t>Хочется не возиться с каждой парой последовательностей, а поручить это дело компьютеру…</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F2EBBE5-053C-4602-A123-7934C9B71A66}" type="slidenum">
              <a:rPr lang="ru-RU" smtClean="0"/>
              <a:pPr/>
              <a:t>4</a:t>
            </a:fld>
            <a:endParaRPr lang="ru-RU"/>
          </a:p>
        </p:txBody>
      </p:sp>
      <p:sp>
        <p:nvSpPr>
          <p:cNvPr id="3" name="TextBox 2"/>
          <p:cNvSpPr txBox="1"/>
          <p:nvPr/>
        </p:nvSpPr>
        <p:spPr>
          <a:xfrm>
            <a:off x="228600" y="152400"/>
            <a:ext cx="8915400" cy="6924973"/>
          </a:xfrm>
          <a:prstGeom prst="rect">
            <a:avLst/>
          </a:prstGeom>
          <a:noFill/>
        </p:spPr>
        <p:txBody>
          <a:bodyPr wrap="square" rtlCol="0">
            <a:spAutoFit/>
          </a:bodyPr>
          <a:lstStyle/>
          <a:p>
            <a:r>
              <a:rPr lang="en-US" sz="1200" b="1" dirty="0" smtClean="0">
                <a:latin typeface="Courier New" pitchFamily="49" charset="0"/>
                <a:cs typeface="Courier New" pitchFamily="49" charset="0"/>
              </a:rPr>
              <a:t>Range 2: 2 to 189</a:t>
            </a:r>
          </a:p>
          <a:p>
            <a:r>
              <a:rPr lang="en-US" sz="1200" b="1" dirty="0" smtClean="0">
                <a:latin typeface="Courier New" pitchFamily="49" charset="0"/>
                <a:cs typeface="Courier New" pitchFamily="49" charset="0"/>
              </a:rPr>
              <a:t>Alignment statistics for match #2 Score	Expect	Identities	Gaps	Strand</a:t>
            </a:r>
          </a:p>
          <a:p>
            <a:r>
              <a:rPr lang="en-US" sz="1200" b="1" dirty="0" smtClean="0">
                <a:latin typeface="Courier New" pitchFamily="49" charset="0"/>
                <a:cs typeface="Courier New" pitchFamily="49" charset="0"/>
              </a:rPr>
              <a:t>334 bits(370) 	3e-94 	187/188(99%) 	0/188(0%) 	Plus/Plus</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1947  TGTGGTGAGTCGCGGCGGCGGTGGGCTGTCTGTCAAGCGAGGATATGGTGGGCTCCAGTG  2006</a:t>
            </a:r>
          </a:p>
          <a:p>
            <a:r>
              <a:rPr lang="pl-PL" sz="1200" dirty="0" smtClean="0">
                <a:latin typeface="Courier New" pitchFamily="49" charset="0"/>
                <a:cs typeface="Courier New" pitchFamily="49" charset="0"/>
              </a:rPr>
              <a:t>             |||||||||||||||||||| |||||||||||||||||||||||||||||||||||||||</a:t>
            </a:r>
          </a:p>
          <a:p>
            <a:r>
              <a:rPr lang="pl-PL" sz="1200" dirty="0" smtClean="0">
                <a:latin typeface="Courier New" pitchFamily="49" charset="0"/>
                <a:cs typeface="Courier New" pitchFamily="49" charset="0"/>
              </a:rPr>
              <a:t>Sbjct  2     TGTGGTGAGTCGCGGCGGCGTTGGGCTGTCTGTCAAGCGAGGATATGGTGGGCTCCAGTG  61</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2007  AAGCCGGCGGTGAGGCGTGGCGGGGCCGCTACTATCGGCTGGAGGAGGTGCAGAAGCATA  2066</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62    AAGCCGGCGGTGAGGCGTGGCGGGGCCGCTACTATCGGCTGGAGGAGGTGCAGAAGCATA  121</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2067  ACAACAGCCAGAGCACCTGGATCATCGTGCACCACCGTATCTACGACATCACCAAGTTCC  2126</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122   ACAACAGCCAGAGCACCTGGATCATCGTGCACCACCGTATCTACGACATCACCAAGTTCC  181</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2127  TGGATGAG  2134</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182   TGGATGAG  189</a:t>
            </a:r>
          </a:p>
          <a:p>
            <a:endParaRPr lang="pl-PL" sz="1200" dirty="0" smtClean="0">
              <a:latin typeface="Courier New" pitchFamily="49" charset="0"/>
              <a:cs typeface="Courier New" pitchFamily="49" charset="0"/>
            </a:endParaRPr>
          </a:p>
          <a:p>
            <a:endParaRPr lang="pl-PL" sz="1200" dirty="0" smtClean="0">
              <a:latin typeface="Courier New" pitchFamily="49" charset="0"/>
              <a:cs typeface="Courier New" pitchFamily="49" charset="0"/>
            </a:endParaRPr>
          </a:p>
          <a:p>
            <a:r>
              <a:rPr lang="pl-PL" sz="1200" b="1" dirty="0" smtClean="0">
                <a:latin typeface="Courier New" pitchFamily="49" charset="0"/>
                <a:cs typeface="Courier New" pitchFamily="49" charset="0"/>
              </a:rPr>
              <a:t>Range 3: 188 to 319</a:t>
            </a:r>
            <a:endParaRPr lang="ru-RU" sz="1200" b="1" dirty="0" smtClean="0">
              <a:latin typeface="Courier New" pitchFamily="49" charset="0"/>
              <a:cs typeface="Courier New" pitchFamily="49" charset="0"/>
            </a:endParaRPr>
          </a:p>
          <a:p>
            <a:r>
              <a:rPr lang="pl-PL" sz="1200" b="1" dirty="0" smtClean="0">
                <a:latin typeface="Courier New" pitchFamily="49" charset="0"/>
                <a:cs typeface="Courier New" pitchFamily="49" charset="0"/>
              </a:rPr>
              <a:t>Alignment statistics for match #3 Score	Expect	Identities	Gaps	Strand</a:t>
            </a:r>
          </a:p>
          <a:p>
            <a:r>
              <a:rPr lang="pl-PL" sz="1200" b="1" dirty="0" smtClean="0">
                <a:latin typeface="Courier New" pitchFamily="49" charset="0"/>
                <a:cs typeface="Courier New" pitchFamily="49" charset="0"/>
              </a:rPr>
              <a:t>239 bits(264) 	2e-65 	132/132(100%) 	0/132(0%) 	Plus/Plus</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7756  AGCACCCTGGTGGAGAAGAAGTCCTTAGGGAGCAAGCTGGGGGAGATGCTACTGAGAACT  7815</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188   AGCACCCTGGTGGAGAAGAAGTCCTTAGGGAGCAAGCTGGGGGAGATGCTACTGAGAACT  247</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7816  TTGAAGATGTTGGCCACTCTACAGATGCAAGGGCGCTGTCGGAAACATTTATTATTGGGG  7875</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248   TTGAAGATGTTGGCCACTCTACAGATGCAAGGGCGCTGTCGGAAACATTTATTATTGGGG  307</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7876  AGCTTCACCCGG  7887</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308   AGCTTCACCCGG  319</a:t>
            </a:r>
            <a:endParaRPr lang="ru-RU" sz="1200" dirty="0">
              <a:latin typeface="Courier New" pitchFamily="49" charset="0"/>
              <a:cs typeface="Courier New" pitchFamily="49"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40</a:t>
            </a:fld>
            <a:endParaRPr lang="ru-RU"/>
          </a:p>
        </p:txBody>
      </p:sp>
      <p:sp>
        <p:nvSpPr>
          <p:cNvPr id="5" name="TextBox 4"/>
          <p:cNvSpPr txBox="1"/>
          <p:nvPr/>
        </p:nvSpPr>
        <p:spPr>
          <a:xfrm>
            <a:off x="304800" y="1447800"/>
            <a:ext cx="8534400" cy="2616101"/>
          </a:xfrm>
          <a:prstGeom prst="rect">
            <a:avLst/>
          </a:prstGeom>
          <a:noFill/>
        </p:spPr>
        <p:txBody>
          <a:bodyPr wrap="square" rtlCol="0">
            <a:spAutoFit/>
          </a:bodyPr>
          <a:lstStyle/>
          <a:p>
            <a:pPr>
              <a:spcAft>
                <a:spcPts val="1200"/>
              </a:spcAft>
            </a:pPr>
            <a:r>
              <a:rPr lang="ru-RU" b="1" dirty="0" smtClean="0"/>
              <a:t>Биологическая задача: </a:t>
            </a:r>
            <a:r>
              <a:rPr lang="ru-RU" dirty="0" smtClean="0"/>
              <a:t>сопоставить буквы одной последовательности буквам другой, чтобы соответствующие буквы имели общее происхождение (построить правильное выравнивание)</a:t>
            </a:r>
          </a:p>
          <a:p>
            <a:pPr>
              <a:spcAft>
                <a:spcPts val="1200"/>
              </a:spcAft>
            </a:pPr>
            <a:r>
              <a:rPr lang="ru-RU" b="1" dirty="0" smtClean="0"/>
              <a:t>Формализация:</a:t>
            </a:r>
            <a:r>
              <a:rPr lang="ru-RU" dirty="0" smtClean="0"/>
              <a:t> каждому возможному выравниванию сопоставить число – его качество (обычно называется </a:t>
            </a:r>
            <a:r>
              <a:rPr lang="en-US" dirty="0" smtClean="0"/>
              <a:t>“</a:t>
            </a:r>
            <a:r>
              <a:rPr lang="ru-RU" dirty="0" smtClean="0"/>
              <a:t>вес</a:t>
            </a:r>
            <a:r>
              <a:rPr lang="en-US" dirty="0" smtClean="0"/>
              <a:t>”, </a:t>
            </a:r>
            <a:r>
              <a:rPr lang="ru-RU" dirty="0" smtClean="0"/>
              <a:t>по-английски </a:t>
            </a:r>
            <a:r>
              <a:rPr lang="en-US" dirty="0" smtClean="0"/>
              <a:t>Score), </a:t>
            </a:r>
            <a:r>
              <a:rPr lang="ru-RU" dirty="0" smtClean="0"/>
              <a:t>так, чтобы правильное выравнивание по возможности отличалось от неправильных </a:t>
            </a:r>
            <a:r>
              <a:rPr lang="ru-RU" dirty="0" err="1" smtClean="0"/>
              <a:t>бо́льшим</a:t>
            </a:r>
            <a:r>
              <a:rPr lang="ru-RU" dirty="0" smtClean="0"/>
              <a:t> весом.</a:t>
            </a:r>
          </a:p>
          <a:p>
            <a:pPr>
              <a:spcAft>
                <a:spcPts val="1200"/>
              </a:spcAft>
            </a:pPr>
            <a:r>
              <a:rPr lang="ru-RU" b="1" dirty="0" smtClean="0"/>
              <a:t>Алгоритмическая задача: </a:t>
            </a:r>
            <a:r>
              <a:rPr lang="ru-RU" dirty="0" smtClean="0"/>
              <a:t>придумать алгоритм, находящий выравнивание с самым </a:t>
            </a:r>
            <a:r>
              <a:rPr lang="ru-RU" dirty="0" err="1" smtClean="0"/>
              <a:t>больши́м</a:t>
            </a:r>
            <a:r>
              <a:rPr lang="ru-RU" dirty="0" smtClean="0"/>
              <a:t> весом за разумное время.</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З</a:t>
            </a:r>
            <a:r>
              <a:rPr lang="ru-RU" dirty="0" err="1" smtClean="0"/>
              <a:t>мей-горыныч</a:t>
            </a:r>
            <a:r>
              <a:rPr lang="ru-RU" dirty="0" smtClean="0"/>
              <a:t> </a:t>
            </a:r>
            <a:r>
              <a:rPr lang="ru-RU" dirty="0" err="1" smtClean="0"/>
              <a:t>биоинформатики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41</a:t>
            </a:fld>
            <a:endParaRPr lang="ru-RU"/>
          </a:p>
        </p:txBody>
      </p:sp>
      <p:pic>
        <p:nvPicPr>
          <p:cNvPr id="64514" name="Picture 2"/>
          <p:cNvPicPr>
            <a:picLocks noChangeAspect="1" noChangeArrowheads="1"/>
          </p:cNvPicPr>
          <p:nvPr/>
        </p:nvPicPr>
        <p:blipFill>
          <a:blip r:embed="rId2" cstate="print"/>
          <a:srcRect/>
          <a:stretch>
            <a:fillRect/>
          </a:stretch>
        </p:blipFill>
        <p:spPr bwMode="auto">
          <a:xfrm>
            <a:off x="685800" y="1295400"/>
            <a:ext cx="5321300" cy="5303837"/>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srcRect/>
          <a:stretch>
            <a:fillRect/>
          </a:stretch>
        </p:blipFill>
        <p:spPr bwMode="auto">
          <a:xfrm>
            <a:off x="4114800" y="6524625"/>
            <a:ext cx="3200400" cy="3333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Формализация 1: вес глобального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42</a:t>
            </a:fld>
            <a:endParaRPr lang="ru-RU"/>
          </a:p>
        </p:txBody>
      </p:sp>
      <p:sp>
        <p:nvSpPr>
          <p:cNvPr id="4" name="TextBox 3"/>
          <p:cNvSpPr txBox="1"/>
          <p:nvPr/>
        </p:nvSpPr>
        <p:spPr>
          <a:xfrm>
            <a:off x="76200" y="1524001"/>
            <a:ext cx="8991600" cy="2462213"/>
          </a:xfrm>
          <a:prstGeom prst="rect">
            <a:avLst/>
          </a:prstGeom>
          <a:noFill/>
        </p:spPr>
        <p:txBody>
          <a:bodyPr wrap="square" rtlCol="0">
            <a:spAutoFit/>
          </a:bodyPr>
          <a:lstStyle/>
          <a:p>
            <a:r>
              <a:rPr lang="pl-PL" sz="1400" baseline="0" dirty="0" smtClean="0">
                <a:solidFill>
                  <a:srgbClr val="000000"/>
                </a:solidFill>
                <a:latin typeface="Courier New"/>
              </a:rPr>
              <a:t>CYB5_CHICK         1 MVGSSEAGGEAWRGRYYRLEEVQKHNNSQSTWIIVHHRIYDITKFLDEHP     50</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1 ---MAEQSDEA--VKYYTLEEIQKHNHSKSTWLILHHKVYDLTKFLEEHP     45</a:t>
            </a:r>
          </a:p>
          <a:p>
            <a:endParaRPr lang="ru-RU" sz="1400" baseline="0" dirty="0" smtClean="0">
              <a:solidFill>
                <a:srgbClr val="000000"/>
              </a:solidFill>
            </a:endParaRPr>
          </a:p>
          <a:p>
            <a:r>
              <a:rPr lang="pl-PL" sz="1400" baseline="0" dirty="0" smtClean="0">
                <a:solidFill>
                  <a:srgbClr val="000000"/>
                </a:solidFill>
                <a:latin typeface="Courier New"/>
              </a:rPr>
              <a:t>CYB5_CHICK        51 GGEEVLREQAGGDATENFEDVGHSTDARALSETFIIGELHPDDRPKLQKP    100</a:t>
            </a:r>
          </a:p>
          <a:p>
            <a:r>
              <a:rPr lang="ru-RU" sz="1400" baseline="0" dirty="0" smtClean="0">
                <a:solidFill>
                  <a:srgbClr val="000000"/>
                </a:solidFill>
                <a:latin typeface="Courier New"/>
              </a:rPr>
              <a:t>                     ||||||||||||||||||||||||||||.:|:|||||||||||||||.||</a:t>
            </a:r>
          </a:p>
          <a:p>
            <a:r>
              <a:rPr lang="pl-PL" sz="1400" baseline="0" dirty="0" smtClean="0">
                <a:solidFill>
                  <a:srgbClr val="000000"/>
                </a:solidFill>
                <a:latin typeface="Courier New"/>
              </a:rPr>
              <a:t>CYB5_HUMAN        46 GGEEVLREQAGGDATENFEDVGHSTDAREMSKTFIIGELHPDDRPKLNKP     95</a:t>
            </a:r>
          </a:p>
          <a:p>
            <a:endParaRPr lang="ru-RU" sz="1400" baseline="0" dirty="0" smtClean="0">
              <a:solidFill>
                <a:srgbClr val="000000"/>
              </a:solidFill>
            </a:endParaRPr>
          </a:p>
          <a:p>
            <a:r>
              <a:rPr lang="pl-PL" sz="1400" baseline="0" dirty="0" smtClean="0">
                <a:solidFill>
                  <a:srgbClr val="000000"/>
                </a:solidFill>
                <a:latin typeface="Courier New"/>
              </a:rPr>
              <a:t>CYB5_CHICK       101 AETLITTVQSNSSSWSNWVIPAIAAIIVALMYRSYMSE-    138</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96 PETLITTIDSSSSWWTNWVIPAISAVAVALMYRLYMAED    134</a:t>
            </a:r>
            <a:endParaRPr lang="ru-RU" dirty="0"/>
          </a:p>
        </p:txBody>
      </p:sp>
      <p:sp>
        <p:nvSpPr>
          <p:cNvPr id="5" name="TextBox 4"/>
          <p:cNvSpPr txBox="1"/>
          <p:nvPr/>
        </p:nvSpPr>
        <p:spPr>
          <a:xfrm>
            <a:off x="228600" y="4267200"/>
            <a:ext cx="8534400" cy="1754326"/>
          </a:xfrm>
          <a:prstGeom prst="rect">
            <a:avLst/>
          </a:prstGeom>
          <a:noFill/>
        </p:spPr>
        <p:txBody>
          <a:bodyPr wrap="square" rtlCol="0">
            <a:spAutoFit/>
          </a:bodyPr>
          <a:lstStyle/>
          <a:p>
            <a:r>
              <a:rPr lang="ru-RU" dirty="0" smtClean="0"/>
              <a:t>Вес выравнивания = сумма весов </a:t>
            </a:r>
            <a:r>
              <a:rPr lang="ru-RU" b="1" dirty="0" smtClean="0"/>
              <a:t>позиций</a:t>
            </a:r>
            <a:r>
              <a:rPr lang="ru-RU" dirty="0" smtClean="0"/>
              <a:t> выравнивания</a:t>
            </a:r>
          </a:p>
          <a:p>
            <a:r>
              <a:rPr lang="ru-RU" dirty="0" smtClean="0"/>
              <a:t>Вес позиции, если в ней сопоставлены две буквы равен соответствующему элементу матрицы замен (например, для позиции </a:t>
            </a:r>
            <a:r>
              <a:rPr lang="ru-RU" dirty="0" smtClean="0"/>
              <a:t>4 </a:t>
            </a:r>
            <a:r>
              <a:rPr lang="ru-RU" dirty="0" smtClean="0"/>
              <a:t>он равен −1, потому что в ней сопоставлены </a:t>
            </a:r>
            <a:r>
              <a:rPr lang="en-US" dirty="0" smtClean="0"/>
              <a:t>M </a:t>
            </a:r>
            <a:r>
              <a:rPr lang="ru-RU" dirty="0" smtClean="0"/>
              <a:t>и </a:t>
            </a:r>
            <a:r>
              <a:rPr lang="en-US" dirty="0" smtClean="0"/>
              <a:t>S</a:t>
            </a:r>
            <a:r>
              <a:rPr lang="ru-RU" dirty="0" smtClean="0"/>
              <a:t>)</a:t>
            </a:r>
            <a:r>
              <a:rPr lang="en-US" dirty="0" smtClean="0"/>
              <a:t>.</a:t>
            </a:r>
          </a:p>
          <a:p>
            <a:r>
              <a:rPr lang="ru-RU" dirty="0" smtClean="0"/>
              <a:t>За каждый символ несоответствия («</a:t>
            </a:r>
            <a:r>
              <a:rPr lang="ru-RU" dirty="0" err="1" smtClean="0"/>
              <a:t>гэп</a:t>
            </a:r>
            <a:r>
              <a:rPr lang="ru-RU" dirty="0" smtClean="0"/>
              <a:t>», в данном случае это минус) из веса вычитается некоторое положительное число («штраф за </a:t>
            </a:r>
            <a:r>
              <a:rPr lang="ru-RU" dirty="0" err="1" smtClean="0"/>
              <a:t>гэп</a:t>
            </a:r>
            <a:r>
              <a:rPr lang="ru-RU" dirty="0" smtClean="0"/>
              <a:t>»)</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a:t>
            </a:r>
            <a:r>
              <a:rPr lang="ru-RU" dirty="0" err="1" smtClean="0"/>
              <a:t>Нидлмана</a:t>
            </a:r>
            <a:r>
              <a:rPr lang="ru-RU" dirty="0" smtClean="0"/>
              <a:t> – </a:t>
            </a:r>
            <a:r>
              <a:rPr lang="ru-RU" dirty="0" err="1" smtClean="0"/>
              <a:t>Вунша</a:t>
            </a:r>
            <a:r>
              <a:rPr lang="ru-RU" dirty="0" smtClean="0"/>
              <a:t/>
            </a:r>
            <a:br>
              <a:rPr lang="ru-RU" dirty="0" smtClean="0"/>
            </a:br>
            <a:r>
              <a:rPr lang="ru-RU" dirty="0" smtClean="0"/>
              <a:t>(</a:t>
            </a:r>
            <a:r>
              <a:rPr lang="en-US" dirty="0" err="1" smtClean="0"/>
              <a:t>Needleman&amp;Wunsch</a:t>
            </a:r>
            <a:r>
              <a:rPr lang="en-US" dirty="0" smtClean="0"/>
              <a:t>)</a:t>
            </a:r>
            <a:r>
              <a:rPr lang="ru-RU" dirty="0" smtClean="0"/>
              <a:t> </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43</a:t>
            </a:fld>
            <a:endParaRPr lang="ru-RU"/>
          </a:p>
        </p:txBody>
      </p:sp>
      <p:pic>
        <p:nvPicPr>
          <p:cNvPr id="6146" name="Picture 2" descr="http://upload.wikimedia.org/wikipedia/commons/3/3f/Needleman-Wunsch_pairwise_sequence_alignment.png"/>
          <p:cNvPicPr>
            <a:picLocks noChangeAspect="1" noChangeArrowheads="1"/>
          </p:cNvPicPr>
          <p:nvPr/>
        </p:nvPicPr>
        <p:blipFill>
          <a:blip r:embed="rId3" cstate="print"/>
          <a:srcRect t="13124"/>
          <a:stretch>
            <a:fillRect/>
          </a:stretch>
        </p:blipFill>
        <p:spPr bwMode="auto">
          <a:xfrm>
            <a:off x="2133600" y="1524000"/>
            <a:ext cx="4572000" cy="3971976"/>
          </a:xfrm>
          <a:prstGeom prst="rect">
            <a:avLst/>
          </a:prstGeom>
          <a:noFill/>
        </p:spPr>
      </p:pic>
      <p:sp>
        <p:nvSpPr>
          <p:cNvPr id="5" name="TextBox 4"/>
          <p:cNvSpPr txBox="1"/>
          <p:nvPr/>
        </p:nvSpPr>
        <p:spPr>
          <a:xfrm>
            <a:off x="457200" y="5562600"/>
            <a:ext cx="7924800" cy="1323439"/>
          </a:xfrm>
          <a:prstGeom prst="rect">
            <a:avLst/>
          </a:prstGeom>
          <a:noFill/>
        </p:spPr>
        <p:txBody>
          <a:bodyPr wrap="square" rtlCol="0">
            <a:spAutoFit/>
          </a:bodyPr>
          <a:lstStyle/>
          <a:p>
            <a:r>
              <a:rPr lang="ru-RU" sz="1600" dirty="0" smtClean="0"/>
              <a:t>Матрица (</a:t>
            </a:r>
            <a:r>
              <a:rPr lang="en-US" sz="1600" i="1" dirty="0" smtClean="0"/>
              <a:t>n</a:t>
            </a:r>
            <a:r>
              <a:rPr lang="en-US" sz="1600" dirty="0" smtClean="0"/>
              <a:t>+1)</a:t>
            </a:r>
            <a:r>
              <a:rPr lang="en-US" sz="1600" dirty="0" smtClean="0">
                <a:sym typeface="Symbol"/>
              </a:rPr>
              <a:t>(</a:t>
            </a:r>
            <a:r>
              <a:rPr lang="en-US" sz="1600" i="1" dirty="0" smtClean="0">
                <a:sym typeface="Symbol"/>
              </a:rPr>
              <a:t>m</a:t>
            </a:r>
            <a:r>
              <a:rPr lang="en-US" sz="1600" dirty="0" smtClean="0">
                <a:sym typeface="Symbol"/>
              </a:rPr>
              <a:t>+1) </a:t>
            </a:r>
            <a:r>
              <a:rPr lang="ru-RU" sz="1600" dirty="0" smtClean="0">
                <a:sym typeface="Symbol"/>
              </a:rPr>
              <a:t>заполняется слева направо и сверху вниз весами лучших выравниваний двух </a:t>
            </a:r>
            <a:r>
              <a:rPr lang="ru-RU" sz="1600" b="1" dirty="0" smtClean="0">
                <a:sym typeface="Symbol"/>
              </a:rPr>
              <a:t>префиксов</a:t>
            </a:r>
            <a:r>
              <a:rPr lang="ru-RU" sz="1600" dirty="0" smtClean="0">
                <a:sym typeface="Symbol"/>
              </a:rPr>
              <a:t> исходных последовательностей, и стрелками.</a:t>
            </a:r>
          </a:p>
          <a:p>
            <a:r>
              <a:rPr lang="ru-RU" sz="1600" dirty="0" smtClean="0">
                <a:sym typeface="Symbol"/>
              </a:rPr>
              <a:t>Стрелк</a:t>
            </a:r>
            <a:r>
              <a:rPr lang="ru-RU" sz="1600" dirty="0" smtClean="0">
                <a:sym typeface="Symbol"/>
              </a:rPr>
              <a:t>а</a:t>
            </a:r>
            <a:r>
              <a:rPr lang="ru-RU" sz="1600" dirty="0" smtClean="0">
                <a:sym typeface="Symbol"/>
              </a:rPr>
              <a:t> показывает </a:t>
            </a:r>
            <a:r>
              <a:rPr lang="ru-RU" sz="1600" dirty="0" smtClean="0">
                <a:sym typeface="Symbol"/>
              </a:rPr>
              <a:t>последний шаг </a:t>
            </a:r>
            <a:r>
              <a:rPr lang="ru-RU" sz="1600" b="1" dirty="0" smtClean="0">
                <a:sym typeface="Symbol"/>
              </a:rPr>
              <a:t>лучшего</a:t>
            </a:r>
            <a:r>
              <a:rPr lang="ru-RU" sz="1600" dirty="0" smtClean="0">
                <a:sym typeface="Symbol"/>
              </a:rPr>
              <a:t> пути в данную клетку.</a:t>
            </a:r>
          </a:p>
          <a:p>
            <a:r>
              <a:rPr lang="ru-RU" sz="1600" dirty="0" smtClean="0">
                <a:sym typeface="Symbol"/>
              </a:rPr>
              <a:t>После заполнения матрицы выравнивание восстанавливается движением по стрелкам, начиная с правого нижнего угла.</a:t>
            </a:r>
            <a:endParaRPr lang="ru-RU" sz="1600" dirty="0"/>
          </a:p>
        </p:txBody>
      </p:sp>
      <p:sp>
        <p:nvSpPr>
          <p:cNvPr id="6" name="TextBox 5"/>
          <p:cNvSpPr txBox="1"/>
          <p:nvPr/>
        </p:nvSpPr>
        <p:spPr>
          <a:xfrm>
            <a:off x="7315200" y="5029200"/>
            <a:ext cx="1600200" cy="276999"/>
          </a:xfrm>
          <a:prstGeom prst="rect">
            <a:avLst/>
          </a:prstGeom>
          <a:noFill/>
        </p:spPr>
        <p:txBody>
          <a:bodyPr wrap="square" rtlCol="0">
            <a:spAutoFit/>
          </a:bodyPr>
          <a:lstStyle/>
          <a:p>
            <a:r>
              <a:rPr lang="ru-RU" sz="1200" dirty="0" smtClean="0"/>
              <a:t>Рис. из </a:t>
            </a:r>
            <a:r>
              <a:rPr lang="ru-RU" sz="1200" dirty="0" err="1" smtClean="0"/>
              <a:t>Википедии</a:t>
            </a:r>
            <a:endParaRPr lang="ru-RU"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a:t>
            </a:r>
            <a:r>
              <a:rPr lang="ru-RU" dirty="0" err="1" smtClean="0"/>
              <a:t>Нидлмана</a:t>
            </a:r>
            <a:r>
              <a:rPr lang="ru-RU" dirty="0" smtClean="0"/>
              <a:t> – </a:t>
            </a:r>
            <a:r>
              <a:rPr lang="ru-RU" dirty="0" err="1" smtClean="0"/>
              <a:t>Вунша</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44</a:t>
            </a:fld>
            <a:endParaRPr lang="ru-RU"/>
          </a:p>
        </p:txBody>
      </p:sp>
      <p:sp>
        <p:nvSpPr>
          <p:cNvPr id="4" name="TextBox 3"/>
          <p:cNvSpPr txBox="1"/>
          <p:nvPr/>
        </p:nvSpPr>
        <p:spPr>
          <a:xfrm>
            <a:off x="304800" y="1524000"/>
            <a:ext cx="8458200" cy="2031325"/>
          </a:xfrm>
          <a:prstGeom prst="rect">
            <a:avLst/>
          </a:prstGeom>
          <a:noFill/>
        </p:spPr>
        <p:txBody>
          <a:bodyPr wrap="square" rtlCol="0">
            <a:spAutoFit/>
          </a:bodyPr>
          <a:lstStyle/>
          <a:p>
            <a:r>
              <a:rPr lang="ru-RU" dirty="0" smtClean="0"/>
              <a:t>Всего существует </a:t>
            </a:r>
            <a:r>
              <a:rPr lang="en-US" dirty="0" err="1" smtClean="0"/>
              <a:t>C</a:t>
            </a:r>
            <a:r>
              <a:rPr lang="en-US" i="1" baseline="30000" dirty="0" err="1" smtClean="0"/>
              <a:t>n</a:t>
            </a:r>
            <a:r>
              <a:rPr lang="en-US" i="1" baseline="-25000" dirty="0" err="1" smtClean="0"/>
              <a:t>n</a:t>
            </a:r>
            <a:r>
              <a:rPr lang="en-US" baseline="-25000" dirty="0" err="1" smtClean="0"/>
              <a:t>+</a:t>
            </a:r>
            <a:r>
              <a:rPr lang="en-US" i="1" baseline="-25000" dirty="0" err="1" smtClean="0"/>
              <a:t>m</a:t>
            </a:r>
            <a:r>
              <a:rPr lang="en-US" dirty="0" smtClean="0"/>
              <a:t> </a:t>
            </a:r>
            <a:r>
              <a:rPr lang="ru-RU" dirty="0" smtClean="0"/>
              <a:t>различных выравниваний двух последовательностей длин </a:t>
            </a:r>
            <a:r>
              <a:rPr lang="en-US" i="1" dirty="0" smtClean="0"/>
              <a:t>n</a:t>
            </a:r>
            <a:r>
              <a:rPr lang="en-US" dirty="0" smtClean="0"/>
              <a:t> </a:t>
            </a:r>
            <a:r>
              <a:rPr lang="ru-RU" dirty="0" smtClean="0"/>
              <a:t>и </a:t>
            </a:r>
            <a:r>
              <a:rPr lang="en-US" i="1" dirty="0" smtClean="0"/>
              <a:t>m</a:t>
            </a:r>
            <a:r>
              <a:rPr lang="ru-RU" i="1" dirty="0" smtClean="0"/>
              <a:t>. </a:t>
            </a:r>
            <a:r>
              <a:rPr lang="ru-RU" dirty="0" smtClean="0"/>
              <a:t>Это огромное число (порядка </a:t>
            </a:r>
            <a:r>
              <a:rPr lang="ru-RU" dirty="0" smtClean="0"/>
              <a:t>2</a:t>
            </a:r>
            <a:r>
              <a:rPr lang="en-US" baseline="30000" dirty="0" smtClean="0"/>
              <a:t>min(</a:t>
            </a:r>
            <a:r>
              <a:rPr lang="en-US" i="1" baseline="30000" dirty="0" err="1" smtClean="0"/>
              <a:t>n,m</a:t>
            </a:r>
            <a:r>
              <a:rPr lang="en-US" baseline="30000" dirty="0" smtClean="0"/>
              <a:t>)</a:t>
            </a:r>
            <a:r>
              <a:rPr lang="en-US" dirty="0" smtClean="0"/>
              <a:t>). </a:t>
            </a:r>
            <a:r>
              <a:rPr lang="ru-RU" dirty="0" smtClean="0"/>
              <a:t>Перебор всех возможных выравниваний занял бы неприемлемое время.</a:t>
            </a:r>
          </a:p>
          <a:p>
            <a:endParaRPr lang="ru-RU" i="1" dirty="0" smtClean="0"/>
          </a:p>
          <a:p>
            <a:r>
              <a:rPr lang="ru-RU" dirty="0" smtClean="0"/>
              <a:t>Алгоритм </a:t>
            </a:r>
            <a:r>
              <a:rPr lang="ru-RU" dirty="0" err="1" smtClean="0"/>
              <a:t>Нидлмана</a:t>
            </a:r>
            <a:r>
              <a:rPr lang="ru-RU" dirty="0" smtClean="0"/>
              <a:t> – </a:t>
            </a:r>
            <a:r>
              <a:rPr lang="ru-RU" dirty="0" err="1" smtClean="0"/>
              <a:t>Вунша</a:t>
            </a:r>
            <a:r>
              <a:rPr lang="ru-RU" dirty="0" smtClean="0"/>
              <a:t> позволяет найти оптимальное выравнивание за время порядка </a:t>
            </a:r>
            <a:r>
              <a:rPr lang="en-US" i="1" dirty="0" err="1" smtClean="0"/>
              <a:t>m</a:t>
            </a:r>
            <a:r>
              <a:rPr lang="en-US" i="1" dirty="0" err="1" smtClean="0">
                <a:latin typeface="Times New Roman"/>
                <a:cs typeface="Times New Roman"/>
              </a:rPr>
              <a:t>∙</a:t>
            </a:r>
            <a:r>
              <a:rPr lang="en-US" i="1" dirty="0" err="1" smtClean="0"/>
              <a:t>n</a:t>
            </a:r>
            <a:r>
              <a:rPr lang="en-US" i="1" dirty="0" smtClean="0"/>
              <a:t> . </a:t>
            </a:r>
            <a:r>
              <a:rPr lang="ru-RU" dirty="0" smtClean="0"/>
              <a:t>Этот алгоритм – пример так называемого «динамического программирования».</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Формализация 1а: аффинные штрафы за </a:t>
            </a:r>
            <a:r>
              <a:rPr lang="ru-RU" dirty="0" err="1" smtClean="0"/>
              <a:t>гэпы</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45</a:t>
            </a:fld>
            <a:endParaRPr lang="ru-RU"/>
          </a:p>
        </p:txBody>
      </p:sp>
      <p:sp>
        <p:nvSpPr>
          <p:cNvPr id="4" name="TextBox 3"/>
          <p:cNvSpPr txBox="1"/>
          <p:nvPr/>
        </p:nvSpPr>
        <p:spPr>
          <a:xfrm>
            <a:off x="457200" y="1676400"/>
            <a:ext cx="7924800" cy="3693319"/>
          </a:xfrm>
          <a:prstGeom prst="rect">
            <a:avLst/>
          </a:prstGeom>
          <a:noFill/>
        </p:spPr>
        <p:txBody>
          <a:bodyPr wrap="square" rtlCol="0">
            <a:spAutoFit/>
          </a:bodyPr>
          <a:lstStyle/>
          <a:p>
            <a:r>
              <a:rPr lang="ru-RU" dirty="0" smtClean="0"/>
              <a:t>В реальности одна большая </a:t>
            </a:r>
            <a:r>
              <a:rPr lang="ru-RU" dirty="0" err="1" smtClean="0"/>
              <a:t>делеция</a:t>
            </a:r>
            <a:r>
              <a:rPr lang="ru-RU" dirty="0" smtClean="0"/>
              <a:t> более вероятна, чем две малых той же суммарной длины. Поэтому хочется вычитать из веса выравнивания штраф за </a:t>
            </a:r>
            <a:r>
              <a:rPr lang="ru-RU" dirty="0" err="1" smtClean="0"/>
              <a:t>делецию</a:t>
            </a:r>
            <a:r>
              <a:rPr lang="en-US" dirty="0" smtClean="0"/>
              <a:t>/</a:t>
            </a:r>
            <a:r>
              <a:rPr lang="ru-RU" dirty="0" smtClean="0"/>
              <a:t>вставку не в виде суммы по всем </a:t>
            </a:r>
            <a:r>
              <a:rPr lang="ru-RU" dirty="0" err="1" smtClean="0"/>
              <a:t>гэпам</a:t>
            </a:r>
            <a:r>
              <a:rPr lang="ru-RU" dirty="0" smtClean="0"/>
              <a:t>, а более умным способом, зависящим от длины </a:t>
            </a:r>
            <a:r>
              <a:rPr lang="ru-RU" dirty="0" err="1" smtClean="0"/>
              <a:t>инделя</a:t>
            </a:r>
            <a:r>
              <a:rPr lang="ru-RU" dirty="0" smtClean="0"/>
              <a:t>.</a:t>
            </a:r>
          </a:p>
          <a:p>
            <a:endParaRPr lang="ru-RU" dirty="0" smtClean="0"/>
          </a:p>
          <a:p>
            <a:r>
              <a:rPr lang="ru-RU" dirty="0" smtClean="0"/>
              <a:t>Но: не удаётся создать аналог алгоритма </a:t>
            </a:r>
            <a:r>
              <a:rPr lang="ru-RU" dirty="0" err="1" smtClean="0"/>
              <a:t>Нидлмана</a:t>
            </a:r>
            <a:r>
              <a:rPr lang="ru-RU" dirty="0" smtClean="0"/>
              <a:t> – </a:t>
            </a:r>
            <a:r>
              <a:rPr lang="ru-RU" dirty="0" err="1" smtClean="0"/>
              <a:t>Вунша</a:t>
            </a:r>
            <a:r>
              <a:rPr lang="ru-RU" dirty="0" smtClean="0"/>
              <a:t> для произвольной функции зависимости величины штрафа от длины </a:t>
            </a:r>
            <a:r>
              <a:rPr lang="ru-RU" dirty="0" err="1" smtClean="0"/>
              <a:t>инделя</a:t>
            </a:r>
            <a:r>
              <a:rPr lang="ru-RU" dirty="0" smtClean="0"/>
              <a:t> </a:t>
            </a:r>
            <a:r>
              <a:rPr lang="ru-RU" dirty="0" smtClean="0">
                <a:sym typeface="Wingdings" pitchFamily="2" charset="2"/>
              </a:rPr>
              <a:t></a:t>
            </a:r>
          </a:p>
          <a:p>
            <a:endParaRPr lang="ru-RU" dirty="0">
              <a:sym typeface="Wingdings" pitchFamily="2" charset="2"/>
            </a:endParaRPr>
          </a:p>
          <a:p>
            <a:r>
              <a:rPr lang="ru-RU" dirty="0" smtClean="0">
                <a:sym typeface="Wingdings" pitchFamily="2" charset="2"/>
              </a:rPr>
              <a:t>Компромисс: штраф имеет вид </a:t>
            </a:r>
            <a:r>
              <a:rPr lang="en-US" i="1" dirty="0" smtClean="0">
                <a:latin typeface="Times New Roman" pitchFamily="18" charset="0"/>
                <a:cs typeface="Times New Roman" pitchFamily="18" charset="0"/>
                <a:sym typeface="Wingdings" pitchFamily="2" charset="2"/>
              </a:rPr>
              <a:t>G</a:t>
            </a:r>
            <a:r>
              <a:rPr lang="ru-RU" i="1" dirty="0" smtClean="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sym typeface="Wingdings" pitchFamily="2" charset="2"/>
              </a:rPr>
              <a:t>+</a:t>
            </a:r>
            <a:r>
              <a:rPr lang="ru-RU" dirty="0" smtClean="0">
                <a:latin typeface="Times New Roman" pitchFamily="18" charset="0"/>
                <a:cs typeface="Times New Roman" pitchFamily="18" charset="0"/>
                <a:sym typeface="Wingdings" pitchFamily="2" charset="2"/>
              </a:rPr>
              <a:t> </a:t>
            </a:r>
            <a:r>
              <a:rPr lang="en-US" i="1" dirty="0" smtClean="0">
                <a:latin typeface="Times New Roman" pitchFamily="18" charset="0"/>
                <a:cs typeface="Times New Roman" pitchFamily="18" charset="0"/>
                <a:sym typeface="Wingdings" pitchFamily="2" charset="2"/>
              </a:rPr>
              <a:t>E</a:t>
            </a:r>
            <a:r>
              <a:rPr lang="en-US" i="1" dirty="0" smtClean="0">
                <a:latin typeface="Times New Roman"/>
                <a:cs typeface="Times New Roman"/>
                <a:sym typeface="Wingdings" pitchFamily="2" charset="2"/>
              </a:rPr>
              <a:t>∙</a:t>
            </a:r>
            <a:r>
              <a:rPr lang="en-US" i="1" dirty="0" smtClean="0">
                <a:latin typeface="Times New Roman" pitchFamily="18" charset="0"/>
                <a:cs typeface="Times New Roman" pitchFamily="18" charset="0"/>
                <a:sym typeface="Wingdings" pitchFamily="2" charset="2"/>
              </a:rPr>
              <a:t>L</a:t>
            </a:r>
            <a:r>
              <a:rPr lang="en-US" dirty="0" smtClean="0">
                <a:sym typeface="Wingdings" pitchFamily="2" charset="2"/>
              </a:rPr>
              <a:t>, </a:t>
            </a:r>
            <a:r>
              <a:rPr lang="ru-RU" dirty="0" smtClean="0">
                <a:sym typeface="Wingdings" pitchFamily="2" charset="2"/>
              </a:rPr>
              <a:t>где </a:t>
            </a:r>
            <a:r>
              <a:rPr lang="en-US" i="1" dirty="0" smtClean="0">
                <a:latin typeface="Times New Roman" pitchFamily="18" charset="0"/>
                <a:cs typeface="Times New Roman" pitchFamily="18" charset="0"/>
                <a:sym typeface="Wingdings" pitchFamily="2" charset="2"/>
              </a:rPr>
              <a:t>L</a:t>
            </a:r>
            <a:r>
              <a:rPr lang="en-US" dirty="0" smtClean="0">
                <a:sym typeface="Wingdings" pitchFamily="2" charset="2"/>
              </a:rPr>
              <a:t> – </a:t>
            </a:r>
            <a:r>
              <a:rPr lang="ru-RU" dirty="0" smtClean="0">
                <a:sym typeface="Wingdings" pitchFamily="2" charset="2"/>
              </a:rPr>
              <a:t>длина </a:t>
            </a:r>
            <a:r>
              <a:rPr lang="ru-RU" dirty="0" err="1" smtClean="0">
                <a:sym typeface="Wingdings" pitchFamily="2" charset="2"/>
              </a:rPr>
              <a:t>инделя</a:t>
            </a:r>
            <a:r>
              <a:rPr lang="ru-RU" dirty="0" smtClean="0">
                <a:sym typeface="Wingdings" pitchFamily="2" charset="2"/>
              </a:rPr>
              <a:t>, </a:t>
            </a:r>
            <a:r>
              <a:rPr lang="en-US" i="1" dirty="0" smtClean="0">
                <a:latin typeface="Times New Roman" pitchFamily="18" charset="0"/>
                <a:cs typeface="Times New Roman" pitchFamily="18" charset="0"/>
                <a:sym typeface="Wingdings" pitchFamily="2" charset="2"/>
              </a:rPr>
              <a:t>G</a:t>
            </a:r>
            <a:r>
              <a:rPr lang="en-US" dirty="0" smtClean="0">
                <a:sym typeface="Wingdings" pitchFamily="2" charset="2"/>
              </a:rPr>
              <a:t> </a:t>
            </a:r>
            <a:r>
              <a:rPr lang="ru-RU" dirty="0" smtClean="0">
                <a:sym typeface="Wingdings" pitchFamily="2" charset="2"/>
              </a:rPr>
              <a:t>и </a:t>
            </a:r>
            <a:r>
              <a:rPr lang="en-US" i="1" dirty="0" smtClean="0">
                <a:latin typeface="Times New Roman" pitchFamily="18" charset="0"/>
                <a:cs typeface="Times New Roman" pitchFamily="18" charset="0"/>
                <a:sym typeface="Wingdings" pitchFamily="2" charset="2"/>
              </a:rPr>
              <a:t>E</a:t>
            </a:r>
            <a:r>
              <a:rPr lang="en-US" dirty="0" smtClean="0">
                <a:sym typeface="Wingdings" pitchFamily="2" charset="2"/>
              </a:rPr>
              <a:t> – </a:t>
            </a:r>
            <a:r>
              <a:rPr lang="ru-RU" dirty="0" smtClean="0">
                <a:sym typeface="Wingdings" pitchFamily="2" charset="2"/>
              </a:rPr>
              <a:t>положительные числа, причём </a:t>
            </a:r>
            <a:r>
              <a:rPr lang="en-US" i="1" dirty="0" smtClean="0">
                <a:latin typeface="Times New Roman" pitchFamily="18" charset="0"/>
                <a:cs typeface="Times New Roman" pitchFamily="18" charset="0"/>
                <a:sym typeface="Wingdings" pitchFamily="2" charset="2"/>
              </a:rPr>
              <a:t>G </a:t>
            </a:r>
            <a:r>
              <a:rPr lang="en-US" dirty="0" smtClean="0">
                <a:latin typeface="Times New Roman" pitchFamily="18" charset="0"/>
                <a:cs typeface="Times New Roman" pitchFamily="18" charset="0"/>
                <a:sym typeface="Wingdings" pitchFamily="2" charset="2"/>
              </a:rPr>
              <a:t>&gt; </a:t>
            </a:r>
            <a:r>
              <a:rPr lang="en-US" i="1" dirty="0" smtClean="0">
                <a:latin typeface="Times New Roman" pitchFamily="18" charset="0"/>
                <a:cs typeface="Times New Roman" pitchFamily="18" charset="0"/>
                <a:sym typeface="Wingdings" pitchFamily="2" charset="2"/>
              </a:rPr>
              <a:t>E .</a:t>
            </a:r>
            <a:endParaRPr lang="ru-RU" i="1" dirty="0" smtClean="0">
              <a:latin typeface="Times New Roman" pitchFamily="18" charset="0"/>
              <a:cs typeface="Times New Roman" pitchFamily="18" charset="0"/>
              <a:sym typeface="Wingdings" pitchFamily="2" charset="2"/>
            </a:endParaRPr>
          </a:p>
          <a:p>
            <a:r>
              <a:rPr lang="ru-RU" dirty="0" smtClean="0">
                <a:sym typeface="Wingdings" pitchFamily="2" charset="2"/>
              </a:rPr>
              <a:t>Для такой (аффинной) зависимости штрафа от длины существует аналог алгоритма </a:t>
            </a:r>
            <a:r>
              <a:rPr lang="ru-RU" dirty="0" err="1" smtClean="0">
                <a:sym typeface="Wingdings" pitchFamily="2" charset="2"/>
              </a:rPr>
              <a:t>Нидлмана</a:t>
            </a:r>
            <a:r>
              <a:rPr lang="ru-RU" dirty="0" smtClean="0">
                <a:sym typeface="Wingdings" pitchFamily="2" charset="2"/>
              </a:rPr>
              <a:t> – </a:t>
            </a:r>
            <a:r>
              <a:rPr lang="ru-RU" dirty="0" err="1" smtClean="0">
                <a:sym typeface="Wingdings" pitchFamily="2" charset="2"/>
              </a:rPr>
              <a:t>Вунша</a:t>
            </a:r>
            <a:r>
              <a:rPr lang="ru-RU" dirty="0" smtClean="0">
                <a:sym typeface="Wingdings" pitchFamily="2" charset="2"/>
              </a:rPr>
              <a:t>, работающий всего в три раза медленнее исходного.</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Формализация 2: вес локального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46</a:t>
            </a:fld>
            <a:endParaRPr lang="ru-RU"/>
          </a:p>
        </p:txBody>
      </p:sp>
      <p:sp>
        <p:nvSpPr>
          <p:cNvPr id="4" name="TextBox 3"/>
          <p:cNvSpPr txBox="1"/>
          <p:nvPr/>
        </p:nvSpPr>
        <p:spPr>
          <a:xfrm>
            <a:off x="457200" y="1905000"/>
            <a:ext cx="8305800" cy="3139321"/>
          </a:xfrm>
          <a:prstGeom prst="rect">
            <a:avLst/>
          </a:prstGeom>
          <a:noFill/>
        </p:spPr>
        <p:txBody>
          <a:bodyPr wrap="square" rtlCol="0">
            <a:spAutoFit/>
          </a:bodyPr>
          <a:lstStyle/>
          <a:p>
            <a:r>
              <a:rPr lang="ru-RU" dirty="0" smtClean="0"/>
              <a:t>Часто бывает, что нужно выровнять короткую и длинную последовательность, причём в длинной есть небольшой кусок, сходный с короткой. Алгоритм </a:t>
            </a:r>
            <a:r>
              <a:rPr lang="ru-RU" dirty="0" err="1" smtClean="0"/>
              <a:t>Нидлмана</a:t>
            </a:r>
            <a:r>
              <a:rPr lang="ru-RU" dirty="0" smtClean="0"/>
              <a:t> – </a:t>
            </a:r>
            <a:r>
              <a:rPr lang="ru-RU" dirty="0" err="1" smtClean="0"/>
              <a:t>Вунша</a:t>
            </a:r>
            <a:r>
              <a:rPr lang="ru-RU" dirty="0" smtClean="0"/>
              <a:t> (точнее, соответствующая формализация) в этом случае работает плохо из за большого груза штрафов за концевые </a:t>
            </a:r>
            <a:r>
              <a:rPr lang="ru-RU" dirty="0" err="1" smtClean="0"/>
              <a:t>гэпы</a:t>
            </a:r>
            <a:r>
              <a:rPr lang="ru-RU" dirty="0" smtClean="0"/>
              <a:t>.</a:t>
            </a:r>
          </a:p>
          <a:p>
            <a:endParaRPr lang="ru-RU" dirty="0"/>
          </a:p>
          <a:p>
            <a:r>
              <a:rPr lang="ru-RU" dirty="0" smtClean="0"/>
              <a:t>Вес локального выравнивания вычисляется только по позициям, заключённым между первым и последним сопоставлением букв (концевые </a:t>
            </a:r>
            <a:r>
              <a:rPr lang="ru-RU" dirty="0" err="1" smtClean="0"/>
              <a:t>гэпы</a:t>
            </a:r>
            <a:r>
              <a:rPr lang="ru-RU" dirty="0" smtClean="0"/>
              <a:t> игнорируются).</a:t>
            </a:r>
          </a:p>
          <a:p>
            <a:endParaRPr lang="ru-RU" dirty="0"/>
          </a:p>
          <a:p>
            <a:r>
              <a:rPr lang="ru-RU" dirty="0" smtClean="0"/>
              <a:t>Разработан алгоритм Смита – </a:t>
            </a:r>
            <a:r>
              <a:rPr lang="ru-RU" dirty="0" err="1" smtClean="0"/>
              <a:t>Уотермэна</a:t>
            </a:r>
            <a:r>
              <a:rPr lang="ru-RU" dirty="0" smtClean="0"/>
              <a:t> (</a:t>
            </a:r>
            <a:r>
              <a:rPr lang="en-US" dirty="0" err="1" smtClean="0"/>
              <a:t>Smith&amp;Waterman</a:t>
            </a:r>
            <a:r>
              <a:rPr lang="en-US" dirty="0" smtClean="0"/>
              <a:t>)</a:t>
            </a:r>
            <a:r>
              <a:rPr lang="ru-RU" dirty="0" smtClean="0"/>
              <a:t>, похожий на алгоритм </a:t>
            </a:r>
            <a:r>
              <a:rPr lang="ru-RU" dirty="0" err="1" smtClean="0"/>
              <a:t>Нидлмана</a:t>
            </a:r>
            <a:r>
              <a:rPr lang="ru-RU" dirty="0" smtClean="0"/>
              <a:t> – </a:t>
            </a:r>
            <a:r>
              <a:rPr lang="ru-RU" dirty="0" err="1" smtClean="0"/>
              <a:t>Вунша</a:t>
            </a:r>
            <a:r>
              <a:rPr lang="ru-RU" dirty="0" smtClean="0"/>
              <a:t>,</a:t>
            </a:r>
            <a:r>
              <a:rPr lang="en-US" dirty="0" smtClean="0"/>
              <a:t> </a:t>
            </a:r>
            <a:r>
              <a:rPr lang="ru-RU" dirty="0" smtClean="0"/>
              <a:t>но выдающий оптимальное по такому весу (так называемое </a:t>
            </a:r>
            <a:r>
              <a:rPr lang="ru-RU" b="1" dirty="0" smtClean="0"/>
              <a:t>оптимальное локальное</a:t>
            </a:r>
            <a:r>
              <a:rPr lang="ru-RU" dirty="0" smtClean="0"/>
              <a:t>) выравнивание.</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Пример локального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47</a:t>
            </a:fld>
            <a:endParaRPr lang="ru-RU"/>
          </a:p>
        </p:txBody>
      </p:sp>
      <p:sp>
        <p:nvSpPr>
          <p:cNvPr id="4" name="TextBox 3"/>
          <p:cNvSpPr txBox="1"/>
          <p:nvPr/>
        </p:nvSpPr>
        <p:spPr>
          <a:xfrm>
            <a:off x="228600" y="4191000"/>
            <a:ext cx="8610600" cy="1600438"/>
          </a:xfrm>
          <a:prstGeom prst="rect">
            <a:avLst/>
          </a:prstGeom>
          <a:solidFill>
            <a:schemeClr val="accent1">
              <a:lumMod val="20000"/>
              <a:lumOff val="80000"/>
            </a:schemeClr>
          </a:solidFill>
        </p:spPr>
        <p:txBody>
          <a:bodyPr wrap="square" rtlCol="0">
            <a:spAutoFit/>
          </a:bodyPr>
          <a:lstStyle/>
          <a:p>
            <a:r>
              <a:rPr lang="pl-PL" sz="1400" dirty="0" smtClean="0">
                <a:latin typeface="Courier New" pitchFamily="49" charset="0"/>
                <a:cs typeface="Courier New" pitchFamily="49" charset="0"/>
              </a:rPr>
              <a:t>ANTP_DROME       288 RSQFGKCQERKRGRQTYTRYQTLELEKEFH---FNRYLTRRRRIEIAHAL    334</a:t>
            </a:r>
          </a:p>
          <a:p>
            <a:r>
              <a:rPr lang="pl-PL" sz="1400" dirty="0" smtClean="0">
                <a:latin typeface="Courier New" pitchFamily="49" charset="0"/>
                <a:cs typeface="Courier New" pitchFamily="49" charset="0"/>
              </a:rPr>
              <a:t>                     :....|..:..||.: :|:.....||..|.   .|.||..:....:....</a:t>
            </a:r>
          </a:p>
          <a:p>
            <a:r>
              <a:rPr lang="pl-PL" sz="1400" dirty="0" smtClean="0">
                <a:latin typeface="Courier New" pitchFamily="49" charset="0"/>
                <a:cs typeface="Courier New" pitchFamily="49" charset="0"/>
              </a:rPr>
              <a:t>MTAL2_YEAST      121 QDMINKSTKPYRGHR-FTKENVRILESWFAKNIENPYLDTKGLENLMKNT    169</a:t>
            </a: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ANTP_DROME       335 CLTERQIKIWFQNRRMKWKK-------ENKTKGEP    362</a:t>
            </a:r>
          </a:p>
          <a:p>
            <a:r>
              <a:rPr lang="pl-PL" sz="1400" dirty="0" smtClean="0">
                <a:latin typeface="Courier New" pitchFamily="49" charset="0"/>
                <a:cs typeface="Courier New" pitchFamily="49" charset="0"/>
              </a:rPr>
              <a:t>                     .|:..|||.|..|||.|.|.       .:...|||</a:t>
            </a:r>
          </a:p>
          <a:p>
            <a:r>
              <a:rPr lang="pl-PL" sz="1400" dirty="0" smtClean="0">
                <a:latin typeface="Courier New" pitchFamily="49" charset="0"/>
                <a:cs typeface="Courier New" pitchFamily="49" charset="0"/>
              </a:rPr>
              <a:t>MTAL2_YEAST      170 SLSRIQIKNWVSNRRRKEKTITIAPELADLLSGEP    204</a:t>
            </a:r>
          </a:p>
        </p:txBody>
      </p:sp>
      <p:sp>
        <p:nvSpPr>
          <p:cNvPr id="5" name="TextBox 4"/>
          <p:cNvSpPr txBox="1"/>
          <p:nvPr/>
        </p:nvSpPr>
        <p:spPr>
          <a:xfrm>
            <a:off x="228600" y="1295400"/>
            <a:ext cx="8534400" cy="2862322"/>
          </a:xfrm>
          <a:prstGeom prst="rect">
            <a:avLst/>
          </a:prstGeom>
          <a:solidFill>
            <a:schemeClr val="accent3">
              <a:lumMod val="20000"/>
              <a:lumOff val="80000"/>
            </a:schemeClr>
          </a:solidFill>
        </p:spPr>
        <p:txBody>
          <a:bodyPr wrap="square" rtlCol="0">
            <a:spAutoFit/>
          </a:bodyPr>
          <a:lstStyle/>
          <a:p>
            <a:r>
              <a:rPr lang="pl-PL" sz="1200" dirty="0" smtClean="0">
                <a:latin typeface="Courier New" pitchFamily="49" charset="0"/>
                <a:cs typeface="Courier New" pitchFamily="49" charset="0"/>
              </a:rPr>
              <a:t>&gt;ANTP_DROME P02833 Homeotic protein antennapedia</a:t>
            </a:r>
          </a:p>
          <a:p>
            <a:r>
              <a:rPr lang="pl-PL" sz="1200" dirty="0" smtClean="0">
                <a:latin typeface="Courier New" pitchFamily="49" charset="0"/>
                <a:cs typeface="Courier New" pitchFamily="49" charset="0"/>
              </a:rPr>
              <a:t>MTMSTNNCESMTSYFTNSYMGADMHHGHYPGNGVTDLDAQQMHHYSQNANHQGNMPYPRF</a:t>
            </a:r>
          </a:p>
          <a:p>
            <a:r>
              <a:rPr lang="pl-PL" sz="1200" dirty="0" smtClean="0">
                <a:latin typeface="Courier New" pitchFamily="49" charset="0"/>
                <a:cs typeface="Courier New" pitchFamily="49" charset="0"/>
              </a:rPr>
              <a:t>PPYDRMPYYNGQGMDQQQQHQVYSRPDSPSSQVGGVMPQAQTNGQLGVPQQQQQQQQQPS</a:t>
            </a:r>
          </a:p>
          <a:p>
            <a:r>
              <a:rPr lang="pl-PL" sz="1200" dirty="0" smtClean="0">
                <a:latin typeface="Courier New" pitchFamily="49" charset="0"/>
                <a:cs typeface="Courier New" pitchFamily="49" charset="0"/>
              </a:rPr>
              <a:t>QNQQQQQAQQAPQQLQQQLPQVTQQVTHPQQQQQQPVVYASCKLQAAVGGLGMVPEGGSP</a:t>
            </a:r>
          </a:p>
          <a:p>
            <a:r>
              <a:rPr lang="pl-PL" sz="1200" dirty="0" smtClean="0">
                <a:latin typeface="Courier New" pitchFamily="49" charset="0"/>
                <a:cs typeface="Courier New" pitchFamily="49" charset="0"/>
              </a:rPr>
              <a:t>PLVDQMSGHHMNAQMTLPHHMGHPQAQLGYTDVGVPDVTEVHQNHHNMGMYQQQSGVPPV</a:t>
            </a:r>
          </a:p>
          <a:p>
            <a:r>
              <a:rPr lang="pl-PL" sz="1200" dirty="0" smtClean="0">
                <a:latin typeface="Courier New" pitchFamily="49" charset="0"/>
                <a:cs typeface="Courier New" pitchFamily="49" charset="0"/>
              </a:rPr>
              <a:t>GAPPQGMMHQGQGPPQMHQGHPGQHTPPSQNPNSQSSGMPSPLYPWMRSQFGKCQERKRG</a:t>
            </a:r>
          </a:p>
          <a:p>
            <a:r>
              <a:rPr lang="pl-PL" sz="1200" dirty="0" smtClean="0">
                <a:latin typeface="Courier New" pitchFamily="49" charset="0"/>
                <a:cs typeface="Courier New" pitchFamily="49" charset="0"/>
              </a:rPr>
              <a:t>RQTYTRYQTLELEKEFHFNRYLTRRRRIEIAHALCLTERQIKIWFQNRRMKWKKENKTKG</a:t>
            </a:r>
          </a:p>
          <a:p>
            <a:r>
              <a:rPr lang="pl-PL" sz="1200" dirty="0" smtClean="0">
                <a:latin typeface="Courier New" pitchFamily="49" charset="0"/>
                <a:cs typeface="Courier New" pitchFamily="49" charset="0"/>
              </a:rPr>
              <a:t>EPGSGGEGDEITPPNSPQ</a:t>
            </a:r>
            <a:endParaRPr lang="ru-RU" sz="1200" dirty="0" smtClean="0">
              <a:latin typeface="Courier New" pitchFamily="49" charset="0"/>
              <a:cs typeface="Courier New" pitchFamily="49" charset="0"/>
            </a:endParaRPr>
          </a:p>
          <a:p>
            <a:endParaRPr lang="ru-RU"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&gt;MTAL2_YEAST P0CY08 Mating-type protein ALPHA2 (MATalpha2 protein) (Alpha-2 repressor)</a:t>
            </a:r>
          </a:p>
          <a:p>
            <a:r>
              <a:rPr lang="pl-PL" sz="1200" dirty="0" smtClean="0">
                <a:latin typeface="Courier New" pitchFamily="49" charset="0"/>
                <a:cs typeface="Courier New" pitchFamily="49" charset="0"/>
              </a:rPr>
              <a:t>MNKIPIKDLLNPQITDEFKSSILDINKKLFSICCNLPKLPESVTTEEEVELRDILGFLSR</a:t>
            </a:r>
          </a:p>
          <a:p>
            <a:r>
              <a:rPr lang="pl-PL" sz="1200" dirty="0" smtClean="0">
                <a:latin typeface="Courier New" pitchFamily="49" charset="0"/>
                <a:cs typeface="Courier New" pitchFamily="49" charset="0"/>
              </a:rPr>
              <a:t>ANKNRKISDEEKKLLQTTSQLTTTITVLLKEMRSIENDRSNYQLTQKNKSADGLVFNVVT</a:t>
            </a:r>
          </a:p>
          <a:p>
            <a:r>
              <a:rPr lang="pl-PL" sz="1200" dirty="0" smtClean="0">
                <a:latin typeface="Courier New" pitchFamily="49" charset="0"/>
                <a:cs typeface="Courier New" pitchFamily="49" charset="0"/>
              </a:rPr>
              <a:t>QDMINKSTKPYRGHRFTKENVRILESWFAKNIENPYLDTKGLENLMKNTSLSRIQIKNWV</a:t>
            </a:r>
          </a:p>
          <a:p>
            <a:r>
              <a:rPr lang="pl-PL" sz="1200" dirty="0" smtClean="0">
                <a:latin typeface="Courier New" pitchFamily="49" charset="0"/>
                <a:cs typeface="Courier New" pitchFamily="49" charset="0"/>
              </a:rPr>
              <a:t>SNRRRKEKTITIAPELADLLSGEPLAKKKE</a:t>
            </a:r>
          </a:p>
          <a:p>
            <a:endParaRPr lang="ru-RU" sz="1200" dirty="0">
              <a:latin typeface="Courier New" pitchFamily="49" charset="0"/>
              <a:cs typeface="Courier New" pitchFamily="49"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rmAutofit/>
          </a:bodyPr>
          <a:lstStyle/>
          <a:p>
            <a:r>
              <a:rPr lang="ru-RU" sz="2800" dirty="0" smtClean="0"/>
              <a:t>Алгоритм </a:t>
            </a:r>
            <a:r>
              <a:rPr lang="ru-RU" sz="2800" dirty="0"/>
              <a:t>д</a:t>
            </a:r>
            <a:r>
              <a:rPr lang="ru-RU" sz="2800" dirty="0" smtClean="0"/>
              <a:t>аёт ответ всегда, даже если осмысленного ответа не существует!</a:t>
            </a:r>
            <a:endParaRPr lang="ru-RU" sz="28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48</a:t>
            </a:fld>
            <a:endParaRPr lang="ru-RU"/>
          </a:p>
        </p:txBody>
      </p:sp>
      <p:sp>
        <p:nvSpPr>
          <p:cNvPr id="4" name="TextBox 3"/>
          <p:cNvSpPr txBox="1"/>
          <p:nvPr/>
        </p:nvSpPr>
        <p:spPr>
          <a:xfrm>
            <a:off x="228600" y="1066800"/>
            <a:ext cx="7848600" cy="646331"/>
          </a:xfrm>
          <a:prstGeom prst="rect">
            <a:avLst/>
          </a:prstGeom>
          <a:noFill/>
        </p:spPr>
        <p:txBody>
          <a:bodyPr wrap="square" rtlCol="0">
            <a:spAutoFit/>
          </a:bodyPr>
          <a:lstStyle/>
          <a:p>
            <a:r>
              <a:rPr lang="ru-RU" dirty="0" smtClean="0">
                <a:solidFill>
                  <a:schemeClr val="accent2">
                    <a:lumMod val="50000"/>
                  </a:schemeClr>
                </a:solidFill>
              </a:rPr>
              <a:t>Оптимальное выравнивание двух неродственных последовательностей:</a:t>
            </a:r>
            <a:br>
              <a:rPr lang="ru-RU" dirty="0" smtClean="0">
                <a:solidFill>
                  <a:schemeClr val="accent2">
                    <a:lumMod val="50000"/>
                  </a:schemeClr>
                </a:solidFill>
              </a:rPr>
            </a:br>
            <a:r>
              <a:rPr lang="ru-RU" dirty="0" smtClean="0"/>
              <a:t>  - глобальное:</a:t>
            </a:r>
            <a:endParaRPr lang="ru-RU" dirty="0"/>
          </a:p>
        </p:txBody>
      </p:sp>
      <p:sp>
        <p:nvSpPr>
          <p:cNvPr id="5" name="TextBox 4"/>
          <p:cNvSpPr txBox="1"/>
          <p:nvPr/>
        </p:nvSpPr>
        <p:spPr>
          <a:xfrm>
            <a:off x="457200" y="1676400"/>
            <a:ext cx="8610600" cy="3785652"/>
          </a:xfrm>
          <a:prstGeom prst="rect">
            <a:avLst/>
          </a:prstGeom>
          <a:solidFill>
            <a:schemeClr val="accent2">
              <a:lumMod val="20000"/>
              <a:lumOff val="80000"/>
            </a:schemeClr>
          </a:solidFill>
        </p:spPr>
        <p:txBody>
          <a:bodyPr wrap="square" rtlCol="0">
            <a:spAutoFit/>
          </a:bodyPr>
          <a:lstStyle/>
          <a:p>
            <a:r>
              <a:rPr lang="pl-PL" sz="1200" dirty="0" smtClean="0">
                <a:latin typeface="Courier New" pitchFamily="49" charset="0"/>
                <a:cs typeface="Courier New" pitchFamily="49" charset="0"/>
              </a:rPr>
              <a:t>CYB5_CHICK         1 MVGSSEAGGEAWRGRYYRLEEV--------QKHNNSQSTWIIVHHRIYDI     42</a:t>
            </a:r>
          </a:p>
          <a:p>
            <a:r>
              <a:rPr lang="pl-PL" sz="1200" dirty="0" smtClean="0">
                <a:latin typeface="Courier New" pitchFamily="49" charset="0"/>
                <a:cs typeface="Courier New" pitchFamily="49" charset="0"/>
              </a:rPr>
              <a:t>                                       :.::        |..:..:|:.:.::.:::.|</a:t>
            </a:r>
          </a:p>
          <a:p>
            <a:r>
              <a:rPr lang="pl-PL" sz="1200" dirty="0" smtClean="0">
                <a:latin typeface="Courier New" pitchFamily="49" charset="0"/>
                <a:cs typeface="Courier New" pitchFamily="49" charset="0"/>
              </a:rPr>
              <a:t>MTAL2_YEAST        1 ------------------MNKIPIKDLLNPQITDEFKSSILDINKKLFSI     32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43 TKFLDEHPGG----EEV-LREQAG--GDATENFEDVGHSTDARALSETFI     85</a:t>
            </a:r>
          </a:p>
          <a:p>
            <a:r>
              <a:rPr lang="pl-PL" sz="1200" dirty="0" smtClean="0">
                <a:latin typeface="Courier New" pitchFamily="49" charset="0"/>
                <a:cs typeface="Courier New" pitchFamily="49" charset="0"/>
              </a:rPr>
              <a:t>                     ...|.:.|..    ||| ||:..|  ..|.:|          |.:|    </a:t>
            </a:r>
          </a:p>
          <a:p>
            <a:r>
              <a:rPr lang="pl-PL" sz="1200" dirty="0" smtClean="0">
                <a:latin typeface="Courier New" pitchFamily="49" charset="0"/>
                <a:cs typeface="Courier New" pitchFamily="49" charset="0"/>
              </a:rPr>
              <a:t>MTAL2_YEAST       33 CCNLPKLPESVTTEEEVELRDILGFLSRANKN----------RKIS----     68</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86 IGELHPDDRPKLQKPAETLITTV-------QSNSSSWSNWVIPAIAAIIV    128</a:t>
            </a:r>
          </a:p>
          <a:p>
            <a:r>
              <a:rPr lang="pl-PL" sz="1200" dirty="0" smtClean="0">
                <a:latin typeface="Courier New" pitchFamily="49" charset="0"/>
                <a:cs typeface="Courier New" pitchFamily="49" charset="0"/>
              </a:rPr>
              <a:t>                           |:..||.:....|.||:       :|..:..||:.:........</a:t>
            </a:r>
          </a:p>
          <a:p>
            <a:r>
              <a:rPr lang="pl-PL" sz="1200" dirty="0" smtClean="0">
                <a:latin typeface="Courier New" pitchFamily="49" charset="0"/>
                <a:cs typeface="Courier New" pitchFamily="49" charset="0"/>
              </a:rPr>
              <a:t>MTAL2_YEAST       69 ------DEEKKLLQTTSQLTTTITVLLKEMRSIENDRSNYQLTQKNKSAD    112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129 ALMYRSYMSE----------------------------------------    138</a:t>
            </a:r>
          </a:p>
          <a:p>
            <a:r>
              <a:rPr lang="pl-PL" sz="1200" dirty="0" smtClean="0">
                <a:latin typeface="Courier New" pitchFamily="49" charset="0"/>
                <a:cs typeface="Courier New" pitchFamily="49" charset="0"/>
              </a:rPr>
              <a:t>                     .|::.....:                                        </a:t>
            </a:r>
          </a:p>
          <a:p>
            <a:r>
              <a:rPr lang="pl-PL" sz="1200" dirty="0" smtClean="0">
                <a:latin typeface="Courier New" pitchFamily="49" charset="0"/>
                <a:cs typeface="Courier New" pitchFamily="49" charset="0"/>
              </a:rPr>
              <a:t>MTAL2_YEAST      113 GLVFNVVTQDMINKSTKPYRGHRFTKENVRILESWFAKNIENPYLDTKGL    162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138 ------------------------------------------------    138</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MTAL2_YEAST      163 ENLMKNTSLSRIQIKNWVSNRRRKEKTITIAPELADLLSGEPLAKKKE    210</a:t>
            </a:r>
          </a:p>
          <a:p>
            <a:endParaRPr lang="ru-RU" sz="1200" dirty="0">
              <a:latin typeface="Courier New" pitchFamily="49" charset="0"/>
              <a:cs typeface="Courier New" pitchFamily="49" charset="0"/>
            </a:endParaRPr>
          </a:p>
        </p:txBody>
      </p:sp>
      <p:sp>
        <p:nvSpPr>
          <p:cNvPr id="6" name="TextBox 5"/>
          <p:cNvSpPr txBox="1"/>
          <p:nvPr/>
        </p:nvSpPr>
        <p:spPr>
          <a:xfrm>
            <a:off x="457200" y="5791200"/>
            <a:ext cx="7162800" cy="738664"/>
          </a:xfrm>
          <a:prstGeom prst="rect">
            <a:avLst/>
          </a:prstGeom>
          <a:solidFill>
            <a:schemeClr val="accent4">
              <a:lumMod val="20000"/>
              <a:lumOff val="80000"/>
            </a:schemeClr>
          </a:solidFill>
        </p:spPr>
        <p:txBody>
          <a:bodyPr wrap="square" rtlCol="0">
            <a:spAutoFit/>
          </a:bodyPr>
          <a:lstStyle/>
          <a:p>
            <a:r>
              <a:rPr lang="pl-PL" sz="1400" dirty="0" smtClean="0">
                <a:latin typeface="Courier New" pitchFamily="49" charset="0"/>
                <a:cs typeface="Courier New" pitchFamily="49" charset="0"/>
              </a:rPr>
              <a:t>CYB5_CHICK        92 DDRPKLQKPAETLITTV    108</a:t>
            </a:r>
          </a:p>
          <a:p>
            <a:r>
              <a:rPr lang="pl-PL" sz="1400" dirty="0" smtClean="0">
                <a:latin typeface="Courier New" pitchFamily="49" charset="0"/>
                <a:cs typeface="Courier New" pitchFamily="49" charset="0"/>
              </a:rPr>
              <a:t>                     |:..||.:....|.||:</a:t>
            </a:r>
          </a:p>
          <a:p>
            <a:r>
              <a:rPr lang="pl-PL" sz="1400" dirty="0" smtClean="0">
                <a:latin typeface="Courier New" pitchFamily="49" charset="0"/>
                <a:cs typeface="Courier New" pitchFamily="49" charset="0"/>
              </a:rPr>
              <a:t>MTAL2_YEAST       69 DEEKKLLQTTSQLTTTI     85</a:t>
            </a:r>
          </a:p>
        </p:txBody>
      </p:sp>
      <p:sp>
        <p:nvSpPr>
          <p:cNvPr id="7" name="TextBox 6"/>
          <p:cNvSpPr txBox="1"/>
          <p:nvPr/>
        </p:nvSpPr>
        <p:spPr>
          <a:xfrm>
            <a:off x="457200" y="5486400"/>
            <a:ext cx="1524000" cy="369332"/>
          </a:xfrm>
          <a:prstGeom prst="rect">
            <a:avLst/>
          </a:prstGeom>
          <a:noFill/>
        </p:spPr>
        <p:txBody>
          <a:bodyPr wrap="square" rtlCol="0">
            <a:spAutoFit/>
          </a:bodyPr>
          <a:lstStyle/>
          <a:p>
            <a:r>
              <a:rPr lang="ru-RU" dirty="0" smtClean="0"/>
              <a:t>- локальное:</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rmAutofit/>
          </a:bodyPr>
          <a:lstStyle/>
          <a:p>
            <a:r>
              <a:rPr lang="ru-RU" sz="3200" dirty="0" smtClean="0"/>
              <a:t>А ещё бывает множественное выравнивание</a:t>
            </a:r>
            <a:endParaRPr lang="ru-RU" sz="32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49</a:t>
            </a:fld>
            <a:endParaRPr lang="ru-RU"/>
          </a:p>
        </p:txBody>
      </p:sp>
      <p:sp>
        <p:nvSpPr>
          <p:cNvPr id="4" name="TextBox 3"/>
          <p:cNvSpPr txBox="1"/>
          <p:nvPr/>
        </p:nvSpPr>
        <p:spPr>
          <a:xfrm>
            <a:off x="304800" y="1219200"/>
            <a:ext cx="8534400" cy="5047536"/>
          </a:xfrm>
          <a:prstGeom prst="rect">
            <a:avLst/>
          </a:prstGeom>
          <a:solidFill>
            <a:schemeClr val="tx2">
              <a:lumMod val="20000"/>
              <a:lumOff val="80000"/>
            </a:schemeClr>
          </a:solidFill>
        </p:spPr>
        <p:txBody>
          <a:bodyPr wrap="square" rtlCol="0">
            <a:spAutoFit/>
          </a:bodyPr>
          <a:lstStyle/>
          <a:p>
            <a:r>
              <a:rPr lang="pl-PL" sz="1400" dirty="0" smtClean="0">
                <a:latin typeface="Courier New" pitchFamily="49" charset="0"/>
                <a:cs typeface="Courier New" pitchFamily="49" charset="0"/>
              </a:rPr>
              <a:t>CLUSTAL W (1.83) multiple sequence alignment</a:t>
            </a:r>
          </a:p>
          <a:p>
            <a:endParaRPr lang="pl-PL" sz="1400" dirty="0" smtClean="0">
              <a:latin typeface="Courier New" pitchFamily="49" charset="0"/>
              <a:cs typeface="Courier New" pitchFamily="49" charset="0"/>
            </a:endParaRP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CYB5_CHICK      MVGSSEAGGEAWRGRYYRLEEVQKHNNSQSTWIIVHHRIYDITKFLDEHPGGEEVLREQA</a:t>
            </a:r>
          </a:p>
          <a:p>
            <a:r>
              <a:rPr lang="pl-PL" sz="1400" dirty="0" smtClean="0">
                <a:latin typeface="Courier New" pitchFamily="49" charset="0"/>
                <a:cs typeface="Courier New" pitchFamily="49" charset="0"/>
              </a:rPr>
              <a:t>CYB5_HUMAN      ---MAEQSDEAV--KYYTLEEIQKHNHSKSTWLILHHKVYDLTKFLEEHPGGEEVLREQA</a:t>
            </a:r>
          </a:p>
          <a:p>
            <a:r>
              <a:rPr lang="pl-PL" sz="1400" dirty="0" smtClean="0">
                <a:latin typeface="Courier New" pitchFamily="49" charset="0"/>
                <a:cs typeface="Courier New" pitchFamily="49" charset="0"/>
              </a:rPr>
              <a:t>CYB5_HORSE      ---MAEQSDKAV--KYYTLEEIKKHNHSKSTWLILHHKVYDLTKFLEDHPGGEEVLREQA</a:t>
            </a:r>
          </a:p>
          <a:p>
            <a:r>
              <a:rPr lang="pl-PL" sz="1400" dirty="0" smtClean="0">
                <a:latin typeface="Courier New" pitchFamily="49" charset="0"/>
                <a:cs typeface="Courier New" pitchFamily="49" charset="0"/>
              </a:rPr>
              <a:t>CYB5_MUSDO      ------MSSEDV--KYFTRAEVAKNNTKDKNWFIIHNNVYDVTAFLNEHPGGEEVLIEQA</a:t>
            </a:r>
          </a:p>
          <a:p>
            <a:r>
              <a:rPr lang="pl-PL" sz="1400" dirty="0" smtClean="0">
                <a:latin typeface="Courier New" pitchFamily="49" charset="0"/>
                <a:cs typeface="Courier New" pitchFamily="49" charset="0"/>
              </a:rPr>
              <a:t>CYB5_DROME      ------MSSEET--KTFTRAEVAKHNTNKDTWLLIHNNIYDVTAFLNEHPGGEEVLIEQA</a:t>
            </a:r>
          </a:p>
          <a:p>
            <a:r>
              <a:rPr lang="pl-PL" sz="1400" dirty="0" smtClean="0">
                <a:latin typeface="Courier New" pitchFamily="49" charset="0"/>
                <a:cs typeface="Courier New" pitchFamily="49" charset="0"/>
              </a:rPr>
              <a:t>                                                                            </a:t>
            </a: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CYB5_CHICK      GGDATENFEDVGHSTDARALSETFIIGELHPDDRPKLQKPAE-TLITTVQSNSSSWSNWV</a:t>
            </a:r>
          </a:p>
          <a:p>
            <a:r>
              <a:rPr lang="pl-PL" sz="1400" dirty="0" smtClean="0">
                <a:latin typeface="Courier New" pitchFamily="49" charset="0"/>
                <a:cs typeface="Courier New" pitchFamily="49" charset="0"/>
              </a:rPr>
              <a:t>CYB5_HUMAN      GGDATENFEDVGHSTDAREMSKTFIIGELHPDDRPKLNKPPE-TLITTIDSSSSWWTNWV</a:t>
            </a:r>
          </a:p>
          <a:p>
            <a:r>
              <a:rPr lang="pl-PL" sz="1400" dirty="0" smtClean="0">
                <a:latin typeface="Courier New" pitchFamily="49" charset="0"/>
                <a:cs typeface="Courier New" pitchFamily="49" charset="0"/>
              </a:rPr>
              <a:t>CYB5_HORSE      GGDATENFEDIGHSTDARELSKTFIIGELHPDDRSKIAKPVE-TLITTVDSNSSWWTNWV</a:t>
            </a:r>
          </a:p>
          <a:p>
            <a:r>
              <a:rPr lang="pl-PL" sz="1400" dirty="0" smtClean="0">
                <a:latin typeface="Courier New" pitchFamily="49" charset="0"/>
                <a:cs typeface="Courier New" pitchFamily="49" charset="0"/>
              </a:rPr>
              <a:t>CYB5_MUSDO      GKDATEHFEDVGHSSDAREMMKQYKVGELVAEERSNVPEKSEPTWNTEQKTEESSMKSWL</a:t>
            </a:r>
          </a:p>
          <a:p>
            <a:r>
              <a:rPr lang="pl-PL" sz="1400" dirty="0" smtClean="0">
                <a:latin typeface="Courier New" pitchFamily="49" charset="0"/>
                <a:cs typeface="Courier New" pitchFamily="49" charset="0"/>
              </a:rPr>
              <a:t>CYB5_DROME      GKDATENFEDVGHSNDARDMMKKYKIGELVESERTSVAQKSEPTWSTEQQTEESSVKSWL</a:t>
            </a:r>
          </a:p>
          <a:p>
            <a:r>
              <a:rPr lang="pl-PL" sz="1400" dirty="0" smtClean="0">
                <a:latin typeface="Courier New" pitchFamily="49" charset="0"/>
                <a:cs typeface="Courier New" pitchFamily="49" charset="0"/>
              </a:rPr>
              <a:t>                                                                            </a:t>
            </a: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CYB5_CHICK      IPAIAAIIVALMYRSYMSE---</a:t>
            </a:r>
          </a:p>
          <a:p>
            <a:r>
              <a:rPr lang="pl-PL" sz="1400" dirty="0" smtClean="0">
                <a:latin typeface="Courier New" pitchFamily="49" charset="0"/>
                <a:cs typeface="Courier New" pitchFamily="49" charset="0"/>
              </a:rPr>
              <a:t>CYB5_HUMAN      IPAISAVAVALMYRLYMAED--</a:t>
            </a:r>
          </a:p>
          <a:p>
            <a:r>
              <a:rPr lang="pl-PL" sz="1400" dirty="0" smtClean="0">
                <a:latin typeface="Courier New" pitchFamily="49" charset="0"/>
                <a:cs typeface="Courier New" pitchFamily="49" charset="0"/>
              </a:rPr>
              <a:t>CYB5_HORSE      IPAISAVVVALMYRIYTAED--</a:t>
            </a:r>
          </a:p>
          <a:p>
            <a:r>
              <a:rPr lang="pl-PL" sz="1400" dirty="0" smtClean="0">
                <a:latin typeface="Courier New" pitchFamily="49" charset="0"/>
                <a:cs typeface="Courier New" pitchFamily="49" charset="0"/>
              </a:rPr>
              <a:t>CYB5_MUSDO      MPFVLGLVATLIYKFFFGTKSQ</a:t>
            </a:r>
          </a:p>
          <a:p>
            <a:r>
              <a:rPr lang="pl-PL" sz="1400" dirty="0" smtClean="0">
                <a:latin typeface="Courier New" pitchFamily="49" charset="0"/>
                <a:cs typeface="Courier New" pitchFamily="49" charset="0"/>
              </a:rPr>
              <a:t>CYB5_DROME      VPLVLCLVATLFYKFFFGGAKQ</a:t>
            </a:r>
          </a:p>
          <a:p>
            <a:endParaRPr lang="ru-RU" sz="1400" dirty="0">
              <a:latin typeface="Courier New" pitchFamily="49" charset="0"/>
              <a:cs typeface="Courier New"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два генома</a:t>
            </a:r>
            <a:endParaRPr lang="ru-RU" dirty="0"/>
          </a:p>
        </p:txBody>
      </p:sp>
      <p:sp>
        <p:nvSpPr>
          <p:cNvPr id="10" name="Номер слайда 1"/>
          <p:cNvSpPr>
            <a:spLocks noGrp="1"/>
          </p:cNvSpPr>
          <p:nvPr>
            <p:ph type="sldNum" sz="quarter" idx="12"/>
          </p:nvPr>
        </p:nvSpPr>
        <p:spPr>
          <a:xfrm>
            <a:off x="6553200" y="6356350"/>
            <a:ext cx="2133600" cy="365125"/>
          </a:xfrm>
        </p:spPr>
        <p:txBody>
          <a:bodyPr/>
          <a:lstStyle/>
          <a:p>
            <a:fld id="{51B0424B-BA00-4C1D-946A-CCF19F3E8C64}" type="slidenum">
              <a:rPr lang="ru-RU" smtClean="0"/>
              <a:pPr/>
              <a:t>5</a:t>
            </a:fld>
            <a:endParaRPr lang="ru-RU"/>
          </a:p>
        </p:txBody>
      </p:sp>
      <p:sp>
        <p:nvSpPr>
          <p:cNvPr id="11" name="TextBox 10"/>
          <p:cNvSpPr txBox="1"/>
          <p:nvPr/>
        </p:nvSpPr>
        <p:spPr>
          <a:xfrm>
            <a:off x="3151015" y="5656490"/>
            <a:ext cx="2521652"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ovis</a:t>
            </a:r>
            <a:endParaRPr lang="ru-RU" sz="3600" dirty="0"/>
          </a:p>
        </p:txBody>
      </p:sp>
      <p:pic>
        <p:nvPicPr>
          <p:cNvPr id="12" name="Picture 2" descr="http://blast.ncbi.nlm.nih.gov/hitmatrix/hit_matrix.cgi?rid=1GD8A2P0113&amp;width=600&amp;height=300"/>
          <p:cNvPicPr>
            <a:picLocks noChangeAspect="1" noChangeArrowheads="1"/>
          </p:cNvPicPr>
          <p:nvPr/>
        </p:nvPicPr>
        <p:blipFill>
          <a:blip r:embed="rId3" cstate="print"/>
          <a:srcRect/>
          <a:stretch>
            <a:fillRect/>
          </a:stretch>
        </p:blipFill>
        <p:spPr bwMode="auto">
          <a:xfrm>
            <a:off x="1038740" y="1815990"/>
            <a:ext cx="7834620" cy="3917310"/>
          </a:xfrm>
          <a:prstGeom prst="rect">
            <a:avLst/>
          </a:prstGeom>
          <a:noFill/>
          <a:ln w="38100">
            <a:solidFill>
              <a:schemeClr val="tx1">
                <a:lumMod val="75000"/>
                <a:lumOff val="25000"/>
              </a:schemeClr>
            </a:solidFill>
          </a:ln>
        </p:spPr>
      </p:pic>
      <p:sp>
        <p:nvSpPr>
          <p:cNvPr id="13" name="TextBox 12"/>
          <p:cNvSpPr txBox="1"/>
          <p:nvPr/>
        </p:nvSpPr>
        <p:spPr>
          <a:xfrm rot="16200000">
            <a:off x="-578411" y="3469816"/>
            <a:ext cx="2498056"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suis</a:t>
            </a:r>
            <a:endParaRPr lang="ru-RU"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Визуализация множественного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50</a:t>
            </a:fld>
            <a:endParaRPr lang="ru-RU"/>
          </a:p>
        </p:txBody>
      </p:sp>
      <p:pic>
        <p:nvPicPr>
          <p:cNvPr id="65538" name="Picture 2"/>
          <p:cNvPicPr>
            <a:picLocks noChangeAspect="1" noChangeArrowheads="1"/>
          </p:cNvPicPr>
          <p:nvPr/>
        </p:nvPicPr>
        <p:blipFill>
          <a:blip r:embed="rId3" cstate="print"/>
          <a:srcRect l="2001" t="8868" r="10007" b="42125"/>
          <a:stretch>
            <a:fillRect/>
          </a:stretch>
        </p:blipFill>
        <p:spPr bwMode="auto">
          <a:xfrm>
            <a:off x="0" y="1905000"/>
            <a:ext cx="12060622" cy="404232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те же два генома</a:t>
            </a:r>
            <a:endParaRPr lang="ru-RU" dirty="0"/>
          </a:p>
        </p:txBody>
      </p:sp>
      <p:sp>
        <p:nvSpPr>
          <p:cNvPr id="10" name="Номер слайда 1"/>
          <p:cNvSpPr>
            <a:spLocks noGrp="1"/>
          </p:cNvSpPr>
          <p:nvPr>
            <p:ph type="sldNum" sz="quarter" idx="12"/>
          </p:nvPr>
        </p:nvSpPr>
        <p:spPr>
          <a:xfrm>
            <a:off x="6553200" y="6356350"/>
            <a:ext cx="2133600" cy="365125"/>
          </a:xfrm>
        </p:spPr>
        <p:txBody>
          <a:bodyPr/>
          <a:lstStyle/>
          <a:p>
            <a:fld id="{51B0424B-BA00-4C1D-946A-CCF19F3E8C64}" type="slidenum">
              <a:rPr lang="ru-RU" smtClean="0"/>
              <a:pPr/>
              <a:t>6</a:t>
            </a:fld>
            <a:endParaRPr lang="ru-RU"/>
          </a:p>
        </p:txBody>
      </p:sp>
      <p:sp>
        <p:nvSpPr>
          <p:cNvPr id="11" name="TextBox 10"/>
          <p:cNvSpPr txBox="1"/>
          <p:nvPr/>
        </p:nvSpPr>
        <p:spPr>
          <a:xfrm>
            <a:off x="3151015" y="5656490"/>
            <a:ext cx="2521652"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ovis</a:t>
            </a:r>
            <a:endParaRPr lang="ru-RU" sz="3600" dirty="0"/>
          </a:p>
        </p:txBody>
      </p:sp>
      <p:sp>
        <p:nvSpPr>
          <p:cNvPr id="13" name="TextBox 12"/>
          <p:cNvSpPr txBox="1"/>
          <p:nvPr/>
        </p:nvSpPr>
        <p:spPr>
          <a:xfrm rot="16200000">
            <a:off x="-578411" y="3469816"/>
            <a:ext cx="2498056"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suis</a:t>
            </a:r>
            <a:endParaRPr lang="ru-RU" sz="3600" dirty="0"/>
          </a:p>
        </p:txBody>
      </p:sp>
      <p:pic>
        <p:nvPicPr>
          <p:cNvPr id="37892" name="Picture 4" descr="http://blast.ncbi.nlm.nih.gov/hitmatrix/hit_matrix.cgi?rid=25BEERJU114&amp;width=600&amp;height=300"/>
          <p:cNvPicPr>
            <a:picLocks noChangeAspect="1" noChangeArrowheads="1"/>
          </p:cNvPicPr>
          <p:nvPr/>
        </p:nvPicPr>
        <p:blipFill>
          <a:blip r:embed="rId3" cstate="print"/>
          <a:srcRect/>
          <a:stretch>
            <a:fillRect/>
          </a:stretch>
        </p:blipFill>
        <p:spPr bwMode="auto">
          <a:xfrm>
            <a:off x="1143000" y="2286000"/>
            <a:ext cx="6858000" cy="3429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другие два генома</a:t>
            </a:r>
            <a:endParaRPr lang="ru-RU" dirty="0"/>
          </a:p>
        </p:txBody>
      </p:sp>
      <p:sp>
        <p:nvSpPr>
          <p:cNvPr id="6" name="Номер слайда 2"/>
          <p:cNvSpPr>
            <a:spLocks noGrp="1"/>
          </p:cNvSpPr>
          <p:nvPr>
            <p:ph type="sldNum" sz="quarter" idx="12"/>
          </p:nvPr>
        </p:nvSpPr>
        <p:spPr>
          <a:xfrm>
            <a:off x="6553200" y="6356350"/>
            <a:ext cx="2133600" cy="365125"/>
          </a:xfrm>
        </p:spPr>
        <p:txBody>
          <a:bodyPr/>
          <a:lstStyle/>
          <a:p>
            <a:fld id="{51B0424B-BA00-4C1D-946A-CCF19F3E8C64}" type="slidenum">
              <a:rPr lang="ru-RU" smtClean="0"/>
              <a:pPr/>
              <a:t>7</a:t>
            </a:fld>
            <a:endParaRPr lang="ru-RU"/>
          </a:p>
        </p:txBody>
      </p:sp>
      <p:pic>
        <p:nvPicPr>
          <p:cNvPr id="8" name="Picture 2" descr="http://blast.ncbi.nlm.nih.gov/hitmatrix/hit_matrix.cgi?rid=1E0S2346114&amp;width=600&amp;height=300"/>
          <p:cNvPicPr>
            <a:picLocks noChangeAspect="1" noChangeArrowheads="1"/>
          </p:cNvPicPr>
          <p:nvPr/>
        </p:nvPicPr>
        <p:blipFill>
          <a:blip r:embed="rId3" cstate="print"/>
          <a:srcRect/>
          <a:stretch>
            <a:fillRect/>
          </a:stretch>
        </p:blipFill>
        <p:spPr bwMode="auto">
          <a:xfrm>
            <a:off x="731500" y="1777585"/>
            <a:ext cx="8141860" cy="4070930"/>
          </a:xfrm>
          <a:prstGeom prst="rect">
            <a:avLst/>
          </a:prstGeom>
          <a:noFill/>
          <a:ln w="38100">
            <a:solidFill>
              <a:schemeClr val="tx1">
                <a:lumMod val="75000"/>
                <a:lumOff val="25000"/>
              </a:schemeClr>
            </a:solidFill>
          </a:ln>
        </p:spPr>
      </p:pic>
      <p:sp>
        <p:nvSpPr>
          <p:cNvPr id="15" name="Прямоугольник 14"/>
          <p:cNvSpPr/>
          <p:nvPr/>
        </p:nvSpPr>
        <p:spPr>
          <a:xfrm>
            <a:off x="2690155" y="5886920"/>
            <a:ext cx="3478003" cy="523220"/>
          </a:xfrm>
          <a:prstGeom prst="rect">
            <a:avLst/>
          </a:prstGeom>
        </p:spPr>
        <p:txBody>
          <a:bodyPr wrap="none">
            <a:spAutoFit/>
          </a:bodyPr>
          <a:lstStyle/>
          <a:p>
            <a:r>
              <a:rPr lang="en-US" sz="2800" i="1" dirty="0" err="1" smtClean="0"/>
              <a:t>Mycoplasma</a:t>
            </a:r>
            <a:r>
              <a:rPr lang="en-US" sz="2800" i="1" dirty="0" smtClean="0"/>
              <a:t> </a:t>
            </a:r>
            <a:r>
              <a:rPr lang="en-US" sz="2800" i="1" dirty="0" err="1" smtClean="0"/>
              <a:t>mycoides</a:t>
            </a:r>
            <a:endParaRPr lang="ru-RU" sz="2800" i="1" dirty="0"/>
          </a:p>
        </p:txBody>
      </p:sp>
      <p:sp>
        <p:nvSpPr>
          <p:cNvPr id="16" name="Прямоугольник 15"/>
          <p:cNvSpPr/>
          <p:nvPr/>
        </p:nvSpPr>
        <p:spPr>
          <a:xfrm rot="16200000">
            <a:off x="-1368566" y="3378536"/>
            <a:ext cx="3725122" cy="523220"/>
          </a:xfrm>
          <a:prstGeom prst="rect">
            <a:avLst/>
          </a:prstGeom>
        </p:spPr>
        <p:txBody>
          <a:bodyPr wrap="none">
            <a:spAutoFit/>
          </a:bodyPr>
          <a:lstStyle/>
          <a:p>
            <a:r>
              <a:rPr lang="en-US" sz="2800" i="1" dirty="0" err="1" smtClean="0"/>
              <a:t>Mycoplasma</a:t>
            </a:r>
            <a:r>
              <a:rPr lang="en-US" sz="2800" i="1" dirty="0" smtClean="0"/>
              <a:t> </a:t>
            </a:r>
            <a:r>
              <a:rPr lang="en-US" sz="2800" i="1" dirty="0" err="1" smtClean="0"/>
              <a:t>capricolum</a:t>
            </a:r>
            <a:endParaRPr lang="ru-RU" sz="28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Выравнивание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8</a:t>
            </a:fld>
            <a:endParaRPr lang="ru-RU"/>
          </a:p>
        </p:txBody>
      </p:sp>
      <p:sp>
        <p:nvSpPr>
          <p:cNvPr id="4" name="TextBox 3"/>
          <p:cNvSpPr txBox="1"/>
          <p:nvPr/>
        </p:nvSpPr>
        <p:spPr>
          <a:xfrm>
            <a:off x="381000" y="1447800"/>
            <a:ext cx="8077200" cy="5262979"/>
          </a:xfrm>
          <a:prstGeom prst="rect">
            <a:avLst/>
          </a:prstGeom>
          <a:noFill/>
        </p:spPr>
        <p:txBody>
          <a:bodyPr wrap="square" rtlCol="0">
            <a:spAutoFit/>
          </a:bodyPr>
          <a:lstStyle/>
          <a:p>
            <a:r>
              <a:rPr lang="pl-PL" sz="1200" dirty="0" smtClean="0">
                <a:latin typeface="Courier New" pitchFamily="49" charset="0"/>
                <a:cs typeface="Courier New" pitchFamily="49" charset="0"/>
              </a:rPr>
              <a:t>Query  476787  ATTAATAAATTTAATGAAGAAATAGAAAAATTAATTAATAATAAAAACGTTAAAGAAC--  476844</a:t>
            </a:r>
          </a:p>
          <a:p>
            <a:r>
              <a:rPr lang="pl-PL" sz="1200" dirty="0" smtClean="0">
                <a:latin typeface="Courier New" pitchFamily="49" charset="0"/>
                <a:cs typeface="Courier New" pitchFamily="49" charset="0"/>
              </a:rPr>
              <a:t>               ||| | | ||||  | |||||||||||| | |||||||||| ||| |    ||||| |  </a:t>
            </a:r>
          </a:p>
          <a:p>
            <a:r>
              <a:rPr lang="pl-PL" sz="1200" dirty="0" smtClean="0">
                <a:latin typeface="Courier New" pitchFamily="49" charset="0"/>
                <a:cs typeface="Courier New" pitchFamily="49" charset="0"/>
              </a:rPr>
              <a:t>Sbjct  633364  ATTGAAACATTTGTTCAAGAAATAGAAACACTAATTAATAAAAAACAA---AAAGATCAA  633308</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476845  -TTGAAAAGAAATTGATTGACTTAATAAAAGAAAACAAAAAATTAGAAATAGAATTAAAA  476903</a:t>
            </a:r>
          </a:p>
          <a:p>
            <a:r>
              <a:rPr lang="pl-PL" sz="1200" dirty="0" smtClean="0">
                <a:latin typeface="Courier New" pitchFamily="49" charset="0"/>
                <a:cs typeface="Courier New" pitchFamily="49" charset="0"/>
              </a:rPr>
              <a:t>                || ||   |||||  |||||||| |  |  |||  | | || | |||  ||||||||||</a:t>
            </a:r>
          </a:p>
          <a:p>
            <a:r>
              <a:rPr lang="pl-PL" sz="1200" dirty="0" smtClean="0">
                <a:latin typeface="Courier New" pitchFamily="49" charset="0"/>
                <a:cs typeface="Courier New" pitchFamily="49" charset="0"/>
              </a:rPr>
              <a:t>Sbjct  633307  ATTCAATCTAAATTATTTGACTTAGTTGATCAAATTACAGAACTTGAAGAAGAATTAAAA  633248</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476904  GACATATCAAATTAAATACTTATTTAAACTCCTAAATATTTAGGAGCTTTTTT-GTAAGT  476962</a:t>
            </a:r>
          </a:p>
          <a:p>
            <a:r>
              <a:rPr lang="pl-PL" sz="1200" dirty="0" smtClean="0">
                <a:latin typeface="Courier New" pitchFamily="49" charset="0"/>
                <a:cs typeface="Courier New" pitchFamily="49" charset="0"/>
              </a:rPr>
              <a:t>                |||||||            ||||||| ||||||||||||||||||||||||| |||| |</a:t>
            </a:r>
          </a:p>
          <a:p>
            <a:r>
              <a:rPr lang="pl-PL" sz="1200" dirty="0" smtClean="0">
                <a:latin typeface="Courier New" pitchFamily="49" charset="0"/>
                <a:cs typeface="Courier New" pitchFamily="49" charset="0"/>
              </a:rPr>
              <a:t>Sbjct  633247  AACATATC------------TATTTAA-CTCCTAAATATTTAGGAGCTTTTTTTGTAAAT  633201</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476963  ATAACATATAACATTTTTACTAATTTATAATTTTATATGGATATTAATTTT-GAAAGGGT  477021</a:t>
            </a:r>
          </a:p>
          <a:p>
            <a:r>
              <a:rPr lang="pl-PL" sz="1200" dirty="0" smtClean="0">
                <a:latin typeface="Courier New" pitchFamily="49" charset="0"/>
                <a:cs typeface="Courier New" pitchFamily="49" charset="0"/>
              </a:rPr>
              <a:t>                ||  |  ||  ||||| ||||||||||||||||||||    ||||||||| |||||| |</a:t>
            </a:r>
          </a:p>
          <a:p>
            <a:r>
              <a:rPr lang="pl-PL" sz="1200" dirty="0" smtClean="0">
                <a:latin typeface="Courier New" pitchFamily="49" charset="0"/>
                <a:cs typeface="Courier New" pitchFamily="49" charset="0"/>
              </a:rPr>
              <a:t>Sbjct  633200  CTAGTAAGTAGGATTTT-ACTAATTTATAATTTTATATAAGCATTAATTTTAGAAAGGAT  633142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477022  ATATATGAAACAAAAAGTTGTAGTTGGATTATCTGGTGGAGTAGATTCTTCAGTTGCTTG  477081</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633141  ATATATGAAACAAAAAGTTGTAGTTGGATTATCTGGTGGAGTAGATTCTTCAGTTGCTTG  633082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477082  TTATTTATTATTACAACAAGGTTATGAAGTTGAAGGATTATTTATGAGAAACTGAGATTC  477141</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Sbjct  633081  TTATTTATTATTACAACAAGGTTATGAAGTTGAAGGATTATTTATGAGAAACTGAGATTC  633022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Query  477142  TGCAACTAATAATGATATTTTAGGTAATATAAATATTAATAATGATATATGTCCTCAAGA  477201</a:t>
            </a:r>
          </a:p>
          <a:p>
            <a:r>
              <a:rPr lang="pl-PL" sz="1200" dirty="0" smtClean="0">
                <a:latin typeface="Courier New" pitchFamily="49" charset="0"/>
                <a:cs typeface="Courier New" pitchFamily="49" charset="0"/>
              </a:rPr>
              <a:t>               ||||||||||||||||||||||||||||| |||||||||| |||||||||||||||||||</a:t>
            </a:r>
          </a:p>
          <a:p>
            <a:r>
              <a:rPr lang="pl-PL" sz="1200" dirty="0" smtClean="0">
                <a:latin typeface="Courier New" pitchFamily="49" charset="0"/>
                <a:cs typeface="Courier New" pitchFamily="49" charset="0"/>
              </a:rPr>
              <a:t>Sbjct  633021  TGCAACTAATAATGATATTTTAGGTAATACAAATATTAATGATGATATATGTCCTCAAGA  632962</a:t>
            </a:r>
          </a:p>
          <a:p>
            <a:endParaRPr lang="pl-PL" sz="1200" dirty="0" smtClean="0">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ru-RU" dirty="0" smtClean="0"/>
              <a:t>«Древо жизни»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9</a:t>
            </a:fld>
            <a:endParaRPr lang="ru-RU"/>
          </a:p>
        </p:txBody>
      </p:sp>
      <p:pic>
        <p:nvPicPr>
          <p:cNvPr id="4098" name="Picture 2"/>
          <p:cNvPicPr>
            <a:picLocks noChangeAspect="1" noChangeArrowheads="1"/>
          </p:cNvPicPr>
          <p:nvPr/>
        </p:nvPicPr>
        <p:blipFill>
          <a:blip r:embed="rId3" cstate="print"/>
          <a:srcRect/>
          <a:stretch>
            <a:fillRect/>
          </a:stretch>
        </p:blipFill>
        <p:spPr bwMode="auto">
          <a:xfrm>
            <a:off x="2133600" y="939800"/>
            <a:ext cx="4927600" cy="5918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4754</Words>
  <Application>Microsoft Office PowerPoint</Application>
  <PresentationFormat>Экран (4:3)</PresentationFormat>
  <Paragraphs>553</Paragraphs>
  <Slides>50</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Эволюция</vt:lpstr>
      <vt:lpstr>Что надо знать к следующему разу</vt:lpstr>
      <vt:lpstr>Карта сходства:  кусок генома vs мРНК</vt:lpstr>
      <vt:lpstr>Слайд 4</vt:lpstr>
      <vt:lpstr>Карта сходства:  два генома</vt:lpstr>
      <vt:lpstr>Карта сходства:  те же два генома</vt:lpstr>
      <vt:lpstr>Карта сходства:  другие два генома</vt:lpstr>
      <vt:lpstr>Выравнивание</vt:lpstr>
      <vt:lpstr>«Древо жизни»</vt:lpstr>
      <vt:lpstr>Слайд 10</vt:lpstr>
      <vt:lpstr>Мутации</vt:lpstr>
      <vt:lpstr>Потомство бактерии</vt:lpstr>
      <vt:lpstr>Потомство бактерии</vt:lpstr>
      <vt:lpstr>Потомство бактерии</vt:lpstr>
      <vt:lpstr>Судьба нейтральной мутации</vt:lpstr>
      <vt:lpstr>Судьба нейтральной мутации</vt:lpstr>
      <vt:lpstr>Судьба нейтральной мутации</vt:lpstr>
      <vt:lpstr>Случайное блуждание</vt:lpstr>
      <vt:lpstr>Случайное блуждание с поглощением</vt:lpstr>
      <vt:lpstr>Генетический дрейф</vt:lpstr>
      <vt:lpstr>А если мутация не нейтральна?</vt:lpstr>
      <vt:lpstr>Положительный отбор</vt:lpstr>
      <vt:lpstr>А если родителей двое?</vt:lpstr>
      <vt:lpstr>А если родителей двое?</vt:lpstr>
      <vt:lpstr>А если родителей двое?</vt:lpstr>
      <vt:lpstr>Будем следить за конкретным геном</vt:lpstr>
      <vt:lpstr>Будем следить за конкретным геном</vt:lpstr>
      <vt:lpstr>Глобулярный белок</vt:lpstr>
      <vt:lpstr>Аминокислотные остатки</vt:lpstr>
      <vt:lpstr>Белки</vt:lpstr>
      <vt:lpstr>Слайд 31</vt:lpstr>
      <vt:lpstr>Функции белков</vt:lpstr>
      <vt:lpstr>Слайд 33</vt:lpstr>
      <vt:lpstr>Точечные замены в гене</vt:lpstr>
      <vt:lpstr>Эволюция белков</vt:lpstr>
      <vt:lpstr>Мы видим лишь закрепившиеся мутации</vt:lpstr>
      <vt:lpstr>Матрица замен аминокислот</vt:lpstr>
      <vt:lpstr>Слайд 38</vt:lpstr>
      <vt:lpstr>Задача выравнивания</vt:lpstr>
      <vt:lpstr>Задача выравнивания</vt:lpstr>
      <vt:lpstr>Змей-горыныч биоинформатики</vt:lpstr>
      <vt:lpstr>Формализация 1: вес глобального выравнивания</vt:lpstr>
      <vt:lpstr>Алгоритм Нидлмана – Вунша (Needleman&amp;Wunsch) </vt:lpstr>
      <vt:lpstr>Алгоритм Нидлмана – Вунша</vt:lpstr>
      <vt:lpstr>Формализация 1а: аффинные штрафы за гэпы</vt:lpstr>
      <vt:lpstr>Формализация 2: вес локального выравнивания</vt:lpstr>
      <vt:lpstr>Пример локального выравнивания</vt:lpstr>
      <vt:lpstr>Алгоритм даёт ответ всегда, даже если осмысленного ответа не существует!</vt:lpstr>
      <vt:lpstr>А ещё бывает множественное выравнивание</vt:lpstr>
      <vt:lpstr>Визуализация множественного выравнивания</vt:lpstr>
    </vt:vector>
  </TitlesOfParts>
  <Company>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Spirin</dc:creator>
  <cp:lastModifiedBy>Spirin</cp:lastModifiedBy>
  <cp:revision>65</cp:revision>
  <dcterms:created xsi:type="dcterms:W3CDTF">2014-09-24T07:34:16Z</dcterms:created>
  <dcterms:modified xsi:type="dcterms:W3CDTF">2014-09-25T10:51:07Z</dcterms:modified>
</cp:coreProperties>
</file>