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16" r:id="rId2"/>
    <p:sldId id="317" r:id="rId3"/>
    <p:sldId id="256" r:id="rId4"/>
    <p:sldId id="305" r:id="rId5"/>
    <p:sldId id="257" r:id="rId6"/>
    <p:sldId id="284" r:id="rId7"/>
    <p:sldId id="306" r:id="rId8"/>
    <p:sldId id="308" r:id="rId9"/>
    <p:sldId id="307" r:id="rId10"/>
    <p:sldId id="319" r:id="rId11"/>
    <p:sldId id="320" r:id="rId12"/>
    <p:sldId id="309" r:id="rId13"/>
    <p:sldId id="321" r:id="rId14"/>
    <p:sldId id="259" r:id="rId15"/>
    <p:sldId id="311" r:id="rId16"/>
    <p:sldId id="310" r:id="rId17"/>
    <p:sldId id="285" r:id="rId18"/>
    <p:sldId id="313" r:id="rId19"/>
    <p:sldId id="260" r:id="rId20"/>
    <p:sldId id="293" r:id="rId21"/>
    <p:sldId id="261" r:id="rId22"/>
    <p:sldId id="322" r:id="rId23"/>
    <p:sldId id="325" r:id="rId24"/>
    <p:sldId id="324" r:id="rId25"/>
    <p:sldId id="326" r:id="rId26"/>
    <p:sldId id="263" r:id="rId27"/>
    <p:sldId id="264" r:id="rId28"/>
    <p:sldId id="266" r:id="rId29"/>
    <p:sldId id="265" r:id="rId30"/>
    <p:sldId id="267" r:id="rId31"/>
    <p:sldId id="301" r:id="rId32"/>
    <p:sldId id="272" r:id="rId33"/>
    <p:sldId id="270" r:id="rId34"/>
    <p:sldId id="282" r:id="rId35"/>
    <p:sldId id="268" r:id="rId36"/>
    <p:sldId id="328" r:id="rId37"/>
    <p:sldId id="337" r:id="rId38"/>
    <p:sldId id="339" r:id="rId39"/>
    <p:sldId id="340" r:id="rId40"/>
    <p:sldId id="329" r:id="rId41"/>
    <p:sldId id="262" r:id="rId42"/>
    <p:sldId id="304" r:id="rId43"/>
    <p:sldId id="303" r:id="rId44"/>
    <p:sldId id="302" r:id="rId45"/>
    <p:sldId id="330" r:id="rId46"/>
    <p:sldId id="287" r:id="rId47"/>
    <p:sldId id="288" r:id="rId48"/>
    <p:sldId id="327" r:id="rId49"/>
    <p:sldId id="290" r:id="rId50"/>
    <p:sldId id="291" r:id="rId51"/>
    <p:sldId id="292" r:id="rId52"/>
    <p:sldId id="332" r:id="rId53"/>
    <p:sldId id="333" r:id="rId54"/>
    <p:sldId id="331" r:id="rId55"/>
    <p:sldId id="334" r:id="rId56"/>
    <p:sldId id="336" r:id="rId57"/>
    <p:sldId id="283" r:id="rId58"/>
    <p:sldId id="335" r:id="rId59"/>
    <p:sldId id="294" r:id="rId60"/>
    <p:sldId id="295" r:id="rId61"/>
    <p:sldId id="296" r:id="rId62"/>
    <p:sldId id="297" r:id="rId63"/>
    <p:sldId id="298" r:id="rId64"/>
    <p:sldId id="299" r:id="rId65"/>
    <p:sldId id="300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374" autoAdjust="0"/>
  </p:normalViewPr>
  <p:slideViewPr>
    <p:cSldViewPr showGuides="1">
      <p:cViewPr>
        <p:scale>
          <a:sx n="66" d="100"/>
          <a:sy n="66" d="100"/>
        </p:scale>
        <p:origin x="-1812" y="-30"/>
      </p:cViewPr>
      <p:guideLst>
        <p:guide orient="horz" pos="104"/>
        <p:guide pos="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 showGuides="1">
      <p:cViewPr varScale="1">
        <p:scale>
          <a:sx n="63" d="100"/>
          <a:sy n="63" d="100"/>
        </p:scale>
        <p:origin x="-2358" y="-108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Cost/bp ($)</c:v>
                </c:pt>
              </c:strCache>
            </c:strRef>
          </c:tx>
          <c:spPr>
            <a:ln w="63500"/>
          </c:spPr>
          <c:marker>
            <c:spPr>
              <a:ln w="25400"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1999</c:v>
                </c:pt>
                <c:pt idx="1">
                  <c:v>2003</c:v>
                </c:pt>
                <c:pt idx="2">
                  <c:v>2007</c:v>
                </c:pt>
                <c:pt idx="3">
                  <c:v>2010</c:v>
                </c:pt>
                <c:pt idx="4">
                  <c:v>2013</c:v>
                </c:pt>
              </c:numCache>
            </c:numRef>
          </c:xVal>
          <c:yVal>
            <c:numRef>
              <c:f>Sheet1!$B$2:$B$6</c:f>
              <c:numCache>
                <c:formatCode>"$"#,##0.00</c:formatCode>
                <c:ptCount val="5"/>
                <c:pt idx="0">
                  <c:v>16</c:v>
                </c:pt>
                <c:pt idx="1">
                  <c:v>3</c:v>
                </c:pt>
                <c:pt idx="2">
                  <c:v>1</c:v>
                </c:pt>
                <c:pt idx="3">
                  <c:v>0.30000000000000032</c:v>
                </c:pt>
                <c:pt idx="4">
                  <c:v>6.0000000000000102E-2</c:v>
                </c:pt>
              </c:numCache>
            </c:numRef>
          </c:yVal>
          <c:smooth val="1"/>
        </c:ser>
        <c:axId val="80871808"/>
        <c:axId val="80873728"/>
      </c:scatterChart>
      <c:valAx>
        <c:axId val="80871808"/>
        <c:scaling>
          <c:orientation val="minMax"/>
          <c:max val="2014"/>
          <c:min val="1999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0873728"/>
        <c:crossesAt val="1.0000000000000018E-2"/>
        <c:crossBetween val="midCat"/>
      </c:valAx>
      <c:valAx>
        <c:axId val="80873728"/>
        <c:scaling>
          <c:logBase val="10"/>
          <c:orientation val="minMax"/>
        </c:scaling>
        <c:axPos val="l"/>
        <c:majorGridlines>
          <c:spPr>
            <a:ln w="15875"/>
          </c:spPr>
        </c:majorGridlines>
        <c:numFmt formatCode="&quot;$&quot;#,##0.0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0871808"/>
        <c:crosses val="autoZero"/>
        <c:crossBetween val="midCat"/>
      </c:valAx>
    </c:plotArea>
    <c:plotVisOnly val="1"/>
    <c:dispBlanksAs val="gap"/>
  </c:chart>
  <c:spPr>
    <a:ln w="6350"/>
  </c:spPr>
  <c:txPr>
    <a:bodyPr/>
    <a:lstStyle/>
    <a:p>
      <a:pPr>
        <a:defRPr sz="2000"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B5A0D-71F0-46CA-8B08-337F55B097DB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27EB-7C38-4F2A-B4CB-1B07B193E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CF67A7-1C0F-4CFB-84F0-99709A428D05}" type="slidenum">
              <a:rPr lang="en-US"/>
              <a:pPr/>
              <a:t>52</a:t>
            </a:fld>
            <a:endParaRPr lang="en-US"/>
          </a:p>
        </p:txBody>
      </p:sp>
      <p:sp>
        <p:nvSpPr>
          <p:cNvPr id="24579" name="Rectangle 1026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6175-97C5-401D-AFFD-6081115370E9}" type="datetime1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F2B1-A9D6-4525-A432-42FDB5472075}" type="datetime1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692E-3653-41FB-A577-1DCF59F5F061}" type="datetime1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E25D-D2A7-40BB-A68F-4C3E346A7752}" type="datetime1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0B4F-7794-4838-A1A2-0266B5E9837E}" type="datetime1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0A40-BA2A-4504-AEA1-32F63C5D275D}" type="datetime1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E8F2-D3B2-4519-A5CE-4DE089D56471}" type="datetime1">
              <a:rPr lang="ru-RU" smtClean="0"/>
              <a:pPr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1ED0-A0B1-4F14-8CF5-11E9537E7683}" type="datetime1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02C-D99E-4C9F-AD82-C1949628A8CE}" type="datetime1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777B-9C9C-475E-96D5-0ABE378269A1}" type="datetime1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C137-9D05-4510-9A92-AB3338CABC7A}" type="datetime1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D48D-B21D-4A66-BAAD-B40A47096E42}" type="datetime1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rojects/genome/guide/human/index.s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one.org/article/info:doi/10.1371/journal.pone.0004047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Зачёт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2665" y="2008016"/>
            <a:ext cx="8229600" cy="27651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Задания (б.м., после каждой лекции)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Тесты</a:t>
            </a:r>
            <a:br>
              <a:rPr lang="ru-RU" dirty="0" smtClean="0"/>
            </a:br>
            <a:r>
              <a:rPr lang="ru-RU" dirty="0" smtClean="0"/>
              <a:t>(возможен автомат за 1.+2.)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Вопросы для устного зачёта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9075"/>
            <a:ext cx="9144000" cy="923925"/>
          </a:xfrm>
        </p:spPr>
        <p:txBody>
          <a:bodyPr/>
          <a:lstStyle/>
          <a:p>
            <a:r>
              <a:rPr lang="ru-RU" sz="3600" b="1">
                <a:solidFill>
                  <a:schemeClr val="tx1"/>
                </a:solidFill>
                <a:latin typeface="Arial" charset="0"/>
              </a:rPr>
              <a:t>Двойная спираль ДНК (вид с торца)</a:t>
            </a:r>
          </a:p>
        </p:txBody>
      </p:sp>
      <p:pic>
        <p:nvPicPr>
          <p:cNvPr id="20483" name="Picture 3" descr="D:\-=Gol=-\lect5\DNA_top_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86725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9075"/>
            <a:ext cx="8534400" cy="771525"/>
          </a:xfrm>
        </p:spPr>
        <p:txBody>
          <a:bodyPr/>
          <a:lstStyle/>
          <a:p>
            <a:r>
              <a:rPr lang="ru-RU" sz="3600" b="1">
                <a:solidFill>
                  <a:schemeClr val="tx1"/>
                </a:solidFill>
                <a:latin typeface="Arial" charset="0"/>
              </a:rPr>
              <a:t>Двойная спираль ДНК (вид с торца)</a:t>
            </a:r>
          </a:p>
        </p:txBody>
      </p:sp>
      <p:pic>
        <p:nvPicPr>
          <p:cNvPr id="19459" name="Picture 3" descr="D:\-=Gol=-\lect5\DNA_top_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86725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475" y="165100"/>
            <a:ext cx="7995535" cy="8199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+mn-lt"/>
                <a:ea typeface="+mn-ea"/>
                <a:cs typeface="+mn-cs"/>
              </a:rPr>
              <a:t>Комплементарные</a:t>
            </a:r>
            <a:r>
              <a:rPr lang="ru-RU" sz="3200" b="1" dirty="0" smtClean="0">
                <a:latin typeface="+mn-lt"/>
                <a:ea typeface="+mn-ea"/>
                <a:cs typeface="+mn-cs"/>
              </a:rPr>
              <a:t> пары образуются за счет водородных связей</a:t>
            </a:r>
          </a:p>
        </p:txBody>
      </p:sp>
      <p:pic>
        <p:nvPicPr>
          <p:cNvPr id="16387" name="Picture 3" descr="D:\-=Gol=-\lect5\DNA_comp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86725" cy="5200650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87700" y="1735138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CC"/>
                </a:solidFill>
                <a:latin typeface="Arial" charset="0"/>
              </a:rPr>
              <a:t>С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336925" y="6092825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CC"/>
                </a:solidFill>
                <a:latin typeface="Arial" charset="0"/>
              </a:rPr>
              <a:t>Т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65750" y="1735138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CC"/>
                </a:solidFill>
                <a:latin typeface="Arial" charset="0"/>
              </a:rPr>
              <a:t>G</a:t>
            </a:r>
            <a:endParaRPr lang="ru-RU" b="1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65750" y="6051550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CC"/>
                </a:solidFill>
                <a:latin typeface="Arial" charset="0"/>
              </a:rPr>
              <a:t>A</a:t>
            </a:r>
            <a:endParaRPr lang="ru-RU" b="1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3110" y="2814519"/>
            <a:ext cx="1689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Три прочнее, чем две!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9075"/>
            <a:ext cx="9144000" cy="695325"/>
          </a:xfrm>
        </p:spPr>
        <p:txBody>
          <a:bodyPr/>
          <a:lstStyle/>
          <a:p>
            <a:r>
              <a:rPr lang="ru-RU" sz="3600" b="1">
                <a:solidFill>
                  <a:schemeClr val="tx1"/>
                </a:solidFill>
                <a:latin typeface="Arial" charset="0"/>
              </a:rPr>
              <a:t>Двойная спираль ДНК (вид сбоку)</a:t>
            </a:r>
          </a:p>
        </p:txBody>
      </p:sp>
      <p:pic>
        <p:nvPicPr>
          <p:cNvPr id="21507" name="Picture 3" descr="D:\-=Gol=-\lect5\DNA_side_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86725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575" y="1623965"/>
            <a:ext cx="8756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11313" algn="l"/>
              </a:tabLst>
            </a:pPr>
            <a:r>
              <a:rPr lang="ru-RU" sz="3600" dirty="0" smtClean="0"/>
              <a:t>Последовательность оснований </a:t>
            </a:r>
            <a:r>
              <a:rPr lang="ru-RU" sz="3600" b="1" dirty="0" smtClean="0"/>
              <a:t>однозначно </a:t>
            </a:r>
            <a:r>
              <a:rPr lang="ru-RU" sz="3600" dirty="0" smtClean="0"/>
              <a:t>определяет химическую формулу молекулы ДНК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575" y="3813050"/>
            <a:ext cx="8756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11313" algn="l"/>
              </a:tabLst>
            </a:pPr>
            <a:r>
              <a:rPr lang="ru-RU" sz="3600" dirty="0" smtClean="0"/>
              <a:t>Последовательность одной цепочки </a:t>
            </a:r>
            <a:r>
              <a:rPr lang="ru-RU" sz="3600" b="1" dirty="0" smtClean="0"/>
              <a:t>однозначно</a:t>
            </a:r>
            <a:r>
              <a:rPr lang="ru-RU" sz="3600" dirty="0" smtClean="0"/>
              <a:t> определяет </a:t>
            </a:r>
            <a:r>
              <a:rPr lang="ru-RU" sz="3600" dirty="0" err="1" smtClean="0"/>
              <a:t>двухцепочечную</a:t>
            </a:r>
            <a:r>
              <a:rPr lang="ru-RU" sz="3600" dirty="0" smtClean="0"/>
              <a:t> ДНК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5575" y="165100"/>
            <a:ext cx="875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11313" algn="l"/>
              </a:tabLst>
            </a:pPr>
            <a:r>
              <a:rPr lang="ru-RU" sz="3600" dirty="0" smtClean="0"/>
              <a:t>Последовательность оснований </a:t>
            </a:r>
            <a:r>
              <a:rPr lang="ru-RU" sz="3600" b="1" dirty="0" smtClean="0"/>
              <a:t>всегда </a:t>
            </a:r>
            <a:r>
              <a:rPr lang="ru-RU" sz="3600" dirty="0" smtClean="0"/>
              <a:t>записывается от 5</a:t>
            </a:r>
            <a:r>
              <a:rPr lang="en-US" sz="3600" dirty="0" smtClean="0"/>
              <a:t>’</a:t>
            </a:r>
            <a:r>
              <a:rPr lang="ru-RU" sz="3600" dirty="0" smtClean="0"/>
              <a:t>-конца к </a:t>
            </a:r>
            <a:r>
              <a:rPr lang="en-US" sz="3600" dirty="0" smtClean="0"/>
              <a:t>3’</a:t>
            </a:r>
            <a:r>
              <a:rPr lang="ru-RU" sz="3600" dirty="0" smtClean="0"/>
              <a:t>-концу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155"/>
            <a:ext cx="8229600" cy="1143000"/>
          </a:xfrm>
        </p:spPr>
        <p:txBody>
          <a:bodyPr/>
          <a:lstStyle/>
          <a:p>
            <a:r>
              <a:rPr lang="ru-RU" dirty="0" smtClean="0"/>
              <a:t>Упражнение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2665" y="2161635"/>
            <a:ext cx="81802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Дана последовательность     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AATTTGCGATC</a:t>
            </a:r>
            <a:r>
              <a:rPr lang="ru-RU" sz="3200" b="1" dirty="0" smtClean="0"/>
              <a:t> </a:t>
            </a:r>
            <a:r>
              <a:rPr lang="en-US" sz="32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  <a:p>
            <a:r>
              <a:rPr lang="ru-RU" sz="3200" dirty="0" smtClean="0"/>
              <a:t>Напишите последовательность  </a:t>
            </a:r>
            <a:r>
              <a:rPr lang="ru-RU" sz="3200" dirty="0" err="1" smtClean="0"/>
              <a:t>комплементарной</a:t>
            </a:r>
            <a:r>
              <a:rPr lang="ru-RU" sz="3200" dirty="0" smtClean="0"/>
              <a:t> цепи.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+mn-lt"/>
                <a:ea typeface="+mn-ea"/>
                <a:cs typeface="+mn-cs"/>
              </a:rPr>
              <a:t>Микроскопия </a:t>
            </a:r>
            <a:r>
              <a:rPr lang="ru-RU" sz="4000" b="1" dirty="0" err="1" smtClean="0">
                <a:latin typeface="+mn-lt"/>
                <a:ea typeface="+mn-ea"/>
                <a:cs typeface="+mn-cs"/>
              </a:rPr>
              <a:t>суперспиральной</a:t>
            </a:r>
            <a:r>
              <a:rPr lang="ru-RU" sz="4000" b="1" dirty="0" smtClean="0">
                <a:latin typeface="+mn-lt"/>
                <a:ea typeface="+mn-ea"/>
                <a:cs typeface="+mn-cs"/>
              </a:rPr>
              <a:t> ДНК</a:t>
            </a:r>
          </a:p>
        </p:txBody>
      </p:sp>
      <p:pic>
        <p:nvPicPr>
          <p:cNvPr id="29699" name="Picture 3" descr="D:\-=Gol=-\lect5\Dna-coi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278320"/>
            <a:ext cx="8015287" cy="54244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92616" y="5771705"/>
            <a:ext cx="4292394" cy="73866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Маленькая </a:t>
            </a:r>
            <a:r>
              <a:rPr lang="ru-RU" sz="2400" dirty="0" err="1">
                <a:solidFill>
                  <a:srgbClr val="C00000"/>
                </a:solidFill>
                <a:latin typeface="+mn-lt"/>
              </a:rPr>
              <a:t>плазмида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бактерии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Электронная </a:t>
            </a:r>
            <a:r>
              <a:rPr lang="ru-RU" dirty="0">
                <a:latin typeface="+mn-lt"/>
              </a:rPr>
              <a:t>микроскопия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Picture 2" descr="F:\Common\Education\FBB\Year_02\Term_6\Lectures\3Dcomparison\Examples\1nwq_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975" y="165100"/>
            <a:ext cx="24336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nucleosome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52437" y="-131762"/>
            <a:ext cx="325120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5575" y="3467405"/>
            <a:ext cx="37635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</a:rPr>
              <a:t>ДНК </a:t>
            </a:r>
            <a:r>
              <a:rPr lang="ru-RU" sz="2400" dirty="0" smtClean="0">
                <a:latin typeface="Verdana" pitchFamily="34" charset="0"/>
              </a:rPr>
              <a:t>человека на </a:t>
            </a:r>
            <a:r>
              <a:rPr lang="en-US" sz="2400" dirty="0" smtClean="0">
                <a:latin typeface="Verdana" pitchFamily="34" charset="0"/>
              </a:rPr>
              <a:t>“</a:t>
            </a:r>
            <a:r>
              <a:rPr lang="ru-RU" sz="2400" dirty="0" smtClean="0">
                <a:latin typeface="Verdana" pitchFamily="34" charset="0"/>
              </a:rPr>
              <a:t>катушке</a:t>
            </a:r>
            <a:r>
              <a:rPr lang="en-US" sz="2400" dirty="0" smtClean="0">
                <a:latin typeface="Verdana" pitchFamily="34" charset="0"/>
              </a:rPr>
              <a:t>”</a:t>
            </a:r>
            <a:r>
              <a:rPr lang="ru-RU" sz="2400" dirty="0" smtClean="0">
                <a:latin typeface="Verdana" pitchFamily="34" charset="0"/>
              </a:rPr>
              <a:t> из гистонов: вид сбоку</a:t>
            </a:r>
          </a:p>
          <a:p>
            <a:endParaRPr lang="ru-RU" sz="2400" dirty="0" smtClean="0">
              <a:latin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</a:rPr>
              <a:t>Результат рентгеноструктурного анализа. </a:t>
            </a:r>
            <a:endParaRPr lang="ru-RU" sz="2400" dirty="0">
              <a:latin typeface="Verdan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61085" y="165100"/>
            <a:ext cx="238291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</a:rPr>
              <a:t>Дойная спираль</a:t>
            </a:r>
          </a:p>
          <a:p>
            <a:r>
              <a:rPr lang="ru-RU" sz="2400" dirty="0" smtClean="0">
                <a:latin typeface="Verdana" pitchFamily="34" charset="0"/>
              </a:rPr>
              <a:t>ДНК.</a:t>
            </a:r>
          </a:p>
          <a:p>
            <a:r>
              <a:rPr lang="ru-RU" sz="2400" dirty="0" smtClean="0">
                <a:latin typeface="Verdana" pitchFamily="34" charset="0"/>
              </a:rPr>
              <a:t>Результат </a:t>
            </a:r>
            <a:br>
              <a:rPr lang="ru-RU" sz="2400" dirty="0" smtClean="0">
                <a:latin typeface="Verdana" pitchFamily="34" charset="0"/>
              </a:rPr>
            </a:br>
            <a:r>
              <a:rPr lang="ru-RU" sz="2400" dirty="0" err="1" smtClean="0">
                <a:latin typeface="Verdana" pitchFamily="34" charset="0"/>
              </a:rPr>
              <a:t>рентгено-структурного</a:t>
            </a:r>
            <a:r>
              <a:rPr lang="ru-RU" sz="2400" dirty="0" smtClean="0">
                <a:latin typeface="Verdana" pitchFamily="34" charset="0"/>
              </a:rPr>
              <a:t> </a:t>
            </a:r>
            <a:br>
              <a:rPr lang="ru-RU" sz="2400" dirty="0" smtClean="0">
                <a:latin typeface="Verdana" pitchFamily="34" charset="0"/>
              </a:rPr>
            </a:br>
            <a:r>
              <a:rPr lang="ru-RU" sz="2400" dirty="0" smtClean="0">
                <a:latin typeface="Verdana" pitchFamily="34" charset="0"/>
              </a:rPr>
              <a:t>анализа.</a:t>
            </a:r>
          </a:p>
          <a:p>
            <a:endParaRPr lang="ru-RU" sz="2400" dirty="0" smtClean="0">
              <a:latin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</a:rPr>
              <a:t>Раскраска с помощью компьютера </a:t>
            </a:r>
            <a:r>
              <a:rPr lang="en-US" sz="2400" dirty="0" smtClean="0">
                <a:latin typeface="Verdana" pitchFamily="34" charset="0"/>
                <a:sym typeface="Wingdings" pitchFamily="2" charset="2"/>
              </a:rPr>
              <a:t></a:t>
            </a:r>
            <a:endParaRPr lang="ru-RU" sz="2400" dirty="0" smtClean="0">
              <a:latin typeface="Verdana" pitchFamily="34" charset="0"/>
            </a:endParaRPr>
          </a:p>
          <a:p>
            <a:endParaRPr lang="ru-RU" sz="2400" dirty="0" smtClean="0">
              <a:latin typeface="Verdan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87950" y="165100"/>
            <a:ext cx="0" cy="669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Эукариоты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ru-RU" dirty="0" smtClean="0"/>
              <a:t>прокариоты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Эукариоты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05305"/>
            <a:ext cx="4040188" cy="28287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ДНК в ядре </a:t>
            </a:r>
            <a:r>
              <a:rPr lang="ru-RU" sz="2800" dirty="0" smtClean="0"/>
              <a:t>клетки</a:t>
            </a:r>
            <a:br>
              <a:rPr lang="ru-RU" sz="2800" dirty="0" smtClean="0"/>
            </a:br>
            <a:endParaRPr lang="ru-RU" sz="2800" dirty="0" smtClean="0"/>
          </a:p>
          <a:p>
            <a:r>
              <a:rPr lang="ru-RU" sz="2800" dirty="0" smtClean="0"/>
              <a:t>ДНК регулярно упакована в сложную </a:t>
            </a:r>
            <a:r>
              <a:rPr lang="ru-RU" sz="2800" dirty="0" smtClean="0"/>
              <a:t>организованную трехмерную структуру 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Прокариоты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05305"/>
            <a:ext cx="4041775" cy="302075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ДНК в цитоплазме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</a:t>
            </a:r>
            <a:endParaRPr lang="ru-RU" sz="2800" dirty="0" smtClean="0"/>
          </a:p>
          <a:p>
            <a:r>
              <a:rPr lang="ru-RU" sz="2800" dirty="0" smtClean="0"/>
              <a:t>ДНК не имеет </a:t>
            </a:r>
            <a:r>
              <a:rPr lang="ru-RU" sz="2800" dirty="0" smtClean="0"/>
              <a:t>упорядоченной </a:t>
            </a:r>
            <a:r>
              <a:rPr lang="ru-RU" sz="2800" dirty="0" smtClean="0"/>
              <a:t>структуры в клетке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III.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Размеры геномов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93536"/>
            <a:ext cx="8229600" cy="5107864"/>
          </a:xfrm>
        </p:spPr>
        <p:txBody>
          <a:bodyPr>
            <a:noAutofit/>
          </a:bodyPr>
          <a:lstStyle/>
          <a:p>
            <a:r>
              <a:rPr lang="ru-RU" dirty="0" smtClean="0"/>
              <a:t>Палочки Коха – возбудитель туберкулеза (</a:t>
            </a:r>
            <a:r>
              <a:rPr lang="en-US" i="1" dirty="0" smtClean="0"/>
              <a:t>Mycobacterium tuberculosis</a:t>
            </a:r>
            <a:r>
              <a:rPr lang="en-US" dirty="0" smtClean="0"/>
              <a:t>) </a:t>
            </a:r>
            <a:r>
              <a:rPr lang="ru-RU" dirty="0" smtClean="0"/>
              <a:t>  </a:t>
            </a:r>
          </a:p>
          <a:p>
            <a:pPr lvl="1"/>
            <a:r>
              <a:rPr lang="ru-RU" dirty="0" smtClean="0"/>
              <a:t>Одна кольцевая хромосома, примерно 4,5 миллиона букв - пар нуклеотидов  (п.н.)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Человека </a:t>
            </a:r>
          </a:p>
          <a:p>
            <a:pPr lvl="1"/>
            <a:r>
              <a:rPr lang="ru-RU" dirty="0" smtClean="0"/>
              <a:t>3,3 </a:t>
            </a:r>
            <a:r>
              <a:rPr lang="ru-RU" dirty="0" err="1" smtClean="0"/>
              <a:t>млрд</a:t>
            </a:r>
            <a:r>
              <a:rPr lang="ru-RU" dirty="0" smtClean="0"/>
              <a:t> п.н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Ладанной сосны </a:t>
            </a:r>
            <a:r>
              <a:rPr lang="ru-RU" dirty="0" smtClean="0"/>
              <a:t>(</a:t>
            </a:r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ru-RU" i="1" dirty="0" smtClean="0"/>
              <a:t> </a:t>
            </a:r>
            <a:r>
              <a:rPr lang="en-US" i="1" dirty="0" err="1" smtClean="0"/>
              <a:t>taeda</a:t>
            </a:r>
            <a:r>
              <a:rPr lang="ru-RU" i="1" dirty="0" smtClean="0"/>
              <a:t>) </a:t>
            </a:r>
            <a:endParaRPr lang="ru-RU" i="1" dirty="0" smtClean="0"/>
          </a:p>
          <a:p>
            <a:pPr lvl="1"/>
            <a:r>
              <a:rPr lang="en-US" dirty="0" smtClean="0"/>
              <a:t>22 </a:t>
            </a:r>
            <a:r>
              <a:rPr lang="ru-RU" dirty="0" err="1" smtClean="0"/>
              <a:t>млрд</a:t>
            </a:r>
            <a:r>
              <a:rPr lang="ru-RU" dirty="0" smtClean="0"/>
              <a:t> п.н.</a:t>
            </a:r>
          </a:p>
          <a:p>
            <a:endParaRPr lang="ru-RU" dirty="0" smtClean="0"/>
          </a:p>
          <a:p>
            <a:pPr lvl="1"/>
            <a:endParaRPr lang="ru-RU" sz="2400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800" dirty="0" smtClean="0"/>
              <a:t>	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100" dirty="0" smtClean="0"/>
          </a:p>
          <a:p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2507280"/>
            <a:ext cx="8756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http://kodomo.fbb.msu.ru/wiki/Main/mf_2014f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8310" y="1547155"/>
            <a:ext cx="718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Сайт с презентациями и заданиями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28" name="Picture 4" descr="Mycobacterium_tubercul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50" y="1431940"/>
            <a:ext cx="4032525" cy="38846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5574" y="165100"/>
            <a:ext cx="8794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Электронная </a:t>
            </a:r>
            <a:r>
              <a:rPr lang="ru-RU" sz="3600" dirty="0" smtClean="0"/>
              <a:t>микрофотография п</a:t>
            </a:r>
            <a:r>
              <a:rPr lang="ru-RU" sz="3600" dirty="0" smtClean="0"/>
              <a:t>алочки </a:t>
            </a:r>
            <a:br>
              <a:rPr lang="ru-RU" sz="3600" dirty="0" smtClean="0"/>
            </a:br>
            <a:r>
              <a:rPr lang="ru-RU" sz="3600" dirty="0" smtClean="0"/>
              <a:t>Коха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25620" y="3889860"/>
            <a:ext cx="25347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Масштабная линейка –</a:t>
            </a:r>
          </a:p>
          <a:p>
            <a:r>
              <a:rPr lang="ru-RU" sz="2800" dirty="0" smtClean="0"/>
              <a:t>2 микрона</a:t>
            </a:r>
            <a:endParaRPr lang="ru-RU" sz="2800" dirty="0"/>
          </a:p>
        </p:txBody>
      </p:sp>
      <p:cxnSp>
        <p:nvCxnSpPr>
          <p:cNvPr id="9" name="Прямая со стрелкой 8"/>
          <p:cNvCxnSpPr>
            <a:stCxn id="6" idx="1"/>
          </p:cNvCxnSpPr>
          <p:nvPr/>
        </p:nvCxnSpPr>
        <p:spPr>
          <a:xfrm flipH="1">
            <a:off x="3035800" y="4582358"/>
            <a:ext cx="1689820" cy="2292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ДНК занимает не всю клетку бактерии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4" name="Picture 2" descr="http://pisum.bionet.nsc.ru/kosterin/lectures/lecture7/nucleoid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854394"/>
            <a:ext cx="5741322" cy="37252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54580" y="1892800"/>
            <a:ext cx="25347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ДНК в клетке бактерии обычно образует </a:t>
            </a:r>
            <a:r>
              <a:rPr lang="ru-RU" sz="2800" dirty="0" err="1" smtClean="0"/>
              <a:t>нуклеоид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5574" y="241384"/>
            <a:ext cx="8794595" cy="11905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Задача(*) для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любопытных: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насколько плотно упакована ДНК палочки Коха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450" y="1662370"/>
            <a:ext cx="82570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Оцените среднее расстояние от участка ДНК до участка соседнего в пространстве, но не соседнего по последовательности.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i="1" dirty="0" smtClean="0"/>
              <a:t>Указания.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400" dirty="0" smtClean="0"/>
              <a:t>1) Размеры клетки, </a:t>
            </a:r>
            <a:r>
              <a:rPr lang="ru-RU" sz="2400" dirty="0" err="1" smtClean="0"/>
              <a:t>нуклеоида</a:t>
            </a:r>
            <a:r>
              <a:rPr lang="ru-RU" sz="2400" dirty="0" smtClean="0"/>
              <a:t> и число пар оснований ДНК оцените из фотографий на предыдущих слайдах.</a:t>
            </a:r>
            <a:endParaRPr lang="ru-RU" sz="2400" dirty="0" smtClean="0"/>
          </a:p>
          <a:p>
            <a:r>
              <a:rPr lang="ru-RU" sz="2400" dirty="0" smtClean="0"/>
              <a:t>2) Расстояние </a:t>
            </a:r>
            <a:r>
              <a:rPr lang="ru-RU" sz="2400" dirty="0" smtClean="0"/>
              <a:t>между </a:t>
            </a:r>
            <a:r>
              <a:rPr lang="ru-RU" sz="2400" dirty="0" smtClean="0"/>
              <a:t>плоскостями соседних оснований </a:t>
            </a:r>
            <a:r>
              <a:rPr lang="ru-RU" sz="2400" dirty="0" smtClean="0"/>
              <a:t>около 3,4 ангстрема. </a:t>
            </a:r>
            <a:endParaRPr lang="ru-RU" sz="2400" dirty="0" smtClean="0"/>
          </a:p>
          <a:p>
            <a:r>
              <a:rPr lang="ru-RU" sz="2400" dirty="0" smtClean="0"/>
              <a:t>3) </a:t>
            </a:r>
            <a:r>
              <a:rPr lang="ru-RU" sz="2400" dirty="0" smtClean="0"/>
              <a:t>Диаметр </a:t>
            </a:r>
            <a:r>
              <a:rPr lang="ru-RU" sz="2400" dirty="0" smtClean="0"/>
              <a:t>двойной спирали ДНК – около 20 ангстрем.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4) 1 </a:t>
            </a:r>
            <a:r>
              <a:rPr lang="ru-RU" sz="2400" dirty="0" smtClean="0"/>
              <a:t>ангстрем = 10</a:t>
            </a:r>
            <a:r>
              <a:rPr lang="ru-RU" sz="2400" baseline="30000" dirty="0" smtClean="0"/>
              <a:t>-10 </a:t>
            </a:r>
            <a:r>
              <a:rPr lang="ru-RU" sz="2400" dirty="0" smtClean="0"/>
              <a:t> метра.</a:t>
            </a:r>
          </a:p>
          <a:p>
            <a:endParaRPr lang="ru-RU" sz="2800" dirty="0" smtClean="0"/>
          </a:p>
        </p:txBody>
      </p:sp>
      <p:grpSp>
        <p:nvGrpSpPr>
          <p:cNvPr id="14" name="Группа 13"/>
          <p:cNvGrpSpPr/>
          <p:nvPr/>
        </p:nvGrpSpPr>
        <p:grpSpPr>
          <a:xfrm>
            <a:off x="6876300" y="2507280"/>
            <a:ext cx="1476187" cy="1405892"/>
            <a:chOff x="6569060" y="2507280"/>
            <a:chExt cx="1476187" cy="14058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69060" y="2507280"/>
              <a:ext cx="1476187" cy="1405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Прямая со стрелкой 6"/>
            <p:cNvCxnSpPr/>
            <p:nvPr/>
          </p:nvCxnSpPr>
          <p:spPr>
            <a:xfrm flipH="1">
              <a:off x="6799490" y="3083355"/>
              <a:ext cx="345646" cy="7681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20585633">
              <a:off x="6791809" y="2825388"/>
              <a:ext cx="345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?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Геном человека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99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ядре каждой клетки:  </a:t>
            </a:r>
            <a:r>
              <a:rPr lang="ru-RU" dirty="0" smtClean="0"/>
              <a:t>22 парные </a:t>
            </a:r>
            <a:r>
              <a:rPr lang="ru-RU" dirty="0" smtClean="0">
                <a:solidFill>
                  <a:srgbClr val="C00000"/>
                </a:solidFill>
              </a:rPr>
              <a:t>хромосомы</a:t>
            </a:r>
            <a:r>
              <a:rPr lang="ru-RU" dirty="0" smtClean="0"/>
              <a:t> + две половые </a:t>
            </a:r>
            <a:r>
              <a:rPr lang="en-US" dirty="0" smtClean="0"/>
              <a:t>XX </a:t>
            </a:r>
            <a:r>
              <a:rPr lang="ru-RU" dirty="0" smtClean="0"/>
              <a:t>у женщин и </a:t>
            </a:r>
            <a:r>
              <a:rPr lang="en-US" dirty="0" smtClean="0"/>
              <a:t>XY </a:t>
            </a:r>
            <a:r>
              <a:rPr lang="ru-RU" dirty="0" smtClean="0"/>
              <a:t>у мужчин + ДНК </a:t>
            </a:r>
            <a:r>
              <a:rPr lang="ru-RU" dirty="0" smtClean="0">
                <a:solidFill>
                  <a:srgbClr val="C00000"/>
                </a:solidFill>
              </a:rPr>
              <a:t>митохондрий</a:t>
            </a:r>
          </a:p>
          <a:p>
            <a:r>
              <a:rPr lang="ru-RU" dirty="0" smtClean="0"/>
              <a:t>Геном </a:t>
            </a:r>
            <a:r>
              <a:rPr lang="ru-RU" dirty="0" smtClean="0"/>
              <a:t>вида </a:t>
            </a:r>
            <a:r>
              <a:rPr lang="en-US" i="1" dirty="0" err="1" smtClean="0"/>
              <a:t>H.sapiens</a:t>
            </a:r>
            <a:r>
              <a:rPr lang="ru-RU" dirty="0" smtClean="0"/>
              <a:t>: </a:t>
            </a:r>
            <a:endParaRPr lang="ru-RU" dirty="0" smtClean="0"/>
          </a:p>
          <a:p>
            <a:pPr lvl="1"/>
            <a:r>
              <a:rPr lang="ru-RU" dirty="0" smtClean="0"/>
              <a:t>25 </a:t>
            </a:r>
            <a:r>
              <a:rPr lang="ru-RU" dirty="0" smtClean="0"/>
              <a:t>последовательностей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(</a:t>
            </a:r>
            <a:r>
              <a:rPr lang="ru-RU" sz="2400" dirty="0" smtClean="0"/>
              <a:t>если не обращать внимание на различия геномов разных людей)</a:t>
            </a:r>
            <a:br>
              <a:rPr lang="ru-RU" sz="2400" dirty="0" smtClean="0"/>
            </a:br>
            <a:r>
              <a:rPr lang="ru-RU" dirty="0" smtClean="0"/>
              <a:t>Всего около 3 </a:t>
            </a:r>
            <a:r>
              <a:rPr lang="ru-RU" dirty="0" err="1" smtClean="0"/>
              <a:t>млрд</a:t>
            </a:r>
            <a:r>
              <a:rPr lang="ru-RU" dirty="0" smtClean="0"/>
              <a:t> букв (пар нуклеотидов) </a:t>
            </a:r>
            <a:endParaRPr lang="ru-RU" dirty="0" smtClean="0"/>
          </a:p>
          <a:p>
            <a:r>
              <a:rPr lang="ru-RU" dirty="0" smtClean="0"/>
              <a:t>Адрес </a:t>
            </a:r>
            <a:r>
              <a:rPr lang="en-US" dirty="0" smtClean="0">
                <a:hlinkClick r:id="rId2"/>
              </a:rPr>
              <a:t>http://www.ncbi.nlm.nih.gov/projects/genome/guide/human/index.shtml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60" y="51022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800" dirty="0" smtClean="0"/>
              <a:t>Хромосомы человека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200" dirty="0" smtClean="0"/>
              <a:t>(кариотип)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71682" name="AutoShape 2" descr="data:image/jpeg;base64,/9j/4AAQSkZJRgABAQAAAQABAAD/2wCEAAkGBhQSERUUEBQVFBQVFRcVGBUUGBgYHxgYFxYdFxcaHRwYHiYfGhwjHCEeIC8gIycpLCwsGCAxNTArNSYrLCkBCQoKDAwOFA8PFCkYFBgpKSkpKSkpKSkpKSkpKSkpKSkpKSkpKSkpKSkpKSkpKSkpKSkpKSkpKSkpKSkpKSkpKf/AABEIANQAzgMBIgACEQEDEQH/xAAcAAABBAMBAAAAAAAAAAAAAAAABAUGBwEDCAL/xABDEAACAQMDAgUCBAMGAwUJAAABAgMABBEFEiEGMQcTIkFRFGEycYGRFSNCUmJygpKhM6KxCCRDU/AWJWNzg8HC0eH/xAAVAQEBAAAAAAAAAAAAAAAAAAAAAf/EABQRAQAAAAAAAAAAAAAAAAAAAAD/2gAMAwEAAhEDEQA/ALxooqDWvizbz6fdXtvHI4teGifarHONp4LYU579/SeOKCc0VHNN62il0wagVZY/KaVk4ZhsyGUY4JyMA8fpTG/jJa7LKQRy7L2R4wTtBjMbqjbhk55YHjPH7UE/ooooCikmqapHbwvNM22ONS7N8AfYdz9qZ7rxCso7WK7eYCCZgiOFY5JznIAyMYOc9sGgkdFNusdR29pGJLmVYkZgoZjwWPIAx345rzY9T201xLbRShpoMeYnOVz+YweeOO2aB0ooooCio0PEKzIvCjlzYgmZVU5GM525/FyCMjgVi28RLN9P+vLlbccHcp3BgduzaM5bPxn57UEmoqPab13aXF19LE5aUwrcD0na0bgMCG7E4IP6/IOJDQFFarm5WNGdztRFLMT7KoyT+1RSHxY09vp9sx/70xSP0NwwcJhhj0eojv7HPagmFFM151bbRXkNnI+LidSyLg4wN3c9hnawHyRXnpzrC3vjMtszEwP5cgZSuG5+e/Y/tQPdFFMfWPV8Om2/n3Adl3qgVACSzZ+SBwATyfagfKKjer9eQW91aW7q5N5jy3XbtGSAM5YHkkdge9Y1br6C3vorJ1kMssbShgBtAVXIBJOcnYQMA+2cZoJLRUc6I64h1SF5oEkRUk8siUKDnaGyNrEY5+fapHQYNc2Wp+iTXtPXP4AyH+5FNtI+clJB/pNdKGqE8fNEmhuku4RhLiL6aQr3L88N/iTAz/dIoJT07aBek2A4zZ3Dk/c72qubVUns9BiUbc3s6PjuT58OWz/hI/2roDpvRRb2UFsyjEcKRsO4J24f7EE5/eqS8J+lmk1WRHw9vp00rDngSu2xCPnPl7v8lRXQtFFFVDL1loH1tlPbbtpljIDfDAhkJ+24DP2zXPhu1fpnyyV3RajtAPJ9SF/T+5/Y104RXPfWfTlrBr0NqzrHZ3EkNxLGOFRvWm3j8Ib9MCT2ABqKlHj/AAbdMtlZhlZ0HJ5OImB9v1rPQUA/9o9RaPARIUVdp4IIjCnnvwM1IvGTQ0udKm3uI/J/nhiC3KAjbxyN2dufbNNngbYI1rLdmTzLi4ZVlAyPL8pQEQg/1bSGJ99w+OQs0UUUVUUfd2i2l71CrsB51i8qAjGRKp7fOHYLn5pBr+neV0pZ7MBZJ0ll45O8ueSPjgc+wHxTp/2idEIWC7RguR9K47FlLGVfzAIPH3zU31To+OTQ/ovMVUW1XbKW9IaNQ6uT/Y3DJP8AZJqCM21vAeprYWRASKwHmBcbdmwiJR8ehozn4xVtCqV/7Pelb/qLuV1kddlsnOWREUfspXaB/gPxV1CqNN5biSN0bs6sp/Jhg1zSllix/hxP/f4dXCxpwG2ugTcPhdygk5xyK6bNc+9ZdXOmuS3VtbR4sGVJ5QMs6ErExbJwDklFIGRnvUE16u06K31ywvp3CxmGWMs+MeZFG7J37Fgxx91GOTSXwEid4767cYW5ucrwBnbuZuB7ZfH5g158bNXW4srW3tUE73jiWLAyQiLvLL8EggE/G6pZ4V6hHNpVs0KJGuwqUTIAdWIfGeeWy3+agl1RPxQ6WF/p00eCZEUzRY/8xFJA/wAwyv61LKa+qdTNvZXM6/iiglkX81Qkf71RUdi/8V1XSxbt5kNhawSyv22yfi2nv6iVQY/xfFPXi9Z/T3mn6kQTFBKsU+OSI2bIPHtjeP1A96aPBG9lt7pre4ZT9bbrfR8AEsxIb9SMnH9325qdeLHUKWmmSs8aytLiFI3GVLv2JHvtALY+VHbvUUw+BWi+VDdTRlvp57g+Rv4JjjLKHI++cf5atGqw8GdXmj8/TbwsZrXYyZ7CFkXaowBwODzz66s+qgqkfHLVpbq5i0215McbXUmDgkpGzqPzCAnA7l19xV3VTujFL3queWMAx20JjYn+pgohP58kj/LQOPTHXzy9OzXUzkzwRyxFx3MgXETH7nchJ/Wq/wDDMNpuo2Dsd8eowY4GNu+Qqq5PcqyqT2/FTr0NGq2mvWD42RLK67uw2CRM/PGyM557fu0a7qDfwLSLmIBZLaeWNXzkhlJZf0JUHH2qK6TorXC+VB45APHI5+K2VUYNc3dfSrcXmssyKXh+n2tjlUjlSFsZ7ZyM/lXSJrnma8tzcdRSzBt/lvGiED+qXy935iTyz37EmoLB8Z7/AHadHDEQWvLiGFcdmDNv/Y4H70l8I4PKv9ZhBOxLpCq+wBMvb9Ao/QVGdcuZ10DSLpgZTbXEUxO3IEaFhGGwe2Aq5+4rd0d1F5fUUhQboNUQSxscjgqXU4+Qyuh+4NFXhRWBWaqKg8VIVvtY07TpNwiKtK+04J37xweeQIz7f1fs36BqMkGg6vbOxf6R5rdDngJINmAQOcEs2P73tTprenzxdU2txIjPBIgijfaSEPlOpXI4Dbstz7OaZtD06do+orZInYsxdI5Acks0hBAHcsoBX52rUUp8N7Y2Gs/TR+mC7sYbhVPO4iIHdn29fm1dYqmbLp68F3oNx5EpaO3EM7N/QoDDD55UhWY8/Yd6uUVUBqgLKJXPUsmN8W2QAnn173ZO/OQwBz7YFX844PtVKdPdCXsFprNpLC0nnJuhfIxK43FSDn8X4Tg+4xUUivJXWTphvYpEme49bxIw/wBJqS+FMZs9R1LTs+lJBcRj2CuB/uVKftSS06Ov3stE2ptktJ98quVUpH5mV7/3B+HvyKkcHR06dQPfKE+nktthIb1bwqrgqf8ACORxgfNBPaauqblI7K5eUZjWCUsO+V2HIx9+1OtJdU09Z4ZIX/BLG8bfk6lT3+xqooO+uBbafoN/n+dFIY8A43xCQnaSPgenH98/epb40yCS40qE+pXugxQfiI3Io479iRTyfCGJtNgsZJmY28rSpMEAOWkZyNuT6SDg89wD9qUeIHQkt5cWVzbPGstpKHxLu2su5X7qCcgr2+/tUUz6LIJOq70qzL5drGpC/hkOyPO4+xXIA/w/nm0KhfSvQ0lrqd/eSSrIt0wMYAO5VzuKnPHHCjBOQoPHappVRg1Eui/DqLTZbmSKR3NwwOHx6FBZtoI5PLdz8D75l1FBXtr4f2llc3k89ydmo7rfynIXm4bLIpzl2LHjABAz370nv/BSJ9PWyS5mCpcGdXcK+Ny7WXau0Yxkg57n44qd6zp3nx7N23+ZE+cZ/wCFKkuMZHfbj7ZzS4UCfTrIQxRxKSRGixgtySEUKCfvxSmiigMVEtS8LrGeW4ldHDXSbJdrkA+pXDgezZUH4+1S2igY7e0trSCGzP8Awinkqsil1Yfh2u2No3FgMMRuJwM9qWx6HbjytsMQ8j/hYRf5eRg7OPT+ladV0ySWSFlkQRxtveN42cOQylTlZEwVwcbgwyQ2MqKdFoM0UUUGMVpvLtYkLvu2jvtVnPJxwqAk8n2Fb6S6pbtJE6RsqMw27mDMBng8I6N2zyGBBwfag2WtwsiB42DKwyCPet1I9IsPIhSLdu2LjdgDP6D/APp+STyVlAV5Ir1WDQJ5L5FkWIsBI4ZlT3KpjccfAyOfuKUYpkfpdfrVuxJIGAYNHuyrZQIvf8IAGcdskngk5fBQFFFFAU322srJPJCqyExEB32nYGKJIF3e52up/X7U4U0w9PIt291k73ULgKijACj1FVDSfhGN5O3JxigdqKKKApuv+oIIZYYZpVSWckRIc5cjGcY7dx3pxqpPF/TgmpaVeMwWNbiOJ2Y4C4lEik54Axvyft9qCzbLXIJpJYopUeSEhZEU5KE9sj/1yCPatlnqsMrOsUqSNE2xwjBijfDY7H/9H4qs/CCFri91PUCMJNN5cTDsyq7FiM9+AnPyWpq6LuRp+tarbXBCxSo9xvPHpUtIOfYbJG5+wqC5bW7SVQ8Tq6HsyEMDg4OCODW6q58BrGSPSUMmcSSvIgI7IcKMfYkFv81WNVGq5nVFZ3IVVBZiewAGST9gKjtl4jWMlp9Z52y38zyt0gIw/wAEcnnv+VP2o2SzRSRP+GRGQjvw6lT/ALGuatPR5LMaLGGN02pszjb6VjRAhbPxkE/kD9qDpS61OKKPzJZY0j4/mOyqvq7eonHPtWm21+CSd7eOVWmjVXeMHlVYAg/GOR+4qE+Nmkk6K6wr6YWibA9o09P+wIP6E1HPC0LPq/1ETZVdMthJtPAk8uOPY2OM+nOM/wDTAC6aKwKzQMOq9Z29vd29pKxE1znYAAQOSBu543EED5Ir1pHWFvcz3FvCxMtsdsisrLjkjgkcjI71B/GLTfKubDUhGzpaTJ5+zuIxIrqfyzuHx6uaUeDGhy+XcX9z/wAS/k8xQeSIwWIyf7xPb4VT78QSvReuLS6gmnhk/lW5cSMylduxd7H7rt5yKc9E1uG7gSe2ffE4JVsEdjggg8gggjH2qkp45dBnvoHheW1v0dbdo1DDzWDCNCDxkbipXuQAQCKtHwz6bex02CCXiQBncfDSMXK8d9uQuftVElupwiM7ZwqljgZOAMnA9zUT0bxSs7mymvF3pHb8SK4G5c424AJB3ZwMHvxUwNc82FlbtrN1pRnkFlPc7mREA3yplvKL5yqBsjIHOwdu9Beek68lxaJdKrrG8fmhWHq24z2BPOPg/FR1fFa1IsGCSn+IOUj4X0ESCLL+r+0ccZ96mEVuqoEVQEVQoUDgKBgDHxiqF6Fltf4+YGaRoYJrhbFOCiuWLPz3x3K/fB74zB0BSTV9RW3glmfJWKN5CB8IpY/9KV0l1O0SWGSOUZjdGR8/2WUhv9qoh0Xi3bDTE1CZJER5DF5YwzbwxHHYEYG7PFPvU3VsdnYm8ZHkjAjbauAcSMqj8XA/EKpPwyjt724SwuZ2a3t5ZJraHYFFwwZmLO2T2UE7OxGeeCDefVWjx3VlPBKQqPEwLHsmBkPzx6SA36VFN+l9fQXF4lrEHZ3tVut/p2hHwVU853YYHtjkc1J6pfwLlW5uZp3Mfm29tDaKUzl0UnEhz8qqL2/pHaroqoKrDxm1ZpfI0uCKOWa7y2X/APCVTwy/DHDc+wUjBzVn1TfUd246uswQCBEqLkf0skhYj75J5oJL4I6wk+kxKuA0BaJ1HzncG/UEH881GvG3SRcXthDbwxm6kEjB5OzLENyxEdiCc9/y9zjz4EsIbvUrTvslBBHb+XI8Tf8A4+1a+vtYY9T6dHEcmExKR2wZXJk59/5ZH7VFWL4e9VJqFjFOiqh/A8a9kdOCB8LjBA9gRUlql/AUmO71KAfgWRSPcArJIn+4x/pq6KqEuqX6wQyTP+GKN5G/JFLH/YVzt0j1TMurQaneFQl7NNAfhVAjTj3CqWQZPspq6vE8t/Cb3ZnPkN2+ON3/AC5qkNfiQdMaeR+L6qU/uZN2PtwP2oOj9QdRFIXXcoRiykA7gFORg8HI4wapDwf1CW1ntiTH9NqhuCEVdpimgY8D5XGAOcc9hjmx+rdZePQ5p33LI1mM44IklQJn7YZv9qp/ojXEkk0S2TBeG4uJHx/SJJDtH7Akj4K1FdICs1gVmqitev8AUDeaja6QrbIpcT3J93jQlhECCD6tpz+an2IpF4I6jJ5uoWhJaG3nxFzkIC8gKLnsDjP6Gt2p9H3DdTW92sbNbiMM0gwApWJ49p5znO09uzfnXjwh0C7gvNSe4haGKWXKhh+Jt7tlflQrd+3P54g0+Kcf1mqWmnu5WP6ae4KgkbpPLkERGO7KUJwfbPzT/wCD3WJv9PXzSWngPlSE924yj59yV7/dWpBr/R9xP1Fa3Pl5to7fDSZGAwEwC4zkncyngdjWrwT6NubAXguo9geVAmSPUsYcbgATgHcMfrQWbI2AT8DNc16fxp7apHxcRaxuD/Ksikqc8kZbtn3NXz13cSR6bdvB/wARbeUg9sYQ5I+4GSPuBXOMlyU0CKEMD9TqEj4BOQIoo0Ax+ZB/IrQdJ9Vax9NY3FwOfLhd1+52+n/fHNc96Na/SwaTfs34tQlLnHO3fGp/2R/9VXT4is0Wh3IC5ItghB9s7UY8Z5AJP6d/eqY1+LHT+leWSd1zcFs/2/MYAdzjt/8AfHNB0yKjHibq7W2lXUqfi8vYMcYMrLED+m7P6VI7fO1d3fAz7845pD1Loi3lpNbucCWNkz8E/hP6HB/SqKBg22K9Pz/hJaRnYDkxvcZ2/f0OR+pqzfHPVTFpTxocNcSRwZBxwTvb9CF2n7NVaN0Hqrvp9vdW7eXbztEsow4WJnRyWIJ9Aw2CcccewFT3x80Ke5tIPp43lKz8rGrMQGQgHC54zwT9xUU19FyC16mntkAVHtIU2jAGY7aFxj/m7fNXNVPXmkTJ1NYukTgLbIJZApKnbFIjkt27bV55zj7VcAojNM110nbyXkV48ebiFSiPkjAOe47HGTjPzTzRVETsdAtNLkllgjlMl5Jkou6RmIDOQoPYDLMef+gpXc9DWsl8l+yH6hAAG3HHClQSvYkA96VdRdNR3iospYeW+9SuMg7SpIJB2tgnDDDKcEEEZp3oGbROkra0lnlt49j3L75DknJyTxnsMknA+aeaKKDVdWyyIySKGR1KsrDIKsMEEe4IpluehLKSCK3e2jMMLbo0wQFPc9jk5989/en+igY9SnSaU2U9uXjmjcliUKsq7d2VDbxhmUZx3IrTpvh9YW8qSwWsUckYwjgHIznnk8nk8nn708x2CiZpgDvdEjJz/TG0jLx+cjc/f7UpoMCs0UUBSbUrzyYZJSNwjR3wCoztUtjLEAZx3JA+aU14nhV1KuAysCrKwBBBGCCDwQR7UCHQNV+ogEhTYSWUrnPKMVOCQrY4zhlVvlQeKca0WVkkKBI12qM/JySckknliTySSSSea30GCKaJekbMmIm2h/kMXiARQEZiCSAABkkA5x3FPFYNAxTa0HuzZSwEo8bEM4ysgCjeMFdpT1bfxbsq2VC4ZnFdHhCJGIY/LjIKJsXahHIKjGAQfcVlNKjEpmwTIRjcWY4GAPSCdq5wM7QM45pYKAooooNVwzBWKAFsHaGJUE+wLBWIGffB/I1E4uspStoxSP8AmpA8gG7/AMe4S2AQk8bWffkg7gu3C53CYEUnGnR/y8Rp/Kz5fpX0ZG07ePTkZHGODigUCs0UUBTHc9Y26X0dizETyxmRRj0454J+TtPH2p8qoPGPdZX1jqke1mTdB5bHaCdrsrZHOPUQfyX5oLI0Hqq3vDMLZ9xgkMUgIKkMPse4ODg/Y1o1bra1tp/ImkxL5L3G0KTiONWZjke+FYgdzimzwy6NNhanzWElxO3nTODkFj2APuBnv7kk+9QHxotvp9RguEAdrq1ntNm4KQzIYlck8Y/mD4HoPPNQW3051FDfW63FsS0blgNwKnKkqQQfuKdKj3QXTf0FhBbtguikuRnBdiWbGfucfpUhqhNqV8IYZJWBIjjeQgdyEUsQPvgVXEPjR/7o/iBtgWFx9O0Qk2gHG4EMVJPpI4x71ZzrkYPY8Vzl0pDB/Fxps0o+jgvpZYlK8yTjCIjH4G0Dng4x70F59QdUra2D3jIzKkayeXwCd+0Kp+OWGTzjmo/pvi7BL9Builj+vLqhO0hGR/LwSDzl8AY+RkDNSLrHRFu7G4gdggkjYbz2Uj1Kx+wYAn8qpHwbuUur+1jnZEFlBJ9PHz/NkeRi788FgCTx/YBxwag6IFFYFZqgory7gDJIAHua8QXKuMoysMkZUgjKkgjI9wQQfyoNtFNkfUls0/06zxtPhj5asGYBcbsgZ24z2OKc6AoopNfajHCoaaRI1LBQXYKCxzgZYgZODxQKaK1xzBhlSGHyCD747itFnqsUrMsUscjJwwR1YqT23BScfrQK6KKwaDNFNz9QW4nFuZo/PbtFuG/hS/4RyBtGcmvOtdSW9oEN1KsQkbYu7Pqb4GAaBzooooA1SHijIt7qz2reoW2nXEiL/wDHMZlyMduAn+mrvqk7bSGk6tuFlUlGgcn/AOW9uI+/sMnH51BL/BTWDPpEO45aJnhJJycKcr3/ALpAquepJ49UTWL9vUlskNvbZ5AHm8uPgtyfykNSDwLhmFnqFuVKlJiqlhj+YYijA9iMFV4z/VUL0Kyu4dF1OBreUFprZSpjbIyT5hxjPG1Of71FdAdIyFrC0JJJNtASSckkxLnn3p3qN+HPmfwuzEylHECqVYFSMcDIP2AP61JKqGTrXVDbafdTA4ZIJCp/vbSE/wCYiudzbR2tno97EBv+plaV+2WjmjKgnvgKpH7n356M6t0Q3llcW4IVpYmRSc4DYypOATjdjP2qttX8ILl9GtbGOSEyxXDSu2WC4cuDg7cnAYe3OD9qgsrquRRY3Rc4UW824j48ts/7Vzy8htLDRL1VG9JrjJ7FkWcOq/cY3/6z81fXVXTT3OmS2cUm12hWMSPnnbt/FjnDAYPf8XvUEvvCC5m0i0s2miE0EzyEkuV2OWyoIGSQCPYCirbjYEAjseR+XtXqtdvCEVVHZQAPyAxWyqirfFbUpbm7tdHgcRi6BeZtoY+WCSAMnH9DH54Xke/vwJ14yWklpIMPZyFOMco5Yjt3IYMCcfHzXvqTo65l6hs7yNc28ca75NwG0oZMrjOeQwxx7n70g6J6Tvba+1aQQ+THKsogBYFWcuzRkc5x9z23YqKhmj6/JZS3GqxshU6i9tcW6ouGhb1qykH0tw2PkgHnkHoexvEljSSMhkdQ6sPdWGQf2rn7SfCq/wD4Pdq0JWZ7iB0hYgMywhgx7458w4yR+A/bN2dEabJb6fawzDEkcKKwznBA5GR3x2qofDVUeIt3/E73+FRv5cMEZubqTGSNq7kRc8e4JJ/tf3cG1jVO6x0XewX2rTwxtNFd2cyxlSu7fKFXZjOfT6j9wo96gefC7qLyunhO6jbbJOcKMbliLMP8x+fmq86W16WzMGqMwzfXssNyuMq0W5W3Ad1ZWL4wfZc++ZhpPR96vTEtqIyty5dhEcBthlUspycbmQNxx+IDvTNrfhvey6TpcMUBEsLyGWMuvp8x92884++PbOKKvUGm/qLVPprSef8A8qKSTHyVUkD96XRpgAfAx+1RvxKsJp9MuYrVPMldAoXjkF134yQM7N2KqKQtL+4s20/WZZWllu5pllDHvGrCPaAPbbkj2GFwOKsDxx1CNxY2Uh2rcXKO8g/ojU7CRkHn157e1JeovDq8uNCsLSOOPz4SrSB2ClAVbIDduCRkDvjjOKdOt/Cya/msW85FS3jWOXO7JwVJKYUgk4P4iPaorb4Sa3KXvbGeUytZTmONnOXMW5l9R98Ed/vj4qx6hPTHh39Lqd5fNLu+oZtkaggKHYOxbPdsjj45+eJtVQVjFZooGm51DyrmKIQ8XBYmUFQN6xs2CB6mbag5PGMc8Yr3oWrG4RmaMxFJXjKFlYjYcZJXjn4BP50tmtEZkZlBaMkof7JZSpx+hI/Wi3tEj3bFC7mZ2x7s34j+ZoNuKzRRQFYxWaKCMya/NtuQfKieK5WGMBXn8wNDHKoChoyZG39hwuPcAtUgtHZkUyKEcqCyg7trEcruwN2DxnAzitV3pEMqsssMciswZldFYMwAUEhhgkAAZPsBSiKIKAqgKoAAAGAAOAAB2AoPdFFFBgimC+v5UumjeVI4TaSyhgoVoyhjUuzuxVgNxPKqB77u9SCsYoGjpTUGntlkc7iS4DcepVcqpyvoYkAepPSe68Yp4oooCsGs0UESl165jjvPSJ5IrjykMUZAjRrWKYMyFyz7SxBAb1Ej8AyVf9CvDNbQyvkM8UbnIxyygnj25pbis0BRRRQariMlWCsUJBAYAEqT7gMCDjvyMVDLW5ud2nmVp23RqJUXcjF9wy7gRbCoHLKzpwDtDHCmcUUBRRRQFRfqbrT6O7srcwM63chj8wHAQ5AHGDuPOcccAn2qUGqy8U9T867sdNjCpLNIswuCCWg2MdjxgEer0uOTjH58BINB65NzFfSLbtizlmiUI2/z/KUt6fSME9sc9xyaaj4wwDTYb5oZcTTeR5SlWYMM7iDwGGBkds9uK2+DGrpLpqxrGIpLZ2hlUe8g5L/ctnJJ9warfV7j6TUrm6jhjksbC7QG2Z2IWSceuWNT6VbcvbsCRgdyIroQVmkumaklxDHNEd0ciK6n7MMj8j9qVVUYNVdf+LE8Ueqb4Ilks54ooVJc+Z5rMFDbe7bV3cEDnHtzaJrna96keWebWXRT9JfRQpEFVQ0eHBL8bmkA27WJ9J/IAQWt1h11LYQWkzW24TSRpMN2DFvXJA4wTnI5wPT98hRpnXPnarcWAhOII1czBsjcduVIx6fxYHP9J+ePPX2oxNo1xMQrRvbb0EgyCXA8rj53FcffFQTwv1WXT7yGwn8uRL6BLqOZVAfc6s5Dt3fkOuSSeB2BxRV0Cs1gVmqiM+Imsz2mnzT2piWSMBv53YqD6gORliOAPc/fFNvhX1Xc6jbSXFz5AUybI0hzldg9e/LHkkggHnBz2Ipj8dXd10+3UEia7UHg4JGFUHH+I8fatnhnebNW1i2AIXzxKoHCryVbA9icr+YWgQr4j351l9OQ2zL9UMSNwVhGGdAMgM4XI+d2fti3RXOvUulzRS383kyecurWzwybGHBMrAq/wSU7e5X5FdEoeBng/FQejUG6x6ymtdT022jA8u5dlkyO4JVFwfYqTu+/Aqc1WnjvpztYR3EKsZbWdZQyd0XB3NxzgEKc+3eqFvSXVdxNrGo2kzK0UG1osADaMgYyO/B5z7j9Kn1VL4M281zdXmqSII47o7EUE8lWBY/4QRjPyD8VbVBVPiP4hXcN4bbTSmba3a6udwByq4fYMjg7OTj2f7VYPS/UCX1pFcxghZVztPJUglWXPvhgRn7Uxah0pYJd3V1OzCWe1YSgsdogCLFIwAHHAXJ/an/pzp+Gyt0t7ZSsaZxk5JJOSSfck0DnRRRQFFFFAU23PTtvJcR3LxK08S7UkPdQc8D29z+5pyooGrSdDtrPctuiRGZ2cgHl3wSe5yeM8DsKZ9P6L051vFiVJVupT9SBIX/mKxbacH0FWYnHBGad9Q0QPc286qgaIuGcqNxRo3UKGxnG5t2Cce/etPSGjS2tusM0nmeXhEPwiIqDJIHcgtt/p3bctt3EHSwsEhjSKFQkcahVUdgB2FKKKKDBFN0vTlq0bRNbwmN38xk8tNrP/bIxgtx+LvTlRQRrV9R0+ayPnFJbNsoSiu6fyjk8xAhVXb+LIAx3pzi6etlaJ1giDQLsiYIuY17bVOMgd/3PzSVenPSFMmV+rN0Rt/F6zIqfi/pfa275QcU+UBRRRQeStN8uqQxziI5EsiGTOxsFUzkl8bcj4zn7U5Uiu9MWSSOQlgYw4ABxnzF2nPvx7YIoPGj6zFcoXhJIB2nIKkZVXXg+zIysPs4pwps6f0FLSIxxs7AsWy5HcgDgAADtknGWYsxyzElzoCoh4tXxi0i7K92jEQ/+s6xH/lY1L6r/AMcgf4S7DOFmhZsf2RIB/wBSKCN/9njUHVby0lJDQyK4Q91LZWQfllR+pPzVyVUfRcscfUt8kQ9FzbpOv5sscpz8ZLE4/KrcoG7UtIE0kDHA8mXzMFc7h5bKF+2HKP78xL7gEOAFZooCiiigKKKKAooooCiiigKKKKAooooCiiigKKKKAooooCiiigKYet+l01CzktpHMYba3mAA7SjBs4P7dx3p+rxMuVIGCSCMN2PHv9qCG9P9CQw6i17HcGRmtYYvL9JwoRY1kyp5DLHxx3DYPsJqKY+nNDe33Bijbki5GchlUhkBI/4K8bF9tz0+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84" name="AutoShape 4" descr="data:image/jpeg;base64,/9j/4AAQSkZJRgABAQAAAQABAAD/2wCEAAkGBhQSERUUEBQVFBQVFRcVGBUUGBgYHxgYFxYdFxcaHRwYHiYfGhwjHCEeIC8gIycpLCwsGCAxNTArNSYrLCkBCQoKDAwOFA8PFCkYFBgpKSkpKSkpKSkpKSkpKSkpKSkpKSkpKSkpKSkpKSkpKSkpKSkpKSkpKSkpKSkpKSkpKf/AABEIANQAzgMBIgACEQEDEQH/xAAcAAABBAMBAAAAAAAAAAAAAAAABAUGBwEDCAL/xABDEAACAQMDAgUCBAMGAwUJAAABAgMABBEFEiEGMQcTIkFRFGEycYGRFSNCUmJygpKhM6KxCCRDU/AWJWNzg8HC0eH/xAAVAQEBAAAAAAAAAAAAAAAAAAAAAf/EABQRAQAAAAAAAAAAAAAAAAAAAAD/2gAMAwEAAhEDEQA/ALxooqDWvizbz6fdXtvHI4teGifarHONp4LYU579/SeOKCc0VHNN62il0wagVZY/KaVk4ZhsyGUY4JyMA8fpTG/jJa7LKQRy7L2R4wTtBjMbqjbhk55YHjPH7UE/ooooCikmqapHbwvNM22ONS7N8AfYdz9qZ7rxCso7WK7eYCCZgiOFY5JznIAyMYOc9sGgkdFNusdR29pGJLmVYkZgoZjwWPIAx345rzY9T201xLbRShpoMeYnOVz+YweeOO2aB0ooooCio0PEKzIvCjlzYgmZVU5GM525/FyCMjgVi28RLN9P+vLlbccHcp3BgduzaM5bPxn57UEmoqPab13aXF19LE5aUwrcD0na0bgMCG7E4IP6/IOJDQFFarm5WNGdztRFLMT7KoyT+1RSHxY09vp9sx/70xSP0NwwcJhhj0eojv7HPagmFFM151bbRXkNnI+LidSyLg4wN3c9hnawHyRXnpzrC3vjMtszEwP5cgZSuG5+e/Y/tQPdFFMfWPV8Om2/n3Adl3qgVACSzZ+SBwATyfagfKKjer9eQW91aW7q5N5jy3XbtGSAM5YHkkdge9Y1br6C3vorJ1kMssbShgBtAVXIBJOcnYQMA+2cZoJLRUc6I64h1SF5oEkRUk8siUKDnaGyNrEY5+fapHQYNc2Wp+iTXtPXP4AyH+5FNtI+clJB/pNdKGqE8fNEmhuku4RhLiL6aQr3L88N/iTAz/dIoJT07aBek2A4zZ3Dk/c72qubVUns9BiUbc3s6PjuT58OWz/hI/2roDpvRRb2UFsyjEcKRsO4J24f7EE5/eqS8J+lmk1WRHw9vp00rDngSu2xCPnPl7v8lRXQtFFFVDL1loH1tlPbbtpljIDfDAhkJ+24DP2zXPhu1fpnyyV3RajtAPJ9SF/T+5/Y104RXPfWfTlrBr0NqzrHZ3EkNxLGOFRvWm3j8Ib9MCT2ABqKlHj/AAbdMtlZhlZ0HJ5OImB9v1rPQUA/9o9RaPARIUVdp4IIjCnnvwM1IvGTQ0udKm3uI/J/nhiC3KAjbxyN2dufbNNngbYI1rLdmTzLi4ZVlAyPL8pQEQg/1bSGJ99w+OQs0UUUVUUfd2i2l71CrsB51i8qAjGRKp7fOHYLn5pBr+neV0pZ7MBZJ0ll45O8ueSPjgc+wHxTp/2idEIWC7RguR9K47FlLGVfzAIPH3zU31To+OTQ/ovMVUW1XbKW9IaNQ6uT/Y3DJP8AZJqCM21vAeprYWRASKwHmBcbdmwiJR8ehozn4xVtCqV/7Pelb/qLuV1kddlsnOWREUfspXaB/gPxV1CqNN5biSN0bs6sp/Jhg1zSllix/hxP/f4dXCxpwG2ugTcPhdygk5xyK6bNc+9ZdXOmuS3VtbR4sGVJ5QMs6ErExbJwDklFIGRnvUE16u06K31ywvp3CxmGWMs+MeZFG7J37Fgxx91GOTSXwEid4767cYW5ucrwBnbuZuB7ZfH5g158bNXW4srW3tUE73jiWLAyQiLvLL8EggE/G6pZ4V6hHNpVs0KJGuwqUTIAdWIfGeeWy3+agl1RPxQ6WF/p00eCZEUzRY/8xFJA/wAwyv61LKa+qdTNvZXM6/iiglkX81Qkf71RUdi/8V1XSxbt5kNhawSyv22yfi2nv6iVQY/xfFPXi9Z/T3mn6kQTFBKsU+OSI2bIPHtjeP1A96aPBG9lt7pre4ZT9bbrfR8AEsxIb9SMnH9325qdeLHUKWmmSs8aytLiFI3GVLv2JHvtALY+VHbvUUw+BWi+VDdTRlvp57g+Rv4JjjLKHI++cf5atGqw8GdXmj8/TbwsZrXYyZ7CFkXaowBwODzz66s+qgqkfHLVpbq5i0215McbXUmDgkpGzqPzCAnA7l19xV3VTujFL3queWMAx20JjYn+pgohP58kj/LQOPTHXzy9OzXUzkzwRyxFx3MgXETH7nchJ/Wq/wDDMNpuo2Dsd8eowY4GNu+Qqq5PcqyqT2/FTr0NGq2mvWD42RLK67uw2CRM/PGyM557fu0a7qDfwLSLmIBZLaeWNXzkhlJZf0JUHH2qK6TorXC+VB45APHI5+K2VUYNc3dfSrcXmssyKXh+n2tjlUjlSFsZ7ZyM/lXSJrnma8tzcdRSzBt/lvGiED+qXy935iTyz37EmoLB8Z7/AHadHDEQWvLiGFcdmDNv/Y4H70l8I4PKv9ZhBOxLpCq+wBMvb9Ao/QVGdcuZ10DSLpgZTbXEUxO3IEaFhGGwe2Aq5+4rd0d1F5fUUhQboNUQSxscjgqXU4+Qyuh+4NFXhRWBWaqKg8VIVvtY07TpNwiKtK+04J37xweeQIz7f1fs36BqMkGg6vbOxf6R5rdDngJINmAQOcEs2P73tTprenzxdU2txIjPBIgijfaSEPlOpXI4Dbstz7OaZtD06do+orZInYsxdI5Acks0hBAHcsoBX52rUUp8N7Y2Gs/TR+mC7sYbhVPO4iIHdn29fm1dYqmbLp68F3oNx5EpaO3EM7N/QoDDD55UhWY8/Yd6uUVUBqgLKJXPUsmN8W2QAnn173ZO/OQwBz7YFX844PtVKdPdCXsFprNpLC0nnJuhfIxK43FSDn8X4Tg+4xUUivJXWTphvYpEme49bxIw/wBJqS+FMZs9R1LTs+lJBcRj2CuB/uVKftSS06Ov3stE2ptktJ98quVUpH5mV7/3B+HvyKkcHR06dQPfKE+nktthIb1bwqrgqf8ACORxgfNBPaauqblI7K5eUZjWCUsO+V2HIx9+1OtJdU09Z4ZIX/BLG8bfk6lT3+xqooO+uBbafoN/n+dFIY8A43xCQnaSPgenH98/epb40yCS40qE+pXugxQfiI3Io479iRTyfCGJtNgsZJmY28rSpMEAOWkZyNuT6SDg89wD9qUeIHQkt5cWVzbPGstpKHxLu2su5X7qCcgr2+/tUUz6LIJOq70qzL5drGpC/hkOyPO4+xXIA/w/nm0KhfSvQ0lrqd/eSSrIt0wMYAO5VzuKnPHHCjBOQoPHappVRg1Eui/DqLTZbmSKR3NwwOHx6FBZtoI5PLdz8D75l1FBXtr4f2llc3k89ydmo7rfynIXm4bLIpzl2LHjABAz370nv/BSJ9PWyS5mCpcGdXcK+Ny7WXau0Yxkg57n44qd6zp3nx7N23+ZE+cZ/wCFKkuMZHfbj7ZzS4UCfTrIQxRxKSRGixgtySEUKCfvxSmiigMVEtS8LrGeW4ldHDXSbJdrkA+pXDgezZUH4+1S2igY7e0trSCGzP8Awinkqsil1Yfh2u2No3FgMMRuJwM9qWx6HbjytsMQ8j/hYRf5eRg7OPT+ladV0ySWSFlkQRxtveN42cOQylTlZEwVwcbgwyQ2MqKdFoM0UUUGMVpvLtYkLvu2jvtVnPJxwqAk8n2Fb6S6pbtJE6RsqMw27mDMBng8I6N2zyGBBwfag2WtwsiB42DKwyCPet1I9IsPIhSLdu2LjdgDP6D/APp+STyVlAV5Ir1WDQJ5L5FkWIsBI4ZlT3KpjccfAyOfuKUYpkfpdfrVuxJIGAYNHuyrZQIvf8IAGcdskngk5fBQFFFFAU322srJPJCqyExEB32nYGKJIF3e52up/X7U4U0w9PIt291k73ULgKijACj1FVDSfhGN5O3JxigdqKKKApuv+oIIZYYZpVSWckRIc5cjGcY7dx3pxqpPF/TgmpaVeMwWNbiOJ2Y4C4lEik54Axvyft9qCzbLXIJpJYopUeSEhZEU5KE9sj/1yCPatlnqsMrOsUqSNE2xwjBijfDY7H/9H4qs/CCFri91PUCMJNN5cTDsyq7FiM9+AnPyWpq6LuRp+tarbXBCxSo9xvPHpUtIOfYbJG5+wqC5bW7SVQ8Tq6HsyEMDg4OCODW6q58BrGSPSUMmcSSvIgI7IcKMfYkFv81WNVGq5nVFZ3IVVBZiewAGST9gKjtl4jWMlp9Z52y38zyt0gIw/wAEcnnv+VP2o2SzRSRP+GRGQjvw6lT/ALGuatPR5LMaLGGN02pszjb6VjRAhbPxkE/kD9qDpS61OKKPzJZY0j4/mOyqvq7eonHPtWm21+CSd7eOVWmjVXeMHlVYAg/GOR+4qE+Nmkk6K6wr6YWibA9o09P+wIP6E1HPC0LPq/1ETZVdMthJtPAk8uOPY2OM+nOM/wDTAC6aKwKzQMOq9Z29vd29pKxE1znYAAQOSBu543EED5Ir1pHWFvcz3FvCxMtsdsisrLjkjgkcjI71B/GLTfKubDUhGzpaTJ5+zuIxIrqfyzuHx6uaUeDGhy+XcX9z/wAS/k8xQeSIwWIyf7xPb4VT78QSvReuLS6gmnhk/lW5cSMylduxd7H7rt5yKc9E1uG7gSe2ffE4JVsEdjggg8gggjH2qkp45dBnvoHheW1v0dbdo1DDzWDCNCDxkbipXuQAQCKtHwz6bex02CCXiQBncfDSMXK8d9uQuftVElupwiM7ZwqljgZOAMnA9zUT0bxSs7mymvF3pHb8SK4G5c424AJB3ZwMHvxUwNc82FlbtrN1pRnkFlPc7mREA3yplvKL5yqBsjIHOwdu9Beek68lxaJdKrrG8fmhWHq24z2BPOPg/FR1fFa1IsGCSn+IOUj4X0ESCLL+r+0ccZ96mEVuqoEVQEVQoUDgKBgDHxiqF6Fltf4+YGaRoYJrhbFOCiuWLPz3x3K/fB74zB0BSTV9RW3glmfJWKN5CB8IpY/9KV0l1O0SWGSOUZjdGR8/2WUhv9qoh0Xi3bDTE1CZJER5DF5YwzbwxHHYEYG7PFPvU3VsdnYm8ZHkjAjbauAcSMqj8XA/EKpPwyjt724SwuZ2a3t5ZJraHYFFwwZmLO2T2UE7OxGeeCDefVWjx3VlPBKQqPEwLHsmBkPzx6SA36VFN+l9fQXF4lrEHZ3tVut/p2hHwVU853YYHtjkc1J6pfwLlW5uZp3Mfm29tDaKUzl0UnEhz8qqL2/pHaroqoKrDxm1ZpfI0uCKOWa7y2X/APCVTwy/DHDc+wUjBzVn1TfUd246uswQCBEqLkf0skhYj75J5oJL4I6wk+kxKuA0BaJ1HzncG/UEH881GvG3SRcXthDbwxm6kEjB5OzLENyxEdiCc9/y9zjz4EsIbvUrTvslBBHb+XI8Tf8A4+1a+vtYY9T6dHEcmExKR2wZXJk59/5ZH7VFWL4e9VJqFjFOiqh/A8a9kdOCB8LjBA9gRUlql/AUmO71KAfgWRSPcArJIn+4x/pq6KqEuqX6wQyTP+GKN5G/JFLH/YVzt0j1TMurQaneFQl7NNAfhVAjTj3CqWQZPspq6vE8t/Cb3ZnPkN2+ON3/AC5qkNfiQdMaeR+L6qU/uZN2PtwP2oOj9QdRFIXXcoRiykA7gFORg8HI4wapDwf1CW1ntiTH9NqhuCEVdpimgY8D5XGAOcc9hjmx+rdZePQ5p33LI1mM44IklQJn7YZv9qp/ojXEkk0S2TBeG4uJHx/SJJDtH7Akj4K1FdICs1gVmqitev8AUDeaja6QrbIpcT3J93jQlhECCD6tpz+an2IpF4I6jJ5uoWhJaG3nxFzkIC8gKLnsDjP6Gt2p9H3DdTW92sbNbiMM0gwApWJ49p5znO09uzfnXjwh0C7gvNSe4haGKWXKhh+Jt7tlflQrd+3P54g0+Kcf1mqWmnu5WP6ae4KgkbpPLkERGO7KUJwfbPzT/wCD3WJv9PXzSWngPlSE924yj59yV7/dWpBr/R9xP1Fa3Pl5to7fDSZGAwEwC4zkncyngdjWrwT6NubAXguo9geVAmSPUsYcbgATgHcMfrQWbI2AT8DNc16fxp7apHxcRaxuD/Ksikqc8kZbtn3NXz13cSR6bdvB/wARbeUg9sYQ5I+4GSPuBXOMlyU0CKEMD9TqEj4BOQIoo0Ax+ZB/IrQdJ9Vax9NY3FwOfLhd1+52+n/fHNc96Na/SwaTfs34tQlLnHO3fGp/2R/9VXT4is0Wh3IC5ItghB9s7UY8Z5AJP6d/eqY1+LHT+leWSd1zcFs/2/MYAdzjt/8AfHNB0yKjHibq7W2lXUqfi8vYMcYMrLED+m7P6VI7fO1d3fAz7845pD1Loi3lpNbucCWNkz8E/hP6HB/SqKBg22K9Pz/hJaRnYDkxvcZ2/f0OR+pqzfHPVTFpTxocNcSRwZBxwTvb9CF2n7NVaN0Hqrvp9vdW7eXbztEsow4WJnRyWIJ9Aw2CcccewFT3x80Ke5tIPp43lKz8rGrMQGQgHC54zwT9xUU19FyC16mntkAVHtIU2jAGY7aFxj/m7fNXNVPXmkTJ1NYukTgLbIJZApKnbFIjkt27bV55zj7VcAojNM110nbyXkV48ebiFSiPkjAOe47HGTjPzTzRVETsdAtNLkllgjlMl5Jkou6RmIDOQoPYDLMef+gpXc9DWsl8l+yH6hAAG3HHClQSvYkA96VdRdNR3iospYeW+9SuMg7SpIJB2tgnDDDKcEEEZp3oGbROkra0lnlt49j3L75DknJyTxnsMknA+aeaKKDVdWyyIySKGR1KsrDIKsMEEe4IpluehLKSCK3e2jMMLbo0wQFPc9jk5989/en+igY9SnSaU2U9uXjmjcliUKsq7d2VDbxhmUZx3IrTpvh9YW8qSwWsUckYwjgHIznnk8nk8nn708x2CiZpgDvdEjJz/TG0jLx+cjc/f7UpoMCs0UUBSbUrzyYZJSNwjR3wCoztUtjLEAZx3JA+aU14nhV1KuAysCrKwBBBGCCDwQR7UCHQNV+ogEhTYSWUrnPKMVOCQrY4zhlVvlQeKca0WVkkKBI12qM/JySckknliTySSSSea30GCKaJekbMmIm2h/kMXiARQEZiCSAABkkA5x3FPFYNAxTa0HuzZSwEo8bEM4ysgCjeMFdpT1bfxbsq2VC4ZnFdHhCJGIY/LjIKJsXahHIKjGAQfcVlNKjEpmwTIRjcWY4GAPSCdq5wM7QM45pYKAooooNVwzBWKAFsHaGJUE+wLBWIGffB/I1E4uspStoxSP8AmpA8gG7/AMe4S2AQk8bWffkg7gu3C53CYEUnGnR/y8Rp/Kz5fpX0ZG07ePTkZHGODigUCs0UUBTHc9Y26X0dizETyxmRRj0454J+TtPH2p8qoPGPdZX1jqke1mTdB5bHaCdrsrZHOPUQfyX5oLI0Hqq3vDMLZ9xgkMUgIKkMPse4ODg/Y1o1bra1tp/ImkxL5L3G0KTiONWZjke+FYgdzimzwy6NNhanzWElxO3nTODkFj2APuBnv7kk+9QHxotvp9RguEAdrq1ntNm4KQzIYlck8Y/mD4HoPPNQW3051FDfW63FsS0blgNwKnKkqQQfuKdKj3QXTf0FhBbtguikuRnBdiWbGfucfpUhqhNqV8IYZJWBIjjeQgdyEUsQPvgVXEPjR/7o/iBtgWFx9O0Qk2gHG4EMVJPpI4x71ZzrkYPY8Vzl0pDB/Fxps0o+jgvpZYlK8yTjCIjH4G0Dng4x70F59QdUra2D3jIzKkayeXwCd+0Kp+OWGTzjmo/pvi7BL9Builj+vLqhO0hGR/LwSDzl8AY+RkDNSLrHRFu7G4gdggkjYbz2Uj1Kx+wYAn8qpHwbuUur+1jnZEFlBJ9PHz/NkeRi788FgCTx/YBxwag6IFFYFZqgory7gDJIAHua8QXKuMoysMkZUgjKkgjI9wQQfyoNtFNkfUls0/06zxtPhj5asGYBcbsgZ24z2OKc6AoopNfajHCoaaRI1LBQXYKCxzgZYgZODxQKaK1xzBhlSGHyCD747itFnqsUrMsUscjJwwR1YqT23BScfrQK6KKwaDNFNz9QW4nFuZo/PbtFuG/hS/4RyBtGcmvOtdSW9oEN1KsQkbYu7Pqb4GAaBzooooA1SHijIt7qz2reoW2nXEiL/wDHMZlyMduAn+mrvqk7bSGk6tuFlUlGgcn/AOW9uI+/sMnH51BL/BTWDPpEO45aJnhJJycKcr3/ALpAquepJ49UTWL9vUlskNvbZ5AHm8uPgtyfykNSDwLhmFnqFuVKlJiqlhj+YYijA9iMFV4z/VUL0Kyu4dF1OBreUFprZSpjbIyT5hxjPG1Of71FdAdIyFrC0JJJNtASSckkxLnn3p3qN+HPmfwuzEylHECqVYFSMcDIP2AP61JKqGTrXVDbafdTA4ZIJCp/vbSE/wCYiudzbR2tno97EBv+plaV+2WjmjKgnvgKpH7n356M6t0Q3llcW4IVpYmRSc4DYypOATjdjP2qttX8ILl9GtbGOSEyxXDSu2WC4cuDg7cnAYe3OD9qgsrquRRY3Rc4UW824j48ts/7Vzy8htLDRL1VG9JrjJ7FkWcOq/cY3/6z81fXVXTT3OmS2cUm12hWMSPnnbt/FjnDAYPf8XvUEvvCC5m0i0s2miE0EzyEkuV2OWyoIGSQCPYCirbjYEAjseR+XtXqtdvCEVVHZQAPyAxWyqirfFbUpbm7tdHgcRi6BeZtoY+WCSAMnH9DH54Xke/vwJ14yWklpIMPZyFOMco5Yjt3IYMCcfHzXvqTo65l6hs7yNc28ca75NwG0oZMrjOeQwxx7n70g6J6Tvba+1aQQ+THKsogBYFWcuzRkc5x9z23YqKhmj6/JZS3GqxshU6i9tcW6ouGhb1qykH0tw2PkgHnkHoexvEljSSMhkdQ6sPdWGQf2rn7SfCq/wD4Pdq0JWZ7iB0hYgMywhgx7458w4yR+A/bN2dEabJb6fawzDEkcKKwznBA5GR3x2qofDVUeIt3/E73+FRv5cMEZubqTGSNq7kRc8e4JJ/tf3cG1jVO6x0XewX2rTwxtNFd2cyxlSu7fKFXZjOfT6j9wo96gefC7qLyunhO6jbbJOcKMbliLMP8x+fmq86W16WzMGqMwzfXssNyuMq0W5W3Ad1ZWL4wfZc++ZhpPR96vTEtqIyty5dhEcBthlUspycbmQNxx+IDvTNrfhvey6TpcMUBEsLyGWMuvp8x92884++PbOKKvUGm/qLVPprSef8A8qKSTHyVUkD96XRpgAfAx+1RvxKsJp9MuYrVPMldAoXjkF134yQM7N2KqKQtL+4s20/WZZWllu5pllDHvGrCPaAPbbkj2GFwOKsDxx1CNxY2Uh2rcXKO8g/ojU7CRkHn157e1JeovDq8uNCsLSOOPz4SrSB2ClAVbIDduCRkDvjjOKdOt/Cya/msW85FS3jWOXO7JwVJKYUgk4P4iPaorb4Sa3KXvbGeUytZTmONnOXMW5l9R98Ed/vj4qx6hPTHh39Lqd5fNLu+oZtkaggKHYOxbPdsjj45+eJtVQVjFZooGm51DyrmKIQ8XBYmUFQN6xs2CB6mbag5PGMc8Yr3oWrG4RmaMxFJXjKFlYjYcZJXjn4BP50tmtEZkZlBaMkof7JZSpx+hI/Wi3tEj3bFC7mZ2x7s34j+ZoNuKzRRQFYxWaKCMya/NtuQfKieK5WGMBXn8wNDHKoChoyZG39hwuPcAtUgtHZkUyKEcqCyg7trEcruwN2DxnAzitV3pEMqsssMciswZldFYMwAUEhhgkAAZPsBSiKIKAqgKoAAAGAAOAAB2AoPdFFFBgimC+v5UumjeVI4TaSyhgoVoyhjUuzuxVgNxPKqB77u9SCsYoGjpTUGntlkc7iS4DcepVcqpyvoYkAepPSe68Yp4oooCsGs0UESl165jjvPSJ5IrjykMUZAjRrWKYMyFyz7SxBAb1Ej8AyVf9CvDNbQyvkM8UbnIxyygnj25pbis0BRRRQariMlWCsUJBAYAEqT7gMCDjvyMVDLW5ud2nmVp23RqJUXcjF9wy7gRbCoHLKzpwDtDHCmcUUBRRRQFRfqbrT6O7srcwM63chj8wHAQ5AHGDuPOcccAn2qUGqy8U9T867sdNjCpLNIswuCCWg2MdjxgEer0uOTjH58BINB65NzFfSLbtizlmiUI2/z/KUt6fSME9sc9xyaaj4wwDTYb5oZcTTeR5SlWYMM7iDwGGBkds9uK2+DGrpLpqxrGIpLZ2hlUe8g5L/ctnJJ9warfV7j6TUrm6jhjksbC7QG2Z2IWSceuWNT6VbcvbsCRgdyIroQVmkumaklxDHNEd0ciK6n7MMj8j9qVVUYNVdf+LE8Ueqb4Ilks54ooVJc+Z5rMFDbe7bV3cEDnHtzaJrna96keWebWXRT9JfRQpEFVQ0eHBL8bmkA27WJ9J/IAQWt1h11LYQWkzW24TSRpMN2DFvXJA4wTnI5wPT98hRpnXPnarcWAhOII1czBsjcduVIx6fxYHP9J+ePPX2oxNo1xMQrRvbb0EgyCXA8rj53FcffFQTwv1WXT7yGwn8uRL6BLqOZVAfc6s5Dt3fkOuSSeB2BxRV0Cs1gVmqiM+Imsz2mnzT2piWSMBv53YqD6gORliOAPc/fFNvhX1Xc6jbSXFz5AUybI0hzldg9e/LHkkggHnBz2Ipj8dXd10+3UEia7UHg4JGFUHH+I8fatnhnebNW1i2AIXzxKoHCryVbA9icr+YWgQr4j351l9OQ2zL9UMSNwVhGGdAMgM4XI+d2fti3RXOvUulzRS383kyecurWzwybGHBMrAq/wSU7e5X5FdEoeBng/FQejUG6x6ymtdT022jA8u5dlkyO4JVFwfYqTu+/Aqc1WnjvpztYR3EKsZbWdZQyd0XB3NxzgEKc+3eqFvSXVdxNrGo2kzK0UG1osADaMgYyO/B5z7j9Kn1VL4M281zdXmqSII47o7EUE8lWBY/4QRjPyD8VbVBVPiP4hXcN4bbTSmba3a6udwByq4fYMjg7OTj2f7VYPS/UCX1pFcxghZVztPJUglWXPvhgRn7Uxah0pYJd3V1OzCWe1YSgsdogCLFIwAHHAXJ/an/pzp+Gyt0t7ZSsaZxk5JJOSSfck0DnRRRQFFFFAU23PTtvJcR3LxK08S7UkPdQc8D29z+5pyooGrSdDtrPctuiRGZ2cgHl3wSe5yeM8DsKZ9P6L051vFiVJVupT9SBIX/mKxbacH0FWYnHBGad9Q0QPc286qgaIuGcqNxRo3UKGxnG5t2Cce/etPSGjS2tusM0nmeXhEPwiIqDJIHcgtt/p3bctt3EHSwsEhjSKFQkcahVUdgB2FKKKKDBFN0vTlq0bRNbwmN38xk8tNrP/bIxgtx+LvTlRQRrV9R0+ayPnFJbNsoSiu6fyjk8xAhVXb+LIAx3pzi6etlaJ1giDQLsiYIuY17bVOMgd/3PzSVenPSFMmV+rN0Rt/F6zIqfi/pfa275QcU+UBRRRQeStN8uqQxziI5EsiGTOxsFUzkl8bcj4zn7U5Uiu9MWSSOQlgYw4ABxnzF2nPvx7YIoPGj6zFcoXhJIB2nIKkZVXXg+zIysPs4pwps6f0FLSIxxs7AsWy5HcgDgAADtknGWYsxyzElzoCoh4tXxi0i7K92jEQ/+s6xH/lY1L6r/AMcgf4S7DOFmhZsf2RIB/wBSKCN/9njUHVby0lJDQyK4Q91LZWQfllR+pPzVyVUfRcscfUt8kQ9FzbpOv5sscpz8ZLE4/KrcoG7UtIE0kDHA8mXzMFc7h5bKF+2HKP78xL7gEOAFZooCiiigKKKKAooooCiiigKKKKAooooCiiigKKKKAooooCiiigKYet+l01CzktpHMYba3mAA7SjBs4P7dx3p+rxMuVIGCSCMN2PHv9qCG9P9CQw6i17HcGRmtYYvL9JwoRY1kyp5DLHxx3DYPsJqKY+nNDe33Bijbki5GchlUhkBI/4K8bF9tz0+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1500" y="2123230"/>
            <a:ext cx="3723900" cy="4248006"/>
            <a:chOff x="347450" y="1845861"/>
            <a:chExt cx="3723900" cy="4248006"/>
          </a:xfrm>
        </p:grpSpPr>
        <p:pic>
          <p:nvPicPr>
            <p:cNvPr id="71688" name="Picture 8" descr="http://anthro.palomar.edu/abnormal/images/karyotype_mal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7450" y="1845861"/>
              <a:ext cx="3723900" cy="4248006"/>
            </a:xfrm>
            <a:prstGeom prst="rect">
              <a:avLst/>
            </a:prstGeom>
            <a:noFill/>
          </p:spPr>
        </p:pic>
        <p:grpSp>
          <p:nvGrpSpPr>
            <p:cNvPr id="11" name="Группа 10"/>
            <p:cNvGrpSpPr/>
            <p:nvPr/>
          </p:nvGrpSpPr>
          <p:grpSpPr>
            <a:xfrm>
              <a:off x="2766965" y="5042010"/>
              <a:ext cx="614480" cy="960125"/>
              <a:chOff x="4418380" y="3505809"/>
              <a:chExt cx="614480" cy="960125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4418380" y="3505809"/>
                <a:ext cx="614480" cy="960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1689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76750" y="3533775"/>
                <a:ext cx="190500" cy="885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25620" y="3544215"/>
                <a:ext cx="190500" cy="885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654690" y="1854395"/>
              <a:ext cx="16130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9999"/>
                  </a:solidFill>
                </a:rPr>
                <a:t>Female</a:t>
              </a:r>
              <a:endParaRPr lang="ru-RU" dirty="0">
                <a:solidFill>
                  <a:srgbClr val="009999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63290" y="4043480"/>
            <a:ext cx="3110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Плюс ДНК митохондрий. Митохондрий много в каждой клетке.  Последовательности ДНК совпадают.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65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Микрофотография всех хромосом в ядре клетки человека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4" name="Picture 11" descr="The new cytogenetics: blurring the boundaries with molecular bi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90" y="1887359"/>
            <a:ext cx="7713671" cy="43068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27825" y="6232565"/>
            <a:ext cx="492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Michael R. Speicher &amp; Nigel P. </a:t>
            </a:r>
            <a:r>
              <a:rPr lang="de-DE" dirty="0" smtClean="0"/>
              <a:t>Carter</a:t>
            </a:r>
            <a:r>
              <a:rPr lang="ru-RU" dirty="0" smtClean="0"/>
              <a:t>, </a:t>
            </a:r>
            <a:r>
              <a:rPr lang="en-US" dirty="0" smtClean="0"/>
              <a:t>Nature, 2005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IV. </a:t>
            </a:r>
            <a:r>
              <a:rPr lang="ru-RU" dirty="0" smtClean="0"/>
              <a:t>Геном</a:t>
            </a:r>
            <a:r>
              <a:rPr lang="en-US" dirty="0" smtClean="0"/>
              <a:t> -</a:t>
            </a:r>
            <a:r>
              <a:rPr lang="ru-RU" dirty="0" smtClean="0"/>
              <a:t> носитель наследственной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50"/>
          </a:xfrm>
        </p:spPr>
        <p:txBody>
          <a:bodyPr/>
          <a:lstStyle/>
          <a:p>
            <a:r>
              <a:rPr lang="ru-RU" dirty="0" smtClean="0"/>
              <a:t>Всей? </a:t>
            </a:r>
          </a:p>
          <a:p>
            <a:pPr lvl="1"/>
            <a:r>
              <a:rPr lang="ru-RU" dirty="0" smtClean="0"/>
              <a:t>Первый ответ – </a:t>
            </a:r>
            <a:r>
              <a:rPr lang="ru-RU" b="1" dirty="0" smtClean="0"/>
              <a:t>ДА!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Все-все-все, что нужно для получения живого организма лежит в электронном банке данных </a:t>
            </a:r>
            <a:r>
              <a:rPr lang="en-US" b="1" dirty="0" smtClean="0"/>
              <a:t>Genomes</a:t>
            </a:r>
            <a:r>
              <a:rPr lang="en-US" dirty="0" smtClean="0"/>
              <a:t>!!!???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9194" y="5886115"/>
            <a:ext cx="8679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Закон биологии: каждый закон биологии имеет исключения )))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55575" y="5810110"/>
            <a:ext cx="8640975" cy="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5068"/>
            <a:ext cx="8229600" cy="811657"/>
          </a:xfrm>
        </p:spPr>
        <p:txBody>
          <a:bodyPr>
            <a:noAutofit/>
          </a:bodyPr>
          <a:lstStyle/>
          <a:p>
            <a:r>
              <a:rPr lang="ru-RU" sz="4000" dirty="0"/>
              <a:t>Как проверить?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7832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Берем последовательность из </a:t>
            </a:r>
            <a:r>
              <a:rPr lang="en-US" b="1" dirty="0" smtClean="0"/>
              <a:t>Genomes</a:t>
            </a:r>
            <a:r>
              <a:rPr lang="en-US" dirty="0" smtClean="0"/>
              <a:t>, </a:t>
            </a:r>
            <a:r>
              <a:rPr lang="ru-RU" dirty="0" smtClean="0"/>
              <a:t>для начала, бактерии с небольшим геномом</a:t>
            </a:r>
          </a:p>
          <a:p>
            <a:r>
              <a:rPr lang="ru-RU" dirty="0" smtClean="0"/>
              <a:t>Синтезируем молекулу ДНК химическим способом из отдельных нуклеотидов</a:t>
            </a:r>
          </a:p>
          <a:p>
            <a:r>
              <a:rPr lang="ru-RU" dirty="0" smtClean="0"/>
              <a:t>Берем клетку, удаляем ее ДНК, вставляем синтетическую</a:t>
            </a:r>
          </a:p>
          <a:p>
            <a:r>
              <a:rPr lang="ru-RU" dirty="0" smtClean="0"/>
              <a:t>Будет ли жить клетка с полностью синтетической ДНК? Если да, то на кого  она будет похожа?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25413"/>
            <a:ext cx="8641266" cy="64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2229295" y="4120290"/>
            <a:ext cx="1536200" cy="384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encrypted-tbn1.gstatic.com/images?q=tbn:ANd9GcTzoHls75vzL_V5njLduqP1GRyFgO4CoKiJw8GjNGl9ZUiUib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225" y="0"/>
            <a:ext cx="2593990" cy="150875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5575" y="471815"/>
            <a:ext cx="30847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Ответ: </a:t>
            </a:r>
            <a:r>
              <a:rPr lang="ru-RU" sz="6000" b="1" dirty="0" smtClean="0">
                <a:solidFill>
                  <a:srgbClr val="C00000"/>
                </a:solidFill>
              </a:rPr>
              <a:t>ДА</a:t>
            </a:r>
            <a:r>
              <a:rPr lang="ru-RU" sz="6000" b="1" dirty="0" smtClean="0">
                <a:solidFill>
                  <a:srgbClr val="C00000"/>
                </a:solidFill>
              </a:rPr>
              <a:t>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Craig </a:t>
            </a:r>
            <a:r>
              <a:rPr lang="en-US" dirty="0" smtClean="0"/>
              <a:t>Venter et al., 2010: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Взяли запись бактерии  </a:t>
            </a:r>
            <a:r>
              <a:rPr lang="en-US" i="1" dirty="0" err="1" smtClean="0"/>
              <a:t>Micoplasma</a:t>
            </a:r>
            <a:r>
              <a:rPr lang="en-US" i="1" dirty="0" smtClean="0"/>
              <a:t> </a:t>
            </a:r>
            <a:r>
              <a:rPr lang="en-US" i="1" dirty="0" err="1" smtClean="0"/>
              <a:t>m</a:t>
            </a:r>
            <a:r>
              <a:rPr lang="en-US" i="1" dirty="0" err="1"/>
              <a:t>y</a:t>
            </a:r>
            <a:r>
              <a:rPr lang="en-US" i="1" dirty="0" err="1" smtClean="0"/>
              <a:t>coides</a:t>
            </a:r>
            <a:r>
              <a:rPr lang="ru-RU" dirty="0" smtClean="0"/>
              <a:t> (возбудитель лёгочных заболеваний крупного рогатого скота и домашних коз) из БД </a:t>
            </a:r>
            <a:r>
              <a:rPr lang="en-US" dirty="0" smtClean="0"/>
              <a:t>Genomes – 1 080 </a:t>
            </a:r>
            <a:r>
              <a:rPr lang="ru-RU" dirty="0" smtClean="0"/>
              <a:t>тысяч п.н.</a:t>
            </a:r>
          </a:p>
          <a:p>
            <a:r>
              <a:rPr lang="en-US" dirty="0" smtClean="0"/>
              <a:t> </a:t>
            </a:r>
            <a:r>
              <a:rPr lang="ru-RU" dirty="0" smtClean="0"/>
              <a:t>Заказали на фирме фрагменты ДНК длиной 1080 п.н., покрывающие геном с пересечениями </a:t>
            </a:r>
            <a:br>
              <a:rPr lang="ru-RU" dirty="0" smtClean="0"/>
            </a:br>
            <a:r>
              <a:rPr lang="ru-RU" i="1" dirty="0" smtClean="0"/>
              <a:t>(сегодня – порядка </a:t>
            </a:r>
            <a:r>
              <a:rPr lang="en-US" i="1" dirty="0" smtClean="0"/>
              <a:t>$0.</a:t>
            </a:r>
            <a:r>
              <a:rPr lang="ru-RU" i="1" dirty="0" smtClean="0"/>
              <a:t>2</a:t>
            </a:r>
            <a:r>
              <a:rPr lang="en-US" i="1" dirty="0" smtClean="0"/>
              <a:t> </a:t>
            </a:r>
            <a:r>
              <a:rPr lang="ru-RU" i="1" dirty="0" smtClean="0"/>
              <a:t>за нуклеотид) 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Геномы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Разнообразие геномов</a:t>
            </a:r>
            <a:br>
              <a:rPr lang="ru-RU" sz="4000" dirty="0" smtClean="0"/>
            </a:br>
            <a:r>
              <a:rPr lang="ru-RU" sz="4000" dirty="0" smtClean="0"/>
              <a:t>Сравнение геномов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25620" y="5656490"/>
            <a:ext cx="387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Андрей Владимирович Алексеевский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6600"/>
            <a:ext cx="8229600" cy="6221610"/>
          </a:xfrm>
        </p:spPr>
        <p:txBody>
          <a:bodyPr>
            <a:normAutofit fontScale="77500" lnSpcReduction="20000"/>
          </a:bodyPr>
          <a:lstStyle/>
          <a:p>
            <a:r>
              <a:rPr lang="ru-RU" sz="3300" dirty="0" smtClean="0"/>
              <a:t>Соединили в одну ДНК путем сложных процедур в клетках </a:t>
            </a:r>
            <a:r>
              <a:rPr lang="ru-RU" sz="3300" dirty="0" smtClean="0"/>
              <a:t>дрожжей</a:t>
            </a:r>
            <a:br>
              <a:rPr lang="ru-RU" sz="3300" dirty="0" smtClean="0"/>
            </a:br>
            <a:endParaRPr lang="ru-RU" sz="3300" dirty="0" smtClean="0"/>
          </a:p>
          <a:p>
            <a:r>
              <a:rPr lang="ru-RU" sz="3300" dirty="0" smtClean="0"/>
              <a:t>Трансплантировали синтетическую ДНК в клетки  другой – </a:t>
            </a:r>
            <a:r>
              <a:rPr lang="ru-RU" sz="3300" i="1" u="sng" dirty="0" smtClean="0">
                <a:solidFill>
                  <a:srgbClr val="C00000"/>
                </a:solidFill>
              </a:rPr>
              <a:t>но близкородственной родственной!</a:t>
            </a:r>
            <a:r>
              <a:rPr lang="ru-RU" sz="3300" dirty="0" smtClean="0"/>
              <a:t> – </a:t>
            </a:r>
            <a:r>
              <a:rPr lang="ru-RU" sz="3300" dirty="0"/>
              <a:t>бактерии</a:t>
            </a:r>
            <a:r>
              <a:rPr lang="ru-RU" sz="3300" i="1" dirty="0"/>
              <a:t> </a:t>
            </a:r>
            <a:r>
              <a:rPr lang="en-US" sz="3300" i="1" dirty="0" err="1"/>
              <a:t>Micoplasma</a:t>
            </a:r>
            <a:r>
              <a:rPr lang="en-US" sz="3300" i="1" dirty="0"/>
              <a:t> </a:t>
            </a:r>
            <a:r>
              <a:rPr lang="en-US" sz="3300" i="1" dirty="0" err="1"/>
              <a:t>capricolum</a:t>
            </a:r>
            <a:r>
              <a:rPr lang="en-US" sz="3300" i="1" dirty="0"/>
              <a:t> </a:t>
            </a:r>
            <a:r>
              <a:rPr lang="ru-RU" sz="3300" i="1" dirty="0" smtClean="0"/>
              <a:t/>
            </a:r>
            <a:br>
              <a:rPr lang="ru-RU" sz="3300" i="1" dirty="0" smtClean="0"/>
            </a:br>
            <a:endParaRPr lang="ru-RU" sz="3300" i="1" dirty="0" smtClean="0"/>
          </a:p>
          <a:p>
            <a:r>
              <a:rPr lang="ru-RU" sz="3300" dirty="0" smtClean="0"/>
              <a:t>При  делении клеток половина получила геном </a:t>
            </a:r>
            <a:r>
              <a:rPr lang="en-US" sz="3300" i="1" dirty="0" err="1" smtClean="0"/>
              <a:t>Micoplasma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capricolum</a:t>
            </a:r>
            <a:r>
              <a:rPr lang="ru-RU" sz="3300" i="1" dirty="0" smtClean="0"/>
              <a:t> </a:t>
            </a:r>
            <a:r>
              <a:rPr lang="ru-RU" sz="3300" dirty="0" smtClean="0"/>
              <a:t>а другая половина – синтетический геном </a:t>
            </a:r>
            <a:r>
              <a:rPr lang="ru-RU" sz="3300" dirty="0" smtClean="0"/>
              <a:t/>
            </a:r>
            <a:br>
              <a:rPr lang="ru-RU" sz="3300" dirty="0" smtClean="0"/>
            </a:br>
            <a:endParaRPr lang="ru-RU" sz="3300" dirty="0" smtClean="0"/>
          </a:p>
          <a:p>
            <a:r>
              <a:rPr lang="ru-RU" sz="3300" dirty="0" smtClean="0"/>
              <a:t>Благодаря встроенным в синтетический геном генам устойчивости к  тетрациклину  все клетки  с геномом </a:t>
            </a:r>
            <a:r>
              <a:rPr lang="en-US" sz="3300" i="1" dirty="0" err="1" smtClean="0"/>
              <a:t>Micoplasma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capricolum</a:t>
            </a:r>
            <a:r>
              <a:rPr lang="ru-RU" sz="3300" i="1" dirty="0" smtClean="0"/>
              <a:t> </a:t>
            </a:r>
            <a:r>
              <a:rPr lang="ru-RU" sz="3300" dirty="0" smtClean="0"/>
              <a:t>были убиты </a:t>
            </a:r>
            <a:r>
              <a:rPr lang="ru-RU" sz="3300" dirty="0" smtClean="0"/>
              <a:t/>
            </a:r>
            <a:br>
              <a:rPr lang="ru-RU" sz="3300" dirty="0" smtClean="0"/>
            </a:br>
            <a:endParaRPr lang="ru-RU" sz="3300" dirty="0" smtClean="0"/>
          </a:p>
          <a:p>
            <a:r>
              <a:rPr lang="ru-RU" sz="3300" dirty="0" smtClean="0"/>
              <a:t>Получены живые </a:t>
            </a:r>
            <a:r>
              <a:rPr lang="en-US" sz="3300" dirty="0" smtClean="0"/>
              <a:t>“</a:t>
            </a:r>
            <a:r>
              <a:rPr lang="ru-RU" sz="3300" dirty="0" smtClean="0"/>
              <a:t>синтетические</a:t>
            </a:r>
            <a:r>
              <a:rPr lang="en-US" sz="3300" dirty="0" smtClean="0"/>
              <a:t>”</a:t>
            </a:r>
            <a:r>
              <a:rPr lang="ru-RU" sz="3300" dirty="0" smtClean="0"/>
              <a:t> бактерии, по всем признакам ,похожие на  </a:t>
            </a:r>
            <a:r>
              <a:rPr lang="en-US" sz="3300" i="1" dirty="0" err="1" smtClean="0"/>
              <a:t>Micoplasma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mycoides</a:t>
            </a:r>
            <a:endParaRPr lang="en-US" sz="33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35" y="2468875"/>
            <a:ext cx="8746145" cy="30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4260" y="471814"/>
            <a:ext cx="7873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 получились бактериальные клетки, содержащие только синтетическую ДНК</a:t>
            </a:r>
            <a:endParaRPr lang="ru-RU" sz="3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4260" y="1278320"/>
            <a:ext cx="8229600" cy="45317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We built it from four bottles of chemicals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.”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“So it's the first living self-replicating cell that we have on the planet whose DNA was made chemically and designed in the computer.”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“So it has no genetic ancestors.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Its parent is a computer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.”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ea typeface="ＭＳ Ｐゴシック" pitchFamily="-105" charset="-128"/>
              </a:rPr>
              <a:t>Из интервью </a:t>
            </a:r>
            <a:r>
              <a:rPr lang="en-US" dirty="0" smtClean="0">
                <a:ea typeface="ＭＳ Ｐゴシック" pitchFamily="-105" charset="-128"/>
              </a:rPr>
              <a:t>C.</a:t>
            </a:r>
            <a:r>
              <a:rPr lang="ru-RU" dirty="0" smtClean="0">
                <a:ea typeface="ＭＳ Ｐゴシック" pitchFamily="-105" charset="-128"/>
              </a:rPr>
              <a:t> </a:t>
            </a:r>
            <a:r>
              <a:rPr lang="en-US" dirty="0" smtClean="0">
                <a:ea typeface="ＭＳ Ｐゴシック" pitchFamily="-105" charset="-128"/>
              </a:rPr>
              <a:t>Venter’</a:t>
            </a:r>
            <a:r>
              <a:rPr lang="ru-RU" dirty="0" smtClean="0">
                <a:ea typeface="ＭＳ Ｐゴシック" pitchFamily="-105" charset="-128"/>
              </a:rPr>
              <a:t>а</a:t>
            </a:r>
            <a:r>
              <a:rPr lang="en-US" dirty="0" smtClean="0">
                <a:ea typeface="ＭＳ Ｐゴシック" pitchFamily="-105" charset="-128"/>
              </a:rPr>
              <a:t> CNN</a:t>
            </a:r>
            <a:br>
              <a:rPr lang="en-US" dirty="0" smtClean="0">
                <a:ea typeface="ＭＳ Ｐゴシック" pitchFamily="-105" charset="-128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Значит, все закодировано в геноме!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41075"/>
          </a:xfrm>
        </p:spPr>
        <p:txBody>
          <a:bodyPr>
            <a:normAutofit/>
          </a:bodyPr>
          <a:lstStyle/>
          <a:p>
            <a:r>
              <a:rPr lang="ru-RU" b="1" dirty="0" smtClean="0"/>
              <a:t>НЕТ</a:t>
            </a:r>
          </a:p>
          <a:p>
            <a:r>
              <a:rPr lang="ru-RU" dirty="0" smtClean="0"/>
              <a:t>Если имплантировать ДНК </a:t>
            </a:r>
            <a:r>
              <a:rPr lang="en-US" i="1" dirty="0" err="1" smtClean="0"/>
              <a:t>Micoplasma</a:t>
            </a:r>
            <a:r>
              <a:rPr lang="en-US" i="1" dirty="0" smtClean="0"/>
              <a:t> </a:t>
            </a:r>
            <a:r>
              <a:rPr lang="en-US" i="1" dirty="0" err="1" smtClean="0"/>
              <a:t>mycoides</a:t>
            </a:r>
            <a:r>
              <a:rPr lang="ru-RU" i="1" dirty="0" smtClean="0"/>
              <a:t> </a:t>
            </a:r>
            <a:r>
              <a:rPr lang="ru-RU" dirty="0" smtClean="0"/>
              <a:t>в клетку не близкородственной бактерии, то ничего не получится!</a:t>
            </a:r>
          </a:p>
          <a:p>
            <a:r>
              <a:rPr lang="ru-RU" dirty="0" smtClean="0"/>
              <a:t>Нужны клеточные механизмы, состоящие, в основном, из молекул белков и РНК, которые </a:t>
            </a:r>
            <a:r>
              <a:rPr lang="ru-RU" i="1" u="sng" dirty="0" smtClean="0">
                <a:solidFill>
                  <a:srgbClr val="C00000"/>
                </a:solidFill>
              </a:rPr>
              <a:t>понимают текст данной ДНК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9194" y="5886115"/>
            <a:ext cx="8679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Смысл - функция от двух аргументов: 1) текста и 2) читателя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55575" y="5810110"/>
            <a:ext cx="8640975" cy="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3252"/>
          </a:xfrm>
        </p:spPr>
        <p:txBody>
          <a:bodyPr/>
          <a:lstStyle/>
          <a:p>
            <a:r>
              <a:rPr lang="ru-RU" dirty="0" smtClean="0"/>
              <a:t>Что нужно, </a:t>
            </a:r>
            <a:r>
              <a:rPr lang="ru-RU" dirty="0" smtClean="0"/>
              <a:t>чтобы ….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86295"/>
            <a:ext cx="8185730" cy="248168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Геном – </a:t>
            </a:r>
            <a:r>
              <a:rPr lang="ru-RU" sz="2800" dirty="0" err="1" smtClean="0"/>
              <a:t>двухцепочечная</a:t>
            </a:r>
            <a:r>
              <a:rPr lang="ru-RU" sz="2800" dirty="0" smtClean="0"/>
              <a:t> ДНК, содержащая </a:t>
            </a:r>
            <a:r>
              <a:rPr lang="en-US" sz="2800" dirty="0" smtClean="0"/>
              <a:t>“</a:t>
            </a:r>
            <a:r>
              <a:rPr lang="ru-RU" sz="2800" dirty="0" smtClean="0"/>
              <a:t>понятный текст</a:t>
            </a:r>
            <a:r>
              <a:rPr lang="en-US" sz="2800" dirty="0" smtClean="0"/>
              <a:t>”</a:t>
            </a:r>
            <a:endParaRPr lang="ru-RU" sz="2800" dirty="0" smtClean="0"/>
          </a:p>
          <a:p>
            <a:r>
              <a:rPr lang="ru-RU" sz="2800" dirty="0" smtClean="0"/>
              <a:t>Белки и др. </a:t>
            </a:r>
            <a:r>
              <a:rPr lang="ru-RU" sz="2800" dirty="0" err="1" smtClean="0"/>
              <a:t>комптоненты</a:t>
            </a:r>
            <a:r>
              <a:rPr lang="ru-RU" sz="2800" dirty="0" smtClean="0"/>
              <a:t> клетки, способные </a:t>
            </a:r>
            <a:r>
              <a:rPr lang="en-US" sz="2800" dirty="0" smtClean="0"/>
              <a:t>“</a:t>
            </a:r>
            <a:r>
              <a:rPr lang="ru-RU" sz="2800" dirty="0" smtClean="0"/>
              <a:t>понимать</a:t>
            </a:r>
            <a:r>
              <a:rPr lang="en-US" sz="2800" dirty="0" smtClean="0"/>
              <a:t>”</a:t>
            </a:r>
            <a:r>
              <a:rPr lang="ru-RU" sz="2800" dirty="0" smtClean="0"/>
              <a:t> текст ДНК</a:t>
            </a:r>
          </a:p>
          <a:p>
            <a:r>
              <a:rPr lang="ru-RU" sz="2800" dirty="0" smtClean="0"/>
              <a:t>Возможно, модификации ДНК - </a:t>
            </a:r>
            <a:r>
              <a:rPr lang="ru-RU" sz="2800" dirty="0" err="1" smtClean="0">
                <a:solidFill>
                  <a:srgbClr val="C00000"/>
                </a:solidFill>
              </a:rPr>
              <a:t>эпигенетика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2665" y="3774645"/>
            <a:ext cx="821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Все нужные </a:t>
            </a:r>
            <a:r>
              <a:rPr lang="ru-RU" sz="2400" dirty="0" err="1" smtClean="0"/>
              <a:t>инградиенты</a:t>
            </a:r>
            <a:r>
              <a:rPr lang="ru-RU" sz="2400" dirty="0" smtClean="0"/>
              <a:t> закодированы в ДНК, но ….  </a:t>
            </a:r>
            <a:r>
              <a:rPr lang="ru-RU" sz="2400" dirty="0" err="1" smtClean="0"/>
              <a:t>инградиенты</a:t>
            </a:r>
            <a:r>
              <a:rPr lang="ru-RU" sz="2400" dirty="0" smtClean="0"/>
              <a:t>  нужны готовенькие.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2815" y="4811580"/>
            <a:ext cx="8218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Вирусы </a:t>
            </a:r>
            <a:r>
              <a:rPr lang="ru-RU" sz="2400" dirty="0" smtClean="0"/>
              <a:t>– такие формы жизни, которые научились создавать тексты ДНК (или РНК) понимаемые клетками хозяевами.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этим инструкциям клеточные механизмы создают новые вирусные частицы</a:t>
            </a:r>
            <a:endParaRPr lang="ru-RU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</a:t>
            </a:r>
            <a:r>
              <a:rPr lang="ru-RU" dirty="0" smtClean="0"/>
              <a:t>Что закодировано в геноме?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Гены </a:t>
            </a:r>
            <a:endParaRPr lang="en-US" dirty="0" smtClean="0"/>
          </a:p>
          <a:p>
            <a:pPr lvl="1"/>
            <a:r>
              <a:rPr lang="ru-RU" dirty="0" smtClean="0"/>
              <a:t>Белков</a:t>
            </a:r>
          </a:p>
          <a:p>
            <a:pPr lvl="1"/>
            <a:r>
              <a:rPr lang="ru-RU" dirty="0" smtClean="0"/>
              <a:t>РНК</a:t>
            </a:r>
          </a:p>
          <a:p>
            <a:r>
              <a:rPr lang="ru-RU" dirty="0" smtClean="0"/>
              <a:t>Сигналы  (например, промоторы – участки ДНК, с которых начинается </a:t>
            </a:r>
            <a:r>
              <a:rPr lang="ru-RU" dirty="0" smtClean="0">
                <a:solidFill>
                  <a:srgbClr val="C00000"/>
                </a:solidFill>
              </a:rPr>
              <a:t>транскрипция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Особые участки (например, </a:t>
            </a:r>
            <a:r>
              <a:rPr lang="en-US" dirty="0" err="1" smtClean="0"/>
              <a:t>CpG</a:t>
            </a:r>
            <a:r>
              <a:rPr lang="en-US" dirty="0" smtClean="0"/>
              <a:t> </a:t>
            </a:r>
            <a:r>
              <a:rPr lang="ru-RU" dirty="0" smtClean="0"/>
              <a:t>острова)</a:t>
            </a:r>
          </a:p>
          <a:p>
            <a:r>
              <a:rPr lang="ru-RU" dirty="0" smtClean="0"/>
              <a:t>Свойства ДНК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 – в узком смысле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665" y="1201510"/>
            <a:ext cx="8229600" cy="533829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Ген</a:t>
            </a:r>
            <a:r>
              <a:rPr lang="ru-RU" dirty="0" smtClean="0"/>
              <a:t> – участок ДНК, кодирующий белок</a:t>
            </a: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Транскрипция:</a:t>
            </a:r>
            <a:r>
              <a:rPr lang="ru-RU" dirty="0" smtClean="0"/>
              <a:t> процесс создания РНК с последовательностью, копией </a:t>
            </a:r>
            <a:r>
              <a:rPr lang="ru-RU" dirty="0" smtClean="0"/>
              <a:t>кодирующей последовательности ДНК </a:t>
            </a:r>
            <a:r>
              <a:rPr lang="ru-RU" dirty="0" smtClean="0"/>
              <a:t> (</a:t>
            </a:r>
            <a:r>
              <a:rPr lang="ru-RU" dirty="0" err="1" smtClean="0"/>
              <a:t>мРНК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Транскрипция выполняется белком (комплексом белков) </a:t>
            </a:r>
            <a:r>
              <a:rPr lang="ru-RU" dirty="0" err="1" smtClean="0">
                <a:solidFill>
                  <a:srgbClr val="C00000"/>
                </a:solidFill>
              </a:rPr>
              <a:t>РНК-полимеразой</a:t>
            </a:r>
            <a:r>
              <a:rPr lang="ru-RU" dirty="0" smtClean="0"/>
              <a:t> </a:t>
            </a:r>
          </a:p>
          <a:p>
            <a:pPr lvl="1"/>
            <a:r>
              <a:rPr lang="ru-RU" dirty="0" err="1" smtClean="0">
                <a:solidFill>
                  <a:srgbClr val="C00000"/>
                </a:solidFill>
              </a:rPr>
              <a:t>Сплайсинг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smtClean="0"/>
              <a:t>из </a:t>
            </a:r>
            <a:r>
              <a:rPr lang="ru-RU" dirty="0" err="1" smtClean="0"/>
              <a:t>мРНК</a:t>
            </a:r>
            <a:r>
              <a:rPr lang="ru-RU" dirty="0" smtClean="0"/>
              <a:t> удаляются участки, называемые </a:t>
            </a:r>
            <a:r>
              <a:rPr lang="ru-RU" dirty="0" err="1" smtClean="0">
                <a:solidFill>
                  <a:srgbClr val="C00000"/>
                </a:solidFill>
              </a:rPr>
              <a:t>интронами</a:t>
            </a:r>
            <a:r>
              <a:rPr lang="ru-RU" dirty="0" smtClean="0"/>
              <a:t>; остающиеся фрагменты – </a:t>
            </a:r>
            <a:r>
              <a:rPr lang="ru-RU" dirty="0" err="1" smtClean="0">
                <a:solidFill>
                  <a:srgbClr val="C00000"/>
                </a:solidFill>
              </a:rPr>
              <a:t>экзоны</a:t>
            </a:r>
            <a:r>
              <a:rPr lang="ru-RU" dirty="0" smtClean="0"/>
              <a:t>, сшиваются. </a:t>
            </a:r>
            <a:r>
              <a:rPr lang="ru-RU" b="1" dirty="0" smtClean="0"/>
              <a:t>ТОЛЬКО у ЭУКАРИОТ!</a:t>
            </a:r>
          </a:p>
          <a:p>
            <a:pPr lvl="2"/>
            <a:r>
              <a:rPr lang="ru-RU" dirty="0" err="1" smtClean="0"/>
              <a:t>Спласинг</a:t>
            </a:r>
            <a:r>
              <a:rPr lang="ru-RU" dirty="0" smtClean="0"/>
              <a:t> выполняется </a:t>
            </a:r>
            <a:r>
              <a:rPr lang="ru-RU" dirty="0" err="1" smtClean="0">
                <a:solidFill>
                  <a:srgbClr val="C00000"/>
                </a:solidFill>
              </a:rPr>
              <a:t>сплайсосомой</a:t>
            </a:r>
            <a:endParaRPr lang="ru-RU" dirty="0" smtClean="0">
              <a:solidFill>
                <a:srgbClr val="C00000"/>
              </a:solidFill>
            </a:endParaRP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Трансляция: </a:t>
            </a:r>
            <a:r>
              <a:rPr lang="ru-RU" dirty="0" smtClean="0"/>
              <a:t>процесс синтеза белка по </a:t>
            </a:r>
            <a:r>
              <a:rPr lang="ru-RU" dirty="0" err="1" smtClean="0"/>
              <a:t>мРНК</a:t>
            </a:r>
            <a:endParaRPr lang="ru-RU" dirty="0" smtClean="0"/>
          </a:p>
          <a:p>
            <a:pPr lvl="2"/>
            <a:r>
              <a:rPr lang="ru-RU" dirty="0" smtClean="0"/>
              <a:t>Выполняется рибосомой – большим комплексом белков и </a:t>
            </a:r>
            <a:r>
              <a:rPr lang="ru-RU" dirty="0" err="1" smtClean="0"/>
              <a:t>рибосомальных</a:t>
            </a:r>
            <a:r>
              <a:rPr lang="ru-RU" dirty="0" smtClean="0"/>
              <a:t> РНК</a:t>
            </a:r>
          </a:p>
          <a:p>
            <a:pPr lvl="1"/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Изображение гена</a:t>
            </a:r>
            <a:r>
              <a:rPr lang="ru-RU" dirty="0" smtClean="0"/>
              <a:t> </a:t>
            </a:r>
            <a:r>
              <a:rPr lang="ru-RU" dirty="0" smtClean="0"/>
              <a:t>человека в </a:t>
            </a:r>
            <a:r>
              <a:rPr lang="en-US" dirty="0" smtClean="0"/>
              <a:t>Genome Browser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37</a:t>
            </a:fld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577880" y="1931205"/>
            <a:ext cx="8136896" cy="3342040"/>
            <a:chOff x="577880" y="1931205"/>
            <a:chExt cx="8136896" cy="3342040"/>
          </a:xfrm>
        </p:grpSpPr>
        <p:pic>
          <p:nvPicPr>
            <p:cNvPr id="839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7880" y="1931205"/>
              <a:ext cx="8096250" cy="561975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654690" y="2852925"/>
              <a:ext cx="8027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Линия изображает ДНК ,  которая транскрибируется в </a:t>
              </a:r>
              <a:r>
                <a:rPr lang="ru-RU" sz="2400" dirty="0" err="1" smtClean="0"/>
                <a:t>мРНК</a:t>
              </a:r>
              <a:endParaRPr lang="ru-RU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4690" y="3467405"/>
              <a:ext cx="7745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Тонкая линия – </a:t>
              </a:r>
              <a:r>
                <a:rPr lang="ru-RU" sz="2400" dirty="0" err="1" smtClean="0"/>
                <a:t>интроны</a:t>
              </a:r>
              <a:r>
                <a:rPr lang="ru-RU" sz="2400" dirty="0" smtClean="0"/>
                <a:t>, они вырезаются при </a:t>
              </a:r>
              <a:r>
                <a:rPr lang="ru-RU" sz="2400" dirty="0" err="1" smtClean="0"/>
                <a:t>сплайсинге</a:t>
              </a:r>
              <a:endParaRPr lang="ru-RU" sz="24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1500" y="4158695"/>
              <a:ext cx="79832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5</a:t>
              </a:r>
              <a:r>
                <a:rPr lang="en-US" sz="2400" dirty="0" smtClean="0"/>
                <a:t>’ </a:t>
              </a:r>
              <a:r>
                <a:rPr lang="ru-RU" sz="2400" dirty="0" smtClean="0"/>
                <a:t>и 3</a:t>
              </a:r>
              <a:r>
                <a:rPr lang="en-US" sz="2400" dirty="0" smtClean="0"/>
                <a:t>’ </a:t>
              </a:r>
              <a:r>
                <a:rPr lang="ru-RU" sz="2400" dirty="0" smtClean="0"/>
                <a:t>концы (линии средней </a:t>
              </a:r>
              <a:r>
                <a:rPr lang="ru-RU" sz="2400" dirty="0" err="1" smtClean="0"/>
                <a:t>полщины</a:t>
              </a:r>
              <a:r>
                <a:rPr lang="ru-RU" sz="2400" dirty="0" smtClean="0"/>
                <a:t>) не кодируют белок</a:t>
              </a:r>
              <a:endParaRPr lang="ru-RU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3095" y="4811580"/>
              <a:ext cx="7622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Самая толстая линия  - кодирующая последовательность</a:t>
              </a:r>
              <a:endParaRPr lang="ru-RU" sz="2400" dirty="0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 flipV="1">
              <a:off x="5762555" y="2430470"/>
              <a:ext cx="1305770" cy="119055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 flipV="1">
              <a:off x="693095" y="2392065"/>
              <a:ext cx="537670" cy="19202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8068660" y="2392065"/>
              <a:ext cx="343840" cy="19586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 flipV="1">
              <a:off x="961930" y="2430470"/>
              <a:ext cx="1920250" cy="257313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3189420" y="2430471"/>
              <a:ext cx="1036935" cy="261153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V="1">
              <a:off x="5493720" y="2468875"/>
              <a:ext cx="1036935" cy="261153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6223415" y="2468875"/>
              <a:ext cx="1036935" cy="261153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V="1">
              <a:off x="7183540" y="2468875"/>
              <a:ext cx="1036935" cy="261153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762000"/>
          </a:xfrm>
        </p:spPr>
        <p:txBody>
          <a:bodyPr/>
          <a:lstStyle/>
          <a:p>
            <a:r>
              <a:rPr lang="ru-RU" sz="3600" b="1">
                <a:solidFill>
                  <a:schemeClr val="tx1"/>
                </a:solidFill>
                <a:latin typeface="Arial" charset="0"/>
              </a:rPr>
              <a:t>Генетический код</a:t>
            </a:r>
            <a:endParaRPr lang="ru-RU" sz="3600" b="1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40292" name="Picture 4" descr="D:\-=Gol=-\Doc\Teach\lect7\co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85825"/>
            <a:ext cx="7772400" cy="5837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349250"/>
            <a:ext cx="7772400" cy="946150"/>
          </a:xfrm>
        </p:spPr>
        <p:txBody>
          <a:bodyPr/>
          <a:lstStyle/>
          <a:p>
            <a:r>
              <a:rPr lang="ru-RU" sz="3600" b="1">
                <a:solidFill>
                  <a:schemeClr val="tx1"/>
                </a:solidFill>
                <a:latin typeface="Arial" charset="0"/>
              </a:rPr>
              <a:t>1020 нуклеотидов из 5386 нт. генома фага фХ174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19200" y="1905000"/>
            <a:ext cx="6629400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 1 </a:t>
            </a:r>
            <a:r>
              <a:rPr lang="ru-RU" sz="1200" b="1">
                <a:latin typeface="Courier New" pitchFamily="49" charset="0"/>
              </a:rPr>
              <a:t>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gagttttatc gcttccatga cgcagaagtt aacactttcg gatatttctg atgagtcgaa 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61 </a:t>
            </a:r>
            <a:r>
              <a:rPr lang="ru-RU" sz="1200" b="1">
                <a:latin typeface="Courier New" pitchFamily="49" charset="0"/>
              </a:rPr>
              <a:t>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aaattatctt gataaagcag gaattactac tgcttgttta cgaattaaat cgaagtggac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121 tgctggcgga aaatgagaaa attcgaccta tccttgcgca gctcgagaag ctcttacttt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181 gcgacctttc gccatcaact aacgattctg tcaaaaactg acgcgttgga tgaggagaag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241 tggcttaata tgcttggcac gttcgtcaag gactggttta gatatgagtc acattttgtt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301 catggtagag attctcttgt tgacatttta aaagagcgtg gattactatc tgagtccgat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361 gctgttcaac cactaatagg taagaaatca tgagtcaagt tactgaacaa tccgtacgtt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421 tccagaccgc tttggcctct attaagctca ttcaggcttc tgccgttttg gatttaaccg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481 aagatgattt cgattttctg acgagtaaca aagtttggat tgctactgac cgctctcgtg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541 ctcgtcgctg cgttgaggct tgcgtttatg gtacgctgga ctttgtggga taccctcgct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601 ttcctgctcc tgttgagttt attgctgccg tcattgctta ttatgttcat cccgtcaaca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661 ttcaaacggc ctgtctcatc atggaaggcg ctgaatttac ggaaaacatt attaatggcg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721 tcgagcgtcc ggttaaagcc gctgaattgt tcgcgtttac cttgcgtgta cgcgcaggaa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781 acactgacgt tcttactgac gcagaagaaa acgtgcgtca aaaattacgt gcggaaggag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841 tgatgtaatg tctaaaggta aaaaacgttc tggcgctcgc cctggtcgtc cgcagccgtt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901 gcgaggtact aaaggcaagc gtaaaggcgc tcgtctttgg tatgtaggtg gtcaacaatt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961 ttaattgcag gggcttcggc cccttacttg aggataaatt atgtctaata ttcaaactgg</a:t>
            </a:r>
            <a:r>
              <a:rPr lang="ru-RU" sz="1200" b="1">
                <a:latin typeface="Courier New" pitchFamily="49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7470095"/>
            <a:ext cx="2133600" cy="365125"/>
          </a:xfrm>
        </p:spPr>
        <p:txBody>
          <a:bodyPr/>
          <a:lstStyle/>
          <a:p>
            <a:fld id="{51B0424B-BA00-4C1D-946A-CCF19F3E8C64}" type="slidenum">
              <a:rPr lang="ru-RU" sz="2400" smtClean="0"/>
              <a:pPr/>
              <a:t>4</a:t>
            </a:fld>
            <a:endParaRPr 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462665" y="625435"/>
            <a:ext cx="7297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I.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Геном как объект информатики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1070" y="1278320"/>
            <a:ext cx="1612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ДНК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4260" y="1815990"/>
            <a:ext cx="4616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III.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Размеры геномов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1070" y="2353660"/>
            <a:ext cx="6528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IV. </a:t>
            </a:r>
            <a:r>
              <a:rPr lang="ru-RU" sz="3600" dirty="0" smtClean="0"/>
              <a:t>Геном</a:t>
            </a:r>
            <a:r>
              <a:rPr lang="en-US" sz="3600" dirty="0" smtClean="0"/>
              <a:t> -</a:t>
            </a:r>
            <a:r>
              <a:rPr lang="ru-RU" sz="3600" dirty="0" smtClean="0"/>
              <a:t> носитель наследственной информации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475" y="3621025"/>
            <a:ext cx="6242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V. </a:t>
            </a:r>
            <a:r>
              <a:rPr lang="ru-RU" sz="3600" dirty="0" smtClean="0"/>
              <a:t>Что закодировано в геноме?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475" y="4273910"/>
            <a:ext cx="6230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VI. </a:t>
            </a:r>
            <a:r>
              <a:rPr lang="ru-RU" sz="3600" dirty="0" smtClean="0"/>
              <a:t>Насколько похожи геномы?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475" y="5003605"/>
            <a:ext cx="7756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VII. </a:t>
            </a:r>
            <a:r>
              <a:rPr lang="ru-RU" sz="3600" dirty="0" smtClean="0"/>
              <a:t>Геномы и задачи </a:t>
            </a:r>
            <a:r>
              <a:rPr lang="ru-RU" sz="3600" dirty="0" err="1" smtClean="0"/>
              <a:t>биоинформатики</a:t>
            </a:r>
            <a:endParaRPr lang="ru-RU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Ген РНК </a:t>
            </a:r>
            <a:r>
              <a:rPr lang="ru-RU" dirty="0" smtClean="0"/>
              <a:t>- участок ДНК, с которого создается молекула РНК, не участвующая в дальнейшей </a:t>
            </a:r>
            <a:r>
              <a:rPr lang="ru-RU" dirty="0" smtClean="0">
                <a:solidFill>
                  <a:srgbClr val="C00000"/>
                </a:solidFill>
              </a:rPr>
              <a:t>трансляции </a:t>
            </a:r>
            <a:r>
              <a:rPr lang="ru-RU" dirty="0" smtClean="0"/>
              <a:t>– синтезе </a:t>
            </a:r>
            <a:r>
              <a:rPr lang="ru-RU" dirty="0" smtClean="0"/>
              <a:t>белка</a:t>
            </a:r>
            <a:endParaRPr lang="en-US" dirty="0" smtClean="0"/>
          </a:p>
          <a:p>
            <a:pPr lvl="1"/>
            <a:r>
              <a:rPr lang="ru-RU" dirty="0" err="1" smtClean="0"/>
              <a:t>Рибосомальные</a:t>
            </a:r>
            <a:r>
              <a:rPr lang="ru-RU" dirty="0" smtClean="0"/>
              <a:t> РНК (</a:t>
            </a:r>
            <a:r>
              <a:rPr lang="ru-RU" dirty="0" err="1" smtClean="0"/>
              <a:t>рРНК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Транспортные РНК (</a:t>
            </a:r>
            <a:r>
              <a:rPr lang="ru-RU" dirty="0" err="1" smtClean="0"/>
              <a:t>тРНК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прочие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</a:t>
            </a:r>
            <a:r>
              <a:rPr lang="ru-RU" dirty="0" smtClean="0"/>
              <a:t>Насколько похожи геномы?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260" y="131672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Геномы близких бактерий</a:t>
            </a:r>
          </a:p>
          <a:p>
            <a:pPr lvl="1"/>
            <a:r>
              <a:rPr lang="ru-RU" dirty="0" smtClean="0"/>
              <a:t>Карта </a:t>
            </a:r>
            <a:r>
              <a:rPr lang="ru-RU" dirty="0" smtClean="0"/>
              <a:t>локального сходства (задание по карте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Выравнивание</a:t>
            </a:r>
            <a:endParaRPr lang="ru-RU" dirty="0" smtClean="0"/>
          </a:p>
          <a:p>
            <a:r>
              <a:rPr lang="ru-RU" dirty="0" smtClean="0"/>
              <a:t>Горизонтальный перенос</a:t>
            </a:r>
          </a:p>
          <a:p>
            <a:r>
              <a:rPr lang="ru-RU" dirty="0" smtClean="0"/>
              <a:t>Человек и шимпанзе</a:t>
            </a:r>
          </a:p>
          <a:p>
            <a:r>
              <a:rPr lang="ru-RU" dirty="0" smtClean="0"/>
              <a:t>Человек </a:t>
            </a:r>
            <a:r>
              <a:rPr lang="ru-RU" dirty="0" smtClean="0"/>
              <a:t>и </a:t>
            </a:r>
            <a:r>
              <a:rPr lang="ru-RU" dirty="0" smtClean="0"/>
              <a:t>мышь</a:t>
            </a:r>
          </a:p>
          <a:p>
            <a:r>
              <a:rPr lang="ru-RU" dirty="0" smtClean="0"/>
              <a:t>Человек и </a:t>
            </a:r>
            <a:r>
              <a:rPr lang="ru-RU" dirty="0" smtClean="0"/>
              <a:t>человек</a:t>
            </a:r>
            <a:endParaRPr lang="ru-RU" dirty="0" smtClean="0"/>
          </a:p>
          <a:p>
            <a:r>
              <a:rPr lang="ru-RU" dirty="0" smtClean="0"/>
              <a:t>Ультраконсервативные последовательности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</a:t>
            </a:r>
            <a:r>
              <a:rPr lang="ru-RU" dirty="0" smtClean="0"/>
              <a:t>арта сходства последовательностей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24578" name="AutoShape 2" descr="https://mail.belozersky.msu.ru/cgi-bin/openwebmail/openwebmail-viewatt.pl/hit_matrix.cgi.png?action=viewattachment&amp;sessionid=aba*mail.belozersky.msu.ru-session-0.675011350863741&amp;message_id=%3CF6E67E376D884BF987E0FB7A413134B7%40boar%3E&amp;folder=INBOX&amp;attachment_nodeid=0-1&amp;convfrom=koi8-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mail.belozersky.msu.ru/cgi-bin/openwebmail/openwebmail-viewatt.pl/hit_matrix.cgi.png?action=viewattachment&amp;sessionid=aba*mail.belozersky.msu.ru-session-0.675011350863741&amp;message_id=%3CF6E67E376D884BF987E0FB7A413134B7%40boar%3E&amp;folder=INBOX&amp;attachment_nodeid=0-1&amp;convfrom=koi8-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mail.belozersky.msu.ru/cgi-bin/openwebmail/openwebmail-viewatt.pl/hit_matrix.cgi.png?action=viewattachment&amp;sessionid=aba*mail.belozersky.msu.ru-session-0.675011350863741&amp;message_id=%3CF6E67E376D884BF987E0FB7A413134B7%40boar%3E&amp;folder=INBOX&amp;attachment_nodeid=0-1&amp;convfrom=koi8-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s://mail.belozersky.msu.ru/cgi-bin/openwebmail/openwebmail-viewatt.pl/hit_matrix.cgi.png?action=viewattachment&amp;sessionid=aba*mail.belozersky.msu.ru-session-0.675011350863741&amp;message_id=%3CF6E67E376D884BF987E0FB7A413134B7%40boar%3E&amp;folder=INBOX&amp;attachment_nodeid=0-1&amp;convfrom=koi8-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ttps://mail.belozersky.msu.ru/cgi-bin/openwebmail/openwebmail-viewatt.pl/hit_matrix.cgi.png?action=viewattachment&amp;sessionid=aba*mail.belozersky.msu.ru-session-0.675011350863741&amp;message_id=%3CF6E67E376D884BF987E0FB7A413134B7%40boar%3E&amp;folder=INBOX&amp;attachment_nodeid=0-1&amp;convfrom=koi8-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00" y="1854395"/>
            <a:ext cx="7850150" cy="3925075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>
            <a:off x="808310" y="5886920"/>
            <a:ext cx="806505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616285" y="1508750"/>
            <a:ext cx="1" cy="42245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7145" y="6002135"/>
            <a:ext cx="7831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Кодирующая последовательность ДНК  из курицы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500167" y="3586947"/>
            <a:ext cx="3834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Сплайсированная</a:t>
            </a:r>
            <a:r>
              <a:rPr lang="ru-RU" sz="2800" dirty="0" smtClean="0"/>
              <a:t> </a:t>
            </a:r>
            <a:r>
              <a:rPr lang="ru-RU" sz="2800" dirty="0" err="1" smtClean="0"/>
              <a:t>мРНК</a:t>
            </a:r>
            <a:endParaRPr lang="ru-RU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30" y="126170"/>
            <a:ext cx="8229600" cy="69644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Карта сходства 2х </a:t>
            </a:r>
            <a:r>
              <a:rPr lang="ru-RU" sz="3600" dirty="0" smtClean="0"/>
              <a:t>последовательностей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1735" y="855866"/>
          <a:ext cx="8229600" cy="5608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44680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43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768435" y="4696365"/>
            <a:ext cx="691290" cy="49926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574940" y="419710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071265" y="3160165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877770" y="266090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684275" y="2161635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490780" y="166237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768435" y="212323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684275" y="473477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2665" y="6309375"/>
            <a:ext cx="806505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16285" y="817460"/>
            <a:ext cx="0" cy="5415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529185" y="365943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419850" y="3697835"/>
            <a:ext cx="1459390" cy="395009"/>
          </a:xfrm>
          <a:prstGeom prst="line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сходства геномов двух видов болезнетворных бактерий - </a:t>
            </a:r>
            <a:r>
              <a:rPr lang="ru-RU" dirty="0" err="1" smtClean="0"/>
              <a:t>бруцелл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51015" y="5656490"/>
            <a:ext cx="252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/>
              <a:t>Brucella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ovis</a:t>
            </a:r>
            <a:endParaRPr lang="ru-RU" sz="3600" dirty="0"/>
          </a:p>
        </p:txBody>
      </p:sp>
      <p:pic>
        <p:nvPicPr>
          <p:cNvPr id="53250" name="Picture 2" descr="http://blast.ncbi.nlm.nih.gov/hitmatrix/hit_matrix.cgi?rid=1GD8A2P0113&amp;width=600&amp;height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740" y="1815990"/>
            <a:ext cx="7834620" cy="391731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 rot="16200000">
            <a:off x="-578411" y="3469816"/>
            <a:ext cx="2498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/>
              <a:t>Brucella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suis</a:t>
            </a:r>
            <a:endParaRPr lang="ru-RU" sz="36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9" y="126169"/>
            <a:ext cx="8344815" cy="80650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Карта сходства 2х </a:t>
            </a:r>
            <a:r>
              <a:rPr lang="ru-RU" sz="4000" dirty="0" smtClean="0"/>
              <a:t>последовательностей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с учетом </a:t>
            </a:r>
            <a:r>
              <a:rPr lang="ru-RU" sz="3100" dirty="0" err="1" smtClean="0"/>
              <a:t>комплементарной</a:t>
            </a:r>
            <a:r>
              <a:rPr lang="ru-RU" sz="3100" dirty="0" smtClean="0"/>
              <a:t> цепочки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5815" y="1086294"/>
          <a:ext cx="8268007" cy="560713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</a:tblGrid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1876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45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92265" y="187570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21960" y="237497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66870" y="291264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58160" y="345031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26260" y="394957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755955" y="441043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56065" y="394957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7880" y="6386185"/>
            <a:ext cx="8291820" cy="2131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495940" y="817460"/>
            <a:ext cx="0" cy="5415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66245" y="1069200"/>
            <a:ext cx="37185" cy="529989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35080" y="126122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35080" y="172208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96675" y="229816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96675" y="283583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996675" y="333509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073485" y="383436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35080" y="444884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996675" y="494810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58270" y="544737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локального сходства геномов</a:t>
            </a:r>
            <a:br>
              <a:rPr lang="ru-RU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46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32385" y="1777585"/>
            <a:ext cx="8640975" cy="4632555"/>
            <a:chOff x="155575" y="1854395"/>
            <a:chExt cx="8640975" cy="4632555"/>
          </a:xfrm>
        </p:grpSpPr>
        <p:pic>
          <p:nvPicPr>
            <p:cNvPr id="2050" name="Picture 2" descr="http://blast.ncbi.nlm.nih.gov/hitmatrix/hit_matrix.cgi?rid=1E0S2346114&amp;width=600&amp;height=3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690" y="1854395"/>
              <a:ext cx="8141860" cy="407093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" name="Овал 4"/>
            <p:cNvSpPr/>
            <p:nvPr/>
          </p:nvSpPr>
          <p:spPr>
            <a:xfrm rot="20127789">
              <a:off x="6158777" y="2463233"/>
              <a:ext cx="1524303" cy="3301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 rot="1622120">
              <a:off x="3641793" y="3211500"/>
              <a:ext cx="2339279" cy="35605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 rot="19980762">
              <a:off x="1891634" y="4336280"/>
              <a:ext cx="2367316" cy="38495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3345" y="5963730"/>
              <a:ext cx="34780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mycoides</a:t>
              </a:r>
              <a:endParaRPr lang="ru-RU" sz="28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16200000">
              <a:off x="-1445376" y="3455346"/>
              <a:ext cx="3725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capricolum</a:t>
              </a:r>
              <a:endParaRPr lang="ru-RU" sz="2800" dirty="0"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65100"/>
            <a:ext cx="8300945" cy="17333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Сравнение последовательностей геномов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en-US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(</a:t>
            </a:r>
            <a:r>
              <a:rPr lang="ru-RU" sz="2700" i="1" dirty="0" smtClean="0"/>
              <a:t>маленький фрагмент)</a:t>
            </a:r>
            <a:endParaRPr lang="ru-RU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5" y="1854395"/>
            <a:ext cx="9064540" cy="41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5575" y="6117350"/>
            <a:ext cx="8794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среднем, 92% совпадающих букв на сходных участках </a:t>
            </a:r>
            <a:endParaRPr lang="ru-RU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245" y="87765"/>
            <a:ext cx="7298755" cy="1541352"/>
          </a:xfrm>
        </p:spPr>
        <p:txBody>
          <a:bodyPr>
            <a:noAutofit/>
          </a:bodyPr>
          <a:lstStyle/>
          <a:p>
            <a:r>
              <a:rPr lang="ru-RU" sz="3600" dirty="0" smtClean="0"/>
              <a:t>Человек – шимпанзе: две хромосомы объединились в одну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2050" name="Picture 2" descr="http://www.motherjones.com/files/HumanChimpGenomes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575" y="1700775"/>
            <a:ext cx="5908710" cy="4454980"/>
          </a:xfrm>
          <a:prstGeom prst="rect">
            <a:avLst/>
          </a:prstGeom>
          <a:noFill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651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181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Человек </a:t>
            </a:r>
            <a:r>
              <a:rPr lang="ru-RU" dirty="0" smtClean="0"/>
              <a:t>– </a:t>
            </a:r>
            <a:r>
              <a:rPr lang="ru-RU" dirty="0" smtClean="0"/>
              <a:t>шимпанзе: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 </a:t>
            </a:r>
            <a:r>
              <a:rPr lang="ru-RU" sz="3600" dirty="0" smtClean="0"/>
              <a:t>сравнение </a:t>
            </a:r>
            <a:r>
              <a:rPr lang="ru-RU" sz="3600" dirty="0" smtClean="0"/>
              <a:t>последовательностей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49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508750"/>
            <a:ext cx="8633211" cy="443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651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421640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Геном как объект информатики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93535"/>
            <a:ext cx="8224135" cy="41331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Геном</a:t>
            </a:r>
            <a:r>
              <a:rPr lang="ru-RU" dirty="0" smtClean="0"/>
              <a:t> – совокупность последовательностей </a:t>
            </a:r>
            <a:r>
              <a:rPr lang="ru-RU" u="sng" dirty="0" smtClean="0"/>
              <a:t>всех</a:t>
            </a:r>
            <a:r>
              <a:rPr lang="ru-RU" dirty="0" smtClean="0"/>
              <a:t>  ДНК данного организма </a:t>
            </a:r>
          </a:p>
          <a:p>
            <a:pPr lvl="1"/>
            <a:r>
              <a:rPr lang="ru-RU" dirty="0" smtClean="0"/>
              <a:t>Последовательность ДНК состоит из букв </a:t>
            </a:r>
            <a:r>
              <a:rPr lang="en-US" dirty="0" smtClean="0"/>
              <a:t>A, T, G, C</a:t>
            </a:r>
            <a:endParaRPr lang="ru-RU" dirty="0" smtClean="0"/>
          </a:p>
          <a:p>
            <a:pPr lvl="1"/>
            <a:r>
              <a:rPr lang="ru-RU" dirty="0" smtClean="0"/>
              <a:t>Геномы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~</a:t>
            </a:r>
            <a:r>
              <a:rPr lang="ru-RU" sz="3500" b="1" dirty="0" smtClean="0"/>
              <a:t>30 000</a:t>
            </a:r>
            <a:r>
              <a:rPr lang="en-US" sz="3500" dirty="0" smtClean="0"/>
              <a:t> </a:t>
            </a:r>
            <a:r>
              <a:rPr lang="ru-RU" dirty="0" smtClean="0"/>
              <a:t>видов хранятся в открытой базе данных </a:t>
            </a:r>
            <a:r>
              <a:rPr lang="en-US" b="1" dirty="0" smtClean="0"/>
              <a:t>Genomes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i="1" u="sng" dirty="0" smtClean="0"/>
              <a:t>национальном центре </a:t>
            </a:r>
            <a:r>
              <a:rPr lang="ru-RU" i="1" u="sng" dirty="0" err="1" smtClean="0"/>
              <a:t>биотехнологической</a:t>
            </a:r>
            <a:r>
              <a:rPr lang="ru-RU" i="1" u="sng" dirty="0" smtClean="0"/>
              <a:t> информации </a:t>
            </a:r>
            <a:r>
              <a:rPr lang="en-US" b="1" i="1" u="sng" dirty="0" smtClean="0"/>
              <a:t>NCBI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а также в соответствующих базах данных в </a:t>
            </a:r>
            <a:r>
              <a:rPr lang="ru-RU" i="1" u="sng" dirty="0" smtClean="0"/>
              <a:t>европейском институте </a:t>
            </a:r>
            <a:r>
              <a:rPr lang="ru-RU" i="1" u="sng" dirty="0" err="1" smtClean="0"/>
              <a:t>биоинформатики</a:t>
            </a:r>
            <a:r>
              <a:rPr lang="ru-RU" i="1" u="sng" dirty="0" smtClean="0"/>
              <a:t> </a:t>
            </a:r>
            <a:r>
              <a:rPr lang="en-US" b="1" i="1" u="sng" dirty="0" smtClean="0"/>
              <a:t>EBI</a:t>
            </a:r>
            <a:r>
              <a:rPr lang="en-US" dirty="0" smtClean="0"/>
              <a:t> </a:t>
            </a:r>
            <a:r>
              <a:rPr lang="ru-RU" dirty="0" smtClean="0"/>
              <a:t>и в</a:t>
            </a:r>
            <a:r>
              <a:rPr lang="en-US" u="sng" dirty="0" smtClean="0"/>
              <a:t> </a:t>
            </a:r>
            <a:r>
              <a:rPr lang="ru-RU" i="1" u="sng" dirty="0" smtClean="0"/>
              <a:t>Японии </a:t>
            </a:r>
            <a:r>
              <a:rPr lang="en-US" i="1" u="sng" dirty="0" smtClean="0"/>
              <a:t>(DDBJ)</a:t>
            </a:r>
            <a:endParaRPr lang="en-US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5575" y="5810110"/>
            <a:ext cx="8717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биологии/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биоинформатике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не следует слепо верить всему: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000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….? 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посмотреть! 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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5575" y="5810111"/>
            <a:ext cx="8756190" cy="3823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4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Человек - шимпанзе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086295"/>
            <a:ext cx="85248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651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252"/>
          </a:xfrm>
        </p:spPr>
        <p:txBody>
          <a:bodyPr/>
          <a:lstStyle/>
          <a:p>
            <a:r>
              <a:rPr lang="ru-RU" dirty="0" smtClean="0"/>
              <a:t>Человек - шимпанзе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51</a:t>
            </a:fld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7600"/>
            <a:ext cx="9144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651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25" y="165100"/>
            <a:ext cx="7258545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Comparison to Human Genome</a:t>
            </a:r>
          </a:p>
        </p:txBody>
      </p:sp>
      <p:graphicFrame>
        <p:nvGraphicFramePr>
          <p:cNvPr id="329731" name="Group 3"/>
          <p:cNvGraphicFramePr>
            <a:graphicFrameLocks noGrp="1"/>
          </p:cNvGraphicFramePr>
          <p:nvPr>
            <p:ph idx="1"/>
          </p:nvPr>
        </p:nvGraphicFramePr>
        <p:xfrm>
          <a:off x="462665" y="1585560"/>
          <a:ext cx="8229600" cy="4267200"/>
        </p:xfrm>
        <a:graphic>
          <a:graphicData uri="http://schemas.openxmlformats.org/drawingml/2006/table">
            <a:tbl>
              <a:tblPr/>
              <a:tblGrid>
                <a:gridCol w="3200400"/>
                <a:gridCol w="2590800"/>
                <a:gridCol w="2438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Chimp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Mouse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Overall identity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Aligned bases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Identity at aligned bases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Identity in genes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9757" name="Rectangle 29"/>
          <p:cNvSpPr>
            <a:spLocks noChangeArrowheads="1"/>
          </p:cNvSpPr>
          <p:nvPr/>
        </p:nvSpPr>
        <p:spPr bwMode="auto">
          <a:xfrm>
            <a:off x="3657600" y="2133600"/>
            <a:ext cx="5029200" cy="9144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9758" name="Rectangle 30"/>
          <p:cNvSpPr>
            <a:spLocks noChangeArrowheads="1"/>
          </p:cNvSpPr>
          <p:nvPr/>
        </p:nvSpPr>
        <p:spPr bwMode="auto">
          <a:xfrm>
            <a:off x="3657600" y="3048000"/>
            <a:ext cx="5029200" cy="1905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9759" name="Rectangle 31"/>
          <p:cNvSpPr>
            <a:spLocks noChangeArrowheads="1"/>
          </p:cNvSpPr>
          <p:nvPr/>
        </p:nvSpPr>
        <p:spPr bwMode="auto">
          <a:xfrm>
            <a:off x="3657600" y="4953000"/>
            <a:ext cx="5029200" cy="838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56785" y="5963730"/>
            <a:ext cx="422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 презентации </a:t>
            </a:r>
            <a:r>
              <a:rPr lang="en-US" b="1" dirty="0" smtClean="0">
                <a:solidFill>
                  <a:schemeClr val="hlink"/>
                </a:solidFill>
              </a:rPr>
              <a:t>Katherine S. Pollard</a:t>
            </a:r>
          </a:p>
          <a:p>
            <a:endParaRPr lang="ru-RU" dirty="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651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57" grpId="0" animBg="1"/>
      <p:bldP spid="329757" grpId="1" animBg="1"/>
      <p:bldP spid="329758" grpId="0" animBg="1"/>
      <p:bldP spid="329758" grpId="1" animBg="1"/>
      <p:bldP spid="32975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53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560169"/>
            <a:ext cx="5063860" cy="5052165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5575" y="356600"/>
            <a:ext cx="8619087" cy="338554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Figure 1. The 252 inversion loci between the human and chimpanzee lineages.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5575" y="5656490"/>
            <a:ext cx="8455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200" dirty="0"/>
              <a:t>Lee J, Han K, Meyer TJ, Kim H-S, et al. (2008) Chromosomal Inversions between Human and Chimpanzee Lineages Caused by </a:t>
            </a:r>
            <a:r>
              <a:rPr lang="en-US" sz="1200" dirty="0" err="1"/>
              <a:t>Retrotransposons</a:t>
            </a:r>
            <a:r>
              <a:rPr lang="en-US" sz="1200" dirty="0"/>
              <a:t>. </a:t>
            </a:r>
            <a:r>
              <a:rPr lang="en-US" sz="1200" dirty="0" err="1"/>
              <a:t>PLoS</a:t>
            </a:r>
            <a:r>
              <a:rPr lang="en-US" sz="1200" dirty="0"/>
              <a:t> ONE 3(12): e4047. doi:10.1371/journal.pone.0004047</a:t>
            </a:r>
          </a:p>
          <a:p>
            <a:pPr eaLnBrk="1" hangingPunct="1"/>
            <a:r>
              <a:rPr lang="en-US" sz="1200" dirty="0">
                <a:hlinkClick r:id="rId3"/>
              </a:rPr>
              <a:t>http://www.plosone.org/article/info:doi/10.1371/journal.pone.0004047</a:t>
            </a:r>
            <a:endParaRPr lang="en-US" sz="12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5745" y="6117350"/>
            <a:ext cx="2233712" cy="479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Человек - </a:t>
            </a:r>
            <a:r>
              <a:rPr lang="ru-RU" dirty="0" smtClean="0"/>
              <a:t>шимпанзе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665" y="1969610"/>
            <a:ext cx="8229600" cy="3072400"/>
          </a:xfrm>
        </p:spPr>
        <p:txBody>
          <a:bodyPr/>
          <a:lstStyle/>
          <a:p>
            <a:r>
              <a:rPr lang="ru-RU" dirty="0" smtClean="0"/>
              <a:t>Сходство </a:t>
            </a:r>
            <a:r>
              <a:rPr lang="ru-RU" dirty="0" err="1" smtClean="0">
                <a:solidFill>
                  <a:srgbClr val="C00000"/>
                </a:solidFill>
              </a:rPr>
              <a:t>ортологичных</a:t>
            </a:r>
            <a:r>
              <a:rPr lang="ru-RU" dirty="0" smtClean="0"/>
              <a:t> последовательностей ДНК -  </a:t>
            </a:r>
            <a:r>
              <a:rPr lang="ru-RU" b="1" dirty="0" smtClean="0"/>
              <a:t>97,7%</a:t>
            </a:r>
          </a:p>
          <a:p>
            <a:r>
              <a:rPr lang="ru-RU" b="1" dirty="0" smtClean="0"/>
              <a:t>30% </a:t>
            </a:r>
            <a:r>
              <a:rPr lang="ru-RU" dirty="0" smtClean="0"/>
              <a:t>белков имеют полностью одинаковые последовательности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92250" y="6492875"/>
            <a:ext cx="2133600" cy="365125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54</a:t>
            </a:fld>
            <a:endParaRPr lang="ru-RU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651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3095" y="5656490"/>
            <a:ext cx="8038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ru-RU" sz="2800" dirty="0" smtClean="0"/>
              <a:t>Человек отличается от шимпанзе …. </a:t>
            </a:r>
            <a:r>
              <a:rPr lang="ru-RU" sz="2800" dirty="0" smtClean="0"/>
              <a:t>в</a:t>
            </a:r>
            <a:r>
              <a:rPr lang="ru-RU" sz="2800" dirty="0" smtClean="0"/>
              <a:t>оспитанием!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645870" y="6117350"/>
            <a:ext cx="178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en-US" dirty="0" smtClean="0"/>
              <a:t> </a:t>
            </a:r>
            <a:r>
              <a:rPr lang="en-US" dirty="0" smtClean="0"/>
              <a:t>????????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55575" y="5694895"/>
            <a:ext cx="8640975" cy="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657"/>
          </a:xfrm>
        </p:spPr>
        <p:txBody>
          <a:bodyPr/>
          <a:lstStyle/>
          <a:p>
            <a:r>
              <a:rPr lang="ru-RU" dirty="0" smtClean="0"/>
              <a:t>Сравнение: человек - человек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475" y="1047890"/>
            <a:ext cx="8229600" cy="549191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40 </a:t>
            </a:r>
            <a:r>
              <a:rPr lang="ru-RU" dirty="0" err="1" smtClean="0"/>
              <a:t>млн</a:t>
            </a:r>
            <a:r>
              <a:rPr lang="ru-RU" dirty="0" smtClean="0"/>
              <a:t> (</a:t>
            </a:r>
            <a:r>
              <a:rPr lang="ru-RU" b="1" dirty="0" smtClean="0"/>
              <a:t>40 349 879 )</a:t>
            </a:r>
            <a:r>
              <a:rPr lang="ru-RU" dirty="0" smtClean="0"/>
              <a:t>документированных точечных полиморфизмов (различий в геноме в выборке из 1 000 человек)</a:t>
            </a:r>
          </a:p>
          <a:p>
            <a:r>
              <a:rPr lang="ru-RU" dirty="0" smtClean="0"/>
              <a:t>Различие между гомологичными хромосомами (от папы и от мамы) – порядка 1 на 500-1 000 п.н.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en-US" dirty="0" err="1" smtClean="0"/>
              <a:t>C.Venter</a:t>
            </a:r>
            <a:r>
              <a:rPr lang="en-US" dirty="0" smtClean="0"/>
              <a:t>’</a:t>
            </a:r>
            <a:r>
              <a:rPr lang="ru-RU" dirty="0" smtClean="0"/>
              <a:t>а – </a:t>
            </a:r>
            <a:r>
              <a:rPr lang="ru-RU" b="1" dirty="0" smtClean="0"/>
              <a:t>3 855 193 </a:t>
            </a:r>
            <a:r>
              <a:rPr lang="ru-RU" dirty="0" smtClean="0"/>
              <a:t>различий  ДНК </a:t>
            </a:r>
            <a:r>
              <a:rPr lang="en-US" dirty="0" smtClean="0"/>
              <a:t>“</a:t>
            </a:r>
            <a:r>
              <a:rPr lang="ru-RU" dirty="0" smtClean="0"/>
              <a:t>от папы и от мамы</a:t>
            </a:r>
            <a:r>
              <a:rPr lang="en-US" dirty="0" smtClean="0"/>
              <a:t>”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en-US" dirty="0" err="1" smtClean="0"/>
              <a:t>J.Watson</a:t>
            </a:r>
            <a:r>
              <a:rPr lang="en-US" dirty="0" smtClean="0"/>
              <a:t>’</a:t>
            </a:r>
            <a:r>
              <a:rPr lang="ru-RU" dirty="0" smtClean="0"/>
              <a:t>а (тот, который </a:t>
            </a:r>
            <a:r>
              <a:rPr lang="en-US" dirty="0" err="1" smtClean="0"/>
              <a:t>Watson&amp;Crick</a:t>
            </a:r>
            <a:r>
              <a:rPr lang="en-US" dirty="0" smtClean="0"/>
              <a:t>) – </a:t>
            </a:r>
            <a:r>
              <a:rPr lang="ru-RU" b="1" dirty="0" smtClean="0"/>
              <a:t>3</a:t>
            </a:r>
            <a:r>
              <a:rPr lang="en-US" b="1" dirty="0" smtClean="0"/>
              <a:t> </a:t>
            </a:r>
            <a:r>
              <a:rPr lang="ru-RU" b="1" dirty="0" smtClean="0"/>
              <a:t>451</a:t>
            </a:r>
            <a:r>
              <a:rPr lang="en-US" b="1" dirty="0" smtClean="0"/>
              <a:t> </a:t>
            </a:r>
            <a:r>
              <a:rPr lang="ru-RU" b="1" dirty="0" smtClean="0"/>
              <a:t>328</a:t>
            </a:r>
          </a:p>
          <a:p>
            <a:r>
              <a:rPr lang="ru-RU" dirty="0" smtClean="0"/>
              <a:t>Несколько десятков </a:t>
            </a:r>
            <a:r>
              <a:rPr lang="en-US" dirty="0" smtClean="0"/>
              <a:t> </a:t>
            </a:r>
            <a:r>
              <a:rPr lang="ru-RU" dirty="0" smtClean="0"/>
              <a:t>совсем новых мутаций у каждого новорожденного</a:t>
            </a:r>
          </a:p>
          <a:p>
            <a:r>
              <a:rPr lang="ru-RU" dirty="0" smtClean="0"/>
              <a:t>Различия по повторам</a:t>
            </a:r>
          </a:p>
          <a:p>
            <a:pPr lvl="1"/>
            <a:r>
              <a:rPr lang="ru-RU" dirty="0" smtClean="0"/>
              <a:t>Вариабельное число простых повторов (А</a:t>
            </a:r>
            <a:r>
              <a:rPr lang="en-US" dirty="0" smtClean="0"/>
              <a:t>TTTATTTATTT…)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err="1" smtClean="0"/>
              <a:t>микросателлитов</a:t>
            </a:r>
            <a:endParaRPr lang="ru-RU" dirty="0" smtClean="0"/>
          </a:p>
          <a:p>
            <a:pPr lvl="1"/>
            <a:r>
              <a:rPr lang="ru-RU" dirty="0" smtClean="0"/>
              <a:t>Вставки </a:t>
            </a:r>
            <a:r>
              <a:rPr lang="en-US" dirty="0" smtClean="0"/>
              <a:t>“</a:t>
            </a:r>
            <a:r>
              <a:rPr lang="ru-RU" dirty="0" smtClean="0"/>
              <a:t>живых</a:t>
            </a:r>
            <a:r>
              <a:rPr lang="en-US" dirty="0" smtClean="0"/>
              <a:t>”  </a:t>
            </a:r>
            <a:r>
              <a:rPr lang="ru-RU" dirty="0" smtClean="0"/>
              <a:t>длинных – сотни пар нуклеотидов – повторов  (примерно одна на 100 рождений)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54690" y="1431940"/>
            <a:ext cx="8065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Число нуклеотидов в геноме человека, в которых наблюдали различие между людьми того же порядка, что и число различий между геномом одного человека и одного шимпанзе! </a:t>
            </a:r>
            <a:r>
              <a:rPr lang="en-US" sz="3600" dirty="0" smtClean="0">
                <a:sym typeface="Wingdings" pitchFamily="2" charset="2"/>
              </a:rPr>
              <a:t></a:t>
            </a:r>
            <a:endParaRPr lang="ru-RU" sz="3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</a:t>
            </a:r>
            <a:r>
              <a:rPr lang="ru-RU" dirty="0" smtClean="0"/>
              <a:t>адачи </a:t>
            </a:r>
            <a:r>
              <a:rPr lang="ru-RU" dirty="0" err="1" smtClean="0"/>
              <a:t>биоинформатики</a:t>
            </a:r>
            <a:r>
              <a:rPr lang="ru-RU" dirty="0" smtClean="0"/>
              <a:t> в связи с геномами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Хранение и доступ (базы данных) (геномов, ….)</a:t>
            </a:r>
          </a:p>
          <a:p>
            <a:r>
              <a:rPr lang="ru-RU" dirty="0" smtClean="0"/>
              <a:t> Выравнивание последовательностей (геномов, белков, ДНК, РНК)</a:t>
            </a:r>
          </a:p>
          <a:p>
            <a:r>
              <a:rPr lang="ru-RU" dirty="0" smtClean="0"/>
              <a:t>Реконструкция эволюции (геномов, белков, ДНК, РНК)</a:t>
            </a:r>
          </a:p>
          <a:p>
            <a:r>
              <a:rPr lang="ru-RU" dirty="0" smtClean="0"/>
              <a:t>Открытие новых явлений путем сравнения последовательностей</a:t>
            </a:r>
          </a:p>
          <a:p>
            <a:r>
              <a:rPr lang="ru-RU" dirty="0" smtClean="0"/>
              <a:t>Эпигенетические данные</a:t>
            </a:r>
          </a:p>
          <a:p>
            <a:r>
              <a:rPr lang="ru-RU" dirty="0" smtClean="0"/>
              <a:t>Структуры </a:t>
            </a:r>
          </a:p>
          <a:p>
            <a:r>
              <a:rPr lang="ru-RU" dirty="0" smtClean="0"/>
              <a:t>Метаболические пути</a:t>
            </a:r>
          </a:p>
          <a:p>
            <a:r>
              <a:rPr lang="ru-RU" dirty="0" smtClean="0"/>
              <a:t>……..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163105"/>
            <a:ext cx="8229600" cy="1143000"/>
          </a:xfrm>
        </p:spPr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59</a:t>
            </a:fld>
            <a:endParaRPr lang="ru-R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26" y="904666"/>
            <a:ext cx="4416574" cy="448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57249"/>
            <a:ext cx="4463287" cy="453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Странички геномов в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NCBI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578" y="3429000"/>
            <a:ext cx="8720843" cy="1885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93830" y="1431940"/>
            <a:ext cx="87563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/>
              <a:t>http://www.ncbi.nlm.nih.gov/genome/browse</a:t>
            </a:r>
            <a:endParaRPr lang="ru-RU" sz="3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35" y="2161635"/>
            <a:ext cx="4486275" cy="11144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60</a:t>
            </a:fld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24" y="914400"/>
            <a:ext cx="4416575" cy="438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857249"/>
            <a:ext cx="4453595" cy="445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61</a:t>
            </a:fld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25" y="857249"/>
            <a:ext cx="4362612" cy="453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76604"/>
            <a:ext cx="4482552" cy="454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62</a:t>
            </a:fld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0" y="876300"/>
            <a:ext cx="4319330" cy="431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876299"/>
            <a:ext cx="4390255" cy="435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63</a:t>
            </a:fld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25" y="838200"/>
            <a:ext cx="4434240" cy="443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952500"/>
            <a:ext cx="4406327" cy="42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64</a:t>
            </a:fld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24" y="895350"/>
            <a:ext cx="4262955" cy="43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33449"/>
            <a:ext cx="4563216" cy="430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DNA synthesis is getting easier, faster, and cheaper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905000" y="1981200"/>
          <a:ext cx="5410200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2" name="TextBox 4"/>
          <p:cNvSpPr txBox="1">
            <a:spLocks noChangeArrowheads="1"/>
          </p:cNvSpPr>
          <p:nvPr/>
        </p:nvSpPr>
        <p:spPr bwMode="auto">
          <a:xfrm rot="-5400000">
            <a:off x="-103187" y="3570287"/>
            <a:ext cx="316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Dollars per basepair</a:t>
            </a: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4648200" y="6062663"/>
            <a:ext cx="828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Year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019800" y="4191000"/>
            <a:ext cx="2286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10300" y="4284663"/>
            <a:ext cx="2286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270625" y="4546600"/>
            <a:ext cx="2286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403975" y="4551363"/>
            <a:ext cx="2286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91263" y="4368800"/>
            <a:ext cx="2286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96000" y="4264025"/>
            <a:ext cx="2286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2700000">
            <a:off x="6624638" y="4664075"/>
            <a:ext cx="762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6019800" y="2590800"/>
            <a:ext cx="1828800" cy="609600"/>
          </a:xfrm>
          <a:prstGeom prst="wedgeRectCallout">
            <a:avLst>
              <a:gd name="adj1" fmla="val -38204"/>
              <a:gd name="adj2" fmla="val 248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$0.15 / bp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7283450" y="4264025"/>
            <a:ext cx="1250950" cy="612775"/>
          </a:xfrm>
          <a:prstGeom prst="wedgeRectCallout">
            <a:avLst>
              <a:gd name="adj1" fmla="val -140236"/>
              <a:gd name="adj2" fmla="val 58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</a:rPr>
              <a:t>Agilent</a:t>
            </a:r>
          </a:p>
        </p:txBody>
      </p:sp>
      <p:sp>
        <p:nvSpPr>
          <p:cNvPr id="17" name="Sun 16"/>
          <p:cNvSpPr/>
          <p:nvPr/>
        </p:nvSpPr>
        <p:spPr>
          <a:xfrm>
            <a:off x="6134100" y="4756150"/>
            <a:ext cx="304800" cy="27305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Слова из предыдущего слайда надо знать!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801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Эукариоты</a:t>
            </a:r>
            <a:r>
              <a:rPr lang="ru-RU" dirty="0" smtClean="0"/>
              <a:t> – многоклеточные или одноклеточные организмы, у которых каждая клетка содержит ядро, а в ядре содержится </a:t>
            </a:r>
            <a:r>
              <a:rPr lang="ru-RU" dirty="0" smtClean="0"/>
              <a:t>ДНК. Животные, растения, грибы, протисты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Прокариоты</a:t>
            </a:r>
            <a:r>
              <a:rPr lang="ru-RU" dirty="0" smtClean="0"/>
              <a:t> – одноклеточные организмы без ядра. </a:t>
            </a:r>
            <a:r>
              <a:rPr lang="ru-RU" dirty="0" smtClean="0"/>
              <a:t>Бактерии </a:t>
            </a:r>
            <a:r>
              <a:rPr lang="ru-RU" dirty="0" smtClean="0"/>
              <a:t>и археи.   </a:t>
            </a:r>
            <a:br>
              <a:rPr lang="ru-RU" dirty="0" smtClean="0"/>
            </a:br>
            <a:endParaRPr lang="ru-RU" dirty="0" smtClean="0"/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Вирусы - …</a:t>
            </a:r>
          </a:p>
          <a:p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Плазмиды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…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ДНК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960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ДНК</a:t>
            </a:r>
            <a:r>
              <a:rPr lang="ru-RU" dirty="0" smtClean="0"/>
              <a:t> – молекула: линейный  </a:t>
            </a:r>
            <a:r>
              <a:rPr lang="ru-RU" dirty="0" err="1" smtClean="0"/>
              <a:t>гетерополимер</a:t>
            </a:r>
          </a:p>
          <a:p>
            <a:pPr lvl="1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Картинка – см. след. слайд</a:t>
            </a:r>
            <a:endParaRPr lang="ru-RU" dirty="0" smtClean="0"/>
          </a:p>
          <a:p>
            <a:pPr lvl="1"/>
            <a:r>
              <a:rPr lang="ru-RU" dirty="0" smtClean="0"/>
              <a:t>При обычной температуре (в живых организмах) состоит из двух цепочек, связанных водородными связями между </a:t>
            </a:r>
            <a:r>
              <a:rPr lang="ru-RU" dirty="0" err="1" smtClean="0"/>
              <a:t>комплементарными</a:t>
            </a:r>
            <a:r>
              <a:rPr lang="ru-RU" dirty="0" smtClean="0"/>
              <a:t> основаниями</a:t>
            </a:r>
          </a:p>
          <a:p>
            <a:pPr lvl="1"/>
            <a:r>
              <a:rPr lang="ru-RU" dirty="0" smtClean="0"/>
              <a:t>Очень устойчива ко внешним </a:t>
            </a:r>
            <a:r>
              <a:rPr lang="ru-RU" dirty="0" smtClean="0"/>
              <a:t>воздействиям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Ewan Birney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EBI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/>
              <a:t>Остов – полимер, и четыре основания: </a:t>
            </a:r>
            <a:br>
              <a:rPr lang="ru-RU" dirty="0" smtClean="0"/>
            </a:br>
            <a:r>
              <a:rPr lang="en-US" dirty="0" smtClean="0"/>
              <a:t>A, T, G, C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err="1" smtClean="0"/>
              <a:t>аденин</a:t>
            </a:r>
            <a:r>
              <a:rPr lang="ru-RU" dirty="0" smtClean="0"/>
              <a:t>, </a:t>
            </a:r>
            <a:r>
              <a:rPr lang="ru-RU" dirty="0" err="1" smtClean="0"/>
              <a:t>тимин</a:t>
            </a:r>
            <a:r>
              <a:rPr lang="ru-RU" dirty="0" smtClean="0"/>
              <a:t>, гуанин, </a:t>
            </a:r>
            <a:r>
              <a:rPr lang="ru-RU" dirty="0" err="1" smtClean="0"/>
              <a:t>цитозин</a:t>
            </a:r>
            <a:r>
              <a:rPr lang="ru-RU" dirty="0" smtClean="0"/>
              <a:t>)</a:t>
            </a:r>
            <a:endParaRPr lang="en-US" sz="2400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Picture 3" descr="D:\-=Gol=-\lect5\chai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33410"/>
            <a:ext cx="5437187" cy="6000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08935" y="433410"/>
            <a:ext cx="3033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Химическая формула ДНК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06420" y="1700775"/>
            <a:ext cx="31437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Обратите внимание на стрелки: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одна цепочка ДНК имеет ориентацию,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от 5</a:t>
            </a:r>
            <a:r>
              <a:rPr lang="en-US" sz="2800" dirty="0" smtClean="0">
                <a:solidFill>
                  <a:srgbClr val="C00000"/>
                </a:solidFill>
              </a:rPr>
              <a:t>’ – 3’</a:t>
            </a:r>
            <a:r>
              <a:rPr lang="ru-RU" sz="2800" dirty="0" smtClean="0">
                <a:solidFill>
                  <a:srgbClr val="C00000"/>
                </a:solidFill>
              </a:rPr>
              <a:t> концу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Цепочки ориентированы противоположно!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1654</Words>
  <Application>Microsoft Office PowerPoint</Application>
  <PresentationFormat>Экран (4:3)</PresentationFormat>
  <Paragraphs>405</Paragraphs>
  <Slides>65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Зачёт</vt:lpstr>
      <vt:lpstr>Слайд 2</vt:lpstr>
      <vt:lpstr>Геномы</vt:lpstr>
      <vt:lpstr>Слайд 4</vt:lpstr>
      <vt:lpstr>I. Геном как объект информатики</vt:lpstr>
      <vt:lpstr>Странички геномов в NCBI </vt:lpstr>
      <vt:lpstr>Слова из предыдущего слайда надо знать!</vt:lpstr>
      <vt:lpstr>II. ДНК</vt:lpstr>
      <vt:lpstr>Слайд 9</vt:lpstr>
      <vt:lpstr>Двойная спираль ДНК (вид с торца)</vt:lpstr>
      <vt:lpstr>Двойная спираль ДНК (вид с торца)</vt:lpstr>
      <vt:lpstr>Комплементарные пары образуются за счет водородных связей</vt:lpstr>
      <vt:lpstr>Двойная спираль ДНК (вид сбоку)</vt:lpstr>
      <vt:lpstr>Слайд 14</vt:lpstr>
      <vt:lpstr>Упражнение</vt:lpstr>
      <vt:lpstr>Микроскопия суперспиральной ДНК</vt:lpstr>
      <vt:lpstr>Слайд 17</vt:lpstr>
      <vt:lpstr>Эукариоты vs прокариоты</vt:lpstr>
      <vt:lpstr>III. Размеры геномов</vt:lpstr>
      <vt:lpstr>Слайд 20</vt:lpstr>
      <vt:lpstr>ДНК занимает не всю клетку бактерии </vt:lpstr>
      <vt:lpstr>Слайд 22</vt:lpstr>
      <vt:lpstr>Геном человека</vt:lpstr>
      <vt:lpstr> Хромосомы человека (кариотип)   </vt:lpstr>
      <vt:lpstr>Микрофотография всех хромосом в ядре клетки человека </vt:lpstr>
      <vt:lpstr>IV. Геном - носитель наследственной информации</vt:lpstr>
      <vt:lpstr>Как проверить? </vt:lpstr>
      <vt:lpstr>Слайд 28</vt:lpstr>
      <vt:lpstr>Craig Venter et al., 2010:</vt:lpstr>
      <vt:lpstr>Слайд 30</vt:lpstr>
      <vt:lpstr>Слайд 31</vt:lpstr>
      <vt:lpstr>Из интервью C. Venter’а CNN </vt:lpstr>
      <vt:lpstr>Значит, все закодировано в геноме!</vt:lpstr>
      <vt:lpstr>Что нужно, чтобы ….   </vt:lpstr>
      <vt:lpstr>V. Что закодировано в геноме?</vt:lpstr>
      <vt:lpstr>Ген – в узком смысле слова</vt:lpstr>
      <vt:lpstr>Изображение гена человека в Genome Browser</vt:lpstr>
      <vt:lpstr>Генетический код</vt:lpstr>
      <vt:lpstr>1020 нуклеотидов из 5386 нт. генома фага фХ174</vt:lpstr>
      <vt:lpstr>Слайд 40</vt:lpstr>
      <vt:lpstr>IV. Насколько похожи геномы?</vt:lpstr>
      <vt:lpstr>Карта сходства последовательностей</vt:lpstr>
      <vt:lpstr>Карта сходства 2х последовательностей</vt:lpstr>
      <vt:lpstr>Карта сходства геномов двух видов болезнетворных бактерий - бруцелл</vt:lpstr>
      <vt:lpstr>Карта сходства 2х последовательностей  с учетом комплементарной цепочки</vt:lpstr>
      <vt:lpstr>Карта локального сходства геномов  M.capricolum и M.mycoides </vt:lpstr>
      <vt:lpstr>Сравнение последовательностей геномов M.capricolum и M.mycoides  (маленький фрагмент)</vt:lpstr>
      <vt:lpstr>Человек – шимпанзе: две хромосомы объединились в одну</vt:lpstr>
      <vt:lpstr>Человек – шимпанзе:  сравнение последовательностей </vt:lpstr>
      <vt:lpstr>Человек - шимпанзе</vt:lpstr>
      <vt:lpstr>Человек - шимпанзе</vt:lpstr>
      <vt:lpstr>Comparison to Human Genome</vt:lpstr>
      <vt:lpstr>Слайд 53</vt:lpstr>
      <vt:lpstr>Человек - шимпанзе</vt:lpstr>
      <vt:lpstr>Сравнение: человек - человек</vt:lpstr>
      <vt:lpstr>Слайд 56</vt:lpstr>
      <vt:lpstr>Задачи биоинформатики в связи с геномами</vt:lpstr>
      <vt:lpstr>КОНЕЦ</vt:lpstr>
      <vt:lpstr>Слайд 59</vt:lpstr>
      <vt:lpstr>Слайд 60</vt:lpstr>
      <vt:lpstr>Слайд 61</vt:lpstr>
      <vt:lpstr>Слайд 62</vt:lpstr>
      <vt:lpstr>Слайд 63</vt:lpstr>
      <vt:lpstr>Слайд 64</vt:lpstr>
      <vt:lpstr>DNA synthesis is getting easier, faster, and cheaper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Геном</dc:title>
  <dc:creator>aba</dc:creator>
  <cp:lastModifiedBy>aba</cp:lastModifiedBy>
  <cp:revision>155</cp:revision>
  <dcterms:created xsi:type="dcterms:W3CDTF">2014-09-13T11:53:54Z</dcterms:created>
  <dcterms:modified xsi:type="dcterms:W3CDTF">2014-09-17T12:32:59Z</dcterms:modified>
</cp:coreProperties>
</file>