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1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AF37-3C66-4671-8E4E-AFB7E0FD0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9E629-F92C-491E-8CB7-51A2005F1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CE36F-716C-42E0-8B9D-EF1D1C2EB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41CBB-A87C-458F-BF27-A3A8A068F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3D5DC-9251-4748-A949-85D0C03E6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6BCDB-7C3E-4749-9B80-092F2F44D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87B8-ED4A-4301-817B-B1B82B83B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F9E7-B009-44A2-BF40-0EE1DDE4F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0879-F5EA-4BEE-95C5-3F76920F0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8A5-26EB-4953-A7EA-595F39CA6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60AFE-EEA7-45AA-B761-6513E4F3A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DE3B5C-19A8-4E58-A142-E4CF9FC47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8229600" cy="1600200"/>
          </a:xfrm>
        </p:spPr>
        <p:txBody>
          <a:bodyPr/>
          <a:lstStyle/>
          <a:p>
            <a:pPr eaLnBrk="1" hangingPunct="1"/>
            <a:r>
              <a:rPr lang="ru-RU" smtClean="0"/>
              <a:t>Структурная биоинформатика </a:t>
            </a:r>
            <a:br>
              <a:rPr lang="ru-RU" smtClean="0"/>
            </a:br>
            <a:endParaRPr lang="ru-RU" sz="32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438400"/>
            <a:ext cx="6400800" cy="28956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Лекция </a:t>
            </a:r>
            <a:r>
              <a:rPr lang="en-US" sz="2800" dirty="0" smtClean="0"/>
              <a:t>1, </a:t>
            </a:r>
            <a:r>
              <a:rPr lang="ru-RU" sz="2800" dirty="0" smtClean="0"/>
              <a:t>первая часть</a:t>
            </a:r>
          </a:p>
          <a:p>
            <a:pPr eaLnBrk="1" hangingPunct="1"/>
            <a:r>
              <a:rPr lang="ru-RU" b="1" dirty="0" smtClean="0"/>
              <a:t>Электронная плотность</a:t>
            </a:r>
          </a:p>
          <a:p>
            <a:pPr eaLnBrk="1" hangingPunct="1"/>
            <a:r>
              <a:rPr lang="ru-RU" b="1" dirty="0" smtClean="0"/>
              <a:t>Кристаллы</a:t>
            </a:r>
          </a:p>
          <a:p>
            <a:pPr eaLnBrk="1" hangingPunct="1"/>
            <a:r>
              <a:rPr lang="ru-RU" sz="2000" dirty="0" err="1" smtClean="0"/>
              <a:t>С.А.Спирин</a:t>
            </a:r>
            <a:endParaRPr lang="ru-RU" sz="2000" dirty="0" smtClean="0"/>
          </a:p>
          <a:p>
            <a:pPr eaLnBrk="1" hangingPunct="1"/>
            <a:r>
              <a:rPr lang="ru-RU" sz="2000" dirty="0" smtClean="0"/>
              <a:t>1 октября 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 электронной плотности</a:t>
            </a:r>
            <a:endParaRPr lang="ru-RU" dirty="0"/>
          </a:p>
        </p:txBody>
      </p:sp>
      <p:pic>
        <p:nvPicPr>
          <p:cNvPr id="4" name="Рисунок 3" descr="maplys05.png"/>
          <p:cNvPicPr>
            <a:picLocks noChangeAspect="1"/>
          </p:cNvPicPr>
          <p:nvPr/>
        </p:nvPicPr>
        <p:blipFill>
          <a:blip r:embed="rId2" cstate="print"/>
          <a:srcRect l="25500"/>
          <a:stretch>
            <a:fillRect/>
          </a:stretch>
        </p:blipFill>
        <p:spPr>
          <a:xfrm>
            <a:off x="304804" y="1752600"/>
            <a:ext cx="4087368" cy="4114800"/>
          </a:xfrm>
          <a:prstGeom prst="rect">
            <a:avLst/>
          </a:prstGeom>
        </p:spPr>
      </p:pic>
      <p:pic>
        <p:nvPicPr>
          <p:cNvPr id="5" name="Рисунок 4" descr="maplys15.png"/>
          <p:cNvPicPr>
            <a:picLocks noChangeAspect="1"/>
          </p:cNvPicPr>
          <p:nvPr/>
        </p:nvPicPr>
        <p:blipFill>
          <a:blip r:embed="rId3" cstate="print"/>
          <a:srcRect l="25500"/>
          <a:stretch>
            <a:fillRect/>
          </a:stretch>
        </p:blipFill>
        <p:spPr>
          <a:xfrm>
            <a:off x="4648200" y="1752600"/>
            <a:ext cx="4087368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Подрезка 0,5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Подрезка 1,5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Кристалл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286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2095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84784"/>
            <a:ext cx="257906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522920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Кристаллы гипса </a:t>
            </a:r>
            <a:r>
              <a:rPr lang="en-US" dirty="0" smtClean="0"/>
              <a:t>(CaSO</a:t>
            </a:r>
            <a:r>
              <a:rPr lang="en-US" baseline="-25000" dirty="0" smtClean="0"/>
              <a:t>4</a:t>
            </a:r>
            <a:r>
              <a:rPr lang="en-US" dirty="0" smtClean="0"/>
              <a:t>·2H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9411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Кристаллы белков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780928"/>
            <a:ext cx="2746276" cy="238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3215233" cy="510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36385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20888"/>
            <a:ext cx="36385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328863"/>
            <a:ext cx="33337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3848" y="472514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http://dylanstiles.com/?p=6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Кристалл — регулярная структура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2857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0" y="4365104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http://www.bioon.com.cn/protocol/showarticle.asp?newsid=14528</a:t>
            </a:r>
            <a:endParaRPr lang="ru-R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2692922" cy="37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5026223"/>
            <a:ext cx="485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http://courses.bio.indiana.edu/L104-Bonner/F09/Part1.html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Векторы сдвига кристалла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737820" cy="497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3707904" y="4437112"/>
            <a:ext cx="187220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2879812" y="4401108"/>
            <a:ext cx="165618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Электронная плотность кристалла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67400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Имеются три </a:t>
            </a:r>
            <a:r>
              <a:rPr lang="ru-RU" b="1" dirty="0" smtClean="0"/>
              <a:t>некомпланарных</a:t>
            </a:r>
            <a:r>
              <a:rPr lang="ru-RU" dirty="0" smtClean="0"/>
              <a:t> вектора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a, b, c</a:t>
            </a:r>
          </a:p>
          <a:p>
            <a:r>
              <a:rPr lang="ru-RU" dirty="0" smtClean="0">
                <a:cs typeface="Times New Roman" pitchFamily="18" charset="0"/>
              </a:rPr>
              <a:t>Электронная плотность кристалла обладает свойством не меняться при сдвиге на любой из этих векторов: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05026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здесь </a:t>
            </a:r>
            <a:r>
              <a:rPr lang="en-US" b="1" dirty="0" smtClean="0"/>
              <a:t>r </a:t>
            </a:r>
            <a:r>
              <a:rPr lang="en-US" dirty="0" smtClean="0"/>
              <a:t>=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x, y, z</a:t>
            </a:r>
            <a:r>
              <a:rPr lang="en-US" dirty="0" smtClean="0"/>
              <a:t>) — </a:t>
            </a:r>
            <a:r>
              <a:rPr lang="ru-RU" dirty="0" smtClean="0"/>
              <a:t>точка внутри кристалла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82116"/>
            <a:ext cx="18669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Кристаллографическая ячейка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737820" cy="497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3707904" y="4149080"/>
            <a:ext cx="187220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2879812" y="4113076"/>
            <a:ext cx="165618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707904" y="2420888"/>
            <a:ext cx="187220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716016" y="3284984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19872" y="40770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45091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6237312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 содержимому кристаллографической ячейки восстанавливается весь кристалл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Элементарная ячейка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58175" cy="4911725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В кристалле всегда можно выделить </a:t>
            </a:r>
            <a:r>
              <a:rPr lang="en-US" sz="2800" dirty="0" smtClean="0"/>
              <a:t>“</a:t>
            </a:r>
            <a:r>
              <a:rPr lang="ru-RU" sz="2800" dirty="0" smtClean="0"/>
              <a:t>ячейку</a:t>
            </a:r>
            <a:r>
              <a:rPr lang="en-US" sz="2800" dirty="0" smtClean="0"/>
              <a:t>” </a:t>
            </a:r>
            <a:r>
              <a:rPr lang="ru-RU" sz="2800" dirty="0" smtClean="0"/>
              <a:t> в форме параллелепипеда такую, что вся конфигурация атомов может быть восстановлена из атомов ячейки применением сдвигов.</a:t>
            </a:r>
          </a:p>
          <a:p>
            <a:r>
              <a:rPr lang="ru-RU" sz="2800" dirty="0" smtClean="0"/>
              <a:t>Минимальная такая ячейка называется элементарной ячейкой.</a:t>
            </a:r>
          </a:p>
          <a:p>
            <a:r>
              <a:rPr lang="ru-RU" sz="2800" dirty="0" smtClean="0"/>
              <a:t>Элементарная ячейка не является физическим объектом. Более того, она может быть выбрана разными способами.</a:t>
            </a:r>
          </a:p>
          <a:p>
            <a:r>
              <a:rPr lang="ru-RU" sz="2800" dirty="0" smtClean="0"/>
              <a:t>Молекула не всегда лежит в выбранной элементарной ячейке целиком.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5517232"/>
            <a:ext cx="8856984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Параметры элементарной ячейки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3025304" cy="229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0050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Векторы </a:t>
            </a:r>
            <a:r>
              <a:rPr lang="en-US" b="1" dirty="0" smtClean="0"/>
              <a:t>a, b, c </a:t>
            </a:r>
            <a:r>
              <a:rPr lang="ru-RU" dirty="0" smtClean="0"/>
              <a:t>называются направляющими векторами ячейки.</a:t>
            </a:r>
          </a:p>
          <a:p>
            <a:r>
              <a:rPr lang="ru-RU" dirty="0" smtClean="0"/>
              <a:t>Параметрами элементарной ячейки считаются длины направляющих векторов и углы между ними.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517232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CRYST1   72.800   72.800  172.400  90.00  90.00 120.00 P 31 2 1      6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648866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Длины в </a:t>
            </a:r>
            <a:r>
              <a:rPr lang="en-US" sz="1600" dirty="0" smtClean="0"/>
              <a:t>Å</a:t>
            </a:r>
            <a:endParaRPr lang="ru-RU" sz="1600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1907704" y="594928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2807804" y="5949280"/>
            <a:ext cx="36004" cy="53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87824" y="587727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504" y="50131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Поле в </a:t>
            </a:r>
            <a:r>
              <a:rPr lang="en-US" dirty="0" smtClean="0"/>
              <a:t>PDB: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364088" y="6488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Углы</a:t>
            </a:r>
            <a:endParaRPr lang="ru-RU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4788024" y="594928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0"/>
          </p:cNvCxnSpPr>
          <p:nvPr/>
        </p:nvCxnSpPr>
        <p:spPr>
          <a:xfrm rot="5400000" flipH="1" flipV="1">
            <a:off x="5454434" y="6218974"/>
            <a:ext cx="5393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868144" y="587727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24328" y="616530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Число молекул в ячейке</a:t>
            </a:r>
            <a:endParaRPr lang="ru-RU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8424428" y="5985284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/>
              <a:t>Рентгеноструктурный анализ – основной метод получения структур биологических макромолекул</a:t>
            </a:r>
            <a:endParaRPr lang="ru-RU" sz="2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3999" y="3374746"/>
          <a:ext cx="6096002" cy="108507"/>
        </p:xfrm>
        <a:graphic>
          <a:graphicData uri="http://schemas.openxmlformats.org/drawingml/2006/table">
            <a:tbl>
              <a:tblPr/>
              <a:tblGrid>
                <a:gridCol w="1017280"/>
                <a:gridCol w="1017280"/>
                <a:gridCol w="1017280"/>
                <a:gridCol w="1017280"/>
                <a:gridCol w="1017280"/>
                <a:gridCol w="1009602"/>
              </a:tblGrid>
              <a:tr h="108507">
                <a:tc>
                  <a:txBody>
                    <a:bodyPr/>
                    <a:lstStyle/>
                    <a:p>
                      <a:r>
                        <a:rPr lang="pl-PL" sz="700"/>
                        <a:t>Exp.Method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/>
                        <a:t> Proteins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/>
                        <a:t> Nucleic Acids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/>
                        <a:t> Protein/NA Complexes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/>
                        <a:t> Other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/>
                        <a:t> 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71600" y="2133600"/>
          <a:ext cx="5943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914400"/>
                <a:gridCol w="914400"/>
                <a:gridCol w="1066800"/>
                <a:gridCol w="6858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Exp.Method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 Proteins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 Nucleic Acids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 Protein/NA Complexes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 Other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 Total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/>
                        <a:t>X-RAY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77603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1481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4072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83159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/>
                        <a:t>NMR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8861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1046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193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10107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/>
                        <a:t>ELECTRON MICROSCOPY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471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45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129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645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/>
                        <a:t>HYBRID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52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58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/>
                        <a:t>other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151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174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/>
                        <a:t>Total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87138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2579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4402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u="none" dirty="0"/>
                        <a:t>94143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1600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Статистика </a:t>
            </a:r>
            <a:r>
              <a:rPr lang="en-US" dirty="0" smtClean="0"/>
              <a:t>PDB </a:t>
            </a:r>
            <a:r>
              <a:rPr lang="ru-RU" dirty="0" smtClean="0"/>
              <a:t>на вторник 24 сентября 2013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51816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Бо́льшая</a:t>
            </a:r>
            <a:r>
              <a:rPr lang="ru-RU" dirty="0" smtClean="0"/>
              <a:t> часть структур получена с помощью </a:t>
            </a:r>
            <a:r>
              <a:rPr lang="en-US" dirty="0" smtClean="0"/>
              <a:t>“X-ray”, </a:t>
            </a:r>
            <a:r>
              <a:rPr lang="ru-RU" dirty="0" smtClean="0"/>
              <a:t>то есть рентгеноструктурного анализа.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Это – вводная лекция к мини-курсу по РСА.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Симметрии кристалла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21621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4267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Каждый из этих узоров не изменится при повороте на 90⁰ вокруг центра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013176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Определение.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Движение пространства такое,  что образ конфигурации совпадает с ней самой, называется симметрией этой конфигурации</a:t>
            </a: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Векторы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задают сдвиги, являющиеся симметриями.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Кристалл может иметь также вращательные симметрии.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Симметрии кристалла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628800"/>
            <a:ext cx="6576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общем случае симметрия (как и любое движение пространства) задаётся вращением вокруг начала координат и сдвигом.</a:t>
            </a:r>
          </a:p>
          <a:p>
            <a:endParaRPr lang="ru-RU" dirty="0"/>
          </a:p>
          <a:p>
            <a:r>
              <a:rPr lang="ru-RU" dirty="0" smtClean="0"/>
              <a:t>Вращение задаётся </a:t>
            </a:r>
            <a:r>
              <a:rPr lang="ru-RU" b="1" dirty="0" smtClean="0"/>
              <a:t>ортогональной матрицей</a:t>
            </a:r>
            <a:r>
              <a:rPr lang="ru-RU" dirty="0" smtClean="0"/>
              <a:t> порядка 3 </a:t>
            </a:r>
          </a:p>
          <a:p>
            <a:r>
              <a:rPr lang="ru-RU" dirty="0" smtClean="0"/>
              <a:t>(9 чисел, связанных 6 условиями).</a:t>
            </a:r>
          </a:p>
          <a:p>
            <a:r>
              <a:rPr lang="ru-RU" dirty="0" smtClean="0"/>
              <a:t>Сдвиг задаётся вектором (3 числа).</a:t>
            </a:r>
          </a:p>
          <a:p>
            <a:endParaRPr lang="ru-RU" dirty="0"/>
          </a:p>
          <a:p>
            <a:r>
              <a:rPr lang="ru-RU" dirty="0" smtClean="0"/>
              <a:t>Есть (к сожалению) два естественных способа разложить движение на вращение и сдвиг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 290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686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                                                         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CRYSTALLOGRAPHIC SYMMETRY TRANSFORMATIONS                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THE FOLLOWING TRANSFORMATIONS OPERATE ON THE ATOM/HETATM 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RECORDS IN THIS ENTRY TO PRODUCE CRYSTALLOGRAPHICALLY    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RELATED MOLECULES.                                       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  SMTRY1   1  1.000000  0.000000  0.000000        0.00000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  SMTRY2   1  0.000000  1.000000  0.000000        0.00000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  SMTRY3   1  0.000000  0.000000  1.000000        0.00000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  SMTRY1   2 -1.000000  0.000000  0.000000        0.00000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  SMTRY2   2  0.000000 -1.000000  0.000000        0.00000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  SMTRY3   2  0.000000  0.000000  1.000000        0.00000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  SMTRY1   3 -1.000000  0.000000  0.000000       31.60250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  SMTRY2   3  0.000000  1.000000  0.000000       32.50800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  SMTRY3   3  0.000000  0.000000 -1.000000        0.00000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  SMTRY1   4  1.000000  0.000000  0.000000       31.60250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  SMTRY2   4  0.000000 -1.000000  0.000000       32.50800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  SMTRY3   4  0.000000  0.000000 -1.000000        0.00000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                                                                     </a:t>
            </a:r>
          </a:p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REMARK 290 REMARK: NULL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Кристаллографическая группа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556792"/>
            <a:ext cx="8229600" cy="34004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Полный набор симметрий кристаллической конфигурации называется 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кристаллографической группой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Существует всего 65 разных кристаллографических групп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всех групп есть специальные обозначения,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например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“P 31 2 1”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5517232"/>
            <a:ext cx="8856984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5517232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CRYST1   72.800   72.800  172.400  90.00  90.00 120.00 P 31 2 1      6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50131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Поле в </a:t>
            </a:r>
            <a:r>
              <a:rPr lang="en-US" dirty="0" smtClean="0"/>
              <a:t>PDB:</a:t>
            </a:r>
            <a:endParaRPr lang="ru-RU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79912" y="4725144"/>
            <a:ext cx="352839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rot="5400000">
            <a:off x="7416316" y="4905164"/>
            <a:ext cx="72008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Электронная плотность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304800" y="2057400"/>
            <a:ext cx="8572500" cy="48006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Введем систему координат, связанную с молекулой. Пусть </a:t>
            </a:r>
            <a:r>
              <a:rPr lang="en-US" sz="1800" b="1" dirty="0" smtClean="0"/>
              <a:t>r</a:t>
            </a:r>
            <a:r>
              <a:rPr lang="en-US" sz="1800" dirty="0" smtClean="0"/>
              <a:t> = </a:t>
            </a:r>
            <a:r>
              <a:rPr lang="ru-RU" sz="1800" dirty="0" smtClean="0"/>
              <a:t>(</a:t>
            </a:r>
            <a:r>
              <a:rPr lang="en-US" sz="1800" dirty="0" err="1" smtClean="0"/>
              <a:t>x,y,z</a:t>
            </a:r>
            <a:r>
              <a:rPr lang="en-US" sz="1800" dirty="0" smtClean="0"/>
              <a:t>) </a:t>
            </a:r>
            <a:r>
              <a:rPr lang="en-US" sz="1800" dirty="0" smtClean="0"/>
              <a:t>– </a:t>
            </a:r>
            <a:r>
              <a:rPr lang="ru-RU" sz="1800" dirty="0" smtClean="0"/>
              <a:t>точка </a:t>
            </a:r>
            <a:r>
              <a:rPr lang="ru-RU" sz="1800" dirty="0" smtClean="0"/>
              <a:t>с</a:t>
            </a:r>
            <a:r>
              <a:rPr lang="en-US" sz="1800" dirty="0" smtClean="0"/>
              <a:t> </a:t>
            </a:r>
            <a:r>
              <a:rPr lang="ru-RU" sz="1800" dirty="0" smtClean="0"/>
              <a:t>координатами </a:t>
            </a:r>
            <a:r>
              <a:rPr lang="en-US" sz="1800" dirty="0" err="1" smtClean="0"/>
              <a:t>x,y,z</a:t>
            </a:r>
            <a:r>
              <a:rPr lang="en-US" sz="1800" dirty="0" smtClean="0"/>
              <a:t> </a:t>
            </a:r>
            <a:r>
              <a:rPr lang="ru-RU" sz="1800" dirty="0" smtClean="0"/>
              <a:t> </a:t>
            </a:r>
            <a:endParaRPr lang="ru-RU" sz="1800" dirty="0" smtClean="0"/>
          </a:p>
          <a:p>
            <a:pPr eaLnBrk="1" hangingPunct="1">
              <a:defRPr/>
            </a:pPr>
            <a:r>
              <a:rPr lang="ru-RU" sz="1800" dirty="0" smtClean="0"/>
              <a:t>Электронная плотность </a:t>
            </a:r>
            <a:r>
              <a:rPr lang="el-GR" sz="1800" dirty="0" smtClean="0">
                <a:cs typeface="Arial" charset="0"/>
              </a:rPr>
              <a:t>ρ</a:t>
            </a:r>
            <a:r>
              <a:rPr lang="ru-RU" sz="1800" dirty="0" smtClean="0">
                <a:cs typeface="Arial" charset="0"/>
              </a:rPr>
              <a:t>(</a:t>
            </a:r>
            <a:r>
              <a:rPr lang="en-US" sz="1800" b="1" dirty="0" smtClean="0">
                <a:cs typeface="Arial" charset="0"/>
              </a:rPr>
              <a:t>r</a:t>
            </a:r>
            <a:r>
              <a:rPr lang="en-US" sz="1800" dirty="0" smtClean="0">
                <a:cs typeface="Arial" charset="0"/>
              </a:rPr>
              <a:t>)=</a:t>
            </a:r>
            <a:r>
              <a:rPr lang="el-GR" sz="1800" dirty="0" smtClean="0">
                <a:cs typeface="Arial" charset="0"/>
              </a:rPr>
              <a:t> ρ</a:t>
            </a:r>
            <a:r>
              <a:rPr lang="ru-RU" sz="1800" dirty="0" smtClean="0"/>
              <a:t>(</a:t>
            </a:r>
            <a:r>
              <a:rPr lang="en-US" sz="1800" dirty="0" err="1" smtClean="0"/>
              <a:t>x,y,z</a:t>
            </a:r>
            <a:r>
              <a:rPr lang="en-US" sz="1800" dirty="0" smtClean="0"/>
              <a:t>) </a:t>
            </a:r>
            <a:r>
              <a:rPr lang="ru-RU" sz="1800" dirty="0" smtClean="0"/>
              <a:t>в точке </a:t>
            </a:r>
            <a:r>
              <a:rPr lang="en-US" sz="1800" b="1" dirty="0" smtClean="0"/>
              <a:t>r</a:t>
            </a:r>
            <a:r>
              <a:rPr lang="en-US" sz="1800" dirty="0" smtClean="0"/>
              <a:t> </a:t>
            </a:r>
            <a:r>
              <a:rPr lang="ru-RU" sz="1800" dirty="0" smtClean="0"/>
              <a:t>– это среднее по времени число электронов в маленьком кубике вокруг </a:t>
            </a:r>
            <a:r>
              <a:rPr lang="en-US" sz="1800" dirty="0" smtClean="0"/>
              <a:t> </a:t>
            </a:r>
            <a:r>
              <a:rPr lang="en-US" sz="1800" b="1" dirty="0" smtClean="0"/>
              <a:t>r</a:t>
            </a:r>
            <a:r>
              <a:rPr lang="ru-RU" sz="1800" dirty="0" smtClean="0"/>
              <a:t>, делённое на объём кубика </a:t>
            </a:r>
          </a:p>
          <a:p>
            <a:pPr eaLnBrk="1" hangingPunct="1">
              <a:defRPr/>
            </a:pPr>
            <a:r>
              <a:rPr lang="ru-RU" sz="1800" dirty="0" smtClean="0"/>
              <a:t>Интуитивно, </a:t>
            </a:r>
            <a:r>
              <a:rPr lang="en-US" sz="1800" dirty="0" smtClean="0"/>
              <a:t>“</a:t>
            </a:r>
            <a:r>
              <a:rPr lang="ru-RU" sz="1800" dirty="0" smtClean="0"/>
              <a:t>маленький</a:t>
            </a:r>
            <a:r>
              <a:rPr lang="en-US" sz="1800" dirty="0" smtClean="0"/>
              <a:t>”</a:t>
            </a:r>
            <a:r>
              <a:rPr lang="ru-RU" sz="1800" dirty="0" smtClean="0"/>
              <a:t> значит такой, что внутри него плотность электронов примерно одинакова.  Скажем, сторона кубика — одна сотая ангстрема.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Точное определение:</a:t>
            </a:r>
            <a:endParaRPr lang="en-US" sz="2000" b="1" dirty="0" smtClean="0"/>
          </a:p>
          <a:p>
            <a:pPr indent="0" eaLnBrk="1" hangingPunct="1">
              <a:buFontTx/>
              <a:buNone/>
              <a:defRPr/>
            </a:pPr>
            <a:r>
              <a:rPr lang="ru-RU" sz="2000" dirty="0" smtClean="0"/>
              <a:t>Электронная плотность — функция от точки трёхмерного пространства, принимающая положительные действительные значения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l-GR" sz="2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000" dirty="0" smtClean="0">
                <a:solidFill>
                  <a:srgbClr val="990000"/>
                </a:solidFill>
              </a:rPr>
              <a:t>(</a:t>
            </a:r>
            <a:r>
              <a:rPr lang="en-US" sz="2000" b="1" dirty="0" smtClean="0">
                <a:solidFill>
                  <a:srgbClr val="990000"/>
                </a:solidFill>
              </a:rPr>
              <a:t>r</a:t>
            </a:r>
            <a:r>
              <a:rPr lang="en-US" sz="2000" dirty="0" smtClean="0">
                <a:solidFill>
                  <a:srgbClr val="990000"/>
                </a:solidFill>
              </a:rPr>
              <a:t>)</a:t>
            </a:r>
            <a:r>
              <a:rPr lang="ru-RU" sz="2000" dirty="0" smtClean="0">
                <a:solidFill>
                  <a:srgbClr val="990000"/>
                </a:solidFill>
              </a:rPr>
              <a:t>=</a:t>
            </a:r>
            <a:r>
              <a:rPr lang="en-US" sz="2000" dirty="0" smtClean="0">
                <a:solidFill>
                  <a:srgbClr val="990000"/>
                </a:solidFill>
              </a:rPr>
              <a:t>lim</a:t>
            </a:r>
            <a:r>
              <a:rPr lang="en-US" sz="2000" i="1" baseline="-25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solidFill>
                  <a:srgbClr val="990000"/>
                </a:solidFill>
                <a:cs typeface="Arial" charset="0"/>
              </a:rPr>
              <a:t>→0</a:t>
            </a:r>
            <a:r>
              <a:rPr lang="ru-RU" sz="2000" dirty="0" smtClean="0">
                <a:solidFill>
                  <a:srgbClr val="990000"/>
                </a:solidFill>
              </a:rPr>
              <a:t> </a:t>
            </a:r>
            <a:r>
              <a:rPr lang="en-US" sz="2000" dirty="0" smtClean="0">
                <a:solidFill>
                  <a:srgbClr val="990000"/>
                </a:solidFill>
              </a:rPr>
              <a:t>[</a:t>
            </a:r>
            <a:r>
              <a:rPr lang="ru-RU" sz="1800" dirty="0" smtClean="0">
                <a:solidFill>
                  <a:srgbClr val="990000"/>
                </a:solidFill>
              </a:rPr>
              <a:t>число электронов в кубике со стороной</a:t>
            </a:r>
            <a:r>
              <a:rPr lang="en-US" sz="1800" dirty="0" smtClean="0">
                <a:solidFill>
                  <a:srgbClr val="990000"/>
                </a:solidFill>
              </a:rPr>
              <a:t> </a:t>
            </a:r>
            <a:r>
              <a:rPr lang="en-US" sz="24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990000"/>
                </a:solidFill>
              </a:rPr>
              <a:t>]</a:t>
            </a:r>
            <a:r>
              <a:rPr lang="en-US" sz="2400" b="1" dirty="0" smtClean="0">
                <a:solidFill>
                  <a:srgbClr val="990000"/>
                </a:solidFill>
              </a:rPr>
              <a:t>/</a:t>
            </a:r>
            <a:r>
              <a:rPr lang="en-US" sz="2000" dirty="0" smtClean="0">
                <a:solidFill>
                  <a:srgbClr val="990000"/>
                </a:solidFill>
              </a:rPr>
              <a:t>[</a:t>
            </a:r>
            <a:r>
              <a:rPr lang="ru-RU" sz="1800" dirty="0" smtClean="0">
                <a:solidFill>
                  <a:srgbClr val="990000"/>
                </a:solidFill>
              </a:rPr>
              <a:t>объём кубика</a:t>
            </a:r>
            <a:r>
              <a:rPr lang="en-US" sz="2000" dirty="0" smtClean="0">
                <a:solidFill>
                  <a:srgbClr val="990000"/>
                </a:solidFill>
              </a:rPr>
              <a:t>].</a:t>
            </a:r>
            <a:endParaRPr lang="ru-RU" sz="3600" dirty="0" smtClean="0"/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81000" y="15240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Дан образец, например, одна молекула белка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Электрон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81000" y="1600200"/>
            <a:ext cx="815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Электрон в молекулах «размазан» по некоторой области пространства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0800"/>
            <a:ext cx="8191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81000" y="35814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Атом не такой…</a:t>
            </a:r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876800" y="39624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… а скорее такой. Только ядро </a:t>
            </a:r>
            <a:r>
              <a:rPr lang="ru-RU" b="1"/>
              <a:t>намного</a:t>
            </a:r>
            <a:r>
              <a:rPr lang="ru-RU"/>
              <a:t> меньше.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4572000" y="4724400"/>
            <a:ext cx="3962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Если ван-дер-ваальсову сферу атома углерода увеличить до размеров дома, то ядро будет с булавочную головку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Атом гелия</a:t>
            </a:r>
          </a:p>
        </p:txBody>
      </p:sp>
      <p:pic>
        <p:nvPicPr>
          <p:cNvPr id="5123" name="Рисунок 4" descr="598px-Helium_atom_QM_uk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068763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371600" y="6248400"/>
            <a:ext cx="685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Рисунок из Википедии, </a:t>
            </a:r>
            <a:r>
              <a:rPr lang="pl-PL" sz="1400"/>
              <a:t>http://ru.wikipedia.org/wiki/</a:t>
            </a:r>
            <a:r>
              <a:rPr lang="ru-RU" sz="1400"/>
              <a:t>Файл</a:t>
            </a:r>
            <a:r>
              <a:rPr lang="pl-PL" sz="1400"/>
              <a:t>:Helium_atom_QM_uk.svg</a:t>
            </a:r>
            <a:endParaRPr lang="ru-RU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35038"/>
            <a:ext cx="8229600" cy="5922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/>
              <a:t> Электронная плотность — это функция на пространстве со значениями в положительных действительных числах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/>
              <a:t> Единица измерения электронной плотности: заряд на кубический ангстрем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/>
              <a:t> Результатом рентгеноструктурного эксперимента является электронная плотность («рентген не видит ядер») 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/>
              <a:t> Имея координаты центров атомов, можно приближённо рассчитать электронную плотность молекулы.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/>
              <a:t> Координаты, приведённые в </a:t>
            </a:r>
            <a:r>
              <a:rPr lang="en-US" dirty="0"/>
              <a:t>PDB-</a:t>
            </a:r>
            <a:r>
              <a:rPr lang="ru-RU" dirty="0"/>
              <a:t>файле, получаются вписыванием структурных формул молекул в экспериментальную электронную плотность</a:t>
            </a:r>
            <a:br>
              <a:rPr lang="ru-RU" dirty="0"/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(это не совсем так: за этим следует стадия «оптимизации модели»).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/>
              <a:t> Сейчас большинство авторов структур выкладывает в общий доступ не только модель, но и электронную плотность. Сравнивая их, можно оценить качество отдельных частей модели.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/>
              <a:t> Чтобы «увидеть» электронную плотность, используют визуализацию </a:t>
            </a:r>
            <a:r>
              <a:rPr lang="ru-RU" b="1" dirty="0"/>
              <a:t>поверхностей уровня</a:t>
            </a:r>
            <a:r>
              <a:rPr lang="ru-RU" dirty="0"/>
              <a:t>.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33400" y="2286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Что нужно знать про электронную плотность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Электронная плотность одного атома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020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6800" y="3581400"/>
            <a:ext cx="7391400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Если провести прямую через центр атома, то электронная плотность вдоль этой прямой будет выглядеть примерно так.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Основные свойства: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/>
              <a:t>максимум плотности — в центре атома;</a:t>
            </a:r>
            <a:br>
              <a:rPr lang="ru-RU" dirty="0"/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Как же так? Ведь в центре — ядро!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/>
              <a:t>с хорошей точностью значение плотности зависит только от расстояния до центра.</a:t>
            </a:r>
            <a:br>
              <a:rPr lang="ru-RU" dirty="0"/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А если атом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ковалентно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связан с другим?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Электронная плотность молекулы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133600"/>
            <a:ext cx="7391400" cy="250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Электронная плотность каждого атома приближается сферически симметричной функцией. </a:t>
            </a:r>
          </a:p>
          <a:p>
            <a:pPr>
              <a:lnSpc>
                <a:spcPct val="114000"/>
              </a:lnSpc>
              <a:spcAft>
                <a:spcPts val="120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Для каждого химического элемента эмпирически подобрана функция из 10-параметрического семейства.</a:t>
            </a:r>
          </a:p>
          <a:p>
            <a:pPr>
              <a:lnSpc>
                <a:spcPct val="114000"/>
              </a:lnSpc>
              <a:spcAft>
                <a:spcPts val="120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Электронная плотность молекулы получается как сумма электронных плотностей атомов.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 электронной плотности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133600"/>
            <a:ext cx="7391400" cy="2505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Зададим число (одно из значений, которые принимает электронная плотность), например 1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e/Å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2000" baseline="30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000" baseline="30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  <a:spcAft>
                <a:spcPts val="120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Точки, в которых плотность принимает данное значение, образуют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поверхность уровня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  <a:spcAft>
                <a:spcPts val="120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Поверхность можно визуализировать одним из многих способов (например, покрыв её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точками)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902</Words>
  <Application>Microsoft Office PowerPoint</Application>
  <PresentationFormat>Экран (4:3)</PresentationFormat>
  <Paragraphs>168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Структурная биоинформатика  </vt:lpstr>
      <vt:lpstr>Рентгеноструктурный анализ – основной метод получения структур биологических макромолекул</vt:lpstr>
      <vt:lpstr>Электронная плотность</vt:lpstr>
      <vt:lpstr>Электрон</vt:lpstr>
      <vt:lpstr>Атом гелия</vt:lpstr>
      <vt:lpstr>Слайд 6</vt:lpstr>
      <vt:lpstr>Электронная плотность одного атома</vt:lpstr>
      <vt:lpstr>Электронная плотность молекулы</vt:lpstr>
      <vt:lpstr>Визуализация электронной плотности</vt:lpstr>
      <vt:lpstr>Визуализация электронной плотности</vt:lpstr>
      <vt:lpstr>Кристалл</vt:lpstr>
      <vt:lpstr>Слайд 12</vt:lpstr>
      <vt:lpstr>Слайд 13</vt:lpstr>
      <vt:lpstr>Кристалл — регулярная структура</vt:lpstr>
      <vt:lpstr>Векторы сдвига кристалла</vt:lpstr>
      <vt:lpstr>Электронная плотность кристалла</vt:lpstr>
      <vt:lpstr>Кристаллографическая ячейка</vt:lpstr>
      <vt:lpstr>Элементарная ячейка</vt:lpstr>
      <vt:lpstr>Параметры элементарной ячейки</vt:lpstr>
      <vt:lpstr>Симметрии кристалла</vt:lpstr>
      <vt:lpstr>Симметрии кристалла</vt:lpstr>
      <vt:lpstr>REMARK 290</vt:lpstr>
      <vt:lpstr>Слайд 23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Пространственные структуры белков</dc:title>
  <dc:creator>Spirin</dc:creator>
  <cp:lastModifiedBy>Spirin</cp:lastModifiedBy>
  <cp:revision>102</cp:revision>
  <dcterms:created xsi:type="dcterms:W3CDTF">2010-08-31T12:50:11Z</dcterms:created>
  <dcterms:modified xsi:type="dcterms:W3CDTF">2013-10-04T12:52:25Z</dcterms:modified>
</cp:coreProperties>
</file>