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Default Extension="tiff" ContentType="image/tiff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8" r:id="rId3"/>
    <p:sldId id="257" r:id="rId4"/>
    <p:sldId id="259" r:id="rId5"/>
    <p:sldId id="283" r:id="rId6"/>
    <p:sldId id="260" r:id="rId7"/>
    <p:sldId id="279" r:id="rId8"/>
    <p:sldId id="263" r:id="rId9"/>
    <p:sldId id="281" r:id="rId10"/>
    <p:sldId id="264" r:id="rId11"/>
    <p:sldId id="277" r:id="rId12"/>
    <p:sldId id="266" r:id="rId13"/>
    <p:sldId id="267" r:id="rId14"/>
    <p:sldId id="268" r:id="rId15"/>
    <p:sldId id="278" r:id="rId16"/>
    <p:sldId id="261" r:id="rId17"/>
    <p:sldId id="282" r:id="rId18"/>
    <p:sldId id="284" r:id="rId19"/>
    <p:sldId id="285" r:id="rId20"/>
    <p:sldId id="262" r:id="rId21"/>
    <p:sldId id="280" r:id="rId22"/>
    <p:sldId id="287" r:id="rId23"/>
    <p:sldId id="275" r:id="rId24"/>
    <p:sldId id="276" r:id="rId25"/>
    <p:sldId id="274" r:id="rId26"/>
    <p:sldId id="270" r:id="rId27"/>
    <p:sldId id="269" r:id="rId28"/>
    <p:sldId id="272" r:id="rId29"/>
    <p:sldId id="273" r:id="rId30"/>
    <p:sldId id="286" r:id="rId31"/>
    <p:sldId id="271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504" autoAdjust="0"/>
  </p:normalViewPr>
  <p:slideViewPr>
    <p:cSldViewPr>
      <p:cViewPr varScale="1">
        <p:scale>
          <a:sx n="89" d="100"/>
          <a:sy n="89" d="100"/>
        </p:scale>
        <p:origin x="-103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63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Вторичные структуры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-RU" smtClean="0"/>
              <a:t>06.11.2012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D6CCC-84B2-4201-9A60-28D5D26A2B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4392310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Вторичные структуры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-RU" smtClean="0"/>
              <a:t>06.11.2012</a:t>
            </a:r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05F27-789D-4F1C-BDBB-90BFE22C8C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6289029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5F27-789D-4F1C-BDBB-90BFE22C8C5C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Вторичные структуры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ru-RU" smtClean="0"/>
              <a:t>06.11.2012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29167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Желтый,</a:t>
            </a:r>
            <a:r>
              <a:rPr lang="ru-RU" baseline="0" dirty="0" smtClean="0"/>
              <a:t> красный – листы как правильно</a:t>
            </a:r>
          </a:p>
          <a:p>
            <a:r>
              <a:rPr lang="ru-RU" baseline="0" dirty="0" smtClean="0"/>
              <a:t>Жирный – 1 лист из </a:t>
            </a:r>
            <a:r>
              <a:rPr lang="en-US" baseline="0" dirty="0" smtClean="0"/>
              <a:t>PALSSE</a:t>
            </a:r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Вторичные структуры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06.11.2012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5F27-789D-4F1C-BDBB-90BFE22C8C5C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1842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Вторичные структуры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105F27-789D-4F1C-BDBB-90BFE22C8C5C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ru-RU" smtClean="0"/>
              <a:t>06.11.2012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3079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r>
              <a:rPr lang="en-US" dirty="0" smtClean="0"/>
              <a:t>at6</a:t>
            </a:r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Вторичные структуры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06.11.2012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5F27-789D-4F1C-BDBB-90BFE22C8C5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8753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r>
              <a:rPr lang="en-US" dirty="0" smtClean="0"/>
              <a:t>at6</a:t>
            </a:r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Вторичные структуры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06.11.2012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5F27-789D-4F1C-BDBB-90BFE22C8C5C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8753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r>
              <a:rPr lang="en-US" dirty="0" smtClean="0"/>
              <a:t>at6</a:t>
            </a:r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Вторичные структуры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06.11.2012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5F27-789D-4F1C-BDBB-90BFE22C8C5C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8753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r>
              <a:rPr lang="en-US" dirty="0" smtClean="0"/>
              <a:t>at6</a:t>
            </a:r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Вторичные структуры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06.11.2012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5F27-789D-4F1C-BDBB-90BFE22C8C5C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8753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1dfm_A</a:t>
            </a:r>
          </a:p>
          <a:p>
            <a:r>
              <a:rPr lang="en-US" dirty="0" smtClean="0"/>
              <a:t>1ok0</a:t>
            </a:r>
            <a:r>
              <a:rPr lang="ru-RU" dirty="0" smtClean="0"/>
              <a:t>_</a:t>
            </a:r>
            <a:r>
              <a:rPr lang="en-US" dirty="0" smtClean="0"/>
              <a:t>A</a:t>
            </a:r>
          </a:p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Вторичные структуры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06.11.2012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5F27-789D-4F1C-BDBB-90BFE22C8C5C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3643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1dfm_A</a:t>
            </a:r>
          </a:p>
          <a:p>
            <a:r>
              <a:rPr lang="en-US" dirty="0" smtClean="0"/>
              <a:t>1ok0</a:t>
            </a:r>
            <a:r>
              <a:rPr lang="ru-RU" dirty="0" smtClean="0"/>
              <a:t>_</a:t>
            </a:r>
            <a:r>
              <a:rPr lang="en-US" dirty="0" smtClean="0"/>
              <a:t>A</a:t>
            </a:r>
          </a:p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Вторичные структуры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06.11.2012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5F27-789D-4F1C-BDBB-90BFE22C8C5C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3643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Вторичные структуры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06.11.2012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5F27-789D-4F1C-BDBB-90BFE22C8C5C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568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седств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7507288" cy="548680"/>
          </a:xfrm>
        </p:spPr>
        <p:txBody>
          <a:bodyPr anchor="b"/>
          <a:lstStyle>
            <a:lvl1pPr>
              <a:defRPr sz="4000" u="sng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650861A-FB08-42BE-8AE3-7B76ACB541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 rot="16200000">
            <a:off x="6173140" y="2424585"/>
            <a:ext cx="5159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Вторичные структуры</a:t>
            </a:r>
            <a:r>
              <a:rPr lang="en-US" sz="3200" dirty="0" smtClean="0">
                <a:solidFill>
                  <a:schemeClr val="bg1"/>
                </a:solidFill>
              </a:rPr>
              <a:t>   </a:t>
            </a:r>
            <a:r>
              <a:rPr lang="ru-RU" sz="3200" dirty="0" smtClean="0">
                <a:solidFill>
                  <a:schemeClr val="bg1"/>
                </a:solidFill>
              </a:rPr>
              <a:t> 201</a:t>
            </a:r>
            <a:r>
              <a:rPr lang="en-US" sz="3200" dirty="0" smtClean="0">
                <a:solidFill>
                  <a:schemeClr val="bg1"/>
                </a:solidFill>
              </a:rPr>
              <a:t>3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32" y="2704"/>
            <a:ext cx="7620000" cy="545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650861A-FB08-42BE-8AE3-7B76ACB541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687845" y="3312596"/>
            <a:ext cx="4104458" cy="4488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8147485" y="587367"/>
            <a:ext cx="130723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u="sng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7507288" cy="5472608"/>
          </a:xfrm>
        </p:spPr>
        <p:txBody>
          <a:bodyPr anchor="t"/>
          <a:lstStyle/>
          <a:p>
            <a:pPr algn="ctr"/>
            <a:r>
              <a:rPr lang="ru-RU" sz="6600" dirty="0" smtClean="0"/>
              <a:t>Часть 2</a:t>
            </a:r>
            <a:br>
              <a:rPr lang="ru-RU" sz="6600" dirty="0" smtClean="0"/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u="none" dirty="0" smtClean="0"/>
              <a:t>Анализ трехмерных структур</a:t>
            </a:r>
            <a:endParaRPr lang="ru-RU" sz="6600" u="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107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Паттерны </a:t>
            </a:r>
            <a:r>
              <a:rPr lang="en-US" dirty="0" smtClean="0"/>
              <a:t>DSSP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620688"/>
            <a:ext cx="5423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T: </a:t>
            </a:r>
            <a:r>
              <a:rPr lang="pt-BR" b="1" dirty="0" smtClean="0">
                <a:latin typeface="Courier New" pitchFamily="49" charset="0"/>
                <a:cs typeface="Courier New" pitchFamily="49" charset="0"/>
              </a:rPr>
              <a:t>n-turn(i)=: Hbond(i,i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+</a:t>
            </a:r>
            <a:r>
              <a:rPr lang="pt-BR" b="1" dirty="0" smtClean="0">
                <a:latin typeface="Courier New" pitchFamily="49" charset="0"/>
                <a:cs typeface="Courier New" pitchFamily="49" charset="0"/>
              </a:rPr>
              <a:t>n), n =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b="1" dirty="0" smtClean="0">
                <a:latin typeface="Courier New" pitchFamily="49" charset="0"/>
                <a:cs typeface="Courier New" pitchFamily="49" charset="0"/>
              </a:rPr>
              <a:t>3,4,5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620688"/>
            <a:ext cx="680186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T: </a:t>
            </a:r>
            <a:r>
              <a:rPr lang="pt-BR" b="1" dirty="0" smtClean="0">
                <a:latin typeface="Courier New" pitchFamily="49" charset="0"/>
                <a:cs typeface="Courier New" pitchFamily="49" charset="0"/>
              </a:rPr>
              <a:t>n-turn(i)=: Hbond(i,i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+</a:t>
            </a:r>
            <a:r>
              <a:rPr lang="pt-BR" b="1" dirty="0" smtClean="0">
                <a:latin typeface="Courier New" pitchFamily="49" charset="0"/>
                <a:cs typeface="Courier New" pitchFamily="49" charset="0"/>
              </a:rPr>
              <a:t>n), n =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b="1" dirty="0" smtClean="0">
                <a:latin typeface="Courier New" pitchFamily="49" charset="0"/>
                <a:cs typeface="Courier New" pitchFamily="49" charset="0"/>
              </a:rPr>
              <a:t>3,4,5</a:t>
            </a:r>
            <a:endParaRPr lang="ru-RU" b="1" dirty="0" smtClean="0">
              <a:latin typeface="Courier New" pitchFamily="49" charset="0"/>
              <a:cs typeface="Courier New" pitchFamily="49" charset="0"/>
            </a:endParaRPr>
          </a:p>
          <a:p>
            <a:endParaRPr lang="pt-BR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pt-BR" b="1" dirty="0" smtClean="0">
                <a:latin typeface="Courier New" pitchFamily="49" charset="0"/>
                <a:cs typeface="Courier New" pitchFamily="49" charset="0"/>
              </a:rPr>
              <a:t>H: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4-helix(i,i+3)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=: [4-turn(i-1)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and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4-turn(i)]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620688"/>
            <a:ext cx="6801862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T: </a:t>
            </a:r>
            <a:r>
              <a:rPr lang="pt-BR" b="1" dirty="0" smtClean="0">
                <a:latin typeface="Courier New" pitchFamily="49" charset="0"/>
                <a:cs typeface="Courier New" pitchFamily="49" charset="0"/>
              </a:rPr>
              <a:t>n-turn(i)=: Hbond(i,i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+</a:t>
            </a:r>
            <a:r>
              <a:rPr lang="pt-BR" b="1" dirty="0" smtClean="0">
                <a:latin typeface="Courier New" pitchFamily="49" charset="0"/>
                <a:cs typeface="Courier New" pitchFamily="49" charset="0"/>
              </a:rPr>
              <a:t>n), n =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b="1" dirty="0" smtClean="0">
                <a:latin typeface="Courier New" pitchFamily="49" charset="0"/>
                <a:cs typeface="Courier New" pitchFamily="49" charset="0"/>
              </a:rPr>
              <a:t>3,4,5</a:t>
            </a:r>
            <a:endParaRPr lang="ru-RU" b="1" dirty="0" smtClean="0">
              <a:latin typeface="Courier New" pitchFamily="49" charset="0"/>
              <a:cs typeface="Courier New" pitchFamily="49" charset="0"/>
            </a:endParaRPr>
          </a:p>
          <a:p>
            <a:endParaRPr lang="pt-BR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pt-BR" b="1" dirty="0" smtClean="0">
                <a:latin typeface="Courier New" pitchFamily="49" charset="0"/>
                <a:cs typeface="Courier New" pitchFamily="49" charset="0"/>
              </a:rPr>
              <a:t>H: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4-helix(i,i+3)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=: [4-turn(i-1)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and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4-turn(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)]</a:t>
            </a:r>
            <a:endParaRPr lang="ru-RU" b="1" dirty="0" smtClean="0">
              <a:latin typeface="Courier New" pitchFamily="49" charset="0"/>
              <a:cs typeface="Courier New" pitchFamily="49" charset="0"/>
            </a:endParaRPr>
          </a:p>
          <a:p>
            <a:endParaRPr lang="ru-RU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G: 3-helix(i,i+2) =: [3-turn(i-1) and 3-turn(i)]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620688"/>
            <a:ext cx="6939720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T: </a:t>
            </a:r>
            <a:r>
              <a:rPr lang="pt-BR" b="1" dirty="0" smtClean="0">
                <a:latin typeface="Courier New" pitchFamily="49" charset="0"/>
                <a:cs typeface="Courier New" pitchFamily="49" charset="0"/>
              </a:rPr>
              <a:t>n-turn(i)=: Hbond(i,i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+</a:t>
            </a:r>
            <a:r>
              <a:rPr lang="pt-BR" b="1" dirty="0" smtClean="0">
                <a:latin typeface="Courier New" pitchFamily="49" charset="0"/>
                <a:cs typeface="Courier New" pitchFamily="49" charset="0"/>
              </a:rPr>
              <a:t>n), n =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b="1" dirty="0" smtClean="0">
                <a:latin typeface="Courier New" pitchFamily="49" charset="0"/>
                <a:cs typeface="Courier New" pitchFamily="49" charset="0"/>
              </a:rPr>
              <a:t>3,4,5</a:t>
            </a:r>
            <a:endParaRPr lang="ru-RU" b="1" dirty="0" smtClean="0">
              <a:latin typeface="Courier New" pitchFamily="49" charset="0"/>
              <a:cs typeface="Courier New" pitchFamily="49" charset="0"/>
            </a:endParaRPr>
          </a:p>
          <a:p>
            <a:endParaRPr lang="pt-BR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pt-BR" b="1" dirty="0" smtClean="0">
                <a:latin typeface="Courier New" pitchFamily="49" charset="0"/>
                <a:cs typeface="Courier New" pitchFamily="49" charset="0"/>
              </a:rPr>
              <a:t>H: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4-helix(i,i+3)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=: [4-turn(i-1)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and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4-turn(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)]</a:t>
            </a:r>
            <a:endParaRPr lang="ru-RU" b="1" dirty="0" smtClean="0">
              <a:latin typeface="Courier New" pitchFamily="49" charset="0"/>
              <a:cs typeface="Courier New" pitchFamily="49" charset="0"/>
            </a:endParaRPr>
          </a:p>
          <a:p>
            <a:endParaRPr lang="ru-RU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G: 3-helix(i,i+2) =: [3-turn(i-1) and 3-turn(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)] </a:t>
            </a:r>
          </a:p>
          <a:p>
            <a:endParaRPr lang="ru-RU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I: 5-helix(i,i+4) =: [5-turn(i-1) and 5-turn(i)]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620688"/>
            <a:ext cx="7766870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T: </a:t>
            </a:r>
            <a:r>
              <a:rPr lang="pt-BR" b="1" dirty="0" smtClean="0">
                <a:latin typeface="Courier New" pitchFamily="49" charset="0"/>
                <a:cs typeface="Courier New" pitchFamily="49" charset="0"/>
              </a:rPr>
              <a:t>n-turn(i)=: Hbond(i,i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+</a:t>
            </a:r>
            <a:r>
              <a:rPr lang="pt-BR" b="1" dirty="0" smtClean="0">
                <a:latin typeface="Courier New" pitchFamily="49" charset="0"/>
                <a:cs typeface="Courier New" pitchFamily="49" charset="0"/>
              </a:rPr>
              <a:t>n), n =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b="1" dirty="0" smtClean="0">
                <a:latin typeface="Courier New" pitchFamily="49" charset="0"/>
                <a:cs typeface="Courier New" pitchFamily="49" charset="0"/>
              </a:rPr>
              <a:t>3,4,5</a:t>
            </a:r>
            <a:endParaRPr lang="ru-RU" b="1" dirty="0" smtClean="0">
              <a:latin typeface="Courier New" pitchFamily="49" charset="0"/>
              <a:cs typeface="Courier New" pitchFamily="49" charset="0"/>
            </a:endParaRPr>
          </a:p>
          <a:p>
            <a:endParaRPr lang="pt-BR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pt-BR" b="1" dirty="0" smtClean="0">
                <a:latin typeface="Courier New" pitchFamily="49" charset="0"/>
                <a:cs typeface="Courier New" pitchFamily="49" charset="0"/>
              </a:rPr>
              <a:t>H: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4-helix(i,i+3)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=: [4-turn(i-1)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and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4-turn(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)]</a:t>
            </a:r>
            <a:endParaRPr lang="ru-RU" b="1" dirty="0" smtClean="0">
              <a:latin typeface="Courier New" pitchFamily="49" charset="0"/>
              <a:cs typeface="Courier New" pitchFamily="49" charset="0"/>
            </a:endParaRPr>
          </a:p>
          <a:p>
            <a:endParaRPr lang="ru-RU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G: 3-helix(i,i+2) =: [3-turn(i-1) and 3-turn(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)] </a:t>
            </a:r>
          </a:p>
          <a:p>
            <a:endParaRPr lang="ru-RU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I: 5-helix(i,i+4) =: [5-turn(i-1) and 5-turn(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)]</a:t>
            </a:r>
          </a:p>
          <a:p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B: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Parallel Bridge(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i,j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 =: [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Hbond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(i-1,j) and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Hbond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(j,i+1)]</a:t>
            </a:r>
          </a:p>
          <a:p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620688"/>
            <a:ext cx="8456161" cy="39703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T: </a:t>
            </a:r>
            <a:r>
              <a:rPr lang="pt-BR" b="1" dirty="0" smtClean="0">
                <a:latin typeface="Courier New" pitchFamily="49" charset="0"/>
                <a:cs typeface="Courier New" pitchFamily="49" charset="0"/>
              </a:rPr>
              <a:t>n-turn(i)=: Hbond(i,i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+</a:t>
            </a:r>
            <a:r>
              <a:rPr lang="pt-BR" b="1" dirty="0" smtClean="0">
                <a:latin typeface="Courier New" pitchFamily="49" charset="0"/>
                <a:cs typeface="Courier New" pitchFamily="49" charset="0"/>
              </a:rPr>
              <a:t>n), n =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b="1" dirty="0" smtClean="0">
                <a:latin typeface="Courier New" pitchFamily="49" charset="0"/>
                <a:cs typeface="Courier New" pitchFamily="49" charset="0"/>
              </a:rPr>
              <a:t>3,4,5</a:t>
            </a:r>
            <a:endParaRPr lang="ru-RU" b="1" dirty="0" smtClean="0">
              <a:latin typeface="Courier New" pitchFamily="49" charset="0"/>
              <a:cs typeface="Courier New" pitchFamily="49" charset="0"/>
            </a:endParaRPr>
          </a:p>
          <a:p>
            <a:endParaRPr lang="pt-BR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pt-BR" b="1" dirty="0" smtClean="0">
                <a:latin typeface="Courier New" pitchFamily="49" charset="0"/>
                <a:cs typeface="Courier New" pitchFamily="49" charset="0"/>
              </a:rPr>
              <a:t>H: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4-helix(i,i+3)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=: [4-turn(i-1)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and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4-turn(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)]</a:t>
            </a:r>
            <a:endParaRPr lang="ru-RU" b="1" dirty="0" smtClean="0">
              <a:latin typeface="Courier New" pitchFamily="49" charset="0"/>
              <a:cs typeface="Courier New" pitchFamily="49" charset="0"/>
            </a:endParaRPr>
          </a:p>
          <a:p>
            <a:endParaRPr lang="ru-RU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G: 3-helix(i,i+2) =: [3-turn(i-1) and 3-turn(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)] </a:t>
            </a:r>
          </a:p>
          <a:p>
            <a:endParaRPr lang="ru-RU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I: 5-helix(i,i+4) =: [5-turn(i-1) and 5-turn(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)]</a:t>
            </a:r>
          </a:p>
          <a:p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B: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Parallel Bridge(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i,j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 =: [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Hbond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(i-1,j) and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Hbond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(j,i+1)]</a:t>
            </a:r>
          </a:p>
          <a:p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Antiparallel Bridge(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i,j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 =: [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Hbond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i,j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 and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Hbond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j,i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)] or 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                   [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Hbond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(i-1,j+1) and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Hbond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(j-1,i+1)]</a:t>
            </a:r>
          </a:p>
          <a:p>
            <a:endParaRPr lang="en-US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620688"/>
            <a:ext cx="8456161" cy="4801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T: </a:t>
            </a:r>
            <a:r>
              <a:rPr lang="pt-BR" b="1" dirty="0" smtClean="0">
                <a:latin typeface="Courier New" pitchFamily="49" charset="0"/>
                <a:cs typeface="Courier New" pitchFamily="49" charset="0"/>
              </a:rPr>
              <a:t>n-turn(i)=: Hbond(i,i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+</a:t>
            </a:r>
            <a:r>
              <a:rPr lang="pt-BR" b="1" dirty="0" smtClean="0">
                <a:latin typeface="Courier New" pitchFamily="49" charset="0"/>
                <a:cs typeface="Courier New" pitchFamily="49" charset="0"/>
              </a:rPr>
              <a:t>n), n =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b="1" dirty="0" smtClean="0">
                <a:latin typeface="Courier New" pitchFamily="49" charset="0"/>
                <a:cs typeface="Courier New" pitchFamily="49" charset="0"/>
              </a:rPr>
              <a:t>3,4,5</a:t>
            </a:r>
            <a:endParaRPr lang="ru-RU" b="1" dirty="0" smtClean="0">
              <a:latin typeface="Courier New" pitchFamily="49" charset="0"/>
              <a:cs typeface="Courier New" pitchFamily="49" charset="0"/>
            </a:endParaRPr>
          </a:p>
          <a:p>
            <a:endParaRPr lang="pt-BR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pt-BR" b="1" dirty="0" smtClean="0">
                <a:latin typeface="Courier New" pitchFamily="49" charset="0"/>
                <a:cs typeface="Courier New" pitchFamily="49" charset="0"/>
              </a:rPr>
              <a:t>H: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4-helix(i,i+3)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=: [4-turn(i-1)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and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4-turn(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)]</a:t>
            </a:r>
            <a:endParaRPr lang="ru-RU" b="1" dirty="0" smtClean="0">
              <a:latin typeface="Courier New" pitchFamily="49" charset="0"/>
              <a:cs typeface="Courier New" pitchFamily="49" charset="0"/>
            </a:endParaRPr>
          </a:p>
          <a:p>
            <a:endParaRPr lang="ru-RU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G: 3-helix(i,i+2) =: [3-turn(i-1) and 3-turn(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)] </a:t>
            </a:r>
          </a:p>
          <a:p>
            <a:endParaRPr lang="ru-RU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I: 5-helix(i,i+4) =: [5-turn(i-1) and 5-turn(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)]</a:t>
            </a:r>
          </a:p>
          <a:p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B: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Parallel Bridge(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i,j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 =: [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Hbond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(i-1,j) and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Hbond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(j,i+1)]</a:t>
            </a:r>
          </a:p>
          <a:p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Antiparallel Bridge(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i,j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 =: [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Hbond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i,j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 and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Hbond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j,i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)] or 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                   [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Hbond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(i-1,j+1) and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Hbond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(j-1,i+1)]</a:t>
            </a:r>
          </a:p>
          <a:p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E: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ladder =: set of one or more consecutive bridges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    of identical  type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620688"/>
            <a:ext cx="8456161" cy="59093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T: </a:t>
            </a:r>
            <a:r>
              <a:rPr lang="pt-BR" b="1" dirty="0" smtClean="0">
                <a:latin typeface="Courier New" pitchFamily="49" charset="0"/>
                <a:cs typeface="Courier New" pitchFamily="49" charset="0"/>
              </a:rPr>
              <a:t>n-turn(i)=: Hbond(i,i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+</a:t>
            </a:r>
            <a:r>
              <a:rPr lang="pt-BR" b="1" dirty="0" smtClean="0">
                <a:latin typeface="Courier New" pitchFamily="49" charset="0"/>
                <a:cs typeface="Courier New" pitchFamily="49" charset="0"/>
              </a:rPr>
              <a:t>n), n =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b="1" dirty="0" smtClean="0">
                <a:latin typeface="Courier New" pitchFamily="49" charset="0"/>
                <a:cs typeface="Courier New" pitchFamily="49" charset="0"/>
              </a:rPr>
              <a:t>3,4,5</a:t>
            </a:r>
            <a:endParaRPr lang="ru-RU" b="1" dirty="0" smtClean="0">
              <a:latin typeface="Courier New" pitchFamily="49" charset="0"/>
              <a:cs typeface="Courier New" pitchFamily="49" charset="0"/>
            </a:endParaRPr>
          </a:p>
          <a:p>
            <a:endParaRPr lang="pt-BR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pt-BR" b="1" dirty="0" smtClean="0">
                <a:latin typeface="Courier New" pitchFamily="49" charset="0"/>
                <a:cs typeface="Courier New" pitchFamily="49" charset="0"/>
              </a:rPr>
              <a:t>H: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4-helix(i,i+3)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=: [4-turn(i-1)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and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4-turn(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)]</a:t>
            </a:r>
            <a:endParaRPr lang="ru-RU" b="1" dirty="0" smtClean="0">
              <a:latin typeface="Courier New" pitchFamily="49" charset="0"/>
              <a:cs typeface="Courier New" pitchFamily="49" charset="0"/>
            </a:endParaRPr>
          </a:p>
          <a:p>
            <a:endParaRPr lang="ru-RU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G: 3-helix(i,i+2) =: [3-turn(i-1) and 3-turn(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)] </a:t>
            </a:r>
          </a:p>
          <a:p>
            <a:endParaRPr lang="ru-RU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I: 5-helix(i,i+4) =: [5-turn(i-1) and 5-turn(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)]</a:t>
            </a:r>
          </a:p>
          <a:p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B: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Parallel Bridge(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i,j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 =: [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Hbond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(i-1,j) and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Hbond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(j,i+1)]</a:t>
            </a:r>
          </a:p>
          <a:p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Antiparallel Bridge(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i,j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 =: [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Hbond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i,j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 and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Hbond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j,i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)] or 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                   [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Hbond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(i-1,j+1) and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Hbond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(j-1,i+1)]</a:t>
            </a:r>
          </a:p>
          <a:p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E: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ladder =: set of one or more consecutive bridges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    of identical  type 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sheet  =: set of one or more ladders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   connected by shared residues</a:t>
            </a:r>
          </a:p>
          <a:p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Приоритет: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H, B, E, G, I, T </a:t>
            </a:r>
          </a:p>
        </p:txBody>
      </p:sp>
    </p:spTree>
    <p:extLst>
      <p:ext uri="{BB962C8B-B14F-4D97-AF65-F5344CB8AC3E}">
        <p14:creationId xmlns:p14="http://schemas.microsoft.com/office/powerpoint/2010/main" xmlns="" val="1015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131840" y="332656"/>
            <a:ext cx="864096" cy="6525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332656"/>
            <a:ext cx="216024" cy="6525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DSSP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7503" y="476672"/>
            <a:ext cx="15265697" cy="8463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 smtClean="0">
                <a:latin typeface="Courier New" pitchFamily="49" charset="0"/>
                <a:cs typeface="Courier New" pitchFamily="49" charset="0"/>
              </a:rPr>
              <a:t> 1    1 A M              0   0  102      0, 0.0    85,-0.1     0, 0.0</a:t>
            </a:r>
          </a:p>
          <a:p>
            <a:r>
              <a:rPr lang="pt-BR" sz="1600" b="1" dirty="0" smtClean="0">
                <a:latin typeface="Courier New" pitchFamily="49" charset="0"/>
                <a:cs typeface="Courier New" pitchFamily="49" charset="0"/>
              </a:rPr>
              <a:t> 2    2 A D        +     0   0  135     83,-0.0     2,-0.3     2,-0.0</a:t>
            </a:r>
          </a:p>
          <a:p>
            <a:r>
              <a:rPr lang="pt-BR" sz="1600" b="1" dirty="0" smtClean="0">
                <a:latin typeface="Courier New" pitchFamily="49" charset="0"/>
                <a:cs typeface="Courier New" pitchFamily="49" charset="0"/>
              </a:rPr>
              <a:t> 3    3 A Q  S    S-     0   0  128     81,-0.2    83,-0.3    76,-0.0</a:t>
            </a:r>
          </a:p>
          <a:p>
            <a:r>
              <a:rPr lang="pt-BR" sz="1600" b="1" dirty="0" smtClean="0">
                <a:latin typeface="Courier New" pitchFamily="49" charset="0"/>
                <a:cs typeface="Courier New" pitchFamily="49" charset="0"/>
              </a:rPr>
              <a:t> 4    4 A F        -     0   0   46     -2,-0.3     2,-0.4    81,-0.1</a:t>
            </a:r>
          </a:p>
          <a:p>
            <a:r>
              <a:rPr lang="pt-BR" sz="1600" b="1" dirty="0" smtClean="0">
                <a:latin typeface="Courier New" pitchFamily="49" charset="0"/>
                <a:cs typeface="Courier New" pitchFamily="49" charset="0"/>
              </a:rPr>
              <a:t> 5    5 A E  E     -a   87   0A  94     81,-1.8    83,-2.2    -2,-0.3</a:t>
            </a:r>
          </a:p>
          <a:p>
            <a:r>
              <a:rPr lang="pt-BR" sz="1600" b="1" dirty="0" smtClean="0">
                <a:latin typeface="Courier New" pitchFamily="49" charset="0"/>
                <a:cs typeface="Courier New" pitchFamily="49" charset="0"/>
              </a:rPr>
              <a:t> 6    6 A C  E     +a   88   0A  61     -2,-0.4     2,-0.3    81,-0.2</a:t>
            </a:r>
          </a:p>
          <a:p>
            <a:r>
              <a:rPr lang="pt-BR" sz="1600" b="1" dirty="0" smtClean="0">
                <a:latin typeface="Courier New" pitchFamily="49" charset="0"/>
                <a:cs typeface="Courier New" pitchFamily="49" charset="0"/>
              </a:rPr>
              <a:t> 7    7 A I  E     -a   89   0A   9     81,-2.4    83,-2.8    -2,-0.5</a:t>
            </a:r>
          </a:p>
          <a:p>
            <a:r>
              <a:rPr lang="pt-BR" sz="1600" b="1" dirty="0" smtClean="0">
                <a:latin typeface="Courier New" pitchFamily="49" charset="0"/>
                <a:cs typeface="Courier New" pitchFamily="49" charset="0"/>
              </a:rPr>
              <a:t> 8    8 A N     &gt;  -     0   0   81     -2,-0.3     4,-2.6    81,-0.2</a:t>
            </a:r>
          </a:p>
          <a:p>
            <a:r>
              <a:rPr lang="pt-BR" sz="1600" b="1" dirty="0" smtClean="0">
                <a:latin typeface="Courier New" pitchFamily="49" charset="0"/>
                <a:cs typeface="Courier New" pitchFamily="49" charset="0"/>
              </a:rPr>
              <a:t> 9    9 A V  H  &gt; S+     0   0    2     81,-0.3     4,-2.6     1,-0.2</a:t>
            </a:r>
          </a:p>
          <a:p>
            <a:r>
              <a:rPr lang="pt-BR" sz="1600" b="1" dirty="0" smtClean="0">
                <a:latin typeface="Courier New" pitchFamily="49" charset="0"/>
                <a:cs typeface="Courier New" pitchFamily="49" charset="0"/>
              </a:rPr>
              <a:t>10   10 A A  H  &gt; S+     0   0   48      2,-0.2     4,-1.9     1,-0.2</a:t>
            </a:r>
          </a:p>
          <a:p>
            <a:r>
              <a:rPr lang="pt-BR" sz="1600" b="1" dirty="0" smtClean="0">
                <a:latin typeface="Courier New" pitchFamily="49" charset="0"/>
                <a:cs typeface="Courier New" pitchFamily="49" charset="0"/>
              </a:rPr>
              <a:t>11   11 A D  H  &gt; S+     0   0   54      2,-0.2     4,-2.4     1,-0.2</a:t>
            </a:r>
          </a:p>
          <a:p>
            <a:r>
              <a:rPr lang="pt-BR" sz="1600" b="1" dirty="0" smtClean="0">
                <a:latin typeface="Courier New" pitchFamily="49" charset="0"/>
                <a:cs typeface="Courier New" pitchFamily="49" charset="0"/>
              </a:rPr>
              <a:t>12   12 A A  H  X S+     0   0    0     -4,-2.6     4,-2.4     1,-0.2</a:t>
            </a:r>
          </a:p>
          <a:p>
            <a:r>
              <a:rPr lang="pt-BR" sz="1600" b="1" dirty="0" smtClean="0">
                <a:latin typeface="Courier New" pitchFamily="49" charset="0"/>
                <a:cs typeface="Courier New" pitchFamily="49" charset="0"/>
              </a:rPr>
              <a:t>13   13 A H  H  X S+     0   0   42     -4,-2.6     4,-2.6     1,-0.2</a:t>
            </a:r>
          </a:p>
          <a:p>
            <a:r>
              <a:rPr lang="pt-BR" sz="1600" b="1" dirty="0" smtClean="0">
                <a:latin typeface="Courier New" pitchFamily="49" charset="0"/>
                <a:cs typeface="Courier New" pitchFamily="49" charset="0"/>
              </a:rPr>
              <a:t>14   14 A Q  H  X S+     0   0  108     -4,-1.9     4,-2.2     2,-0.2</a:t>
            </a:r>
          </a:p>
          <a:p>
            <a:r>
              <a:rPr lang="pt-BR" sz="1600" b="1" dirty="0" smtClean="0">
                <a:latin typeface="Courier New" pitchFamily="49" charset="0"/>
                <a:cs typeface="Courier New" pitchFamily="49" charset="0"/>
              </a:rPr>
              <a:t>15   15 A K  H  &lt;&gt;S+     0   0   32     -4,-2.4     5,-2.6     1,-0.2</a:t>
            </a:r>
          </a:p>
          <a:p>
            <a:r>
              <a:rPr lang="pt-BR" sz="1600" b="1" dirty="0" smtClean="0">
                <a:latin typeface="Courier New" pitchFamily="49" charset="0"/>
                <a:cs typeface="Courier New" pitchFamily="49" charset="0"/>
              </a:rPr>
              <a:t>16   16 A L  H &gt;&lt;5S+     0   0   13     -4,-2.4     3,-1.6    -5,-0.2</a:t>
            </a:r>
          </a:p>
          <a:p>
            <a:r>
              <a:rPr lang="pt-BR" sz="1600" b="1" dirty="0" smtClean="0">
                <a:latin typeface="Courier New" pitchFamily="49" charset="0"/>
                <a:cs typeface="Courier New" pitchFamily="49" charset="0"/>
              </a:rPr>
              <a:t>17   17 A Q  H 3&lt;5S+     0   0  136     -4,-2.6    -1,-0.2     1,-0.3</a:t>
            </a:r>
          </a:p>
          <a:p>
            <a:r>
              <a:rPr lang="pt-BR" sz="1600" b="1" dirty="0" smtClean="0">
                <a:latin typeface="Courier New" pitchFamily="49" charset="0"/>
                <a:cs typeface="Courier New" pitchFamily="49" charset="0"/>
              </a:rPr>
              <a:t>18   18 A E  T 3&lt;5S-     0   0   88     -4,-2.2    -1,-0.3    -5,-0.2</a:t>
            </a:r>
          </a:p>
          <a:p>
            <a:r>
              <a:rPr lang="pt-BR" sz="1600" b="1" dirty="0" smtClean="0">
                <a:latin typeface="Courier New" pitchFamily="49" charset="0"/>
                <a:cs typeface="Courier New" pitchFamily="49" charset="0"/>
              </a:rPr>
              <a:t>19   19 A K  T &lt; 5S+     0   0  191     -3,-1.6    -3,-0.2    -4,-0.3</a:t>
            </a:r>
          </a:p>
          <a:p>
            <a:r>
              <a:rPr lang="pt-BR" sz="1600" b="1" dirty="0" smtClean="0">
                <a:latin typeface="Courier New" pitchFamily="49" charset="0"/>
                <a:cs typeface="Courier New" pitchFamily="49" charset="0"/>
              </a:rPr>
              <a:t>20   20 A E      &lt; +     0   0  100     -5,-2.6     2,-0.3    -6,-0.2</a:t>
            </a:r>
          </a:p>
          <a:p>
            <a:r>
              <a:rPr lang="pt-BR" sz="1600" b="1" dirty="0" smtClean="0">
                <a:latin typeface="Courier New" pitchFamily="49" charset="0"/>
                <a:cs typeface="Courier New" pitchFamily="49" charset="0"/>
              </a:rPr>
              <a:t>21   21 A A        -     0   0    8     -6,-0.8     2,-0.3    -9,-0.1</a:t>
            </a:r>
          </a:p>
          <a:p>
            <a:r>
              <a:rPr lang="pt-BR" sz="1600" b="1" dirty="0" smtClean="0">
                <a:latin typeface="Courier New" pitchFamily="49" charset="0"/>
                <a:cs typeface="Courier New" pitchFamily="49" charset="0"/>
              </a:rPr>
              <a:t>22   22 A V  E     -b   61   0A  45     38,-2.7    40,-2.7    -2,-0.3</a:t>
            </a:r>
          </a:p>
          <a:p>
            <a:r>
              <a:rPr lang="pt-BR" sz="1600" b="1" dirty="0" smtClean="0">
                <a:latin typeface="Courier New" pitchFamily="49" charset="0"/>
                <a:cs typeface="Courier New" pitchFamily="49" charset="0"/>
              </a:rPr>
              <a:t>23   23 A L  E     -b   62   0A   3     16,-0.5    18,-2.5    -2,-0.3</a:t>
            </a:r>
          </a:p>
          <a:p>
            <a:r>
              <a:rPr lang="pt-BR" sz="1600" b="1" dirty="0" smtClean="0">
                <a:latin typeface="Courier New" pitchFamily="49" charset="0"/>
                <a:cs typeface="Courier New" pitchFamily="49" charset="0"/>
              </a:rPr>
              <a:t>24   24 A V  E     -bc  63  41A   0     38,-2.9    40,-2.7    -2,-0.5</a:t>
            </a:r>
          </a:p>
          <a:p>
            <a:r>
              <a:rPr lang="pt-BR" sz="1600" b="1" dirty="0" smtClean="0">
                <a:latin typeface="Courier New" pitchFamily="49" charset="0"/>
                <a:cs typeface="Courier New" pitchFamily="49" charset="0"/>
              </a:rPr>
              <a:t>25   25 A D  E     -bc  64  42A   0     16,-2.8    18,-1.9    -2,-0.4</a:t>
            </a:r>
          </a:p>
          <a:p>
            <a:r>
              <a:rPr lang="pt-BR" sz="1600" b="1" dirty="0" smtClean="0">
                <a:latin typeface="Courier New" pitchFamily="49" charset="0"/>
                <a:cs typeface="Courier New" pitchFamily="49" charset="0"/>
              </a:rPr>
              <a:t>26   26 A I        +     0   0   41     38,-2.3    39,-0.1    -2,-0.5</a:t>
            </a:r>
          </a:p>
          <a:p>
            <a:r>
              <a:rPr lang="pt-BR" sz="1600" b="1" dirty="0" smtClean="0">
                <a:latin typeface="Courier New" pitchFamily="49" charset="0"/>
                <a:cs typeface="Courier New" pitchFamily="49" charset="0"/>
              </a:rPr>
              <a:t>27   27 A R  S    S-     0   0   13     37,-0.3    -2,-0.1     1,-0.1</a:t>
            </a:r>
          </a:p>
          <a:p>
            <a:r>
              <a:rPr lang="pt-BR" sz="1600" b="1" dirty="0" smtClean="0">
                <a:latin typeface="Courier New" pitchFamily="49" charset="0"/>
                <a:cs typeface="Courier New" pitchFamily="49" charset="0"/>
              </a:rPr>
              <a:t>28   28 A D     &gt;  -     0   0   50      1,-0.1     4,-2.6     4,-0.1</a:t>
            </a:r>
          </a:p>
          <a:p>
            <a:r>
              <a:rPr lang="pt-BR" sz="1600" b="1" dirty="0" smtClean="0">
                <a:latin typeface="Courier New" pitchFamily="49" charset="0"/>
                <a:cs typeface="Courier New" pitchFamily="49" charset="0"/>
              </a:rPr>
              <a:t>29   29 A P  H  &gt; S+     0   0   85      0, 0.0     4,-2.4     0, 0.0</a:t>
            </a:r>
          </a:p>
          <a:p>
            <a:r>
              <a:rPr lang="pt-BR" sz="1600" b="1" dirty="0" smtClean="0">
                <a:latin typeface="Courier New" pitchFamily="49" charset="0"/>
                <a:cs typeface="Courier New" pitchFamily="49" charset="0"/>
              </a:rPr>
              <a:t>30   30 A Q  H  &gt; S+     0   0  159      2,-0.2     4,-1.8     1,-0.2</a:t>
            </a:r>
          </a:p>
          <a:p>
            <a:r>
              <a:rPr lang="pt-BR" sz="1600" b="1" dirty="0" smtClean="0">
                <a:latin typeface="Courier New" pitchFamily="49" charset="0"/>
                <a:cs typeface="Courier New" pitchFamily="49" charset="0"/>
              </a:rPr>
              <a:t>31   31 A S  H  &gt; S+     0   0   36      1,-0.2     4,-0.8     2,-0.2</a:t>
            </a:r>
          </a:p>
          <a:p>
            <a:r>
              <a:rPr lang="pt-BR" sz="1600" b="1" dirty="0" smtClean="0">
                <a:latin typeface="Courier New" pitchFamily="49" charset="0"/>
                <a:cs typeface="Courier New" pitchFamily="49" charset="0"/>
              </a:rPr>
              <a:t>32   32 A F  H &gt;&lt; S+     0   0    8     -4,-2.6     3,-1.1     1,-0.2</a:t>
            </a:r>
          </a:p>
          <a:p>
            <a:r>
              <a:rPr lang="pt-BR" sz="1600" b="1" dirty="0" smtClean="0">
                <a:latin typeface="Courier New" pitchFamily="49" charset="0"/>
                <a:cs typeface="Courier New" pitchFamily="49" charset="0"/>
              </a:rPr>
              <a:t>33   33 A A  H 3&lt; S+     0   0   37     -4,-2.4    74,-2.7     1,-0.3</a:t>
            </a:r>
          </a:p>
          <a:p>
            <a:r>
              <a:rPr lang="pt-BR" sz="1600" b="1" dirty="0" smtClean="0">
                <a:latin typeface="Courier New" pitchFamily="49" charset="0"/>
                <a:cs typeface="Courier New" pitchFamily="49" charset="0"/>
              </a:rPr>
              <a:t>34   34 A M  H 3&lt; S-     0   0  150     -4,-1.8    -1,-0.3     1,-0.3</a:t>
            </a:r>
          </a:p>
        </p:txBody>
      </p:sp>
    </p:spTree>
    <p:extLst>
      <p:ext uri="{BB962C8B-B14F-4D97-AF65-F5344CB8AC3E}">
        <p14:creationId xmlns:p14="http://schemas.microsoft.com/office/powerpoint/2010/main" xmlns="" val="131631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STRIDE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7504" y="1195011"/>
            <a:ext cx="73920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/>
              <a:t>Идея</a:t>
            </a:r>
            <a:r>
              <a:rPr lang="ru-RU" dirty="0" smtClean="0"/>
              <a:t>: Использовать много параметров, оптимизировать детектор таким </a:t>
            </a:r>
          </a:p>
          <a:p>
            <a:r>
              <a:rPr lang="ru-RU" dirty="0" smtClean="0"/>
              <a:t>образом, чтобы как можно лучше определять вторичные структуры</a:t>
            </a:r>
          </a:p>
          <a:p>
            <a:r>
              <a:rPr lang="ru-RU" dirty="0" smtClean="0"/>
              <a:t>из обучающего множества.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548680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Frishman</a:t>
            </a:r>
            <a:r>
              <a:rPr lang="en-US" dirty="0" smtClean="0"/>
              <a:t> and Argos. Knowledge-based protein secondary structure assignment. </a:t>
            </a:r>
            <a:r>
              <a:rPr lang="en-US" i="1" dirty="0" smtClean="0"/>
              <a:t>Proteins</a:t>
            </a:r>
            <a:r>
              <a:rPr lang="en-US" dirty="0" smtClean="0"/>
              <a:t>, </a:t>
            </a:r>
            <a:r>
              <a:rPr lang="en-US" b="1" dirty="0" smtClean="0"/>
              <a:t>23</a:t>
            </a:r>
            <a:r>
              <a:rPr lang="en-US" dirty="0" smtClean="0"/>
              <a:t>(4). 1995.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95536" y="2564904"/>
            <a:ext cx="3524000" cy="3570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644008" y="2465294"/>
            <a:ext cx="3528392" cy="3583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7477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STRIDE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7504" y="1195011"/>
            <a:ext cx="73920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/>
              <a:t>Идея</a:t>
            </a:r>
            <a:r>
              <a:rPr lang="ru-RU" dirty="0" smtClean="0"/>
              <a:t>: Использовать много параметров, оптимизировать детектор таким </a:t>
            </a:r>
          </a:p>
          <a:p>
            <a:r>
              <a:rPr lang="ru-RU" dirty="0" smtClean="0"/>
              <a:t>образом, чтобы как можно лучше определять вторичные структуры</a:t>
            </a:r>
          </a:p>
          <a:p>
            <a:r>
              <a:rPr lang="ru-RU" dirty="0" smtClean="0"/>
              <a:t>из обучающего множества.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548680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Frishman</a:t>
            </a:r>
            <a:r>
              <a:rPr lang="en-US" dirty="0" smtClean="0"/>
              <a:t> and Argos. Knowledge-based protein secondary structure assignment. </a:t>
            </a:r>
            <a:r>
              <a:rPr lang="en-US" i="1" dirty="0" smtClean="0"/>
              <a:t>Proteins</a:t>
            </a:r>
            <a:r>
              <a:rPr lang="en-US" dirty="0" smtClean="0"/>
              <a:t>, </a:t>
            </a:r>
            <a:r>
              <a:rPr lang="en-US" b="1" dirty="0" smtClean="0"/>
              <a:t>23</a:t>
            </a:r>
            <a:r>
              <a:rPr lang="en-US" dirty="0" smtClean="0"/>
              <a:t>(4). 1995.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95535" y="2204864"/>
            <a:ext cx="3471135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427984" y="3739752"/>
            <a:ext cx="3339248" cy="2791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442628" y="2204864"/>
            <a:ext cx="3056964" cy="161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7202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STRIDE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7504" y="548680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Frishman</a:t>
            </a:r>
            <a:r>
              <a:rPr lang="en-US" dirty="0" smtClean="0"/>
              <a:t> and Argos. Knowledge-based protein secondary structure assignment. </a:t>
            </a:r>
            <a:r>
              <a:rPr lang="en-US" i="1" dirty="0" smtClean="0"/>
              <a:t>Proteins</a:t>
            </a:r>
            <a:r>
              <a:rPr lang="en-US" dirty="0" smtClean="0"/>
              <a:t>, </a:t>
            </a:r>
            <a:r>
              <a:rPr lang="en-US" b="1" dirty="0" smtClean="0"/>
              <a:t>23</a:t>
            </a:r>
            <a:r>
              <a:rPr lang="en-US" dirty="0" smtClean="0"/>
              <a:t>(4). 1995.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467496" y="1195011"/>
            <a:ext cx="3480679" cy="3631476"/>
            <a:chOff x="1115615" y="2245796"/>
            <a:chExt cx="3480679" cy="3631476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1115616" y="4320977"/>
              <a:ext cx="3480678" cy="1556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1115615" y="2245796"/>
              <a:ext cx="3368649" cy="2263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Группа 6"/>
          <p:cNvGrpSpPr/>
          <p:nvPr/>
        </p:nvGrpSpPr>
        <p:grpSpPr>
          <a:xfrm>
            <a:off x="4628064" y="1218271"/>
            <a:ext cx="3456432" cy="5639729"/>
            <a:chOff x="4139904" y="1195011"/>
            <a:chExt cx="3456432" cy="5639729"/>
          </a:xfrm>
        </p:grpSpPr>
        <p:pic>
          <p:nvPicPr>
            <p:cNvPr id="6149" name="Picture 5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4139904" y="1195011"/>
              <a:ext cx="3456432" cy="4462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50" name="Picture 6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4139904" y="5657283"/>
              <a:ext cx="3368480" cy="11774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15226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STRIDE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97768" y="548680"/>
            <a:ext cx="11214992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LOC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AlphaHelix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VAL     9 A      GLU     18 A              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LOC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AlphaHelix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PRO    29 A      MET     34 A              </a:t>
            </a:r>
          </a:p>
          <a:p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…</a:t>
            </a:r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LOC  Strand       GLU     5 A      ILE      7 A              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LOC  Strand       VAL    22 A      ASP     25 A              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LOC  Strand       HIS    36 A      ALA     37 A              </a:t>
            </a:r>
          </a:p>
          <a:p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…</a:t>
            </a:r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REM                                                          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REM  --------------- Detailed secondary structure assignment-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REM                                                          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REM  |---Residue---|    |--Structure--|   |-Phi-|   |-Psi-|  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ASG  MET A    1    1    C          Coil    360.00    170.86  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ASG  ASP A    2    2    C          Coil    -94.97     14.07  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ASG  GLN A    3    3    C          Coil   -136.58    155.89  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ASG  PHE A    4    4    C          Coil   -105.88    163.36  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ASG  GLU A    5    5    E        Strand   -124.03    147.02  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ASG  CYS A    6    6    E        Strand    -89.61    131.95  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ASG  ILE A    7    7    E        Strand   -129.87    156.48  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ASG  ASN A    8    8    C          Coil    -88.60    168.19  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ASG  VAL A    9    9    H  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AlphaHelix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-67.50    -29.30  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ASG  ALA A   10   10    H  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AlphaHelix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-66.33    -42.80  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ASG  ASP A   11   11    H  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AlphaHelix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-62.19    -48.83  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ASG  ALA A   12   12    H  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AlphaHelix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-57.64    -44.42  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ASG  HIS A   13   13    H  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AlphaHelix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-59.88    -41.08  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ASG  GLN A   14   14    H  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AlphaHelix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-65.60    -44.33  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ASG  LYS A   15   15    H  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AlphaHelix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-59.82    -39.01  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ASG  LEU A   16   16    H  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AlphaHelix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-66.60    -47.17  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ASG  GLN A   17   17    H  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AlphaHelix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-60.33    -36.02 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639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Карта бета-листа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89248" y="786384"/>
            <a:ext cx="2157984" cy="2642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89248" y="854964"/>
            <a:ext cx="2313432" cy="2505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1222648" y="1548384"/>
            <a:ext cx="1143000" cy="1447800"/>
            <a:chOff x="1828800" y="1828800"/>
            <a:chExt cx="1143000" cy="1447800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2209800" y="1828800"/>
              <a:ext cx="0" cy="1447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2590800" y="1828800"/>
              <a:ext cx="0" cy="1447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1828800" y="1828800"/>
              <a:ext cx="0" cy="1447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2971800" y="1828800"/>
              <a:ext cx="0" cy="1447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0"/>
          <p:cNvGrpSpPr/>
          <p:nvPr/>
        </p:nvGrpSpPr>
        <p:grpSpPr>
          <a:xfrm>
            <a:off x="994048" y="1548384"/>
            <a:ext cx="1853184" cy="1447800"/>
            <a:chOff x="1600200" y="1828800"/>
            <a:chExt cx="1853184" cy="1447800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flipH="1">
              <a:off x="1600200" y="2286000"/>
              <a:ext cx="18531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flipH="1">
              <a:off x="1600200" y="2819400"/>
              <a:ext cx="18531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H="1">
              <a:off x="1600200" y="1828800"/>
              <a:ext cx="18531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flipH="1">
              <a:off x="1600200" y="3276600"/>
              <a:ext cx="18531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7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203848" y="1135380"/>
            <a:ext cx="4768325" cy="1944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Группа 16"/>
          <p:cNvGrpSpPr/>
          <p:nvPr/>
        </p:nvGrpSpPr>
        <p:grpSpPr>
          <a:xfrm>
            <a:off x="91527" y="3236026"/>
            <a:ext cx="8476801" cy="3341558"/>
            <a:chOff x="697679" y="3516442"/>
            <a:chExt cx="8476801" cy="3341558"/>
          </a:xfrm>
        </p:grpSpPr>
        <p:pic>
          <p:nvPicPr>
            <p:cNvPr id="18" name="Picture 6"/>
            <p:cNvPicPr>
              <a:picLocks noChangeAspect="1" noChangeArrowheads="1"/>
            </p:cNvPicPr>
            <p:nvPr/>
          </p:nvPicPr>
          <p:blipFill rotWithShape="1"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697679" y="4564380"/>
              <a:ext cx="8476801" cy="2293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8"/>
            <p:cNvPicPr>
              <a:picLocks noChangeAspect="1" noChangeArrowheads="1"/>
            </p:cNvPicPr>
            <p:nvPr/>
          </p:nvPicPr>
          <p:blipFill rotWithShape="1">
            <a:blip r:embed="rId6" cstate="screen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1283208" y="3516442"/>
              <a:ext cx="2322576" cy="2331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83049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803" t="12257" r="17202" b="3737"/>
          <a:stretch/>
        </p:blipFill>
        <p:spPr bwMode="auto">
          <a:xfrm>
            <a:off x="702024" y="404664"/>
            <a:ext cx="6696744" cy="5886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-108520" y="0"/>
            <a:ext cx="7507288" cy="5486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u="sng" kern="1200" cap="none" spc="-10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Карта бета-листа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211669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Ho H.K. et al. </a:t>
            </a:r>
            <a:r>
              <a:rPr lang="en-US" dirty="0" err="1"/>
              <a:t>BetaSearch</a:t>
            </a:r>
            <a:r>
              <a:rPr lang="en-US" dirty="0"/>
              <a:t>: a new method for querying </a:t>
            </a:r>
            <a:r>
              <a:rPr lang="el-GR" dirty="0" smtClean="0"/>
              <a:t>β</a:t>
            </a:r>
            <a:r>
              <a:rPr lang="en-US" dirty="0" smtClean="0"/>
              <a:t>-</a:t>
            </a:r>
            <a:r>
              <a:rPr lang="en-US" dirty="0" err="1" smtClean="0"/>
              <a:t>residuemotifs</a:t>
            </a:r>
            <a:r>
              <a:rPr lang="en-US" dirty="0"/>
              <a:t>. BMC Research Notes 2012, 5: 391.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7022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Паттерны </a:t>
            </a:r>
            <a:r>
              <a:rPr lang="en-US" dirty="0" smtClean="0"/>
              <a:t>DSSP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5496" y="616034"/>
            <a:ext cx="8456161" cy="59093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T: </a:t>
            </a:r>
            <a:r>
              <a:rPr lang="pt-BR" b="1" dirty="0" smtClean="0">
                <a:latin typeface="Courier New" pitchFamily="49" charset="0"/>
                <a:cs typeface="Courier New" pitchFamily="49" charset="0"/>
              </a:rPr>
              <a:t>n-turn(i)=: Hbond(i,i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+</a:t>
            </a:r>
            <a:r>
              <a:rPr lang="pt-BR" b="1" dirty="0" smtClean="0">
                <a:latin typeface="Courier New" pitchFamily="49" charset="0"/>
                <a:cs typeface="Courier New" pitchFamily="49" charset="0"/>
              </a:rPr>
              <a:t>n), n =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b="1" dirty="0" smtClean="0">
                <a:latin typeface="Courier New" pitchFamily="49" charset="0"/>
                <a:cs typeface="Courier New" pitchFamily="49" charset="0"/>
              </a:rPr>
              <a:t>3,4,5</a:t>
            </a:r>
            <a:endParaRPr lang="ru-RU" b="1" dirty="0" smtClean="0">
              <a:latin typeface="Courier New" pitchFamily="49" charset="0"/>
              <a:cs typeface="Courier New" pitchFamily="49" charset="0"/>
            </a:endParaRPr>
          </a:p>
          <a:p>
            <a:endParaRPr lang="pt-BR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pt-BR" b="1" dirty="0" smtClean="0">
                <a:latin typeface="Courier New" pitchFamily="49" charset="0"/>
                <a:cs typeface="Courier New" pitchFamily="49" charset="0"/>
              </a:rPr>
              <a:t>H: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4-helix(i,i+3)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=: [4-turn(i-1)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and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4-turn(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)]</a:t>
            </a:r>
            <a:endParaRPr lang="ru-RU" b="1" dirty="0" smtClean="0">
              <a:latin typeface="Courier New" pitchFamily="49" charset="0"/>
              <a:cs typeface="Courier New" pitchFamily="49" charset="0"/>
            </a:endParaRPr>
          </a:p>
          <a:p>
            <a:endParaRPr lang="ru-RU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G: 3-helix(i,i+2) =: [3-turn(i-1) and 3-turn(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)] </a:t>
            </a:r>
          </a:p>
          <a:p>
            <a:endParaRPr lang="ru-RU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I: 5-helix(i,i+4) =: [5-turn(i-1) and 5-turn(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)]</a:t>
            </a:r>
          </a:p>
          <a:p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B: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Parallel Bridge(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i,j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 =: [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Hbond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(i-1,j) and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Hbond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(j,i+1)]</a:t>
            </a:r>
          </a:p>
          <a:p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Antiparallel Bridge(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i,j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 =: [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Hbond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i,j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 and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Hbond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j,i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)] or 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                   [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Hbond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(i-1,j+1) and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Hbond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(j-1,i+1)]</a:t>
            </a:r>
          </a:p>
          <a:p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E: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ladder =: set of one or more consecutive bridges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    of identical  type 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sheet  =: set of one or more ladders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   connected by shared residues</a:t>
            </a:r>
          </a:p>
          <a:p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Приоритет: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H, B, E, G, I, T </a:t>
            </a:r>
          </a:p>
        </p:txBody>
      </p:sp>
    </p:spTree>
    <p:extLst>
      <p:ext uri="{BB962C8B-B14F-4D97-AF65-F5344CB8AC3E}">
        <p14:creationId xmlns:p14="http://schemas.microsoft.com/office/powerpoint/2010/main" xmlns="" val="323912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131840" y="332656"/>
            <a:ext cx="864096" cy="6525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332656"/>
            <a:ext cx="216024" cy="6525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DSSP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7503" y="476672"/>
            <a:ext cx="15265697" cy="8463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 smtClean="0">
                <a:latin typeface="Courier New" pitchFamily="49" charset="0"/>
                <a:cs typeface="Courier New" pitchFamily="49" charset="0"/>
              </a:rPr>
              <a:t> 1    1 A M              0   0  102      0, 0.0    85,-0.1     0, 0.0</a:t>
            </a:r>
          </a:p>
          <a:p>
            <a:r>
              <a:rPr lang="pt-BR" sz="1600" b="1" dirty="0" smtClean="0">
                <a:latin typeface="Courier New" pitchFamily="49" charset="0"/>
                <a:cs typeface="Courier New" pitchFamily="49" charset="0"/>
              </a:rPr>
              <a:t> 2    2 A D        +     0   0  135     83,-0.0     2,-0.3     2,-0.0</a:t>
            </a:r>
          </a:p>
          <a:p>
            <a:r>
              <a:rPr lang="pt-BR" sz="1600" b="1" dirty="0" smtClean="0">
                <a:latin typeface="Courier New" pitchFamily="49" charset="0"/>
                <a:cs typeface="Courier New" pitchFamily="49" charset="0"/>
              </a:rPr>
              <a:t> 3    3 A Q  S    S-     0   0  128     81,-0.2    83,-0.3    76,-0.0</a:t>
            </a:r>
          </a:p>
          <a:p>
            <a:r>
              <a:rPr lang="pt-BR" sz="1600" b="1" dirty="0" smtClean="0">
                <a:latin typeface="Courier New" pitchFamily="49" charset="0"/>
                <a:cs typeface="Courier New" pitchFamily="49" charset="0"/>
              </a:rPr>
              <a:t> 4    4 A F        -     0   0   46     -2,-0.3     2,-0.4    81,-0.1</a:t>
            </a:r>
          </a:p>
          <a:p>
            <a:r>
              <a:rPr lang="pt-BR" sz="1600" b="1" dirty="0" smtClean="0">
                <a:latin typeface="Courier New" pitchFamily="49" charset="0"/>
                <a:cs typeface="Courier New" pitchFamily="49" charset="0"/>
              </a:rPr>
              <a:t> 5    5 A E  E     -a   87   0A  94     81,-1.8    83,-2.2    -2,-0.3</a:t>
            </a:r>
          </a:p>
          <a:p>
            <a:r>
              <a:rPr lang="pt-BR" sz="1600" b="1" dirty="0" smtClean="0">
                <a:latin typeface="Courier New" pitchFamily="49" charset="0"/>
                <a:cs typeface="Courier New" pitchFamily="49" charset="0"/>
              </a:rPr>
              <a:t> 6    6 A C  E     +a   88   0A  61     -2,-0.4     2,-0.3    81,-0.2</a:t>
            </a:r>
          </a:p>
          <a:p>
            <a:r>
              <a:rPr lang="pt-BR" sz="1600" b="1" dirty="0" smtClean="0">
                <a:latin typeface="Courier New" pitchFamily="49" charset="0"/>
                <a:cs typeface="Courier New" pitchFamily="49" charset="0"/>
              </a:rPr>
              <a:t> 7    7 A I  E     -a   89   0A   9     81,-2.4    83,-2.8    -2,-0.5</a:t>
            </a:r>
          </a:p>
          <a:p>
            <a:r>
              <a:rPr lang="pt-BR" sz="1600" b="1" dirty="0" smtClean="0">
                <a:latin typeface="Courier New" pitchFamily="49" charset="0"/>
                <a:cs typeface="Courier New" pitchFamily="49" charset="0"/>
              </a:rPr>
              <a:t> 8    8 A N     &gt;  -     0   0   81     -2,-0.3     4,-2.6    81,-0.2</a:t>
            </a:r>
          </a:p>
          <a:p>
            <a:r>
              <a:rPr lang="pt-BR" sz="1600" b="1" dirty="0" smtClean="0">
                <a:latin typeface="Courier New" pitchFamily="49" charset="0"/>
                <a:cs typeface="Courier New" pitchFamily="49" charset="0"/>
              </a:rPr>
              <a:t> 9    9 A V  H  &gt; S+     0   0    2     81,-0.3     4,-2.6     1,-0.2</a:t>
            </a:r>
          </a:p>
          <a:p>
            <a:r>
              <a:rPr lang="pt-BR" sz="1600" b="1" dirty="0" smtClean="0">
                <a:latin typeface="Courier New" pitchFamily="49" charset="0"/>
                <a:cs typeface="Courier New" pitchFamily="49" charset="0"/>
              </a:rPr>
              <a:t>10   10 A A  H  &gt; S+     0   0   48      2,-0.2     4,-1.9     1,-0.2</a:t>
            </a:r>
          </a:p>
          <a:p>
            <a:r>
              <a:rPr lang="pt-BR" sz="1600" b="1" dirty="0" smtClean="0">
                <a:latin typeface="Courier New" pitchFamily="49" charset="0"/>
                <a:cs typeface="Courier New" pitchFamily="49" charset="0"/>
              </a:rPr>
              <a:t>11   11 A D  H  &gt; S+     0   0   54      2,-0.2     4,-2.4     1,-0.2</a:t>
            </a:r>
          </a:p>
          <a:p>
            <a:r>
              <a:rPr lang="pt-BR" sz="1600" b="1" dirty="0" smtClean="0">
                <a:latin typeface="Courier New" pitchFamily="49" charset="0"/>
                <a:cs typeface="Courier New" pitchFamily="49" charset="0"/>
              </a:rPr>
              <a:t>12   12 A A  H  X S+     0   0    0     -4,-2.6     4,-2.4     1,-0.2</a:t>
            </a:r>
          </a:p>
          <a:p>
            <a:r>
              <a:rPr lang="pt-BR" sz="1600" b="1" dirty="0" smtClean="0">
                <a:latin typeface="Courier New" pitchFamily="49" charset="0"/>
                <a:cs typeface="Courier New" pitchFamily="49" charset="0"/>
              </a:rPr>
              <a:t>13   13 A H  H  X S+     0   0   42     -4,-2.6     4,-2.6     1,-0.2</a:t>
            </a:r>
          </a:p>
          <a:p>
            <a:r>
              <a:rPr lang="pt-BR" sz="1600" b="1" dirty="0" smtClean="0">
                <a:latin typeface="Courier New" pitchFamily="49" charset="0"/>
                <a:cs typeface="Courier New" pitchFamily="49" charset="0"/>
              </a:rPr>
              <a:t>14   14 A Q  H  X S+     0   0  108     -4,-1.9     4,-2.2     2,-0.2</a:t>
            </a:r>
          </a:p>
          <a:p>
            <a:r>
              <a:rPr lang="pt-BR" sz="1600" b="1" dirty="0" smtClean="0">
                <a:latin typeface="Courier New" pitchFamily="49" charset="0"/>
                <a:cs typeface="Courier New" pitchFamily="49" charset="0"/>
              </a:rPr>
              <a:t>15   15 A K  H  &lt;&gt;S+     0   0   32     -4,-2.4     5,-2.6     1,-0.2</a:t>
            </a:r>
          </a:p>
          <a:p>
            <a:r>
              <a:rPr lang="pt-BR" sz="1600" b="1" dirty="0" smtClean="0">
                <a:latin typeface="Courier New" pitchFamily="49" charset="0"/>
                <a:cs typeface="Courier New" pitchFamily="49" charset="0"/>
              </a:rPr>
              <a:t>16   16 A L  H &gt;&lt;5S+     0   0   13     -4,-2.4     3,-1.6    -5,-0.2</a:t>
            </a:r>
          </a:p>
          <a:p>
            <a:r>
              <a:rPr lang="pt-BR" sz="1600" b="1" dirty="0" smtClean="0">
                <a:latin typeface="Courier New" pitchFamily="49" charset="0"/>
                <a:cs typeface="Courier New" pitchFamily="49" charset="0"/>
              </a:rPr>
              <a:t>17   17 A Q  H 3&lt;5S+     0   0  136     -4,-2.6    -1,-0.2     1,-0.3</a:t>
            </a:r>
          </a:p>
          <a:p>
            <a:r>
              <a:rPr lang="pt-BR" sz="1600" b="1" dirty="0" smtClean="0">
                <a:latin typeface="Courier New" pitchFamily="49" charset="0"/>
                <a:cs typeface="Courier New" pitchFamily="49" charset="0"/>
              </a:rPr>
              <a:t>18   18 A E  T 3&lt;5S-     0   0   88     -4,-2.2    -1,-0.3    -5,-0.2</a:t>
            </a:r>
          </a:p>
          <a:p>
            <a:r>
              <a:rPr lang="pt-BR" sz="1600" b="1" dirty="0" smtClean="0">
                <a:latin typeface="Courier New" pitchFamily="49" charset="0"/>
                <a:cs typeface="Courier New" pitchFamily="49" charset="0"/>
              </a:rPr>
              <a:t>19   19 A K  T &lt; 5S+     0   0  191     -3,-1.6    -3,-0.2    -4,-0.3</a:t>
            </a:r>
          </a:p>
          <a:p>
            <a:r>
              <a:rPr lang="pt-BR" sz="1600" b="1" dirty="0" smtClean="0">
                <a:latin typeface="Courier New" pitchFamily="49" charset="0"/>
                <a:cs typeface="Courier New" pitchFamily="49" charset="0"/>
              </a:rPr>
              <a:t>20   20 A E      &lt; +     0   0  100     -5,-2.6     2,-0.3    -6,-0.2</a:t>
            </a:r>
          </a:p>
          <a:p>
            <a:r>
              <a:rPr lang="pt-BR" sz="1600" b="1" dirty="0" smtClean="0">
                <a:latin typeface="Courier New" pitchFamily="49" charset="0"/>
                <a:cs typeface="Courier New" pitchFamily="49" charset="0"/>
              </a:rPr>
              <a:t>21   21 A A        -     0   0    8     -6,-0.8     2,-0.3    -9,-0.1</a:t>
            </a:r>
          </a:p>
          <a:p>
            <a:r>
              <a:rPr lang="pt-BR" sz="1600" b="1" dirty="0" smtClean="0">
                <a:latin typeface="Courier New" pitchFamily="49" charset="0"/>
                <a:cs typeface="Courier New" pitchFamily="49" charset="0"/>
              </a:rPr>
              <a:t>22   22 A V  E     -b   61   0A  45     38,-2.7    40,-2.7    -2,-0.3</a:t>
            </a:r>
          </a:p>
          <a:p>
            <a:r>
              <a:rPr lang="pt-BR" sz="1600" b="1" dirty="0" smtClean="0">
                <a:latin typeface="Courier New" pitchFamily="49" charset="0"/>
                <a:cs typeface="Courier New" pitchFamily="49" charset="0"/>
              </a:rPr>
              <a:t>23   23 A L  E     -b   62   0A   3     16,-0.5    18,-2.5    -2,-0.3</a:t>
            </a:r>
          </a:p>
          <a:p>
            <a:r>
              <a:rPr lang="pt-BR" sz="1600" b="1" dirty="0" smtClean="0">
                <a:latin typeface="Courier New" pitchFamily="49" charset="0"/>
                <a:cs typeface="Courier New" pitchFamily="49" charset="0"/>
              </a:rPr>
              <a:t>24   24 A V  E     -bc  63  41A   0     38,-2.9    40,-2.7    -2,-0.5</a:t>
            </a:r>
          </a:p>
          <a:p>
            <a:r>
              <a:rPr lang="pt-BR" sz="1600" b="1" dirty="0" smtClean="0">
                <a:latin typeface="Courier New" pitchFamily="49" charset="0"/>
                <a:cs typeface="Courier New" pitchFamily="49" charset="0"/>
              </a:rPr>
              <a:t>25   25 A D  E     -bc  64  42A   0     16,-2.8    18,-1.9    -2,-0.4</a:t>
            </a:r>
          </a:p>
          <a:p>
            <a:r>
              <a:rPr lang="pt-BR" sz="1600" b="1" dirty="0" smtClean="0">
                <a:latin typeface="Courier New" pitchFamily="49" charset="0"/>
                <a:cs typeface="Courier New" pitchFamily="49" charset="0"/>
              </a:rPr>
              <a:t>26   26 A I        +     0   0   41     38,-2.3    39,-0.1    -2,-0.5</a:t>
            </a:r>
          </a:p>
          <a:p>
            <a:r>
              <a:rPr lang="pt-BR" sz="1600" b="1" dirty="0" smtClean="0">
                <a:latin typeface="Courier New" pitchFamily="49" charset="0"/>
                <a:cs typeface="Courier New" pitchFamily="49" charset="0"/>
              </a:rPr>
              <a:t>27   27 A R  S    S-     0   0   13     37,-0.3    -2,-0.1     1,-0.1</a:t>
            </a:r>
          </a:p>
          <a:p>
            <a:r>
              <a:rPr lang="pt-BR" sz="1600" b="1" dirty="0" smtClean="0">
                <a:latin typeface="Courier New" pitchFamily="49" charset="0"/>
                <a:cs typeface="Courier New" pitchFamily="49" charset="0"/>
              </a:rPr>
              <a:t>28   28 A D     &gt;  -     0   0   50      1,-0.1     4,-2.6     4,-0.1</a:t>
            </a:r>
          </a:p>
          <a:p>
            <a:r>
              <a:rPr lang="pt-BR" sz="1600" b="1" dirty="0" smtClean="0">
                <a:latin typeface="Courier New" pitchFamily="49" charset="0"/>
                <a:cs typeface="Courier New" pitchFamily="49" charset="0"/>
              </a:rPr>
              <a:t>29   29 A P  H  &gt; S+     0   0   85      0, 0.0     4,-2.4     0, 0.0</a:t>
            </a:r>
          </a:p>
          <a:p>
            <a:r>
              <a:rPr lang="pt-BR" sz="1600" b="1" dirty="0" smtClean="0">
                <a:latin typeface="Courier New" pitchFamily="49" charset="0"/>
                <a:cs typeface="Courier New" pitchFamily="49" charset="0"/>
              </a:rPr>
              <a:t>30   30 A Q  H  &gt; S+     0   0  159      2,-0.2     4,-1.8     1,-0.2</a:t>
            </a:r>
          </a:p>
          <a:p>
            <a:r>
              <a:rPr lang="pt-BR" sz="1600" b="1" dirty="0" smtClean="0">
                <a:latin typeface="Courier New" pitchFamily="49" charset="0"/>
                <a:cs typeface="Courier New" pitchFamily="49" charset="0"/>
              </a:rPr>
              <a:t>31   31 A S  H  &gt; S+     0   0   36      1,-0.2     4,-0.8     2,-0.2</a:t>
            </a:r>
          </a:p>
          <a:p>
            <a:r>
              <a:rPr lang="pt-BR" sz="1600" b="1" dirty="0" smtClean="0">
                <a:latin typeface="Courier New" pitchFamily="49" charset="0"/>
                <a:cs typeface="Courier New" pitchFamily="49" charset="0"/>
              </a:rPr>
              <a:t>32   32 A F  H &gt;&lt; S+     0   0    8     -4,-2.6     3,-1.1     1,-0.2</a:t>
            </a:r>
          </a:p>
          <a:p>
            <a:r>
              <a:rPr lang="pt-BR" sz="1600" b="1" dirty="0" smtClean="0">
                <a:latin typeface="Courier New" pitchFamily="49" charset="0"/>
                <a:cs typeface="Courier New" pitchFamily="49" charset="0"/>
              </a:rPr>
              <a:t>33   33 A A  H 3&lt; S+     0   0   37     -4,-2.4    74,-2.7     1,-0.3</a:t>
            </a:r>
          </a:p>
          <a:p>
            <a:r>
              <a:rPr lang="pt-BR" sz="1600" b="1" dirty="0" smtClean="0">
                <a:latin typeface="Courier New" pitchFamily="49" charset="0"/>
                <a:cs typeface="Courier New" pitchFamily="49" charset="0"/>
              </a:rPr>
              <a:t>34   34 A M  H 3&lt; S-     0   0  150     -4,-1.8    -1,-0.3     1,-0.3</a:t>
            </a:r>
          </a:p>
        </p:txBody>
      </p:sp>
    </p:spTree>
    <p:extLst>
      <p:ext uri="{BB962C8B-B14F-4D97-AF65-F5344CB8AC3E}">
        <p14:creationId xmlns:p14="http://schemas.microsoft.com/office/powerpoint/2010/main" xmlns="" val="374644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7507288" cy="692695"/>
          </a:xfrm>
        </p:spPr>
        <p:txBody>
          <a:bodyPr/>
          <a:lstStyle/>
          <a:p>
            <a:r>
              <a:rPr lang="ru-RU" dirty="0" smtClean="0"/>
              <a:t>Содержание второй части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90031" y="1052736"/>
            <a:ext cx="603024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3200" dirty="0" smtClean="0"/>
              <a:t>Вторичная структура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3200" dirty="0" smtClean="0"/>
              <a:t>Гидрофобные ядра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3200" dirty="0" smtClean="0"/>
              <a:t>Структурные домены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3200" dirty="0" smtClean="0"/>
              <a:t>Поверхности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3200" dirty="0" smtClean="0"/>
              <a:t>Пространственное совмещение</a:t>
            </a:r>
            <a:endParaRPr lang="en-US" sz="3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3200" dirty="0" smtClean="0"/>
              <a:t>Структурные классификации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168153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Paired residues, beta-</a:t>
            </a:r>
            <a:r>
              <a:rPr lang="en-US" dirty="0" err="1" smtClean="0"/>
              <a:t>buldges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51520" y="620688"/>
            <a:ext cx="2689412" cy="20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771800" y="934870"/>
            <a:ext cx="5844688" cy="185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467544" y="3212976"/>
            <a:ext cx="7220471" cy="3543291"/>
            <a:chOff x="467544" y="3212976"/>
            <a:chExt cx="7220471" cy="3543291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1115616" y="5085184"/>
              <a:ext cx="6572399" cy="16710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 rotWithShape="1">
            <a:blip r:embed="rId6" cstate="screen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467544" y="3212976"/>
              <a:ext cx="3460377" cy="23039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4788024" y="3356992"/>
              <a:ext cx="17481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Нерегулярность</a:t>
              </a:r>
              <a:endParaRPr lang="ru-RU" dirty="0"/>
            </a:p>
          </p:txBody>
        </p:sp>
        <p:cxnSp>
          <p:nvCxnSpPr>
            <p:cNvPr id="7" name="Прямая со стрелкой 6"/>
            <p:cNvCxnSpPr>
              <a:stCxn id="5" idx="1"/>
            </p:cNvCxnSpPr>
            <p:nvPr/>
          </p:nvCxnSpPr>
          <p:spPr>
            <a:xfrm flipH="1">
              <a:off x="2771800" y="3541658"/>
              <a:ext cx="2016224" cy="18466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 flipH="1">
              <a:off x="3491880" y="3694058"/>
              <a:ext cx="1448544" cy="23272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1957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Paired residues, beta-</a:t>
            </a:r>
            <a:r>
              <a:rPr lang="en-US" dirty="0" err="1" smtClean="0"/>
              <a:t>buldges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21</a:t>
            </a:fld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493711" y="421731"/>
            <a:ext cx="7220471" cy="3543291"/>
            <a:chOff x="467544" y="3212976"/>
            <a:chExt cx="7220471" cy="3543291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1115616" y="5085184"/>
              <a:ext cx="6572399" cy="16710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 rotWithShape="1">
            <a:blip r:embed="rId4" cstate="screen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467544" y="3212976"/>
              <a:ext cx="3460377" cy="23039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4788024" y="3356992"/>
              <a:ext cx="17481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Нерегулярность</a:t>
              </a:r>
              <a:endParaRPr lang="ru-RU" dirty="0"/>
            </a:p>
          </p:txBody>
        </p:sp>
        <p:cxnSp>
          <p:nvCxnSpPr>
            <p:cNvPr id="7" name="Прямая со стрелкой 6"/>
            <p:cNvCxnSpPr>
              <a:stCxn id="5" idx="1"/>
            </p:cNvCxnSpPr>
            <p:nvPr/>
          </p:nvCxnSpPr>
          <p:spPr>
            <a:xfrm flipH="1">
              <a:off x="2771800" y="3541658"/>
              <a:ext cx="2016224" cy="18466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 flipH="1">
              <a:off x="3491880" y="3694058"/>
              <a:ext cx="1448544" cy="23272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95253542"/>
              </p:ext>
            </p:extLst>
          </p:nvPr>
        </p:nvGraphicFramePr>
        <p:xfrm>
          <a:off x="32396" y="4725144"/>
          <a:ext cx="11665298" cy="1562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241"/>
                <a:gridCol w="630556"/>
                <a:gridCol w="273241"/>
                <a:gridCol w="336297"/>
                <a:gridCol w="273241"/>
                <a:gridCol w="609539"/>
                <a:gridCol w="273241"/>
                <a:gridCol w="336297"/>
                <a:gridCol w="273241"/>
                <a:gridCol w="609539"/>
                <a:gridCol w="273241"/>
                <a:gridCol w="336297"/>
                <a:gridCol w="273241"/>
                <a:gridCol w="609539"/>
                <a:gridCol w="273241"/>
                <a:gridCol w="336297"/>
                <a:gridCol w="273241"/>
                <a:gridCol w="630556"/>
                <a:gridCol w="273241"/>
                <a:gridCol w="336297"/>
                <a:gridCol w="273241"/>
                <a:gridCol w="630556"/>
                <a:gridCol w="273241"/>
                <a:gridCol w="336297"/>
                <a:gridCol w="273241"/>
                <a:gridCol w="609539"/>
                <a:gridCol w="273241"/>
                <a:gridCol w="336297"/>
                <a:gridCol w="273241"/>
                <a:gridCol w="609539"/>
                <a:gridCol w="273241"/>
              </a:tblGrid>
              <a:tr h="2030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N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arg68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O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---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N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tyr69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O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---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N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leu70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O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---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N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ala71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O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---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N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arg72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O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203089"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=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>
                          <a:effectLst/>
                        </a:rPr>
                        <a:t>\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|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=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|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=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|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=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|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=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2030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O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tyr37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N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---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O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val36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N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---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O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val35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N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---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O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lys34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N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---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O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val33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N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---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O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thr32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N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---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O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val31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N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203089"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=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|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=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|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=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=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|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=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|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=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|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=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|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2030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N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thr41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O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---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N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glu42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O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---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N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gly43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O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---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N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leu44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O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---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N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cys45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O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---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N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tyr46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O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---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N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ala47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O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---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N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val48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O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85591563"/>
              </p:ext>
            </p:extLst>
          </p:nvPr>
        </p:nvGraphicFramePr>
        <p:xfrm>
          <a:off x="35499" y="4675212"/>
          <a:ext cx="10369149" cy="1562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5501"/>
                <a:gridCol w="636884"/>
                <a:gridCol w="285501"/>
                <a:gridCol w="351385"/>
                <a:gridCol w="285501"/>
                <a:gridCol w="636884"/>
                <a:gridCol w="285501"/>
                <a:gridCol w="351385"/>
                <a:gridCol w="285501"/>
                <a:gridCol w="636884"/>
                <a:gridCol w="285501"/>
                <a:gridCol w="351385"/>
                <a:gridCol w="285501"/>
                <a:gridCol w="658846"/>
                <a:gridCol w="285501"/>
                <a:gridCol w="351385"/>
                <a:gridCol w="285501"/>
                <a:gridCol w="658846"/>
                <a:gridCol w="285501"/>
                <a:gridCol w="351385"/>
                <a:gridCol w="285501"/>
                <a:gridCol w="636884"/>
                <a:gridCol w="285501"/>
                <a:gridCol w="351385"/>
                <a:gridCol w="285501"/>
                <a:gridCol w="636884"/>
                <a:gridCol w="47214"/>
              </a:tblGrid>
              <a:tr h="1936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N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arg68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O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---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N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tyr69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O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---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N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leu70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O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---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N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ala71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O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---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N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arg72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O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157278"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=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>
                          <a:effectLst/>
                        </a:rPr>
                        <a:t>\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|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=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|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=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|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=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|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=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1936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O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tyr37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N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---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O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val36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N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---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O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val35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N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---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O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lys34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N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---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O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val33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N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---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O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thr32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N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---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O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val31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N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157278"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=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|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=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|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=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=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|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=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|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=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|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=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|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1936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N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thr41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O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---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N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glu42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O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---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N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gly43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O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---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N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cys45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O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---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N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tyr46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O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---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N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ala47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O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---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N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val48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O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4135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Гребни (</a:t>
            </a:r>
            <a:r>
              <a:rPr lang="en-US" dirty="0" smtClean="0"/>
              <a:t>crests)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4" name="Рисунок 4" descr="fig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196752"/>
            <a:ext cx="7776790" cy="47244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KAKSI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51520" y="1472010"/>
            <a:ext cx="7632848" cy="5337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496" y="548680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Martin, </a:t>
            </a:r>
            <a:r>
              <a:rPr lang="en-US" dirty="0" err="1" smtClean="0"/>
              <a:t>Letellier</a:t>
            </a:r>
            <a:r>
              <a:rPr lang="en-US" dirty="0" smtClean="0"/>
              <a:t>, Marin, </a:t>
            </a:r>
            <a:r>
              <a:rPr lang="en-US" dirty="0" err="1" smtClean="0"/>
              <a:t>Taly</a:t>
            </a:r>
            <a:r>
              <a:rPr lang="en-US" dirty="0" smtClean="0"/>
              <a:t>, de </a:t>
            </a:r>
            <a:r>
              <a:rPr lang="en-US" dirty="0" err="1" smtClean="0"/>
              <a:t>Brevern</a:t>
            </a:r>
            <a:r>
              <a:rPr lang="en-US" dirty="0" smtClean="0"/>
              <a:t> and </a:t>
            </a:r>
            <a:r>
              <a:rPr lang="en-US" dirty="0" err="1" smtClean="0"/>
              <a:t>Gibrat</a:t>
            </a:r>
            <a:r>
              <a:rPr lang="en-US" dirty="0" smtClean="0"/>
              <a:t>. Protein secondary structure assignment revisited: a detailed analysis of different assignment methods. </a:t>
            </a:r>
            <a:r>
              <a:rPr lang="en-US" i="1" dirty="0" smtClean="0"/>
              <a:t>BMC Structural Biology</a:t>
            </a:r>
            <a:r>
              <a:rPr lang="en-US" dirty="0" smtClean="0"/>
              <a:t>.</a:t>
            </a:r>
            <a:r>
              <a:rPr lang="en-US" b="1" dirty="0" smtClean="0"/>
              <a:t> 5</a:t>
            </a:r>
            <a:r>
              <a:rPr lang="en-US" dirty="0" smtClean="0"/>
              <a:t>(17). 2005.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1066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KAKSI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5496" y="548680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Martin, </a:t>
            </a:r>
            <a:r>
              <a:rPr lang="en-US" dirty="0" err="1" smtClean="0"/>
              <a:t>Letellier</a:t>
            </a:r>
            <a:r>
              <a:rPr lang="en-US" dirty="0" smtClean="0"/>
              <a:t>, Marin, </a:t>
            </a:r>
            <a:r>
              <a:rPr lang="en-US" dirty="0" err="1" smtClean="0"/>
              <a:t>Taly</a:t>
            </a:r>
            <a:r>
              <a:rPr lang="en-US" dirty="0" smtClean="0"/>
              <a:t>, de </a:t>
            </a:r>
            <a:r>
              <a:rPr lang="en-US" dirty="0" err="1" smtClean="0"/>
              <a:t>Brevern</a:t>
            </a:r>
            <a:r>
              <a:rPr lang="en-US" dirty="0" smtClean="0"/>
              <a:t> and </a:t>
            </a:r>
            <a:r>
              <a:rPr lang="en-US" dirty="0" err="1" smtClean="0"/>
              <a:t>Gibrat</a:t>
            </a:r>
            <a:r>
              <a:rPr lang="en-US" dirty="0" smtClean="0"/>
              <a:t>. Protein secondary structure a </a:t>
            </a:r>
            <a:r>
              <a:rPr lang="en-US" dirty="0" err="1" smtClean="0"/>
              <a:t>ssignment</a:t>
            </a:r>
            <a:r>
              <a:rPr lang="en-US" dirty="0" smtClean="0"/>
              <a:t> revisited: a detailed analysis of different assignment methods. </a:t>
            </a:r>
            <a:r>
              <a:rPr lang="en-US" i="1" dirty="0" smtClean="0"/>
              <a:t>BMC Structural Biology</a:t>
            </a:r>
            <a:r>
              <a:rPr lang="en-US" dirty="0" smtClean="0"/>
              <a:t>.</a:t>
            </a:r>
            <a:r>
              <a:rPr lang="en-US" b="1" dirty="0" smtClean="0"/>
              <a:t> 5</a:t>
            </a:r>
            <a:r>
              <a:rPr lang="en-US" dirty="0" smtClean="0"/>
              <a:t>(17). 2005.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23528" y="2132856"/>
            <a:ext cx="7641076" cy="36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9693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Sheep: Sheet Puzzle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04524" y="1641249"/>
            <a:ext cx="3429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4"/>
          <p:cNvGrpSpPr/>
          <p:nvPr/>
        </p:nvGrpSpPr>
        <p:grpSpPr>
          <a:xfrm>
            <a:off x="2437524" y="1336449"/>
            <a:ext cx="2362200" cy="1361941"/>
            <a:chOff x="2819400" y="1524000"/>
            <a:chExt cx="2362200" cy="1361941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1524000"/>
              <a:ext cx="2057400" cy="1361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Стрелка вправо 6"/>
            <p:cNvSpPr/>
            <p:nvPr/>
          </p:nvSpPr>
          <p:spPr>
            <a:xfrm>
              <a:off x="2819400" y="2133600"/>
              <a:ext cx="228600" cy="304800"/>
            </a:xfrm>
            <a:prstGeom prst="rightArrow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Стрелка вправо 7"/>
          <p:cNvSpPr/>
          <p:nvPr/>
        </p:nvSpPr>
        <p:spPr>
          <a:xfrm>
            <a:off x="4799724" y="1946049"/>
            <a:ext cx="228600" cy="304800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857036" y="3408774"/>
            <a:ext cx="6781800" cy="2590800"/>
            <a:chOff x="1219200" y="3505200"/>
            <a:chExt cx="6781800" cy="2590800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4038600"/>
              <a:ext cx="5212080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Прямая со стрелкой 10"/>
            <p:cNvCxnSpPr/>
            <p:nvPr/>
          </p:nvCxnSpPr>
          <p:spPr>
            <a:xfrm>
              <a:off x="4343400" y="5562600"/>
              <a:ext cx="0" cy="5334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/>
            <p:nvPr/>
          </p:nvCxnSpPr>
          <p:spPr>
            <a:xfrm>
              <a:off x="7391400" y="4572000"/>
              <a:ext cx="6096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/>
            <p:nvPr/>
          </p:nvCxnSpPr>
          <p:spPr>
            <a:xfrm>
              <a:off x="1219200" y="4572000"/>
              <a:ext cx="6096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/>
            <p:nvPr/>
          </p:nvCxnSpPr>
          <p:spPr>
            <a:xfrm flipH="1">
              <a:off x="1219200" y="4724400"/>
              <a:ext cx="6096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 flipH="1">
              <a:off x="7315200" y="4724400"/>
              <a:ext cx="6096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>
              <a:off x="4343400" y="3505200"/>
              <a:ext cx="0" cy="5334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 flipV="1">
              <a:off x="4572000" y="3505200"/>
              <a:ext cx="0" cy="4572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 flipV="1">
              <a:off x="4572000" y="5486400"/>
              <a:ext cx="0" cy="4572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Соединительная линия уступом 18"/>
            <p:cNvCxnSpPr/>
            <p:nvPr/>
          </p:nvCxnSpPr>
          <p:spPr>
            <a:xfrm>
              <a:off x="3429000" y="3962400"/>
              <a:ext cx="1905000" cy="1676400"/>
            </a:xfrm>
            <a:prstGeom prst="bentConnector3">
              <a:avLst>
                <a:gd name="adj1" fmla="val 68667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-19926" y="1336449"/>
            <a:ext cx="2362200" cy="1754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1025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Тестирование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516841" y="536400"/>
            <a:ext cx="2987327" cy="1976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Группа 17"/>
          <p:cNvGrpSpPr/>
          <p:nvPr/>
        </p:nvGrpSpPr>
        <p:grpSpPr>
          <a:xfrm>
            <a:off x="483736" y="2154125"/>
            <a:ext cx="7636396" cy="1536244"/>
            <a:chOff x="483736" y="2154125"/>
            <a:chExt cx="7636396" cy="1536244"/>
          </a:xfrm>
        </p:grpSpPr>
        <p:sp>
          <p:nvSpPr>
            <p:cNvPr id="5" name="TextBox 4"/>
            <p:cNvSpPr txBox="1"/>
            <p:nvPr/>
          </p:nvSpPr>
          <p:spPr>
            <a:xfrm>
              <a:off x="483736" y="2864017"/>
              <a:ext cx="973343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3000" dirty="0" smtClean="0"/>
                <a:t>DSSP</a:t>
              </a:r>
              <a:endParaRPr lang="ru-RU" sz="3000" dirty="0"/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1813154" y="2513308"/>
              <a:ext cx="5689127" cy="11770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Овал 15"/>
            <p:cNvSpPr/>
            <p:nvPr/>
          </p:nvSpPr>
          <p:spPr>
            <a:xfrm>
              <a:off x="6138932" y="2154125"/>
              <a:ext cx="1981200" cy="139616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365206" y="3625866"/>
            <a:ext cx="7924948" cy="1446785"/>
            <a:chOff x="365206" y="3625866"/>
            <a:chExt cx="7924948" cy="1446785"/>
          </a:xfrm>
        </p:grpSpPr>
        <p:sp>
          <p:nvSpPr>
            <p:cNvPr id="6" name="TextBox 5"/>
            <p:cNvSpPr txBox="1"/>
            <p:nvPr/>
          </p:nvSpPr>
          <p:spPr>
            <a:xfrm>
              <a:off x="365206" y="4166929"/>
              <a:ext cx="110479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3000" dirty="0" smtClean="0"/>
                <a:t>Stride</a:t>
              </a:r>
              <a:endParaRPr lang="ru-RU" sz="3000" dirty="0"/>
            </a:p>
          </p:txBody>
        </p:sp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2270354" y="3742007"/>
              <a:ext cx="6019800" cy="1282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Овал 13"/>
            <p:cNvSpPr/>
            <p:nvPr/>
          </p:nvSpPr>
          <p:spPr>
            <a:xfrm rot="21349032">
              <a:off x="6047089" y="3625866"/>
              <a:ext cx="1524000" cy="144678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140871" y="4896352"/>
            <a:ext cx="7966626" cy="1589654"/>
            <a:chOff x="140871" y="4896352"/>
            <a:chExt cx="7966626" cy="1589654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140871" y="5301208"/>
              <a:ext cx="7966626" cy="1184798"/>
              <a:chOff x="1056140" y="2618412"/>
              <a:chExt cx="7966626" cy="1184798"/>
            </a:xfrm>
          </p:grpSpPr>
          <p:pic>
            <p:nvPicPr>
              <p:cNvPr id="11" name="Picture 5"/>
              <p:cNvPicPr>
                <a:picLocks noChangeAspect="1" noChangeArrowheads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 bwMode="auto">
              <a:xfrm>
                <a:off x="2621966" y="2618412"/>
                <a:ext cx="6400800" cy="11847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1056140" y="2933812"/>
                <a:ext cx="13372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dirty="0" err="1" smtClean="0"/>
                  <a:t>SheeP</a:t>
                </a:r>
                <a:endParaRPr lang="ru-RU" sz="3000" dirty="0"/>
              </a:p>
            </p:txBody>
          </p:sp>
        </p:grpSp>
        <p:sp>
          <p:nvSpPr>
            <p:cNvPr id="15" name="Овал 14"/>
            <p:cNvSpPr/>
            <p:nvPr/>
          </p:nvSpPr>
          <p:spPr>
            <a:xfrm>
              <a:off x="6098241" y="4896352"/>
              <a:ext cx="1981200" cy="139616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341881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Тестирование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548680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Zhang, Dunker and Zhou. Assessing secondary structure assignment of protein structures by using pairwise sequence-alignment benchmarks. </a:t>
            </a:r>
            <a:r>
              <a:rPr lang="en-US" i="1" dirty="0" smtClean="0"/>
              <a:t>Proteins</a:t>
            </a:r>
            <a:r>
              <a:rPr lang="en-US" dirty="0" smtClean="0"/>
              <a:t>, 71. 2008.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899592" y="1075716"/>
            <a:ext cx="6318448" cy="5532790"/>
            <a:chOff x="899592" y="1075716"/>
            <a:chExt cx="6318448" cy="553279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 cstate="screen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l="21208" t="7091" r="22514" b="4894"/>
            <a:stretch/>
          </p:blipFill>
          <p:spPr bwMode="auto">
            <a:xfrm>
              <a:off x="1691680" y="1075716"/>
              <a:ext cx="4320480" cy="4062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899592" y="5131178"/>
              <a:ext cx="6318448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latin typeface="Courier New" pitchFamily="49" charset="0"/>
                  <a:cs typeface="Courier New" pitchFamily="49" charset="0"/>
                </a:rPr>
                <a:t>METYAVFGNPIAHSKSPFIHQQFAQQLNIEHPYGRVLAPIN</a:t>
              </a:r>
            </a:p>
            <a:p>
              <a:r>
                <a:rPr lang="en-US" b="1" dirty="0">
                  <a:latin typeface="Courier New" pitchFamily="49" charset="0"/>
                  <a:cs typeface="Courier New" pitchFamily="49" charset="0"/>
                </a:rPr>
                <a:t>---EEEED-------HHHHHHHHHHHX-----EEEED----</a:t>
              </a:r>
            </a:p>
            <a:p>
              <a:r>
                <a:rPr lang="en-US" b="1" dirty="0">
                  <a:latin typeface="Courier New" pitchFamily="49" charset="0"/>
                  <a:cs typeface="Courier New" pitchFamily="49" charset="0"/>
                </a:rPr>
                <a:t>                                         </a:t>
              </a:r>
            </a:p>
            <a:p>
              <a:r>
                <a:rPr lang="en-US" b="1" dirty="0">
                  <a:latin typeface="Courier New" pitchFamily="49" charset="0"/>
                  <a:cs typeface="Courier New" pitchFamily="49" charset="0"/>
                </a:rPr>
                <a:t>MDLYAVWGNPIAQSKSPLIQNKLAAQTHQTMEYIAKLGDLD</a:t>
              </a:r>
            </a:p>
            <a:p>
              <a:r>
                <a:rPr lang="en-US" b="1" dirty="0">
                  <a:latin typeface="Courier New" pitchFamily="49" charset="0"/>
                  <a:cs typeface="Courier New" pitchFamily="49" charset="0"/>
                </a:rPr>
                <a:t>-EEEEEED-------HHHHHHHHHHX----EEEEEED----</a:t>
              </a: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5537" y="1195011"/>
            <a:ext cx="8321055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9786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Тестирование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28</a:t>
            </a:fld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16449" y="470317"/>
            <a:ext cx="3457575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03811" y="738565"/>
            <a:ext cx="12314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DSSP</a:t>
            </a:r>
            <a:endParaRPr lang="ru-RU" sz="30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574024" y="1746667"/>
            <a:ext cx="480060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355611" y="3670717"/>
            <a:ext cx="7989414" cy="2533649"/>
            <a:chOff x="355611" y="3670717"/>
            <a:chExt cx="7989414" cy="2533649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4" cstate="screen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355611" y="3670717"/>
              <a:ext cx="3457575" cy="2533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508011" y="3823117"/>
              <a:ext cx="133722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 err="1" smtClean="0"/>
                <a:t>SheeP</a:t>
              </a:r>
              <a:endParaRPr lang="ru-RU" sz="3000" dirty="0"/>
            </a:p>
          </p:txBody>
        </p:sp>
        <p:pic>
          <p:nvPicPr>
            <p:cNvPr id="10" name="Picture 5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4699012" y="3975517"/>
              <a:ext cx="3521064" cy="695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5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4125450" y="4813717"/>
              <a:ext cx="4219575" cy="952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31396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Тестирование</a:t>
            </a:r>
            <a:r>
              <a:rPr lang="en-US" dirty="0"/>
              <a:t>: PALSSE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29</a:t>
            </a:fld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4932040" y="1268760"/>
            <a:ext cx="3251300" cy="4185756"/>
            <a:chOff x="4932040" y="1268760"/>
            <a:chExt cx="3251300" cy="418575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4919" t="5590" r="24713" b="4183"/>
            <a:stretch/>
          </p:blipFill>
          <p:spPr bwMode="auto">
            <a:xfrm>
              <a:off x="4932040" y="1268760"/>
              <a:ext cx="3251300" cy="34737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724128" y="5085184"/>
              <a:ext cx="16722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1a3q A:227-327</a:t>
              </a:r>
              <a:endParaRPr lang="ru-RU" dirty="0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388" t="30775" r="3946" b="7502"/>
          <a:stretch/>
        </p:blipFill>
        <p:spPr bwMode="auto">
          <a:xfrm>
            <a:off x="136104" y="1414403"/>
            <a:ext cx="4630972" cy="3182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03603" y="5085184"/>
            <a:ext cx="1558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1bhg A:22-225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4888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720081"/>
            <a:ext cx="7507288" cy="486915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ru-RU" sz="6600" dirty="0" smtClean="0"/>
              <a:t>Алгоритмы </a:t>
            </a:r>
            <a:br>
              <a:rPr lang="ru-RU" sz="6600" dirty="0" smtClean="0"/>
            </a:br>
            <a:r>
              <a:rPr lang="ru-RU" sz="6600" dirty="0" smtClean="0"/>
              <a:t>определения </a:t>
            </a:r>
            <a:br>
              <a:rPr lang="ru-RU" sz="6600" dirty="0" smtClean="0"/>
            </a:br>
            <a:r>
              <a:rPr lang="ru-RU" sz="6600" dirty="0" smtClean="0"/>
              <a:t>вторичной структуры</a:t>
            </a:r>
            <a:endParaRPr lang="ru-RU" sz="6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901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Тестирование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30</a:t>
            </a:fld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6119" y="2096171"/>
            <a:ext cx="7162800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4"/>
          <p:cNvSpPr>
            <a:spLocks noChangeArrowheads="1"/>
          </p:cNvSpPr>
          <p:nvPr/>
        </p:nvSpPr>
        <p:spPr bwMode="auto">
          <a:xfrm>
            <a:off x="419919" y="5328321"/>
            <a:ext cx="7696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/>
              <a:t>Aksianov</a:t>
            </a:r>
            <a:r>
              <a:rPr lang="en-US" dirty="0"/>
              <a:t>, </a:t>
            </a:r>
            <a:r>
              <a:rPr lang="en-US" dirty="0" err="1"/>
              <a:t>Alexeevski</a:t>
            </a:r>
            <a:r>
              <a:rPr lang="en-US" dirty="0"/>
              <a:t>. </a:t>
            </a:r>
            <a:r>
              <a:rPr lang="en-US" dirty="0" err="1"/>
              <a:t>SheeP</a:t>
            </a:r>
            <a:r>
              <a:rPr lang="en-US" dirty="0"/>
              <a:t>: A Tool for Description of  </a:t>
            </a:r>
            <a:r>
              <a:rPr lang="el-GR" dirty="0"/>
              <a:t>β</a:t>
            </a:r>
            <a:r>
              <a:rPr lang="en-US" dirty="0"/>
              <a:t>-Sheets in Protein 3D Structures. </a:t>
            </a:r>
            <a:r>
              <a:rPr lang="en-US" i="1" dirty="0"/>
              <a:t>Journal of Bioinformatics and Computational Biology</a:t>
            </a:r>
            <a:r>
              <a:rPr lang="en-US" dirty="0"/>
              <a:t>, 2012. 10(2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67544" y="908720"/>
            <a:ext cx="77265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/>
              <a:t>Частота ошибок, допускаемых программами </a:t>
            </a:r>
            <a:r>
              <a:rPr lang="en-US" sz="3000" dirty="0" smtClean="0"/>
              <a:t>DSSP</a:t>
            </a:r>
            <a:r>
              <a:rPr lang="ru-RU" sz="3000" dirty="0"/>
              <a:t>,</a:t>
            </a:r>
            <a:r>
              <a:rPr lang="ru-RU" sz="3000" dirty="0" smtClean="0"/>
              <a:t> </a:t>
            </a:r>
            <a:r>
              <a:rPr lang="en-US" sz="3000" dirty="0" smtClean="0"/>
              <a:t>Stride</a:t>
            </a:r>
            <a:r>
              <a:rPr lang="ru-RU" sz="3000" dirty="0" smtClean="0"/>
              <a:t> и </a:t>
            </a:r>
            <a:r>
              <a:rPr lang="en-US" sz="3000" dirty="0" err="1" smtClean="0"/>
              <a:t>SheeP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xmlns="" val="241825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Все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612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Как выглядит белок?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79512" y="692696"/>
            <a:ext cx="2542032" cy="237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951232" y="620688"/>
            <a:ext cx="2377440" cy="2377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877724" y="404664"/>
            <a:ext cx="2423160" cy="2377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25256" y="3759304"/>
            <a:ext cx="2514600" cy="2313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5264" t="8719" r="25381" b="6395"/>
          <a:stretch/>
        </p:blipFill>
        <p:spPr bwMode="auto">
          <a:xfrm>
            <a:off x="3707904" y="2564904"/>
            <a:ext cx="4078941" cy="4217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4807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Pauling and Corey, 1951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2" t="11947" r="1930" b="16943"/>
          <a:stretch/>
        </p:blipFill>
        <p:spPr bwMode="auto">
          <a:xfrm>
            <a:off x="1835696" y="670070"/>
            <a:ext cx="6192688" cy="2779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35" t="10480" r="10704" b="4413"/>
          <a:stretch/>
        </p:blipFill>
        <p:spPr bwMode="auto">
          <a:xfrm>
            <a:off x="323528" y="2636912"/>
            <a:ext cx="5465780" cy="4052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5545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Постановка задачи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364088" y="2358792"/>
            <a:ext cx="3225800" cy="254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1268760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ATOM      1  N   MET A   1      65.266   8.056   4.367</a:t>
            </a: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ATOM      2  CA  MET A   1      65.196   8.000   5.806</a:t>
            </a: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ATOM      3  C   MET A   1      63.737   8.186   6.154</a:t>
            </a: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ATOM      4  O   MET A   1      63.070   8.989   5.509</a:t>
            </a: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ATOM      5  CB  MET A   1      66.023   9.076   6.485</a:t>
            </a: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ATOM      6  CG  MET A   1      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66.327   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8.769   7.909</a:t>
            </a: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ATOM      7  SD  MET A   1      67.596   7.490   8.110</a:t>
            </a: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ATOM      8  CE  MET A   1      68.730   8.059   6.902</a:t>
            </a: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ATOM      9  N   LYS A   2      63.252   7.430   7.142</a:t>
            </a: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ATOM     10  CA  LYS A   2      61.878   7.545   7.562</a:t>
            </a: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ATOM     11  C   LYS A   2      61.898   8.008   8.995</a:t>
            </a: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ATOM     12  O   LYS A   2      62.848   7.691   9.728</a:t>
            </a: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ATOM     13  CB  LYS A   2      61.062   6.252   7.425</a:t>
            </a: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ATOM     14  CG  LYS A   2      60.901   5.819   5.961</a:t>
            </a: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ATOM     15  CD  LYS A   2      60.856   4.293   5.771</a:t>
            </a: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ATOM     16  CE  LYS A   2      62.203   3.593   5.508</a:t>
            </a: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ATOM     17  NZ  LYS A   2      62.059   2.135   5.327</a:t>
            </a: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ATOM     18  N   PHE A   3      60.814   8.741   9.341</a:t>
            </a: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ATOM     19  CA  PHE A   3      60.705   9.250  10.658</a:t>
            </a: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ATOM     20  C   PHE A   3      59.358   8.945  11.298</a:t>
            </a: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ATOM     21  O   PHE A   3      58.336   9.160  10.669</a:t>
            </a: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ATOM     22  CB  PHE A   3      60.960  10.785  10.678</a:t>
            </a: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ATOM     23  CG  PHE A   3      62.384  11.080  10.274</a:t>
            </a: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ATOM     24  CD1 PHE A   3      63.412  10.949  11.211</a:t>
            </a: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ATOM     25  CD2 PHE A   3      62.659  11.435   8.954</a:t>
            </a: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ATOM     26  CE1 PHE A   3      64.734  11.202  10.844</a:t>
            </a: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ATOM     27  CE2 PHE A   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3      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63.980  11.712   8.566</a:t>
            </a: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ATOM     28  CZ  PHE A   3      64.988  11.569   9.519</a:t>
            </a: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ATOM     29  N   GLY A   4      59.421   8.456  12.532</a:t>
            </a: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ATOM     30  CA  GLY A   4      58.224   8.129  13.322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702889" y="2314298"/>
            <a:ext cx="3525246" cy="2617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29261" y="6259378"/>
            <a:ext cx="870571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u="sng" dirty="0" smtClean="0"/>
              <a:t>Задание</a:t>
            </a:r>
            <a:r>
              <a:rPr lang="ru-RU" sz="3000" dirty="0" smtClean="0"/>
              <a:t>: нарисовать вторичные структуры на доске</a:t>
            </a:r>
            <a:endParaRPr lang="ru-RU" sz="3000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4751512" y="3501008"/>
            <a:ext cx="504056" cy="597838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913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899592" y="980728"/>
            <a:ext cx="7272808" cy="5223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5840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DSSP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7504" y="1778040"/>
            <a:ext cx="788081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/>
              <a:t>Идея</a:t>
            </a:r>
            <a:r>
              <a:rPr lang="ru-RU" dirty="0" smtClean="0"/>
              <a:t>: </a:t>
            </a:r>
            <a:r>
              <a:rPr lang="en-US" dirty="0" smtClean="0"/>
              <a:t>“Using backbone </a:t>
            </a:r>
            <a:r>
              <a:rPr lang="el-GR" dirty="0" smtClean="0"/>
              <a:t>ϕ</a:t>
            </a:r>
            <a:r>
              <a:rPr lang="ru-RU" dirty="0" smtClean="0"/>
              <a:t>, </a:t>
            </a:r>
            <a:r>
              <a:rPr lang="el-GR" dirty="0" smtClean="0"/>
              <a:t>ψ</a:t>
            </a:r>
            <a:r>
              <a:rPr lang="en-US" dirty="0" smtClean="0"/>
              <a:t> angles  or C</a:t>
            </a:r>
            <a:r>
              <a:rPr lang="el-GR" dirty="0" smtClean="0"/>
              <a:t>α</a:t>
            </a:r>
            <a:r>
              <a:rPr lang="en-US" dirty="0" smtClean="0"/>
              <a:t> positions  requires  the </a:t>
            </a:r>
          </a:p>
          <a:p>
            <a:r>
              <a:rPr lang="en-US" dirty="0" smtClean="0"/>
              <a:t>adjustment  of  several parameters,  e.g.,  four  angles  for  a  rectangle in  the </a:t>
            </a:r>
            <a:r>
              <a:rPr lang="el-GR" dirty="0" smtClean="0"/>
              <a:t>ϕ</a:t>
            </a:r>
            <a:r>
              <a:rPr lang="ru-RU" dirty="0" smtClean="0"/>
              <a:t>, </a:t>
            </a:r>
            <a:r>
              <a:rPr lang="el-GR" dirty="0" smtClean="0"/>
              <a:t>ψ</a:t>
            </a:r>
            <a:endParaRPr lang="en-US" dirty="0" smtClean="0"/>
          </a:p>
          <a:p>
            <a:r>
              <a:rPr lang="en-US" dirty="0" smtClean="0"/>
              <a:t>plane  for  each type of  secondary  structure.  In contrast,  the  presence  or </a:t>
            </a:r>
          </a:p>
          <a:p>
            <a:r>
              <a:rPr lang="en-US" dirty="0" smtClean="0"/>
              <a:t>absence of  an H  bond can  be characterized  by a  single decision parameter, </a:t>
            </a:r>
          </a:p>
          <a:p>
            <a:r>
              <a:rPr lang="en-US" dirty="0" smtClean="0"/>
              <a:t>a cutoff in the  bond energy.  Therefore, we base our  secondary structure </a:t>
            </a:r>
          </a:p>
          <a:p>
            <a:r>
              <a:rPr lang="en-US" dirty="0" smtClean="0"/>
              <a:t>recognition algorithm mainly on H-bonding patterns”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548680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Kabsch</a:t>
            </a:r>
            <a:r>
              <a:rPr lang="en-US" dirty="0" smtClean="0"/>
              <a:t> and Sander. Dictionary of Protein Secondary Structure: Pattern Recognition of Hydrogen-Bonded and Geometrical Features.</a:t>
            </a:r>
            <a:br>
              <a:rPr lang="en-US" dirty="0" smtClean="0"/>
            </a:br>
            <a:r>
              <a:rPr lang="en-US" i="1" dirty="0" smtClean="0"/>
              <a:t>Biopolymers</a:t>
            </a:r>
            <a:r>
              <a:rPr lang="en-US" dirty="0" smtClean="0"/>
              <a:t>, Vol.</a:t>
            </a:r>
            <a:r>
              <a:rPr lang="en-US" b="1" dirty="0" smtClean="0"/>
              <a:t> 22</a:t>
            </a:r>
            <a:r>
              <a:rPr lang="en-US" dirty="0" smtClean="0"/>
              <a:t>, 2577-2637 (1983).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979386" y="3789040"/>
            <a:ext cx="6631431" cy="2171129"/>
            <a:chOff x="979386" y="3789040"/>
            <a:chExt cx="6631431" cy="2171129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9" name="TextBox 8"/>
                <p:cNvSpPr txBox="1"/>
                <p:nvPr/>
              </p:nvSpPr>
              <p:spPr>
                <a:xfrm>
                  <a:off x="979386" y="3789040"/>
                  <a:ext cx="6631431" cy="8105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t-BR" sz="2500" dirty="0" smtClean="0"/>
                    <a:t>E </a:t>
                  </a:r>
                  <a14:m>
                    <m:oMath xmlns:m="http://schemas.openxmlformats.org/officeDocument/2006/math">
                      <m:r>
                        <a:rPr lang="en-US" sz="2500" b="0" i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500" b="0" i="1" smtClean="0">
                          <a:latin typeface="Cambria Math"/>
                        </a:rPr>
                        <m:t>γ</m:t>
                      </m:r>
                      <m:r>
                        <m:rPr>
                          <m:nor/>
                        </m:rPr>
                        <a:rPr lang="en-US" sz="2500" dirty="0" smtClean="0"/>
                        <m:t>Q</m:t>
                      </m:r>
                      <m:r>
                        <m:rPr>
                          <m:nor/>
                        </m:rPr>
                        <a:rPr lang="en-US" sz="2500" baseline="-25000" dirty="0" smtClean="0"/>
                        <m:t>1</m:t>
                      </m:r>
                      <m:r>
                        <m:rPr>
                          <m:nor/>
                        </m:rPr>
                        <a:rPr lang="en-US" sz="2500" dirty="0" smtClean="0"/>
                        <m:t>Q</m:t>
                      </m:r>
                      <m:r>
                        <m:rPr>
                          <m:nor/>
                        </m:rPr>
                        <a:rPr lang="en-US" sz="2500" baseline="-25000" dirty="0" smtClean="0"/>
                        <m:t>2</m:t>
                      </m:r>
                      <m:d>
                        <m:dPr>
                          <m:ctrlPr>
                            <a:rPr lang="pt-BR" sz="25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5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f>
                                <m:fPr>
                                  <m:ctrlPr>
                                    <a:rPr lang="pt-BR" sz="250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5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500" b="0" i="1" smtClean="0">
                                      <a:latin typeface="Cambria Math"/>
                                    </a:rPr>
                                    <m:t>𝑟</m:t>
                                  </m:r>
                                  <m:r>
                                    <a:rPr lang="en-US" sz="25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500" b="0" i="1" smtClean="0">
                                      <a:latin typeface="Cambria Math"/>
                                    </a:rPr>
                                    <m:t>𝑁𝑂</m:t>
                                  </m:r>
                                  <m:r>
                                    <a:rPr lang="en-US" sz="2500" b="0" i="1" smtClean="0">
                                      <a:latin typeface="Cambria Math"/>
                                    </a:rPr>
                                    <m:t>)</m:t>
                                  </m:r>
                                </m:den>
                              </m:f>
                            </m:e>
                            <m:sub/>
                          </m:sSub>
                          <m:r>
                            <a:rPr lang="pt-BR" sz="250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25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f>
                                <m:fPr>
                                  <m:ctrlPr>
                                    <a:rPr lang="pt-BR" sz="250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5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500" b="0" i="1" smtClean="0">
                                      <a:latin typeface="Cambria Math"/>
                                    </a:rPr>
                                    <m:t>𝑟</m:t>
                                  </m:r>
                                  <m:r>
                                    <a:rPr lang="en-US" sz="25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500" b="0" i="1" smtClean="0">
                                      <a:latin typeface="Cambria Math"/>
                                    </a:rPr>
                                    <m:t>𝐶𝐻</m:t>
                                  </m:r>
                                  <m:r>
                                    <a:rPr lang="en-US" sz="2500" b="0" i="1" smtClean="0">
                                      <a:latin typeface="Cambria Math"/>
                                    </a:rPr>
                                    <m:t>)</m:t>
                                  </m:r>
                                </m:den>
                              </m:f>
                            </m:e>
                            <m:sub/>
                          </m:sSub>
                          <m:r>
                            <a:rPr lang="en-US" sz="25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5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f>
                                <m:fPr>
                                  <m:ctrlPr>
                                    <a:rPr lang="pt-BR" sz="250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5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500" b="0" i="1" smtClean="0">
                                      <a:latin typeface="Cambria Math"/>
                                    </a:rPr>
                                    <m:t>𝑟</m:t>
                                  </m:r>
                                  <m:d>
                                    <m:dPr>
                                      <m:ctrlPr>
                                        <a:rPr lang="en-US" sz="25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500" b="0" i="1" smtClean="0">
                                          <a:latin typeface="Cambria Math"/>
                                        </a:rPr>
                                        <m:t>𝐻𝑂</m:t>
                                      </m:r>
                                    </m:e>
                                  </m:d>
                                </m:den>
                              </m:f>
                            </m:e>
                            <m:sub/>
                          </m:sSub>
                          <m:r>
                            <a:rPr lang="en-US" sz="25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5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f>
                                <m:fPr>
                                  <m:ctrlPr>
                                    <a:rPr lang="pt-BR" sz="250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5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500" b="0" i="1" smtClean="0">
                                      <a:latin typeface="Cambria Math"/>
                                    </a:rPr>
                                    <m:t>𝑟</m:t>
                                  </m:r>
                                  <m:r>
                                    <a:rPr lang="en-US" sz="25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500" b="0" i="1" smtClean="0">
                                      <a:latin typeface="Cambria Math"/>
                                    </a:rPr>
                                    <m:t>𝑁𝐶</m:t>
                                  </m:r>
                                  <m:r>
                                    <a:rPr lang="en-US" sz="2500" b="0" i="1" smtClean="0">
                                      <a:latin typeface="Cambria Math"/>
                                    </a:rPr>
                                    <m:t>)</m:t>
                                  </m:r>
                                </m:den>
                              </m:f>
                            </m:e>
                            <m:sub/>
                          </m:sSub>
                        </m:e>
                      </m:d>
                    </m:oMath>
                  </a14:m>
                  <a:endParaRPr lang="ru-RU" sz="2500" dirty="0"/>
                </a:p>
              </p:txBody>
            </p:sp>
          </mc:Choice>
          <mc:Fallback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9386" y="3789040"/>
                  <a:ext cx="6631431" cy="810543"/>
                </a:xfrm>
                <a:prstGeom prst="rect">
                  <a:avLst/>
                </a:prstGeom>
                <a:blipFill rotWithShape="1">
                  <a:blip r:embed="rId2" cstate="print"/>
                  <a:stretch>
                    <a:fillRect l="-1564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/>
            <p:cNvSpPr txBox="1"/>
            <p:nvPr/>
          </p:nvSpPr>
          <p:spPr>
            <a:xfrm>
              <a:off x="1619672" y="5098395"/>
              <a:ext cx="538814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500" dirty="0" err="1" smtClean="0"/>
                <a:t>Hbond</a:t>
              </a:r>
              <a:r>
                <a:rPr lang="en-US" sz="2500" dirty="0" smtClean="0"/>
                <a:t>(</a:t>
              </a:r>
              <a:r>
                <a:rPr lang="en-US" sz="2500" dirty="0" err="1" smtClean="0"/>
                <a:t>i</a:t>
              </a:r>
              <a:r>
                <a:rPr lang="en-US" sz="2500" dirty="0" smtClean="0"/>
                <a:t>, j)=:  [E &lt;  -0.5kcal/mole]</a:t>
              </a:r>
            </a:p>
            <a:p>
              <a:pPr algn="ctr"/>
              <a:r>
                <a:rPr lang="en-US" sz="2500" dirty="0" smtClean="0"/>
                <a:t>(</a:t>
              </a:r>
              <a:r>
                <a:rPr lang="ru-RU" sz="2500" dirty="0" smtClean="0"/>
                <a:t>связь между </a:t>
              </a:r>
              <a:r>
                <a:rPr lang="en-US" sz="2500" dirty="0" smtClean="0"/>
                <a:t>CO </a:t>
              </a:r>
              <a:r>
                <a:rPr lang="en-US" sz="2500" dirty="0" err="1" smtClean="0"/>
                <a:t>i</a:t>
              </a:r>
              <a:r>
                <a:rPr lang="en-US" sz="2500" dirty="0" smtClean="0"/>
                <a:t>-</a:t>
              </a:r>
              <a:r>
                <a:rPr lang="ru-RU" sz="2500" dirty="0" err="1" smtClean="0"/>
                <a:t>го</a:t>
              </a:r>
              <a:r>
                <a:rPr lang="ru-RU" sz="2500" dirty="0" smtClean="0"/>
                <a:t> остатка и </a:t>
              </a:r>
              <a:r>
                <a:rPr lang="en-US" sz="2500" dirty="0" smtClean="0"/>
                <a:t>NH j-</a:t>
              </a:r>
              <a:r>
                <a:rPr lang="ru-RU" sz="2500" dirty="0" err="1" smtClean="0"/>
                <a:t>го</a:t>
              </a:r>
              <a:r>
                <a:rPr lang="ru-RU" sz="2500" dirty="0" smtClean="0"/>
                <a:t>)</a:t>
              </a:r>
              <a:endParaRPr lang="ru-RU" sz="25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7756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899592" y="980728"/>
            <a:ext cx="7272808" cy="5223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5447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829</TotalTime>
  <Words>3218</Words>
  <Application>Microsoft Office PowerPoint</Application>
  <PresentationFormat>On-screen Show (4:3)</PresentationFormat>
  <Paragraphs>566</Paragraphs>
  <Slides>31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Соседство</vt:lpstr>
      <vt:lpstr>Часть 2  Анализ трехмерных структур</vt:lpstr>
      <vt:lpstr>Содержание второй части</vt:lpstr>
      <vt:lpstr>Алгоритмы  определения  вторичной структуры</vt:lpstr>
      <vt:lpstr>Как выглядит белок?</vt:lpstr>
      <vt:lpstr>Pauling and Corey, 1951</vt:lpstr>
      <vt:lpstr>Постановка задачи</vt:lpstr>
      <vt:lpstr>Slide 7</vt:lpstr>
      <vt:lpstr>DSSP</vt:lpstr>
      <vt:lpstr>Slide 9</vt:lpstr>
      <vt:lpstr>Паттерны DSSP</vt:lpstr>
      <vt:lpstr>DSSP</vt:lpstr>
      <vt:lpstr>STRIDE</vt:lpstr>
      <vt:lpstr>STRIDE</vt:lpstr>
      <vt:lpstr>STRIDE</vt:lpstr>
      <vt:lpstr>STRIDE</vt:lpstr>
      <vt:lpstr>Карта бета-листа</vt:lpstr>
      <vt:lpstr>Slide 17</vt:lpstr>
      <vt:lpstr>Паттерны DSSP</vt:lpstr>
      <vt:lpstr>DSSP</vt:lpstr>
      <vt:lpstr>Paired residues, beta-buldges</vt:lpstr>
      <vt:lpstr>Paired residues, beta-buldges</vt:lpstr>
      <vt:lpstr>Гребни (crests)</vt:lpstr>
      <vt:lpstr>KAKSI</vt:lpstr>
      <vt:lpstr>KAKSI</vt:lpstr>
      <vt:lpstr>Sheep: Sheet Puzzle</vt:lpstr>
      <vt:lpstr>Тестирование</vt:lpstr>
      <vt:lpstr>Тестирование</vt:lpstr>
      <vt:lpstr>Тестирование</vt:lpstr>
      <vt:lpstr>Тестирование: PALSSE</vt:lpstr>
      <vt:lpstr>Тестирование</vt:lpstr>
      <vt:lpstr>Все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evgeniy</dc:creator>
  <cp:lastModifiedBy>tuser</cp:lastModifiedBy>
  <cp:revision>46</cp:revision>
  <dcterms:created xsi:type="dcterms:W3CDTF">2012-11-06T04:20:55Z</dcterms:created>
  <dcterms:modified xsi:type="dcterms:W3CDTF">2013-11-06T04:56:33Z</dcterms:modified>
</cp:coreProperties>
</file>