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72" r:id="rId14"/>
    <p:sldId id="28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04" autoAdjust="0"/>
  </p:normalViewPr>
  <p:slideViewPr>
    <p:cSldViewPr>
      <p:cViewPr varScale="1">
        <p:scale>
          <a:sx n="82" d="100"/>
          <a:sy n="82" d="100"/>
        </p:scale>
        <p:origin x="-43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6CCC-84B2-4201-9A60-28D5D26A2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92310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06.11.2012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05F27-789D-4F1C-BDBB-90BFE22C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8902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Вторичные структуры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5F27-789D-4F1C-BDBB-90BFE22C8C5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ru-RU" smtClean="0"/>
              <a:t>06.11.2012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7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се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4330" y="6381328"/>
            <a:ext cx="548640" cy="39624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5664474" y="2840582"/>
            <a:ext cx="6176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Пространственное выравнивание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2" y="2704"/>
            <a:ext cx="7620000" cy="545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687845" y="3312596"/>
            <a:ext cx="4104458" cy="448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47485" y="587367"/>
            <a:ext cx="130723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u="sng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20081"/>
            <a:ext cx="7507288" cy="48691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6600" dirty="0" smtClean="0"/>
              <a:t>Пространственное</a:t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>совмещение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31886" r="69286" b="55839"/>
          <a:stretch/>
        </p:blipFill>
        <p:spPr bwMode="auto">
          <a:xfrm>
            <a:off x="323528" y="1340768"/>
            <a:ext cx="2190750" cy="78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189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Целевая функция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1546627"/>
            <a:ext cx="544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 </a:t>
            </a:r>
            <a:r>
              <a:rPr lang="ru-RU" dirty="0" smtClean="0"/>
              <a:t>где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en-US" dirty="0" smtClean="0"/>
              <a:t>j</a:t>
            </a:r>
            <a:r>
              <a:rPr lang="ru-RU" dirty="0" smtClean="0"/>
              <a:t> – координаты в матрице (= в выравнивании)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7" t="37725" r="10136" b="51737"/>
          <a:stretch/>
        </p:blipFill>
        <p:spPr bwMode="auto">
          <a:xfrm>
            <a:off x="463004" y="2276872"/>
            <a:ext cx="2471489" cy="6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23318" r="27947" b="47306"/>
          <a:stretch/>
        </p:blipFill>
        <p:spPr bwMode="auto">
          <a:xfrm>
            <a:off x="463004" y="3212976"/>
            <a:ext cx="3672408" cy="11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295213" y="3501008"/>
                <a:ext cx="1572931" cy="473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baseline="3000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400</m:t>
                            </m:r>
                          </m:den>
                        </m:f>
                      </m:sup>
                    </m:s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213" y="3501008"/>
                <a:ext cx="1572931" cy="473015"/>
              </a:xfrm>
              <a:prstGeom prst="rect">
                <a:avLst/>
              </a:prstGeom>
              <a:blipFill rotWithShape="1">
                <a:blip r:embed="rId4"/>
                <a:stretch>
                  <a:fillRect l="-3488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95536" y="4869160"/>
            <a:ext cx="6873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Смысл: сильно непохожие расстояния вообще не надо учитывать.</a:t>
            </a:r>
          </a:p>
          <a:p>
            <a:endParaRPr lang="ru-RU" dirty="0"/>
          </a:p>
          <a:p>
            <a:r>
              <a:rPr lang="ru-RU" dirty="0" smtClean="0"/>
              <a:t>Задача: подобрать такую перестановку строк и столбцов в матрице,</a:t>
            </a:r>
          </a:p>
          <a:p>
            <a:r>
              <a:rPr lang="ru-RU" dirty="0" smtClean="0"/>
              <a:t>чтобы </a:t>
            </a:r>
            <a:r>
              <a:rPr lang="en-US" dirty="0" smtClean="0"/>
              <a:t>S → max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49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r>
              <a:rPr lang="en-US" dirty="0" smtClean="0"/>
              <a:t> (SSM)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23055" r="30268" b="21257"/>
          <a:stretch/>
        </p:blipFill>
        <p:spPr bwMode="auto">
          <a:xfrm>
            <a:off x="251520" y="836712"/>
            <a:ext cx="35283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1" y="516736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Тут строки и столбцы матрицы –</a:t>
            </a:r>
            <a:br>
              <a:rPr lang="ru-RU" dirty="0" smtClean="0"/>
            </a:br>
            <a:r>
              <a:rPr lang="ru-RU" dirty="0" smtClean="0"/>
              <a:t>не остатки, а элементы вторичной структуры (</a:t>
            </a:r>
            <a:r>
              <a:rPr lang="en-US" dirty="0" smtClean="0"/>
              <a:t>SSE)</a:t>
            </a:r>
            <a:r>
              <a:rPr lang="ru-RU" dirty="0" smtClean="0"/>
              <a:t>, то есть тяжи и спирали.</a:t>
            </a:r>
          </a:p>
          <a:p>
            <a:endParaRPr lang="ru-RU" dirty="0"/>
          </a:p>
          <a:p>
            <a:r>
              <a:rPr lang="ru-RU" dirty="0" smtClean="0"/>
              <a:t>Каждый </a:t>
            </a:r>
            <a:r>
              <a:rPr lang="en-US" dirty="0" smtClean="0"/>
              <a:t>SSE</a:t>
            </a:r>
            <a:r>
              <a:rPr lang="ru-RU" dirty="0" smtClean="0"/>
              <a:t> заменяется вектором.</a:t>
            </a:r>
          </a:p>
          <a:p>
            <a:endParaRPr lang="ru-RU" dirty="0"/>
          </a:p>
          <a:p>
            <a:r>
              <a:rPr lang="ru-RU" dirty="0" smtClean="0"/>
              <a:t>Взаимное расположение пары </a:t>
            </a:r>
            <a:r>
              <a:rPr lang="en-US" dirty="0" smtClean="0"/>
              <a:t>SSE</a:t>
            </a:r>
            <a:r>
              <a:rPr lang="ru-RU" dirty="0" smtClean="0"/>
              <a:t> из одной структуры (ячейка матрицы) – набор из нескольких углов и расстояний.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7896" y="3068960"/>
            <a:ext cx="7984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Алгоритм находит сходные ячейки в двух разных матрицах.</a:t>
            </a:r>
          </a:p>
          <a:p>
            <a:endParaRPr lang="ru-RU" dirty="0"/>
          </a:p>
          <a:p>
            <a:r>
              <a:rPr lang="ru-RU" dirty="0" smtClean="0"/>
              <a:t>Каждая такая пара </a:t>
            </a:r>
            <a:r>
              <a:rPr lang="en-US" dirty="0" smtClean="0"/>
              <a:t>SSE </a:t>
            </a:r>
            <a:r>
              <a:rPr lang="ru-RU" dirty="0" smtClean="0"/>
              <a:t>из разных структур – вершина графа.</a:t>
            </a:r>
          </a:p>
          <a:p>
            <a:endParaRPr lang="ru-RU" dirty="0"/>
          </a:p>
          <a:p>
            <a:r>
              <a:rPr lang="ru-RU" dirty="0" smtClean="0"/>
              <a:t>Ребро графа соединяет две вершины (то есть две пары </a:t>
            </a:r>
            <a:r>
              <a:rPr lang="en-US" dirty="0" smtClean="0"/>
              <a:t>SSE</a:t>
            </a:r>
            <a:r>
              <a:rPr lang="ru-RU" dirty="0" smtClean="0"/>
              <a:t>), если соответствующие ячейки матрицы сходны.</a:t>
            </a:r>
          </a:p>
          <a:p>
            <a:endParaRPr lang="ru-RU" dirty="0"/>
          </a:p>
          <a:p>
            <a:r>
              <a:rPr lang="ru-RU" dirty="0" smtClean="0"/>
              <a:t>Клика в графе – много </a:t>
            </a:r>
            <a:r>
              <a:rPr lang="en-US" dirty="0" smtClean="0"/>
              <a:t>SSE</a:t>
            </a:r>
            <a:r>
              <a:rPr lang="ru-RU" dirty="0" smtClean="0"/>
              <a:t> из каждой структуры, </a:t>
            </a:r>
            <a:r>
              <a:rPr lang="ru-RU" dirty="0" err="1" smtClean="0"/>
              <a:t>плохожение</a:t>
            </a:r>
            <a:r>
              <a:rPr lang="ru-RU" dirty="0" smtClean="0"/>
              <a:t> которых сходно между собой.</a:t>
            </a:r>
          </a:p>
          <a:p>
            <a:endParaRPr lang="ru-RU" dirty="0" smtClean="0"/>
          </a:p>
          <a:p>
            <a:r>
              <a:rPr lang="ru-RU" dirty="0" smtClean="0"/>
              <a:t>Клика в графе находится, после чего выравнивание уточняется случайным добавлением и удалением аминокислот.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9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err="1" smtClean="0"/>
              <a:t>PDBeFold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57890"/>
            <a:ext cx="8242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/>
              <a:t>Krissinel</a:t>
            </a:r>
            <a:r>
              <a:rPr lang="en-US" sz="1000" dirty="0"/>
              <a:t> E, </a:t>
            </a:r>
            <a:r>
              <a:rPr lang="en-US" sz="1000" dirty="0" err="1"/>
              <a:t>Henrick</a:t>
            </a:r>
            <a:r>
              <a:rPr lang="en-US" sz="1000" dirty="0"/>
              <a:t> K. Secondary-structure matching (SSM), a new tool for fast protein structure alignment in three dimensions. </a:t>
            </a:r>
            <a:r>
              <a:rPr lang="en-US" sz="1000" dirty="0" err="1"/>
              <a:t>Acta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 D </a:t>
            </a:r>
            <a:r>
              <a:rPr lang="en-US" sz="1000" dirty="0" err="1"/>
              <a:t>Biol</a:t>
            </a:r>
            <a:r>
              <a:rPr lang="en-US" sz="1000" dirty="0"/>
              <a:t> </a:t>
            </a:r>
            <a:r>
              <a:rPr lang="en-US" sz="1000" dirty="0" err="1"/>
              <a:t>Crystallogr</a:t>
            </a:r>
            <a:r>
              <a:rPr lang="en-US" sz="1000" dirty="0"/>
              <a:t>. 2004 Dec;60(</a:t>
            </a:r>
            <a:r>
              <a:rPr lang="en-US" sz="1000" dirty="0" err="1"/>
              <a:t>Pt</a:t>
            </a:r>
            <a:r>
              <a:rPr lang="en-US" sz="1000" dirty="0"/>
              <a:t> 12 </a:t>
            </a:r>
            <a:r>
              <a:rPr lang="en-US" sz="1000" dirty="0" err="1"/>
              <a:t>Pt</a:t>
            </a:r>
            <a:r>
              <a:rPr lang="en-US" sz="1000" dirty="0"/>
              <a:t> 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7768"/>
            <a:ext cx="3543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0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</a:t>
            </a:r>
            <a:r>
              <a:rPr lang="en-US" dirty="0" smtClean="0"/>
              <a:t>: </a:t>
            </a:r>
            <a:r>
              <a:rPr lang="en-US" dirty="0" err="1" smtClean="0"/>
              <a:t>PDBeFold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199" y="908720"/>
            <a:ext cx="85468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Ищем структурных гомологов </a:t>
            </a:r>
            <a:r>
              <a:rPr lang="ru-RU" sz="2800" dirty="0"/>
              <a:t>для домена </a:t>
            </a:r>
            <a:r>
              <a:rPr lang="en-US" sz="2800" dirty="0" smtClean="0"/>
              <a:t>1a4i</a:t>
            </a:r>
            <a:r>
              <a:rPr lang="ru-RU" sz="2800" dirty="0" smtClean="0"/>
              <a:t> </a:t>
            </a:r>
            <a:r>
              <a:rPr lang="en-US" sz="2800" dirty="0" smtClean="0"/>
              <a:t>A:2-126</a:t>
            </a:r>
          </a:p>
          <a:p>
            <a:endParaRPr lang="en-US" sz="2800" dirty="0"/>
          </a:p>
          <a:p>
            <a:r>
              <a:rPr lang="en-US" sz="2800" dirty="0" smtClean="0"/>
              <a:t>	1. </a:t>
            </a:r>
            <a:r>
              <a:rPr lang="ru-RU" sz="2800" dirty="0" smtClean="0"/>
              <a:t>В </a:t>
            </a:r>
            <a:r>
              <a:rPr lang="en-US" sz="2800" dirty="0" smtClean="0"/>
              <a:t>PDB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2. </a:t>
            </a:r>
            <a:r>
              <a:rPr lang="ru-RU" sz="2800" dirty="0" smtClean="0"/>
              <a:t>В </a:t>
            </a:r>
            <a:r>
              <a:rPr lang="en-US" sz="2800" dirty="0" smtClean="0"/>
              <a:t>SCOP 1.73</a:t>
            </a:r>
          </a:p>
          <a:p>
            <a:endParaRPr lang="en-US" sz="2800" dirty="0"/>
          </a:p>
          <a:p>
            <a:r>
              <a:rPr lang="ru-RU" sz="2800" dirty="0"/>
              <a:t>Почему </a:t>
            </a:r>
            <a:r>
              <a:rPr lang="ru-RU" sz="2800" dirty="0" smtClean="0"/>
              <a:t>белок в </a:t>
            </a:r>
            <a:r>
              <a:rPr lang="en-US" sz="2800" dirty="0" smtClean="0"/>
              <a:t>SCOP </a:t>
            </a:r>
            <a:r>
              <a:rPr lang="ru-RU" sz="2800" dirty="0" smtClean="0"/>
              <a:t>есть, а в </a:t>
            </a:r>
            <a:r>
              <a:rPr lang="en-US" sz="2800" dirty="0" smtClean="0"/>
              <a:t>PDB</a:t>
            </a:r>
            <a:r>
              <a:rPr lang="ru-RU" sz="2800" dirty="0" smtClean="0"/>
              <a:t> – нет???</a:t>
            </a:r>
          </a:p>
        </p:txBody>
      </p:sp>
    </p:spTree>
    <p:extLst>
      <p:ext uri="{BB962C8B-B14F-4D97-AF65-F5344CB8AC3E}">
        <p14:creationId xmlns:p14="http://schemas.microsoft.com/office/powerpoint/2010/main" val="209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7507288" cy="548680"/>
          </a:xfrm>
        </p:spPr>
        <p:txBody>
          <a:bodyPr/>
          <a:lstStyle/>
          <a:p>
            <a:r>
              <a:rPr lang="ru-RU" dirty="0" smtClean="0"/>
              <a:t>Алгоритм гибкого совмещения</a:t>
            </a:r>
            <a:r>
              <a:rPr lang="en-US" dirty="0" smtClean="0"/>
              <a:t> (FATCAT)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342927"/>
            <a:ext cx="6404288" cy="33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431" y="4715852"/>
            <a:ext cx="172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Ye, </a:t>
            </a:r>
            <a:r>
              <a:rPr lang="en-US" dirty="0" err="1" smtClean="0"/>
              <a:t>Godzik</a:t>
            </a:r>
            <a:r>
              <a:rPr lang="en-US" dirty="0" smtClean="0"/>
              <a:t>, 2003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5085184"/>
            <a:ext cx="3358949" cy="115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33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/>
          <a:lstStyle/>
          <a:p>
            <a:r>
              <a:rPr lang="ru-RU" dirty="0" smtClean="0"/>
              <a:t>Ну, теперь совсем все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3005164" y="4509120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RMSD = </a:t>
            </a:r>
            <a:r>
              <a:rPr lang="en-US" sz="3200" dirty="0"/>
              <a:t>?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/>
          <a:lstStyle/>
          <a:p>
            <a:r>
              <a:rPr lang="ru-RU" dirty="0" smtClean="0"/>
              <a:t>Оценка качества совмещения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411760" y="215310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47864" y="215310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1960" y="1865074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76056" y="2017474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56176" y="1721058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6"/>
            <a:endCxn id="10" idx="2"/>
          </p:cNvCxnSpPr>
          <p:nvPr/>
        </p:nvCxnSpPr>
        <p:spPr>
          <a:xfrm>
            <a:off x="2627784" y="2261118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6"/>
            <a:endCxn id="11" idx="3"/>
          </p:cNvCxnSpPr>
          <p:nvPr/>
        </p:nvCxnSpPr>
        <p:spPr>
          <a:xfrm flipV="1">
            <a:off x="3563888" y="2049462"/>
            <a:ext cx="679708" cy="2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2"/>
            <a:endCxn id="11" idx="6"/>
          </p:cNvCxnSpPr>
          <p:nvPr/>
        </p:nvCxnSpPr>
        <p:spPr>
          <a:xfrm flipH="1" flipV="1">
            <a:off x="4427984" y="1973086"/>
            <a:ext cx="648072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2"/>
            <a:endCxn id="12" idx="6"/>
          </p:cNvCxnSpPr>
          <p:nvPr/>
        </p:nvCxnSpPr>
        <p:spPr>
          <a:xfrm flipH="1">
            <a:off x="5292080" y="1829070"/>
            <a:ext cx="864096" cy="296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383937" y="239675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20041" y="1762065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33995" y="229310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670124" y="2871089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92587" y="2861306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27" idx="6"/>
            <a:endCxn id="28" idx="2"/>
          </p:cNvCxnSpPr>
          <p:nvPr/>
        </p:nvCxnSpPr>
        <p:spPr>
          <a:xfrm flipV="1">
            <a:off x="2599961" y="1870077"/>
            <a:ext cx="720080" cy="63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8" idx="6"/>
            <a:endCxn id="29" idx="1"/>
          </p:cNvCxnSpPr>
          <p:nvPr/>
        </p:nvCxnSpPr>
        <p:spPr>
          <a:xfrm>
            <a:off x="3536065" y="1870077"/>
            <a:ext cx="529566" cy="45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0" idx="1"/>
            <a:endCxn id="29" idx="5"/>
          </p:cNvCxnSpPr>
          <p:nvPr/>
        </p:nvCxnSpPr>
        <p:spPr>
          <a:xfrm flipH="1" flipV="1">
            <a:off x="4218383" y="2477494"/>
            <a:ext cx="483377" cy="425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0" idx="1"/>
            <a:endCxn id="30" idx="5"/>
          </p:cNvCxnSpPr>
          <p:nvPr/>
        </p:nvCxnSpPr>
        <p:spPr>
          <a:xfrm flipH="1" flipV="1">
            <a:off x="4854512" y="3055477"/>
            <a:ext cx="211659" cy="621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1628056" y="1654053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7" idx="5"/>
            <a:endCxn id="4" idx="1"/>
          </p:cNvCxnSpPr>
          <p:nvPr/>
        </p:nvCxnSpPr>
        <p:spPr>
          <a:xfrm>
            <a:off x="1812444" y="1838441"/>
            <a:ext cx="630952" cy="346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1670719" y="1960807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50" idx="6"/>
            <a:endCxn id="27" idx="2"/>
          </p:cNvCxnSpPr>
          <p:nvPr/>
        </p:nvCxnSpPr>
        <p:spPr>
          <a:xfrm>
            <a:off x="1886743" y="2068819"/>
            <a:ext cx="497194" cy="435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6237968" y="2200475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>
            <a:stCxn id="60" idx="3"/>
            <a:endCxn id="31" idx="7"/>
          </p:cNvCxnSpPr>
          <p:nvPr/>
        </p:nvCxnSpPr>
        <p:spPr>
          <a:xfrm flipH="1">
            <a:off x="5776975" y="2384863"/>
            <a:ext cx="492629" cy="508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2913516" y="3036356"/>
            <a:ext cx="813049" cy="135632"/>
            <a:chOff x="1886743" y="3284984"/>
            <a:chExt cx="813049" cy="135632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1886743" y="3356992"/>
              <a:ext cx="8130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907704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699792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078493" y="3171988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1130656" y="4491654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RMSD = </a:t>
            </a:r>
            <a:r>
              <a:rPr lang="en-US" sz="3200" dirty="0"/>
              <a:t>?</a:t>
            </a:r>
            <a:endParaRPr lang="ru-RU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2537592" y="4192276"/>
                <a:ext cx="1674368" cy="11835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  <m:sup/>
                                      </m:sSubSup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592" y="4192276"/>
                <a:ext cx="1674368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Овал 71"/>
          <p:cNvSpPr/>
          <p:nvPr/>
        </p:nvSpPr>
        <p:spPr>
          <a:xfrm>
            <a:off x="1475656" y="1484784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225370" y="1880849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161474" y="1628800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rot="1812101">
            <a:off x="3980281" y="1705152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 rot="19677269">
            <a:off x="5157341" y="1727761"/>
            <a:ext cx="546430" cy="15490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 rot="20648435">
            <a:off x="6073224" y="1607292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194376" y="1349653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>
            <a:stCxn id="84" idx="2"/>
            <a:endCxn id="13" idx="6"/>
          </p:cNvCxnSpPr>
          <p:nvPr/>
        </p:nvCxnSpPr>
        <p:spPr>
          <a:xfrm flipH="1">
            <a:off x="6372200" y="1457665"/>
            <a:ext cx="822176" cy="3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7091780" y="264528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>
            <a:stCxn id="86" idx="3"/>
            <a:endCxn id="60" idx="5"/>
          </p:cNvCxnSpPr>
          <p:nvPr/>
        </p:nvCxnSpPr>
        <p:spPr>
          <a:xfrm flipH="1" flipV="1">
            <a:off x="6422356" y="2384863"/>
            <a:ext cx="701060" cy="444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5034535" y="364502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>
            <a:stCxn id="31" idx="3"/>
            <a:endCxn id="90" idx="7"/>
          </p:cNvCxnSpPr>
          <p:nvPr/>
        </p:nvCxnSpPr>
        <p:spPr>
          <a:xfrm flipH="1">
            <a:off x="5218923" y="3045694"/>
            <a:ext cx="405300" cy="630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9" grpId="0" animBg="1"/>
      <p:bldP spid="72" grpId="0" animBg="1"/>
      <p:bldP spid="79" grpId="0" animBg="1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388424" cy="548680"/>
          </a:xfrm>
        </p:spPr>
        <p:txBody>
          <a:bodyPr/>
          <a:lstStyle/>
          <a:p>
            <a:r>
              <a:rPr lang="ru-RU" dirty="0" smtClean="0"/>
              <a:t>Пусть нам дано выравнивание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23728" y="1505034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59832" y="1505034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3928" y="121700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88024" y="1369402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68144" y="1072986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6"/>
            <a:endCxn id="10" idx="2"/>
          </p:cNvCxnSpPr>
          <p:nvPr/>
        </p:nvCxnSpPr>
        <p:spPr>
          <a:xfrm>
            <a:off x="2339752" y="1613046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6"/>
            <a:endCxn id="11" idx="3"/>
          </p:cNvCxnSpPr>
          <p:nvPr/>
        </p:nvCxnSpPr>
        <p:spPr>
          <a:xfrm flipV="1">
            <a:off x="3275856" y="1401390"/>
            <a:ext cx="679708" cy="211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2"/>
            <a:endCxn id="11" idx="6"/>
          </p:cNvCxnSpPr>
          <p:nvPr/>
        </p:nvCxnSpPr>
        <p:spPr>
          <a:xfrm flipH="1" flipV="1">
            <a:off x="4139952" y="1325014"/>
            <a:ext cx="648072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2"/>
            <a:endCxn id="12" idx="6"/>
          </p:cNvCxnSpPr>
          <p:nvPr/>
        </p:nvCxnSpPr>
        <p:spPr>
          <a:xfrm flipH="1">
            <a:off x="5004048" y="1180998"/>
            <a:ext cx="864096" cy="296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095905" y="1748678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32009" y="1113993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745963" y="164503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382092" y="2223017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304555" y="2213234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27" idx="6"/>
            <a:endCxn id="28" idx="2"/>
          </p:cNvCxnSpPr>
          <p:nvPr/>
        </p:nvCxnSpPr>
        <p:spPr>
          <a:xfrm flipV="1">
            <a:off x="2311929" y="1222005"/>
            <a:ext cx="720080" cy="63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8" idx="6"/>
            <a:endCxn id="29" idx="1"/>
          </p:cNvCxnSpPr>
          <p:nvPr/>
        </p:nvCxnSpPr>
        <p:spPr>
          <a:xfrm>
            <a:off x="3248033" y="1222005"/>
            <a:ext cx="529566" cy="4546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0" idx="1"/>
            <a:endCxn id="29" idx="5"/>
          </p:cNvCxnSpPr>
          <p:nvPr/>
        </p:nvCxnSpPr>
        <p:spPr>
          <a:xfrm flipH="1" flipV="1">
            <a:off x="3930351" y="1829422"/>
            <a:ext cx="483377" cy="425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90" idx="1"/>
            <a:endCxn id="30" idx="5"/>
          </p:cNvCxnSpPr>
          <p:nvPr/>
        </p:nvCxnSpPr>
        <p:spPr>
          <a:xfrm flipH="1" flipV="1">
            <a:off x="4566480" y="2407405"/>
            <a:ext cx="211659" cy="621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1340024" y="1005981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7" idx="5"/>
            <a:endCxn id="4" idx="1"/>
          </p:cNvCxnSpPr>
          <p:nvPr/>
        </p:nvCxnSpPr>
        <p:spPr>
          <a:xfrm>
            <a:off x="1524412" y="1190369"/>
            <a:ext cx="630952" cy="3463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1382687" y="1312735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50" idx="6"/>
            <a:endCxn id="27" idx="2"/>
          </p:cNvCxnSpPr>
          <p:nvPr/>
        </p:nvCxnSpPr>
        <p:spPr>
          <a:xfrm>
            <a:off x="1598711" y="1420747"/>
            <a:ext cx="497194" cy="435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5949936" y="1552403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>
            <a:stCxn id="60" idx="3"/>
            <a:endCxn id="31" idx="7"/>
          </p:cNvCxnSpPr>
          <p:nvPr/>
        </p:nvCxnSpPr>
        <p:spPr>
          <a:xfrm flipH="1">
            <a:off x="5488943" y="1736791"/>
            <a:ext cx="492629" cy="508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2625484" y="2388284"/>
            <a:ext cx="813049" cy="135632"/>
            <a:chOff x="1886743" y="3284984"/>
            <a:chExt cx="813049" cy="135632"/>
          </a:xfrm>
        </p:grpSpPr>
        <p:cxnSp>
          <p:nvCxnSpPr>
            <p:cNvPr id="62" name="Прямая соединительная линия 61"/>
            <p:cNvCxnSpPr/>
            <p:nvPr/>
          </p:nvCxnSpPr>
          <p:spPr>
            <a:xfrm>
              <a:off x="1886743" y="3356992"/>
              <a:ext cx="8130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907704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2699792" y="3284984"/>
              <a:ext cx="0" cy="1356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2790461" y="252391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72" name="Овал 71"/>
          <p:cNvSpPr/>
          <p:nvPr/>
        </p:nvSpPr>
        <p:spPr>
          <a:xfrm>
            <a:off x="1187624" y="836712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1937338" y="1232777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2873442" y="980728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rot="1812101">
            <a:off x="3692249" y="1057080"/>
            <a:ext cx="546430" cy="9000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906344" y="701581"/>
            <a:ext cx="216024" cy="21602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>
            <a:stCxn id="84" idx="2"/>
            <a:endCxn id="13" idx="6"/>
          </p:cNvCxnSpPr>
          <p:nvPr/>
        </p:nvCxnSpPr>
        <p:spPr>
          <a:xfrm flipH="1">
            <a:off x="6084168" y="809593"/>
            <a:ext cx="822176" cy="371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6803748" y="1997210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7" name="Прямая соединительная линия 86"/>
          <p:cNvCxnSpPr>
            <a:stCxn id="86" idx="3"/>
            <a:endCxn id="60" idx="5"/>
          </p:cNvCxnSpPr>
          <p:nvPr/>
        </p:nvCxnSpPr>
        <p:spPr>
          <a:xfrm flipH="1" flipV="1">
            <a:off x="6134324" y="1736791"/>
            <a:ext cx="701060" cy="444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Овал 89"/>
          <p:cNvSpPr/>
          <p:nvPr/>
        </p:nvSpPr>
        <p:spPr>
          <a:xfrm>
            <a:off x="4746503" y="2996952"/>
            <a:ext cx="216024" cy="21602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>
            <a:stCxn id="31" idx="3"/>
            <a:endCxn id="90" idx="7"/>
          </p:cNvCxnSpPr>
          <p:nvPr/>
        </p:nvCxnSpPr>
        <p:spPr>
          <a:xfrm flipH="1">
            <a:off x="4930891" y="2397622"/>
            <a:ext cx="405300" cy="6309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647" y="2853511"/>
            <a:ext cx="837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</a:t>
            </a:r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82647" y="2853511"/>
            <a:ext cx="837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ru-RU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82647" y="2852936"/>
            <a:ext cx="8377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82647" y="2853511"/>
            <a:ext cx="8377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 такое движение структуры В, </a:t>
            </a:r>
            <a:endParaRPr lang="ru-RU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82646" y="2853511"/>
            <a:ext cx="83777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 такое движение структуры В, при котором</a:t>
            </a:r>
          </a:p>
          <a:p>
            <a:r>
              <a:rPr lang="en-US" sz="2400" dirty="0" smtClean="0"/>
              <a:t>RMSD </a:t>
            </a:r>
            <a:r>
              <a:rPr lang="ru-RU" sz="2400" dirty="0" smtClean="0"/>
              <a:t>→ </a:t>
            </a:r>
            <a:r>
              <a:rPr lang="en-US" sz="2400" dirty="0" smtClean="0"/>
              <a:t>min</a:t>
            </a:r>
            <a:endParaRPr lang="ru-RU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82647" y="2852936"/>
            <a:ext cx="83777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</a:p>
          <a:p>
            <a:r>
              <a:rPr lang="ru-RU" sz="2400" dirty="0" smtClean="0"/>
              <a:t>Выравнивание, то есть набор пар атомов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),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=(i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,j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=(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,j</a:t>
            </a:r>
            <a:r>
              <a:rPr lang="en-US" sz="2400" baseline="-25000" dirty="0" err="1" smtClean="0"/>
              <a:t>L</a:t>
            </a:r>
            <a:r>
              <a:rPr lang="en-US" sz="2400" dirty="0" smtClean="0"/>
              <a:t>),</a:t>
            </a:r>
          </a:p>
          <a:p>
            <a:r>
              <a:rPr lang="ru-RU" sz="2400" dirty="0" smtClean="0"/>
              <a:t>такой, что из </a:t>
            </a:r>
            <a:r>
              <a:rPr lang="en-US" sz="2400" dirty="0" err="1" smtClean="0"/>
              <a:t>q≠w</a:t>
            </a:r>
            <a:r>
              <a:rPr lang="ru-RU" sz="2400" dirty="0" smtClean="0"/>
              <a:t> =</a:t>
            </a:r>
            <a:r>
              <a:rPr lang="en-US" sz="2400" dirty="0" smtClean="0"/>
              <a:t>&gt;</a:t>
            </a:r>
            <a:r>
              <a:rPr lang="ru-RU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≠i</a:t>
            </a:r>
            <a:r>
              <a:rPr lang="en-US" sz="2400" baseline="-25000" dirty="0" err="1" smtClean="0"/>
              <a:t>w</a:t>
            </a:r>
            <a:r>
              <a:rPr lang="en-US" sz="2400" dirty="0" smtClean="0"/>
              <a:t> &amp;</a:t>
            </a:r>
            <a:r>
              <a:rPr lang="en-US" sz="2400" dirty="0"/>
              <a:t>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q</a:t>
            </a:r>
            <a:r>
              <a:rPr lang="en-US" sz="2400" dirty="0" err="1" smtClean="0"/>
              <a:t>≠j</a:t>
            </a:r>
            <a:r>
              <a:rPr lang="en-US" sz="2400" baseline="-25000" dirty="0" err="1" smtClean="0"/>
              <a:t>w</a:t>
            </a:r>
            <a:endParaRPr lang="en-US" sz="2400" baseline="-25000" dirty="0" smtClean="0"/>
          </a:p>
          <a:p>
            <a:endParaRPr lang="en-US" sz="2400" baseline="-25000" dirty="0"/>
          </a:p>
          <a:p>
            <a:r>
              <a:rPr lang="ru-RU" sz="2400" dirty="0" smtClean="0"/>
              <a:t>Требуется найти такое движение структуры В, при котором</a:t>
            </a:r>
          </a:p>
          <a:p>
            <a:r>
              <a:rPr lang="en-US" sz="2400" dirty="0" smtClean="0"/>
              <a:t>RMSD </a:t>
            </a:r>
            <a:r>
              <a:rPr lang="ru-RU" sz="2400" dirty="0" smtClean="0"/>
              <a:t>→ </a:t>
            </a:r>
            <a:r>
              <a:rPr lang="en-US" sz="2400" dirty="0" smtClean="0"/>
              <a:t>min</a:t>
            </a:r>
          </a:p>
          <a:p>
            <a:endParaRPr lang="en-US" sz="2400" dirty="0"/>
          </a:p>
          <a:p>
            <a:r>
              <a:rPr lang="ru-RU" sz="2400" dirty="0" smtClean="0"/>
              <a:t>Вопрос</a:t>
            </a:r>
            <a:r>
              <a:rPr lang="en-US" sz="2400" dirty="0" smtClean="0"/>
              <a:t>: </a:t>
            </a:r>
            <a:r>
              <a:rPr lang="ru-RU" sz="2400" dirty="0" smtClean="0"/>
              <a:t>сколько чисел (степеней свободы) требуется для описания такого движения?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53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388424" cy="548680"/>
          </a:xfrm>
        </p:spPr>
        <p:txBody>
          <a:bodyPr/>
          <a:lstStyle/>
          <a:p>
            <a:r>
              <a:rPr lang="en-US" dirty="0" err="1" smtClean="0"/>
              <a:t>Sipple</a:t>
            </a:r>
            <a:r>
              <a:rPr lang="en-US" dirty="0" smtClean="0"/>
              <a:t>, </a:t>
            </a:r>
            <a:r>
              <a:rPr lang="en-US" dirty="0" err="1" smtClean="0"/>
              <a:t>Stegbuhner</a:t>
            </a:r>
            <a:r>
              <a:rPr lang="en-US" dirty="0" smtClean="0"/>
              <a:t>, 1991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220072" y="33873"/>
            <a:ext cx="3051055" cy="1296144"/>
            <a:chOff x="1187624" y="836712"/>
            <a:chExt cx="3051055" cy="1296144"/>
          </a:xfrm>
        </p:grpSpPr>
        <p:sp>
          <p:nvSpPr>
            <p:cNvPr id="4" name="Овал 3"/>
            <p:cNvSpPr/>
            <p:nvPr/>
          </p:nvSpPr>
          <p:spPr>
            <a:xfrm>
              <a:off x="2123728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9832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2339752" y="161304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3275856" y="1401390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095905" y="17486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32009" y="111399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745963" y="164503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2311929" y="1222005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3248033" y="1222005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1340024" y="1005981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1524412" y="1190369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82687" y="131273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1598711" y="1420747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1187624" y="836712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937338" y="1232777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873442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3692249" y="1057080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331476"/>
            <a:ext cx="29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ru-RU" dirty="0" smtClean="0"/>
              <a:t>Совмещаем центры масс</a:t>
            </a:r>
            <a:r>
              <a:rPr lang="en-US" dirty="0" smtClean="0"/>
              <a:t>: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184881" y="1330017"/>
            <a:ext cx="2582922" cy="1203680"/>
            <a:chOff x="3184881" y="1330017"/>
            <a:chExt cx="2582922" cy="12036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pt-B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𝐵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  <m:sub/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4881" y="1330017"/>
                  <a:ext cx="1716431" cy="41575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4255" b="-73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b="0" i="1" baseline="-25000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𝐵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𝐿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baseline="-2500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p>
                                </m:sSubSup>
                              </m:e>
                            </m:nary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73" y="1860820"/>
                  <a:ext cx="2554930" cy="6728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Box 57"/>
          <p:cNvSpPr txBox="1"/>
          <p:nvPr/>
        </p:nvSpPr>
        <p:spPr>
          <a:xfrm>
            <a:off x="251520" y="2699628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ru-RU" dirty="0"/>
              <a:t>Находим </a:t>
            </a:r>
            <a:r>
              <a:rPr lang="ru-RU" dirty="0" smtClean="0"/>
              <a:t>вращение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/>
              <a:t>	</a:t>
            </a:r>
            <a:endParaRPr lang="ru-RU" dirty="0" smtClean="0"/>
          </a:p>
          <a:p>
            <a:r>
              <a:rPr lang="ru-RU" dirty="0"/>
              <a:t>	2.1. Вычисляем угол поворота вокруг оси Х, при котором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ru-RU" dirty="0"/>
              <a:t>минимизируется </a:t>
            </a:r>
            <a:r>
              <a:rPr lang="en-US" dirty="0" smtClean="0"/>
              <a:t>RMSD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2.2. </a:t>
            </a:r>
            <a:r>
              <a:rPr lang="ru-RU" dirty="0"/>
              <a:t>Вычисляем угол поворота вокруг оси </a:t>
            </a:r>
            <a:r>
              <a:rPr lang="en-US" dirty="0"/>
              <a:t>Y</a:t>
            </a:r>
            <a:r>
              <a:rPr lang="ru-RU" dirty="0" smtClean="0"/>
              <a:t>, </a:t>
            </a:r>
            <a:r>
              <a:rPr lang="ru-RU" dirty="0"/>
              <a:t>при котором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ru-RU" dirty="0"/>
              <a:t>минимизируется </a:t>
            </a:r>
            <a:r>
              <a:rPr lang="en-US" dirty="0" smtClean="0"/>
              <a:t>RMSD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dirty="0" smtClean="0"/>
              <a:t>2.3. </a:t>
            </a:r>
            <a:r>
              <a:rPr lang="ru-RU" dirty="0"/>
              <a:t>Вычисляем угол поворота вокруг оси </a:t>
            </a:r>
            <a:r>
              <a:rPr lang="en-US" dirty="0" smtClean="0"/>
              <a:t>Z</a:t>
            </a:r>
            <a:r>
              <a:rPr lang="ru-RU" dirty="0" smtClean="0"/>
              <a:t>, </a:t>
            </a:r>
            <a:r>
              <a:rPr lang="ru-RU" dirty="0"/>
              <a:t>при котором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  <a:r>
              <a:rPr lang="ru-RU" dirty="0"/>
              <a:t>минимизируется </a:t>
            </a:r>
            <a:r>
              <a:rPr lang="en-US" dirty="0" smtClean="0"/>
              <a:t>RMSD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ru-RU" dirty="0" smtClean="0"/>
              <a:t>2.4. Пока углы не стабилизируются.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9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388424" cy="548680"/>
          </a:xfrm>
        </p:spPr>
        <p:txBody>
          <a:bodyPr/>
          <a:lstStyle/>
          <a:p>
            <a:r>
              <a:rPr lang="ru-RU" dirty="0" smtClean="0"/>
              <a:t>Если выравнивание</a:t>
            </a:r>
            <a:br>
              <a:rPr lang="ru-RU" dirty="0" smtClean="0"/>
            </a:br>
            <a:r>
              <a:rPr lang="ru-RU" dirty="0" smtClean="0"/>
              <a:t>не задано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220072" y="33873"/>
            <a:ext cx="3051055" cy="1296144"/>
            <a:chOff x="1187624" y="836712"/>
            <a:chExt cx="3051055" cy="1296144"/>
          </a:xfrm>
        </p:grpSpPr>
        <p:sp>
          <p:nvSpPr>
            <p:cNvPr id="4" name="Овал 3"/>
            <p:cNvSpPr/>
            <p:nvPr/>
          </p:nvSpPr>
          <p:spPr>
            <a:xfrm>
              <a:off x="2123728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9832" y="150503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923928" y="1217002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>
              <a:stCxn id="4" idx="6"/>
              <a:endCxn id="10" idx="2"/>
            </p:cNvCxnSpPr>
            <p:nvPr/>
          </p:nvCxnSpPr>
          <p:spPr>
            <a:xfrm>
              <a:off x="2339752" y="1613046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6"/>
              <a:endCxn id="11" idx="3"/>
            </p:cNvCxnSpPr>
            <p:nvPr/>
          </p:nvCxnSpPr>
          <p:spPr>
            <a:xfrm flipV="1">
              <a:off x="3275856" y="1401390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095905" y="17486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32009" y="1113993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745963" y="164503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>
              <a:stCxn id="27" idx="6"/>
              <a:endCxn id="28" idx="2"/>
            </p:cNvCxnSpPr>
            <p:nvPr/>
          </p:nvCxnSpPr>
          <p:spPr>
            <a:xfrm flipV="1">
              <a:off x="2311929" y="1222005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8" idx="6"/>
              <a:endCxn id="29" idx="1"/>
            </p:cNvCxnSpPr>
            <p:nvPr/>
          </p:nvCxnSpPr>
          <p:spPr>
            <a:xfrm>
              <a:off x="3248033" y="1222005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1340024" y="1005981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5"/>
              <a:endCxn id="4" idx="1"/>
            </p:cNvCxnSpPr>
            <p:nvPr/>
          </p:nvCxnSpPr>
          <p:spPr>
            <a:xfrm>
              <a:off x="1524412" y="1190369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>
              <a:off x="1382687" y="131273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6"/>
              <a:endCxn id="27" idx="2"/>
            </p:cNvCxnSpPr>
            <p:nvPr/>
          </p:nvCxnSpPr>
          <p:spPr>
            <a:xfrm>
              <a:off x="1598711" y="1420747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Овал 71"/>
            <p:cNvSpPr/>
            <p:nvPr/>
          </p:nvSpPr>
          <p:spPr>
            <a:xfrm>
              <a:off x="1187624" y="836712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937338" y="1232777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2873442" y="980728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812101">
              <a:off x="3692249" y="1057080"/>
              <a:ext cx="546430" cy="9000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835" y="1556792"/>
            <a:ext cx="8377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endParaRPr lang="ru-RU" sz="2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10639" y="1552724"/>
            <a:ext cx="837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r>
              <a:rPr lang="ru-RU" sz="2400" dirty="0" smtClean="0"/>
              <a:t> выравнивание, при котором </a:t>
            </a:r>
            <a:r>
              <a:rPr lang="en-US" sz="2400" dirty="0" smtClean="0"/>
              <a:t>RMSD → min</a:t>
            </a:r>
          </a:p>
          <a:p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639" y="1552724"/>
            <a:ext cx="8377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r>
              <a:rPr lang="ru-RU" sz="2400" dirty="0" smtClean="0"/>
              <a:t> выравнивание, при котором </a:t>
            </a:r>
            <a:r>
              <a:rPr lang="en-US" sz="2400" dirty="0" smtClean="0"/>
              <a:t>RMSD → min</a:t>
            </a:r>
          </a:p>
          <a:p>
            <a:endParaRPr lang="en-US" sz="2400" dirty="0"/>
          </a:p>
          <a:p>
            <a:r>
              <a:rPr lang="ru-RU" sz="2400" dirty="0" smtClean="0"/>
              <a:t>Решение</a:t>
            </a:r>
            <a:r>
              <a:rPr lang="en-US" sz="2400" dirty="0" smtClean="0"/>
              <a:t>: </a:t>
            </a:r>
            <a:r>
              <a:rPr lang="ru-RU" sz="2400" dirty="0"/>
              <a:t>взять пару </a:t>
            </a:r>
            <a:r>
              <a:rPr lang="ru-RU" sz="2400" dirty="0" smtClean="0"/>
              <a:t>соседних атомов из каждой структуры.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39" y="1552724"/>
            <a:ext cx="8377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Дано</a:t>
            </a:r>
            <a:r>
              <a:rPr lang="en-US" sz="2400" dirty="0" smtClean="0"/>
              <a:t>:</a:t>
            </a:r>
          </a:p>
          <a:p>
            <a:r>
              <a:rPr lang="ru-RU" sz="2400" dirty="0" smtClean="0"/>
              <a:t>Координаты атомов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N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,…,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baseline="30000" dirty="0" err="1"/>
              <a:t>B</a:t>
            </a:r>
            <a:r>
              <a:rPr lang="en-US" sz="2400" dirty="0" smtClean="0"/>
              <a:t>,…,C</a:t>
            </a:r>
            <a:r>
              <a:rPr lang="en-US" sz="2400" baseline="-25000" dirty="0" smtClean="0"/>
              <a:t>M</a:t>
            </a:r>
            <a:r>
              <a:rPr lang="en-US" sz="2400" baseline="30000" dirty="0" smtClean="0"/>
              <a:t>B</a:t>
            </a:r>
            <a:endParaRPr lang="ru-RU" sz="2400" baseline="30000" dirty="0" smtClean="0"/>
          </a:p>
          <a:p>
            <a:endParaRPr lang="ru-RU" sz="2400" dirty="0"/>
          </a:p>
          <a:p>
            <a:r>
              <a:rPr lang="ru-RU" sz="2400" strike="sngStrike" dirty="0" smtClean="0"/>
              <a:t>Найти</a:t>
            </a:r>
            <a:r>
              <a:rPr lang="en-US" sz="2400" strike="sngStrike" dirty="0" smtClean="0"/>
              <a:t>:</a:t>
            </a:r>
            <a:r>
              <a:rPr lang="ru-RU" sz="2400" strike="sngStrike" dirty="0" smtClean="0"/>
              <a:t> выравнивание, при котором </a:t>
            </a:r>
            <a:r>
              <a:rPr lang="en-US" sz="2400" strike="sngStrike" dirty="0" smtClean="0"/>
              <a:t>RMSD → min</a:t>
            </a:r>
          </a:p>
          <a:p>
            <a:endParaRPr lang="en-US" sz="2400" dirty="0"/>
          </a:p>
          <a:p>
            <a:r>
              <a:rPr lang="ru-RU" sz="2400" dirty="0" smtClean="0"/>
              <a:t>Решение</a:t>
            </a:r>
            <a:r>
              <a:rPr lang="en-US" sz="2400" dirty="0" smtClean="0"/>
              <a:t>: </a:t>
            </a:r>
            <a:r>
              <a:rPr lang="ru-RU" sz="2400" dirty="0"/>
              <a:t>взять пару </a:t>
            </a:r>
            <a:r>
              <a:rPr lang="ru-RU" sz="2400" dirty="0" smtClean="0"/>
              <a:t>соседних атомов из каждой структуры.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39" y="4028871"/>
            <a:ext cx="837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Найти</a:t>
            </a:r>
            <a:r>
              <a:rPr lang="en-US" sz="2400" dirty="0" smtClean="0"/>
              <a:t>:</a:t>
            </a:r>
            <a:r>
              <a:rPr lang="ru-RU" sz="2400" dirty="0" smtClean="0"/>
              <a:t> выравнивание, при котором </a:t>
            </a:r>
            <a:r>
              <a:rPr lang="en-US" sz="2400" dirty="0" smtClean="0"/>
              <a:t>RMSD → min, L</a:t>
            </a:r>
            <a:r>
              <a:rPr lang="en-US" sz="2400" dirty="0"/>
              <a:t> → </a:t>
            </a:r>
            <a:r>
              <a:rPr lang="en-US" sz="2400" dirty="0" smtClean="0"/>
              <a:t>max</a:t>
            </a:r>
            <a:endParaRPr lang="ru-RU" sz="2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0639" y="4695527"/>
            <a:ext cx="8377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Эти две цели</a:t>
            </a:r>
            <a:br>
              <a:rPr lang="ru-RU" sz="5400" dirty="0" smtClean="0"/>
            </a:br>
            <a:r>
              <a:rPr lang="ru-RU" sz="5400" dirty="0" smtClean="0"/>
              <a:t>противоречат друг другу!!!</a:t>
            </a:r>
          </a:p>
        </p:txBody>
      </p:sp>
    </p:spTree>
    <p:extLst>
      <p:ext uri="{BB962C8B-B14F-4D97-AF65-F5344CB8AC3E}">
        <p14:creationId xmlns:p14="http://schemas.microsoft.com/office/powerpoint/2010/main" val="17771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8682" r="25625" b="5837"/>
          <a:stretch/>
        </p:blipFill>
        <p:spPr bwMode="auto">
          <a:xfrm>
            <a:off x="971600" y="783264"/>
            <a:ext cx="65436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55340" y="262625"/>
            <a:ext cx="4299952" cy="1867561"/>
            <a:chOff x="1628056" y="1349653"/>
            <a:chExt cx="5782344" cy="2511395"/>
          </a:xfrm>
        </p:grpSpPr>
        <p:sp>
          <p:nvSpPr>
            <p:cNvPr id="25" name="Овал 24"/>
            <p:cNvSpPr/>
            <p:nvPr/>
          </p:nvSpPr>
          <p:spPr>
            <a:xfrm>
              <a:off x="2411760" y="2153106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347864" y="2153106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211960" y="186507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5076056" y="2017474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156176" y="1721058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5" idx="6"/>
              <a:endCxn id="26" idx="2"/>
            </p:cNvCxnSpPr>
            <p:nvPr/>
          </p:nvCxnSpPr>
          <p:spPr>
            <a:xfrm>
              <a:off x="2627784" y="2261118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stCxn id="26" idx="6"/>
              <a:endCxn id="27" idx="3"/>
            </p:cNvCxnSpPr>
            <p:nvPr/>
          </p:nvCxnSpPr>
          <p:spPr>
            <a:xfrm flipV="1">
              <a:off x="3563888" y="2049462"/>
              <a:ext cx="679708" cy="211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28" idx="2"/>
              <a:endCxn id="27" idx="6"/>
            </p:cNvCxnSpPr>
            <p:nvPr/>
          </p:nvCxnSpPr>
          <p:spPr>
            <a:xfrm flipH="1" flipV="1">
              <a:off x="4427984" y="1973086"/>
              <a:ext cx="648072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9" idx="2"/>
              <a:endCxn id="28" idx="6"/>
            </p:cNvCxnSpPr>
            <p:nvPr/>
          </p:nvCxnSpPr>
          <p:spPr>
            <a:xfrm flipH="1">
              <a:off x="5292080" y="1829070"/>
              <a:ext cx="864096" cy="296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Овал 33"/>
            <p:cNvSpPr/>
            <p:nvPr/>
          </p:nvSpPr>
          <p:spPr>
            <a:xfrm>
              <a:off x="2383937" y="2396750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320041" y="176206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33995" y="229310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670124" y="2871089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592587" y="2861306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>
              <a:stCxn id="34" idx="6"/>
              <a:endCxn id="35" idx="2"/>
            </p:cNvCxnSpPr>
            <p:nvPr/>
          </p:nvCxnSpPr>
          <p:spPr>
            <a:xfrm flipV="1">
              <a:off x="2599961" y="1870077"/>
              <a:ext cx="720080" cy="6346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stCxn id="35" idx="6"/>
              <a:endCxn id="36" idx="1"/>
            </p:cNvCxnSpPr>
            <p:nvPr/>
          </p:nvCxnSpPr>
          <p:spPr>
            <a:xfrm>
              <a:off x="3536065" y="1870077"/>
              <a:ext cx="529566" cy="454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37" idx="1"/>
              <a:endCxn id="36" idx="5"/>
            </p:cNvCxnSpPr>
            <p:nvPr/>
          </p:nvCxnSpPr>
          <p:spPr>
            <a:xfrm flipH="1" flipV="1">
              <a:off x="4218383" y="2477494"/>
              <a:ext cx="483377" cy="4252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64" idx="1"/>
              <a:endCxn id="37" idx="5"/>
            </p:cNvCxnSpPr>
            <p:nvPr/>
          </p:nvCxnSpPr>
          <p:spPr>
            <a:xfrm flipH="1" flipV="1">
              <a:off x="4854512" y="3055477"/>
              <a:ext cx="211659" cy="6211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Овал 42"/>
            <p:cNvSpPr/>
            <p:nvPr/>
          </p:nvSpPr>
          <p:spPr>
            <a:xfrm>
              <a:off x="1628056" y="1654053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>
              <a:stCxn id="43" idx="5"/>
              <a:endCxn id="25" idx="1"/>
            </p:cNvCxnSpPr>
            <p:nvPr/>
          </p:nvCxnSpPr>
          <p:spPr>
            <a:xfrm>
              <a:off x="1812444" y="1838441"/>
              <a:ext cx="630952" cy="3463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Овал 44"/>
            <p:cNvSpPr/>
            <p:nvPr/>
          </p:nvSpPr>
          <p:spPr>
            <a:xfrm>
              <a:off x="1670719" y="1960807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>
              <a:stCxn id="45" idx="6"/>
              <a:endCxn id="34" idx="2"/>
            </p:cNvCxnSpPr>
            <p:nvPr/>
          </p:nvCxnSpPr>
          <p:spPr>
            <a:xfrm>
              <a:off x="1886743" y="2068819"/>
              <a:ext cx="497194" cy="4359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6237968" y="2200475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7" idx="3"/>
              <a:endCxn id="38" idx="7"/>
            </p:cNvCxnSpPr>
            <p:nvPr/>
          </p:nvCxnSpPr>
          <p:spPr>
            <a:xfrm flipH="1">
              <a:off x="5776975" y="2384863"/>
              <a:ext cx="492629" cy="5080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2913516" y="3036356"/>
              <a:ext cx="813049" cy="135632"/>
              <a:chOff x="1886743" y="3284984"/>
              <a:chExt cx="813049" cy="135632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886743" y="3356992"/>
                <a:ext cx="81304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1907704" y="3284984"/>
                <a:ext cx="0" cy="1356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699792" y="3284984"/>
                <a:ext cx="0" cy="1356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078493" y="3171988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 </a:t>
              </a:r>
              <a:r>
                <a:rPr lang="en-US" dirty="0" smtClean="0"/>
                <a:t>Å</a:t>
              </a:r>
              <a:endParaRPr lang="ru-RU" dirty="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194376" y="1349653"/>
              <a:ext cx="216024" cy="2160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/>
            <p:cNvCxnSpPr>
              <a:stCxn id="60" idx="2"/>
              <a:endCxn id="29" idx="6"/>
            </p:cNvCxnSpPr>
            <p:nvPr/>
          </p:nvCxnSpPr>
          <p:spPr>
            <a:xfrm flipH="1">
              <a:off x="6372200" y="1457665"/>
              <a:ext cx="822176" cy="3714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Овал 61"/>
            <p:cNvSpPr/>
            <p:nvPr/>
          </p:nvSpPr>
          <p:spPr>
            <a:xfrm>
              <a:off x="7091780" y="2645282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62" idx="3"/>
              <a:endCxn id="47" idx="5"/>
            </p:cNvCxnSpPr>
            <p:nvPr/>
          </p:nvCxnSpPr>
          <p:spPr>
            <a:xfrm flipH="1" flipV="1">
              <a:off x="6422356" y="2384863"/>
              <a:ext cx="701060" cy="4448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/>
            <p:cNvSpPr/>
            <p:nvPr/>
          </p:nvSpPr>
          <p:spPr>
            <a:xfrm>
              <a:off x="5034535" y="3645024"/>
              <a:ext cx="216024" cy="21602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>
              <a:stCxn id="38" idx="3"/>
              <a:endCxn id="64" idx="7"/>
            </p:cNvCxnSpPr>
            <p:nvPr/>
          </p:nvCxnSpPr>
          <p:spPr>
            <a:xfrm flipH="1">
              <a:off x="5218923" y="3045694"/>
              <a:ext cx="405300" cy="6309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28325" r="40636" b="25150"/>
          <a:stretch/>
        </p:blipFill>
        <p:spPr bwMode="auto">
          <a:xfrm>
            <a:off x="309542" y="2420888"/>
            <a:ext cx="3545798" cy="225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t="29588" r="41361" b="24410"/>
          <a:stretch/>
        </p:blipFill>
        <p:spPr bwMode="auto">
          <a:xfrm>
            <a:off x="262777" y="2438382"/>
            <a:ext cx="3589143" cy="228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28325" r="31478" b="13119"/>
          <a:stretch/>
        </p:blipFill>
        <p:spPr bwMode="auto">
          <a:xfrm>
            <a:off x="4220031" y="2276872"/>
            <a:ext cx="4226623" cy="277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79512" y="515719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</a:t>
            </a:r>
            <a:r>
              <a:rPr lang="en-US" dirty="0" smtClean="0"/>
              <a:t>: </a:t>
            </a:r>
            <a:r>
              <a:rPr lang="ru-RU" dirty="0" smtClean="0"/>
              <a:t>выбрать выровненные атомы так, чтобы матрицы стали похожими.</a:t>
            </a:r>
            <a:br>
              <a:rPr lang="ru-RU" dirty="0" smtClean="0"/>
            </a:br>
            <a:r>
              <a:rPr lang="ru-RU" dirty="0" smtClean="0"/>
              <a:t>При этом разрешается удалять строки (и столбцы) из матрицы, а также менять их местами.</a:t>
            </a:r>
          </a:p>
        </p:txBody>
      </p:sp>
    </p:spTree>
    <p:extLst>
      <p:ext uri="{BB962C8B-B14F-4D97-AF65-F5344CB8AC3E}">
        <p14:creationId xmlns:p14="http://schemas.microsoft.com/office/powerpoint/2010/main" val="38303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8682" r="25625" b="5837"/>
          <a:stretch/>
        </p:blipFill>
        <p:spPr bwMode="auto">
          <a:xfrm>
            <a:off x="192291" y="1484784"/>
            <a:ext cx="4320480" cy="359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t="11522" r="53750" b="3073"/>
          <a:stretch/>
        </p:blipFill>
        <p:spPr bwMode="auto">
          <a:xfrm>
            <a:off x="4932040" y="404664"/>
            <a:ext cx="3076575" cy="54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9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r>
              <a:rPr lang="en-US" dirty="0" smtClean="0"/>
              <a:t>DALI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0" y="6414809"/>
            <a:ext cx="8242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Holm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Sander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C.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Protein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structure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comparison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alignment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distance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matrices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J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1993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Sep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5;233(1)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9432" r="17856" b="3072"/>
          <a:stretch/>
        </p:blipFill>
        <p:spPr bwMode="auto">
          <a:xfrm>
            <a:off x="0" y="692696"/>
            <a:ext cx="8439150" cy="556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9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990</TotalTime>
  <Words>981</Words>
  <Application>Microsoft Office PowerPoint</Application>
  <PresentationFormat>Экран (4:3)</PresentationFormat>
  <Paragraphs>149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Пространственное  совмещение</vt:lpstr>
      <vt:lpstr>Оценка качества совмещения</vt:lpstr>
      <vt:lpstr>Пусть нам дано выравнивание</vt:lpstr>
      <vt:lpstr>Sipple, Stegbuhner, 1991</vt:lpstr>
      <vt:lpstr>Если выравнивание не задано</vt:lpstr>
      <vt:lpstr>Алгоритм DALI</vt:lpstr>
      <vt:lpstr>Алгоритм DALI</vt:lpstr>
      <vt:lpstr>Алгоритм DALI</vt:lpstr>
      <vt:lpstr>Алгоритм DALI</vt:lpstr>
      <vt:lpstr>Алгоритм DALI</vt:lpstr>
      <vt:lpstr>Алгоритм PDBeFold (SSM)</vt:lpstr>
      <vt:lpstr>Алгоритм PDBeFold</vt:lpstr>
      <vt:lpstr>Эксперимент: PDBeFold</vt:lpstr>
      <vt:lpstr>Алгоритм гибкого совмещения (FATCAT)</vt:lpstr>
      <vt:lpstr>Ну, теперь совсем все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</dc:creator>
  <cp:lastModifiedBy>evgeniy</cp:lastModifiedBy>
  <cp:revision>68</cp:revision>
  <dcterms:created xsi:type="dcterms:W3CDTF">2012-11-06T04:20:55Z</dcterms:created>
  <dcterms:modified xsi:type="dcterms:W3CDTF">2013-11-27T02:55:37Z</dcterms:modified>
</cp:coreProperties>
</file>