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handoutMasterIdLst>
    <p:handoutMasterId r:id="rId40"/>
  </p:handoutMasterIdLst>
  <p:sldIdLst>
    <p:sldId id="257" r:id="rId2"/>
    <p:sldId id="316" r:id="rId3"/>
    <p:sldId id="317" r:id="rId4"/>
    <p:sldId id="318" r:id="rId5"/>
    <p:sldId id="308" r:id="rId6"/>
    <p:sldId id="320" r:id="rId7"/>
    <p:sldId id="290" r:id="rId8"/>
    <p:sldId id="347" r:id="rId9"/>
    <p:sldId id="281" r:id="rId10"/>
    <p:sldId id="362" r:id="rId11"/>
    <p:sldId id="319" r:id="rId12"/>
    <p:sldId id="350" r:id="rId13"/>
    <p:sldId id="351" r:id="rId14"/>
    <p:sldId id="280" r:id="rId15"/>
    <p:sldId id="284" r:id="rId16"/>
    <p:sldId id="283" r:id="rId17"/>
    <p:sldId id="352" r:id="rId18"/>
    <p:sldId id="353" r:id="rId19"/>
    <p:sldId id="354" r:id="rId20"/>
    <p:sldId id="355" r:id="rId21"/>
    <p:sldId id="356" r:id="rId22"/>
    <p:sldId id="326" r:id="rId23"/>
    <p:sldId id="327" r:id="rId24"/>
    <p:sldId id="324" r:id="rId25"/>
    <p:sldId id="348" r:id="rId26"/>
    <p:sldId id="349" r:id="rId27"/>
    <p:sldId id="328" r:id="rId28"/>
    <p:sldId id="329" r:id="rId29"/>
    <p:sldId id="306" r:id="rId30"/>
    <p:sldId id="357" r:id="rId31"/>
    <p:sldId id="358" r:id="rId32"/>
    <p:sldId id="330" r:id="rId33"/>
    <p:sldId id="359" r:id="rId34"/>
    <p:sldId id="360" r:id="rId35"/>
    <p:sldId id="331" r:id="rId36"/>
    <p:sldId id="361" r:id="rId37"/>
    <p:sldId id="34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50" autoAdjust="0"/>
    <p:restoredTop sz="83895" autoAdjust="0"/>
  </p:normalViewPr>
  <p:slideViewPr>
    <p:cSldViewPr>
      <p:cViewPr>
        <p:scale>
          <a:sx n="75" d="100"/>
          <a:sy n="75" d="100"/>
        </p:scale>
        <p:origin x="-2016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ig\_dokladi\pereattestat_12\scop_and_cat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ig\_dokladi\pereattestat_12\scop_and_ca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7269444444444446"/>
          <c:y val="0.1058202099737533"/>
        </c:manualLayout>
      </c:layout>
    </c:title>
    <c:plotArea>
      <c:layout>
        <c:manualLayout>
          <c:layoutTarget val="inner"/>
          <c:xMode val="edge"/>
          <c:yMode val="edge"/>
          <c:x val="0.16443285214348213"/>
          <c:y val="2.6814148231471078E-2"/>
          <c:w val="0.80778937007874019"/>
          <c:h val="0.78577740282464692"/>
        </c:manualLayout>
      </c:layout>
      <c:barChart>
        <c:barDir val="col"/>
        <c:grouping val="clustered"/>
        <c:ser>
          <c:idx val="1"/>
          <c:order val="0"/>
          <c:tx>
            <c:strRef>
              <c:f>Лист1!$E$1</c:f>
              <c:strCache>
                <c:ptCount val="1"/>
                <c:pt idx="0">
                  <c:v>SCOP</c:v>
                </c:pt>
              </c:strCache>
            </c:strRef>
          </c:tx>
          <c:spPr>
            <a:solidFill>
              <a:srgbClr val="0070C0"/>
            </a:solidFill>
          </c:spPr>
          <c:cat>
            <c:numRef>
              <c:f>Лист1!$E$2:$E$7</c:f>
              <c:numCache>
                <c:formatCode>General</c:formatCode>
                <c:ptCount val="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2007</c:v>
                </c:pt>
                <c:pt idx="5">
                  <c:v>2009</c:v>
                </c:pt>
              </c:numCache>
            </c:numRef>
          </c:cat>
          <c:val>
            <c:numRef>
              <c:f>Лист1!$F$2:$F$7</c:f>
              <c:numCache>
                <c:formatCode>0</c:formatCode>
                <c:ptCount val="6"/>
                <c:pt idx="0">
                  <c:v>44327</c:v>
                </c:pt>
                <c:pt idx="1">
                  <c:v>54745</c:v>
                </c:pt>
                <c:pt idx="2">
                  <c:v>65122</c:v>
                </c:pt>
                <c:pt idx="3">
                  <c:v>75930</c:v>
                </c:pt>
                <c:pt idx="4">
                  <c:v>97178</c:v>
                </c:pt>
                <c:pt idx="5">
                  <c:v>110800</c:v>
                </c:pt>
              </c:numCache>
            </c:numRef>
          </c:val>
        </c:ser>
        <c:dLbls/>
        <c:axId val="101865728"/>
        <c:axId val="61845888"/>
      </c:barChart>
      <c:catAx>
        <c:axId val="101865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</a:t>
                </a:r>
              </a:p>
            </c:rich>
          </c:tx>
          <c:layout/>
        </c:title>
        <c:numFmt formatCode="General" sourceLinked="1"/>
        <c:tickLblPos val="low"/>
        <c:crossAx val="61845888"/>
        <c:crosses val="autoZero"/>
        <c:auto val="1"/>
        <c:lblAlgn val="ctr"/>
        <c:lblOffset val="100"/>
      </c:catAx>
      <c:valAx>
        <c:axId val="61845888"/>
        <c:scaling>
          <c:orientation val="minMax"/>
          <c:max val="20000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Число структурных доменов</a:t>
                </a:r>
              </a:p>
            </c:rich>
          </c:tx>
          <c:layout/>
        </c:title>
        <c:numFmt formatCode="0" sourceLinked="1"/>
        <c:tickLblPos val="nextTo"/>
        <c:crossAx val="101865728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7825"/>
          <c:y val="0.13359798775153112"/>
        </c:manualLayout>
      </c:layout>
    </c:title>
    <c:plotArea>
      <c:layout>
        <c:manualLayout>
          <c:layoutTarget val="inner"/>
          <c:xMode val="edge"/>
          <c:yMode val="edge"/>
          <c:x val="0.11998840769903758"/>
          <c:y val="4.6655418072740901E-2"/>
          <c:w val="0.80778937007874019"/>
          <c:h val="0.78577740282464692"/>
        </c:manualLayout>
      </c:layout>
      <c:barChart>
        <c:barDir val="col"/>
        <c:grouping val="clustered"/>
        <c:ser>
          <c:idx val="1"/>
          <c:order val="0"/>
          <c:tx>
            <c:strRef>
              <c:f>Лист1!$A$1</c:f>
              <c:strCache>
                <c:ptCount val="1"/>
                <c:pt idx="0">
                  <c:v>CATH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2012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43229</c:v>
                </c:pt>
                <c:pt idx="1">
                  <c:v>66349</c:v>
                </c:pt>
                <c:pt idx="2">
                  <c:v>76343</c:v>
                </c:pt>
                <c:pt idx="3">
                  <c:v>86151</c:v>
                </c:pt>
                <c:pt idx="4">
                  <c:v>173536</c:v>
                </c:pt>
              </c:numCache>
            </c:numRef>
          </c:val>
        </c:ser>
        <c:dLbls/>
        <c:axId val="61890944"/>
        <c:axId val="61892864"/>
      </c:barChart>
      <c:catAx>
        <c:axId val="618909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</a:t>
                </a:r>
              </a:p>
            </c:rich>
          </c:tx>
          <c:layout/>
        </c:title>
        <c:numFmt formatCode="General" sourceLinked="1"/>
        <c:tickLblPos val="low"/>
        <c:crossAx val="61892864"/>
        <c:crosses val="autoZero"/>
        <c:auto val="1"/>
        <c:lblAlgn val="ctr"/>
        <c:lblOffset val="100"/>
      </c:catAx>
      <c:valAx>
        <c:axId val="61892864"/>
        <c:scaling>
          <c:orientation val="minMax"/>
        </c:scaling>
        <c:axPos val="l"/>
        <c:numFmt formatCode="General" sourceLinked="1"/>
        <c:tickLblPos val="nextTo"/>
        <c:crossAx val="61890944"/>
        <c:crosses val="autoZero"/>
        <c:crossBetween val="between"/>
      </c:val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D6CCC-84B2-4201-9A60-28D5D26A2B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439231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05F27-789D-4F1C-BDBB-90BFE22C8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628902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079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6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Желтый,</a:t>
            </a:r>
            <a:r>
              <a:rPr lang="ru-RU" baseline="0" dirty="0" smtClean="0"/>
              <a:t> красный – листы как правильно</a:t>
            </a:r>
          </a:p>
          <a:p>
            <a:r>
              <a:rPr lang="ru-RU" baseline="0" dirty="0" smtClean="0"/>
              <a:t>Жирный – 1 лист из </a:t>
            </a:r>
            <a:r>
              <a:rPr lang="en-US" baseline="0" dirty="0" smtClean="0"/>
              <a:t>PALSSE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184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1epp_e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80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1bww_A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47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881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70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en-US" dirty="0" smtClean="0"/>
          </a:p>
          <a:p>
            <a:r>
              <a:rPr lang="en-US" dirty="0" err="1" smtClean="0"/>
              <a:t>cf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r>
              <a:rPr lang="en-US" dirty="0" smtClean="0"/>
              <a:t>1nxj_a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70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626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  <a:p>
            <a:r>
              <a:rPr lang="en-US" dirty="0" smtClean="0"/>
              <a:t>currently maps</a:t>
            </a:r>
            <a:r>
              <a:rPr lang="en-US" baseline="0" dirty="0" smtClean="0"/>
              <a:t> orientation differs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602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29B599-ECF5-47B9-AA2B-14953855E0AF}" type="datetime1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548640" cy="396240"/>
          </a:xfrm>
        </p:spPr>
        <p:txBody>
          <a:bodyPr/>
          <a:lstStyle>
            <a:extLst/>
          </a:lstStyle>
          <a:p>
            <a:fld id="{C5BE0C82-1047-48C4-A6E3-CB06866D3F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222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32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909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9864" y="6345128"/>
            <a:ext cx="54864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5778229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</a:t>
            </a:r>
            <a:r>
              <a:rPr lang="en-US" sz="3200" dirty="0" smtClean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32" y="2704"/>
            <a:ext cx="7620000" cy="545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6199584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687845" y="3312596"/>
            <a:ext cx="4104458" cy="448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147485" y="587367"/>
            <a:ext cx="130723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5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u="sng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6600" dirty="0" smtClean="0"/>
              <a:t>Классификации</a:t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трехмерных</a:t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структур</a:t>
            </a:r>
            <a:endParaRPr lang="ru-RU" sz="6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0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CATH. </a:t>
            </a:r>
            <a:r>
              <a:rPr lang="ru-RU" dirty="0" smtClean="0"/>
              <a:t>Протокол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676" y="548680"/>
            <a:ext cx="8356748" cy="548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На вход подается структура и последовательность нового белка. Требуется определить его место в классификации.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S-level. </a:t>
            </a:r>
            <a:r>
              <a:rPr lang="ru-RU" sz="2400" dirty="0" smtClean="0">
                <a:solidFill>
                  <a:srgbClr val="000000"/>
                </a:solidFill>
              </a:rPr>
              <a:t>Если ли уже расклассифицированный гомолог?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NW</a:t>
            </a:r>
            <a:r>
              <a:rPr lang="ru-RU" sz="2400" dirty="0" smtClean="0">
                <a:solidFill>
                  <a:srgbClr val="000000"/>
                </a:solidFill>
              </a:rPr>
              <a:t>, +1 за совпадение, -4 за </a:t>
            </a:r>
            <a:r>
              <a:rPr lang="ru-RU" sz="2400" dirty="0" err="1" smtClean="0">
                <a:solidFill>
                  <a:srgbClr val="000000"/>
                </a:solidFill>
              </a:rPr>
              <a:t>гэп</a:t>
            </a:r>
            <a:r>
              <a:rPr lang="ru-RU" sz="2400" dirty="0" smtClean="0">
                <a:solidFill>
                  <a:srgbClr val="000000"/>
                </a:solidFill>
              </a:rPr>
              <a:t>. Уровни </a:t>
            </a:r>
            <a:r>
              <a:rPr lang="en-US" sz="2400" dirty="0" smtClean="0">
                <a:solidFill>
                  <a:srgbClr val="000000"/>
                </a:solidFill>
              </a:rPr>
              <a:t>S.O.L.I.D.</a:t>
            </a:r>
            <a:r>
              <a:rPr lang="ru-RU" sz="2400" dirty="0" smtClean="0">
                <a:solidFill>
                  <a:srgbClr val="000000"/>
                </a:solidFill>
              </a:rPr>
              <a:t> соответствуют </a:t>
            </a:r>
            <a:r>
              <a:rPr lang="en-US" sz="2400" dirty="0" smtClean="0">
                <a:solidFill>
                  <a:srgbClr val="000000"/>
                </a:solidFill>
              </a:rPr>
              <a:t>ID </a:t>
            </a:r>
            <a:r>
              <a:rPr lang="ru-RU" sz="2400" dirty="0" smtClean="0">
                <a:solidFill>
                  <a:srgbClr val="000000"/>
                </a:solidFill>
              </a:rPr>
              <a:t>35%, 60%, 95%, 100% и индивидуальной структуре.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Если таким способом определить домены не удалось,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DETECTIVE, PUU </a:t>
            </a:r>
            <a:r>
              <a:rPr lang="ru-RU" sz="2400" dirty="0" smtClean="0">
                <a:solidFill>
                  <a:srgbClr val="000000"/>
                </a:solidFill>
              </a:rPr>
              <a:t>и </a:t>
            </a:r>
            <a:r>
              <a:rPr lang="en-US" sz="2400" dirty="0" smtClean="0">
                <a:solidFill>
                  <a:srgbClr val="000000"/>
                </a:solidFill>
              </a:rPr>
              <a:t>DOMAK</a:t>
            </a:r>
            <a:r>
              <a:rPr lang="ru-RU" sz="2400" dirty="0" smtClean="0">
                <a:solidFill>
                  <a:srgbClr val="000000"/>
                </a:solidFill>
              </a:rPr>
              <a:t>. В случае 85% совпадения верными считаются границы доменов по </a:t>
            </a:r>
            <a:r>
              <a:rPr lang="en-US" sz="2400" dirty="0" smtClean="0">
                <a:solidFill>
                  <a:srgbClr val="000000"/>
                </a:solidFill>
              </a:rPr>
              <a:t>DETECTIVE</a:t>
            </a:r>
            <a:r>
              <a:rPr lang="ru-RU" sz="2400" dirty="0" smtClean="0">
                <a:solidFill>
                  <a:srgbClr val="000000"/>
                </a:solidFill>
              </a:rPr>
              <a:t>. Иначе – определяются вручную.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T-level. </a:t>
            </a:r>
            <a:r>
              <a:rPr lang="ru-RU" sz="2400" dirty="0" smtClean="0">
                <a:solidFill>
                  <a:srgbClr val="000000"/>
                </a:solidFill>
              </a:rPr>
              <a:t>На основе структурных выравниваний при помощи алгоритма </a:t>
            </a:r>
            <a:r>
              <a:rPr lang="en-US" sz="2400" dirty="0" smtClean="0">
                <a:solidFill>
                  <a:srgbClr val="000000"/>
                </a:solidFill>
              </a:rPr>
              <a:t>SSAP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A-level. </a:t>
            </a:r>
            <a:r>
              <a:rPr lang="ru-RU" sz="2400" dirty="0" smtClean="0">
                <a:solidFill>
                  <a:srgbClr val="000000"/>
                </a:solidFill>
              </a:rPr>
              <a:t>Вручную.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832" y="6152987"/>
            <a:ext cx="83225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5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1246377" y="876390"/>
            <a:ext cx="5757611" cy="49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535" y="2708920"/>
            <a:ext cx="70775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QFENPSAYK-DQVIATGLPASPGAAVGQVVFTAEDAEAWHSQGKAAILVR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||.| | ..||...|||||||| |.| |||..| | | .|   ||||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PTFNPAALKAGEVIGSALPASPGAAAGKVYFTADEAKAAHEKGERVILVR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AETSPEDVGGMHAAVGILTERGGMTSHAAVVARGWGKCCVSGCSGIRVND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||||||. ||||| |||| |||||||||||||| | ||||||. |..|.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LETSPEDIEGMHAAEGILTVRGGMTSHAAVVARGMGTCCVSGCGEIKINE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AEKLVTIGGHVLREGEWLSLNGSTGEVILGK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   .||| . ||. .||.|||| .  |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EAKTFELGGHTFAEGDYISLDGSTGKIYKGD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944" y="2729096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FAMILY. Proteins are clustered together into families on the basis of one of two criteria that imply their having a common evolutionary origin: first, all proteins that have residue identities of 30% and greater; second, proteins with lower sequence identities but whose functions and structures are very similar; for example, </a:t>
            </a:r>
            <a:r>
              <a:rPr lang="en-US" dirty="0" err="1">
                <a:latin typeface="+mj-lt"/>
                <a:cs typeface="Courier New" pitchFamily="49" charset="0"/>
              </a:rPr>
              <a:t>globins</a:t>
            </a:r>
            <a:r>
              <a:rPr lang="en-US" dirty="0">
                <a:latin typeface="+mj-lt"/>
                <a:cs typeface="Courier New" pitchFamily="49" charset="0"/>
              </a:rPr>
              <a:t> with sequence identities of 15</a:t>
            </a:r>
            <a:r>
              <a:rPr lang="en-US" dirty="0" smtClean="0">
                <a:latin typeface="+mj-lt"/>
                <a:cs typeface="Courier New" pitchFamily="49" charset="0"/>
              </a:rPr>
              <a:t>%.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33333E-6 L 1.66667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1156936" y="1036887"/>
            <a:ext cx="6082175" cy="541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8659" y="3456837"/>
            <a:ext cx="7077579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SGILASPGIAFGKALLLKEKIIDLSAIQDEVILVAADLTPSETAQLNLKK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|.. |||| | ||  .  .         . ||||  . .| .   ..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SALPASPGAAAGKVYFTADEAKAAHEKGERVILVRLETSPEDIEGMHAAE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VLGFITDAGGRTSHTSIMARSLELPAIVGTGSV-------TSQVK-N---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|..|  || |||....||..    . | | .       | ..  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--GILTVRGGMTSHAAVVARGMGTCCVSGCGEIKINEEAKTFELGGHTFA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-DDYLILDAVNNQVYVNP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.||. ||.   ..|        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011" y="4450246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SUPERFAMILY. Families, whose proteins have low sequence identities but whose structures and, in many cases, functional features suggest that a common evolutionary origin is probable, are placed together in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xmlns="" val="8831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1.66667E-6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50912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latin typeface="+mj-lt"/>
                <a:cs typeface="Courier New" pitchFamily="49" charset="0"/>
              </a:rPr>
              <a:t>COMMON FOLD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331912" y="27893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" t="8700" r="6412" b="4208"/>
          <a:stretch/>
        </p:blipFill>
        <p:spPr bwMode="auto">
          <a:xfrm>
            <a:off x="179512" y="4780485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7" t="8366" r="2521" b="6292"/>
          <a:stretch/>
        </p:blipFill>
        <p:spPr bwMode="auto">
          <a:xfrm>
            <a:off x="4631736" y="4626776"/>
            <a:ext cx="2425469" cy="19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29" t="7606" r="18628" b="3612"/>
          <a:stretch/>
        </p:blipFill>
        <p:spPr bwMode="auto">
          <a:xfrm>
            <a:off x="2708176" y="4779176"/>
            <a:ext cx="1791816" cy="19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82704" y="868443"/>
            <a:ext cx="6634376" cy="5613128"/>
            <a:chOff x="286896" y="889349"/>
            <a:chExt cx="6634376" cy="561312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07" t="8366" r="2521" b="6292"/>
            <a:stretch/>
          </p:blipFill>
          <p:spPr bwMode="auto">
            <a:xfrm>
              <a:off x="286896" y="889349"/>
              <a:ext cx="6634376" cy="5344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043608" y="5871535"/>
              <a:ext cx="4132734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3500" dirty="0" smtClean="0"/>
                <a:t>Скрипт </a:t>
              </a:r>
              <a:r>
                <a:rPr lang="en-US" sz="3500" dirty="0" err="1" smtClean="0"/>
                <a:t>commfold.spt</a:t>
              </a:r>
              <a:endParaRPr lang="ru-RU" sz="35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956" y="4450246"/>
            <a:ext cx="7077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VHGAVRDAAALRGIDIGIKALGTNP---R-KS--T---KTGAGERDVEIT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.| .   ||   |  ||  || ..|     |   |     .| |..  .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LHPTFNPAALKAGEVIG-SALPASPGAAAGKVYFTADEAKAAHEKGERVI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LGGVTFVPGDI-AYSDDDGIIVV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  .   | || .    .||. |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LVRLETSPEDIEGMHAAEGILTV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4414324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COMMON FOLD.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>
                <a:latin typeface="+mj-lt"/>
                <a:cs typeface="Courier New" pitchFamily="49" charset="0"/>
              </a:rPr>
              <a:t> and families are defined as having a common fold if their proteins have same major secondary structures in same arrangement with the same topological connections. </a:t>
            </a:r>
            <a:endParaRPr lang="ru-RU" dirty="0" smtClean="0">
              <a:latin typeface="+mj-lt"/>
              <a:cs typeface="Courier New" pitchFamily="49" charset="0"/>
            </a:endParaRP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xmlns="" val="16569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11111E-6 L 2.77778E-7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 </a:t>
            </a:r>
            <a:r>
              <a:rPr lang="ru-RU" dirty="0" smtClean="0"/>
              <a:t>и </a:t>
            </a:r>
            <a:r>
              <a:rPr lang="en-US" dirty="0" smtClean="0"/>
              <a:t>CATH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7667649"/>
              </p:ext>
            </p:extLst>
          </p:nvPr>
        </p:nvGraphicFramePr>
        <p:xfrm>
          <a:off x="-19381" y="1298648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3945916"/>
              </p:ext>
            </p:extLst>
          </p:nvPr>
        </p:nvGraphicFramePr>
        <p:xfrm>
          <a:off x="4355976" y="12240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4499048"/>
            <a:ext cx="453906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SCOP (</a:t>
            </a:r>
            <a:r>
              <a:rPr lang="en-GB" dirty="0" err="1"/>
              <a:t>Murzin</a:t>
            </a:r>
            <a:r>
              <a:rPr lang="en-GB" dirty="0"/>
              <a:t>, Benner, Hubbard, </a:t>
            </a:r>
            <a:r>
              <a:rPr lang="en-GB" dirty="0" err="1"/>
              <a:t>Chotia</a:t>
            </a:r>
            <a:r>
              <a:rPr lang="en-GB" dirty="0"/>
              <a:t>, 1995)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4499048"/>
            <a:ext cx="324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CATH (</a:t>
            </a:r>
            <a:r>
              <a:rPr lang="en-GB" dirty="0" err="1"/>
              <a:t>Orengo</a:t>
            </a:r>
            <a:r>
              <a:rPr lang="en-GB" dirty="0"/>
              <a:t> et al., 1993, 1997)</a:t>
            </a:r>
          </a:p>
        </p:txBody>
      </p:sp>
    </p:spTree>
    <p:extLst>
      <p:ext uri="{BB962C8B-B14F-4D97-AF65-F5344CB8AC3E}">
        <p14:creationId xmlns:p14="http://schemas.microsoft.com/office/powerpoint/2010/main" xmlns="" val="26374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989E06-2786-4515-8585-9701BD5223D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4700707" y="6244821"/>
            <a:ext cx="24145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 smtClean="0"/>
              <a:t>баррель</a:t>
            </a:r>
            <a:endParaRPr lang="ru-RU" sz="25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334307" y="3481957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3537" y="3439194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87624" y="6183008"/>
            <a:ext cx="233788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 smtClean="0"/>
              <a:t>CATH: </a:t>
            </a:r>
            <a:r>
              <a:rPr lang="ru-RU" sz="2500" dirty="0" smtClean="0"/>
              <a:t>сэндвич</a:t>
            </a:r>
            <a:endParaRPr lang="ru-RU" sz="25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5724" y="0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SCOP </a:t>
            </a:r>
            <a:r>
              <a:rPr lang="en-US" dirty="0" err="1" smtClean="0"/>
              <a:t>vs</a:t>
            </a:r>
            <a:r>
              <a:rPr lang="en-US" dirty="0" smtClean="0"/>
              <a:t> CATH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311" y="980728"/>
            <a:ext cx="795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8311" y="980728"/>
            <a:ext cx="7958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311" y="980728"/>
            <a:ext cx="7958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311" y="980728"/>
            <a:ext cx="79581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  <a:p>
            <a:r>
              <a:rPr lang="ru-RU" sz="2400" dirty="0" smtClean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724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Структурные мотивы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66800" y="533400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9214" y="536073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69569" y="748301"/>
            <a:ext cx="3133618" cy="215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69569" y="754294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3375" y="3157591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шпилька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64750" y="608598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66800" y="3135868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меандр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89592" y="313586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βαβ</a:t>
            </a:r>
            <a:r>
              <a:rPr lang="en-US" dirty="0" smtClean="0"/>
              <a:t>-</a:t>
            </a:r>
            <a:r>
              <a:rPr lang="ru-RU" dirty="0" smtClean="0"/>
              <a:t>мотив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608642" y="3133601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41290" y="4117848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6530" y="4898136"/>
            <a:ext cx="3263900" cy="17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417490" y="4830925"/>
            <a:ext cx="3456447" cy="18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6530" y="4331367"/>
            <a:ext cx="3517900" cy="22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65200" y="3939129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224451" y="6129862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84861" y="4035355"/>
            <a:ext cx="13970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42261" y="4049548"/>
            <a:ext cx="1320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16861" y="4043198"/>
            <a:ext cx="13462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89000" y="4022655"/>
            <a:ext cx="1689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27100" y="4012918"/>
            <a:ext cx="2032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1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00800" y="748301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7162800" y="1905000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1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01830" y="2013857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003720" y="3429000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Греческий ключ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65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Leu zipper</a:t>
            </a:r>
            <a:endParaRPr lang="ru-RU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685800"/>
            <a:ext cx="3477247" cy="59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984" y="599678"/>
            <a:ext cx="3886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79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7984" y="144016"/>
            <a:ext cx="7507288" cy="548680"/>
          </a:xfrm>
        </p:spPr>
        <p:txBody>
          <a:bodyPr/>
          <a:lstStyle/>
          <a:p>
            <a:r>
              <a:rPr lang="en-US" dirty="0" smtClean="0"/>
              <a:t>Helix-turn-helix</a:t>
            </a:r>
            <a:endParaRPr lang="ru-RU" dirty="0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3672408" cy="41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4984" y="1460784"/>
            <a:ext cx="3024336" cy="493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1056" y="116632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Helix-loop-helix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70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Zn finger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1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Разнообразие укладок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764704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Мы знаем много </a:t>
            </a:r>
            <a:r>
              <a:rPr lang="ru-RU" dirty="0" err="1" smtClean="0"/>
              <a:t>укалдок</a:t>
            </a:r>
            <a:r>
              <a:rPr lang="ru-RU" dirty="0" smtClean="0"/>
              <a:t>. И что?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разные белки свернуты по-разному? Зачем такой-то белок свернут именно так?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Зачем нужна большая часть белка (кроме активного центра?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одни укладки распространены больше других?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связана укладка с </a:t>
            </a:r>
            <a:r>
              <a:rPr lang="ru-RU" dirty="0" err="1" smtClean="0"/>
              <a:t>фолдингом</a:t>
            </a:r>
            <a:r>
              <a:rPr lang="ru-RU" dirty="0" smtClean="0"/>
              <a:t>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возникают и изменяются укладки в ходе эволюции?</a:t>
            </a:r>
          </a:p>
          <a:p>
            <a:pPr marL="342900" indent="-342900">
              <a:buAutoNum type="arabicPeriod"/>
            </a:pPr>
            <a:r>
              <a:rPr lang="ru-RU" dirty="0" smtClean="0"/>
              <a:t>и т.д.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5391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00" y="280988"/>
            <a:ext cx="8610600" cy="6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EF-hand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5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32223" y="304800"/>
            <a:ext cx="47720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9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/>
              <a:t>Core and extensions</a:t>
            </a:r>
            <a:r>
              <a:rPr lang="en-US" dirty="0" smtClean="0"/>
              <a:t>: </a:t>
            </a:r>
            <a:r>
              <a:rPr lang="ru-RU" dirty="0" smtClean="0"/>
              <a:t>к известным мотивам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4442" y="6381328"/>
            <a:ext cx="548640" cy="396240"/>
          </a:xfrm>
        </p:spPr>
        <p:txBody>
          <a:bodyPr/>
          <a:lstStyle/>
          <a:p>
            <a:fld id="{0650861A-FB08-42BE-8AE3-7B76ACB541A5}" type="slidenum">
              <a:rPr lang="ru-RU" smtClean="0"/>
              <a:pPr/>
              <a:t>22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13237" y="2257928"/>
            <a:ext cx="3199202" cy="3469812"/>
            <a:chOff x="5508104" y="3573016"/>
            <a:chExt cx="2448272" cy="2655363"/>
          </a:xfrm>
          <a:scene3d>
            <a:camera prst="isometricOffAxis2Left"/>
            <a:lightRig rig="threePt" dir="t"/>
          </a:scene3d>
        </p:grpSpPr>
        <p:sp>
          <p:nvSpPr>
            <p:cNvPr id="6" name="Стрелка вправо 5"/>
            <p:cNvSpPr/>
            <p:nvPr/>
          </p:nvSpPr>
          <p:spPr>
            <a:xfrm>
              <a:off x="5508104" y="4149080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7" name="Стрелка вправо 6"/>
            <p:cNvSpPr/>
            <p:nvPr/>
          </p:nvSpPr>
          <p:spPr>
            <a:xfrm flipH="1">
              <a:off x="5508104" y="3573016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8" name="Стрелка вправо 7"/>
            <p:cNvSpPr/>
            <p:nvPr/>
          </p:nvSpPr>
          <p:spPr>
            <a:xfrm flipH="1">
              <a:off x="5508104" y="4725144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5508104" y="5301208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0" name="Стрелка вправо 9"/>
            <p:cNvSpPr/>
            <p:nvPr/>
          </p:nvSpPr>
          <p:spPr>
            <a:xfrm flipH="1">
              <a:off x="5508104" y="5868339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80558" y="2352023"/>
            <a:ext cx="470471" cy="1129130"/>
            <a:chOff x="5652120" y="1628800"/>
            <a:chExt cx="360040" cy="864096"/>
          </a:xfrm>
        </p:grpSpPr>
        <p:sp>
          <p:nvSpPr>
            <p:cNvPr id="12" name="Стрелка вправо 11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Стрелка вправо 12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14" name="Дуга 13"/>
          <p:cNvSpPr/>
          <p:nvPr/>
        </p:nvSpPr>
        <p:spPr>
          <a:xfrm flipH="1" flipV="1">
            <a:off x="213237" y="2352023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5" name="Дуга 14"/>
          <p:cNvSpPr/>
          <p:nvPr/>
        </p:nvSpPr>
        <p:spPr>
          <a:xfrm flipV="1">
            <a:off x="777804" y="2270511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54379" y="3057729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2" idx="1"/>
          </p:cNvCxnSpPr>
          <p:nvPr/>
        </p:nvCxnSpPr>
        <p:spPr>
          <a:xfrm flipH="1">
            <a:off x="1134631" y="2587258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flipV="1">
            <a:off x="3362635" y="2547424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54379" y="4328000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/>
          <p:cNvSpPr/>
          <p:nvPr/>
        </p:nvSpPr>
        <p:spPr>
          <a:xfrm flipV="1">
            <a:off x="2879171" y="4927753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54379" y="4986660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flipV="1">
            <a:off x="2941968" y="3164404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3" name="Дуга 22"/>
          <p:cNvSpPr/>
          <p:nvPr/>
        </p:nvSpPr>
        <p:spPr>
          <a:xfrm flipH="1" flipV="1">
            <a:off x="2941967" y="3245917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4" name="Группа 23"/>
          <p:cNvGrpSpPr/>
          <p:nvPr/>
        </p:nvGrpSpPr>
        <p:grpSpPr>
          <a:xfrm rot="20101027">
            <a:off x="905991" y="1701580"/>
            <a:ext cx="2493830" cy="3387390"/>
            <a:chOff x="2267744" y="404664"/>
            <a:chExt cx="2160240" cy="2592288"/>
          </a:xfrm>
          <a:scene3d>
            <a:camera prst="isometricOffAxis2Left"/>
            <a:lightRig rig="threePt" dir="t"/>
          </a:scene3d>
        </p:grpSpPr>
        <p:sp>
          <p:nvSpPr>
            <p:cNvPr id="25" name="Стрелка вправо 24"/>
            <p:cNvSpPr/>
            <p:nvPr/>
          </p:nvSpPr>
          <p:spPr>
            <a:xfrm>
              <a:off x="2267744" y="404664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6" name="Стрелка вправо 25"/>
            <p:cNvSpPr/>
            <p:nvPr/>
          </p:nvSpPr>
          <p:spPr>
            <a:xfrm flipH="1">
              <a:off x="2267744" y="908720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7" name="Стрелка вправо 26"/>
            <p:cNvSpPr/>
            <p:nvPr/>
          </p:nvSpPr>
          <p:spPr>
            <a:xfrm flipH="1">
              <a:off x="2771800" y="908720"/>
              <a:ext cx="1656184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2267744" y="1484784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9" name="Стрелка вправо 28"/>
            <p:cNvSpPr/>
            <p:nvPr/>
          </p:nvSpPr>
          <p:spPr>
            <a:xfrm flipH="1">
              <a:off x="2267744" y="2060848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2267744" y="2636912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H="1">
            <a:off x="354379" y="3716388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20551">
            <a:off x="157699" y="202985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33" name="TextBox 32"/>
          <p:cNvSpPr txBox="1"/>
          <p:nvPr/>
        </p:nvSpPr>
        <p:spPr>
          <a:xfrm rot="520551">
            <a:off x="63605" y="28976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4" name="TextBox 33"/>
          <p:cNvSpPr txBox="1"/>
          <p:nvPr/>
        </p:nvSpPr>
        <p:spPr>
          <a:xfrm rot="520551">
            <a:off x="1379889" y="3808441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520551">
            <a:off x="1212274" y="44763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36" name="TextBox 35"/>
          <p:cNvSpPr txBox="1"/>
          <p:nvPr/>
        </p:nvSpPr>
        <p:spPr>
          <a:xfrm rot="520551">
            <a:off x="1286831" y="522001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20450462">
            <a:off x="416081" y="231026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8" name="TextBox 37"/>
          <p:cNvSpPr txBox="1"/>
          <p:nvPr/>
        </p:nvSpPr>
        <p:spPr>
          <a:xfrm rot="20580095">
            <a:off x="707770" y="2858156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 rot="20450462">
            <a:off x="2667561" y="450226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00628" y="2415638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694722" y="3065317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42" name="TextBox 41"/>
          <p:cNvSpPr txBox="1"/>
          <p:nvPr/>
        </p:nvSpPr>
        <p:spPr>
          <a:xfrm rot="20621391">
            <a:off x="2073380" y="2446511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43" name="TextBox 42"/>
          <p:cNvSpPr txBox="1"/>
          <p:nvPr/>
        </p:nvSpPr>
        <p:spPr>
          <a:xfrm rot="20512863">
            <a:off x="1794329" y="32863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 rot="20512863">
            <a:off x="2226162" y="388458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45" name="Дуга 44"/>
          <p:cNvSpPr/>
          <p:nvPr/>
        </p:nvSpPr>
        <p:spPr>
          <a:xfrm flipV="1">
            <a:off x="1134631" y="2241491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47" name="Прямая соединительная линия 46"/>
          <p:cNvCxnSpPr>
            <a:stCxn id="12" idx="3"/>
          </p:cNvCxnSpPr>
          <p:nvPr/>
        </p:nvCxnSpPr>
        <p:spPr>
          <a:xfrm flipH="1" flipV="1">
            <a:off x="3680557" y="2587258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13" idx="3"/>
          </p:cNvCxnSpPr>
          <p:nvPr/>
        </p:nvCxnSpPr>
        <p:spPr>
          <a:xfrm flipH="1">
            <a:off x="3680558" y="3207463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40458" y="1140540"/>
            <a:ext cx="397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UY0 A: jellyroll, </a:t>
            </a:r>
            <a:r>
              <a:rPr lang="ru-RU" dirty="0" smtClean="0"/>
              <a:t>если забыть про тяжи,</a:t>
            </a:r>
            <a:br>
              <a:rPr lang="ru-RU" dirty="0" smtClean="0"/>
            </a:br>
            <a:r>
              <a:rPr lang="ru-RU" dirty="0" smtClean="0"/>
              <a:t>               обозначенные синим цветом</a:t>
            </a:r>
            <a:endParaRPr lang="ru-RU" dirty="0"/>
          </a:p>
        </p:txBody>
      </p:sp>
      <p:sp>
        <p:nvSpPr>
          <p:cNvPr id="48" name="Номер слайда 2"/>
          <p:cNvSpPr txBox="1">
            <a:spLocks/>
          </p:cNvSpPr>
          <p:nvPr/>
        </p:nvSpPr>
        <p:spPr>
          <a:xfrm>
            <a:off x="12268726" y="6952639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chemeClr val="tx1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0861A-FB08-42BE-8AE3-7B76ACB541A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990" y="1786871"/>
            <a:ext cx="4649034" cy="456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337528" y="287357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3" name="Стрелка вправо 52"/>
          <p:cNvSpPr/>
          <p:nvPr/>
        </p:nvSpPr>
        <p:spPr>
          <a:xfrm flipH="1">
            <a:off x="337528" y="215349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4" name="Стрелка вправо 53"/>
          <p:cNvSpPr/>
          <p:nvPr/>
        </p:nvSpPr>
        <p:spPr>
          <a:xfrm flipH="1">
            <a:off x="193512" y="377125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5" name="Стрелка вправо 54"/>
          <p:cNvSpPr/>
          <p:nvPr/>
        </p:nvSpPr>
        <p:spPr>
          <a:xfrm>
            <a:off x="193512" y="4457748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6" name="Стрелка вправо 55"/>
          <p:cNvSpPr/>
          <p:nvPr/>
        </p:nvSpPr>
        <p:spPr>
          <a:xfrm flipH="1">
            <a:off x="193512" y="515283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0" name="Дуга 59"/>
          <p:cNvSpPr/>
          <p:nvPr/>
        </p:nvSpPr>
        <p:spPr>
          <a:xfrm flipH="1" flipV="1">
            <a:off x="201620" y="2337614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1" name="Дуга 60"/>
          <p:cNvSpPr/>
          <p:nvPr/>
        </p:nvSpPr>
        <p:spPr>
          <a:xfrm flipV="1">
            <a:off x="766187" y="2256102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342762" y="3043320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58" idx="1"/>
          </p:cNvCxnSpPr>
          <p:nvPr/>
        </p:nvCxnSpPr>
        <p:spPr>
          <a:xfrm flipH="1">
            <a:off x="1123014" y="2572849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Дуга 63"/>
          <p:cNvSpPr/>
          <p:nvPr/>
        </p:nvSpPr>
        <p:spPr>
          <a:xfrm flipV="1">
            <a:off x="3351018" y="2533015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42762" y="4313591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Дуга 65"/>
          <p:cNvSpPr/>
          <p:nvPr/>
        </p:nvSpPr>
        <p:spPr>
          <a:xfrm flipV="1">
            <a:off x="2867554" y="4913344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342762" y="4972251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Дуга 67"/>
          <p:cNvSpPr/>
          <p:nvPr/>
        </p:nvSpPr>
        <p:spPr>
          <a:xfrm flipV="1">
            <a:off x="2930351" y="3149995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9" name="Дуга 68"/>
          <p:cNvSpPr/>
          <p:nvPr/>
        </p:nvSpPr>
        <p:spPr>
          <a:xfrm flipH="1" flipV="1">
            <a:off x="2930350" y="3231508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1" name="Стрелка вправо 70"/>
          <p:cNvSpPr/>
          <p:nvPr/>
        </p:nvSpPr>
        <p:spPr>
          <a:xfrm rot="20101027">
            <a:off x="417435" y="2219254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2" name="Стрелка вправо 71"/>
          <p:cNvSpPr/>
          <p:nvPr/>
        </p:nvSpPr>
        <p:spPr>
          <a:xfrm rot="20101027" flipH="1">
            <a:off x="706079" y="2723310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3" name="Стрелка вправо 72"/>
          <p:cNvSpPr/>
          <p:nvPr/>
        </p:nvSpPr>
        <p:spPr>
          <a:xfrm rot="20101027" flipH="1">
            <a:off x="1139522" y="2391217"/>
            <a:ext cx="1911936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4" name="Стрелка вправо 73"/>
          <p:cNvSpPr/>
          <p:nvPr/>
        </p:nvSpPr>
        <p:spPr>
          <a:xfrm rot="20101027">
            <a:off x="885351" y="3122615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5" name="Стрелка вправо 74"/>
          <p:cNvSpPr/>
          <p:nvPr/>
        </p:nvSpPr>
        <p:spPr>
          <a:xfrm rot="20101027" flipH="1">
            <a:off x="1184307" y="3770687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6" name="Стрелка вправо 75"/>
          <p:cNvSpPr/>
          <p:nvPr/>
        </p:nvSpPr>
        <p:spPr>
          <a:xfrm rot="20101027">
            <a:off x="1472339" y="4418759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H="1">
            <a:off x="342762" y="3701979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520551">
            <a:off x="146082" y="2015450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80" name="TextBox 79"/>
          <p:cNvSpPr txBox="1"/>
          <p:nvPr/>
        </p:nvSpPr>
        <p:spPr>
          <a:xfrm rot="520551">
            <a:off x="1368272" y="379403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520551">
            <a:off x="1200657" y="446189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82" name="TextBox 81"/>
          <p:cNvSpPr txBox="1"/>
          <p:nvPr/>
        </p:nvSpPr>
        <p:spPr>
          <a:xfrm rot="520551">
            <a:off x="1275214" y="52056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20450462">
            <a:off x="430870" y="232031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84" name="TextBox 83"/>
          <p:cNvSpPr txBox="1"/>
          <p:nvPr/>
        </p:nvSpPr>
        <p:spPr>
          <a:xfrm rot="20580095">
            <a:off x="696153" y="2843747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85" name="TextBox 84"/>
          <p:cNvSpPr txBox="1"/>
          <p:nvPr/>
        </p:nvSpPr>
        <p:spPr>
          <a:xfrm rot="20450462">
            <a:off x="2655944" y="448785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8" name="TextBox 87"/>
          <p:cNvSpPr txBox="1"/>
          <p:nvPr/>
        </p:nvSpPr>
        <p:spPr>
          <a:xfrm rot="20621391">
            <a:off x="2061763" y="2432102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89" name="TextBox 88"/>
          <p:cNvSpPr txBox="1"/>
          <p:nvPr/>
        </p:nvSpPr>
        <p:spPr>
          <a:xfrm rot="20512863">
            <a:off x="1782712" y="327189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90" name="TextBox 89"/>
          <p:cNvSpPr txBox="1"/>
          <p:nvPr/>
        </p:nvSpPr>
        <p:spPr>
          <a:xfrm rot="20512863">
            <a:off x="2214545" y="387017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91" name="Дуга 90"/>
          <p:cNvSpPr/>
          <p:nvPr/>
        </p:nvSpPr>
        <p:spPr>
          <a:xfrm flipV="1">
            <a:off x="1123014" y="2227082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92" name="Прямая соединительная линия 91"/>
          <p:cNvCxnSpPr>
            <a:stCxn id="58" idx="3"/>
          </p:cNvCxnSpPr>
          <p:nvPr/>
        </p:nvCxnSpPr>
        <p:spPr>
          <a:xfrm flipH="1" flipV="1">
            <a:off x="3668940" y="2572849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endCxn id="59" idx="3"/>
          </p:cNvCxnSpPr>
          <p:nvPr/>
        </p:nvCxnSpPr>
        <p:spPr>
          <a:xfrm flipH="1">
            <a:off x="3668941" y="3193054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/>
          <p:cNvGrpSpPr/>
          <p:nvPr/>
        </p:nvGrpSpPr>
        <p:grpSpPr>
          <a:xfrm>
            <a:off x="3668941" y="2337614"/>
            <a:ext cx="470471" cy="1129130"/>
            <a:chOff x="5652120" y="1628800"/>
            <a:chExt cx="360040" cy="864096"/>
          </a:xfrm>
        </p:grpSpPr>
        <p:sp>
          <p:nvSpPr>
            <p:cNvPr id="58" name="Стрелка вправо 57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59" name="Стрелка вправо 58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589011" y="2401229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683105" y="3050908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79" name="TextBox 78"/>
          <p:cNvSpPr txBox="1"/>
          <p:nvPr/>
        </p:nvSpPr>
        <p:spPr>
          <a:xfrm rot="520551">
            <a:off x="54250" y="28751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4140458" y="2728399"/>
            <a:ext cx="2753477" cy="483882"/>
            <a:chOff x="4140458" y="2728399"/>
            <a:chExt cx="2753477" cy="483882"/>
          </a:xfrm>
        </p:grpSpPr>
        <p:sp>
          <p:nvSpPr>
            <p:cNvPr id="46" name="TextBox 45"/>
            <p:cNvSpPr txBox="1"/>
            <p:nvPr/>
          </p:nvSpPr>
          <p:spPr>
            <a:xfrm>
              <a:off x="5724128" y="2787881"/>
              <a:ext cx="1169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Extentions</a:t>
              </a:r>
              <a:endParaRPr lang="ru-RU" dirty="0"/>
            </a:p>
          </p:txBody>
        </p:sp>
        <p:cxnSp>
          <p:nvCxnSpPr>
            <p:cNvPr id="95" name="Прямая со стрелкой 94"/>
            <p:cNvCxnSpPr>
              <a:stCxn id="46" idx="1"/>
            </p:cNvCxnSpPr>
            <p:nvPr/>
          </p:nvCxnSpPr>
          <p:spPr>
            <a:xfrm flipH="1" flipV="1">
              <a:off x="4140458" y="2728399"/>
              <a:ext cx="1583670" cy="24414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>
              <a:stCxn id="46" idx="1"/>
            </p:cNvCxnSpPr>
            <p:nvPr/>
          </p:nvCxnSpPr>
          <p:spPr>
            <a:xfrm flipH="1">
              <a:off x="4355976" y="2972547"/>
              <a:ext cx="1368152" cy="239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7" t="5991" r="54098" b="17899"/>
          <a:stretch/>
        </p:blipFill>
        <p:spPr bwMode="auto">
          <a:xfrm>
            <a:off x="4932293" y="3300181"/>
            <a:ext cx="3328844" cy="34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31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2" grpId="0"/>
      <p:bldP spid="4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4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/>
      <p:bldP spid="80" grpId="0"/>
      <p:bldP spid="81" grpId="0"/>
      <p:bldP spid="82" grpId="0"/>
      <p:bldP spid="83" grpId="0"/>
      <p:bldP spid="84" grpId="0"/>
      <p:bldP spid="85" grpId="0"/>
      <p:bldP spid="88" grpId="0"/>
      <p:bldP spid="89" grpId="0"/>
      <p:bldP spid="90" grpId="0"/>
      <p:bldP spid="91" grpId="0" animBg="1"/>
      <p:bldP spid="86" grpId="0"/>
      <p:bldP spid="87" grpId="0"/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Core and extensions: NMR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37312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231331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</a:t>
            </a:r>
            <a:r>
              <a:rPr lang="en-US" dirty="0" smtClean="0"/>
              <a:t>3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0" t="8257" r="27747" b="10883"/>
          <a:stretch/>
        </p:blipFill>
        <p:spPr bwMode="auto">
          <a:xfrm>
            <a:off x="395904" y="578915"/>
            <a:ext cx="3229018" cy="41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9" t="26842" r="11392" b="51908"/>
          <a:stretch/>
        </p:blipFill>
        <p:spPr bwMode="auto">
          <a:xfrm>
            <a:off x="-2132" y="5134143"/>
            <a:ext cx="4592675" cy="8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96" t="9442" r="29666" b="10882"/>
          <a:stretch/>
        </p:blipFill>
        <p:spPr bwMode="auto">
          <a:xfrm>
            <a:off x="4860032" y="578915"/>
            <a:ext cx="3051813" cy="416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" t="26991" r="2037" b="44425"/>
          <a:stretch/>
        </p:blipFill>
        <p:spPr bwMode="auto">
          <a:xfrm>
            <a:off x="4673156" y="5150291"/>
            <a:ext cx="4467513" cy="95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82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67" t="17817" r="4346" b="15219"/>
          <a:stretch/>
        </p:blipFill>
        <p:spPr bwMode="auto">
          <a:xfrm>
            <a:off x="107504" y="1700808"/>
            <a:ext cx="8188788" cy="463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59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2" t="21640" r="1793" b="8032"/>
          <a:stretch/>
        </p:blipFill>
        <p:spPr bwMode="auto">
          <a:xfrm>
            <a:off x="-612576" y="1824931"/>
            <a:ext cx="9756576" cy="427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90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2" t="3386" r="882" b="3824"/>
          <a:stretch/>
        </p:blipFill>
        <p:spPr bwMode="auto">
          <a:xfrm>
            <a:off x="0" y="1160677"/>
            <a:ext cx="9073008" cy="558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6752" y="3443190"/>
            <a:ext cx="801950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Скрипт </a:t>
            </a:r>
            <a:r>
              <a:rPr lang="en-US" sz="6000" dirty="0"/>
              <a:t>1bk0_3o2g_jr.spt</a:t>
            </a:r>
            <a:endParaRPr lang="ru-RU" sz="6000" dirty="0" err="1" smtClean="0"/>
          </a:p>
        </p:txBody>
      </p:sp>
    </p:spTree>
    <p:extLst>
      <p:ext uri="{BB962C8B-B14F-4D97-AF65-F5344CB8AC3E}">
        <p14:creationId xmlns:p14="http://schemas.microsoft.com/office/powerpoint/2010/main" xmlns="" val="12990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Core and extensions: </a:t>
            </a:r>
            <a:r>
              <a:rPr lang="ru-RU" dirty="0" smtClean="0"/>
              <a:t>и т.д.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73607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smtClean="0"/>
              <a:t>понятия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(</a:t>
            </a:r>
            <a:r>
              <a:rPr lang="en-US" sz="2400" dirty="0" smtClean="0"/>
              <a:t>“core”)</a:t>
            </a:r>
            <a:r>
              <a:rPr lang="ru-RU" sz="2400" dirty="0" smtClean="0"/>
              <a:t> домена нет четкого, формального общепризнанного определения. Есть только наблюдение, известное из опыта проведения структурных исследований: многие структуры подразделяются на </a:t>
            </a:r>
            <a:r>
              <a:rPr lang="en-US" sz="2400" dirty="0" smtClean="0"/>
              <a:t>“</a:t>
            </a:r>
            <a:r>
              <a:rPr lang="ru-RU" sz="2400" dirty="0" smtClean="0"/>
              <a:t>важную часть</a:t>
            </a:r>
            <a:r>
              <a:rPr lang="en-US" sz="2400" dirty="0" smtClean="0"/>
              <a:t>”</a:t>
            </a:r>
            <a:r>
              <a:rPr lang="ru-RU" sz="2400" dirty="0" smtClean="0"/>
              <a:t>,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и дополнительные элементы. В понятие </a:t>
            </a:r>
            <a:r>
              <a:rPr lang="en-US" sz="2400" dirty="0" smtClean="0"/>
              <a:t>“</a:t>
            </a:r>
            <a:r>
              <a:rPr lang="ru-RU" sz="2400" dirty="0" smtClean="0"/>
              <a:t>важная</a:t>
            </a:r>
            <a:r>
              <a:rPr lang="en-US" sz="2400" dirty="0" smtClean="0"/>
              <a:t>”</a:t>
            </a:r>
            <a:r>
              <a:rPr lang="ru-RU" sz="2400" dirty="0" smtClean="0"/>
              <a:t> можно вкладывать различный смысл, в зависимости от конкретной задачи – можно определять ядро через эволюционную консервативность или стабильность при внутримолекулярных движениях и так далее.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 какого-то формального определения (и уж тем более золотого стандарта). В конкретном исследовании можно использовать те или иные критерии. Допустимость (и необходимость) такого подхода подтверждается тем, что он позволяет получать разумные результаты.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027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4176464" cy="548680"/>
          </a:xfrm>
        </p:spPr>
        <p:txBody>
          <a:bodyPr/>
          <a:lstStyle/>
          <a:p>
            <a:r>
              <a:rPr lang="ru-RU" dirty="0" smtClean="0"/>
              <a:t>Творческий поиск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36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7507288" cy="1080120"/>
          </a:xfrm>
        </p:spPr>
        <p:txBody>
          <a:bodyPr/>
          <a:lstStyle/>
          <a:p>
            <a:r>
              <a:rPr lang="ru-RU" dirty="0"/>
              <a:t>Зачем нужны </a:t>
            </a:r>
            <a:r>
              <a:rPr lang="ru-RU" dirty="0" err="1"/>
              <a:t>струкурные</a:t>
            </a:r>
            <a:r>
              <a:rPr lang="ru-RU" dirty="0"/>
              <a:t> классификации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268760"/>
            <a:ext cx="7498080" cy="504056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Голд</a:t>
            </a:r>
            <a:r>
              <a:rPr lang="ru-RU" dirty="0" smtClean="0"/>
              <a:t> стандарт для различных алгоритмов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16" y="1700808"/>
            <a:ext cx="3457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2662" y="2060858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DSSP</a:t>
            </a:r>
            <a:endParaRPr lang="ru-RU" sz="30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58991" y="2708920"/>
            <a:ext cx="48006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99010" y="4351735"/>
            <a:ext cx="7989414" cy="2533649"/>
            <a:chOff x="355611" y="3670717"/>
            <a:chExt cx="7989414" cy="253364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55611" y="3670717"/>
              <a:ext cx="3457575" cy="253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8011" y="3823117"/>
              <a:ext cx="13372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 smtClean="0"/>
                <a:t>SheeP</a:t>
              </a:r>
              <a:endParaRPr lang="ru-RU" sz="3000" dirty="0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699012" y="3975517"/>
              <a:ext cx="3521064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125450" y="4813717"/>
              <a:ext cx="421957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6040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507288" cy="548680"/>
          </a:xfrm>
        </p:spPr>
        <p:txBody>
          <a:bodyPr/>
          <a:lstStyle/>
          <a:p>
            <a:r>
              <a:rPr lang="ru-RU" dirty="0" smtClean="0"/>
              <a:t>Элементарная единица –домен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11" t="9959" r="14306" b="3606"/>
          <a:stretch/>
        </p:blipFill>
        <p:spPr bwMode="auto">
          <a:xfrm>
            <a:off x="2195736" y="692696"/>
            <a:ext cx="4248472" cy="53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6949" r="10278" b="4274"/>
          <a:stretch/>
        </p:blipFill>
        <p:spPr bwMode="auto">
          <a:xfrm>
            <a:off x="1402080" y="812799"/>
            <a:ext cx="6075680" cy="539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0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30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932040" y="1268760"/>
            <a:ext cx="3251300" cy="4185756"/>
            <a:chOff x="4932040" y="1268760"/>
            <a:chExt cx="3251300" cy="41857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19" t="5590" r="24713" b="4183"/>
            <a:stretch/>
          </p:blipFill>
          <p:spPr bwMode="auto">
            <a:xfrm>
              <a:off x="4932040" y="1268760"/>
              <a:ext cx="3251300" cy="3473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4128" y="5085184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1a3q A:227-327</a:t>
              </a:r>
              <a:endParaRPr lang="ru-RU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8" t="30775" r="3946" b="7502"/>
          <a:stretch/>
        </p:blipFill>
        <p:spPr bwMode="auto">
          <a:xfrm>
            <a:off x="136104" y="1414403"/>
            <a:ext cx="4630972" cy="31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3603" y="508518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1bhg A:22-225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495826" y="260648"/>
            <a:ext cx="2123728" cy="576064"/>
          </a:xfrm>
        </p:spPr>
        <p:txBody>
          <a:bodyPr/>
          <a:lstStyle/>
          <a:p>
            <a:r>
              <a:rPr lang="en-US" dirty="0" smtClean="0"/>
              <a:t>PALSSE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1738" y="396320"/>
            <a:ext cx="323817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SheeP</a:t>
            </a:r>
            <a:r>
              <a:rPr lang="en-US" dirty="0" smtClean="0"/>
              <a:t>, SCOP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29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119" y="2096171"/>
            <a:ext cx="71628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419919" y="5328321"/>
            <a:ext cx="76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, </a:t>
            </a:r>
            <a:r>
              <a:rPr lang="en-US" dirty="0" err="1"/>
              <a:t>Alexeevski</a:t>
            </a:r>
            <a:r>
              <a:rPr lang="en-US" dirty="0"/>
              <a:t>. </a:t>
            </a:r>
            <a:r>
              <a:rPr lang="en-US" dirty="0" err="1"/>
              <a:t>SheeP</a:t>
            </a:r>
            <a:r>
              <a:rPr lang="en-US" dirty="0"/>
              <a:t>: A Tool for Description of  </a:t>
            </a:r>
            <a:r>
              <a:rPr lang="el-GR" dirty="0"/>
              <a:t>β</a:t>
            </a:r>
            <a:r>
              <a:rPr lang="en-US" dirty="0"/>
              <a:t>-Sheets in Protein 3D Structures. </a:t>
            </a:r>
            <a:r>
              <a:rPr lang="en-US" i="1" dirty="0"/>
              <a:t>Journal of Bioinformatics and Computational Biology</a:t>
            </a:r>
            <a:r>
              <a:rPr lang="en-US" dirty="0"/>
              <a:t>, 2012. 10(2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908720"/>
            <a:ext cx="772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Частота ошибок, допускаемых программами </a:t>
            </a:r>
            <a:r>
              <a:rPr lang="en-US" sz="3000" dirty="0" smtClean="0"/>
              <a:t>DSSP</a:t>
            </a:r>
            <a:r>
              <a:rPr lang="ru-RU" sz="3000" dirty="0"/>
              <a:t>,</a:t>
            </a:r>
            <a:r>
              <a:rPr lang="ru-RU" sz="3000" dirty="0" smtClean="0"/>
              <a:t> </a:t>
            </a:r>
            <a:r>
              <a:rPr lang="en-US" sz="3000" dirty="0" smtClean="0"/>
              <a:t>Stride</a:t>
            </a:r>
            <a:r>
              <a:rPr lang="ru-RU" sz="3000" dirty="0" smtClean="0"/>
              <a:t> и </a:t>
            </a:r>
            <a:r>
              <a:rPr lang="en-US" sz="3000" dirty="0" err="1" smtClean="0"/>
              <a:t>SheeP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30957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48680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Будем обозначать направление тяжей в листе последовательностью </a:t>
            </a:r>
            <a:r>
              <a:rPr lang="ru-RU" sz="2800" dirty="0" err="1" smtClean="0"/>
              <a:t>стребок</a:t>
            </a:r>
            <a:r>
              <a:rPr lang="ru-RU" sz="2800" dirty="0" smtClean="0"/>
              <a:t>:</a:t>
            </a:r>
          </a:p>
          <a:p>
            <a:pPr algn="ctr"/>
            <a:r>
              <a:rPr lang="ru-RU" sz="2800" dirty="0" smtClean="0"/>
              <a:t>↑↓↑↓↓</a:t>
            </a:r>
          </a:p>
          <a:p>
            <a:r>
              <a:rPr lang="ru-RU" sz="2800" dirty="0" smtClean="0"/>
              <a:t>а порядок тяжей – последовательностью цифр</a:t>
            </a:r>
          </a:p>
          <a:p>
            <a:pPr algn="ctr"/>
            <a:r>
              <a:rPr lang="ru-RU" sz="2800" dirty="0" smtClean="0"/>
              <a:t>1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2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4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5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3</a:t>
            </a:r>
            <a:r>
              <a:rPr lang="ru-RU" sz="2800" baseline="-25000" dirty="0" smtClean="0"/>
              <a:t>↓</a:t>
            </a:r>
            <a:endParaRPr lang="en-US" sz="2800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3240" y="2967226"/>
            <a:ext cx="634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двух тяжей?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3240" y="3317974"/>
            <a:ext cx="7415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две, а именно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/>
              <a:t>2</a:t>
            </a:r>
            <a:r>
              <a:rPr lang="ru-RU" baseline="-25000" dirty="0" smtClean="0"/>
              <a:t>↓ </a:t>
            </a:r>
            <a:r>
              <a:rPr lang="ru-RU" dirty="0" smtClean="0"/>
              <a:t>и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 smtClean="0"/>
              <a:t>2</a:t>
            </a:r>
            <a:r>
              <a:rPr lang="ru-RU" baseline="-25000" dirty="0"/>
              <a:t> </a:t>
            </a:r>
            <a:r>
              <a:rPr lang="ru-RU" baseline="-25000" dirty="0" smtClean="0"/>
              <a:t>↑ </a:t>
            </a:r>
            <a:r>
              <a:rPr lang="ru-RU" dirty="0" smtClean="0"/>
              <a:t>(без учета направления закручивания)</a:t>
            </a:r>
            <a:br>
              <a:rPr lang="ru-RU" dirty="0" smtClean="0"/>
            </a:br>
            <a:r>
              <a:rPr lang="ru-RU" dirty="0" smtClean="0"/>
              <a:t>             или три (если учитывать направление)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272771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3х тяжей?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623519"/>
            <a:ext cx="480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12 без учета направления закручивания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7792" y="5258772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</a:t>
            </a:r>
            <a:r>
              <a:rPr lang="en-US" dirty="0" smtClean="0"/>
              <a:t>N</a:t>
            </a:r>
            <a:r>
              <a:rPr lang="ru-RU" dirty="0" smtClean="0"/>
              <a:t> тяжей?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7792" y="5609520"/>
            <a:ext cx="321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(1/4) * N! * 2</a:t>
            </a:r>
            <a:r>
              <a:rPr lang="en-US" baseline="30000" dirty="0" smtClean="0"/>
              <a:t>N</a:t>
            </a:r>
            <a:r>
              <a:rPr lang="ru-RU" dirty="0" smtClean="0"/>
              <a:t> = </a:t>
            </a:r>
            <a:r>
              <a:rPr lang="en-US" dirty="0"/>
              <a:t>N! * </a:t>
            </a:r>
            <a:r>
              <a:rPr lang="en-US" dirty="0" smtClean="0"/>
              <a:t>2</a:t>
            </a:r>
            <a:r>
              <a:rPr lang="en-US" baseline="30000" dirty="0" smtClean="0"/>
              <a:t>N</a:t>
            </a:r>
            <a:r>
              <a:rPr lang="ru-RU" baseline="30000" dirty="0" smtClean="0"/>
              <a:t>-2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6093296"/>
            <a:ext cx="4950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Вопрос</a:t>
            </a:r>
            <a:r>
              <a:rPr lang="en-US" sz="2800" dirty="0" smtClean="0"/>
              <a:t>: </a:t>
            </a:r>
            <a:r>
              <a:rPr lang="ru-RU" sz="2800" dirty="0" smtClean="0"/>
              <a:t>все ли они возможны?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143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6" t="12874" r="27809" b="3773"/>
          <a:stretch/>
        </p:blipFill>
        <p:spPr bwMode="auto">
          <a:xfrm>
            <a:off x="1115616" y="522784"/>
            <a:ext cx="637032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610075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1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6237312"/>
            <a:ext cx="61926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Zhang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Kim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SH.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anatomy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beta-sheet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topology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J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2000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16;299(4):1075-89.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05" t="17026" r="44286" b="1993"/>
          <a:stretch/>
        </p:blipFill>
        <p:spPr bwMode="auto">
          <a:xfrm>
            <a:off x="107504" y="548680"/>
            <a:ext cx="3888432" cy="55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8" t="9680" r="10762" b="17665"/>
          <a:stretch/>
        </p:blipFill>
        <p:spPr bwMode="auto">
          <a:xfrm>
            <a:off x="251520" y="1022476"/>
            <a:ext cx="7874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1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7" t="28044" r="11905" b="17345"/>
          <a:stretch/>
        </p:blipFill>
        <p:spPr bwMode="auto">
          <a:xfrm>
            <a:off x="785168" y="564270"/>
            <a:ext cx="6276394" cy="271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0" t="29003" r="10572" b="14471"/>
          <a:stretch/>
        </p:blipFill>
        <p:spPr bwMode="auto">
          <a:xfrm>
            <a:off x="654111" y="3368656"/>
            <a:ext cx="6538507" cy="2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19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24" t="15110" r="30666" b="3348"/>
          <a:stretch/>
        </p:blipFill>
        <p:spPr bwMode="auto">
          <a:xfrm>
            <a:off x="539552" y="764704"/>
            <a:ext cx="4033520" cy="51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43" t="46886" r="10264" b="14950"/>
          <a:stretch/>
        </p:blipFill>
        <p:spPr bwMode="auto">
          <a:xfrm>
            <a:off x="343508" y="2060848"/>
            <a:ext cx="75928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510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Ну, хватит!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573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Структурные классы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6" t="7764" r="14610" b="9521"/>
          <a:stretch/>
        </p:blipFill>
        <p:spPr bwMode="auto">
          <a:xfrm>
            <a:off x="1115616" y="548680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4" t="20677" r="3106" b="5274"/>
          <a:stretch/>
        </p:blipFill>
        <p:spPr bwMode="auto">
          <a:xfrm>
            <a:off x="0" y="3573016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8" t="7864" r="9682" b="4177"/>
          <a:stretch/>
        </p:blipFill>
        <p:spPr bwMode="auto">
          <a:xfrm>
            <a:off x="5131239" y="35456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6" t="9042" r="16144" b="4320"/>
          <a:stretch/>
        </p:blipFill>
        <p:spPr bwMode="auto">
          <a:xfrm>
            <a:off x="4780551" y="3102027"/>
            <a:ext cx="3239760" cy="375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292" y="2924944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56195" y="5661248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0551" y="2249371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/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9198" y="618737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+</a:t>
            </a:r>
            <a:r>
              <a:rPr lang="el-GR" sz="3000" dirty="0" smtClean="0"/>
              <a:t>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35741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Разница между </a:t>
            </a:r>
            <a:r>
              <a:rPr lang="en-US" dirty="0"/>
              <a:t>a/b </a:t>
            </a:r>
            <a:r>
              <a:rPr lang="ru-RU" dirty="0"/>
              <a:t>и </a:t>
            </a:r>
            <a:r>
              <a:rPr lang="en-US" dirty="0" err="1"/>
              <a:t>a+b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4" name="Picture 4" descr="F:\Common\Education\FBB\Year_02\Term_6\Lectures\3Dcomparison\3Dclassification\1tpa_asb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23928" y="721659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7208" y="3645024"/>
            <a:ext cx="4267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  <p:pic>
        <p:nvPicPr>
          <p:cNvPr id="6" name="Picture 3" descr="F:\Common\Education\FBB\Year_02\Term_6\Lectures\3Dcomparison\3Dclassification\2act_apb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371" y="3476491"/>
            <a:ext cx="3381509" cy="33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6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CATH. </a:t>
            </a:r>
            <a:r>
              <a:rPr lang="ru-RU" dirty="0" smtClean="0"/>
              <a:t>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0332" y="332656"/>
            <a:ext cx="8356748" cy="639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Class</a:t>
            </a:r>
            <a:r>
              <a:rPr lang="en-US" sz="2800" dirty="0">
                <a:solidFill>
                  <a:srgbClr val="000000"/>
                </a:solidFill>
              </a:rPr>
              <a:t> - structures are classified according to their secondary structure composition (mostly alpha, mostly beta, mixed alpha/beta or few secondary structures).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Architecture</a:t>
            </a:r>
            <a:r>
              <a:rPr lang="en-US" sz="2800" dirty="0">
                <a:solidFill>
                  <a:srgbClr val="000000"/>
                </a:solidFill>
              </a:rPr>
              <a:t> - structures are classified according to their overall shape as determined by the orientations of the secondary structures in 3D space but ignores the connectivity between them.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Topology</a:t>
            </a:r>
            <a:r>
              <a:rPr lang="en-US" sz="2800" dirty="0">
                <a:solidFill>
                  <a:srgbClr val="000000"/>
                </a:solidFill>
              </a:rPr>
              <a:t> (fold family) - structures are grouped into fold groups at this level depending on both the overall shape and connectivity of the secondary structures.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Homologous superfamily </a:t>
            </a:r>
            <a:r>
              <a:rPr lang="en-US" sz="2800" dirty="0">
                <a:solidFill>
                  <a:srgbClr val="000000"/>
                </a:solidFill>
              </a:rPr>
              <a:t>- this level groups together protein domains which are thought to share a common ancestor and can therefore be described as homologous.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505599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Архитектуры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49599" y="836712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706" y="3735567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-баррель</a:t>
              </a:r>
              <a:endParaRPr lang="ru-RU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481740" y="3735567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-пропеллер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94188" y="3829942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-призма</a:t>
              </a:r>
              <a:endParaRPr lang="ru-RU" dirty="0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1763688" y="3527228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TIM-</a:t>
              </a:r>
              <a:r>
                <a:rPr lang="ru-RU" dirty="0" smtClean="0"/>
                <a:t>баррель</a:t>
              </a:r>
              <a:endParaRPr lang="ru-RU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870590" y="75953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6154690" y="759530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5903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 smtClean="0"/>
                <a:t>α</a:t>
              </a:r>
              <a:r>
                <a:rPr lang="en-US" dirty="0" smtClean="0"/>
                <a:t>-</a:t>
              </a:r>
              <a:r>
                <a:rPr lang="ru-RU" dirty="0" smtClean="0"/>
                <a:t>сэндвич</a:t>
              </a:r>
              <a:endParaRPr lang="ru-RU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520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Непростые архитектуры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0" t="6007" r="4000" b="4412"/>
          <a:stretch/>
        </p:blipFill>
        <p:spPr bwMode="auto">
          <a:xfrm>
            <a:off x="-23638" y="845736"/>
            <a:ext cx="8484070" cy="491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939180"/>
            <a:ext cx="450342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7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16388" y="2650904"/>
            <a:ext cx="26416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86124" y="2597962"/>
            <a:ext cx="2667000" cy="226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8342" y="2596095"/>
            <a:ext cx="2882564" cy="22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62063" y="2520347"/>
            <a:ext cx="2898843" cy="23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35019" y="2718908"/>
            <a:ext cx="2752929" cy="21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14483" y="2240046"/>
            <a:ext cx="2794001" cy="26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48932" y="2287722"/>
            <a:ext cx="2988735" cy="25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573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Архитектура</a:t>
            </a:r>
            <a:r>
              <a:rPr lang="ru-RU" dirty="0" smtClean="0"/>
              <a:t> – взаимное расположение </a:t>
            </a:r>
            <a:r>
              <a:rPr lang="el-GR" dirty="0" smtClean="0"/>
              <a:t>β</a:t>
            </a:r>
            <a:r>
              <a:rPr lang="ru-RU" dirty="0" smtClean="0"/>
              <a:t>-листов</a:t>
            </a:r>
            <a:br>
              <a:rPr lang="ru-RU" dirty="0" smtClean="0"/>
            </a:br>
            <a:r>
              <a:rPr lang="ru-RU" dirty="0" smtClean="0"/>
              <a:t>и слоев прилегающих к ним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5075872"/>
            <a:ext cx="75064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Топология</a:t>
            </a:r>
            <a:r>
              <a:rPr lang="ru-RU" dirty="0" smtClean="0"/>
              <a:t> – расположение </a:t>
            </a:r>
            <a:r>
              <a:rPr lang="el-GR" dirty="0" smtClean="0"/>
              <a:t>β</a:t>
            </a:r>
            <a:r>
              <a:rPr lang="ru-RU" dirty="0" smtClean="0"/>
              <a:t>-тяжей и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  <a:br>
              <a:rPr lang="ru-RU" dirty="0" smtClean="0"/>
            </a:br>
            <a:r>
              <a:rPr lang="ru-RU" dirty="0" smtClean="0"/>
              <a:t>и их порядок в полипептидной цепи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Структурный мотив</a:t>
            </a:r>
            <a:r>
              <a:rPr lang="ru-RU" dirty="0" smtClean="0"/>
              <a:t> – несколько тяжей и, возможно, спиралей,</a:t>
            </a:r>
            <a:br>
              <a:rPr lang="ru-RU" dirty="0" smtClean="0"/>
            </a:br>
            <a:r>
              <a:rPr lang="ru-RU" dirty="0" smtClean="0"/>
              <a:t>топология которых широко распространены среди известных структур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95800" y="337078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143500" y="33528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2438400"/>
            <a:ext cx="44114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8674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73152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10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943600" y="3377092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6591300" y="3359112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800" y="3828871"/>
            <a:ext cx="4705195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Архитектура: </a:t>
            </a:r>
            <a:r>
              <a:rPr lang="el-GR" dirty="0" smtClean="0"/>
              <a:t>β</a:t>
            </a:r>
            <a:r>
              <a:rPr lang="ru-RU" dirty="0" smtClean="0"/>
              <a:t>-сэндвич</a:t>
            </a:r>
            <a:br>
              <a:rPr lang="ru-RU" dirty="0" smtClean="0"/>
            </a:br>
            <a:r>
              <a:rPr lang="ru-RU" dirty="0" smtClean="0"/>
              <a:t>Топология: порядок тяжей в полипептидной цепи: 1-2-3-…,</a:t>
            </a:r>
            <a:br>
              <a:rPr lang="ru-RU" dirty="0" smtClean="0"/>
            </a:br>
            <a:r>
              <a:rPr lang="ru-RU" dirty="0" smtClean="0"/>
              <a:t>порядок в </a:t>
            </a:r>
            <a:r>
              <a:rPr lang="el-GR" dirty="0" smtClean="0"/>
              <a:t>β</a:t>
            </a:r>
            <a:r>
              <a:rPr lang="ru-RU" dirty="0" smtClean="0"/>
              <a:t>-листах: 2-10-9-4-5-6 и 1-3-8-7</a:t>
            </a:r>
            <a:endParaRPr lang="ru-RU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79821" y="2544973"/>
            <a:ext cx="2700135" cy="22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17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2253</TotalTime>
  <Words>1584</Words>
  <Application>Microsoft Office PowerPoint</Application>
  <PresentationFormat>On-screen Show (4:3)</PresentationFormat>
  <Paragraphs>297</Paragraphs>
  <Slides>37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Соседство</vt:lpstr>
      <vt:lpstr>Классификации  трехмерных  структур</vt:lpstr>
      <vt:lpstr>Разнообразие укладок</vt:lpstr>
      <vt:lpstr>Элементарная единица –домен</vt:lpstr>
      <vt:lpstr>Структурные классы</vt:lpstr>
      <vt:lpstr>Разница между a/b и a+b</vt:lpstr>
      <vt:lpstr>CATH. Уровни классификации</vt:lpstr>
      <vt:lpstr>Архитектуры</vt:lpstr>
      <vt:lpstr>Непростые архитектуры</vt:lpstr>
      <vt:lpstr>Топология</vt:lpstr>
      <vt:lpstr>CATH. Протокол</vt:lpstr>
      <vt:lpstr>SCOP. Уровни классификации</vt:lpstr>
      <vt:lpstr>SCOP. Уровни классификации</vt:lpstr>
      <vt:lpstr>SCOP. Уровни классификации</vt:lpstr>
      <vt:lpstr>SCOP и CATH</vt:lpstr>
      <vt:lpstr>Slide 15</vt:lpstr>
      <vt:lpstr>Структурные мотивы</vt:lpstr>
      <vt:lpstr>Leu zipper</vt:lpstr>
      <vt:lpstr>Helix-turn-helix</vt:lpstr>
      <vt:lpstr>Zn finger</vt:lpstr>
      <vt:lpstr>EF-hand</vt:lpstr>
      <vt:lpstr>Slide 21</vt:lpstr>
      <vt:lpstr>Core and extensions: к известным мотивам</vt:lpstr>
      <vt:lpstr>Core and extensions: NMR</vt:lpstr>
      <vt:lpstr>Core and extensions: 2-oxoglutarate oxygenases</vt:lpstr>
      <vt:lpstr>Core and extensions: 2-oxoglutarate oxygenases</vt:lpstr>
      <vt:lpstr>Core and extensions: 2-oxoglutarate oxygenases</vt:lpstr>
      <vt:lpstr>Core and extensions: и т.д.</vt:lpstr>
      <vt:lpstr>Творческий поиск</vt:lpstr>
      <vt:lpstr>Зачем нужны струкурные классификации</vt:lpstr>
      <vt:lpstr>PALSSE</vt:lpstr>
      <vt:lpstr>Slide 31</vt:lpstr>
      <vt:lpstr>Статистика топологий</vt:lpstr>
      <vt:lpstr>Статистика топологий</vt:lpstr>
      <vt:lpstr>Статистика топологий</vt:lpstr>
      <vt:lpstr>Статистика топологий: Rozetta</vt:lpstr>
      <vt:lpstr>Статистика топологий: Rozetta</vt:lpstr>
      <vt:lpstr>Ну, хватит!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evgeniy</dc:creator>
  <cp:lastModifiedBy>tuser</cp:lastModifiedBy>
  <cp:revision>135</cp:revision>
  <dcterms:created xsi:type="dcterms:W3CDTF">2012-11-06T04:20:55Z</dcterms:created>
  <dcterms:modified xsi:type="dcterms:W3CDTF">2013-11-27T05:01:01Z</dcterms:modified>
</cp:coreProperties>
</file>