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74" r:id="rId4"/>
    <p:sldId id="275" r:id="rId5"/>
    <p:sldId id="291" r:id="rId6"/>
    <p:sldId id="292" r:id="rId7"/>
    <p:sldId id="290" r:id="rId8"/>
    <p:sldId id="276" r:id="rId9"/>
    <p:sldId id="287" r:id="rId10"/>
    <p:sldId id="284" r:id="rId11"/>
    <p:sldId id="283" r:id="rId12"/>
    <p:sldId id="294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285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504" autoAdjust="0"/>
  </p:normalViewPr>
  <p:slideViewPr>
    <p:cSldViewPr>
      <p:cViewPr varScale="1">
        <p:scale>
          <a:sx n="82" d="100"/>
          <a:sy n="82" d="100"/>
        </p:scale>
        <p:origin x="-99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9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6CCC-84B2-4201-9A60-28D5D26A2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9231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5F27-789D-4F1C-BDBB-90BFE22C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8902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7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се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4330" y="6381328"/>
            <a:ext cx="548640" cy="39624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5664474" y="2840582"/>
            <a:ext cx="6176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Пространственное выравнивание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2" y="2704"/>
            <a:ext cx="7620000" cy="545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687845" y="3312596"/>
            <a:ext cx="4104458" cy="448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47485" y="587367"/>
            <a:ext cx="130723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u="sng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20081"/>
            <a:ext cx="7507288" cy="48691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6600" dirty="0" smtClean="0"/>
              <a:t>Пространственное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совмещение</a:t>
            </a:r>
            <a:endParaRPr lang="ru-RU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</a:t>
            </a:r>
            <a:r>
              <a:rPr lang="en-US" sz="1000"/>
              <a:t>. </a:t>
            </a:r>
            <a:r>
              <a:rPr lang="en-US" sz="1000" smtClean="0"/>
              <a:t>Secondary-structure matching </a:t>
            </a:r>
            <a:r>
              <a:rPr lang="en-US" sz="1000" dirty="0"/>
              <a:t>(SSM</a:t>
            </a:r>
            <a:r>
              <a:rPr lang="en-US" sz="1000"/>
              <a:t>), </a:t>
            </a:r>
            <a:r>
              <a:rPr lang="en-US" sz="1000" smtClean="0"/>
              <a:t>a </a:t>
            </a:r>
            <a:r>
              <a:rPr lang="en-US" sz="1000" dirty="0"/>
              <a:t>new tool </a:t>
            </a:r>
            <a:r>
              <a:rPr lang="en-US" sz="1000"/>
              <a:t>for </a:t>
            </a:r>
            <a:r>
              <a:rPr lang="en-US" sz="1000" smtClean="0"/>
              <a:t>fast </a:t>
            </a:r>
            <a:r>
              <a:rPr lang="en-US" sz="1000" dirty="0"/>
              <a:t>protein </a:t>
            </a:r>
            <a:r>
              <a:rPr lang="en-US" sz="1000"/>
              <a:t>structure </a:t>
            </a:r>
            <a:r>
              <a:rPr lang="en-US" sz="1000" smtClean="0"/>
              <a:t>alignment </a:t>
            </a:r>
            <a:r>
              <a:rPr lang="en-US" sz="1000" dirty="0"/>
              <a:t>in three dimensions</a:t>
            </a:r>
            <a:r>
              <a:rPr lang="en-US" sz="1000"/>
              <a:t>. </a:t>
            </a:r>
            <a:r>
              <a:rPr lang="en-US" sz="1000" smtClean="0"/>
              <a:t>Acta Crystallogr </a:t>
            </a:r>
            <a:r>
              <a:rPr lang="en-US" sz="1000" dirty="0"/>
              <a:t>D </a:t>
            </a:r>
            <a:r>
              <a:rPr lang="en-US" sz="1000" err="1"/>
              <a:t>Biol</a:t>
            </a:r>
            <a:r>
              <a:rPr lang="en-US" sz="1000"/>
              <a:t> </a:t>
            </a:r>
            <a:r>
              <a:rPr lang="en-US" sz="1000" smtClean="0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7768"/>
            <a:ext cx="3543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5" y="234888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имели ввиду авторы?</a:t>
            </a:r>
          </a:p>
          <a:p>
            <a:endParaRPr lang="ru-RU" dirty="0"/>
          </a:p>
          <a:p>
            <a:r>
              <a:rPr lang="ru-RU" dirty="0" smtClean="0"/>
              <a:t>1. Выравнивание – подлиннее (</a:t>
            </a:r>
            <a:r>
              <a:rPr lang="en-US" dirty="0" smtClean="0"/>
              <a:t>L </a:t>
            </a:r>
            <a:r>
              <a:rPr lang="en-US" dirty="0"/>
              <a:t>→ </a:t>
            </a:r>
            <a:r>
              <a:rPr lang="en-US" dirty="0" smtClean="0"/>
              <a:t>max)</a:t>
            </a:r>
            <a:r>
              <a:rPr lang="ru-RU" dirty="0" smtClean="0"/>
              <a:t>, поэтому </a:t>
            </a:r>
            <a:r>
              <a:rPr lang="en-US" dirty="0" smtClean="0"/>
              <a:t>L – </a:t>
            </a:r>
            <a:r>
              <a:rPr lang="ru-RU" dirty="0"/>
              <a:t>в знаменателе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ru-RU" dirty="0" smtClean="0"/>
              <a:t>. Совмещение – получше (</a:t>
            </a:r>
            <a:r>
              <a:rPr lang="en-US" dirty="0"/>
              <a:t>RMSD → </a:t>
            </a:r>
            <a:r>
              <a:rPr lang="en-US" dirty="0" smtClean="0"/>
              <a:t>min</a:t>
            </a:r>
            <a:r>
              <a:rPr lang="ru-RU" dirty="0" smtClean="0"/>
              <a:t>), поэтому </a:t>
            </a:r>
            <a:r>
              <a:rPr lang="en-US" dirty="0" smtClean="0"/>
              <a:t>RMDS</a:t>
            </a:r>
            <a:r>
              <a:rPr lang="ru-RU" dirty="0" smtClean="0"/>
              <a:t> – в числителе</a:t>
            </a:r>
          </a:p>
          <a:p>
            <a:r>
              <a:rPr lang="ru-RU" dirty="0" smtClean="0"/>
              <a:t>3. </a:t>
            </a:r>
            <a:r>
              <a:rPr lang="ru-RU" dirty="0" err="1"/>
              <a:t>Несовмещенных</a:t>
            </a:r>
            <a:r>
              <a:rPr lang="ru-RU" dirty="0"/>
              <a:t> участков </a:t>
            </a:r>
            <a:r>
              <a:rPr lang="ru-RU" dirty="0" smtClean="0"/>
              <a:t>– поменьше, поэтому одна и та же длина выравнивания для более длинных последовательностей должна давать меньший </a:t>
            </a:r>
            <a:r>
              <a:rPr lang="en-US" dirty="0" smtClean="0"/>
              <a:t>Q-score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ru-RU" dirty="0" smtClean="0"/>
              <a:t> – параметр, отражающий относительное значение </a:t>
            </a:r>
            <a:r>
              <a:rPr lang="en-US" dirty="0" smtClean="0"/>
              <a:t>RMSD </a:t>
            </a:r>
            <a:r>
              <a:rPr lang="ru-RU" dirty="0" smtClean="0"/>
              <a:t>и длины выравнивания (3</a:t>
            </a:r>
            <a:r>
              <a:rPr lang="en-US" dirty="0" smtClean="0"/>
              <a:t>Å</a:t>
            </a:r>
            <a:r>
              <a:rPr lang="ru-RU" dirty="0" smtClean="0"/>
              <a:t>).</a:t>
            </a:r>
            <a:endParaRPr lang="ru-RU" baseline="-25000" dirty="0" smtClean="0"/>
          </a:p>
          <a:p>
            <a:endParaRPr lang="ru-RU" dirty="0"/>
          </a:p>
          <a:p>
            <a:r>
              <a:rPr lang="ru-RU" dirty="0" smtClean="0"/>
              <a:t>Надо ли тут искать максимум или минимум?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</a:t>
            </a:r>
            <a:r>
              <a:rPr lang="en-US" sz="1000" dirty="0" smtClean="0"/>
              <a:t>Secondary-structure matching </a:t>
            </a:r>
            <a:r>
              <a:rPr lang="en-US" sz="1000" dirty="0"/>
              <a:t>(SSM), </a:t>
            </a:r>
            <a:r>
              <a:rPr lang="en-US" sz="1000" dirty="0" smtClean="0"/>
              <a:t>a </a:t>
            </a:r>
            <a:r>
              <a:rPr lang="en-US" sz="1000" dirty="0"/>
              <a:t>new tool for </a:t>
            </a:r>
            <a:r>
              <a:rPr lang="en-US" sz="1000" dirty="0" smtClean="0"/>
              <a:t>fast </a:t>
            </a:r>
            <a:r>
              <a:rPr lang="en-US" sz="1000" dirty="0"/>
              <a:t>protein structure </a:t>
            </a:r>
            <a:r>
              <a:rPr lang="en-US" sz="1000" dirty="0" smtClean="0"/>
              <a:t>alignment </a:t>
            </a:r>
            <a:r>
              <a:rPr lang="en-US" sz="1000" dirty="0"/>
              <a:t>in three dimensions. </a:t>
            </a:r>
            <a:r>
              <a:rPr lang="en-US" sz="1000" dirty="0" err="1" smtClean="0"/>
              <a:t>Acta</a:t>
            </a:r>
            <a:r>
              <a:rPr lang="en-US" sz="1000" dirty="0" smtClean="0"/>
              <a:t> </a:t>
            </a:r>
            <a:r>
              <a:rPr lang="en-US" sz="1000" dirty="0" err="1" smtClean="0"/>
              <a:t>Crystallogr</a:t>
            </a:r>
            <a:r>
              <a:rPr lang="en-US" sz="1000" dirty="0" smtClean="0"/>
              <a:t> </a:t>
            </a:r>
            <a:r>
              <a:rPr lang="en-US" sz="1000" dirty="0"/>
              <a:t>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 smtClean="0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</a:t>
            </a:r>
            <a:r>
              <a:rPr lang="en-US" dirty="0" smtClean="0"/>
              <a:t>: </a:t>
            </a:r>
            <a:r>
              <a:rPr lang="ru-RU" dirty="0" smtClean="0"/>
              <a:t>не надо (по крайней мере сразу) думать о петлях. Совмещаться должны элементы вторичной структуры (</a:t>
            </a:r>
            <a:r>
              <a:rPr lang="en-US" dirty="0" smtClean="0"/>
              <a:t>SSE)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Задача: Найти такие множества </a:t>
            </a:r>
            <a:r>
              <a:rPr lang="en-US" dirty="0" smtClean="0"/>
              <a:t>SSE</a:t>
            </a:r>
            <a:r>
              <a:rPr lang="ru-RU" dirty="0" smtClean="0"/>
              <a:t> из каждой структуры, которые соответствуют друг другу. То есть найти </a:t>
            </a:r>
            <a:r>
              <a:rPr lang="en-US" dirty="0" smtClean="0"/>
              <a:t>“</a:t>
            </a:r>
            <a:r>
              <a:rPr lang="ru-RU" dirty="0" smtClean="0"/>
              <a:t>выравнивание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SSE: </a:t>
            </a:r>
            <a:r>
              <a:rPr lang="ru-RU" dirty="0" smtClean="0"/>
              <a:t>такие наборы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/>
              <a:t>	</a:t>
            </a:r>
            <a:r>
              <a:rPr lang="en-US" dirty="0"/>
              <a:t>SSE</a:t>
            </a:r>
            <a:r>
              <a:rPr lang="en-US" baseline="-25000" dirty="0"/>
              <a:t>0</a:t>
            </a:r>
            <a:r>
              <a:rPr lang="en-US" baseline="30000" dirty="0"/>
              <a:t>A</a:t>
            </a:r>
            <a:r>
              <a:rPr lang="en-US" dirty="0"/>
              <a:t>, SSE</a:t>
            </a:r>
            <a:r>
              <a:rPr lang="en-US" baseline="-25000" dirty="0"/>
              <a:t>1</a:t>
            </a:r>
            <a:r>
              <a:rPr lang="en-US" baseline="30000" dirty="0"/>
              <a:t>A</a:t>
            </a:r>
            <a:r>
              <a:rPr lang="en-US" dirty="0"/>
              <a:t>,…,SSE</a:t>
            </a:r>
            <a:r>
              <a:rPr lang="en-US" baseline="-25000" dirty="0"/>
              <a:t>N</a:t>
            </a:r>
            <a:r>
              <a:rPr lang="en-US" baseline="30000" dirty="0"/>
              <a:t>A</a:t>
            </a:r>
            <a:r>
              <a:rPr lang="en-US" dirty="0"/>
              <a:t> </a:t>
            </a:r>
            <a:r>
              <a:rPr lang="ru-RU" dirty="0"/>
              <a:t>и </a:t>
            </a:r>
            <a:br>
              <a:rPr lang="ru-RU" dirty="0"/>
            </a:br>
            <a:r>
              <a:rPr lang="ru-RU" dirty="0"/>
              <a:t>	</a:t>
            </a:r>
            <a:r>
              <a:rPr lang="en-US" dirty="0"/>
              <a:t>SSE</a:t>
            </a:r>
            <a:r>
              <a:rPr lang="en-US" baseline="-25000" dirty="0"/>
              <a:t>0</a:t>
            </a:r>
            <a:r>
              <a:rPr lang="en-US" baseline="30000" dirty="0"/>
              <a:t>B</a:t>
            </a:r>
            <a:r>
              <a:rPr lang="en-US" dirty="0"/>
              <a:t>, SSE</a:t>
            </a:r>
            <a:r>
              <a:rPr lang="en-US" baseline="-25000" dirty="0"/>
              <a:t>1</a:t>
            </a:r>
            <a:r>
              <a:rPr lang="en-US" baseline="30000" dirty="0"/>
              <a:t>B</a:t>
            </a:r>
            <a:r>
              <a:rPr lang="en-US" dirty="0"/>
              <a:t>,…, SSE</a:t>
            </a:r>
            <a:r>
              <a:rPr lang="en-US" baseline="-25000" dirty="0"/>
              <a:t>N</a:t>
            </a:r>
            <a:r>
              <a:rPr lang="en-US" baseline="30000" dirty="0"/>
              <a:t>B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SSE</a:t>
            </a:r>
            <a:r>
              <a:rPr lang="en-US" baseline="-25000" dirty="0" err="1" smtClean="0"/>
              <a:t>q</a:t>
            </a:r>
            <a:r>
              <a:rPr lang="en-US" baseline="30000" dirty="0" err="1" smtClean="0"/>
              <a:t>A</a:t>
            </a:r>
            <a:r>
              <a:rPr lang="ru-RU" dirty="0" smtClean="0"/>
              <a:t> совмещается с </a:t>
            </a:r>
            <a:r>
              <a:rPr lang="en-US" dirty="0" err="1" smtClean="0"/>
              <a:t>SSE</a:t>
            </a:r>
            <a:r>
              <a:rPr lang="en-US" baseline="-25000" dirty="0" err="1" smtClean="0"/>
              <a:t>q</a:t>
            </a:r>
            <a:r>
              <a:rPr lang="en-US" baseline="30000" dirty="0" err="1" smtClean="0"/>
              <a:t>B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Далее, получив черновое совмещение его можно оптимизировать – в данном случае, изменять выравнивание так, чтобы максимизировать </a:t>
            </a:r>
            <a:r>
              <a:rPr lang="en-US" dirty="0" smtClean="0"/>
              <a:t>Q-score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11359" r="25161" b="4614"/>
          <a:stretch/>
        </p:blipFill>
        <p:spPr bwMode="auto">
          <a:xfrm>
            <a:off x="4283968" y="548680"/>
            <a:ext cx="4134947" cy="32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9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32" y="218728"/>
            <a:ext cx="7620000" cy="545976"/>
          </a:xfrm>
        </p:spPr>
        <p:txBody>
          <a:bodyPr/>
          <a:lstStyle/>
          <a:p>
            <a:r>
              <a:rPr lang="ru-RU" dirty="0" smtClean="0"/>
              <a:t>Порядок совмещенных участков</a:t>
            </a:r>
            <a:br>
              <a:rPr lang="ru-RU" dirty="0" smtClean="0"/>
            </a:br>
            <a:r>
              <a:rPr lang="ru-RU" smtClean="0"/>
              <a:t>может различаться!!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</a:t>
            </a:r>
            <a:r>
              <a:rPr lang="en-US" sz="1000" dirty="0" smtClean="0"/>
              <a:t>Secondary-structure matching </a:t>
            </a:r>
            <a:r>
              <a:rPr lang="en-US" sz="1000" dirty="0"/>
              <a:t>(SSM), </a:t>
            </a:r>
            <a:r>
              <a:rPr lang="en-US" sz="1000" dirty="0" smtClean="0"/>
              <a:t>a </a:t>
            </a:r>
            <a:r>
              <a:rPr lang="en-US" sz="1000" dirty="0"/>
              <a:t>new tool for </a:t>
            </a:r>
            <a:r>
              <a:rPr lang="en-US" sz="1000" dirty="0" smtClean="0"/>
              <a:t>fast </a:t>
            </a:r>
            <a:r>
              <a:rPr lang="en-US" sz="1000" dirty="0"/>
              <a:t>protein structure </a:t>
            </a:r>
            <a:r>
              <a:rPr lang="en-US" sz="1000" dirty="0" smtClean="0"/>
              <a:t>alignment </a:t>
            </a:r>
            <a:r>
              <a:rPr lang="en-US" sz="1000" dirty="0"/>
              <a:t>in three dimensions. </a:t>
            </a:r>
            <a:r>
              <a:rPr lang="en-US" sz="1000" dirty="0" err="1" smtClean="0"/>
              <a:t>Acta</a:t>
            </a:r>
            <a:r>
              <a:rPr lang="en-US" sz="1000" dirty="0" smtClean="0"/>
              <a:t> </a:t>
            </a:r>
            <a:r>
              <a:rPr lang="en-US" sz="1000" dirty="0" err="1" smtClean="0"/>
              <a:t>Crystallogr</a:t>
            </a:r>
            <a:r>
              <a:rPr lang="en-US" sz="1000" dirty="0" smtClean="0"/>
              <a:t> </a:t>
            </a:r>
            <a:r>
              <a:rPr lang="en-US" sz="1000" dirty="0"/>
              <a:t>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 smtClean="0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5" t="13412" r="11487" b="5200"/>
          <a:stretch/>
        </p:blipFill>
        <p:spPr bwMode="auto">
          <a:xfrm>
            <a:off x="971600" y="1101012"/>
            <a:ext cx="6736702" cy="517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9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</a:t>
            </a:r>
            <a:r>
              <a:rPr lang="en-US" sz="1000"/>
              <a:t>. </a:t>
            </a:r>
            <a:r>
              <a:rPr lang="en-US" sz="1000" smtClean="0"/>
              <a:t>Secondary-structure matching </a:t>
            </a:r>
            <a:r>
              <a:rPr lang="en-US" sz="1000" dirty="0"/>
              <a:t>(SSM</a:t>
            </a:r>
            <a:r>
              <a:rPr lang="en-US" sz="1000"/>
              <a:t>), </a:t>
            </a:r>
            <a:r>
              <a:rPr lang="en-US" sz="1000" smtClean="0"/>
              <a:t>a </a:t>
            </a:r>
            <a:r>
              <a:rPr lang="en-US" sz="1000" dirty="0"/>
              <a:t>new tool </a:t>
            </a:r>
            <a:r>
              <a:rPr lang="en-US" sz="1000"/>
              <a:t>for </a:t>
            </a:r>
            <a:r>
              <a:rPr lang="en-US" sz="1000" smtClean="0"/>
              <a:t>fast </a:t>
            </a:r>
            <a:r>
              <a:rPr lang="en-US" sz="1000" dirty="0"/>
              <a:t>protein </a:t>
            </a:r>
            <a:r>
              <a:rPr lang="en-US" sz="1000"/>
              <a:t>structure </a:t>
            </a:r>
            <a:r>
              <a:rPr lang="en-US" sz="1000" smtClean="0"/>
              <a:t>alignment </a:t>
            </a:r>
            <a:r>
              <a:rPr lang="en-US" sz="1000" dirty="0"/>
              <a:t>in three dimensions</a:t>
            </a:r>
            <a:r>
              <a:rPr lang="en-US" sz="1000"/>
              <a:t>. </a:t>
            </a:r>
            <a:r>
              <a:rPr lang="en-US" sz="1000" smtClean="0"/>
              <a:t>Acta Crystallogr </a:t>
            </a:r>
            <a:r>
              <a:rPr lang="en-US" sz="1000" dirty="0"/>
              <a:t>D </a:t>
            </a:r>
            <a:r>
              <a:rPr lang="en-US" sz="1000" err="1"/>
              <a:t>Biol</a:t>
            </a:r>
            <a:r>
              <a:rPr lang="en-US" sz="1000"/>
              <a:t> </a:t>
            </a:r>
            <a:r>
              <a:rPr lang="en-US" sz="1000" smtClean="0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23055" r="30268" b="21257"/>
          <a:stretch/>
        </p:blipFill>
        <p:spPr bwMode="auto">
          <a:xfrm>
            <a:off x="578497" y="3501008"/>
            <a:ext cx="35283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6926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Представим каждый </a:t>
            </a:r>
            <a:r>
              <a:rPr lang="en-US" dirty="0" smtClean="0"/>
              <a:t>SSE</a:t>
            </a:r>
            <a:r>
              <a:rPr lang="ru-RU" dirty="0" smtClean="0"/>
              <a:t> в виде направленного отрезка.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t="31596" r="26297" b="6813"/>
          <a:stretch/>
        </p:blipFill>
        <p:spPr bwMode="auto">
          <a:xfrm>
            <a:off x="217130" y="814118"/>
            <a:ext cx="3905784" cy="232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9952" y="1412776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Тогда каждая пара </a:t>
            </a:r>
            <a:r>
              <a:rPr lang="en-US" dirty="0" smtClean="0"/>
              <a:t>SSE</a:t>
            </a:r>
            <a:r>
              <a:rPr lang="ru-RU" dirty="0" smtClean="0"/>
              <a:t> в одной</a:t>
            </a:r>
            <a:br>
              <a:rPr lang="ru-RU" dirty="0" smtClean="0"/>
            </a:br>
            <a:r>
              <a:rPr lang="ru-RU" dirty="0" smtClean="0"/>
              <a:t>       структуре описывается рядом </a:t>
            </a:r>
            <a:br>
              <a:rPr lang="ru-RU" dirty="0" smtClean="0"/>
            </a:br>
            <a:r>
              <a:rPr lang="ru-RU" dirty="0" smtClean="0"/>
              <a:t>       параметров: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800100" lvl="1" indent="-342900">
              <a:buFont typeface="+mj-lt"/>
              <a:buAutoNum type="alphaUcPeriod"/>
            </a:pPr>
            <a:r>
              <a:rPr lang="ru-RU" dirty="0" smtClean="0"/>
              <a:t>Тип </a:t>
            </a:r>
            <a:r>
              <a:rPr lang="en-US" dirty="0" smtClean="0"/>
              <a:t>SSE </a:t>
            </a:r>
            <a:r>
              <a:rPr lang="ru-RU" dirty="0" smtClean="0"/>
              <a:t>(спираль или тяж), соответствующий каждому отрезку</a:t>
            </a:r>
          </a:p>
          <a:p>
            <a:pPr marL="800100" lvl="1" indent="-342900">
              <a:buFont typeface="+mj-lt"/>
              <a:buAutoNum type="alphaUcPeriod"/>
            </a:pPr>
            <a:endParaRPr lang="ru-RU" dirty="0"/>
          </a:p>
          <a:p>
            <a:pPr marL="800100" lvl="1" indent="-342900">
              <a:buFont typeface="+mj-lt"/>
              <a:buAutoNum type="alphaUcPeriod"/>
            </a:pPr>
            <a:r>
              <a:rPr lang="ru-RU" dirty="0" smtClean="0"/>
              <a:t>Длины отрезков</a:t>
            </a:r>
          </a:p>
          <a:p>
            <a:pPr marL="800100" lvl="1" indent="-342900">
              <a:buFont typeface="+mj-lt"/>
              <a:buAutoNum type="alphaUcPeriod"/>
            </a:pPr>
            <a:endParaRPr lang="ru-RU" dirty="0"/>
          </a:p>
          <a:p>
            <a:pPr marL="800100" lvl="1" indent="-342900">
              <a:buFont typeface="+mj-lt"/>
              <a:buAutoNum type="alphaUcPeriod"/>
            </a:pPr>
            <a:r>
              <a:rPr lang="ru-RU" dirty="0" smtClean="0"/>
              <a:t>Расстояние между их центрами</a:t>
            </a:r>
          </a:p>
          <a:p>
            <a:pPr marL="800100" lvl="1" indent="-342900">
              <a:buFont typeface="+mj-lt"/>
              <a:buAutoNum type="alphaUcPeriod"/>
            </a:pPr>
            <a:endParaRPr lang="ru-RU" dirty="0"/>
          </a:p>
          <a:p>
            <a:pPr marL="800100" lvl="1" indent="-342900">
              <a:buFont typeface="+mj-lt"/>
              <a:buAutoNum type="alphaUcPeriod"/>
            </a:pPr>
            <a:r>
              <a:rPr lang="ru-RU" dirty="0" smtClean="0"/>
              <a:t>Углы всякие и разные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55079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Назовем такую пару </a:t>
            </a:r>
            <a:r>
              <a:rPr lang="en-US" dirty="0" smtClean="0"/>
              <a:t>“</a:t>
            </a:r>
            <a:r>
              <a:rPr lang="ru-RU" dirty="0" smtClean="0"/>
              <a:t>двойкой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11359" r="25161" b="4614"/>
          <a:stretch/>
        </p:blipFill>
        <p:spPr bwMode="auto">
          <a:xfrm>
            <a:off x="-38605" y="476672"/>
            <a:ext cx="4134947" cy="32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</a:t>
            </a:r>
            <a:r>
              <a:rPr lang="en-US" sz="1000"/>
              <a:t>. </a:t>
            </a:r>
            <a:r>
              <a:rPr lang="en-US" sz="1000" smtClean="0"/>
              <a:t>Secondary-structure matching </a:t>
            </a:r>
            <a:r>
              <a:rPr lang="en-US" sz="1000" dirty="0"/>
              <a:t>(SSM</a:t>
            </a:r>
            <a:r>
              <a:rPr lang="en-US" sz="1000"/>
              <a:t>), </a:t>
            </a:r>
            <a:r>
              <a:rPr lang="en-US" sz="1000" smtClean="0"/>
              <a:t>a </a:t>
            </a:r>
            <a:r>
              <a:rPr lang="en-US" sz="1000" dirty="0"/>
              <a:t>new tool </a:t>
            </a:r>
            <a:r>
              <a:rPr lang="en-US" sz="1000"/>
              <a:t>for </a:t>
            </a:r>
            <a:r>
              <a:rPr lang="en-US" sz="1000" smtClean="0"/>
              <a:t>fast </a:t>
            </a:r>
            <a:r>
              <a:rPr lang="en-US" sz="1000" dirty="0"/>
              <a:t>protein </a:t>
            </a:r>
            <a:r>
              <a:rPr lang="en-US" sz="1000"/>
              <a:t>structure </a:t>
            </a:r>
            <a:r>
              <a:rPr lang="en-US" sz="1000" smtClean="0"/>
              <a:t>alignment </a:t>
            </a:r>
            <a:r>
              <a:rPr lang="en-US" sz="1000" dirty="0"/>
              <a:t>in three dimensions</a:t>
            </a:r>
            <a:r>
              <a:rPr lang="en-US" sz="1000"/>
              <a:t>. </a:t>
            </a:r>
            <a:r>
              <a:rPr lang="en-US" sz="1000" smtClean="0"/>
              <a:t>Acta Crystallogr </a:t>
            </a:r>
            <a:r>
              <a:rPr lang="en-US" sz="1000" dirty="0"/>
              <a:t>D </a:t>
            </a:r>
            <a:r>
              <a:rPr lang="en-US" sz="1000" err="1"/>
              <a:t>Biol</a:t>
            </a:r>
            <a:r>
              <a:rPr lang="en-US" sz="1000"/>
              <a:t> </a:t>
            </a:r>
            <a:r>
              <a:rPr lang="en-US" sz="1000" smtClean="0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6707" y="1196752"/>
            <a:ext cx="21063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Двойки в мотиве А:</a:t>
            </a:r>
            <a:br>
              <a:rPr lang="ru-RU" dirty="0" smtClean="0"/>
            </a:br>
            <a:r>
              <a:rPr lang="en-US" dirty="0" smtClean="0"/>
              <a:t>H</a:t>
            </a:r>
            <a:r>
              <a:rPr lang="en-US" baseline="30000" dirty="0" smtClean="0"/>
              <a:t>A</a:t>
            </a:r>
            <a:r>
              <a:rPr lang="en-US" dirty="0" smtClean="0"/>
              <a:t> – 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A</a:t>
            </a:r>
            <a:endParaRPr lang="ru-RU" baseline="30000" dirty="0"/>
          </a:p>
          <a:p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A</a:t>
            </a:r>
            <a:endParaRPr lang="ru-RU" baseline="30000" dirty="0"/>
          </a:p>
          <a:p>
            <a:endParaRPr lang="ru-RU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178427" y="1197778"/>
            <a:ext cx="21063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Двойки в мотиве </a:t>
            </a:r>
            <a:r>
              <a:rPr lang="en-US" dirty="0" smtClean="0"/>
              <a:t>B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en-US" dirty="0" smtClean="0"/>
              <a:t>H</a:t>
            </a:r>
            <a:r>
              <a:rPr lang="en-US" baseline="30000" dirty="0" smtClean="0"/>
              <a:t>B</a:t>
            </a:r>
            <a:r>
              <a:rPr lang="en-US" dirty="0" smtClean="0"/>
              <a:t> – 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/>
          </a:p>
          <a:p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/>
          </a:p>
          <a:p>
            <a:endParaRPr lang="ru-RU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989963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Задача: Найти такие множества </a:t>
            </a:r>
            <a:r>
              <a:rPr lang="en-US" dirty="0" smtClean="0"/>
              <a:t>SSE</a:t>
            </a:r>
            <a:r>
              <a:rPr lang="ru-RU" dirty="0" smtClean="0"/>
              <a:t> из каждой структуры, которые соответствуют друг другу. То есть найти </a:t>
            </a:r>
            <a:r>
              <a:rPr lang="en-US" dirty="0" smtClean="0"/>
              <a:t>“</a:t>
            </a:r>
            <a:r>
              <a:rPr lang="ru-RU" dirty="0" smtClean="0"/>
              <a:t>выравнивание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SSE: </a:t>
            </a:r>
            <a:r>
              <a:rPr lang="ru-RU" dirty="0" smtClean="0"/>
              <a:t>такие наборы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	</a:t>
            </a:r>
            <a:r>
              <a:rPr lang="en-US" dirty="0" smtClean="0"/>
              <a:t>SSE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A</a:t>
            </a:r>
            <a:r>
              <a:rPr lang="en-US" dirty="0" smtClean="0"/>
              <a:t>, SSE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,…,SSE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en-US" dirty="0" smtClean="0"/>
              <a:t>SSE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B</a:t>
            </a:r>
            <a:r>
              <a:rPr lang="en-US" dirty="0"/>
              <a:t>, </a:t>
            </a:r>
            <a:r>
              <a:rPr lang="en-US" dirty="0" smtClean="0"/>
              <a:t>SSE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r>
              <a:rPr lang="en-US" dirty="0" smtClean="0"/>
              <a:t>,…, SSE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B</a:t>
            </a:r>
            <a:r>
              <a:rPr lang="ru-RU" dirty="0" smtClean="0"/>
              <a:t>,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что</a:t>
            </a:r>
            <a:r>
              <a:rPr lang="en-US" dirty="0" smtClean="0"/>
              <a:t> </a:t>
            </a:r>
            <a:r>
              <a:rPr lang="en-US" dirty="0" err="1" smtClean="0"/>
              <a:t>SSE</a:t>
            </a:r>
            <a:r>
              <a:rPr lang="en-US" baseline="-25000" dirty="0" err="1" smtClean="0"/>
              <a:t>q</a:t>
            </a:r>
            <a:r>
              <a:rPr lang="en-US" baseline="30000" dirty="0" err="1" smtClean="0"/>
              <a:t>A</a:t>
            </a:r>
            <a:r>
              <a:rPr lang="ru-RU" dirty="0" smtClean="0"/>
              <a:t> совмещается с </a:t>
            </a:r>
            <a:r>
              <a:rPr lang="en-US" dirty="0" err="1" smtClean="0"/>
              <a:t>SSE</a:t>
            </a:r>
            <a:r>
              <a:rPr lang="en-US" baseline="-25000" dirty="0" err="1" smtClean="0"/>
              <a:t>q</a:t>
            </a:r>
            <a:r>
              <a:rPr lang="en-US" baseline="30000" dirty="0" err="1" smtClean="0"/>
              <a:t>B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11359" r="25161" b="4614"/>
          <a:stretch/>
        </p:blipFill>
        <p:spPr bwMode="auto">
          <a:xfrm>
            <a:off x="-38605" y="476672"/>
            <a:ext cx="4134947" cy="32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</a:t>
            </a:r>
            <a:r>
              <a:rPr lang="en-US" sz="1000"/>
              <a:t>. </a:t>
            </a:r>
            <a:r>
              <a:rPr lang="en-US" sz="1000" smtClean="0"/>
              <a:t>Secondary-structure matching </a:t>
            </a:r>
            <a:r>
              <a:rPr lang="en-US" sz="1000" dirty="0"/>
              <a:t>(SSM</a:t>
            </a:r>
            <a:r>
              <a:rPr lang="en-US" sz="1000"/>
              <a:t>), </a:t>
            </a:r>
            <a:r>
              <a:rPr lang="en-US" sz="1000" smtClean="0"/>
              <a:t>a </a:t>
            </a:r>
            <a:r>
              <a:rPr lang="en-US" sz="1000" dirty="0"/>
              <a:t>new tool </a:t>
            </a:r>
            <a:r>
              <a:rPr lang="en-US" sz="1000"/>
              <a:t>for </a:t>
            </a:r>
            <a:r>
              <a:rPr lang="en-US" sz="1000" smtClean="0"/>
              <a:t>fast </a:t>
            </a:r>
            <a:r>
              <a:rPr lang="en-US" sz="1000" dirty="0"/>
              <a:t>protein </a:t>
            </a:r>
            <a:r>
              <a:rPr lang="en-US" sz="1000"/>
              <a:t>structure </a:t>
            </a:r>
            <a:r>
              <a:rPr lang="en-US" sz="1000" smtClean="0"/>
              <a:t>alignment </a:t>
            </a:r>
            <a:r>
              <a:rPr lang="en-US" sz="1000" dirty="0"/>
              <a:t>in three dimensions</a:t>
            </a:r>
            <a:r>
              <a:rPr lang="en-US" sz="1000"/>
              <a:t>. </a:t>
            </a:r>
            <a:r>
              <a:rPr lang="en-US" sz="1000" smtClean="0"/>
              <a:t>Acta Crystallogr </a:t>
            </a:r>
            <a:r>
              <a:rPr lang="en-US" sz="1000" dirty="0"/>
              <a:t>D </a:t>
            </a:r>
            <a:r>
              <a:rPr lang="en-US" sz="1000" err="1"/>
              <a:t>Biol</a:t>
            </a:r>
            <a:r>
              <a:rPr lang="en-US" sz="1000"/>
              <a:t> </a:t>
            </a:r>
            <a:r>
              <a:rPr lang="en-US" sz="1000" smtClean="0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6708" y="692696"/>
            <a:ext cx="41480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Двойки в мотиве А:</a:t>
            </a:r>
            <a:br>
              <a:rPr lang="ru-RU" dirty="0" smtClean="0"/>
            </a:br>
            <a:r>
              <a:rPr lang="en-US" dirty="0" smtClean="0"/>
              <a:t>H</a:t>
            </a:r>
            <a:r>
              <a:rPr lang="en-US" baseline="30000" dirty="0" smtClean="0"/>
              <a:t>A</a:t>
            </a:r>
            <a:r>
              <a:rPr lang="en-US" dirty="0" smtClean="0"/>
              <a:t> – 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A</a:t>
            </a:r>
            <a:endParaRPr lang="ru-RU" baseline="30000" dirty="0"/>
          </a:p>
          <a:p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A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r>
              <a:rPr lang="ru-RU" dirty="0"/>
              <a:t>Пара </a:t>
            </a:r>
            <a:r>
              <a:rPr lang="ru-RU" dirty="0" smtClean="0"/>
              <a:t>двоек из разных структур – </a:t>
            </a:r>
            <a:br>
              <a:rPr lang="ru-RU" dirty="0" smtClean="0"/>
            </a:br>
            <a:r>
              <a:rPr lang="ru-RU" dirty="0" smtClean="0"/>
              <a:t>вершина графа.</a:t>
            </a:r>
            <a:endParaRPr lang="en-US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r>
              <a:rPr lang="ru-RU" dirty="0" smtClean="0"/>
              <a:t>Например, такая вершина символизирует, что спирали из разных структур (может быть) совмещаются друг с другом. Также как и первые тяжи.</a:t>
            </a:r>
          </a:p>
          <a:p>
            <a:endParaRPr lang="ru-RU" dirty="0"/>
          </a:p>
          <a:p>
            <a:r>
              <a:rPr lang="ru-RU" dirty="0" smtClean="0"/>
              <a:t>А такая говорит, что 1й тяж мотива А (может быть) совмещается с 2м тяжом мотива В, а </a:t>
            </a:r>
            <a:r>
              <a:rPr lang="en-US" dirty="0"/>
              <a:t>S</a:t>
            </a:r>
            <a:r>
              <a:rPr lang="ru-RU" baseline="-25000" dirty="0"/>
              <a:t>2</a:t>
            </a:r>
            <a:r>
              <a:rPr lang="en-US" baseline="30000" dirty="0"/>
              <a:t>A</a:t>
            </a:r>
            <a:r>
              <a:rPr lang="en-US" dirty="0"/>
              <a:t>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В</a:t>
            </a:r>
            <a:r>
              <a:rPr lang="ru-RU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8427" y="693722"/>
            <a:ext cx="21063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Двойки в мотиве </a:t>
            </a:r>
            <a:r>
              <a:rPr lang="en-US" dirty="0" smtClean="0"/>
              <a:t>B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en-US" dirty="0" smtClean="0"/>
              <a:t>H</a:t>
            </a:r>
            <a:r>
              <a:rPr lang="en-US" baseline="30000" dirty="0" smtClean="0"/>
              <a:t>B</a:t>
            </a:r>
            <a:r>
              <a:rPr lang="en-US" dirty="0" smtClean="0"/>
              <a:t> – 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/>
          </a:p>
          <a:p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/>
          </a:p>
          <a:p>
            <a:endParaRPr lang="ru-RU" baseline="30000" dirty="0"/>
          </a:p>
        </p:txBody>
      </p:sp>
      <p:sp>
        <p:nvSpPr>
          <p:cNvPr id="5" name="Овал 4"/>
          <p:cNvSpPr/>
          <p:nvPr/>
        </p:nvSpPr>
        <p:spPr>
          <a:xfrm>
            <a:off x="1547664" y="3933056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02715" y="4149080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A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/>
              <a:t>H</a:t>
            </a:r>
            <a:r>
              <a:rPr lang="en-US" baseline="30000" dirty="0"/>
              <a:t>B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sp>
        <p:nvSpPr>
          <p:cNvPr id="23" name="Овал 22"/>
          <p:cNvSpPr/>
          <p:nvPr/>
        </p:nvSpPr>
        <p:spPr>
          <a:xfrm>
            <a:off x="1547664" y="5157192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02715" y="5373216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baseline="30000" dirty="0"/>
              <a:t>A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7856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11359" r="25161" b="4614"/>
          <a:stretch/>
        </p:blipFill>
        <p:spPr bwMode="auto">
          <a:xfrm>
            <a:off x="-38605" y="476672"/>
            <a:ext cx="4134947" cy="32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</a:t>
            </a:r>
            <a:r>
              <a:rPr lang="en-US" sz="1000"/>
              <a:t>. </a:t>
            </a:r>
            <a:r>
              <a:rPr lang="en-US" sz="1000" smtClean="0"/>
              <a:t>Secondary-structure matching </a:t>
            </a:r>
            <a:r>
              <a:rPr lang="en-US" sz="1000" dirty="0"/>
              <a:t>(SSM</a:t>
            </a:r>
            <a:r>
              <a:rPr lang="en-US" sz="1000"/>
              <a:t>), </a:t>
            </a:r>
            <a:r>
              <a:rPr lang="en-US" sz="1000" smtClean="0"/>
              <a:t>a </a:t>
            </a:r>
            <a:r>
              <a:rPr lang="en-US" sz="1000" dirty="0"/>
              <a:t>new tool </a:t>
            </a:r>
            <a:r>
              <a:rPr lang="en-US" sz="1000"/>
              <a:t>for </a:t>
            </a:r>
            <a:r>
              <a:rPr lang="en-US" sz="1000" smtClean="0"/>
              <a:t>fast </a:t>
            </a:r>
            <a:r>
              <a:rPr lang="en-US" sz="1000" dirty="0"/>
              <a:t>protein </a:t>
            </a:r>
            <a:r>
              <a:rPr lang="en-US" sz="1000"/>
              <a:t>structure </a:t>
            </a:r>
            <a:r>
              <a:rPr lang="en-US" sz="1000" smtClean="0"/>
              <a:t>alignment </a:t>
            </a:r>
            <a:r>
              <a:rPr lang="en-US" sz="1000" dirty="0"/>
              <a:t>in three dimensions</a:t>
            </a:r>
            <a:r>
              <a:rPr lang="en-US" sz="1000"/>
              <a:t>. </a:t>
            </a:r>
            <a:r>
              <a:rPr lang="en-US" sz="1000" smtClean="0"/>
              <a:t>Acta Crystallogr </a:t>
            </a:r>
            <a:r>
              <a:rPr lang="en-US" sz="1000" dirty="0"/>
              <a:t>D </a:t>
            </a:r>
            <a:r>
              <a:rPr lang="en-US" sz="1000" err="1"/>
              <a:t>Biol</a:t>
            </a:r>
            <a:r>
              <a:rPr lang="en-US" sz="1000"/>
              <a:t> </a:t>
            </a:r>
            <a:r>
              <a:rPr lang="en-US" sz="1000" smtClean="0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6707" y="692696"/>
            <a:ext cx="4251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Двойки в мотиве А:</a:t>
            </a:r>
            <a:br>
              <a:rPr lang="ru-RU" dirty="0" smtClean="0"/>
            </a:br>
            <a:r>
              <a:rPr lang="en-US" dirty="0" smtClean="0"/>
              <a:t>H</a:t>
            </a:r>
            <a:r>
              <a:rPr lang="en-US" baseline="30000" dirty="0" smtClean="0"/>
              <a:t>A</a:t>
            </a:r>
            <a:r>
              <a:rPr lang="en-US" dirty="0" smtClean="0"/>
              <a:t> – 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ru-RU" dirty="0" smtClean="0"/>
              <a:t>...</a:t>
            </a:r>
            <a:endParaRPr lang="en-US" baseline="30000" dirty="0"/>
          </a:p>
          <a:p>
            <a:r>
              <a:rPr lang="ru-RU" dirty="0" smtClean="0"/>
              <a:t>Построим граф – переберем все возможные совмещения </a:t>
            </a:r>
            <a:r>
              <a:rPr lang="en-US" dirty="0" smtClean="0"/>
              <a:t>SSE</a:t>
            </a:r>
            <a:r>
              <a:rPr lang="ru-RU" dirty="0" smtClean="0"/>
              <a:t>, которые соответствуют геометрически сходным двойкам. </a:t>
            </a:r>
            <a:r>
              <a:rPr lang="en-US" dirty="0" smtClean="0"/>
              <a:t>(</a:t>
            </a:r>
            <a:r>
              <a:rPr lang="ru-RU" dirty="0" smtClean="0"/>
              <a:t>Помните – двойки характеризуются неким набором параметров, следовательно можно придумать меру сходства.)</a:t>
            </a:r>
            <a:endParaRPr lang="en-US" baseline="30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78427" y="693722"/>
            <a:ext cx="20969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Двойки в мотиве </a:t>
            </a:r>
            <a:r>
              <a:rPr lang="en-US" dirty="0" smtClean="0"/>
              <a:t>B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en-US" dirty="0" smtClean="0"/>
              <a:t>H</a:t>
            </a:r>
            <a:r>
              <a:rPr lang="en-US" baseline="30000" dirty="0" smtClean="0"/>
              <a:t>B</a:t>
            </a:r>
            <a:r>
              <a:rPr lang="en-US" dirty="0" smtClean="0"/>
              <a:t> – 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en-US" dirty="0" smtClean="0"/>
              <a:t>H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 smtClean="0"/>
          </a:p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7544" y="3933056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2595" y="4149080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A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/>
              <a:t>H</a:t>
            </a:r>
            <a:r>
              <a:rPr lang="en-US" baseline="30000" dirty="0"/>
              <a:t>B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sp>
        <p:nvSpPr>
          <p:cNvPr id="11" name="Овал 10"/>
          <p:cNvSpPr/>
          <p:nvPr/>
        </p:nvSpPr>
        <p:spPr>
          <a:xfrm>
            <a:off x="2771800" y="3957414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26851" y="4173438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A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/>
              <a:t>H</a:t>
            </a:r>
            <a:r>
              <a:rPr lang="en-US" baseline="30000" dirty="0"/>
              <a:t>B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sp>
        <p:nvSpPr>
          <p:cNvPr id="13" name="Овал 12"/>
          <p:cNvSpPr/>
          <p:nvPr/>
        </p:nvSpPr>
        <p:spPr>
          <a:xfrm>
            <a:off x="1505308" y="5117926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60359" y="5333950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A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/>
              <a:t>H</a:t>
            </a:r>
            <a:r>
              <a:rPr lang="en-US" baseline="30000" dirty="0"/>
              <a:t>B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383618"/>
            <a:ext cx="997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. . . </a:t>
            </a:r>
            <a:endParaRPr lang="ru-RU" sz="4400" dirty="0"/>
          </a:p>
        </p:txBody>
      </p:sp>
      <p:sp>
        <p:nvSpPr>
          <p:cNvPr id="16" name="Овал 15"/>
          <p:cNvSpPr/>
          <p:nvPr/>
        </p:nvSpPr>
        <p:spPr>
          <a:xfrm>
            <a:off x="6007464" y="4122585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62515" y="4338609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/>
              <a:t>H</a:t>
            </a:r>
            <a:r>
              <a:rPr lang="en-US" baseline="30000" dirty="0"/>
              <a:t>B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sp>
        <p:nvSpPr>
          <p:cNvPr id="19" name="Овал 18"/>
          <p:cNvSpPr/>
          <p:nvPr/>
        </p:nvSpPr>
        <p:spPr>
          <a:xfrm>
            <a:off x="6027500" y="5373216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82551" y="5589240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sp>
        <p:nvSpPr>
          <p:cNvPr id="20" name="Овал 19"/>
          <p:cNvSpPr/>
          <p:nvPr/>
        </p:nvSpPr>
        <p:spPr>
          <a:xfrm>
            <a:off x="3787582" y="5153059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42633" y="5369083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40196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3" grpId="1" animBg="1"/>
      <p:bldP spid="14" grpId="0"/>
      <p:bldP spid="14" grpId="1"/>
      <p:bldP spid="8" grpId="0"/>
      <p:bldP spid="16" grpId="0" animBg="1"/>
      <p:bldP spid="16" grpId="1" animBg="1"/>
      <p:bldP spid="17" grpId="0"/>
      <p:bldP spid="17" grpId="1"/>
      <p:bldP spid="19" grpId="0" animBg="1"/>
      <p:bldP spid="21" grpId="0"/>
      <p:bldP spid="20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11359" r="25161" b="4614"/>
          <a:stretch/>
        </p:blipFill>
        <p:spPr bwMode="auto">
          <a:xfrm>
            <a:off x="-38605" y="476672"/>
            <a:ext cx="4134947" cy="32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</a:t>
            </a:r>
            <a:r>
              <a:rPr lang="en-US" sz="1000"/>
              <a:t>. </a:t>
            </a:r>
            <a:r>
              <a:rPr lang="en-US" sz="1000" smtClean="0"/>
              <a:t>Secondary-structure matching </a:t>
            </a:r>
            <a:r>
              <a:rPr lang="en-US" sz="1000" dirty="0"/>
              <a:t>(SSM</a:t>
            </a:r>
            <a:r>
              <a:rPr lang="en-US" sz="1000"/>
              <a:t>), </a:t>
            </a:r>
            <a:r>
              <a:rPr lang="en-US" sz="1000" smtClean="0"/>
              <a:t>a </a:t>
            </a:r>
            <a:r>
              <a:rPr lang="en-US" sz="1000" dirty="0"/>
              <a:t>new tool </a:t>
            </a:r>
            <a:r>
              <a:rPr lang="en-US" sz="1000"/>
              <a:t>for </a:t>
            </a:r>
            <a:r>
              <a:rPr lang="en-US" sz="1000" smtClean="0"/>
              <a:t>fast </a:t>
            </a:r>
            <a:r>
              <a:rPr lang="en-US" sz="1000" dirty="0"/>
              <a:t>protein </a:t>
            </a:r>
            <a:r>
              <a:rPr lang="en-US" sz="1000"/>
              <a:t>structure </a:t>
            </a:r>
            <a:r>
              <a:rPr lang="en-US" sz="1000" smtClean="0"/>
              <a:t>alignment </a:t>
            </a:r>
            <a:r>
              <a:rPr lang="en-US" sz="1000" dirty="0"/>
              <a:t>in three dimensions</a:t>
            </a:r>
            <a:r>
              <a:rPr lang="en-US" sz="1000"/>
              <a:t>. </a:t>
            </a:r>
            <a:r>
              <a:rPr lang="en-US" sz="1000" smtClean="0"/>
              <a:t>Acta Crystallogr </a:t>
            </a:r>
            <a:r>
              <a:rPr lang="en-US" sz="1000" dirty="0"/>
              <a:t>D </a:t>
            </a:r>
            <a:r>
              <a:rPr lang="en-US" sz="1000" err="1"/>
              <a:t>Biol</a:t>
            </a:r>
            <a:r>
              <a:rPr lang="en-US" sz="1000"/>
              <a:t> </a:t>
            </a:r>
            <a:r>
              <a:rPr lang="en-US" sz="1000" smtClean="0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6707" y="782702"/>
            <a:ext cx="42517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Ребро означает, что обе пары двоек могут одновременно присутствовать в совмещении. То есть они не содержат отождествления одного </a:t>
            </a:r>
            <a:r>
              <a:rPr lang="en-US" dirty="0" smtClean="0"/>
              <a:t>SSE </a:t>
            </a:r>
            <a:r>
              <a:rPr lang="ru-RU" dirty="0" smtClean="0"/>
              <a:t>из А двум разным </a:t>
            </a:r>
            <a:r>
              <a:rPr lang="en-US" dirty="0" smtClean="0"/>
              <a:t>SSE</a:t>
            </a:r>
            <a:r>
              <a:rPr lang="ru-RU" dirty="0" smtClean="0"/>
              <a:t> из </a:t>
            </a:r>
            <a:r>
              <a:rPr lang="en-US" dirty="0" smtClean="0"/>
              <a:t>B</a:t>
            </a:r>
            <a:r>
              <a:rPr lang="ru-RU" dirty="0" smtClean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Вопрос: чему соответствует хорошее совмещение?</a:t>
            </a:r>
          </a:p>
          <a:p>
            <a:endParaRPr lang="ru-RU" dirty="0"/>
          </a:p>
          <a:p>
            <a:r>
              <a:rPr lang="ru-RU" dirty="0" smtClean="0"/>
              <a:t>Ответ: максимальной клике в графе. Ну, а уж найти клику – это очень просто </a:t>
            </a:r>
            <a:r>
              <a:rPr lang="ru-RU" dirty="0" smtClean="0">
                <a:sym typeface="Wingdings" panose="05000000000000000000" pitchFamily="2" charset="2"/>
              </a:rPr>
              <a:t>.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7544" y="3933056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2595" y="4149080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A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/>
              <a:t>H</a:t>
            </a:r>
            <a:r>
              <a:rPr lang="en-US" baseline="30000" dirty="0"/>
              <a:t>B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sp>
        <p:nvSpPr>
          <p:cNvPr id="11" name="Овал 10"/>
          <p:cNvSpPr/>
          <p:nvPr/>
        </p:nvSpPr>
        <p:spPr>
          <a:xfrm>
            <a:off x="2771800" y="3957414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26851" y="4173438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A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/>
              <a:t>H</a:t>
            </a:r>
            <a:r>
              <a:rPr lang="en-US" baseline="30000" dirty="0"/>
              <a:t>B</a:t>
            </a:r>
            <a:r>
              <a:rPr lang="en-US" dirty="0"/>
              <a:t> 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sp>
        <p:nvSpPr>
          <p:cNvPr id="19" name="Овал 18"/>
          <p:cNvSpPr/>
          <p:nvPr/>
        </p:nvSpPr>
        <p:spPr>
          <a:xfrm>
            <a:off x="6027500" y="5153059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82551" y="5369083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cxnSp>
        <p:nvCxnSpPr>
          <p:cNvPr id="15" name="Прямая соединительная линия 14"/>
          <p:cNvCxnSpPr>
            <a:stCxn id="5" idx="6"/>
          </p:cNvCxnSpPr>
          <p:nvPr/>
        </p:nvCxnSpPr>
        <p:spPr>
          <a:xfrm>
            <a:off x="1691680" y="4437112"/>
            <a:ext cx="2149204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0" idx="6"/>
          </p:cNvCxnSpPr>
          <p:nvPr/>
        </p:nvCxnSpPr>
        <p:spPr>
          <a:xfrm flipV="1">
            <a:off x="5011718" y="4725144"/>
            <a:ext cx="1015782" cy="9319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940152" y="4005064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95203" y="4221088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2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sp>
        <p:nvSpPr>
          <p:cNvPr id="20" name="Овал 19"/>
          <p:cNvSpPr/>
          <p:nvPr/>
        </p:nvSpPr>
        <p:spPr>
          <a:xfrm>
            <a:off x="3787582" y="5153059"/>
            <a:ext cx="1224136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42633" y="5369083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A</a:t>
            </a:r>
            <a:endParaRPr lang="ru-RU" baseline="30000" dirty="0" smtClean="0"/>
          </a:p>
          <a:p>
            <a:r>
              <a:rPr lang="en-US" dirty="0" smtClean="0"/>
              <a:t>S</a:t>
            </a:r>
            <a:r>
              <a:rPr lang="ru-RU" baseline="-25000" dirty="0" smtClean="0"/>
              <a:t>1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baseline="30000" dirty="0" smtClean="0"/>
              <a:t>B</a:t>
            </a:r>
            <a:endParaRPr lang="ru-RU" baseline="30000" dirty="0"/>
          </a:p>
        </p:txBody>
      </p:sp>
      <p:cxnSp>
        <p:nvCxnSpPr>
          <p:cNvPr id="29" name="Прямая соединительная линия 28"/>
          <p:cNvCxnSpPr>
            <a:endCxn id="11" idx="2"/>
          </p:cNvCxnSpPr>
          <p:nvPr/>
        </p:nvCxnSpPr>
        <p:spPr>
          <a:xfrm>
            <a:off x="1691680" y="4437112"/>
            <a:ext cx="1080120" cy="24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7" idx="2"/>
          </p:cNvCxnSpPr>
          <p:nvPr/>
        </p:nvCxnSpPr>
        <p:spPr>
          <a:xfrm>
            <a:off x="4013785" y="4504337"/>
            <a:ext cx="1926367" cy="47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1" idx="5"/>
            <a:endCxn id="20" idx="0"/>
          </p:cNvCxnSpPr>
          <p:nvPr/>
        </p:nvCxnSpPr>
        <p:spPr>
          <a:xfrm>
            <a:off x="3816665" y="4817891"/>
            <a:ext cx="582985" cy="335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5" idx="4"/>
            <a:endCxn id="17" idx="6"/>
          </p:cNvCxnSpPr>
          <p:nvPr/>
        </p:nvCxnSpPr>
        <p:spPr>
          <a:xfrm rot="5400000" flipH="1" flipV="1">
            <a:off x="3905926" y="1682806"/>
            <a:ext cx="432048" cy="6084676"/>
          </a:xfrm>
          <a:prstGeom prst="bentConnector4">
            <a:avLst>
              <a:gd name="adj1" fmla="val -339530"/>
              <a:gd name="adj2" fmla="val 10314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Алгоритм </a:t>
            </a:r>
            <a:r>
              <a:rPr lang="en-US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Sander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comparison </a:t>
            </a:r>
            <a:r>
              <a:rPr kumimoji="0" lang="ru-RU" sz="10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alignment </a:t>
            </a:r>
            <a:r>
              <a:rPr kumimoji="0" lang="ru-RU" sz="10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distance 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855340" y="262625"/>
            <a:ext cx="4299952" cy="1867561"/>
            <a:chOff x="1628056" y="1349653"/>
            <a:chExt cx="5782344" cy="2511395"/>
          </a:xfrm>
        </p:grpSpPr>
        <p:sp>
          <p:nvSpPr>
            <p:cNvPr id="25" name="Овал 24"/>
            <p:cNvSpPr/>
            <p:nvPr/>
          </p:nvSpPr>
          <p:spPr>
            <a:xfrm>
              <a:off x="2411760" y="2153106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347864" y="2153106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211960" y="186507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076056" y="201747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156176" y="1721058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5" idx="6"/>
              <a:endCxn id="26" idx="2"/>
            </p:cNvCxnSpPr>
            <p:nvPr/>
          </p:nvCxnSpPr>
          <p:spPr>
            <a:xfrm>
              <a:off x="2627784" y="2261118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stCxn id="26" idx="6"/>
              <a:endCxn id="27" idx="3"/>
            </p:cNvCxnSpPr>
            <p:nvPr/>
          </p:nvCxnSpPr>
          <p:spPr>
            <a:xfrm flipV="1">
              <a:off x="3563888" y="2049462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28" idx="2"/>
              <a:endCxn id="27" idx="6"/>
            </p:cNvCxnSpPr>
            <p:nvPr/>
          </p:nvCxnSpPr>
          <p:spPr>
            <a:xfrm flipH="1" flipV="1">
              <a:off x="4427984" y="1973086"/>
              <a:ext cx="648072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9" idx="2"/>
              <a:endCxn id="28" idx="6"/>
            </p:cNvCxnSpPr>
            <p:nvPr/>
          </p:nvCxnSpPr>
          <p:spPr>
            <a:xfrm flipH="1">
              <a:off x="5292080" y="1829070"/>
              <a:ext cx="864096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2383937" y="239675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320041" y="176206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33995" y="229310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670124" y="2871089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592587" y="286130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>
              <a:stCxn id="34" idx="6"/>
              <a:endCxn id="35" idx="2"/>
            </p:cNvCxnSpPr>
            <p:nvPr/>
          </p:nvCxnSpPr>
          <p:spPr>
            <a:xfrm flipV="1">
              <a:off x="2599961" y="1870077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stCxn id="35" idx="6"/>
              <a:endCxn id="36" idx="1"/>
            </p:cNvCxnSpPr>
            <p:nvPr/>
          </p:nvCxnSpPr>
          <p:spPr>
            <a:xfrm>
              <a:off x="3536065" y="1870077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37" idx="1"/>
              <a:endCxn id="36" idx="5"/>
            </p:cNvCxnSpPr>
            <p:nvPr/>
          </p:nvCxnSpPr>
          <p:spPr>
            <a:xfrm flipH="1" flipV="1">
              <a:off x="4218383" y="2477494"/>
              <a:ext cx="483377" cy="4252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64" idx="1"/>
              <a:endCxn id="37" idx="5"/>
            </p:cNvCxnSpPr>
            <p:nvPr/>
          </p:nvCxnSpPr>
          <p:spPr>
            <a:xfrm flipH="1" flipV="1">
              <a:off x="4854512" y="3055477"/>
              <a:ext cx="211659" cy="62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1628056" y="1654053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>
              <a:stCxn id="43" idx="5"/>
              <a:endCxn id="25" idx="1"/>
            </p:cNvCxnSpPr>
            <p:nvPr/>
          </p:nvCxnSpPr>
          <p:spPr>
            <a:xfrm>
              <a:off x="1812444" y="1838441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1670719" y="1960807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>
              <a:stCxn id="45" idx="6"/>
              <a:endCxn id="34" idx="2"/>
            </p:cNvCxnSpPr>
            <p:nvPr/>
          </p:nvCxnSpPr>
          <p:spPr>
            <a:xfrm>
              <a:off x="1886743" y="2068819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6237968" y="220047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3"/>
              <a:endCxn id="38" idx="7"/>
            </p:cNvCxnSpPr>
            <p:nvPr/>
          </p:nvCxnSpPr>
          <p:spPr>
            <a:xfrm flipH="1">
              <a:off x="5776975" y="2384863"/>
              <a:ext cx="492629" cy="508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Группа 48"/>
            <p:cNvGrpSpPr/>
            <p:nvPr/>
          </p:nvGrpSpPr>
          <p:grpSpPr>
            <a:xfrm>
              <a:off x="2913516" y="3036356"/>
              <a:ext cx="813049" cy="135632"/>
              <a:chOff x="1886743" y="3284984"/>
              <a:chExt cx="813049" cy="135632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886743" y="3356992"/>
                <a:ext cx="81304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1907704" y="3284984"/>
                <a:ext cx="0" cy="1356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699792" y="3284984"/>
                <a:ext cx="0" cy="1356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078493" y="3171988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 </a:t>
              </a:r>
              <a:r>
                <a:rPr lang="en-US" dirty="0" smtClean="0"/>
                <a:t>Å</a:t>
              </a: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194376" y="1349653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>
              <a:stCxn id="60" idx="2"/>
              <a:endCxn id="29" idx="6"/>
            </p:cNvCxnSpPr>
            <p:nvPr/>
          </p:nvCxnSpPr>
          <p:spPr>
            <a:xfrm flipH="1">
              <a:off x="6372200" y="1457665"/>
              <a:ext cx="822176" cy="3714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91780" y="2645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62" idx="3"/>
              <a:endCxn id="47" idx="5"/>
            </p:cNvCxnSpPr>
            <p:nvPr/>
          </p:nvCxnSpPr>
          <p:spPr>
            <a:xfrm flipH="1" flipV="1">
              <a:off x="6422356" y="2384863"/>
              <a:ext cx="701060" cy="4448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>
            <a:xfrm>
              <a:off x="5034535" y="364502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>
              <a:stCxn id="38" idx="3"/>
              <a:endCxn id="64" idx="7"/>
            </p:cNvCxnSpPr>
            <p:nvPr/>
          </p:nvCxnSpPr>
          <p:spPr>
            <a:xfrm flipH="1">
              <a:off x="5218923" y="3045694"/>
              <a:ext cx="405300" cy="630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28325" r="40636" b="25150"/>
          <a:stretch/>
        </p:blipFill>
        <p:spPr bwMode="auto">
          <a:xfrm>
            <a:off x="309542" y="2420888"/>
            <a:ext cx="3545798" cy="225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t="29588" r="41361" b="24410"/>
          <a:stretch/>
        </p:blipFill>
        <p:spPr bwMode="auto">
          <a:xfrm>
            <a:off x="262777" y="2438382"/>
            <a:ext cx="3589143" cy="228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28325" r="31478" b="13119"/>
          <a:stretch/>
        </p:blipFill>
        <p:spPr bwMode="auto">
          <a:xfrm>
            <a:off x="4220031" y="2276872"/>
            <a:ext cx="4226623" cy="277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179512" y="51571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</a:t>
            </a:r>
            <a:r>
              <a:rPr lang="en-US" dirty="0" smtClean="0"/>
              <a:t>: </a:t>
            </a:r>
            <a:r>
              <a:rPr lang="ru-RU" dirty="0" smtClean="0"/>
              <a:t>выбрать выровненные атомы так, чтобы матрицы стали похожими.</a:t>
            </a:r>
            <a:br>
              <a:rPr lang="ru-RU" dirty="0" smtClean="0"/>
            </a:br>
            <a:r>
              <a:rPr lang="ru-RU" dirty="0" smtClean="0"/>
              <a:t>При этом разрешается удалять строки (и столбцы) из матрицы, а также менять их местами.</a:t>
            </a:r>
          </a:p>
        </p:txBody>
      </p:sp>
    </p:spTree>
    <p:extLst>
      <p:ext uri="{BB962C8B-B14F-4D97-AF65-F5344CB8AC3E}">
        <p14:creationId xmlns:p14="http://schemas.microsoft.com/office/powerpoint/2010/main" val="28590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Алгоритм </a:t>
            </a:r>
            <a:r>
              <a:rPr lang="en-US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Sander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comparison </a:t>
            </a:r>
            <a:r>
              <a:rPr kumimoji="0" lang="ru-RU" sz="10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alignment </a:t>
            </a:r>
            <a:r>
              <a:rPr kumimoji="0" lang="ru-RU" sz="10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distance 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31886" r="69286" b="55839"/>
          <a:stretch/>
        </p:blipFill>
        <p:spPr bwMode="auto">
          <a:xfrm>
            <a:off x="323528" y="1340768"/>
            <a:ext cx="2190750" cy="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189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Целевая функция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1546627"/>
            <a:ext cx="544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 </a:t>
            </a:r>
            <a:r>
              <a:rPr lang="ru-RU" dirty="0" smtClean="0"/>
              <a:t>где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en-US" dirty="0" smtClean="0"/>
              <a:t>j</a:t>
            </a:r>
            <a:r>
              <a:rPr lang="ru-RU" dirty="0" smtClean="0"/>
              <a:t> – координаты в матрице (= в выравнивании)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7" t="37725" r="10136" b="51737"/>
          <a:stretch/>
        </p:blipFill>
        <p:spPr bwMode="auto">
          <a:xfrm>
            <a:off x="463004" y="2276872"/>
            <a:ext cx="2471489" cy="67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23318" r="27947" b="47306"/>
          <a:stretch/>
        </p:blipFill>
        <p:spPr bwMode="auto">
          <a:xfrm>
            <a:off x="463004" y="3212976"/>
            <a:ext cx="3672408" cy="11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5213" y="3501008"/>
                <a:ext cx="1572931" cy="473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baseline="30000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400</m:t>
                            </m:r>
                          </m:den>
                        </m:f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13" y="3501008"/>
                <a:ext cx="1572931" cy="473015"/>
              </a:xfrm>
              <a:prstGeom prst="rect">
                <a:avLst/>
              </a:prstGeom>
              <a:blipFill rotWithShape="1">
                <a:blip r:embed="rId4"/>
                <a:stretch>
                  <a:fillRect l="-3488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5536" y="4869160"/>
            <a:ext cx="6873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Смысл: сильно непохожие расстояния вообще не надо учитывать.</a:t>
            </a:r>
          </a:p>
          <a:p>
            <a:endParaRPr lang="ru-RU" dirty="0"/>
          </a:p>
          <a:p>
            <a:r>
              <a:rPr lang="ru-RU" dirty="0" smtClean="0"/>
              <a:t>Задача: подобрать такую перестановку строк и столбцов в матрице,</a:t>
            </a:r>
          </a:p>
          <a:p>
            <a:r>
              <a:rPr lang="ru-RU" dirty="0" smtClean="0"/>
              <a:t>чтобы </a:t>
            </a:r>
            <a:r>
              <a:rPr lang="en-US" dirty="0" smtClean="0"/>
              <a:t>S </a:t>
            </a:r>
            <a:r>
              <a:rPr lang="en-US" smtClean="0"/>
              <a:t>→ max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5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3005164" y="4509120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RMSD = </a:t>
            </a:r>
            <a:r>
              <a:rPr lang="en-US" sz="3200" dirty="0"/>
              <a:t>?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/>
          <a:lstStyle/>
          <a:p>
            <a:r>
              <a:rPr lang="ru-RU" dirty="0" smtClean="0"/>
              <a:t>Оценка качества совмещения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411760" y="215310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47864" y="215310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1960" y="1865074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76056" y="2017474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56176" y="172105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6"/>
            <a:endCxn id="10" idx="2"/>
          </p:cNvCxnSpPr>
          <p:nvPr/>
        </p:nvCxnSpPr>
        <p:spPr>
          <a:xfrm>
            <a:off x="2627784" y="2261118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6"/>
            <a:endCxn id="11" idx="3"/>
          </p:cNvCxnSpPr>
          <p:nvPr/>
        </p:nvCxnSpPr>
        <p:spPr>
          <a:xfrm flipV="1">
            <a:off x="3563888" y="2049462"/>
            <a:ext cx="679708" cy="211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2"/>
            <a:endCxn id="11" idx="6"/>
          </p:cNvCxnSpPr>
          <p:nvPr/>
        </p:nvCxnSpPr>
        <p:spPr>
          <a:xfrm flipH="1" flipV="1">
            <a:off x="4427984" y="1973086"/>
            <a:ext cx="648072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2"/>
            <a:endCxn id="12" idx="6"/>
          </p:cNvCxnSpPr>
          <p:nvPr/>
        </p:nvCxnSpPr>
        <p:spPr>
          <a:xfrm flipH="1">
            <a:off x="5292080" y="1829070"/>
            <a:ext cx="864096" cy="296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383937" y="239675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20041" y="1762065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033995" y="229310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670124" y="2871089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92587" y="286130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27" idx="6"/>
            <a:endCxn id="28" idx="2"/>
          </p:cNvCxnSpPr>
          <p:nvPr/>
        </p:nvCxnSpPr>
        <p:spPr>
          <a:xfrm flipV="1">
            <a:off x="2599961" y="1870077"/>
            <a:ext cx="720080" cy="634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8" idx="6"/>
            <a:endCxn id="29" idx="1"/>
          </p:cNvCxnSpPr>
          <p:nvPr/>
        </p:nvCxnSpPr>
        <p:spPr>
          <a:xfrm>
            <a:off x="3536065" y="1870077"/>
            <a:ext cx="529566" cy="45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0" idx="1"/>
            <a:endCxn id="29" idx="5"/>
          </p:cNvCxnSpPr>
          <p:nvPr/>
        </p:nvCxnSpPr>
        <p:spPr>
          <a:xfrm flipH="1" flipV="1">
            <a:off x="4218383" y="2477494"/>
            <a:ext cx="483377" cy="425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0" idx="1"/>
            <a:endCxn id="30" idx="5"/>
          </p:cNvCxnSpPr>
          <p:nvPr/>
        </p:nvCxnSpPr>
        <p:spPr>
          <a:xfrm flipH="1" flipV="1">
            <a:off x="4854512" y="3055477"/>
            <a:ext cx="211659" cy="621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1628056" y="1654053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7" idx="5"/>
            <a:endCxn id="4" idx="1"/>
          </p:cNvCxnSpPr>
          <p:nvPr/>
        </p:nvCxnSpPr>
        <p:spPr>
          <a:xfrm>
            <a:off x="1812444" y="1838441"/>
            <a:ext cx="630952" cy="346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1670719" y="1960807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50" idx="6"/>
            <a:endCxn id="27" idx="2"/>
          </p:cNvCxnSpPr>
          <p:nvPr/>
        </p:nvCxnSpPr>
        <p:spPr>
          <a:xfrm>
            <a:off x="1886743" y="2068819"/>
            <a:ext cx="497194" cy="435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6237968" y="2200475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>
            <a:stCxn id="60" idx="3"/>
            <a:endCxn id="31" idx="7"/>
          </p:cNvCxnSpPr>
          <p:nvPr/>
        </p:nvCxnSpPr>
        <p:spPr>
          <a:xfrm flipH="1">
            <a:off x="5776975" y="2384863"/>
            <a:ext cx="492629" cy="508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2913516" y="3036356"/>
            <a:ext cx="813049" cy="135632"/>
            <a:chOff x="1886743" y="3284984"/>
            <a:chExt cx="813049" cy="135632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1886743" y="3356992"/>
              <a:ext cx="8130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907704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2699792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078493" y="317198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130656" y="4491654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RMSD = </a:t>
            </a:r>
            <a:r>
              <a:rPr lang="en-US" sz="3200" dirty="0"/>
              <a:t>?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537592" y="4192276"/>
                <a:ext cx="1674368" cy="11835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592" y="4192276"/>
                <a:ext cx="1674368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Овал 71"/>
          <p:cNvSpPr/>
          <p:nvPr/>
        </p:nvSpPr>
        <p:spPr>
          <a:xfrm>
            <a:off x="1475656" y="1484784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25370" y="1880849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161474" y="1628800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rot="1812101">
            <a:off x="3980281" y="1705152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rot="19677269">
            <a:off x="5157341" y="1727761"/>
            <a:ext cx="546430" cy="15490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rot="20648435">
            <a:off x="6073224" y="1607292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194376" y="1349653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>
            <a:stCxn id="84" idx="2"/>
            <a:endCxn id="13" idx="6"/>
          </p:cNvCxnSpPr>
          <p:nvPr/>
        </p:nvCxnSpPr>
        <p:spPr>
          <a:xfrm flipH="1">
            <a:off x="6372200" y="1457665"/>
            <a:ext cx="822176" cy="3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7091780" y="264528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>
            <a:stCxn id="86" idx="3"/>
            <a:endCxn id="60" idx="5"/>
          </p:cNvCxnSpPr>
          <p:nvPr/>
        </p:nvCxnSpPr>
        <p:spPr>
          <a:xfrm flipH="1" flipV="1">
            <a:off x="6422356" y="2384863"/>
            <a:ext cx="701060" cy="444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5034535" y="364502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>
            <a:stCxn id="31" idx="3"/>
            <a:endCxn id="90" idx="7"/>
          </p:cNvCxnSpPr>
          <p:nvPr/>
        </p:nvCxnSpPr>
        <p:spPr>
          <a:xfrm flipH="1">
            <a:off x="5218923" y="3045694"/>
            <a:ext cx="405300" cy="630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254" y="690706"/>
            <a:ext cx="484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Дано: 2 структуры.</a:t>
            </a:r>
          </a:p>
          <a:p>
            <a:r>
              <a:rPr lang="ru-RU" dirty="0" smtClean="0"/>
              <a:t>Требуется: найти их оптимальное совмещение.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0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9" grpId="0" animBg="1"/>
      <p:bldP spid="72" grpId="0" animBg="1"/>
      <p:bldP spid="79" grpId="0" animBg="1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7507288" cy="548680"/>
          </a:xfrm>
        </p:spPr>
        <p:txBody>
          <a:bodyPr/>
          <a:lstStyle/>
          <a:p>
            <a:r>
              <a:rPr lang="ru-RU" dirty="0" smtClean="0"/>
              <a:t>Алгоритм гибкого совмещения</a:t>
            </a:r>
            <a:r>
              <a:rPr lang="en-US" dirty="0" smtClean="0"/>
              <a:t> </a:t>
            </a:r>
            <a:r>
              <a:rPr lang="en-US" smtClean="0"/>
              <a:t>(FATCAT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342927"/>
            <a:ext cx="6404288" cy="33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431" y="4715852"/>
            <a:ext cx="17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Ye, </a:t>
            </a:r>
            <a:r>
              <a:rPr lang="en-US" dirty="0" err="1" smtClean="0"/>
              <a:t>Godzik</a:t>
            </a:r>
            <a:r>
              <a:rPr lang="en-US" dirty="0" smtClean="0"/>
              <a:t>, 2003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5085184"/>
            <a:ext cx="3358949" cy="115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3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/>
          <a:lstStyle/>
          <a:p>
            <a:r>
              <a:rPr lang="ru-RU" dirty="0" smtClean="0"/>
              <a:t>Ну, теперь все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8388424" cy="548680"/>
          </a:xfrm>
        </p:spPr>
        <p:txBody>
          <a:bodyPr/>
          <a:lstStyle/>
          <a:p>
            <a:r>
              <a:rPr lang="ru-RU" dirty="0" smtClean="0"/>
              <a:t>Задача 1. Совмещение</a:t>
            </a:r>
            <a:br>
              <a:rPr lang="ru-RU" dirty="0" smtClean="0"/>
            </a:br>
            <a:r>
              <a:rPr lang="ru-RU" dirty="0" smtClean="0"/>
              <a:t>по выравниванию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131840" y="1052736"/>
            <a:ext cx="5275084" cy="2232248"/>
            <a:chOff x="2309664" y="845597"/>
            <a:chExt cx="5934744" cy="2511395"/>
          </a:xfrm>
        </p:grpSpPr>
        <p:sp>
          <p:nvSpPr>
            <p:cNvPr id="4" name="Овал 3"/>
            <p:cNvSpPr/>
            <p:nvPr/>
          </p:nvSpPr>
          <p:spPr>
            <a:xfrm>
              <a:off x="3245768" y="1649050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181872" y="1649050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045968" y="1361018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910064" y="1513418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990184" y="1217002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6"/>
              <a:endCxn id="10" idx="2"/>
            </p:cNvCxnSpPr>
            <p:nvPr/>
          </p:nvCxnSpPr>
          <p:spPr>
            <a:xfrm>
              <a:off x="3461792" y="1757062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6"/>
              <a:endCxn id="11" idx="3"/>
            </p:cNvCxnSpPr>
            <p:nvPr/>
          </p:nvCxnSpPr>
          <p:spPr>
            <a:xfrm flipV="1">
              <a:off x="4397896" y="1545406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12" idx="2"/>
              <a:endCxn id="11" idx="6"/>
            </p:cNvCxnSpPr>
            <p:nvPr/>
          </p:nvCxnSpPr>
          <p:spPr>
            <a:xfrm flipH="1" flipV="1">
              <a:off x="5261992" y="1469030"/>
              <a:ext cx="648072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3" idx="2"/>
              <a:endCxn id="12" idx="6"/>
            </p:cNvCxnSpPr>
            <p:nvPr/>
          </p:nvCxnSpPr>
          <p:spPr>
            <a:xfrm flipH="1">
              <a:off x="6126088" y="1325014"/>
              <a:ext cx="864096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3217945" y="189269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154049" y="1258009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868003" y="178905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5504132" y="2367033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426595" y="235725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6"/>
              <a:endCxn id="28" idx="2"/>
            </p:cNvCxnSpPr>
            <p:nvPr/>
          </p:nvCxnSpPr>
          <p:spPr>
            <a:xfrm flipV="1">
              <a:off x="3433969" y="1366021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8" idx="6"/>
              <a:endCxn id="29" idx="1"/>
            </p:cNvCxnSpPr>
            <p:nvPr/>
          </p:nvCxnSpPr>
          <p:spPr>
            <a:xfrm>
              <a:off x="4370073" y="1366021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30" idx="1"/>
              <a:endCxn id="29" idx="5"/>
            </p:cNvCxnSpPr>
            <p:nvPr/>
          </p:nvCxnSpPr>
          <p:spPr>
            <a:xfrm flipH="1" flipV="1">
              <a:off x="5052391" y="1973438"/>
              <a:ext cx="483377" cy="4252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90" idx="1"/>
              <a:endCxn id="30" idx="5"/>
            </p:cNvCxnSpPr>
            <p:nvPr/>
          </p:nvCxnSpPr>
          <p:spPr>
            <a:xfrm flipH="1" flipV="1">
              <a:off x="5688520" y="2551421"/>
              <a:ext cx="211659" cy="62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2462064" y="1149997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5"/>
              <a:endCxn id="4" idx="1"/>
            </p:cNvCxnSpPr>
            <p:nvPr/>
          </p:nvCxnSpPr>
          <p:spPr>
            <a:xfrm>
              <a:off x="2646452" y="1334385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2504727" y="1456751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6"/>
              <a:endCxn id="27" idx="2"/>
            </p:cNvCxnSpPr>
            <p:nvPr/>
          </p:nvCxnSpPr>
          <p:spPr>
            <a:xfrm>
              <a:off x="2720751" y="1564763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Овал 59"/>
            <p:cNvSpPr/>
            <p:nvPr/>
          </p:nvSpPr>
          <p:spPr>
            <a:xfrm>
              <a:off x="7071976" y="1696419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>
              <a:stCxn id="60" idx="3"/>
              <a:endCxn id="31" idx="7"/>
            </p:cNvCxnSpPr>
            <p:nvPr/>
          </p:nvCxnSpPr>
          <p:spPr>
            <a:xfrm flipH="1">
              <a:off x="6610983" y="1880807"/>
              <a:ext cx="492629" cy="508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Группа 63"/>
            <p:cNvGrpSpPr/>
            <p:nvPr/>
          </p:nvGrpSpPr>
          <p:grpSpPr>
            <a:xfrm>
              <a:off x="3747524" y="2532300"/>
              <a:ext cx="813049" cy="135632"/>
              <a:chOff x="1886743" y="3284984"/>
              <a:chExt cx="813049" cy="135632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1886743" y="3356992"/>
                <a:ext cx="81304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1907704" y="3284984"/>
                <a:ext cx="0" cy="1356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699792" y="3284984"/>
                <a:ext cx="0" cy="1356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3912501" y="2667932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 </a:t>
              </a:r>
              <a:r>
                <a:rPr lang="en-US" dirty="0" smtClean="0"/>
                <a:t>Å</a:t>
              </a:r>
              <a:endParaRPr lang="ru-RU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309664" y="980728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3059378" y="1376793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3995482" y="1124744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812101">
              <a:off x="4814289" y="1201096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8028384" y="845597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/>
            <p:cNvCxnSpPr>
              <a:stCxn id="84" idx="2"/>
              <a:endCxn id="13" idx="6"/>
            </p:cNvCxnSpPr>
            <p:nvPr/>
          </p:nvCxnSpPr>
          <p:spPr>
            <a:xfrm flipH="1">
              <a:off x="7206208" y="953609"/>
              <a:ext cx="822176" cy="3714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Овал 85"/>
            <p:cNvSpPr/>
            <p:nvPr/>
          </p:nvSpPr>
          <p:spPr>
            <a:xfrm>
              <a:off x="7925788" y="214122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>
              <a:stCxn id="86" idx="3"/>
              <a:endCxn id="60" idx="5"/>
            </p:cNvCxnSpPr>
            <p:nvPr/>
          </p:nvCxnSpPr>
          <p:spPr>
            <a:xfrm flipH="1" flipV="1">
              <a:off x="7256364" y="1880807"/>
              <a:ext cx="701060" cy="4448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Овал 89"/>
            <p:cNvSpPr/>
            <p:nvPr/>
          </p:nvSpPr>
          <p:spPr>
            <a:xfrm>
              <a:off x="5868543" y="314096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1" name="Прямая соединительная линия 90"/>
            <p:cNvCxnSpPr>
              <a:stCxn id="31" idx="3"/>
              <a:endCxn id="90" idx="7"/>
            </p:cNvCxnSpPr>
            <p:nvPr/>
          </p:nvCxnSpPr>
          <p:spPr>
            <a:xfrm flipH="1">
              <a:off x="6052931" y="2541638"/>
              <a:ext cx="405300" cy="630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2647" y="2853511"/>
            <a:ext cx="837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</a:t>
            </a:r>
            <a:r>
              <a:rPr lang="ru-RU" sz="2400" smtClean="0"/>
              <a:t>атомов </a:t>
            </a:r>
            <a:r>
              <a:rPr lang="en-US" sz="2400" smtClean="0"/>
              <a:t>C</a:t>
            </a:r>
            <a:r>
              <a:rPr lang="en-US" sz="2400" baseline="-25000" smtClean="0"/>
              <a:t>0</a:t>
            </a:r>
            <a:r>
              <a:rPr lang="en-US" sz="2400" baseline="30000" smtClean="0"/>
              <a:t>A</a:t>
            </a:r>
            <a:r>
              <a:rPr lang="en-US" sz="2400" smtClean="0"/>
              <a:t>, C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N</a:t>
            </a:r>
            <a:r>
              <a:rPr lang="en-US" sz="2400" baseline="30000" smtClean="0"/>
              <a:t>A</a:t>
            </a:r>
            <a:r>
              <a:rPr lang="en-US" sz="240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</a:t>
            </a:r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82647" y="2853511"/>
            <a:ext cx="837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</a:t>
            </a:r>
            <a:r>
              <a:rPr lang="ru-RU" sz="2400" smtClean="0"/>
              <a:t>атомов </a:t>
            </a:r>
            <a:r>
              <a:rPr lang="en-US" sz="2400" smtClean="0"/>
              <a:t>C</a:t>
            </a:r>
            <a:r>
              <a:rPr lang="en-US" sz="2400" baseline="-25000" smtClean="0"/>
              <a:t>0</a:t>
            </a:r>
            <a:r>
              <a:rPr lang="en-US" sz="2400" baseline="30000" smtClean="0"/>
              <a:t>A</a:t>
            </a:r>
            <a:r>
              <a:rPr lang="en-US" sz="2400" smtClean="0"/>
              <a:t>, C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N</a:t>
            </a:r>
            <a:r>
              <a:rPr lang="en-US" sz="2400" baseline="30000" smtClean="0"/>
              <a:t>A</a:t>
            </a:r>
            <a:r>
              <a:rPr lang="en-US" sz="240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/>
              <a:t> </a:t>
            </a:r>
            <a:r>
              <a:rPr lang="en-US" sz="2400" smtClean="0"/>
              <a:t>      a</a:t>
            </a:r>
            <a:r>
              <a:rPr lang="en-US" sz="2400" baseline="-2500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smtClean="0"/>
              <a:t>), a</a:t>
            </a:r>
            <a:r>
              <a:rPr lang="en-US" sz="2400" baseline="-2500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</a:t>
            </a:r>
            <a:r>
              <a:rPr lang="en-US" sz="2400" smtClean="0"/>
              <a:t>…, a</a:t>
            </a:r>
            <a:r>
              <a:rPr lang="en-US" sz="2400" baseline="-25000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ru-RU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82647" y="2852936"/>
            <a:ext cx="8377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</a:t>
            </a:r>
            <a:r>
              <a:rPr lang="ru-RU" sz="2400" smtClean="0"/>
              <a:t>атомов </a:t>
            </a:r>
            <a:r>
              <a:rPr lang="en-US" sz="2400" smtClean="0"/>
              <a:t>C</a:t>
            </a:r>
            <a:r>
              <a:rPr lang="en-US" sz="2400" baseline="-25000" smtClean="0"/>
              <a:t>0</a:t>
            </a:r>
            <a:r>
              <a:rPr lang="en-US" sz="2400" baseline="30000" smtClean="0"/>
              <a:t>A</a:t>
            </a:r>
            <a:r>
              <a:rPr lang="en-US" sz="2400" smtClean="0"/>
              <a:t>, C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N</a:t>
            </a:r>
            <a:r>
              <a:rPr lang="en-US" sz="2400" baseline="30000" smtClean="0"/>
              <a:t>A</a:t>
            </a:r>
            <a:r>
              <a:rPr lang="en-US" sz="240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/>
              <a:t> </a:t>
            </a:r>
            <a:r>
              <a:rPr lang="en-US" sz="2400" smtClean="0"/>
              <a:t>      a</a:t>
            </a:r>
            <a:r>
              <a:rPr lang="en-US" sz="2400" baseline="-2500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smtClean="0"/>
              <a:t>), a</a:t>
            </a:r>
            <a:r>
              <a:rPr lang="en-US" sz="2400" baseline="-2500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</a:t>
            </a:r>
            <a:r>
              <a:rPr lang="en-US" sz="2400" smtClean="0"/>
              <a:t>…, a</a:t>
            </a:r>
            <a:r>
              <a:rPr lang="en-US" sz="2400" baseline="-25000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</a:t>
            </a:r>
            <a:endParaRPr lang="ru-RU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82647" y="2853511"/>
            <a:ext cx="8377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</a:t>
            </a:r>
            <a:r>
              <a:rPr lang="ru-RU" sz="2400" smtClean="0"/>
              <a:t>атомов </a:t>
            </a:r>
            <a:r>
              <a:rPr lang="en-US" sz="2400" smtClean="0"/>
              <a:t>C</a:t>
            </a:r>
            <a:r>
              <a:rPr lang="en-US" sz="2400" baseline="-25000" smtClean="0"/>
              <a:t>0</a:t>
            </a:r>
            <a:r>
              <a:rPr lang="en-US" sz="2400" baseline="30000" smtClean="0"/>
              <a:t>A</a:t>
            </a:r>
            <a:r>
              <a:rPr lang="en-US" sz="2400" smtClean="0"/>
              <a:t>, C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N</a:t>
            </a:r>
            <a:r>
              <a:rPr lang="en-US" sz="2400" baseline="30000" smtClean="0"/>
              <a:t>A</a:t>
            </a:r>
            <a:r>
              <a:rPr lang="en-US" sz="240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/>
              <a:t> </a:t>
            </a:r>
            <a:r>
              <a:rPr lang="en-US" sz="2400" smtClean="0"/>
              <a:t>      a</a:t>
            </a:r>
            <a:r>
              <a:rPr lang="en-US" sz="2400" baseline="-2500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smtClean="0"/>
              <a:t>), a</a:t>
            </a:r>
            <a:r>
              <a:rPr lang="en-US" sz="2400" baseline="-2500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</a:t>
            </a:r>
            <a:r>
              <a:rPr lang="en-US" sz="2400" smtClean="0"/>
              <a:t>…, a</a:t>
            </a:r>
            <a:r>
              <a:rPr lang="en-US" sz="2400" baseline="-25000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 такое движение структуры В, </a:t>
            </a:r>
            <a:endParaRPr lang="ru-RU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82646" y="2853511"/>
            <a:ext cx="837778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</a:t>
            </a:r>
            <a:r>
              <a:rPr lang="ru-RU" sz="2400" smtClean="0"/>
              <a:t>атомов </a:t>
            </a:r>
            <a:r>
              <a:rPr lang="en-US" sz="2400" smtClean="0"/>
              <a:t>C</a:t>
            </a:r>
            <a:r>
              <a:rPr lang="en-US" sz="2400" baseline="-25000" smtClean="0"/>
              <a:t>0</a:t>
            </a:r>
            <a:r>
              <a:rPr lang="en-US" sz="2400" baseline="30000" smtClean="0"/>
              <a:t>A</a:t>
            </a:r>
            <a:r>
              <a:rPr lang="en-US" sz="2400" smtClean="0"/>
              <a:t>, C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N</a:t>
            </a:r>
            <a:r>
              <a:rPr lang="en-US" sz="2400" baseline="30000" smtClean="0"/>
              <a:t>A</a:t>
            </a:r>
            <a:r>
              <a:rPr lang="en-US" sz="240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/>
              <a:t> </a:t>
            </a:r>
            <a:r>
              <a:rPr lang="en-US" sz="2400" smtClean="0"/>
              <a:t>      a</a:t>
            </a:r>
            <a:r>
              <a:rPr lang="en-US" sz="2400" baseline="-2500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smtClean="0"/>
              <a:t>), a</a:t>
            </a:r>
            <a:r>
              <a:rPr lang="en-US" sz="2400" baseline="-2500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</a:t>
            </a:r>
            <a:r>
              <a:rPr lang="en-US" sz="2400" smtClean="0"/>
              <a:t>…, a</a:t>
            </a:r>
            <a:r>
              <a:rPr lang="en-US" sz="2400" baseline="-25000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 такое движение структуры В, при котором</a:t>
            </a:r>
          </a:p>
          <a:p>
            <a:r>
              <a:rPr lang="en-US" sz="2400" dirty="0" smtClean="0"/>
              <a:t>RMSD </a:t>
            </a:r>
            <a:r>
              <a:rPr lang="ru-RU" sz="2400" dirty="0" smtClean="0"/>
              <a:t>→ </a:t>
            </a:r>
            <a:r>
              <a:rPr lang="en-US" sz="2400" dirty="0" smtClean="0"/>
              <a:t>min</a:t>
            </a:r>
            <a:endParaRPr lang="ru-RU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82647" y="2852936"/>
            <a:ext cx="83777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</a:t>
            </a:r>
            <a:r>
              <a:rPr lang="ru-RU" sz="2400" smtClean="0"/>
              <a:t>атомов </a:t>
            </a:r>
            <a:r>
              <a:rPr lang="en-US" sz="2400" smtClean="0"/>
              <a:t>C</a:t>
            </a:r>
            <a:r>
              <a:rPr lang="en-US" sz="2400" baseline="-25000" smtClean="0"/>
              <a:t>0</a:t>
            </a:r>
            <a:r>
              <a:rPr lang="en-US" sz="2400" baseline="30000" smtClean="0"/>
              <a:t>A</a:t>
            </a:r>
            <a:r>
              <a:rPr lang="en-US" sz="2400" smtClean="0"/>
              <a:t>, C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N</a:t>
            </a:r>
            <a:r>
              <a:rPr lang="en-US" sz="2400" baseline="30000" smtClean="0"/>
              <a:t>A</a:t>
            </a:r>
            <a:r>
              <a:rPr lang="en-US" sz="240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/>
              <a:t> </a:t>
            </a:r>
            <a:r>
              <a:rPr lang="en-US" sz="2400" smtClean="0"/>
              <a:t>      a</a:t>
            </a:r>
            <a:r>
              <a:rPr lang="en-US" sz="2400" baseline="-2500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smtClean="0"/>
              <a:t>), a</a:t>
            </a:r>
            <a:r>
              <a:rPr lang="en-US" sz="2400" baseline="-2500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</a:t>
            </a:r>
            <a:r>
              <a:rPr lang="en-US" sz="2400" smtClean="0"/>
              <a:t>…, a</a:t>
            </a:r>
            <a:r>
              <a:rPr lang="en-US" sz="2400" baseline="-25000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 такое движение структуры В, при котором</a:t>
            </a:r>
          </a:p>
          <a:p>
            <a:r>
              <a:rPr lang="en-US" sz="2400" dirty="0" smtClean="0"/>
              <a:t>RMSD </a:t>
            </a:r>
            <a:r>
              <a:rPr lang="ru-RU" sz="2400" dirty="0" smtClean="0"/>
              <a:t>→ </a:t>
            </a:r>
            <a:r>
              <a:rPr lang="en-US" sz="2400" dirty="0" smtClean="0"/>
              <a:t>min</a:t>
            </a:r>
          </a:p>
          <a:p>
            <a:endParaRPr lang="en-US" sz="2400" dirty="0"/>
          </a:p>
          <a:p>
            <a:r>
              <a:rPr lang="ru-RU" sz="2400" dirty="0" smtClean="0"/>
              <a:t>Вопрос</a:t>
            </a:r>
            <a:r>
              <a:rPr lang="en-US" sz="2400" dirty="0" smtClean="0"/>
              <a:t>: </a:t>
            </a:r>
            <a:r>
              <a:rPr lang="ru-RU" sz="2400" dirty="0" smtClean="0"/>
              <a:t>сколько чисел (степеней свободы) требуется для описания такого движения?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53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388424" cy="548680"/>
          </a:xfrm>
        </p:spPr>
        <p:txBody>
          <a:bodyPr/>
          <a:lstStyle/>
          <a:p>
            <a:r>
              <a:rPr lang="en-US" dirty="0" err="1" smtClean="0"/>
              <a:t>Sipple</a:t>
            </a:r>
            <a:r>
              <a:rPr lang="en-US" dirty="0" smtClean="0"/>
              <a:t>, </a:t>
            </a:r>
            <a:r>
              <a:rPr lang="en-US" dirty="0" err="1" smtClean="0"/>
              <a:t>Stegbuhner</a:t>
            </a:r>
            <a:r>
              <a:rPr lang="en-US" dirty="0" smtClean="0"/>
              <a:t>, 1991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220072" y="33873"/>
            <a:ext cx="3051055" cy="1296144"/>
            <a:chOff x="1187624" y="836712"/>
            <a:chExt cx="3051055" cy="1296144"/>
          </a:xfrm>
        </p:grpSpPr>
        <p:sp>
          <p:nvSpPr>
            <p:cNvPr id="4" name="Овал 3"/>
            <p:cNvSpPr/>
            <p:nvPr/>
          </p:nvSpPr>
          <p:spPr>
            <a:xfrm>
              <a:off x="2123728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59832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23928" y="1217002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6"/>
              <a:endCxn id="10" idx="2"/>
            </p:cNvCxnSpPr>
            <p:nvPr/>
          </p:nvCxnSpPr>
          <p:spPr>
            <a:xfrm>
              <a:off x="2339752" y="161304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6"/>
              <a:endCxn id="11" idx="3"/>
            </p:cNvCxnSpPr>
            <p:nvPr/>
          </p:nvCxnSpPr>
          <p:spPr>
            <a:xfrm flipV="1">
              <a:off x="3275856" y="1401390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095905" y="17486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32009" y="1113993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745963" y="164503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6"/>
              <a:endCxn id="28" idx="2"/>
            </p:cNvCxnSpPr>
            <p:nvPr/>
          </p:nvCxnSpPr>
          <p:spPr>
            <a:xfrm flipV="1">
              <a:off x="2311929" y="1222005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8" idx="6"/>
              <a:endCxn id="29" idx="1"/>
            </p:cNvCxnSpPr>
            <p:nvPr/>
          </p:nvCxnSpPr>
          <p:spPr>
            <a:xfrm>
              <a:off x="3248033" y="1222005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1340024" y="1005981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5"/>
              <a:endCxn id="4" idx="1"/>
            </p:cNvCxnSpPr>
            <p:nvPr/>
          </p:nvCxnSpPr>
          <p:spPr>
            <a:xfrm>
              <a:off x="1524412" y="1190369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1382687" y="131273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6"/>
              <a:endCxn id="27" idx="2"/>
            </p:cNvCxnSpPr>
            <p:nvPr/>
          </p:nvCxnSpPr>
          <p:spPr>
            <a:xfrm>
              <a:off x="1598711" y="1420747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1187624" y="836712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937338" y="1232777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873442" y="980728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812101">
              <a:off x="3692249" y="1057080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1331476"/>
            <a:ext cx="29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ru-RU" dirty="0" smtClean="0"/>
              <a:t>Совмещаем центры масс</a:t>
            </a:r>
            <a:r>
              <a:rPr lang="en-US" dirty="0" smtClean="0"/>
              <a:t>: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184882" y="1330017"/>
            <a:ext cx="3051484" cy="1480678"/>
            <a:chOff x="3184881" y="1330017"/>
            <a:chExt cx="3473231" cy="1480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𝐵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/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4255" b="-73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212873" y="1860820"/>
                  <a:ext cx="3445239" cy="949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i="1" baseline="-2500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𝐵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 baseline="-2500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  <a:p>
                  <a:endParaRPr lang="ru-RU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73" y="1860820"/>
                  <a:ext cx="3445239" cy="9498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Овал 30"/>
          <p:cNvSpPr/>
          <p:nvPr/>
        </p:nvSpPr>
        <p:spPr>
          <a:xfrm>
            <a:off x="3275856" y="3429000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211960" y="3429000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076056" y="314096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31" idx="6"/>
            <a:endCxn id="34" idx="2"/>
          </p:cNvCxnSpPr>
          <p:nvPr/>
        </p:nvCxnSpPr>
        <p:spPr>
          <a:xfrm>
            <a:off x="3491880" y="353701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4" idx="6"/>
            <a:endCxn id="35" idx="3"/>
          </p:cNvCxnSpPr>
          <p:nvPr/>
        </p:nvCxnSpPr>
        <p:spPr>
          <a:xfrm flipV="1">
            <a:off x="4427984" y="3325356"/>
            <a:ext cx="679708" cy="211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2492152" y="2929947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3" idx="5"/>
            <a:endCxn id="31" idx="1"/>
          </p:cNvCxnSpPr>
          <p:nvPr/>
        </p:nvCxnSpPr>
        <p:spPr>
          <a:xfrm>
            <a:off x="2676540" y="3114335"/>
            <a:ext cx="630952" cy="346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 rot="2751428">
            <a:off x="2094881" y="432431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rot="2751428">
            <a:off x="3202284" y="4554037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rot="2751428">
            <a:off x="3318439" y="543621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>
            <a:stCxn id="38" idx="6"/>
            <a:endCxn id="39" idx="2"/>
          </p:cNvCxnSpPr>
          <p:nvPr/>
        </p:nvCxnSpPr>
        <p:spPr>
          <a:xfrm rot="2751428" flipV="1">
            <a:off x="2396555" y="4229843"/>
            <a:ext cx="720080" cy="634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9" idx="6"/>
            <a:endCxn id="40" idx="1"/>
          </p:cNvCxnSpPr>
          <p:nvPr/>
        </p:nvCxnSpPr>
        <p:spPr>
          <a:xfrm rot="2751428">
            <a:off x="3142011" y="4860562"/>
            <a:ext cx="529566" cy="45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 rot="2751428">
            <a:off x="1910996" y="350888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45" idx="6"/>
            <a:endCxn id="38" idx="2"/>
          </p:cNvCxnSpPr>
          <p:nvPr/>
        </p:nvCxnSpPr>
        <p:spPr>
          <a:xfrm rot="2751428">
            <a:off x="1862353" y="3806640"/>
            <a:ext cx="497194" cy="435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 rot="2751428">
            <a:off x="2716626" y="4568696"/>
            <a:ext cx="129614" cy="12961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 rot="2751428">
            <a:off x="3792185" y="3291568"/>
            <a:ext cx="129614" cy="12961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380703" y="4293096"/>
            <a:ext cx="0" cy="12694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020663" y="5247860"/>
            <a:ext cx="124708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45" idx="5"/>
          </p:cNvCxnSpPr>
          <p:nvPr/>
        </p:nvCxnSpPr>
        <p:spPr>
          <a:xfrm flipV="1">
            <a:off x="1380703" y="3724900"/>
            <a:ext cx="636689" cy="150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38" idx="4"/>
          </p:cNvCxnSpPr>
          <p:nvPr/>
        </p:nvCxnSpPr>
        <p:spPr>
          <a:xfrm flipV="1">
            <a:off x="1403648" y="4507547"/>
            <a:ext cx="721735" cy="7137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39" idx="4"/>
          </p:cNvCxnSpPr>
          <p:nvPr/>
        </p:nvCxnSpPr>
        <p:spPr>
          <a:xfrm flipV="1">
            <a:off x="1403648" y="4737274"/>
            <a:ext cx="1829138" cy="4856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40" idx="3"/>
          </p:cNvCxnSpPr>
          <p:nvPr/>
        </p:nvCxnSpPr>
        <p:spPr>
          <a:xfrm>
            <a:off x="1403648" y="5210776"/>
            <a:ext cx="1914803" cy="3318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55" idx="3"/>
          </p:cNvCxnSpPr>
          <p:nvPr/>
        </p:nvCxnSpPr>
        <p:spPr>
          <a:xfrm flipV="1">
            <a:off x="1403648" y="4632534"/>
            <a:ext cx="1312986" cy="5903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56" idx="5"/>
          </p:cNvCxnSpPr>
          <p:nvPr/>
        </p:nvCxnSpPr>
        <p:spPr>
          <a:xfrm flipV="1">
            <a:off x="1380703" y="3421174"/>
            <a:ext cx="2475320" cy="18017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55" idx="0"/>
          </p:cNvCxnSpPr>
          <p:nvPr/>
        </p:nvCxnSpPr>
        <p:spPr>
          <a:xfrm flipV="1">
            <a:off x="2827939" y="3429000"/>
            <a:ext cx="1051029" cy="11593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220072" y="3663022"/>
            <a:ext cx="30203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Даны радиус-векторы</a:t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el-GR" baseline="-25000" dirty="0" smtClean="0"/>
              <a:t>α</a:t>
            </a:r>
            <a:r>
              <a:rPr lang="ru-RU" dirty="0" smtClean="0"/>
              <a:t>-атомов.</a:t>
            </a:r>
          </a:p>
          <a:p>
            <a:endParaRPr lang="ru-RU" dirty="0"/>
          </a:p>
          <a:p>
            <a:r>
              <a:rPr lang="ru-RU" dirty="0" smtClean="0"/>
              <a:t>Центр масс структуры – это их среднее.</a:t>
            </a:r>
          </a:p>
          <a:p>
            <a:endParaRPr lang="ru-RU" dirty="0"/>
          </a:p>
          <a:p>
            <a:r>
              <a:rPr lang="ru-RU" dirty="0" smtClean="0"/>
              <a:t>Требуемое движение – это разность между векторами, обозначающими центры масс.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9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388424" cy="548680"/>
          </a:xfrm>
        </p:spPr>
        <p:txBody>
          <a:bodyPr/>
          <a:lstStyle/>
          <a:p>
            <a:r>
              <a:rPr lang="en-US" dirty="0" err="1" smtClean="0"/>
              <a:t>Sipple</a:t>
            </a:r>
            <a:r>
              <a:rPr lang="en-US" dirty="0" smtClean="0"/>
              <a:t>, </a:t>
            </a:r>
            <a:r>
              <a:rPr lang="en-US" dirty="0" err="1" smtClean="0"/>
              <a:t>Stegbuhner</a:t>
            </a:r>
            <a:r>
              <a:rPr lang="en-US" dirty="0" smtClean="0"/>
              <a:t>, 1991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220072" y="33873"/>
            <a:ext cx="3051055" cy="1296144"/>
            <a:chOff x="1187624" y="836712"/>
            <a:chExt cx="3051055" cy="1296144"/>
          </a:xfrm>
        </p:grpSpPr>
        <p:sp>
          <p:nvSpPr>
            <p:cNvPr id="4" name="Овал 3"/>
            <p:cNvSpPr/>
            <p:nvPr/>
          </p:nvSpPr>
          <p:spPr>
            <a:xfrm>
              <a:off x="2123728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59832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23928" y="1217002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6"/>
              <a:endCxn id="10" idx="2"/>
            </p:cNvCxnSpPr>
            <p:nvPr/>
          </p:nvCxnSpPr>
          <p:spPr>
            <a:xfrm>
              <a:off x="2339752" y="161304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6"/>
              <a:endCxn id="11" idx="3"/>
            </p:cNvCxnSpPr>
            <p:nvPr/>
          </p:nvCxnSpPr>
          <p:spPr>
            <a:xfrm flipV="1">
              <a:off x="3275856" y="1401390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095905" y="17486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32009" y="1113993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745963" y="164503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6"/>
              <a:endCxn id="28" idx="2"/>
            </p:cNvCxnSpPr>
            <p:nvPr/>
          </p:nvCxnSpPr>
          <p:spPr>
            <a:xfrm flipV="1">
              <a:off x="2311929" y="1222005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8" idx="6"/>
              <a:endCxn id="29" idx="1"/>
            </p:cNvCxnSpPr>
            <p:nvPr/>
          </p:nvCxnSpPr>
          <p:spPr>
            <a:xfrm>
              <a:off x="3248033" y="1222005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1340024" y="1005981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5"/>
              <a:endCxn id="4" idx="1"/>
            </p:cNvCxnSpPr>
            <p:nvPr/>
          </p:nvCxnSpPr>
          <p:spPr>
            <a:xfrm>
              <a:off x="1524412" y="1190369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1382687" y="131273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6"/>
              <a:endCxn id="27" idx="2"/>
            </p:cNvCxnSpPr>
            <p:nvPr/>
          </p:nvCxnSpPr>
          <p:spPr>
            <a:xfrm>
              <a:off x="1598711" y="1420747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1187624" y="836712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937338" y="1232777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873442" y="980728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812101">
              <a:off x="3692249" y="1057080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1331476"/>
            <a:ext cx="29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ru-RU" dirty="0" smtClean="0"/>
              <a:t>Совмещаем центры масс</a:t>
            </a:r>
            <a:r>
              <a:rPr lang="en-US" dirty="0" smtClean="0"/>
              <a:t>: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184881" y="1330017"/>
            <a:ext cx="2582922" cy="1203680"/>
            <a:chOff x="3184881" y="1330017"/>
            <a:chExt cx="2582922" cy="1203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𝐵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/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4255" b="-73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212873" y="1860820"/>
                  <a:ext cx="2554930" cy="6728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baseline="-25000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𝐵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baseline="-2500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73" y="1860820"/>
                  <a:ext cx="2554930" cy="6728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Овал 30"/>
          <p:cNvSpPr/>
          <p:nvPr/>
        </p:nvSpPr>
        <p:spPr>
          <a:xfrm>
            <a:off x="2722737" y="386104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58841" y="386104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522937" y="357301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31" idx="6"/>
            <a:endCxn id="34" idx="2"/>
          </p:cNvCxnSpPr>
          <p:nvPr/>
        </p:nvCxnSpPr>
        <p:spPr>
          <a:xfrm>
            <a:off x="2938761" y="3969060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4" idx="6"/>
            <a:endCxn id="35" idx="3"/>
          </p:cNvCxnSpPr>
          <p:nvPr/>
        </p:nvCxnSpPr>
        <p:spPr>
          <a:xfrm flipV="1">
            <a:off x="3874865" y="3757404"/>
            <a:ext cx="679708" cy="211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1939033" y="3361995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3" idx="5"/>
            <a:endCxn id="31" idx="1"/>
          </p:cNvCxnSpPr>
          <p:nvPr/>
        </p:nvCxnSpPr>
        <p:spPr>
          <a:xfrm>
            <a:off x="2123421" y="3546383"/>
            <a:ext cx="630952" cy="346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 rot="2751428">
            <a:off x="3239066" y="3723616"/>
            <a:ext cx="129614" cy="12961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339859" y="3940936"/>
            <a:ext cx="1741148" cy="2143354"/>
            <a:chOff x="1339859" y="3940936"/>
            <a:chExt cx="1741148" cy="2143354"/>
          </a:xfrm>
        </p:grpSpPr>
        <p:sp>
          <p:nvSpPr>
            <p:cNvPr id="38" name="Овал 37"/>
            <p:cNvSpPr/>
            <p:nvPr/>
          </p:nvSpPr>
          <p:spPr>
            <a:xfrm rot="2751428">
              <a:off x="1541762" y="475635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 rot="2751428">
              <a:off x="2649165" y="498608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 rot="2751428">
              <a:off x="2765320" y="586826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38" idx="6"/>
              <a:endCxn id="39" idx="2"/>
            </p:cNvCxnSpPr>
            <p:nvPr/>
          </p:nvCxnSpPr>
          <p:spPr>
            <a:xfrm rot="2751428" flipV="1">
              <a:off x="1843436" y="4661891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39" idx="6"/>
              <a:endCxn id="40" idx="1"/>
            </p:cNvCxnSpPr>
            <p:nvPr/>
          </p:nvCxnSpPr>
          <p:spPr>
            <a:xfrm rot="2751428">
              <a:off x="2588892" y="5292610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 rot="2751428">
              <a:off x="1357877" y="394093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>
              <a:stCxn id="45" idx="6"/>
              <a:endCxn id="38" idx="2"/>
            </p:cNvCxnSpPr>
            <p:nvPr/>
          </p:nvCxnSpPr>
          <p:spPr>
            <a:xfrm rot="2751428">
              <a:off x="1309234" y="4238688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 rot="2751428">
              <a:off x="2163507" y="5000744"/>
              <a:ext cx="129614" cy="12961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 flipV="1">
            <a:off x="827584" y="4725144"/>
            <a:ext cx="0" cy="12694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67544" y="5679908"/>
            <a:ext cx="124708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55" idx="0"/>
          </p:cNvCxnSpPr>
          <p:nvPr/>
        </p:nvCxnSpPr>
        <p:spPr>
          <a:xfrm flipV="1">
            <a:off x="2274820" y="3861048"/>
            <a:ext cx="1051029" cy="11593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220072" y="3663022"/>
            <a:ext cx="3020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Надо все атомы структуры В сместить на найденный вектор. Тогда центры масс совместятся – то есть структуры окажутся </a:t>
            </a:r>
            <a:r>
              <a:rPr lang="en-US" dirty="0" smtClean="0"/>
              <a:t>“</a:t>
            </a:r>
            <a:r>
              <a:rPr lang="ru-RU" dirty="0" smtClean="0"/>
              <a:t>рядом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1498601" y="2852936"/>
            <a:ext cx="1051029" cy="11593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651001" y="3709792"/>
            <a:ext cx="1051029" cy="11593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2751828" y="3925816"/>
            <a:ext cx="1051029" cy="11593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2866753" y="4789912"/>
            <a:ext cx="1051029" cy="11593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1823 -0.1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388424" cy="548680"/>
          </a:xfrm>
        </p:spPr>
        <p:txBody>
          <a:bodyPr/>
          <a:lstStyle/>
          <a:p>
            <a:r>
              <a:rPr lang="en-US" dirty="0" err="1" smtClean="0"/>
              <a:t>Sipple</a:t>
            </a:r>
            <a:r>
              <a:rPr lang="en-US" dirty="0" smtClean="0"/>
              <a:t>, </a:t>
            </a:r>
            <a:r>
              <a:rPr lang="en-US" dirty="0" err="1" smtClean="0"/>
              <a:t>Stegbuhner</a:t>
            </a:r>
            <a:r>
              <a:rPr lang="en-US" dirty="0" smtClean="0"/>
              <a:t>, 1991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220072" y="33873"/>
            <a:ext cx="3051055" cy="1296144"/>
            <a:chOff x="1187624" y="836712"/>
            <a:chExt cx="3051055" cy="1296144"/>
          </a:xfrm>
        </p:grpSpPr>
        <p:sp>
          <p:nvSpPr>
            <p:cNvPr id="4" name="Овал 3"/>
            <p:cNvSpPr/>
            <p:nvPr/>
          </p:nvSpPr>
          <p:spPr>
            <a:xfrm>
              <a:off x="2123728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59832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23928" y="1217002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6"/>
              <a:endCxn id="10" idx="2"/>
            </p:cNvCxnSpPr>
            <p:nvPr/>
          </p:nvCxnSpPr>
          <p:spPr>
            <a:xfrm>
              <a:off x="2339752" y="161304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6"/>
              <a:endCxn id="11" idx="3"/>
            </p:cNvCxnSpPr>
            <p:nvPr/>
          </p:nvCxnSpPr>
          <p:spPr>
            <a:xfrm flipV="1">
              <a:off x="3275856" y="1401390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095905" y="17486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32009" y="1113993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745963" y="164503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6"/>
              <a:endCxn id="28" idx="2"/>
            </p:cNvCxnSpPr>
            <p:nvPr/>
          </p:nvCxnSpPr>
          <p:spPr>
            <a:xfrm flipV="1">
              <a:off x="2311929" y="1222005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8" idx="6"/>
              <a:endCxn id="29" idx="1"/>
            </p:cNvCxnSpPr>
            <p:nvPr/>
          </p:nvCxnSpPr>
          <p:spPr>
            <a:xfrm>
              <a:off x="3248033" y="1222005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1340024" y="1005981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5"/>
              <a:endCxn id="4" idx="1"/>
            </p:cNvCxnSpPr>
            <p:nvPr/>
          </p:nvCxnSpPr>
          <p:spPr>
            <a:xfrm>
              <a:off x="1524412" y="1190369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1382687" y="131273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6"/>
              <a:endCxn id="27" idx="2"/>
            </p:cNvCxnSpPr>
            <p:nvPr/>
          </p:nvCxnSpPr>
          <p:spPr>
            <a:xfrm>
              <a:off x="1598711" y="1420747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1187624" y="836712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937338" y="1232777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873442" y="980728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812101">
              <a:off x="3692249" y="1057080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1331476"/>
            <a:ext cx="29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ru-RU" dirty="0" smtClean="0"/>
              <a:t>Совмещаем центры масс</a:t>
            </a:r>
            <a:r>
              <a:rPr lang="en-US" dirty="0" smtClean="0"/>
              <a:t>: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184881" y="1330017"/>
            <a:ext cx="2582922" cy="1203680"/>
            <a:chOff x="3184881" y="1330017"/>
            <a:chExt cx="2582922" cy="1203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𝐵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/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4255" b="-73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212873" y="1860820"/>
                  <a:ext cx="2554930" cy="6728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baseline="-25000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𝐵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baseline="-2500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73" y="1860820"/>
                  <a:ext cx="2554930" cy="6728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Овал 30"/>
          <p:cNvSpPr/>
          <p:nvPr/>
        </p:nvSpPr>
        <p:spPr>
          <a:xfrm>
            <a:off x="5861666" y="436959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797770" y="436959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661866" y="4081564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31" idx="6"/>
            <a:endCxn id="34" idx="2"/>
          </p:cNvCxnSpPr>
          <p:nvPr/>
        </p:nvCxnSpPr>
        <p:spPr>
          <a:xfrm>
            <a:off x="6077690" y="4477608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4" idx="6"/>
            <a:endCxn id="35" idx="3"/>
          </p:cNvCxnSpPr>
          <p:nvPr/>
        </p:nvCxnSpPr>
        <p:spPr>
          <a:xfrm flipV="1">
            <a:off x="7013794" y="4265952"/>
            <a:ext cx="679708" cy="211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077962" y="3870543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3" idx="5"/>
            <a:endCxn id="31" idx="1"/>
          </p:cNvCxnSpPr>
          <p:nvPr/>
        </p:nvCxnSpPr>
        <p:spPr>
          <a:xfrm>
            <a:off x="5262350" y="4054931"/>
            <a:ext cx="630952" cy="346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508104" y="3356992"/>
            <a:ext cx="1741148" cy="2143354"/>
            <a:chOff x="1339859" y="3940936"/>
            <a:chExt cx="1741148" cy="2143354"/>
          </a:xfrm>
        </p:grpSpPr>
        <p:sp>
          <p:nvSpPr>
            <p:cNvPr id="38" name="Овал 37"/>
            <p:cNvSpPr/>
            <p:nvPr/>
          </p:nvSpPr>
          <p:spPr>
            <a:xfrm rot="2751428">
              <a:off x="1541762" y="475635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 rot="2751428">
              <a:off x="2649165" y="498608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 rot="2751428">
              <a:off x="2765320" y="586826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38" idx="6"/>
              <a:endCxn id="39" idx="2"/>
            </p:cNvCxnSpPr>
            <p:nvPr/>
          </p:nvCxnSpPr>
          <p:spPr>
            <a:xfrm rot="2751428" flipV="1">
              <a:off x="1843436" y="4661891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39" idx="6"/>
              <a:endCxn id="40" idx="1"/>
            </p:cNvCxnSpPr>
            <p:nvPr/>
          </p:nvCxnSpPr>
          <p:spPr>
            <a:xfrm rot="2751428">
              <a:off x="2588892" y="5292610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 rot="2751428">
              <a:off x="1357877" y="394093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>
              <a:stCxn id="45" idx="6"/>
              <a:endCxn id="38" idx="2"/>
            </p:cNvCxnSpPr>
            <p:nvPr/>
          </p:nvCxnSpPr>
          <p:spPr>
            <a:xfrm rot="2751428">
              <a:off x="1309234" y="4238688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 rot="2751428">
              <a:off x="2163507" y="5000744"/>
              <a:ext cx="129614" cy="12961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55477" y="2843644"/>
            <a:ext cx="45325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. </a:t>
            </a:r>
            <a:r>
              <a:rPr lang="ru-RU" dirty="0" smtClean="0"/>
              <a:t>Теперь надо повернуть структуру. В двухмерном случае (на рисунке) поворот описывается одним углом.</a:t>
            </a:r>
          </a:p>
          <a:p>
            <a:endParaRPr lang="ru-RU" dirty="0"/>
          </a:p>
          <a:p>
            <a:r>
              <a:rPr lang="ru-RU" dirty="0" smtClean="0"/>
              <a:t>Каждому углу соответствует некоторое </a:t>
            </a:r>
            <a:r>
              <a:rPr lang="en-US" dirty="0" smtClean="0"/>
              <a:t>RMSD:</a:t>
            </a:r>
          </a:p>
          <a:p>
            <a:endParaRPr lang="en-US" dirty="0"/>
          </a:p>
          <a:p>
            <a:r>
              <a:rPr lang="en-US" dirty="0" smtClean="0"/>
              <a:t>RMSD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выписать на доске</a:t>
            </a:r>
          </a:p>
          <a:p>
            <a:endParaRPr lang="ru-RU" dirty="0" smtClean="0"/>
          </a:p>
          <a:p>
            <a:r>
              <a:rPr lang="ru-RU" dirty="0" smtClean="0"/>
              <a:t>Как найти оптимальный угол?</a:t>
            </a:r>
          </a:p>
          <a:p>
            <a:endParaRPr lang="ru-RU" dirty="0"/>
          </a:p>
          <a:p>
            <a:r>
              <a:rPr lang="ru-RU" dirty="0" smtClean="0"/>
              <a:t>Надо продифференцировать эту формулу и приравнять к нулю.</a:t>
            </a:r>
            <a:endParaRPr lang="ru-RU" dirty="0"/>
          </a:p>
        </p:txBody>
      </p:sp>
      <p:grpSp>
        <p:nvGrpSpPr>
          <p:cNvPr id="85" name="Группа 84"/>
          <p:cNvGrpSpPr/>
          <p:nvPr/>
        </p:nvGrpSpPr>
        <p:grpSpPr>
          <a:xfrm rot="18747090">
            <a:off x="5508104" y="3356992"/>
            <a:ext cx="1741148" cy="2143354"/>
            <a:chOff x="1339859" y="3940936"/>
            <a:chExt cx="1741148" cy="2143354"/>
          </a:xfrm>
        </p:grpSpPr>
        <p:sp>
          <p:nvSpPr>
            <p:cNvPr id="86" name="Овал 85"/>
            <p:cNvSpPr/>
            <p:nvPr/>
          </p:nvSpPr>
          <p:spPr>
            <a:xfrm rot="2751428">
              <a:off x="1541762" y="475635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 rot="2751428">
              <a:off x="2649165" y="498608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 rot="2751428">
              <a:off x="2765320" y="586826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>
              <a:stCxn id="86" idx="6"/>
              <a:endCxn id="87" idx="2"/>
            </p:cNvCxnSpPr>
            <p:nvPr/>
          </p:nvCxnSpPr>
          <p:spPr>
            <a:xfrm rot="2751428" flipV="1">
              <a:off x="1843436" y="4661891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87" idx="6"/>
              <a:endCxn id="88" idx="1"/>
            </p:cNvCxnSpPr>
            <p:nvPr/>
          </p:nvCxnSpPr>
          <p:spPr>
            <a:xfrm rot="2751428">
              <a:off x="2588892" y="5292610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Овал 90"/>
            <p:cNvSpPr/>
            <p:nvPr/>
          </p:nvSpPr>
          <p:spPr>
            <a:xfrm rot="2751428">
              <a:off x="1357877" y="394093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" name="Прямая соединительная линия 91"/>
            <p:cNvCxnSpPr>
              <a:stCxn id="91" idx="6"/>
              <a:endCxn id="86" idx="2"/>
            </p:cNvCxnSpPr>
            <p:nvPr/>
          </p:nvCxnSpPr>
          <p:spPr>
            <a:xfrm rot="2751428">
              <a:off x="1309234" y="4238688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Овал 92"/>
            <p:cNvSpPr/>
            <p:nvPr/>
          </p:nvSpPr>
          <p:spPr>
            <a:xfrm rot="2751428">
              <a:off x="2163507" y="5000744"/>
              <a:ext cx="129614" cy="12961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 rot="2674184">
            <a:off x="5491434" y="3362981"/>
            <a:ext cx="1741148" cy="2143354"/>
            <a:chOff x="1339859" y="3940936"/>
            <a:chExt cx="1741148" cy="2143354"/>
          </a:xfrm>
        </p:grpSpPr>
        <p:sp>
          <p:nvSpPr>
            <p:cNvPr id="95" name="Овал 94"/>
            <p:cNvSpPr/>
            <p:nvPr/>
          </p:nvSpPr>
          <p:spPr>
            <a:xfrm rot="2751428">
              <a:off x="1541762" y="475635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 rot="2751428">
              <a:off x="2649165" y="498608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 rot="2751428">
              <a:off x="2765320" y="586826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" name="Прямая соединительная линия 97"/>
            <p:cNvCxnSpPr>
              <a:stCxn id="95" idx="6"/>
              <a:endCxn id="96" idx="2"/>
            </p:cNvCxnSpPr>
            <p:nvPr/>
          </p:nvCxnSpPr>
          <p:spPr>
            <a:xfrm rot="2751428" flipV="1">
              <a:off x="1843436" y="4661891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96" idx="6"/>
              <a:endCxn id="97" idx="1"/>
            </p:cNvCxnSpPr>
            <p:nvPr/>
          </p:nvCxnSpPr>
          <p:spPr>
            <a:xfrm rot="2751428">
              <a:off x="2588892" y="5292610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Овал 99"/>
            <p:cNvSpPr/>
            <p:nvPr/>
          </p:nvSpPr>
          <p:spPr>
            <a:xfrm rot="2751428">
              <a:off x="1357877" y="394093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1" name="Прямая соединительная линия 100"/>
            <p:cNvCxnSpPr>
              <a:stCxn id="100" idx="6"/>
              <a:endCxn id="95" idx="2"/>
            </p:cNvCxnSpPr>
            <p:nvPr/>
          </p:nvCxnSpPr>
          <p:spPr>
            <a:xfrm rot="2751428">
              <a:off x="1309234" y="4238688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Овал 101"/>
            <p:cNvSpPr/>
            <p:nvPr/>
          </p:nvSpPr>
          <p:spPr>
            <a:xfrm rot="2751428">
              <a:off x="2163507" y="5000744"/>
              <a:ext cx="129614" cy="12961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61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388424" cy="548680"/>
          </a:xfrm>
        </p:spPr>
        <p:txBody>
          <a:bodyPr/>
          <a:lstStyle/>
          <a:p>
            <a:r>
              <a:rPr lang="en-US" dirty="0" err="1" smtClean="0"/>
              <a:t>Sipple</a:t>
            </a:r>
            <a:r>
              <a:rPr lang="en-US" dirty="0" smtClean="0"/>
              <a:t>, </a:t>
            </a:r>
            <a:r>
              <a:rPr lang="en-US" dirty="0" err="1" smtClean="0"/>
              <a:t>Stegbuhner</a:t>
            </a:r>
            <a:r>
              <a:rPr lang="en-US" dirty="0" smtClean="0"/>
              <a:t>, 1991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220072" y="33873"/>
            <a:ext cx="3051055" cy="1296144"/>
            <a:chOff x="1187624" y="836712"/>
            <a:chExt cx="3051055" cy="1296144"/>
          </a:xfrm>
        </p:grpSpPr>
        <p:sp>
          <p:nvSpPr>
            <p:cNvPr id="4" name="Овал 3"/>
            <p:cNvSpPr/>
            <p:nvPr/>
          </p:nvSpPr>
          <p:spPr>
            <a:xfrm>
              <a:off x="2123728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59832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23928" y="1217002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6"/>
              <a:endCxn id="10" idx="2"/>
            </p:cNvCxnSpPr>
            <p:nvPr/>
          </p:nvCxnSpPr>
          <p:spPr>
            <a:xfrm>
              <a:off x="2339752" y="161304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6"/>
              <a:endCxn id="11" idx="3"/>
            </p:cNvCxnSpPr>
            <p:nvPr/>
          </p:nvCxnSpPr>
          <p:spPr>
            <a:xfrm flipV="1">
              <a:off x="3275856" y="1401390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095905" y="17486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32009" y="1113993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745963" y="164503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6"/>
              <a:endCxn id="28" idx="2"/>
            </p:cNvCxnSpPr>
            <p:nvPr/>
          </p:nvCxnSpPr>
          <p:spPr>
            <a:xfrm flipV="1">
              <a:off x="2311929" y="1222005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8" idx="6"/>
              <a:endCxn id="29" idx="1"/>
            </p:cNvCxnSpPr>
            <p:nvPr/>
          </p:nvCxnSpPr>
          <p:spPr>
            <a:xfrm>
              <a:off x="3248033" y="1222005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1340024" y="1005981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5"/>
              <a:endCxn id="4" idx="1"/>
            </p:cNvCxnSpPr>
            <p:nvPr/>
          </p:nvCxnSpPr>
          <p:spPr>
            <a:xfrm>
              <a:off x="1524412" y="1190369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1382687" y="131273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6"/>
              <a:endCxn id="27" idx="2"/>
            </p:cNvCxnSpPr>
            <p:nvPr/>
          </p:nvCxnSpPr>
          <p:spPr>
            <a:xfrm>
              <a:off x="1598711" y="1420747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1187624" y="836712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937338" y="1232777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873442" y="980728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812101">
              <a:off x="3692249" y="1057080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1331476"/>
            <a:ext cx="29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ru-RU" dirty="0" smtClean="0"/>
              <a:t>Совмещаем центры масс</a:t>
            </a:r>
            <a:r>
              <a:rPr lang="en-US" dirty="0" smtClean="0"/>
              <a:t>: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184881" y="1330017"/>
            <a:ext cx="2582922" cy="1203680"/>
            <a:chOff x="3184881" y="1330017"/>
            <a:chExt cx="2582922" cy="1203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𝐵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/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4255" b="-73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212873" y="1860820"/>
                  <a:ext cx="2554930" cy="6728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baseline="-25000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𝐵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baseline="-2500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73" y="1860820"/>
                  <a:ext cx="2554930" cy="6728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TextBox 57"/>
          <p:cNvSpPr txBox="1"/>
          <p:nvPr/>
        </p:nvSpPr>
        <p:spPr>
          <a:xfrm>
            <a:off x="251520" y="269962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ru-RU" dirty="0"/>
              <a:t>Находим </a:t>
            </a:r>
            <a:r>
              <a:rPr lang="ru-RU" dirty="0" smtClean="0"/>
              <a:t>вращение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/>
              <a:t>	</a:t>
            </a:r>
            <a:endParaRPr lang="ru-RU" dirty="0" smtClean="0"/>
          </a:p>
          <a:p>
            <a:r>
              <a:rPr lang="ru-RU" dirty="0"/>
              <a:t>	2.1. Вычисляем угол поворота вокруг оси Х, при котором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ru-RU" dirty="0"/>
              <a:t>минимизируется </a:t>
            </a:r>
            <a:r>
              <a:rPr lang="en-US" dirty="0" smtClean="0"/>
              <a:t>RMSD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2.2. </a:t>
            </a:r>
            <a:r>
              <a:rPr lang="ru-RU" dirty="0"/>
              <a:t>Вычисляем угол поворота вокруг оси </a:t>
            </a:r>
            <a:r>
              <a:rPr lang="en-US" dirty="0"/>
              <a:t>Y</a:t>
            </a:r>
            <a:r>
              <a:rPr lang="ru-RU" dirty="0" smtClean="0"/>
              <a:t>, </a:t>
            </a:r>
            <a:r>
              <a:rPr lang="ru-RU" dirty="0"/>
              <a:t>при котором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ru-RU" dirty="0"/>
              <a:t>минимизируется </a:t>
            </a:r>
            <a:r>
              <a:rPr lang="en-US" dirty="0" smtClean="0"/>
              <a:t>RMSD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dirty="0" smtClean="0"/>
              <a:t>2.3. </a:t>
            </a:r>
            <a:r>
              <a:rPr lang="ru-RU" dirty="0"/>
              <a:t>Вычисляем угол поворота вокруг оси </a:t>
            </a:r>
            <a:r>
              <a:rPr lang="en-US" dirty="0" smtClean="0"/>
              <a:t>Z</a:t>
            </a:r>
            <a:r>
              <a:rPr lang="ru-RU" dirty="0" smtClean="0"/>
              <a:t>, </a:t>
            </a:r>
            <a:r>
              <a:rPr lang="ru-RU" dirty="0"/>
              <a:t>при котором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ru-RU" dirty="0"/>
              <a:t>минимизируется </a:t>
            </a:r>
            <a:r>
              <a:rPr lang="en-US" dirty="0" smtClean="0"/>
              <a:t>RMSD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ru-RU" dirty="0" smtClean="0"/>
              <a:t>2.4. Пока углы не стабилизируются.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836712"/>
            <a:ext cx="488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Сколько вращений будет в трехмерном случае?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0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388424" cy="548680"/>
          </a:xfrm>
        </p:spPr>
        <p:txBody>
          <a:bodyPr/>
          <a:lstStyle/>
          <a:p>
            <a:r>
              <a:rPr lang="ru-RU" dirty="0" smtClean="0"/>
              <a:t>Задача 2: совмещение</a:t>
            </a:r>
            <a:br>
              <a:rPr lang="ru-RU" dirty="0" smtClean="0"/>
            </a:br>
            <a:r>
              <a:rPr lang="ru-RU" dirty="0" smtClean="0"/>
              <a:t>без выравнивания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220072" y="33873"/>
            <a:ext cx="3051055" cy="1296144"/>
            <a:chOff x="1187624" y="836712"/>
            <a:chExt cx="3051055" cy="1296144"/>
          </a:xfrm>
        </p:grpSpPr>
        <p:sp>
          <p:nvSpPr>
            <p:cNvPr id="4" name="Овал 3"/>
            <p:cNvSpPr/>
            <p:nvPr/>
          </p:nvSpPr>
          <p:spPr>
            <a:xfrm>
              <a:off x="2123728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59832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23928" y="1217002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6"/>
              <a:endCxn id="10" idx="2"/>
            </p:cNvCxnSpPr>
            <p:nvPr/>
          </p:nvCxnSpPr>
          <p:spPr>
            <a:xfrm>
              <a:off x="2339752" y="161304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6"/>
              <a:endCxn id="11" idx="3"/>
            </p:cNvCxnSpPr>
            <p:nvPr/>
          </p:nvCxnSpPr>
          <p:spPr>
            <a:xfrm flipV="1">
              <a:off x="3275856" y="1401390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095905" y="17486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32009" y="1113993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745963" y="164503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6"/>
              <a:endCxn id="28" idx="2"/>
            </p:cNvCxnSpPr>
            <p:nvPr/>
          </p:nvCxnSpPr>
          <p:spPr>
            <a:xfrm flipV="1">
              <a:off x="2311929" y="1222005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8" idx="6"/>
              <a:endCxn id="29" idx="1"/>
            </p:cNvCxnSpPr>
            <p:nvPr/>
          </p:nvCxnSpPr>
          <p:spPr>
            <a:xfrm>
              <a:off x="3248033" y="1222005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1340024" y="1005981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5"/>
              <a:endCxn id="4" idx="1"/>
            </p:cNvCxnSpPr>
            <p:nvPr/>
          </p:nvCxnSpPr>
          <p:spPr>
            <a:xfrm>
              <a:off x="1524412" y="1190369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1382687" y="131273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6"/>
              <a:endCxn id="27" idx="2"/>
            </p:cNvCxnSpPr>
            <p:nvPr/>
          </p:nvCxnSpPr>
          <p:spPr>
            <a:xfrm>
              <a:off x="1598711" y="1420747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1187624" y="836712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937338" y="1232777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873442" y="980728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812101">
              <a:off x="3692249" y="1057080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835" y="1556792"/>
            <a:ext cx="8377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</a:t>
            </a:r>
            <a:r>
              <a:rPr lang="ru-RU" sz="2400" smtClean="0"/>
              <a:t>атомов </a:t>
            </a:r>
            <a:r>
              <a:rPr lang="en-US" sz="2400" smtClean="0"/>
              <a:t>C</a:t>
            </a:r>
            <a:r>
              <a:rPr lang="en-US" sz="2400" baseline="-25000" smtClean="0"/>
              <a:t>0</a:t>
            </a:r>
            <a:r>
              <a:rPr lang="en-US" sz="2400" baseline="30000" smtClean="0"/>
              <a:t>A</a:t>
            </a:r>
            <a:r>
              <a:rPr lang="en-US" sz="2400" smtClean="0"/>
              <a:t>, C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N</a:t>
            </a:r>
            <a:r>
              <a:rPr lang="en-US" sz="2400" baseline="30000" smtClean="0"/>
              <a:t>A</a:t>
            </a:r>
            <a:r>
              <a:rPr lang="en-US" sz="240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endParaRPr lang="ru-RU" sz="24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10639" y="1552724"/>
            <a:ext cx="837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</a:t>
            </a:r>
            <a:r>
              <a:rPr lang="ru-RU" sz="2400" smtClean="0"/>
              <a:t>атомов </a:t>
            </a:r>
            <a:r>
              <a:rPr lang="en-US" sz="2400" smtClean="0"/>
              <a:t>C</a:t>
            </a:r>
            <a:r>
              <a:rPr lang="en-US" sz="2400" baseline="-25000" smtClean="0"/>
              <a:t>0</a:t>
            </a:r>
            <a:r>
              <a:rPr lang="en-US" sz="2400" baseline="30000" smtClean="0"/>
              <a:t>A</a:t>
            </a:r>
            <a:r>
              <a:rPr lang="en-US" sz="2400" smtClean="0"/>
              <a:t>, C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N</a:t>
            </a:r>
            <a:r>
              <a:rPr lang="en-US" sz="2400" baseline="30000" smtClean="0"/>
              <a:t>A</a:t>
            </a:r>
            <a:r>
              <a:rPr lang="en-US" sz="240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r>
              <a:rPr lang="ru-RU" sz="2400" dirty="0" smtClean="0"/>
              <a:t> выравнивание, при котором </a:t>
            </a:r>
            <a:r>
              <a:rPr lang="en-US" sz="2400" dirty="0" smtClean="0"/>
              <a:t>RMSD → min</a:t>
            </a:r>
          </a:p>
          <a:p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639" y="1552724"/>
            <a:ext cx="8377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</a:t>
            </a:r>
            <a:r>
              <a:rPr lang="ru-RU" sz="2400" smtClean="0"/>
              <a:t>атомов </a:t>
            </a:r>
            <a:r>
              <a:rPr lang="en-US" sz="2400" smtClean="0"/>
              <a:t>C</a:t>
            </a:r>
            <a:r>
              <a:rPr lang="en-US" sz="2400" baseline="-25000" smtClean="0"/>
              <a:t>0</a:t>
            </a:r>
            <a:r>
              <a:rPr lang="en-US" sz="2400" baseline="30000" smtClean="0"/>
              <a:t>A</a:t>
            </a:r>
            <a:r>
              <a:rPr lang="en-US" sz="2400" smtClean="0"/>
              <a:t>, C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N</a:t>
            </a:r>
            <a:r>
              <a:rPr lang="en-US" sz="2400" baseline="30000" smtClean="0"/>
              <a:t>A</a:t>
            </a:r>
            <a:r>
              <a:rPr lang="en-US" sz="240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r>
              <a:rPr lang="ru-RU" sz="2400" dirty="0" smtClean="0"/>
              <a:t> выравнивание, при котором </a:t>
            </a:r>
            <a:r>
              <a:rPr lang="en-US" sz="2400" dirty="0" smtClean="0"/>
              <a:t>RMSD → min</a:t>
            </a:r>
          </a:p>
          <a:p>
            <a:endParaRPr lang="en-US" sz="2400" dirty="0"/>
          </a:p>
          <a:p>
            <a:r>
              <a:rPr lang="ru-RU" sz="2400" dirty="0" smtClean="0"/>
              <a:t>Решение</a:t>
            </a:r>
            <a:r>
              <a:rPr lang="en-US" sz="2400" dirty="0" smtClean="0"/>
              <a:t>: </a:t>
            </a:r>
            <a:r>
              <a:rPr lang="ru-RU" sz="2400" dirty="0"/>
              <a:t>взять пару </a:t>
            </a:r>
            <a:r>
              <a:rPr lang="ru-RU" sz="2400" dirty="0" smtClean="0"/>
              <a:t>соседних атомов из каждой структуры.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39" y="1552724"/>
            <a:ext cx="8377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</a:t>
            </a:r>
            <a:r>
              <a:rPr lang="ru-RU" sz="2400" smtClean="0"/>
              <a:t>атомов </a:t>
            </a:r>
            <a:r>
              <a:rPr lang="en-US" sz="2400" smtClean="0"/>
              <a:t>C</a:t>
            </a:r>
            <a:r>
              <a:rPr lang="en-US" sz="2400" baseline="-25000" smtClean="0"/>
              <a:t>0</a:t>
            </a:r>
            <a:r>
              <a:rPr lang="en-US" sz="2400" baseline="30000" smtClean="0"/>
              <a:t>A</a:t>
            </a:r>
            <a:r>
              <a:rPr lang="en-US" sz="2400" smtClean="0"/>
              <a:t>, C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A</a:t>
            </a:r>
            <a:r>
              <a:rPr lang="en-US" sz="2400" smtClean="0"/>
              <a:t>,…,C</a:t>
            </a:r>
            <a:r>
              <a:rPr lang="en-US" sz="2400" baseline="-25000" smtClean="0"/>
              <a:t>N</a:t>
            </a:r>
            <a:r>
              <a:rPr lang="en-US" sz="2400" baseline="30000" smtClean="0"/>
              <a:t>A</a:t>
            </a:r>
            <a:r>
              <a:rPr lang="en-US" sz="240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strike="sngStrike" dirty="0" smtClean="0"/>
              <a:t>Найти</a:t>
            </a:r>
            <a:r>
              <a:rPr lang="en-US" sz="2400" strike="sngStrike" dirty="0" smtClean="0"/>
              <a:t>:</a:t>
            </a:r>
            <a:r>
              <a:rPr lang="ru-RU" sz="2400" strike="sngStrike" dirty="0" smtClean="0"/>
              <a:t> выравнивание, при котором </a:t>
            </a:r>
            <a:r>
              <a:rPr lang="en-US" sz="2400" strike="sngStrike" dirty="0" smtClean="0"/>
              <a:t>RMSD → min</a:t>
            </a:r>
          </a:p>
          <a:p>
            <a:endParaRPr lang="en-US" sz="2400" dirty="0"/>
          </a:p>
          <a:p>
            <a:r>
              <a:rPr lang="ru-RU" sz="2400" dirty="0" smtClean="0"/>
              <a:t>Решение</a:t>
            </a:r>
            <a:r>
              <a:rPr lang="en-US" sz="2400" dirty="0" smtClean="0"/>
              <a:t>: </a:t>
            </a:r>
            <a:r>
              <a:rPr lang="ru-RU" sz="2400" dirty="0"/>
              <a:t>взять пару </a:t>
            </a:r>
            <a:r>
              <a:rPr lang="ru-RU" sz="2400" dirty="0" smtClean="0"/>
              <a:t>соседних атомов из каждой структуры.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39" y="4028871"/>
            <a:ext cx="837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r>
              <a:rPr lang="ru-RU" sz="2400" dirty="0" smtClean="0"/>
              <a:t> выравнивание, при котором </a:t>
            </a:r>
            <a:r>
              <a:rPr lang="en-US" sz="2400" dirty="0" smtClean="0"/>
              <a:t>RMSD → min, L</a:t>
            </a:r>
            <a:r>
              <a:rPr lang="en-US" sz="2400" dirty="0"/>
              <a:t> </a:t>
            </a:r>
            <a:r>
              <a:rPr lang="en-US" sz="2400"/>
              <a:t>→ </a:t>
            </a:r>
            <a:r>
              <a:rPr lang="en-US" sz="2400" smtClean="0"/>
              <a:t>max</a:t>
            </a:r>
            <a:endParaRPr lang="ru-RU" sz="2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0639" y="4695527"/>
            <a:ext cx="8377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Эти две цели</a:t>
            </a:r>
            <a:br>
              <a:rPr lang="ru-RU" sz="5400" dirty="0" smtClean="0"/>
            </a:br>
            <a:r>
              <a:rPr lang="ru-RU" sz="5400" dirty="0" smtClean="0"/>
              <a:t>противоречат друг другу!!!</a:t>
            </a:r>
          </a:p>
        </p:txBody>
      </p:sp>
    </p:spTree>
    <p:extLst>
      <p:ext uri="{BB962C8B-B14F-4D97-AF65-F5344CB8AC3E}">
        <p14:creationId xmlns:p14="http://schemas.microsoft.com/office/powerpoint/2010/main" val="17771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функция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538802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Оптимизация – это подбор параметров, которые оптимизируют (максимизируют или минимизируют) значение величины, называемой целевой функцией.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Например, в задаче 1 (совмещение по выравниванию) мы искали движение и оптимизировали (минимизировали) </a:t>
            </a:r>
            <a:r>
              <a:rPr lang="en-US" dirty="0" smtClean="0"/>
              <a:t>RMSD</a:t>
            </a:r>
            <a:r>
              <a:rPr lang="ru-RU" dirty="0" smtClean="0"/>
              <a:t>. Параметры – вектор трансляции и углы поворота. Целевая функция от них – </a:t>
            </a:r>
            <a:r>
              <a:rPr lang="en-US" dirty="0" smtClean="0"/>
              <a:t>RMSD.</a:t>
            </a:r>
          </a:p>
          <a:p>
            <a:endParaRPr lang="en-US" dirty="0"/>
          </a:p>
          <a:p>
            <a:r>
              <a:rPr lang="ru-RU" dirty="0"/>
              <a:t>Во многих </a:t>
            </a:r>
            <a:r>
              <a:rPr lang="ru-RU" dirty="0" smtClean="0"/>
              <a:t>задачах, например, в задаче 2 (совмещение без выравнивания), требуется достичь противоположных целей. Тогда требуется придумать целевую функцию, которая позволяет достичь некоторого </a:t>
            </a:r>
            <a:r>
              <a:rPr lang="en-US" dirty="0" smtClean="0"/>
              <a:t>“</a:t>
            </a:r>
            <a:r>
              <a:rPr lang="ru-RU" dirty="0" smtClean="0"/>
              <a:t>компромисса</a:t>
            </a:r>
            <a:r>
              <a:rPr lang="en-US" dirty="0" smtClean="0"/>
              <a:t>”</a:t>
            </a:r>
            <a:r>
              <a:rPr lang="ru-RU" dirty="0" smtClean="0"/>
              <a:t> между ними. </a:t>
            </a:r>
          </a:p>
          <a:p>
            <a:endParaRPr lang="ru-RU" dirty="0" smtClean="0"/>
          </a:p>
          <a:p>
            <a:r>
              <a:rPr lang="ru-RU" dirty="0" smtClean="0"/>
              <a:t>Вопрос: каковы параметры в задаче 2?</a:t>
            </a:r>
          </a:p>
          <a:p>
            <a:endParaRPr lang="ru-RU" dirty="0"/>
          </a:p>
          <a:p>
            <a:r>
              <a:rPr lang="ru-RU" dirty="0" smtClean="0"/>
              <a:t>Ответ: выравнивание, вектор трансляции и три угла вращения. Заметьте, что всего вариантов решения тут очень много, т.к. возможно очень много выравниваний.</a:t>
            </a:r>
          </a:p>
          <a:p>
            <a:endParaRPr lang="ru-RU" dirty="0"/>
          </a:p>
          <a:p>
            <a:r>
              <a:rPr lang="ru-RU" dirty="0" smtClean="0"/>
              <a:t>Вопрос: какую выбрать целевую функцию?</a:t>
            </a:r>
          </a:p>
          <a:p>
            <a:endParaRPr lang="ru-RU" dirty="0"/>
          </a:p>
          <a:p>
            <a:r>
              <a:rPr lang="ru-RU" dirty="0" smtClean="0"/>
              <a:t>Ответы: </a:t>
            </a:r>
            <a:r>
              <a:rPr lang="en-US" dirty="0" smtClean="0"/>
              <a:t>&lt;</a:t>
            </a:r>
            <a:r>
              <a:rPr lang="ru-RU" dirty="0" smtClean="0"/>
              <a:t> </a:t>
            </a:r>
            <a:r>
              <a:rPr lang="ru-RU" dirty="0"/>
              <a:t>вписать сюда ответы студентов </a:t>
            </a:r>
            <a:r>
              <a:rPr lang="en-US" dirty="0" smtClean="0"/>
              <a:t>&gt;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выборе целевой функции нет какой-то стройной теории. Это – эмпирика, то есть искусство.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3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1572</TotalTime>
  <Words>1869</Words>
  <Application>Microsoft Office PowerPoint</Application>
  <PresentationFormat>Экран (4:3)</PresentationFormat>
  <Paragraphs>288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Соседство</vt:lpstr>
      <vt:lpstr>Пространственное  совмещение</vt:lpstr>
      <vt:lpstr>Оценка качества совмещения</vt:lpstr>
      <vt:lpstr>Задача 1. Совмещение по выравниванию</vt:lpstr>
      <vt:lpstr>Sipple, Stegbuhner, 1991</vt:lpstr>
      <vt:lpstr>Sipple, Stegbuhner, 1991</vt:lpstr>
      <vt:lpstr>Sipple, Stegbuhner, 1991</vt:lpstr>
      <vt:lpstr>Sipple, Stegbuhner, 1991</vt:lpstr>
      <vt:lpstr>Задача 2: совмещение без выравнивания</vt:lpstr>
      <vt:lpstr>Целевая функция</vt:lpstr>
      <vt:lpstr>Алгоритм PDBeFold</vt:lpstr>
      <vt:lpstr>Алгоритм PDBeFold (SSM)</vt:lpstr>
      <vt:lpstr>Порядок совмещенных участков может различаться!!</vt:lpstr>
      <vt:lpstr>Алгоритм PDBeFold (SSM)</vt:lpstr>
      <vt:lpstr>Алгоритм PDBeFold (SSM)</vt:lpstr>
      <vt:lpstr>Алгоритм PDBeFold (SSM)</vt:lpstr>
      <vt:lpstr>Алгоритм PDBeFold (SSM)</vt:lpstr>
      <vt:lpstr>Алгоритм PDBeFold (SSM)</vt:lpstr>
      <vt:lpstr>Алгоритм DALI</vt:lpstr>
      <vt:lpstr>Алгоритм DALI</vt:lpstr>
      <vt:lpstr>Алгоритм гибкого совмещения (FATCAT)</vt:lpstr>
      <vt:lpstr>Ну, теперь все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</dc:creator>
  <cp:lastModifiedBy>evgeniy</cp:lastModifiedBy>
  <cp:revision>101</cp:revision>
  <dcterms:created xsi:type="dcterms:W3CDTF">2012-11-06T04:20:55Z</dcterms:created>
  <dcterms:modified xsi:type="dcterms:W3CDTF">2014-11-13T11:11:42Z</dcterms:modified>
</cp:coreProperties>
</file>