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59"/>
  </p:notesMasterIdLst>
  <p:handoutMasterIdLst>
    <p:handoutMasterId r:id="rId60"/>
  </p:handoutMasterIdLst>
  <p:sldIdLst>
    <p:sldId id="257" r:id="rId2"/>
    <p:sldId id="316" r:id="rId3"/>
    <p:sldId id="317" r:id="rId4"/>
    <p:sldId id="320" r:id="rId5"/>
    <p:sldId id="318" r:id="rId6"/>
    <p:sldId id="308" r:id="rId7"/>
    <p:sldId id="290" r:id="rId8"/>
    <p:sldId id="347" r:id="rId9"/>
    <p:sldId id="281" r:id="rId10"/>
    <p:sldId id="362" r:id="rId11"/>
    <p:sldId id="319" r:id="rId12"/>
    <p:sldId id="350" r:id="rId13"/>
    <p:sldId id="351" r:id="rId14"/>
    <p:sldId id="364" r:id="rId15"/>
    <p:sldId id="365" r:id="rId16"/>
    <p:sldId id="366" r:id="rId17"/>
    <p:sldId id="280" r:id="rId18"/>
    <p:sldId id="284" r:id="rId19"/>
    <p:sldId id="283" r:id="rId20"/>
    <p:sldId id="352" r:id="rId21"/>
    <p:sldId id="353" r:id="rId22"/>
    <p:sldId id="354" r:id="rId23"/>
    <p:sldId id="355" r:id="rId24"/>
    <p:sldId id="356" r:id="rId25"/>
    <p:sldId id="326" r:id="rId26"/>
    <p:sldId id="327" r:id="rId27"/>
    <p:sldId id="324" r:id="rId28"/>
    <p:sldId id="348" r:id="rId29"/>
    <p:sldId id="349" r:id="rId30"/>
    <p:sldId id="328" r:id="rId31"/>
    <p:sldId id="329" r:id="rId32"/>
    <p:sldId id="330" r:id="rId33"/>
    <p:sldId id="359" r:id="rId34"/>
    <p:sldId id="360" r:id="rId35"/>
    <p:sldId id="331" r:id="rId36"/>
    <p:sldId id="361" r:id="rId37"/>
    <p:sldId id="332" r:id="rId38"/>
    <p:sldId id="369" r:id="rId39"/>
    <p:sldId id="368" r:id="rId40"/>
    <p:sldId id="363" r:id="rId41"/>
    <p:sldId id="370" r:id="rId42"/>
    <p:sldId id="371" r:id="rId43"/>
    <p:sldId id="374" r:id="rId44"/>
    <p:sldId id="372" r:id="rId45"/>
    <p:sldId id="373" r:id="rId46"/>
    <p:sldId id="377" r:id="rId47"/>
    <p:sldId id="375" r:id="rId48"/>
    <p:sldId id="378" r:id="rId49"/>
    <p:sldId id="376" r:id="rId50"/>
    <p:sldId id="379" r:id="rId51"/>
    <p:sldId id="336" r:id="rId52"/>
    <p:sldId id="341" r:id="rId53"/>
    <p:sldId id="306" r:id="rId54"/>
    <p:sldId id="357" r:id="rId55"/>
    <p:sldId id="358" r:id="rId56"/>
    <p:sldId id="334" r:id="rId57"/>
    <p:sldId id="344" r:id="rId5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950" autoAdjust="0"/>
    <p:restoredTop sz="95232" autoAdjust="0"/>
  </p:normalViewPr>
  <p:slideViewPr>
    <p:cSldViewPr>
      <p:cViewPr>
        <p:scale>
          <a:sx n="75" d="100"/>
          <a:sy n="75" d="100"/>
        </p:scale>
        <p:origin x="-1171" y="-2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70" d="100"/>
          <a:sy n="70" d="100"/>
        </p:scale>
        <p:origin x="-2814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E:\pig\_dokladi\pereattestat_12\scop_and_cath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E:\pig\_dokladi\pereattestat_12\scop_and_cath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27269444444444446"/>
          <c:y val="0.105820209973753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6443285214348213"/>
          <c:y val="2.6814148231471078E-2"/>
          <c:w val="0.80778937007874019"/>
          <c:h val="0.78577740282464692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Лист1!$E$1</c:f>
              <c:strCache>
                <c:ptCount val="1"/>
                <c:pt idx="0">
                  <c:v>SCOP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cat>
            <c:numRef>
              <c:f>Лист1!$E$2:$E$7</c:f>
              <c:numCache>
                <c:formatCode>General</c:formatCode>
                <c:ptCount val="6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2007</c:v>
                </c:pt>
                <c:pt idx="5">
                  <c:v>2009</c:v>
                </c:pt>
              </c:numCache>
            </c:numRef>
          </c:cat>
          <c:val>
            <c:numRef>
              <c:f>Лист1!$F$2:$F$7</c:f>
              <c:numCache>
                <c:formatCode>0</c:formatCode>
                <c:ptCount val="6"/>
                <c:pt idx="0">
                  <c:v>44327</c:v>
                </c:pt>
                <c:pt idx="1">
                  <c:v>54745</c:v>
                </c:pt>
                <c:pt idx="2">
                  <c:v>65122</c:v>
                </c:pt>
                <c:pt idx="3">
                  <c:v>75930</c:v>
                </c:pt>
                <c:pt idx="4">
                  <c:v>97178</c:v>
                </c:pt>
                <c:pt idx="5">
                  <c:v>110800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7065728"/>
        <c:axId val="49265280"/>
      </c:barChart>
      <c:catAx>
        <c:axId val="2706572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ru-RU"/>
                  <a:t>Год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low"/>
        <c:crossAx val="49265280"/>
        <c:crosses val="autoZero"/>
        <c:auto val="1"/>
        <c:lblAlgn val="ctr"/>
        <c:lblOffset val="100"/>
        <c:noMultiLvlLbl val="0"/>
      </c:catAx>
      <c:valAx>
        <c:axId val="49265280"/>
        <c:scaling>
          <c:orientation val="minMax"/>
          <c:max val="20000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ru-RU"/>
                  <a:t>Число структурных доменов</a:t>
                </a:r>
              </a:p>
            </c:rich>
          </c:tx>
          <c:layout/>
          <c:overlay val="0"/>
        </c:title>
        <c:numFmt formatCode="0" sourceLinked="1"/>
        <c:majorTickMark val="out"/>
        <c:minorTickMark val="none"/>
        <c:tickLblPos val="nextTo"/>
        <c:crossAx val="2706572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27825"/>
          <c:y val="0.1335979877515311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1998840769903758"/>
          <c:y val="4.6655418072740901E-2"/>
          <c:w val="0.80778937007874019"/>
          <c:h val="0.78577740282464692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Лист1!$A$1</c:f>
              <c:strCache>
                <c:ptCount val="1"/>
                <c:pt idx="0">
                  <c:v>CATH</c:v>
                </c:pt>
              </c:strCache>
            </c:strRef>
          </c:tx>
          <c:invertIfNegative val="0"/>
          <c:cat>
            <c:numRef>
              <c:f>Лист1!$A$2:$A$6</c:f>
              <c:numCache>
                <c:formatCode>General</c:formatCode>
                <c:ptCount val="5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2012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43229</c:v>
                </c:pt>
                <c:pt idx="1">
                  <c:v>66349</c:v>
                </c:pt>
                <c:pt idx="2">
                  <c:v>76343</c:v>
                </c:pt>
                <c:pt idx="3">
                  <c:v>86151</c:v>
                </c:pt>
                <c:pt idx="4">
                  <c:v>173536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7482368"/>
        <c:axId val="27488640"/>
      </c:barChart>
      <c:catAx>
        <c:axId val="2748236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ru-RU"/>
                  <a:t>Год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low"/>
        <c:crossAx val="27488640"/>
        <c:crosses val="autoZero"/>
        <c:auto val="1"/>
        <c:lblAlgn val="ctr"/>
        <c:lblOffset val="100"/>
        <c:noMultiLvlLbl val="0"/>
      </c:catAx>
      <c:valAx>
        <c:axId val="2748864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2748236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ru-RU" smtClean="0"/>
              <a:t>Вторичные структуры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ru-RU" smtClean="0"/>
              <a:t>06.11.2012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BD6CCC-84B2-4201-9A60-28D5D26A2BA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392310"/>
      </p:ext>
    </p:extLst>
  </p:cSld>
  <p:clrMap bg1="lt1" tx1="dk1" bg2="lt2" tx2="dk2" accent1="accent1" accent2="accent2" accent3="accent3" accent4="accent4" accent5="accent5" accent6="accent6" hlink="hlink" folHlink="folHlink"/>
  <p:hf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ru-RU" smtClean="0"/>
              <a:t>Вторичные структуры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ru-RU" smtClean="0"/>
              <a:t>06.11.2012</a:t>
            </a:r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105F27-789D-4F1C-BDBB-90BFE22C8C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6289029"/>
      </p:ext>
    </p:extLst>
  </p:cSld>
  <p:clrMap bg1="lt1" tx1="dk1" bg2="lt2" tx2="dk2" accent1="accent1" accent2="accent2" accent3="accent3" accent4="accent4" accent5="accent5" accent6="accent6" hlink="hlink" folHlink="folHlink"/>
  <p:hf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ru-RU" smtClean="0"/>
              <a:t>Вторичные структуры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5105F27-789D-4F1C-BDBB-90BFE22C8C5C}" type="slidenum">
              <a:rPr lang="ru-RU" smtClean="0"/>
              <a:pPr/>
              <a:t>1</a:t>
            </a:fld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ru-RU" smtClean="0"/>
              <a:t>06.11.2012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30791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sheep with default </a:t>
            </a:r>
            <a:r>
              <a:rPr lang="en-US" dirty="0" err="1" smtClean="0"/>
              <a:t>params</a:t>
            </a:r>
            <a:r>
              <a:rPr lang="en-US" dirty="0" smtClean="0"/>
              <a:t> was used</a:t>
            </a:r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ru-RU" smtClean="0"/>
              <a:t>Вторичные структуры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ru-RU" smtClean="0"/>
              <a:t>06.11.2012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05F27-789D-4F1C-BDBB-90BFE22C8C5C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2625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1dfm_A</a:t>
            </a:r>
          </a:p>
          <a:p>
            <a:r>
              <a:rPr lang="en-US" dirty="0" smtClean="0"/>
              <a:t>1ok0</a:t>
            </a:r>
            <a:r>
              <a:rPr lang="ru-RU" dirty="0" smtClean="0"/>
              <a:t>_</a:t>
            </a:r>
            <a:r>
              <a:rPr lang="en-US" dirty="0" smtClean="0"/>
              <a:t>A</a:t>
            </a:r>
          </a:p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ru-RU" smtClean="0"/>
              <a:t>Вторичные структуры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ru-RU" smtClean="0"/>
              <a:t>06.11.2012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05F27-789D-4F1C-BDBB-90BFE22C8C5C}" type="slidenum">
              <a:rPr lang="ru-RU" smtClean="0"/>
              <a:pPr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36431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1dfm_A</a:t>
            </a:r>
          </a:p>
          <a:p>
            <a:r>
              <a:rPr lang="en-US" dirty="0" smtClean="0"/>
              <a:t>1ok0</a:t>
            </a:r>
            <a:r>
              <a:rPr lang="ru-RU" dirty="0" smtClean="0"/>
              <a:t>_</a:t>
            </a:r>
            <a:r>
              <a:rPr lang="en-US" dirty="0" smtClean="0"/>
              <a:t>A</a:t>
            </a:r>
          </a:p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ru-RU" smtClean="0"/>
              <a:t>Вторичные структуры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ru-RU" smtClean="0"/>
              <a:t>06.11.2012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05F27-789D-4F1C-BDBB-90BFE22C8C5C}" type="slidenum">
              <a:rPr lang="ru-RU" smtClean="0"/>
              <a:pPr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36431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Желтый,</a:t>
            </a:r>
            <a:r>
              <a:rPr lang="ru-RU" baseline="0" dirty="0" smtClean="0"/>
              <a:t> красный – листы как правильно</a:t>
            </a:r>
          </a:p>
          <a:p>
            <a:r>
              <a:rPr lang="ru-RU" baseline="0" dirty="0" smtClean="0"/>
              <a:t>Жирный – 1 лист из </a:t>
            </a:r>
            <a:r>
              <a:rPr lang="en-US" baseline="0" dirty="0" smtClean="0"/>
              <a:t>PALSSE</a:t>
            </a:r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ru-RU" smtClean="0"/>
              <a:t>Вторичные структуры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ru-RU" smtClean="0"/>
              <a:t>06.11.2012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05F27-789D-4F1C-BDBB-90BFE22C8C5C}" type="slidenum">
              <a:rPr lang="ru-RU" smtClean="0"/>
              <a:pPr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18423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1epp_e</a:t>
            </a:r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ru-RU" smtClean="0"/>
              <a:t>Вторичные структуры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ru-RU" smtClean="0"/>
              <a:t>06.11.2012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05F27-789D-4F1C-BDBB-90BFE22C8C5C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78087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1bww_A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DA43B-ABDE-4A58-9563-6BC2629A07C6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4798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1kc7_A377-509</a:t>
            </a:r>
          </a:p>
          <a:p>
            <a:r>
              <a:rPr lang="en-US" dirty="0" smtClean="0"/>
              <a:t>1vbg_A383-517</a:t>
            </a:r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ru-RU" smtClean="0"/>
              <a:t>Вторичные структуры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ru-RU" smtClean="0"/>
              <a:t>06.11.2012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05F27-789D-4F1C-BDBB-90BFE22C8C5C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88152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fa</a:t>
            </a:r>
            <a:endParaRPr lang="en-US" dirty="0" smtClean="0"/>
          </a:p>
          <a:p>
            <a:r>
              <a:rPr lang="en-US" dirty="0" smtClean="0"/>
              <a:t>1kc7_A377-509</a:t>
            </a:r>
          </a:p>
          <a:p>
            <a:r>
              <a:rPr lang="en-US" dirty="0" smtClean="0"/>
              <a:t>1vbg_A383-517</a:t>
            </a:r>
          </a:p>
          <a:p>
            <a:endParaRPr lang="en-US" dirty="0" smtClean="0"/>
          </a:p>
          <a:p>
            <a:r>
              <a:rPr lang="en-US" dirty="0" err="1" smtClean="0"/>
              <a:t>sf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1kc7_A377-509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1zym_A3-21,A145-249</a:t>
            </a:r>
          </a:p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ru-RU" smtClean="0"/>
              <a:t>Вторичные структуры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ru-RU" smtClean="0"/>
              <a:t>06.11.2012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05F27-789D-4F1C-BDBB-90BFE22C8C5C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37070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fa</a:t>
            </a:r>
            <a:endParaRPr lang="en-US" dirty="0" smtClean="0"/>
          </a:p>
          <a:p>
            <a:r>
              <a:rPr lang="en-US" dirty="0" smtClean="0"/>
              <a:t>1kc7_A377-509</a:t>
            </a:r>
          </a:p>
          <a:p>
            <a:r>
              <a:rPr lang="en-US" dirty="0" smtClean="0"/>
              <a:t>1vbg_A383-517</a:t>
            </a:r>
          </a:p>
          <a:p>
            <a:endParaRPr lang="en-US" dirty="0" smtClean="0"/>
          </a:p>
          <a:p>
            <a:r>
              <a:rPr lang="en-US" dirty="0" err="1" smtClean="0"/>
              <a:t>sf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1kc7_A377-509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1zym_A3-21,A145-249</a:t>
            </a:r>
          </a:p>
          <a:p>
            <a:endParaRPr lang="en-US" dirty="0" smtClean="0"/>
          </a:p>
          <a:p>
            <a:r>
              <a:rPr lang="en-US" dirty="0" err="1" smtClean="0"/>
              <a:t>cf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1kc7_A377-509</a:t>
            </a:r>
          </a:p>
          <a:p>
            <a:r>
              <a:rPr lang="en-US" dirty="0" smtClean="0"/>
              <a:t>1nxj_a</a:t>
            </a:r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ru-RU" smtClean="0"/>
              <a:t>Вторичные структуры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ru-RU" smtClean="0"/>
              <a:t>06.11.2012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05F27-789D-4F1C-BDBB-90BFE22C8C5C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37070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1gmv</a:t>
            </a:r>
            <a:endParaRPr lang="ru-RU" dirty="0" smtClean="0"/>
          </a:p>
        </p:txBody>
      </p:sp>
      <p:sp>
        <p:nvSpPr>
          <p:cNvPr id="46084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46E0AB4-8925-4322-92FC-BBFD6F0F4FCD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DA43B-ABDE-4A58-9563-6BC2629A07C6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6265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sheep with default </a:t>
            </a:r>
            <a:r>
              <a:rPr lang="en-US" dirty="0" err="1" smtClean="0"/>
              <a:t>params</a:t>
            </a:r>
            <a:r>
              <a:rPr lang="en-US" dirty="0" smtClean="0"/>
              <a:t> was used</a:t>
            </a:r>
          </a:p>
          <a:p>
            <a:r>
              <a:rPr lang="en-US" dirty="0" smtClean="0"/>
              <a:t>currently maps</a:t>
            </a:r>
            <a:r>
              <a:rPr lang="en-US" baseline="0" dirty="0" smtClean="0"/>
              <a:t> orientation differs</a:t>
            </a:r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ru-RU" smtClean="0"/>
              <a:t>Вторичные структуры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ru-RU" smtClean="0"/>
              <a:t>06.11.2012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05F27-789D-4F1C-BDBB-90BFE22C8C5C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60247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E29B599-ECF5-47B9-AA2B-14953855E0AF}" type="datetime1">
              <a:rPr lang="ru-RU" smtClean="0"/>
              <a:pPr/>
              <a:t>01.12.2014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532440" y="6309320"/>
            <a:ext cx="548640" cy="396240"/>
          </a:xfrm>
        </p:spPr>
        <p:txBody>
          <a:bodyPr/>
          <a:lstStyle>
            <a:extLst/>
          </a:lstStyle>
          <a:p>
            <a:fld id="{C5BE0C82-1047-48C4-A6E3-CB06866D3F0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2228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4323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9096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седств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7507288" cy="548680"/>
          </a:xfrm>
        </p:spPr>
        <p:txBody>
          <a:bodyPr anchor="b"/>
          <a:lstStyle>
            <a:lvl1pPr>
              <a:defRPr sz="4000" u="sng">
                <a:ln>
                  <a:noFill/>
                </a:ln>
                <a:solidFill>
                  <a:schemeClr val="tx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59864" y="6345128"/>
            <a:ext cx="548640" cy="396240"/>
          </a:xfrm>
          <a:ln>
            <a:solidFill>
              <a:schemeClr val="tx1"/>
            </a:solidFill>
          </a:ln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650861A-FB08-42BE-8AE3-7B76ACB541A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TextBox 7"/>
          <p:cNvSpPr txBox="1"/>
          <p:nvPr userDrawn="1"/>
        </p:nvSpPr>
        <p:spPr>
          <a:xfrm rot="16200000">
            <a:off x="5778229" y="2790124"/>
            <a:ext cx="60757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Структурные</a:t>
            </a:r>
            <a:r>
              <a:rPr lang="ru-RU" sz="3200" baseline="0" dirty="0" smtClean="0">
                <a:solidFill>
                  <a:schemeClr val="bg1"/>
                </a:solidFill>
              </a:rPr>
              <a:t> классификации </a:t>
            </a:r>
            <a:r>
              <a:rPr lang="ru-RU" sz="3200" dirty="0" smtClean="0">
                <a:solidFill>
                  <a:schemeClr val="bg1"/>
                </a:solidFill>
              </a:rPr>
              <a:t>2014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632" y="2704"/>
            <a:ext cx="7620000" cy="5459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6199584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0650861A-FB08-42BE-8AE3-7B76ACB541A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6687845" y="3312596"/>
            <a:ext cx="4104458" cy="4488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>
                <a:solidFill>
                  <a:schemeClr val="bg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8147485" y="587367"/>
            <a:ext cx="130723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5" r:id="rId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000" u="sng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7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7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29.png"/><Relationship Id="rId10" Type="http://schemas.openxmlformats.org/officeDocument/2006/relationships/image" Target="../media/image36.png"/><Relationship Id="rId4" Type="http://schemas.openxmlformats.org/officeDocument/2006/relationships/image" Target="../media/image28.png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18" Type="http://schemas.openxmlformats.org/officeDocument/2006/relationships/image" Target="../media/image6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17" Type="http://schemas.openxmlformats.org/officeDocument/2006/relationships/image" Target="../media/image63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5" Type="http://schemas.openxmlformats.org/officeDocument/2006/relationships/image" Target="../media/image6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1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1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tiff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4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216024"/>
            <a:ext cx="7507288" cy="548680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ru-RU" sz="5400" dirty="0" smtClean="0"/>
              <a:t>Разнообразие укладок</a:t>
            </a:r>
            <a:br>
              <a:rPr lang="ru-RU" sz="5400" dirty="0" smtClean="0"/>
            </a:br>
            <a:r>
              <a:rPr lang="ru-RU" sz="5400" dirty="0" smtClean="0"/>
              <a:t/>
            </a:r>
            <a:br>
              <a:rPr lang="ru-RU" sz="5400" dirty="0" smtClean="0"/>
            </a:br>
            <a:r>
              <a:rPr lang="ru-RU" sz="5400" dirty="0" smtClean="0"/>
              <a:t>Архитектура и топология</a:t>
            </a:r>
            <a:br>
              <a:rPr lang="ru-RU" sz="5400" dirty="0" smtClean="0"/>
            </a:br>
            <a:r>
              <a:rPr lang="ru-RU" sz="5400" dirty="0" smtClean="0"/>
              <a:t/>
            </a:r>
            <a:br>
              <a:rPr lang="ru-RU" sz="5400" dirty="0" smtClean="0"/>
            </a:br>
            <a:r>
              <a:rPr lang="ru-RU" sz="5400" dirty="0" smtClean="0"/>
              <a:t>Структурные мотивы</a:t>
            </a:r>
            <a:endParaRPr lang="ru-RU" sz="54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861A-FB08-42BE-8AE3-7B76ACB541A5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9019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CATH. </a:t>
            </a:r>
            <a:r>
              <a:rPr lang="ru-RU" dirty="0" smtClean="0"/>
              <a:t>Протокол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861A-FB08-42BE-8AE3-7B76ACB541A5}" type="slidenum">
              <a:rPr lang="ru-RU" smtClean="0"/>
              <a:pPr/>
              <a:t>10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1676" y="548680"/>
            <a:ext cx="8356748" cy="54810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3000"/>
              </a:lnSpc>
              <a:spcBef>
                <a:spcPts val="175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</a:pPr>
            <a:r>
              <a:rPr lang="ru-RU" sz="2400" dirty="0" smtClean="0">
                <a:solidFill>
                  <a:srgbClr val="000000"/>
                </a:solidFill>
              </a:rPr>
              <a:t>На вход подается структура и последовательность нового белка. Требуется определить его место в классификации.</a:t>
            </a:r>
          </a:p>
          <a:p>
            <a:pPr>
              <a:lnSpc>
                <a:spcPct val="93000"/>
              </a:lnSpc>
              <a:spcBef>
                <a:spcPts val="175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S-level. </a:t>
            </a:r>
            <a:r>
              <a:rPr lang="ru-RU" sz="2400" dirty="0" smtClean="0">
                <a:solidFill>
                  <a:srgbClr val="000000"/>
                </a:solidFill>
              </a:rPr>
              <a:t>Если ли уже расклассифицированный гомолог? Используется </a:t>
            </a:r>
            <a:r>
              <a:rPr lang="en-US" sz="2400" dirty="0" smtClean="0">
                <a:solidFill>
                  <a:srgbClr val="000000"/>
                </a:solidFill>
              </a:rPr>
              <a:t>NW</a:t>
            </a:r>
            <a:r>
              <a:rPr lang="ru-RU" sz="2400" dirty="0" smtClean="0">
                <a:solidFill>
                  <a:srgbClr val="000000"/>
                </a:solidFill>
              </a:rPr>
              <a:t>, +1 за совпадение, -4 за </a:t>
            </a:r>
            <a:r>
              <a:rPr lang="ru-RU" sz="2400" dirty="0" err="1" smtClean="0">
                <a:solidFill>
                  <a:srgbClr val="000000"/>
                </a:solidFill>
              </a:rPr>
              <a:t>гэп</a:t>
            </a:r>
            <a:r>
              <a:rPr lang="ru-RU" sz="2400" dirty="0" smtClean="0">
                <a:solidFill>
                  <a:srgbClr val="000000"/>
                </a:solidFill>
              </a:rPr>
              <a:t>. Уровни </a:t>
            </a:r>
            <a:r>
              <a:rPr lang="en-US" sz="2400" dirty="0" smtClean="0">
                <a:solidFill>
                  <a:srgbClr val="000000"/>
                </a:solidFill>
              </a:rPr>
              <a:t>S.O.L.I.D.</a:t>
            </a:r>
            <a:r>
              <a:rPr lang="ru-RU" sz="2400" dirty="0" smtClean="0">
                <a:solidFill>
                  <a:srgbClr val="000000"/>
                </a:solidFill>
              </a:rPr>
              <a:t> соответствуют </a:t>
            </a:r>
            <a:r>
              <a:rPr lang="en-US" sz="2400" dirty="0" smtClean="0">
                <a:solidFill>
                  <a:srgbClr val="000000"/>
                </a:solidFill>
              </a:rPr>
              <a:t>ID </a:t>
            </a:r>
            <a:r>
              <a:rPr lang="ru-RU" sz="2400" dirty="0" smtClean="0">
                <a:solidFill>
                  <a:srgbClr val="000000"/>
                </a:solidFill>
              </a:rPr>
              <a:t>35%, 60%, 95%, 100% и индивидуальной структуре.</a:t>
            </a:r>
          </a:p>
          <a:p>
            <a:pPr>
              <a:lnSpc>
                <a:spcPct val="93000"/>
              </a:lnSpc>
              <a:spcBef>
                <a:spcPts val="175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</a:pPr>
            <a:r>
              <a:rPr lang="ru-RU" sz="2400" dirty="0" smtClean="0">
                <a:solidFill>
                  <a:srgbClr val="000000"/>
                </a:solidFill>
              </a:rPr>
              <a:t>Если таким способом определить домены не удалось, используется </a:t>
            </a:r>
            <a:r>
              <a:rPr lang="en-US" sz="2400" dirty="0" smtClean="0">
                <a:solidFill>
                  <a:srgbClr val="000000"/>
                </a:solidFill>
              </a:rPr>
              <a:t>DETECTIVE, PUU </a:t>
            </a:r>
            <a:r>
              <a:rPr lang="ru-RU" sz="2400" dirty="0" smtClean="0">
                <a:solidFill>
                  <a:srgbClr val="000000"/>
                </a:solidFill>
              </a:rPr>
              <a:t>и </a:t>
            </a:r>
            <a:r>
              <a:rPr lang="en-US" sz="2400" dirty="0" smtClean="0">
                <a:solidFill>
                  <a:srgbClr val="000000"/>
                </a:solidFill>
              </a:rPr>
              <a:t>DOMAK</a:t>
            </a:r>
            <a:r>
              <a:rPr lang="ru-RU" sz="2400" dirty="0" smtClean="0">
                <a:solidFill>
                  <a:srgbClr val="000000"/>
                </a:solidFill>
              </a:rPr>
              <a:t>. В случае 85% совпадения верными считаются границы доменов по </a:t>
            </a:r>
            <a:r>
              <a:rPr lang="en-US" sz="2400" dirty="0" smtClean="0">
                <a:solidFill>
                  <a:srgbClr val="000000"/>
                </a:solidFill>
              </a:rPr>
              <a:t>DETECTIVE</a:t>
            </a:r>
            <a:r>
              <a:rPr lang="ru-RU" sz="2400" dirty="0" smtClean="0">
                <a:solidFill>
                  <a:srgbClr val="000000"/>
                </a:solidFill>
              </a:rPr>
              <a:t>. Иначе – определяются вручную.</a:t>
            </a:r>
          </a:p>
          <a:p>
            <a:pPr>
              <a:lnSpc>
                <a:spcPct val="93000"/>
              </a:lnSpc>
              <a:spcBef>
                <a:spcPts val="175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T-level. </a:t>
            </a:r>
            <a:r>
              <a:rPr lang="ru-RU" sz="2400" dirty="0" smtClean="0">
                <a:solidFill>
                  <a:srgbClr val="000000"/>
                </a:solidFill>
              </a:rPr>
              <a:t>На основе структурных выравниваний при помощи алгоритма </a:t>
            </a:r>
            <a:r>
              <a:rPr lang="en-US" sz="2400" dirty="0" smtClean="0">
                <a:solidFill>
                  <a:srgbClr val="000000"/>
                </a:solidFill>
              </a:rPr>
              <a:t>SSAP</a:t>
            </a:r>
            <a:r>
              <a:rPr lang="ru-RU" sz="2400" dirty="0" smtClean="0">
                <a:solidFill>
                  <a:srgbClr val="000000"/>
                </a:solidFill>
              </a:rPr>
              <a:t>.</a:t>
            </a:r>
          </a:p>
          <a:p>
            <a:pPr>
              <a:lnSpc>
                <a:spcPct val="93000"/>
              </a:lnSpc>
              <a:spcBef>
                <a:spcPts val="175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A-level. </a:t>
            </a:r>
            <a:r>
              <a:rPr lang="ru-RU" sz="2400" dirty="0" smtClean="0">
                <a:solidFill>
                  <a:srgbClr val="000000"/>
                </a:solidFill>
              </a:rPr>
              <a:t>Вручную.</a:t>
            </a: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65832" y="6152987"/>
            <a:ext cx="832259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Orengo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C</a:t>
            </a:r>
            <a:r>
              <a:rPr kumimoji="0" lang="en-US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.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A</a:t>
            </a:r>
            <a:r>
              <a:rPr kumimoji="0" lang="en-US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. </a:t>
            </a:r>
            <a:r>
              <a:rPr kumimoji="0" lang="en-US" altLang="ru-RU" sz="16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et al. 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CATH--a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hierarchic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classification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of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protein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domain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structures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.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Structure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. 1997 5(8)</a:t>
            </a:r>
            <a:r>
              <a:rPr lang="en-US" altLang="ru-RU" sz="1050" dirty="0" smtClean="0">
                <a:latin typeface="Arial" pitchFamily="34" charset="0"/>
                <a:cs typeface="Arial" pitchFamily="34" charset="0"/>
              </a:rPr>
              <a:t>.</a:t>
            </a:r>
            <a:endParaRPr kumimoji="0" lang="ru-RU" alt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863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SCOP</a:t>
            </a:r>
            <a:r>
              <a:rPr lang="ru-RU" dirty="0" smtClean="0"/>
              <a:t>. Уровни классификации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861A-FB08-42BE-8AE3-7B76ACB541A5}" type="slidenum">
              <a:rPr lang="ru-RU" smtClean="0"/>
              <a:pPr/>
              <a:t>11</a:t>
            </a:fld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" t="8700" r="6412" b="4208"/>
          <a:stretch/>
        </p:blipFill>
        <p:spPr bwMode="auto">
          <a:xfrm>
            <a:off x="179512" y="548681"/>
            <a:ext cx="2376264" cy="1989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" t="7794" r="3931" b="3299"/>
          <a:stretch/>
        </p:blipFill>
        <p:spPr bwMode="auto">
          <a:xfrm>
            <a:off x="2699792" y="584684"/>
            <a:ext cx="2047150" cy="1917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7" t="5298" r="21927" b="3452"/>
          <a:stretch/>
        </p:blipFill>
        <p:spPr bwMode="auto">
          <a:xfrm>
            <a:off x="5076056" y="650393"/>
            <a:ext cx="2163055" cy="1867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7" t="5298" r="21927" b="3452"/>
          <a:stretch/>
        </p:blipFill>
        <p:spPr bwMode="auto">
          <a:xfrm>
            <a:off x="1246377" y="876390"/>
            <a:ext cx="5757611" cy="4971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98535" y="2708920"/>
            <a:ext cx="7077579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ourier New" pitchFamily="49" charset="0"/>
                <a:cs typeface="Courier New" pitchFamily="49" charset="0"/>
              </a:rPr>
              <a:t>QFENPSAYK-DQVIATGLPASPGAAVGQVVFTAEDAEAWHSQGKAAILVR</a:t>
            </a:r>
          </a:p>
          <a:p>
            <a:r>
              <a:rPr lang="en-US" b="1" dirty="0">
                <a:latin typeface="Courier New" pitchFamily="49" charset="0"/>
                <a:cs typeface="Courier New" pitchFamily="49" charset="0"/>
              </a:rPr>
              <a:t>   ||.| | ..||...|||||||| |.| |||..| | | .|   ||||</a:t>
            </a:r>
          </a:p>
          <a:p>
            <a:r>
              <a:rPr lang="en-US" b="1" dirty="0">
                <a:latin typeface="Courier New" pitchFamily="49" charset="0"/>
                <a:cs typeface="Courier New" pitchFamily="49" charset="0"/>
              </a:rPr>
              <a:t>PTFNPAALKAGEVIGSALPASPGAAAGKVYFTADEAKAAHEKGERVILVR</a:t>
            </a:r>
          </a:p>
          <a:p>
            <a:endParaRPr lang="en-US" b="1" dirty="0">
              <a:latin typeface="Courier New" pitchFamily="49" charset="0"/>
              <a:cs typeface="Courier New" pitchFamily="49" charset="0"/>
            </a:endParaRPr>
          </a:p>
          <a:p>
            <a:r>
              <a:rPr lang="en-US" b="1" dirty="0">
                <a:latin typeface="Courier New" pitchFamily="49" charset="0"/>
                <a:cs typeface="Courier New" pitchFamily="49" charset="0"/>
              </a:rPr>
              <a:t>AETSPEDVGGMHAAVGILTERGGMTSHAAVVARGWGKCCVSGCSGIRVND</a:t>
            </a:r>
          </a:p>
          <a:p>
            <a:r>
              <a:rPr lang="en-US" b="1" dirty="0">
                <a:latin typeface="Courier New" pitchFamily="49" charset="0"/>
                <a:cs typeface="Courier New" pitchFamily="49" charset="0"/>
              </a:rPr>
              <a:t> ||||||. ||||| |||| |||||||||||||| | ||||||. |..|.</a:t>
            </a:r>
          </a:p>
          <a:p>
            <a:r>
              <a:rPr lang="en-US" b="1" dirty="0">
                <a:latin typeface="Courier New" pitchFamily="49" charset="0"/>
                <a:cs typeface="Courier New" pitchFamily="49" charset="0"/>
              </a:rPr>
              <a:t>LETSPEDIEGMHAAEGILTVRGGMTSHAAVVARGMGTCCVSGCGEIKINE</a:t>
            </a:r>
          </a:p>
          <a:p>
            <a:endParaRPr lang="en-US" b="1" dirty="0">
              <a:latin typeface="Courier New" pitchFamily="49" charset="0"/>
              <a:cs typeface="Courier New" pitchFamily="49" charset="0"/>
            </a:endParaRPr>
          </a:p>
          <a:p>
            <a:r>
              <a:rPr lang="en-US" b="1" dirty="0">
                <a:latin typeface="Courier New" pitchFamily="49" charset="0"/>
                <a:cs typeface="Courier New" pitchFamily="49" charset="0"/>
              </a:rPr>
              <a:t>AEKLVTIGGHVLREGEWLSLNGSTGEVILGK</a:t>
            </a:r>
          </a:p>
          <a:p>
            <a:r>
              <a:rPr lang="en-US" b="1" dirty="0">
                <a:latin typeface="Courier New" pitchFamily="49" charset="0"/>
                <a:cs typeface="Courier New" pitchFamily="49" charset="0"/>
              </a:rPr>
              <a:t>  |   .||| . ||. .||.|||| .  | </a:t>
            </a:r>
          </a:p>
          <a:p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EAKTFELGGHTFAEGDYISLDGSTGKIYKGD</a:t>
            </a:r>
            <a:endParaRPr lang="en-US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6944" y="2729096"/>
            <a:ext cx="68407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  <a:cs typeface="Courier New" pitchFamily="49" charset="0"/>
              </a:rPr>
              <a:t>FAMILY. Proteins are clustered together into families on the basis of one of two criteria that imply their having a common evolutionary origin: first, all proteins that have residue identities of 30% and greater; second, proteins with lower sequence identities but whose functions and structures are very similar; for example, </a:t>
            </a:r>
            <a:r>
              <a:rPr lang="en-US" dirty="0" err="1">
                <a:latin typeface="+mj-lt"/>
                <a:cs typeface="Courier New" pitchFamily="49" charset="0"/>
              </a:rPr>
              <a:t>globins</a:t>
            </a:r>
            <a:r>
              <a:rPr lang="en-US" dirty="0">
                <a:latin typeface="+mj-lt"/>
                <a:cs typeface="Courier New" pitchFamily="49" charset="0"/>
              </a:rPr>
              <a:t> with sequence identities of 15</a:t>
            </a:r>
            <a:r>
              <a:rPr lang="en-US" dirty="0" smtClean="0">
                <a:latin typeface="+mj-lt"/>
                <a:cs typeface="Courier New" pitchFamily="49" charset="0"/>
              </a:rPr>
              <a:t>%.</a:t>
            </a:r>
          </a:p>
          <a:p>
            <a:endParaRPr lang="en-US" dirty="0">
              <a:latin typeface="+mj-lt"/>
              <a:cs typeface="Courier New" pitchFamily="49" charset="0"/>
            </a:endParaRPr>
          </a:p>
          <a:p>
            <a:r>
              <a:rPr lang="en-US" dirty="0" err="1">
                <a:latin typeface="+mj-lt"/>
                <a:cs typeface="Courier New" pitchFamily="49" charset="0"/>
              </a:rPr>
              <a:t>Murzin</a:t>
            </a:r>
            <a:r>
              <a:rPr lang="en-US" dirty="0">
                <a:latin typeface="+mj-lt"/>
                <a:cs typeface="Courier New" pitchFamily="49" charset="0"/>
              </a:rPr>
              <a:t> A.G. </a:t>
            </a:r>
            <a:r>
              <a:rPr lang="en-US" i="1" dirty="0">
                <a:latin typeface="+mj-lt"/>
                <a:cs typeface="Courier New" pitchFamily="49" charset="0"/>
              </a:rPr>
              <a:t>et </a:t>
            </a:r>
            <a:r>
              <a:rPr lang="en-US" i="1" dirty="0" smtClean="0">
                <a:latin typeface="+mj-lt"/>
                <a:cs typeface="Courier New" pitchFamily="49" charset="0"/>
              </a:rPr>
              <a:t>al.</a:t>
            </a:r>
            <a:r>
              <a:rPr lang="en-US" dirty="0" smtClean="0">
                <a:latin typeface="+mj-lt"/>
                <a:cs typeface="Courier New" pitchFamily="49" charset="0"/>
              </a:rPr>
              <a:t>, </a:t>
            </a:r>
            <a:r>
              <a:rPr lang="en-US" dirty="0">
                <a:latin typeface="+mj-lt"/>
                <a:cs typeface="Courier New" pitchFamily="49" charset="0"/>
              </a:rPr>
              <a:t>SCOP: a structural classification of proteins database for the investigation of sequences and structures</a:t>
            </a:r>
            <a:r>
              <a:rPr lang="en-US" dirty="0" smtClean="0">
                <a:latin typeface="+mj-lt"/>
                <a:cs typeface="Courier New" pitchFamily="49" charset="0"/>
              </a:rPr>
              <a:t>.</a:t>
            </a:r>
            <a:br>
              <a:rPr lang="en-US" dirty="0" smtClean="0">
                <a:latin typeface="+mj-lt"/>
                <a:cs typeface="Courier New" pitchFamily="49" charset="0"/>
              </a:rPr>
            </a:br>
            <a:r>
              <a:rPr lang="en-US" dirty="0" smtClean="0">
                <a:latin typeface="+mj-lt"/>
                <a:cs typeface="Courier New" pitchFamily="49" charset="0"/>
              </a:rPr>
              <a:t>J</a:t>
            </a:r>
            <a:r>
              <a:rPr lang="en-US" dirty="0">
                <a:latin typeface="+mj-lt"/>
                <a:cs typeface="Courier New" pitchFamily="49" charset="0"/>
              </a:rPr>
              <a:t>. Mol. Biol. 1995. 247(4).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269799" y="635346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latin typeface="+mj-lt"/>
                <a:cs typeface="Courier New" pitchFamily="49" charset="0"/>
              </a:rPr>
              <a:t>FAMILY</a:t>
            </a:r>
            <a:endParaRPr lang="en-US" b="1" u="sng" dirty="0">
              <a:latin typeface="+mj-lt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870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 -3.33333E-6 L 1.66667E-6 -3.33333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SCOP</a:t>
            </a:r>
            <a:r>
              <a:rPr lang="ru-RU" dirty="0" smtClean="0"/>
              <a:t>. Уровни классификации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861A-FB08-42BE-8AE3-7B76ACB541A5}" type="slidenum">
              <a:rPr lang="ru-RU" smtClean="0"/>
              <a:pPr/>
              <a:t>12</a:t>
            </a:fld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" t="8700" r="6412" b="4208"/>
          <a:stretch/>
        </p:blipFill>
        <p:spPr bwMode="auto">
          <a:xfrm>
            <a:off x="179512" y="548681"/>
            <a:ext cx="2376264" cy="1989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" t="7794" r="3931" b="3299"/>
          <a:stretch/>
        </p:blipFill>
        <p:spPr bwMode="auto">
          <a:xfrm>
            <a:off x="2699792" y="584684"/>
            <a:ext cx="2047150" cy="1917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7" t="5298" r="21927" b="3452"/>
          <a:stretch/>
        </p:blipFill>
        <p:spPr bwMode="auto">
          <a:xfrm>
            <a:off x="5076056" y="650393"/>
            <a:ext cx="2163055" cy="1867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269799" y="635346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latin typeface="+mj-lt"/>
                <a:cs typeface="Courier New" pitchFamily="49" charset="0"/>
              </a:rPr>
              <a:t>FAMILY</a:t>
            </a:r>
            <a:endParaRPr lang="en-US" b="1" u="sng" dirty="0">
              <a:latin typeface="+mj-lt"/>
              <a:cs typeface="Courier New" pitchFamily="49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" t="8700" r="6412" b="4208"/>
          <a:stretch/>
        </p:blipFill>
        <p:spPr bwMode="auto">
          <a:xfrm>
            <a:off x="179512" y="2636912"/>
            <a:ext cx="2376264" cy="1989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7" t="7604" r="4287" b="5210"/>
          <a:stretch/>
        </p:blipFill>
        <p:spPr bwMode="auto">
          <a:xfrm>
            <a:off x="2463227" y="2522973"/>
            <a:ext cx="2520280" cy="1927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8" t="7022" r="9067" b="7071"/>
          <a:stretch/>
        </p:blipFill>
        <p:spPr bwMode="auto">
          <a:xfrm>
            <a:off x="5019094" y="2636912"/>
            <a:ext cx="2133441" cy="1901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660232" y="2699628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latin typeface="+mj-lt"/>
                <a:cs typeface="Courier New" pitchFamily="49" charset="0"/>
              </a:rPr>
              <a:t>SUPERFAMILY</a:t>
            </a:r>
            <a:endParaRPr lang="en-US" b="1" u="sng" dirty="0">
              <a:latin typeface="+mj-lt"/>
              <a:cs typeface="Courier New" pitchFamily="49" charset="0"/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8" t="7022" r="9067" b="7071"/>
          <a:stretch/>
        </p:blipFill>
        <p:spPr bwMode="auto">
          <a:xfrm>
            <a:off x="1156936" y="1036887"/>
            <a:ext cx="6082175" cy="5419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718659" y="3456837"/>
            <a:ext cx="7077579" cy="31393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Courier New" pitchFamily="49" charset="0"/>
                <a:cs typeface="Courier New" pitchFamily="49" charset="0"/>
              </a:rPr>
              <a:t>SGILASPGIAFGKALLLKEKIIDLSAIQDEVILVAADLTPSETAQLNLKK</a:t>
            </a:r>
          </a:p>
          <a:p>
            <a:r>
              <a:rPr lang="en-US" b="1" dirty="0">
                <a:latin typeface="Courier New" pitchFamily="49" charset="0"/>
                <a:cs typeface="Courier New" pitchFamily="49" charset="0"/>
              </a:rPr>
              <a:t>|.. |||| | ||  .  .         . ||||  . .| .   ..   </a:t>
            </a:r>
          </a:p>
          <a:p>
            <a:r>
              <a:rPr lang="en-US" b="1" dirty="0">
                <a:latin typeface="Courier New" pitchFamily="49" charset="0"/>
                <a:cs typeface="Courier New" pitchFamily="49" charset="0"/>
              </a:rPr>
              <a:t>SALPASPGAAAGKVYFTADEAKAAHEKGERVILVRLETSPEDIEGMHAAE</a:t>
            </a:r>
          </a:p>
          <a:p>
            <a:r>
              <a:rPr lang="en-US" b="1" dirty="0">
                <a:latin typeface="Courier New" pitchFamily="49" charset="0"/>
                <a:cs typeface="Courier New" pitchFamily="49" charset="0"/>
              </a:rPr>
              <a:t>                                                  </a:t>
            </a:r>
          </a:p>
          <a:p>
            <a:r>
              <a:rPr lang="en-US" b="1" dirty="0">
                <a:latin typeface="Courier New" pitchFamily="49" charset="0"/>
                <a:cs typeface="Courier New" pitchFamily="49" charset="0"/>
              </a:rPr>
              <a:t>VLGFITDAGGRTSHTSIMARSLELPAIVGTGSV-------TSQVK-N---</a:t>
            </a:r>
          </a:p>
          <a:p>
            <a:r>
              <a:rPr lang="en-US" b="1" dirty="0">
                <a:latin typeface="Courier New" pitchFamily="49" charset="0"/>
                <a:cs typeface="Courier New" pitchFamily="49" charset="0"/>
              </a:rPr>
              <a:t>  |..|  || |||....||..    . | | .       | ..  .   </a:t>
            </a:r>
          </a:p>
          <a:p>
            <a:r>
              <a:rPr lang="en-US" b="1" dirty="0">
                <a:latin typeface="Courier New" pitchFamily="49" charset="0"/>
                <a:cs typeface="Courier New" pitchFamily="49" charset="0"/>
              </a:rPr>
              <a:t>--GILTVRGGMTSHAAVVARGMGTCCVSGCGEIKINEEAKTFELGGHTFA</a:t>
            </a:r>
          </a:p>
          <a:p>
            <a:r>
              <a:rPr lang="en-US" b="1" dirty="0">
                <a:latin typeface="Courier New" pitchFamily="49" charset="0"/>
                <a:cs typeface="Courier New" pitchFamily="49" charset="0"/>
              </a:rPr>
              <a:t>                                                  </a:t>
            </a:r>
          </a:p>
          <a:p>
            <a:r>
              <a:rPr lang="en-US" b="1" dirty="0">
                <a:latin typeface="Courier New" pitchFamily="49" charset="0"/>
                <a:cs typeface="Courier New" pitchFamily="49" charset="0"/>
              </a:rPr>
              <a:t>-DDYLILDAVNNQVYVNP                                </a:t>
            </a:r>
          </a:p>
          <a:p>
            <a:r>
              <a:rPr lang="en-US" b="1" dirty="0">
                <a:latin typeface="Courier New" pitchFamily="49" charset="0"/>
                <a:cs typeface="Courier New" pitchFamily="49" charset="0"/>
              </a:rPr>
              <a:t> .||. ||.   ..|                                   </a:t>
            </a:r>
          </a:p>
          <a:p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EGDYISLDGSTGKIYKGD</a:t>
            </a:r>
            <a:endParaRPr lang="en-US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38011" y="4450246"/>
            <a:ext cx="6840760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  <a:cs typeface="Courier New" pitchFamily="49" charset="0"/>
              </a:rPr>
              <a:t>SUPERFAMILY. Families, whose proteins have low sequence identities but whose structures and, in many cases, functional features suggest that a common evolutionary origin is probable, are placed together in </a:t>
            </a:r>
            <a:r>
              <a:rPr lang="en-US" dirty="0" err="1">
                <a:latin typeface="+mj-lt"/>
                <a:cs typeface="Courier New" pitchFamily="49" charset="0"/>
              </a:rPr>
              <a:t>superfamilies</a:t>
            </a:r>
            <a:r>
              <a:rPr lang="en-US" dirty="0" smtClean="0">
                <a:latin typeface="+mj-lt"/>
                <a:cs typeface="Courier New" pitchFamily="49" charset="0"/>
              </a:rPr>
              <a:t>.</a:t>
            </a:r>
          </a:p>
          <a:p>
            <a:endParaRPr lang="en-US" dirty="0">
              <a:latin typeface="+mj-lt"/>
              <a:cs typeface="Courier New" pitchFamily="49" charset="0"/>
            </a:endParaRPr>
          </a:p>
          <a:p>
            <a:r>
              <a:rPr lang="en-US" dirty="0" err="1">
                <a:latin typeface="+mj-lt"/>
                <a:cs typeface="Courier New" pitchFamily="49" charset="0"/>
              </a:rPr>
              <a:t>Murzin</a:t>
            </a:r>
            <a:r>
              <a:rPr lang="en-US" dirty="0">
                <a:latin typeface="+mj-lt"/>
                <a:cs typeface="Courier New" pitchFamily="49" charset="0"/>
              </a:rPr>
              <a:t> A.G. </a:t>
            </a:r>
            <a:r>
              <a:rPr lang="en-US" i="1" dirty="0">
                <a:latin typeface="+mj-lt"/>
                <a:cs typeface="Courier New" pitchFamily="49" charset="0"/>
              </a:rPr>
              <a:t>et </a:t>
            </a:r>
            <a:r>
              <a:rPr lang="en-US" i="1" dirty="0" smtClean="0">
                <a:latin typeface="+mj-lt"/>
                <a:cs typeface="Courier New" pitchFamily="49" charset="0"/>
              </a:rPr>
              <a:t>al.</a:t>
            </a:r>
            <a:r>
              <a:rPr lang="en-US" dirty="0" smtClean="0">
                <a:latin typeface="+mj-lt"/>
                <a:cs typeface="Courier New" pitchFamily="49" charset="0"/>
              </a:rPr>
              <a:t>, </a:t>
            </a:r>
            <a:r>
              <a:rPr lang="en-US" dirty="0">
                <a:latin typeface="+mj-lt"/>
                <a:cs typeface="Courier New" pitchFamily="49" charset="0"/>
              </a:rPr>
              <a:t>SCOP: a structural classification of proteins database for the investigation of sequences and structures</a:t>
            </a:r>
            <a:r>
              <a:rPr lang="en-US" dirty="0" smtClean="0">
                <a:latin typeface="+mj-lt"/>
                <a:cs typeface="Courier New" pitchFamily="49" charset="0"/>
              </a:rPr>
              <a:t>.</a:t>
            </a:r>
            <a:br>
              <a:rPr lang="en-US" dirty="0" smtClean="0">
                <a:latin typeface="+mj-lt"/>
                <a:cs typeface="Courier New" pitchFamily="49" charset="0"/>
              </a:rPr>
            </a:br>
            <a:r>
              <a:rPr lang="en-US" dirty="0" smtClean="0">
                <a:latin typeface="+mj-lt"/>
                <a:cs typeface="Courier New" pitchFamily="49" charset="0"/>
              </a:rPr>
              <a:t>J</a:t>
            </a:r>
            <a:r>
              <a:rPr lang="en-US" dirty="0">
                <a:latin typeface="+mj-lt"/>
                <a:cs typeface="Courier New" pitchFamily="49" charset="0"/>
              </a:rPr>
              <a:t>. Mol. Biol. 1995. 247(4).</a:t>
            </a:r>
          </a:p>
        </p:txBody>
      </p:sp>
    </p:spTree>
    <p:extLst>
      <p:ext uri="{BB962C8B-B14F-4D97-AF65-F5344CB8AC3E}">
        <p14:creationId xmlns:p14="http://schemas.microsoft.com/office/powerpoint/2010/main" val="883127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 3.33333E-6 L 1.66667E-6 3.33333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SCOP</a:t>
            </a:r>
            <a:r>
              <a:rPr lang="ru-RU" dirty="0" smtClean="0"/>
              <a:t>. Уровни классификации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861A-FB08-42BE-8AE3-7B76ACB541A5}" type="slidenum">
              <a:rPr lang="ru-RU" smtClean="0"/>
              <a:pPr/>
              <a:t>13</a:t>
            </a:fld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" t="8700" r="6412" b="4208"/>
          <a:stretch/>
        </p:blipFill>
        <p:spPr bwMode="auto">
          <a:xfrm>
            <a:off x="179512" y="548681"/>
            <a:ext cx="2376264" cy="1989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" t="7794" r="3931" b="3299"/>
          <a:stretch/>
        </p:blipFill>
        <p:spPr bwMode="auto">
          <a:xfrm>
            <a:off x="2699792" y="584684"/>
            <a:ext cx="2047150" cy="1917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7" t="5298" r="21927" b="3452"/>
          <a:stretch/>
        </p:blipFill>
        <p:spPr bwMode="auto">
          <a:xfrm>
            <a:off x="5076056" y="650393"/>
            <a:ext cx="2163055" cy="1867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269799" y="635346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latin typeface="+mj-lt"/>
                <a:cs typeface="Courier New" pitchFamily="49" charset="0"/>
              </a:rPr>
              <a:t>FAMILY</a:t>
            </a:r>
            <a:endParaRPr lang="en-US" b="1" u="sng" dirty="0">
              <a:latin typeface="+mj-lt"/>
              <a:cs typeface="Courier New" pitchFamily="49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" t="8700" r="6412" b="4208"/>
          <a:stretch/>
        </p:blipFill>
        <p:spPr bwMode="auto">
          <a:xfrm>
            <a:off x="179512" y="2636912"/>
            <a:ext cx="2376264" cy="1989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7" t="7604" r="4287" b="5210"/>
          <a:stretch/>
        </p:blipFill>
        <p:spPr bwMode="auto">
          <a:xfrm>
            <a:off x="2463227" y="2522973"/>
            <a:ext cx="2520280" cy="1927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8" t="7022" r="9067" b="7071"/>
          <a:stretch/>
        </p:blipFill>
        <p:spPr bwMode="auto">
          <a:xfrm>
            <a:off x="5019094" y="2636912"/>
            <a:ext cx="2133441" cy="1901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660232" y="2699628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latin typeface="+mj-lt"/>
                <a:cs typeface="Courier New" pitchFamily="49" charset="0"/>
              </a:rPr>
              <a:t>SUPERFAMILY</a:t>
            </a:r>
            <a:endParaRPr lang="en-US" b="1" u="sng" dirty="0">
              <a:latin typeface="+mj-lt"/>
              <a:cs typeface="Courier New" pitchFamily="49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020272" y="4509120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u="sng" dirty="0" smtClean="0">
                <a:latin typeface="+mj-lt"/>
                <a:cs typeface="Courier New" pitchFamily="49" charset="0"/>
              </a:rPr>
              <a:t>COMMON FOLD</a:t>
            </a:r>
            <a:endParaRPr lang="en-US" b="1" u="sng" dirty="0">
              <a:latin typeface="+mj-lt"/>
              <a:cs typeface="Courier New" pitchFamily="49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" t="8700" r="6412" b="4208"/>
          <a:stretch/>
        </p:blipFill>
        <p:spPr bwMode="auto">
          <a:xfrm>
            <a:off x="331912" y="2789312"/>
            <a:ext cx="2376264" cy="1989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" t="8700" r="6412" b="4208"/>
          <a:stretch/>
        </p:blipFill>
        <p:spPr bwMode="auto">
          <a:xfrm>
            <a:off x="179512" y="4780485"/>
            <a:ext cx="2376264" cy="1989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7" t="8366" r="2521" b="6292"/>
          <a:stretch/>
        </p:blipFill>
        <p:spPr bwMode="auto">
          <a:xfrm>
            <a:off x="4631736" y="4626776"/>
            <a:ext cx="2425469" cy="1953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9" t="7606" r="18628" b="3612"/>
          <a:stretch/>
        </p:blipFill>
        <p:spPr bwMode="auto">
          <a:xfrm>
            <a:off x="2708176" y="4779176"/>
            <a:ext cx="1791816" cy="1988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282704" y="868443"/>
            <a:ext cx="6634376" cy="5613128"/>
            <a:chOff x="286896" y="889349"/>
            <a:chExt cx="6634376" cy="5613128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07" t="8366" r="2521" b="6292"/>
            <a:stretch/>
          </p:blipFill>
          <p:spPr bwMode="auto">
            <a:xfrm>
              <a:off x="286896" y="889349"/>
              <a:ext cx="6634376" cy="53446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Прямоугольник 3"/>
            <p:cNvSpPr/>
            <p:nvPr/>
          </p:nvSpPr>
          <p:spPr>
            <a:xfrm>
              <a:off x="1043608" y="5871535"/>
              <a:ext cx="4132734" cy="63094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ru-RU" sz="3500" dirty="0" smtClean="0"/>
                <a:t>Скрипт </a:t>
              </a:r>
              <a:r>
                <a:rPr lang="en-US" sz="3500" dirty="0" err="1" smtClean="0"/>
                <a:t>commfold.spt</a:t>
              </a:r>
              <a:endParaRPr lang="ru-RU" sz="3500" dirty="0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74956" y="4450246"/>
            <a:ext cx="7077579" cy="203132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Courier New" pitchFamily="49" charset="0"/>
                <a:cs typeface="Courier New" pitchFamily="49" charset="0"/>
              </a:rPr>
              <a:t>VHGAVRDAAALRGIDIGIKALGTNP---R-KS--T---KTGAGERDVEIT</a:t>
            </a:r>
          </a:p>
          <a:p>
            <a:r>
              <a:rPr lang="en-US" b="1" dirty="0">
                <a:latin typeface="Courier New" pitchFamily="49" charset="0"/>
                <a:cs typeface="Courier New" pitchFamily="49" charset="0"/>
              </a:rPr>
              <a:t>.| .   ||   |  ||  || ..|     |   |     .| |..  . </a:t>
            </a:r>
          </a:p>
          <a:p>
            <a:r>
              <a:rPr lang="en-US" b="1" dirty="0">
                <a:latin typeface="Courier New" pitchFamily="49" charset="0"/>
                <a:cs typeface="Courier New" pitchFamily="49" charset="0"/>
              </a:rPr>
              <a:t>LHPTFNPAALKAGEVIG-SALPASPGAAAGKVYFTADEAKAAHEKGERVI</a:t>
            </a:r>
          </a:p>
          <a:p>
            <a:r>
              <a:rPr lang="en-US" b="1" dirty="0">
                <a:latin typeface="Courier New" pitchFamily="49" charset="0"/>
                <a:cs typeface="Courier New" pitchFamily="49" charset="0"/>
              </a:rPr>
              <a:t>                                                  </a:t>
            </a:r>
          </a:p>
          <a:p>
            <a:r>
              <a:rPr lang="en-US" b="1" dirty="0">
                <a:latin typeface="Courier New" pitchFamily="49" charset="0"/>
                <a:cs typeface="Courier New" pitchFamily="49" charset="0"/>
              </a:rPr>
              <a:t>LGGVTFVPGDI-AYSDDDGIIVV                           </a:t>
            </a:r>
          </a:p>
          <a:p>
            <a:r>
              <a:rPr lang="en-US" b="1" dirty="0">
                <a:latin typeface="Courier New" pitchFamily="49" charset="0"/>
                <a:cs typeface="Courier New" pitchFamily="49" charset="0"/>
              </a:rPr>
              <a:t>|  .   | || .    .||. |                           </a:t>
            </a:r>
          </a:p>
          <a:p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LVRLETSPEDIEGMHAAEGILTV</a:t>
            </a:r>
            <a:endParaRPr lang="en-US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79512" y="4414324"/>
            <a:ext cx="6840760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  <a:cs typeface="Courier New" pitchFamily="49" charset="0"/>
              </a:rPr>
              <a:t>COMMON FOLD. </a:t>
            </a:r>
            <a:r>
              <a:rPr lang="en-US" dirty="0" err="1">
                <a:latin typeface="+mj-lt"/>
                <a:cs typeface="Courier New" pitchFamily="49" charset="0"/>
              </a:rPr>
              <a:t>Superfamilies</a:t>
            </a:r>
            <a:r>
              <a:rPr lang="en-US" dirty="0">
                <a:latin typeface="+mj-lt"/>
                <a:cs typeface="Courier New" pitchFamily="49" charset="0"/>
              </a:rPr>
              <a:t> and families are defined as having a common fold if their proteins have same major secondary structures in same arrangement with the same topological connections. </a:t>
            </a:r>
            <a:endParaRPr lang="ru-RU" dirty="0" smtClean="0">
              <a:latin typeface="+mj-lt"/>
              <a:cs typeface="Courier New" pitchFamily="49" charset="0"/>
            </a:endParaRPr>
          </a:p>
          <a:p>
            <a:endParaRPr lang="en-US" dirty="0">
              <a:latin typeface="+mj-lt"/>
              <a:cs typeface="Courier New" pitchFamily="49" charset="0"/>
            </a:endParaRPr>
          </a:p>
          <a:p>
            <a:r>
              <a:rPr lang="en-US" dirty="0" err="1">
                <a:latin typeface="+mj-lt"/>
                <a:cs typeface="Courier New" pitchFamily="49" charset="0"/>
              </a:rPr>
              <a:t>Murzin</a:t>
            </a:r>
            <a:r>
              <a:rPr lang="en-US" dirty="0">
                <a:latin typeface="+mj-lt"/>
                <a:cs typeface="Courier New" pitchFamily="49" charset="0"/>
              </a:rPr>
              <a:t> A.G. </a:t>
            </a:r>
            <a:r>
              <a:rPr lang="en-US" i="1" dirty="0">
                <a:latin typeface="+mj-lt"/>
                <a:cs typeface="Courier New" pitchFamily="49" charset="0"/>
              </a:rPr>
              <a:t>et </a:t>
            </a:r>
            <a:r>
              <a:rPr lang="en-US" i="1" dirty="0" smtClean="0">
                <a:latin typeface="+mj-lt"/>
                <a:cs typeface="Courier New" pitchFamily="49" charset="0"/>
              </a:rPr>
              <a:t>al.</a:t>
            </a:r>
            <a:r>
              <a:rPr lang="en-US" dirty="0" smtClean="0">
                <a:latin typeface="+mj-lt"/>
                <a:cs typeface="Courier New" pitchFamily="49" charset="0"/>
              </a:rPr>
              <a:t>, </a:t>
            </a:r>
            <a:r>
              <a:rPr lang="en-US" dirty="0">
                <a:latin typeface="+mj-lt"/>
                <a:cs typeface="Courier New" pitchFamily="49" charset="0"/>
              </a:rPr>
              <a:t>SCOP: a structural classification of proteins database for the investigation of sequences and structures</a:t>
            </a:r>
            <a:r>
              <a:rPr lang="en-US" dirty="0" smtClean="0">
                <a:latin typeface="+mj-lt"/>
                <a:cs typeface="Courier New" pitchFamily="49" charset="0"/>
              </a:rPr>
              <a:t>.</a:t>
            </a:r>
            <a:br>
              <a:rPr lang="en-US" dirty="0" smtClean="0">
                <a:latin typeface="+mj-lt"/>
                <a:cs typeface="Courier New" pitchFamily="49" charset="0"/>
              </a:rPr>
            </a:br>
            <a:r>
              <a:rPr lang="en-US" dirty="0" smtClean="0">
                <a:latin typeface="+mj-lt"/>
                <a:cs typeface="Courier New" pitchFamily="49" charset="0"/>
              </a:rPr>
              <a:t>J</a:t>
            </a:r>
            <a:r>
              <a:rPr lang="en-US" dirty="0">
                <a:latin typeface="+mj-lt"/>
                <a:cs typeface="Courier New" pitchFamily="49" charset="0"/>
              </a:rPr>
              <a:t>. Mol. Biol. 1995. 247(4).</a:t>
            </a:r>
          </a:p>
        </p:txBody>
      </p:sp>
    </p:spTree>
    <p:extLst>
      <p:ext uri="{BB962C8B-B14F-4D97-AF65-F5344CB8AC3E}">
        <p14:creationId xmlns:p14="http://schemas.microsoft.com/office/powerpoint/2010/main" val="1656952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 -1.11111E-6 L 2.77778E-7 -1.11111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T-cell receptors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861A-FB08-42BE-8AE3-7B76ACB541A5}" type="slidenum">
              <a:rPr lang="ru-RU" smtClean="0"/>
              <a:pPr/>
              <a:t>14</a:t>
            </a:fld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971600" y="5867052"/>
            <a:ext cx="891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α</a:t>
            </a:r>
            <a:r>
              <a:rPr lang="en-US" dirty="0" smtClean="0"/>
              <a:t>-chain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492496" y="5867980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β</a:t>
            </a:r>
            <a:r>
              <a:rPr lang="en-US" dirty="0" smtClean="0"/>
              <a:t>-chain</a:t>
            </a: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6" t="13192" r="3185" b="6011"/>
          <a:stretch/>
        </p:blipFill>
        <p:spPr bwMode="auto">
          <a:xfrm>
            <a:off x="3995936" y="1426849"/>
            <a:ext cx="4293239" cy="3796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4" t="9129" r="20274" b="4992"/>
          <a:stretch/>
        </p:blipFill>
        <p:spPr bwMode="auto">
          <a:xfrm>
            <a:off x="467544" y="1398041"/>
            <a:ext cx="3214743" cy="38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0548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С-концевой домен </a:t>
            </a:r>
            <a:r>
              <a:rPr lang="el-GR" dirty="0" smtClean="0"/>
              <a:t>α</a:t>
            </a:r>
            <a:r>
              <a:rPr lang="ru-RU" dirty="0" smtClean="0"/>
              <a:t>-амилаз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861A-FB08-42BE-8AE3-7B76ACB541A5}" type="slidenum">
              <a:rPr lang="ru-RU" smtClean="0"/>
              <a:pPr/>
              <a:t>15</a:t>
            </a:fld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3" t="11237" r="17720" b="10321"/>
          <a:stretch/>
        </p:blipFill>
        <p:spPr bwMode="auto">
          <a:xfrm>
            <a:off x="539552" y="836712"/>
            <a:ext cx="1884680" cy="2174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8" t="9095" r="11391" b="13206"/>
          <a:stretch/>
        </p:blipFill>
        <p:spPr bwMode="auto">
          <a:xfrm>
            <a:off x="2771800" y="839520"/>
            <a:ext cx="1975716" cy="2174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8" t="7734" r="25730" b="4976"/>
          <a:stretch/>
        </p:blipFill>
        <p:spPr bwMode="auto">
          <a:xfrm>
            <a:off x="5076056" y="839520"/>
            <a:ext cx="1544320" cy="225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1" t="5604" r="12307" b="3829"/>
          <a:stretch/>
        </p:blipFill>
        <p:spPr bwMode="auto">
          <a:xfrm>
            <a:off x="539552" y="3219934"/>
            <a:ext cx="2808312" cy="3316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2" t="7313" r="15234" b="6716"/>
          <a:stretch/>
        </p:blipFill>
        <p:spPr bwMode="auto">
          <a:xfrm>
            <a:off x="3759658" y="3219935"/>
            <a:ext cx="2825286" cy="3316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69181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861A-FB08-42BE-8AE3-7B76ACB541A5}" type="slidenum">
              <a:rPr lang="ru-RU" smtClean="0"/>
              <a:pPr/>
              <a:t>16</a:t>
            </a:fld>
            <a:endParaRPr lang="ru-RU" dirty="0"/>
          </a:p>
        </p:txBody>
      </p:sp>
      <p:pic>
        <p:nvPicPr>
          <p:cNvPr id="1026" name="Picture 2" descr="An external file that holds a picture, illustration, etc.&#10;Object name is pnas.1403395111fig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08720"/>
            <a:ext cx="4156281" cy="4421460"/>
          </a:xfrm>
          <a:prstGeom prst="rect">
            <a:avLst/>
          </a:prstGeom>
          <a:noFill/>
        </p:spPr>
      </p:pic>
      <p:pic>
        <p:nvPicPr>
          <p:cNvPr id="1028" name="Picture 4" descr="An external file that holds a picture, illustration, etc.&#10;Object name is pnas.1403395111fig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836712"/>
            <a:ext cx="3264297" cy="4992455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179512" y="566124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 smtClean="0"/>
              <a:t>Nepomnyachiy</a:t>
            </a:r>
            <a:r>
              <a:rPr lang="en-US" dirty="0" smtClean="0"/>
              <a:t> S., Ben-Tal N., </a:t>
            </a:r>
            <a:r>
              <a:rPr lang="en-US" dirty="0" err="1" smtClean="0"/>
              <a:t>Kolodny</a:t>
            </a:r>
            <a:r>
              <a:rPr lang="en-US" dirty="0" smtClean="0"/>
              <a:t> R.. Global view of the protein universe. PNAS, 2014</a:t>
            </a:r>
            <a:endParaRPr lang="ru-RU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SCOP </a:t>
            </a:r>
            <a:r>
              <a:rPr lang="ru-RU" dirty="0" smtClean="0"/>
              <a:t>и </a:t>
            </a:r>
            <a:r>
              <a:rPr lang="en-US" dirty="0" smtClean="0"/>
              <a:t>CATH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861A-FB08-42BE-8AE3-7B76ACB541A5}" type="slidenum">
              <a:rPr lang="ru-RU" smtClean="0"/>
              <a:pPr/>
              <a:t>17</a:t>
            </a:fld>
            <a:endParaRPr lang="ru-RU" dirty="0"/>
          </a:p>
        </p:txBody>
      </p:sp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77667649"/>
              </p:ext>
            </p:extLst>
          </p:nvPr>
        </p:nvGraphicFramePr>
        <p:xfrm>
          <a:off x="-19381" y="1298648"/>
          <a:ext cx="457200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93945916"/>
              </p:ext>
            </p:extLst>
          </p:nvPr>
        </p:nvGraphicFramePr>
        <p:xfrm>
          <a:off x="4355976" y="1224000"/>
          <a:ext cx="457200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79512" y="4499048"/>
            <a:ext cx="4539063" cy="3499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3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dirty="0"/>
              <a:t>SCOP (</a:t>
            </a:r>
            <a:r>
              <a:rPr lang="en-GB" dirty="0" err="1"/>
              <a:t>Murzin</a:t>
            </a:r>
            <a:r>
              <a:rPr lang="en-GB" dirty="0"/>
              <a:t>, Benner, Hubbard, </a:t>
            </a:r>
            <a:r>
              <a:rPr lang="en-GB" dirty="0" err="1"/>
              <a:t>Chotia</a:t>
            </a:r>
            <a:r>
              <a:rPr lang="en-GB" dirty="0"/>
              <a:t>, 1995)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076056" y="4499048"/>
            <a:ext cx="32449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dirty="0"/>
              <a:t>CATH (</a:t>
            </a:r>
            <a:r>
              <a:rPr lang="en-GB" dirty="0" err="1"/>
              <a:t>Orengo</a:t>
            </a:r>
            <a:r>
              <a:rPr lang="en-GB" dirty="0"/>
              <a:t> et al., 1993, 1997)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94" t="16804" r="11793" b="5034"/>
          <a:stretch/>
        </p:blipFill>
        <p:spPr bwMode="auto">
          <a:xfrm>
            <a:off x="4583159" y="836712"/>
            <a:ext cx="3779520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7427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7" name="Номер слайда 3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D989E06-2786-4515-8585-9701BD5223DB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ru-RU" smtClean="0"/>
          </a:p>
        </p:txBody>
      </p:sp>
      <p:sp>
        <p:nvSpPr>
          <p:cNvPr id="7172" name="TextBox 2"/>
          <p:cNvSpPr txBox="1">
            <a:spLocks noChangeArrowheads="1"/>
          </p:cNvSpPr>
          <p:nvPr/>
        </p:nvSpPr>
        <p:spPr bwMode="auto">
          <a:xfrm>
            <a:off x="4700707" y="6244821"/>
            <a:ext cx="2414572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500" dirty="0"/>
              <a:t>SCOP: </a:t>
            </a:r>
            <a:r>
              <a:rPr lang="ru-RU" sz="2500" dirty="0" smtClean="0"/>
              <a:t>баррель</a:t>
            </a:r>
            <a:endParaRPr lang="ru-RU" sz="25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34307" y="3481957"/>
            <a:ext cx="3190875" cy="261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3537" y="3439194"/>
            <a:ext cx="3238500" cy="258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2"/>
          <p:cNvSpPr txBox="1">
            <a:spLocks noChangeArrowheads="1"/>
          </p:cNvSpPr>
          <p:nvPr/>
        </p:nvSpPr>
        <p:spPr bwMode="auto">
          <a:xfrm>
            <a:off x="1187624" y="6183008"/>
            <a:ext cx="2337884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500" dirty="0" smtClean="0"/>
              <a:t>CATH: </a:t>
            </a:r>
            <a:r>
              <a:rPr lang="ru-RU" sz="2500" dirty="0" smtClean="0"/>
              <a:t>сэндвич</a:t>
            </a:r>
            <a:endParaRPr lang="ru-RU" sz="2500" dirty="0"/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-65724" y="0"/>
            <a:ext cx="7507288" cy="5486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u="sng" kern="1200" cap="none" spc="-100" baseline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SCOP </a:t>
            </a:r>
            <a:r>
              <a:rPr lang="en-US" dirty="0" err="1" smtClean="0"/>
              <a:t>vs</a:t>
            </a:r>
            <a:r>
              <a:rPr lang="en-US" dirty="0" smtClean="0"/>
              <a:t> CATH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358311" y="980728"/>
            <a:ext cx="79581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SCOP</a:t>
            </a:r>
            <a:r>
              <a:rPr lang="en-US" sz="2400" dirty="0"/>
              <a:t>: hand-made, </a:t>
            </a:r>
            <a:r>
              <a:rPr lang="en-US" sz="2400" dirty="0" smtClean="0"/>
              <a:t>CATH</a:t>
            </a:r>
            <a:r>
              <a:rPr lang="en-US" sz="2400" dirty="0"/>
              <a:t>: </a:t>
            </a:r>
            <a:r>
              <a:rPr lang="en-US" sz="2400" dirty="0" smtClean="0"/>
              <a:t>semi-automatic. </a:t>
            </a:r>
            <a:r>
              <a:rPr lang="ru-RU" dirty="0" smtClean="0"/>
              <a:t>По крайней мере, так декларируется. В действительности, различия между протоколами несущественны.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358311" y="980728"/>
            <a:ext cx="79581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SCOP</a:t>
            </a:r>
            <a:r>
              <a:rPr lang="en-US" sz="2400" dirty="0"/>
              <a:t>: hand-made, </a:t>
            </a:r>
            <a:r>
              <a:rPr lang="en-US" sz="2400" dirty="0" smtClean="0"/>
              <a:t>CATH</a:t>
            </a:r>
            <a:r>
              <a:rPr lang="en-US" sz="2400" dirty="0"/>
              <a:t>: </a:t>
            </a:r>
            <a:r>
              <a:rPr lang="en-US" sz="2400" dirty="0" smtClean="0"/>
              <a:t>semi-automatic. </a:t>
            </a:r>
            <a:r>
              <a:rPr lang="ru-RU" dirty="0" smtClean="0"/>
              <a:t>По крайней мере, так декларируется. В действительности, различия между протоколами несущественны.</a:t>
            </a:r>
            <a:br>
              <a:rPr lang="ru-RU" dirty="0" smtClean="0"/>
            </a:br>
            <a:r>
              <a:rPr lang="en-US" sz="2400" dirty="0" smtClean="0"/>
              <a:t>SCOP: </a:t>
            </a:r>
            <a:r>
              <a:rPr lang="ru-RU" sz="2400" dirty="0" smtClean="0"/>
              <a:t>не обновляется с 2009 года</a:t>
            </a:r>
            <a:r>
              <a:rPr lang="en-US" sz="2400" dirty="0" smtClean="0"/>
              <a:t>, CATH: </a:t>
            </a:r>
            <a:r>
              <a:rPr lang="ru-RU" sz="2400" dirty="0" smtClean="0"/>
              <a:t>регулярно обновляется.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8311" y="980728"/>
            <a:ext cx="795810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SCOP</a:t>
            </a:r>
            <a:r>
              <a:rPr lang="en-US" sz="2400" dirty="0"/>
              <a:t>: hand-made, </a:t>
            </a:r>
            <a:r>
              <a:rPr lang="en-US" sz="2400" dirty="0" smtClean="0"/>
              <a:t>CATH</a:t>
            </a:r>
            <a:r>
              <a:rPr lang="en-US" sz="2400" dirty="0"/>
              <a:t>: </a:t>
            </a:r>
            <a:r>
              <a:rPr lang="en-US" sz="2400" dirty="0" smtClean="0"/>
              <a:t>semi-automatic. </a:t>
            </a:r>
            <a:r>
              <a:rPr lang="ru-RU" dirty="0" smtClean="0"/>
              <a:t>По крайней мере, так декларируется. В действительности, различия между протоколами несущественны.</a:t>
            </a:r>
            <a:br>
              <a:rPr lang="ru-RU" dirty="0" smtClean="0"/>
            </a:br>
            <a:r>
              <a:rPr lang="en-US" sz="2400" dirty="0" smtClean="0"/>
              <a:t>SCOP: </a:t>
            </a:r>
            <a:r>
              <a:rPr lang="ru-RU" sz="2400" dirty="0" smtClean="0"/>
              <a:t>не обновляется с 2009 года</a:t>
            </a:r>
            <a:r>
              <a:rPr lang="en-US" sz="2400" dirty="0" smtClean="0"/>
              <a:t>, CATH: </a:t>
            </a:r>
            <a:r>
              <a:rPr lang="ru-RU" sz="2400" dirty="0" smtClean="0"/>
              <a:t>регулярно обновляется.</a:t>
            </a:r>
          </a:p>
          <a:p>
            <a:r>
              <a:rPr lang="ru-RU" sz="2400" dirty="0" smtClean="0"/>
              <a:t>Могут быть отличия в границах доменов.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8311" y="980728"/>
            <a:ext cx="7958105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SCOP</a:t>
            </a:r>
            <a:r>
              <a:rPr lang="en-US" sz="2400" dirty="0"/>
              <a:t>: hand-made, </a:t>
            </a:r>
            <a:r>
              <a:rPr lang="en-US" sz="2400" dirty="0" smtClean="0"/>
              <a:t>CATH</a:t>
            </a:r>
            <a:r>
              <a:rPr lang="en-US" sz="2400" dirty="0"/>
              <a:t>: </a:t>
            </a:r>
            <a:r>
              <a:rPr lang="en-US" sz="2400" dirty="0" smtClean="0"/>
              <a:t>semi-automatic. </a:t>
            </a:r>
            <a:r>
              <a:rPr lang="ru-RU" dirty="0" smtClean="0"/>
              <a:t>По крайней мере, так декларируется. В действительности, различия между протоколами несущественны.</a:t>
            </a:r>
            <a:br>
              <a:rPr lang="ru-RU" dirty="0" smtClean="0"/>
            </a:br>
            <a:r>
              <a:rPr lang="en-US" sz="2400" dirty="0" smtClean="0"/>
              <a:t>SCOP: </a:t>
            </a:r>
            <a:r>
              <a:rPr lang="ru-RU" sz="2400" dirty="0" smtClean="0"/>
              <a:t>не обновляется с 2009 года</a:t>
            </a:r>
            <a:r>
              <a:rPr lang="en-US" sz="2400" dirty="0" smtClean="0"/>
              <a:t>, CATH: </a:t>
            </a:r>
            <a:r>
              <a:rPr lang="ru-RU" sz="2400" dirty="0" smtClean="0"/>
              <a:t>регулярно обновляется.</a:t>
            </a:r>
          </a:p>
          <a:p>
            <a:r>
              <a:rPr lang="ru-RU" sz="2400" dirty="0" smtClean="0"/>
              <a:t>Могут быть отличия в границах доменов.</a:t>
            </a:r>
          </a:p>
          <a:p>
            <a:r>
              <a:rPr lang="ru-RU" sz="2400" dirty="0" smtClean="0"/>
              <a:t>Могут быть отличия в определении архитектур.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72428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/>
      <p:bldP spid="13" grpId="0"/>
      <p:bldP spid="15" grpId="0"/>
      <p:bldP spid="16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Структурные мотивы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0C82-1047-48C4-A6E3-CB06866D3F08}" type="slidenum">
              <a:rPr lang="ru-RU" smtClean="0"/>
              <a:pPr/>
              <a:t>19</a:t>
            </a:fld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66800" y="533400"/>
            <a:ext cx="724328" cy="2630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9214" y="536073"/>
            <a:ext cx="1602769" cy="2630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5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69569" y="748301"/>
            <a:ext cx="3133618" cy="2157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6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69569" y="754294"/>
            <a:ext cx="3832261" cy="2188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63375" y="3157591"/>
            <a:ext cx="1258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 smtClean="0"/>
              <a:t>β</a:t>
            </a:r>
            <a:r>
              <a:rPr lang="en-US" dirty="0" smtClean="0"/>
              <a:t>-</a:t>
            </a:r>
            <a:r>
              <a:rPr lang="ru-RU" dirty="0" smtClean="0"/>
              <a:t>шпилька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7264750" y="6085981"/>
            <a:ext cx="9541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Jellyroll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1066800" y="3135868"/>
            <a:ext cx="11833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 smtClean="0"/>
              <a:t>β</a:t>
            </a:r>
            <a:r>
              <a:rPr lang="en-US" dirty="0" smtClean="0"/>
              <a:t>-</a:t>
            </a:r>
            <a:r>
              <a:rPr lang="ru-RU" dirty="0" smtClean="0"/>
              <a:t>меандр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3589592" y="3135868"/>
            <a:ext cx="12554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 smtClean="0"/>
              <a:t>βαβ</a:t>
            </a:r>
            <a:r>
              <a:rPr lang="en-US" dirty="0" smtClean="0"/>
              <a:t>-</a:t>
            </a:r>
            <a:r>
              <a:rPr lang="ru-RU" dirty="0" smtClean="0"/>
              <a:t>мотив</a:t>
            </a:r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3608642" y="3133601"/>
            <a:ext cx="14622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/>
              <a:t>βαβ</a:t>
            </a:r>
            <a:r>
              <a:rPr lang="en-US" dirty="0" smtClean="0"/>
              <a:t>-</a:t>
            </a:r>
            <a:r>
              <a:rPr lang="ru-RU" dirty="0" smtClean="0"/>
              <a:t>спираль</a:t>
            </a:r>
            <a:endParaRPr lang="ru-RU" dirty="0"/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7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41290" y="4117848"/>
            <a:ext cx="3708400" cy="2477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 rotWithShape="1">
          <a:blip r:embed="rId8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56530" y="4898136"/>
            <a:ext cx="3263900" cy="1736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 rotWithShape="1">
          <a:blip r:embed="rId9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17490" y="4830925"/>
            <a:ext cx="3456447" cy="1812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 rotWithShape="1">
          <a:blip r:embed="rId10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56530" y="4331367"/>
            <a:ext cx="3517900" cy="2250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 rotWithShape="1">
          <a:blip r:embed="rId11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65200" y="3939129"/>
            <a:ext cx="3822986" cy="2589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Прямоугольник 25"/>
          <p:cNvSpPr/>
          <p:nvPr/>
        </p:nvSpPr>
        <p:spPr>
          <a:xfrm>
            <a:off x="2224451" y="6129862"/>
            <a:ext cx="12057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 smtClean="0"/>
              <a:t>β</a:t>
            </a:r>
            <a:r>
              <a:rPr lang="en-US" dirty="0" smtClean="0"/>
              <a:t>-</a:t>
            </a:r>
            <a:r>
              <a:rPr lang="ru-RU" dirty="0" smtClean="0"/>
              <a:t>спираль</a:t>
            </a:r>
            <a:endParaRPr lang="ru-RU" dirty="0"/>
          </a:p>
        </p:txBody>
      </p:sp>
      <p:pic>
        <p:nvPicPr>
          <p:cNvPr id="5133" name="Picture 13"/>
          <p:cNvPicPr>
            <a:picLocks noChangeAspect="1" noChangeArrowheads="1"/>
          </p:cNvPicPr>
          <p:nvPr/>
        </p:nvPicPr>
        <p:blipFill rotWithShape="1">
          <a:blip r:embed="rId12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84861" y="4035355"/>
            <a:ext cx="1397000" cy="172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4" name="Picture 14"/>
          <p:cNvPicPr>
            <a:picLocks noChangeAspect="1" noChangeArrowheads="1"/>
          </p:cNvPicPr>
          <p:nvPr/>
        </p:nvPicPr>
        <p:blipFill rotWithShape="1">
          <a:blip r:embed="rId13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42261" y="4049548"/>
            <a:ext cx="13208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5" name="Picture 15"/>
          <p:cNvPicPr>
            <a:picLocks noChangeAspect="1" noChangeArrowheads="1"/>
          </p:cNvPicPr>
          <p:nvPr/>
        </p:nvPicPr>
        <p:blipFill rotWithShape="1">
          <a:blip r:embed="rId14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16861" y="4043198"/>
            <a:ext cx="1346200" cy="168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6" name="Picture 16"/>
          <p:cNvPicPr>
            <a:picLocks noChangeAspect="1" noChangeArrowheads="1"/>
          </p:cNvPicPr>
          <p:nvPr/>
        </p:nvPicPr>
        <p:blipFill rotWithShape="1">
          <a:blip r:embed="rId15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89000" y="4022655"/>
            <a:ext cx="16891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7" name="Picture 17"/>
          <p:cNvPicPr>
            <a:picLocks noChangeAspect="1" noChangeArrowheads="1"/>
          </p:cNvPicPr>
          <p:nvPr/>
        </p:nvPicPr>
        <p:blipFill rotWithShape="1">
          <a:blip r:embed="rId16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27100" y="4012918"/>
            <a:ext cx="2032000" cy="181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8" name="Picture 18"/>
          <p:cNvPicPr>
            <a:picLocks noChangeAspect="1" noChangeArrowheads="1"/>
          </p:cNvPicPr>
          <p:nvPr/>
        </p:nvPicPr>
        <p:blipFill rotWithShape="1">
          <a:blip r:embed="rId17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00800" y="748301"/>
            <a:ext cx="2571750" cy="1355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Прямоугольник 33"/>
          <p:cNvSpPr/>
          <p:nvPr/>
        </p:nvSpPr>
        <p:spPr>
          <a:xfrm>
            <a:off x="7162800" y="1905000"/>
            <a:ext cx="11580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/>
              <a:t>Интерлок</a:t>
            </a:r>
            <a:endParaRPr lang="ru-RU" dirty="0"/>
          </a:p>
        </p:txBody>
      </p:sp>
      <p:pic>
        <p:nvPicPr>
          <p:cNvPr id="5139" name="Picture 19"/>
          <p:cNvPicPr>
            <a:picLocks noChangeAspect="1" noChangeArrowheads="1"/>
          </p:cNvPicPr>
          <p:nvPr/>
        </p:nvPicPr>
        <p:blipFill rotWithShape="1">
          <a:blip r:embed="rId18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01830" y="2013857"/>
            <a:ext cx="2624859" cy="1489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Прямоугольник 35"/>
          <p:cNvSpPr/>
          <p:nvPr/>
        </p:nvSpPr>
        <p:spPr>
          <a:xfrm>
            <a:off x="7003720" y="3429000"/>
            <a:ext cx="17649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Греческий ключ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6566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/>
      <p:bldP spid="18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Разнообразие укладок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861A-FB08-42BE-8AE3-7B76ACB541A5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39552" y="764704"/>
            <a:ext cx="68407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dirty="0" smtClean="0"/>
              <a:t>Мы знаем много </a:t>
            </a:r>
            <a:r>
              <a:rPr lang="ru-RU" dirty="0" err="1" smtClean="0"/>
              <a:t>укалдок</a:t>
            </a:r>
            <a:r>
              <a:rPr lang="ru-RU" dirty="0" smtClean="0"/>
              <a:t>. И что?</a:t>
            </a:r>
          </a:p>
          <a:p>
            <a:pPr marL="342900" indent="-342900">
              <a:buAutoNum type="arabicPeriod"/>
            </a:pPr>
            <a:r>
              <a:rPr lang="ru-RU" dirty="0" smtClean="0"/>
              <a:t>Почему разные белки свернуты по-разному? Зачем такой-то белок свернут именно так?</a:t>
            </a:r>
          </a:p>
          <a:p>
            <a:pPr marL="342900" indent="-342900">
              <a:buAutoNum type="arabicPeriod"/>
            </a:pPr>
            <a:r>
              <a:rPr lang="ru-RU" dirty="0" smtClean="0"/>
              <a:t>Зачем нужна большая часть белка (кроме активного центра?</a:t>
            </a:r>
          </a:p>
          <a:p>
            <a:pPr marL="342900" indent="-342900">
              <a:buAutoNum type="arabicPeriod"/>
            </a:pPr>
            <a:r>
              <a:rPr lang="ru-RU" dirty="0" smtClean="0"/>
              <a:t>Почему одни укладки распространены больше других?</a:t>
            </a:r>
          </a:p>
          <a:p>
            <a:pPr marL="342900" indent="-342900">
              <a:buAutoNum type="arabicPeriod"/>
            </a:pPr>
            <a:r>
              <a:rPr lang="ru-RU" dirty="0" smtClean="0"/>
              <a:t>Как связана укладка с </a:t>
            </a:r>
            <a:r>
              <a:rPr lang="ru-RU" dirty="0" err="1" smtClean="0"/>
              <a:t>фолдингом</a:t>
            </a:r>
            <a:r>
              <a:rPr lang="ru-RU" dirty="0" smtClean="0"/>
              <a:t>?</a:t>
            </a:r>
          </a:p>
          <a:p>
            <a:pPr marL="342900" indent="-342900">
              <a:buAutoNum type="arabicPeriod"/>
            </a:pPr>
            <a:r>
              <a:rPr lang="ru-RU" dirty="0" smtClean="0"/>
              <a:t>Как возникают и изменяются укладки в ходе эволюции?</a:t>
            </a:r>
          </a:p>
          <a:p>
            <a:pPr marL="342900" indent="-342900">
              <a:buAutoNum type="arabicPeriod"/>
            </a:pPr>
            <a:r>
              <a:rPr lang="ru-RU" dirty="0" smtClean="0"/>
              <a:t>и т.д.</a:t>
            </a:r>
          </a:p>
          <a:p>
            <a:pPr marL="342900" indent="-342900">
              <a:buAutoNum type="arabicPeriod"/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539142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Leu zipper</a:t>
            </a:r>
            <a:endParaRPr lang="ru-RU"/>
          </a:p>
        </p:txBody>
      </p:sp>
      <p:pic>
        <p:nvPicPr>
          <p:cNvPr id="1556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685800"/>
            <a:ext cx="3477247" cy="5999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56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984" y="599678"/>
            <a:ext cx="3886200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7961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427984" y="144016"/>
            <a:ext cx="7507288" cy="548680"/>
          </a:xfrm>
        </p:spPr>
        <p:txBody>
          <a:bodyPr/>
          <a:lstStyle/>
          <a:p>
            <a:r>
              <a:rPr lang="en-US" dirty="0" smtClean="0"/>
              <a:t>Helix-turn-helix</a:t>
            </a:r>
            <a:endParaRPr lang="ru-RU" dirty="0"/>
          </a:p>
        </p:txBody>
      </p:sp>
      <p:pic>
        <p:nvPicPr>
          <p:cNvPr id="14745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5936" y="1772816"/>
            <a:ext cx="3672408" cy="4166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4984" y="1460784"/>
            <a:ext cx="3024336" cy="4937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61056" y="116632"/>
            <a:ext cx="7507288" cy="5486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u="sng" kern="1200" cap="none" spc="-100" baseline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Helix-loop-helix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7076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685800"/>
            <a:ext cx="7924800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462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Zn finger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0150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280988"/>
            <a:ext cx="8610600" cy="6577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203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EF-hand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3551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861A-FB08-42BE-8AE3-7B76ACB541A5}" type="slidenum">
              <a:rPr lang="ru-RU" smtClean="0"/>
              <a:pPr/>
              <a:t>24</a:t>
            </a:fld>
            <a:endParaRPr lang="ru-RU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2223" y="304800"/>
            <a:ext cx="4772025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7990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692696"/>
            <a:ext cx="7507288" cy="548680"/>
          </a:xfrm>
        </p:spPr>
        <p:txBody>
          <a:bodyPr/>
          <a:lstStyle/>
          <a:p>
            <a:r>
              <a:rPr lang="en-US" dirty="0"/>
              <a:t>Core and extensions</a:t>
            </a:r>
            <a:r>
              <a:rPr lang="en-US" dirty="0" smtClean="0"/>
              <a:t>: </a:t>
            </a:r>
            <a:r>
              <a:rPr lang="ru-RU" dirty="0" smtClean="0"/>
              <a:t>к известным мотивам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494442" y="6381328"/>
            <a:ext cx="548640" cy="396240"/>
          </a:xfrm>
        </p:spPr>
        <p:txBody>
          <a:bodyPr/>
          <a:lstStyle/>
          <a:p>
            <a:fld id="{0650861A-FB08-42BE-8AE3-7B76ACB541A5}" type="slidenum">
              <a:rPr lang="ru-RU" smtClean="0"/>
              <a:pPr/>
              <a:t>25</a:t>
            </a:fld>
            <a:endParaRPr lang="ru-RU" dirty="0"/>
          </a:p>
        </p:txBody>
      </p:sp>
      <p:grpSp>
        <p:nvGrpSpPr>
          <p:cNvPr id="5" name="Группа 4"/>
          <p:cNvGrpSpPr/>
          <p:nvPr/>
        </p:nvGrpSpPr>
        <p:grpSpPr>
          <a:xfrm>
            <a:off x="213237" y="2257928"/>
            <a:ext cx="3199202" cy="3469812"/>
            <a:chOff x="5508104" y="3573016"/>
            <a:chExt cx="2448272" cy="2655363"/>
          </a:xfrm>
          <a:scene3d>
            <a:camera prst="isometricOffAxis2Left"/>
            <a:lightRig rig="threePt" dir="t"/>
          </a:scene3d>
        </p:grpSpPr>
        <p:sp>
          <p:nvSpPr>
            <p:cNvPr id="6" name="Стрелка вправо 5"/>
            <p:cNvSpPr/>
            <p:nvPr/>
          </p:nvSpPr>
          <p:spPr>
            <a:xfrm>
              <a:off x="5508104" y="4149080"/>
              <a:ext cx="648072" cy="36004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  <p:sp>
          <p:nvSpPr>
            <p:cNvPr id="7" name="Стрелка вправо 6"/>
            <p:cNvSpPr/>
            <p:nvPr/>
          </p:nvSpPr>
          <p:spPr>
            <a:xfrm flipH="1">
              <a:off x="5508104" y="3573016"/>
              <a:ext cx="648072" cy="36004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  <p:sp>
          <p:nvSpPr>
            <p:cNvPr id="8" name="Стрелка вправо 7"/>
            <p:cNvSpPr/>
            <p:nvPr/>
          </p:nvSpPr>
          <p:spPr>
            <a:xfrm flipH="1">
              <a:off x="5508104" y="4725144"/>
              <a:ext cx="2448272" cy="36004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  <p:sp>
          <p:nvSpPr>
            <p:cNvPr id="9" name="Стрелка вправо 8"/>
            <p:cNvSpPr/>
            <p:nvPr/>
          </p:nvSpPr>
          <p:spPr>
            <a:xfrm>
              <a:off x="5508104" y="5301208"/>
              <a:ext cx="2448272" cy="36004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  <p:sp>
          <p:nvSpPr>
            <p:cNvPr id="10" name="Стрелка вправо 9"/>
            <p:cNvSpPr/>
            <p:nvPr/>
          </p:nvSpPr>
          <p:spPr>
            <a:xfrm flipH="1">
              <a:off x="5508104" y="5868339"/>
              <a:ext cx="2448272" cy="36004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3680558" y="2352023"/>
            <a:ext cx="470471" cy="1129130"/>
            <a:chOff x="5652120" y="1628800"/>
            <a:chExt cx="360040" cy="864096"/>
          </a:xfrm>
        </p:grpSpPr>
        <p:sp>
          <p:nvSpPr>
            <p:cNvPr id="12" name="Стрелка вправо 11"/>
            <p:cNvSpPr/>
            <p:nvPr/>
          </p:nvSpPr>
          <p:spPr>
            <a:xfrm>
              <a:off x="5652120" y="1628800"/>
              <a:ext cx="360040" cy="360040"/>
            </a:xfrm>
            <a:prstGeom prst="rightArrow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  <p:sp>
          <p:nvSpPr>
            <p:cNvPr id="13" name="Стрелка вправо 12"/>
            <p:cNvSpPr/>
            <p:nvPr/>
          </p:nvSpPr>
          <p:spPr>
            <a:xfrm flipH="1">
              <a:off x="5652120" y="2132856"/>
              <a:ext cx="360040" cy="360040"/>
            </a:xfrm>
            <a:prstGeom prst="rightArrow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</p:grpSp>
      <p:sp>
        <p:nvSpPr>
          <p:cNvPr id="14" name="Дуга 13"/>
          <p:cNvSpPr/>
          <p:nvPr/>
        </p:nvSpPr>
        <p:spPr>
          <a:xfrm flipH="1" flipV="1">
            <a:off x="213237" y="2352023"/>
            <a:ext cx="282283" cy="470471"/>
          </a:xfrm>
          <a:prstGeom prst="arc">
            <a:avLst>
              <a:gd name="adj1" fmla="val 8460803"/>
              <a:gd name="adj2" fmla="val 5794642"/>
            </a:avLst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15" name="Дуга 14"/>
          <p:cNvSpPr/>
          <p:nvPr/>
        </p:nvSpPr>
        <p:spPr>
          <a:xfrm flipV="1">
            <a:off x="777804" y="2270511"/>
            <a:ext cx="335159" cy="1022450"/>
          </a:xfrm>
          <a:prstGeom prst="arc">
            <a:avLst>
              <a:gd name="adj1" fmla="val 18829134"/>
              <a:gd name="adj2" fmla="val 6345060"/>
            </a:avLst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 flipH="1">
            <a:off x="354379" y="3057729"/>
            <a:ext cx="423424" cy="4704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>
            <a:stCxn id="12" idx="1"/>
          </p:cNvCxnSpPr>
          <p:nvPr/>
        </p:nvCxnSpPr>
        <p:spPr>
          <a:xfrm flipH="1">
            <a:off x="1134631" y="2587258"/>
            <a:ext cx="2545928" cy="57714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Дуга 17"/>
          <p:cNvSpPr/>
          <p:nvPr/>
        </p:nvSpPr>
        <p:spPr>
          <a:xfrm flipV="1">
            <a:off x="3362635" y="2547424"/>
            <a:ext cx="1292990" cy="1388870"/>
          </a:xfrm>
          <a:prstGeom prst="arc">
            <a:avLst>
              <a:gd name="adj1" fmla="val 13617880"/>
              <a:gd name="adj2" fmla="val 4679326"/>
            </a:avLst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 flipH="1">
            <a:off x="354379" y="4328000"/>
            <a:ext cx="1010119" cy="1881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Дуга 19"/>
          <p:cNvSpPr/>
          <p:nvPr/>
        </p:nvSpPr>
        <p:spPr>
          <a:xfrm flipV="1">
            <a:off x="2879171" y="4927753"/>
            <a:ext cx="721457" cy="685724"/>
          </a:xfrm>
          <a:prstGeom prst="arc">
            <a:avLst>
              <a:gd name="adj1" fmla="val 16330216"/>
              <a:gd name="adj2" fmla="val 5469480"/>
            </a:avLst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 flipH="1">
            <a:off x="354379" y="4986660"/>
            <a:ext cx="1270271" cy="1881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Дуга 21"/>
          <p:cNvSpPr/>
          <p:nvPr/>
        </p:nvSpPr>
        <p:spPr>
          <a:xfrm flipV="1">
            <a:off x="2941968" y="3164404"/>
            <a:ext cx="1681530" cy="1204353"/>
          </a:xfrm>
          <a:prstGeom prst="arc">
            <a:avLst>
              <a:gd name="adj1" fmla="val 16389606"/>
              <a:gd name="adj2" fmla="val 3429182"/>
            </a:avLst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23" name="Дуга 22"/>
          <p:cNvSpPr/>
          <p:nvPr/>
        </p:nvSpPr>
        <p:spPr>
          <a:xfrm flipH="1" flipV="1">
            <a:off x="2941967" y="3245917"/>
            <a:ext cx="1303155" cy="1082083"/>
          </a:xfrm>
          <a:prstGeom prst="arc">
            <a:avLst>
              <a:gd name="adj1" fmla="val 18372272"/>
              <a:gd name="adj2" fmla="val 6029033"/>
            </a:avLst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grpSp>
        <p:nvGrpSpPr>
          <p:cNvPr id="24" name="Группа 23"/>
          <p:cNvGrpSpPr/>
          <p:nvPr/>
        </p:nvGrpSpPr>
        <p:grpSpPr>
          <a:xfrm rot="20101027">
            <a:off x="905991" y="1701580"/>
            <a:ext cx="2493830" cy="3387390"/>
            <a:chOff x="2267744" y="404664"/>
            <a:chExt cx="2160240" cy="2592288"/>
          </a:xfrm>
          <a:scene3d>
            <a:camera prst="isometricOffAxis2Left"/>
            <a:lightRig rig="threePt" dir="t"/>
          </a:scene3d>
        </p:grpSpPr>
        <p:sp>
          <p:nvSpPr>
            <p:cNvPr id="25" name="Стрелка вправо 24"/>
            <p:cNvSpPr/>
            <p:nvPr/>
          </p:nvSpPr>
          <p:spPr>
            <a:xfrm>
              <a:off x="2267744" y="404664"/>
              <a:ext cx="360040" cy="360040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 u="sng"/>
            </a:p>
          </p:txBody>
        </p:sp>
        <p:sp>
          <p:nvSpPr>
            <p:cNvPr id="26" name="Стрелка вправо 25"/>
            <p:cNvSpPr/>
            <p:nvPr/>
          </p:nvSpPr>
          <p:spPr>
            <a:xfrm flipH="1">
              <a:off x="2267744" y="908720"/>
              <a:ext cx="360040" cy="360040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 u="sng"/>
            </a:p>
          </p:txBody>
        </p:sp>
        <p:sp>
          <p:nvSpPr>
            <p:cNvPr id="27" name="Стрелка вправо 26"/>
            <p:cNvSpPr/>
            <p:nvPr/>
          </p:nvSpPr>
          <p:spPr>
            <a:xfrm flipH="1">
              <a:off x="2771800" y="908720"/>
              <a:ext cx="1656184" cy="360040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 u="sng"/>
            </a:p>
          </p:txBody>
        </p:sp>
        <p:sp>
          <p:nvSpPr>
            <p:cNvPr id="28" name="Стрелка вправо 27"/>
            <p:cNvSpPr/>
            <p:nvPr/>
          </p:nvSpPr>
          <p:spPr>
            <a:xfrm>
              <a:off x="2267744" y="1484784"/>
              <a:ext cx="2160240" cy="360040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 u="sng"/>
            </a:p>
          </p:txBody>
        </p:sp>
        <p:sp>
          <p:nvSpPr>
            <p:cNvPr id="29" name="Стрелка вправо 28"/>
            <p:cNvSpPr/>
            <p:nvPr/>
          </p:nvSpPr>
          <p:spPr>
            <a:xfrm flipH="1">
              <a:off x="2267744" y="2060848"/>
              <a:ext cx="2160240" cy="360040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 u="sng"/>
            </a:p>
          </p:txBody>
        </p:sp>
        <p:sp>
          <p:nvSpPr>
            <p:cNvPr id="30" name="Стрелка вправо 29"/>
            <p:cNvSpPr/>
            <p:nvPr/>
          </p:nvSpPr>
          <p:spPr>
            <a:xfrm>
              <a:off x="2267744" y="2636912"/>
              <a:ext cx="2160240" cy="360040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 u="sng"/>
            </a:p>
          </p:txBody>
        </p:sp>
      </p:grpSp>
      <p:cxnSp>
        <p:nvCxnSpPr>
          <p:cNvPr id="31" name="Прямая соединительная линия 30"/>
          <p:cNvCxnSpPr/>
          <p:nvPr/>
        </p:nvCxnSpPr>
        <p:spPr>
          <a:xfrm flipH="1">
            <a:off x="354379" y="3716388"/>
            <a:ext cx="705706" cy="7057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 rot="520551">
            <a:off x="157699" y="2029859"/>
            <a:ext cx="3738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B</a:t>
            </a:r>
            <a:r>
              <a:rPr lang="en-US" sz="1200" b="1" baseline="-25000" dirty="0" smtClean="0"/>
              <a:t>0</a:t>
            </a:r>
            <a:r>
              <a:rPr lang="ru-RU" sz="1200" b="1" baseline="30000" dirty="0" smtClean="0"/>
              <a:t>–</a:t>
            </a:r>
            <a:endParaRPr lang="ru-RU" sz="1200" b="1" baseline="30000" dirty="0"/>
          </a:p>
        </p:txBody>
      </p:sp>
      <p:sp>
        <p:nvSpPr>
          <p:cNvPr id="33" name="TextBox 32"/>
          <p:cNvSpPr txBox="1"/>
          <p:nvPr/>
        </p:nvSpPr>
        <p:spPr>
          <a:xfrm rot="520551">
            <a:off x="63605" y="2897608"/>
            <a:ext cx="3738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B</a:t>
            </a:r>
            <a:r>
              <a:rPr lang="en-US" sz="1200" b="1" baseline="-25000" dirty="0" smtClean="0"/>
              <a:t>1</a:t>
            </a:r>
            <a:r>
              <a:rPr lang="ru-RU" sz="1200" b="1" baseline="30000" dirty="0" smtClean="0"/>
              <a:t>+</a:t>
            </a:r>
            <a:endParaRPr lang="ru-RU" sz="1200" b="1" baseline="30000" dirty="0"/>
          </a:p>
        </p:txBody>
      </p:sp>
      <p:sp>
        <p:nvSpPr>
          <p:cNvPr id="34" name="TextBox 33"/>
          <p:cNvSpPr txBox="1"/>
          <p:nvPr/>
        </p:nvSpPr>
        <p:spPr>
          <a:xfrm rot="520551">
            <a:off x="1379889" y="3808441"/>
            <a:ext cx="3738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B</a:t>
            </a:r>
            <a:r>
              <a:rPr lang="en-US" sz="1200" b="1" baseline="-25000" dirty="0" smtClean="0">
                <a:solidFill>
                  <a:schemeClr val="bg1"/>
                </a:solidFill>
              </a:rPr>
              <a:t>2</a:t>
            </a:r>
            <a:r>
              <a:rPr lang="ru-RU" sz="1200" b="1" baseline="30000" dirty="0" smtClean="0">
                <a:solidFill>
                  <a:schemeClr val="bg1"/>
                </a:solidFill>
              </a:rPr>
              <a:t>–</a:t>
            </a:r>
            <a:endParaRPr lang="ru-RU" sz="1200" b="1" baseline="30000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 rot="520551">
            <a:off x="1212274" y="4476308"/>
            <a:ext cx="3738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B</a:t>
            </a:r>
            <a:r>
              <a:rPr lang="en-US" sz="1200" b="1" baseline="-25000" dirty="0" smtClean="0">
                <a:solidFill>
                  <a:schemeClr val="bg1"/>
                </a:solidFill>
              </a:rPr>
              <a:t>3</a:t>
            </a:r>
            <a:r>
              <a:rPr lang="ru-RU" sz="1200" b="1" baseline="30000" dirty="0" smtClean="0">
                <a:solidFill>
                  <a:schemeClr val="bg1"/>
                </a:solidFill>
              </a:rPr>
              <a:t>–</a:t>
            </a:r>
          </a:p>
        </p:txBody>
      </p:sp>
      <p:sp>
        <p:nvSpPr>
          <p:cNvPr id="36" name="TextBox 35"/>
          <p:cNvSpPr txBox="1"/>
          <p:nvPr/>
        </p:nvSpPr>
        <p:spPr>
          <a:xfrm rot="520551">
            <a:off x="1286831" y="5220012"/>
            <a:ext cx="3738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B</a:t>
            </a:r>
            <a:r>
              <a:rPr lang="en-US" sz="1200" b="1" baseline="-25000" dirty="0" smtClean="0">
                <a:solidFill>
                  <a:schemeClr val="bg1"/>
                </a:solidFill>
              </a:rPr>
              <a:t>4</a:t>
            </a:r>
            <a:r>
              <a:rPr lang="ru-RU" sz="1200" b="1" baseline="30000" dirty="0" smtClean="0">
                <a:solidFill>
                  <a:schemeClr val="bg1"/>
                </a:solidFill>
              </a:rPr>
              <a:t>+</a:t>
            </a:r>
            <a:endParaRPr lang="ru-RU" sz="1200" b="1" baseline="30000" dirty="0">
              <a:solidFill>
                <a:schemeClr val="bg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 rot="20450462">
            <a:off x="416081" y="2310265"/>
            <a:ext cx="3802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A</a:t>
            </a:r>
            <a:r>
              <a:rPr lang="en-US" sz="1200" b="1" baseline="-25000" dirty="0" smtClean="0"/>
              <a:t>0</a:t>
            </a:r>
            <a:r>
              <a:rPr lang="en-US" sz="1200" b="1" baseline="30000" dirty="0" smtClean="0"/>
              <a:t>+</a:t>
            </a:r>
            <a:endParaRPr lang="ru-RU" sz="1200" b="1" baseline="30000" dirty="0"/>
          </a:p>
        </p:txBody>
      </p:sp>
      <p:sp>
        <p:nvSpPr>
          <p:cNvPr id="38" name="TextBox 37"/>
          <p:cNvSpPr txBox="1"/>
          <p:nvPr/>
        </p:nvSpPr>
        <p:spPr>
          <a:xfrm rot="20580095">
            <a:off x="707770" y="2858156"/>
            <a:ext cx="4379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</a:t>
            </a:r>
            <a:r>
              <a:rPr lang="en-US" sz="1200" baseline="-25000" dirty="0" smtClean="0"/>
              <a:t>1</a:t>
            </a:r>
            <a:r>
              <a:rPr lang="ru-RU" sz="1200" baseline="30000" dirty="0" smtClean="0"/>
              <a:t> –</a:t>
            </a:r>
            <a:r>
              <a:rPr lang="ru-RU" sz="1200" dirty="0" smtClean="0"/>
              <a:t>‘</a:t>
            </a:r>
            <a:endParaRPr lang="ru-RU" sz="1200" dirty="0"/>
          </a:p>
        </p:txBody>
      </p:sp>
      <p:sp>
        <p:nvSpPr>
          <p:cNvPr id="39" name="TextBox 38"/>
          <p:cNvSpPr txBox="1"/>
          <p:nvPr/>
        </p:nvSpPr>
        <p:spPr>
          <a:xfrm rot="20450462">
            <a:off x="2667561" y="4502266"/>
            <a:ext cx="3802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A</a:t>
            </a:r>
            <a:r>
              <a:rPr lang="en-US" sz="1200" b="1" baseline="-25000" dirty="0" smtClean="0"/>
              <a:t>4</a:t>
            </a:r>
            <a:r>
              <a:rPr lang="en-US" sz="1200" b="1" baseline="30000" dirty="0" smtClean="0"/>
              <a:t>+</a:t>
            </a:r>
            <a:endParaRPr lang="ru-RU" sz="1200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3600628" y="2415638"/>
            <a:ext cx="3690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C</a:t>
            </a:r>
            <a:r>
              <a:rPr lang="en-US" sz="1200" b="1" baseline="-25000" dirty="0" smtClean="0"/>
              <a:t>0</a:t>
            </a:r>
            <a:r>
              <a:rPr lang="en-US" sz="1200" b="1" baseline="30000" dirty="0" smtClean="0"/>
              <a:t>+</a:t>
            </a:r>
            <a:endParaRPr lang="ru-RU" sz="1200" b="1" dirty="0"/>
          </a:p>
        </p:txBody>
      </p:sp>
      <p:sp>
        <p:nvSpPr>
          <p:cNvPr id="41" name="TextBox 40"/>
          <p:cNvSpPr txBox="1"/>
          <p:nvPr/>
        </p:nvSpPr>
        <p:spPr>
          <a:xfrm>
            <a:off x="3694722" y="3065317"/>
            <a:ext cx="3914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C</a:t>
            </a:r>
            <a:r>
              <a:rPr lang="en-US" sz="1200" b="1" baseline="-25000" dirty="0" smtClean="0"/>
              <a:t>1</a:t>
            </a:r>
            <a:r>
              <a:rPr lang="ru-RU" sz="1200" b="1" baseline="30000" dirty="0" smtClean="0"/>
              <a:t> –</a:t>
            </a:r>
            <a:endParaRPr lang="ru-RU" sz="1200" b="1" dirty="0"/>
          </a:p>
        </p:txBody>
      </p:sp>
      <p:sp>
        <p:nvSpPr>
          <p:cNvPr id="42" name="TextBox 41"/>
          <p:cNvSpPr txBox="1"/>
          <p:nvPr/>
        </p:nvSpPr>
        <p:spPr>
          <a:xfrm rot="20621391">
            <a:off x="2073380" y="2446511"/>
            <a:ext cx="4828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A</a:t>
            </a:r>
            <a:r>
              <a:rPr lang="en-US" sz="1200" b="1" baseline="-25000" dirty="0" smtClean="0"/>
              <a:t>1</a:t>
            </a:r>
            <a:r>
              <a:rPr lang="ru-RU" sz="1200" b="1" baseline="30000" dirty="0" smtClean="0"/>
              <a:t> –</a:t>
            </a:r>
            <a:r>
              <a:rPr lang="ru-RU" sz="1200" b="1" dirty="0" smtClean="0"/>
              <a:t>‘‘</a:t>
            </a:r>
            <a:endParaRPr lang="ru-RU" sz="1200" b="1" dirty="0"/>
          </a:p>
        </p:txBody>
      </p:sp>
      <p:sp>
        <p:nvSpPr>
          <p:cNvPr id="43" name="TextBox 42"/>
          <p:cNvSpPr txBox="1"/>
          <p:nvPr/>
        </p:nvSpPr>
        <p:spPr>
          <a:xfrm rot="20512863">
            <a:off x="1794329" y="3286301"/>
            <a:ext cx="3802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A</a:t>
            </a:r>
            <a:r>
              <a:rPr lang="en-US" sz="1200" b="1" baseline="-25000" dirty="0" smtClean="0"/>
              <a:t>2</a:t>
            </a:r>
            <a:r>
              <a:rPr lang="en-US" sz="1200" b="1" baseline="30000" dirty="0" smtClean="0"/>
              <a:t>+</a:t>
            </a:r>
            <a:endParaRPr lang="ru-RU" sz="1200" b="1" dirty="0"/>
          </a:p>
        </p:txBody>
      </p:sp>
      <p:sp>
        <p:nvSpPr>
          <p:cNvPr id="44" name="TextBox 43"/>
          <p:cNvSpPr txBox="1"/>
          <p:nvPr/>
        </p:nvSpPr>
        <p:spPr>
          <a:xfrm rot="20512863">
            <a:off x="2226162" y="3884584"/>
            <a:ext cx="3802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A</a:t>
            </a:r>
            <a:r>
              <a:rPr lang="en-US" sz="1200" b="1" baseline="-25000" dirty="0" smtClean="0"/>
              <a:t>3</a:t>
            </a:r>
            <a:r>
              <a:rPr lang="ru-RU" sz="1200" b="1" baseline="30000" dirty="0" smtClean="0"/>
              <a:t>–</a:t>
            </a:r>
          </a:p>
        </p:txBody>
      </p:sp>
      <p:sp>
        <p:nvSpPr>
          <p:cNvPr id="45" name="Дуга 44"/>
          <p:cNvSpPr/>
          <p:nvPr/>
        </p:nvSpPr>
        <p:spPr>
          <a:xfrm flipV="1">
            <a:off x="1134631" y="2241491"/>
            <a:ext cx="459732" cy="687678"/>
          </a:xfrm>
          <a:prstGeom prst="arc">
            <a:avLst>
              <a:gd name="adj1" fmla="val 15038682"/>
              <a:gd name="adj2" fmla="val 9981017"/>
            </a:avLst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cxnSp>
        <p:nvCxnSpPr>
          <p:cNvPr id="47" name="Прямая соединительная линия 46"/>
          <p:cNvCxnSpPr>
            <a:stCxn id="12" idx="3"/>
          </p:cNvCxnSpPr>
          <p:nvPr/>
        </p:nvCxnSpPr>
        <p:spPr>
          <a:xfrm flipH="1" flipV="1">
            <a:off x="3680557" y="2587258"/>
            <a:ext cx="470472" cy="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>
            <a:endCxn id="13" idx="3"/>
          </p:cNvCxnSpPr>
          <p:nvPr/>
        </p:nvCxnSpPr>
        <p:spPr>
          <a:xfrm flipH="1">
            <a:off x="3680558" y="3207463"/>
            <a:ext cx="487882" cy="3845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4140458" y="1140540"/>
            <a:ext cx="39764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</a:t>
            </a:r>
            <a:r>
              <a:rPr lang="en-US" dirty="0" smtClean="0"/>
              <a:t>UY0 A: jellyroll, </a:t>
            </a:r>
            <a:r>
              <a:rPr lang="ru-RU" dirty="0" smtClean="0"/>
              <a:t>если забыть про тяжи,</a:t>
            </a:r>
            <a:br>
              <a:rPr lang="ru-RU" dirty="0" smtClean="0"/>
            </a:br>
            <a:r>
              <a:rPr lang="ru-RU" dirty="0" smtClean="0"/>
              <a:t>               обозначенные синим цветом</a:t>
            </a:r>
            <a:endParaRPr lang="ru-RU" dirty="0"/>
          </a:p>
        </p:txBody>
      </p:sp>
      <p:sp>
        <p:nvSpPr>
          <p:cNvPr id="48" name="Номер слайда 2"/>
          <p:cNvSpPr txBox="1">
            <a:spLocks/>
          </p:cNvSpPr>
          <p:nvPr/>
        </p:nvSpPr>
        <p:spPr>
          <a:xfrm>
            <a:off x="12268726" y="6952639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chemeClr val="tx1"/>
            </a:solidFill>
          </a:ln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650861A-FB08-42BE-8AE3-7B76ACB541A5}" type="slidenum">
              <a:rPr lang="ru-RU" smtClean="0"/>
              <a:pPr/>
              <a:t>25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38990" y="1786871"/>
            <a:ext cx="4649034" cy="45675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Стрелка вправо 50"/>
          <p:cNvSpPr/>
          <p:nvPr/>
        </p:nvSpPr>
        <p:spPr>
          <a:xfrm>
            <a:off x="337528" y="2873572"/>
            <a:ext cx="846848" cy="470471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  <a:scene3d>
            <a:camera prst="isometricOffAxis2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53" name="Стрелка вправо 52"/>
          <p:cNvSpPr/>
          <p:nvPr/>
        </p:nvSpPr>
        <p:spPr>
          <a:xfrm flipH="1">
            <a:off x="337528" y="2153492"/>
            <a:ext cx="846848" cy="470471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  <a:scene3d>
            <a:camera prst="isometricOffAxis2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54" name="Стрелка вправо 53"/>
          <p:cNvSpPr/>
          <p:nvPr/>
        </p:nvSpPr>
        <p:spPr>
          <a:xfrm flipH="1">
            <a:off x="193512" y="3771253"/>
            <a:ext cx="3199202" cy="470471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  <a:scene3d>
            <a:camera prst="isometricOffAxis2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55" name="Стрелка вправо 54"/>
          <p:cNvSpPr/>
          <p:nvPr/>
        </p:nvSpPr>
        <p:spPr>
          <a:xfrm>
            <a:off x="193512" y="4457748"/>
            <a:ext cx="3199202" cy="470471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  <a:scene3d>
            <a:camera prst="isometricOffAxis2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56" name="Стрелка вправо 55"/>
          <p:cNvSpPr/>
          <p:nvPr/>
        </p:nvSpPr>
        <p:spPr>
          <a:xfrm flipH="1">
            <a:off x="193512" y="5152833"/>
            <a:ext cx="3199202" cy="470471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  <a:scene3d>
            <a:camera prst="isometricOffAxis2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60" name="Дуга 59"/>
          <p:cNvSpPr/>
          <p:nvPr/>
        </p:nvSpPr>
        <p:spPr>
          <a:xfrm flipH="1" flipV="1">
            <a:off x="201620" y="2337614"/>
            <a:ext cx="282283" cy="470471"/>
          </a:xfrm>
          <a:prstGeom prst="arc">
            <a:avLst>
              <a:gd name="adj1" fmla="val 8460803"/>
              <a:gd name="adj2" fmla="val 5794642"/>
            </a:avLst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61" name="Дуга 60"/>
          <p:cNvSpPr/>
          <p:nvPr/>
        </p:nvSpPr>
        <p:spPr>
          <a:xfrm flipV="1">
            <a:off x="766187" y="2256102"/>
            <a:ext cx="335159" cy="1022450"/>
          </a:xfrm>
          <a:prstGeom prst="arc">
            <a:avLst>
              <a:gd name="adj1" fmla="val 18829134"/>
              <a:gd name="adj2" fmla="val 6345060"/>
            </a:avLst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cxnSp>
        <p:nvCxnSpPr>
          <p:cNvPr id="62" name="Прямая соединительная линия 61"/>
          <p:cNvCxnSpPr/>
          <p:nvPr/>
        </p:nvCxnSpPr>
        <p:spPr>
          <a:xfrm flipH="1">
            <a:off x="342762" y="3043320"/>
            <a:ext cx="423424" cy="4704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/>
          <p:cNvCxnSpPr>
            <a:stCxn id="58" idx="1"/>
          </p:cNvCxnSpPr>
          <p:nvPr/>
        </p:nvCxnSpPr>
        <p:spPr>
          <a:xfrm flipH="1">
            <a:off x="1123014" y="2572849"/>
            <a:ext cx="2545928" cy="57714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Дуга 63"/>
          <p:cNvSpPr/>
          <p:nvPr/>
        </p:nvSpPr>
        <p:spPr>
          <a:xfrm flipV="1">
            <a:off x="3351018" y="2533015"/>
            <a:ext cx="1292990" cy="1388870"/>
          </a:xfrm>
          <a:prstGeom prst="arc">
            <a:avLst>
              <a:gd name="adj1" fmla="val 13617880"/>
              <a:gd name="adj2" fmla="val 4679326"/>
            </a:avLst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cxnSp>
        <p:nvCxnSpPr>
          <p:cNvPr id="65" name="Прямая соединительная линия 64"/>
          <p:cNvCxnSpPr/>
          <p:nvPr/>
        </p:nvCxnSpPr>
        <p:spPr>
          <a:xfrm flipH="1">
            <a:off x="342762" y="4313591"/>
            <a:ext cx="1010119" cy="1881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Дуга 65"/>
          <p:cNvSpPr/>
          <p:nvPr/>
        </p:nvSpPr>
        <p:spPr>
          <a:xfrm flipV="1">
            <a:off x="2867554" y="4913344"/>
            <a:ext cx="721457" cy="685724"/>
          </a:xfrm>
          <a:prstGeom prst="arc">
            <a:avLst>
              <a:gd name="adj1" fmla="val 16330216"/>
              <a:gd name="adj2" fmla="val 5469480"/>
            </a:avLst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cxnSp>
        <p:nvCxnSpPr>
          <p:cNvPr id="67" name="Прямая соединительная линия 66"/>
          <p:cNvCxnSpPr/>
          <p:nvPr/>
        </p:nvCxnSpPr>
        <p:spPr>
          <a:xfrm flipH="1">
            <a:off x="342762" y="4972251"/>
            <a:ext cx="1270271" cy="1881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Дуга 67"/>
          <p:cNvSpPr/>
          <p:nvPr/>
        </p:nvSpPr>
        <p:spPr>
          <a:xfrm flipV="1">
            <a:off x="2930351" y="3149995"/>
            <a:ext cx="1681530" cy="1204353"/>
          </a:xfrm>
          <a:prstGeom prst="arc">
            <a:avLst>
              <a:gd name="adj1" fmla="val 16389606"/>
              <a:gd name="adj2" fmla="val 3429182"/>
            </a:avLst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69" name="Дуга 68"/>
          <p:cNvSpPr/>
          <p:nvPr/>
        </p:nvSpPr>
        <p:spPr>
          <a:xfrm flipH="1" flipV="1">
            <a:off x="2930350" y="3231508"/>
            <a:ext cx="1303155" cy="1082083"/>
          </a:xfrm>
          <a:prstGeom prst="arc">
            <a:avLst>
              <a:gd name="adj1" fmla="val 18372272"/>
              <a:gd name="adj2" fmla="val 6029033"/>
            </a:avLst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71" name="Стрелка вправо 70"/>
          <p:cNvSpPr/>
          <p:nvPr/>
        </p:nvSpPr>
        <p:spPr>
          <a:xfrm rot="20101027">
            <a:off x="417435" y="2219254"/>
            <a:ext cx="415638" cy="470471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  <a:scene3d>
            <a:camera prst="isometricOffAxis2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u="sng"/>
          </a:p>
        </p:txBody>
      </p:sp>
      <p:sp>
        <p:nvSpPr>
          <p:cNvPr id="72" name="Стрелка вправо 71"/>
          <p:cNvSpPr/>
          <p:nvPr/>
        </p:nvSpPr>
        <p:spPr>
          <a:xfrm rot="20101027" flipH="1">
            <a:off x="706079" y="2723310"/>
            <a:ext cx="415638" cy="470471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  <a:scene3d>
            <a:camera prst="isometricOffAxis2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u="sng"/>
          </a:p>
        </p:txBody>
      </p:sp>
      <p:sp>
        <p:nvSpPr>
          <p:cNvPr id="73" name="Стрелка вправо 72"/>
          <p:cNvSpPr/>
          <p:nvPr/>
        </p:nvSpPr>
        <p:spPr>
          <a:xfrm rot="20101027" flipH="1">
            <a:off x="1139522" y="2391217"/>
            <a:ext cx="1911936" cy="470471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  <a:scene3d>
            <a:camera prst="isometricOffAxis2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u="sng"/>
          </a:p>
        </p:txBody>
      </p:sp>
      <p:sp>
        <p:nvSpPr>
          <p:cNvPr id="74" name="Стрелка вправо 73"/>
          <p:cNvSpPr/>
          <p:nvPr/>
        </p:nvSpPr>
        <p:spPr>
          <a:xfrm rot="20101027">
            <a:off x="885351" y="3122615"/>
            <a:ext cx="2493830" cy="470471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  <a:scene3d>
            <a:camera prst="isometricOffAxis2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u="sng"/>
          </a:p>
        </p:txBody>
      </p:sp>
      <p:sp>
        <p:nvSpPr>
          <p:cNvPr id="75" name="Стрелка вправо 74"/>
          <p:cNvSpPr/>
          <p:nvPr/>
        </p:nvSpPr>
        <p:spPr>
          <a:xfrm rot="20101027" flipH="1">
            <a:off x="1184307" y="3770687"/>
            <a:ext cx="2493830" cy="470471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  <a:scene3d>
            <a:camera prst="isometricOffAxis2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u="sng"/>
          </a:p>
        </p:txBody>
      </p:sp>
      <p:sp>
        <p:nvSpPr>
          <p:cNvPr id="76" name="Стрелка вправо 75"/>
          <p:cNvSpPr/>
          <p:nvPr/>
        </p:nvSpPr>
        <p:spPr>
          <a:xfrm rot="20101027">
            <a:off x="1472339" y="4418759"/>
            <a:ext cx="2493830" cy="470471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  <a:scene3d>
            <a:camera prst="isometricOffAxis2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u="sng"/>
          </a:p>
        </p:txBody>
      </p:sp>
      <p:cxnSp>
        <p:nvCxnSpPr>
          <p:cNvPr id="77" name="Прямая соединительная линия 76"/>
          <p:cNvCxnSpPr/>
          <p:nvPr/>
        </p:nvCxnSpPr>
        <p:spPr>
          <a:xfrm flipH="1">
            <a:off x="342762" y="3701979"/>
            <a:ext cx="705706" cy="7057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 rot="520551">
            <a:off x="146082" y="2015450"/>
            <a:ext cx="3738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B</a:t>
            </a:r>
            <a:r>
              <a:rPr lang="en-US" sz="1200" b="1" baseline="-25000" dirty="0" smtClean="0"/>
              <a:t>0</a:t>
            </a:r>
            <a:r>
              <a:rPr lang="ru-RU" sz="1200" b="1" baseline="30000" dirty="0" smtClean="0"/>
              <a:t>–</a:t>
            </a:r>
            <a:endParaRPr lang="ru-RU" sz="1200" b="1" baseline="30000" dirty="0"/>
          </a:p>
        </p:txBody>
      </p:sp>
      <p:sp>
        <p:nvSpPr>
          <p:cNvPr id="80" name="TextBox 79"/>
          <p:cNvSpPr txBox="1"/>
          <p:nvPr/>
        </p:nvSpPr>
        <p:spPr>
          <a:xfrm rot="520551">
            <a:off x="1368272" y="3794032"/>
            <a:ext cx="3738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B</a:t>
            </a:r>
            <a:r>
              <a:rPr lang="en-US" sz="1200" b="1" baseline="-25000" dirty="0" smtClean="0">
                <a:solidFill>
                  <a:schemeClr val="bg1"/>
                </a:solidFill>
              </a:rPr>
              <a:t>2</a:t>
            </a:r>
            <a:r>
              <a:rPr lang="ru-RU" sz="1200" b="1" baseline="30000" dirty="0" smtClean="0">
                <a:solidFill>
                  <a:schemeClr val="bg1"/>
                </a:solidFill>
              </a:rPr>
              <a:t>–</a:t>
            </a:r>
            <a:endParaRPr lang="ru-RU" sz="1200" b="1" baseline="30000" dirty="0">
              <a:solidFill>
                <a:schemeClr val="bg1"/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 rot="520551">
            <a:off x="1200657" y="4461899"/>
            <a:ext cx="3738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B</a:t>
            </a:r>
            <a:r>
              <a:rPr lang="en-US" sz="1200" b="1" baseline="-25000" dirty="0" smtClean="0">
                <a:solidFill>
                  <a:schemeClr val="bg1"/>
                </a:solidFill>
              </a:rPr>
              <a:t>3</a:t>
            </a:r>
            <a:r>
              <a:rPr lang="ru-RU" sz="1200" b="1" baseline="30000" dirty="0" smtClean="0">
                <a:solidFill>
                  <a:schemeClr val="bg1"/>
                </a:solidFill>
              </a:rPr>
              <a:t>–</a:t>
            </a:r>
          </a:p>
        </p:txBody>
      </p:sp>
      <p:sp>
        <p:nvSpPr>
          <p:cNvPr id="82" name="TextBox 81"/>
          <p:cNvSpPr txBox="1"/>
          <p:nvPr/>
        </p:nvSpPr>
        <p:spPr>
          <a:xfrm rot="520551">
            <a:off x="1275214" y="5205603"/>
            <a:ext cx="3738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B</a:t>
            </a:r>
            <a:r>
              <a:rPr lang="en-US" sz="1200" b="1" baseline="-25000" dirty="0" smtClean="0">
                <a:solidFill>
                  <a:schemeClr val="bg1"/>
                </a:solidFill>
              </a:rPr>
              <a:t>4</a:t>
            </a:r>
            <a:r>
              <a:rPr lang="ru-RU" sz="1200" b="1" baseline="30000" dirty="0" smtClean="0">
                <a:solidFill>
                  <a:schemeClr val="bg1"/>
                </a:solidFill>
              </a:rPr>
              <a:t>+</a:t>
            </a:r>
            <a:endParaRPr lang="ru-RU" sz="1200" b="1" baseline="30000" dirty="0">
              <a:solidFill>
                <a:schemeClr val="bg1"/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 rot="20450462">
            <a:off x="430870" y="2320312"/>
            <a:ext cx="3802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A</a:t>
            </a:r>
            <a:r>
              <a:rPr lang="en-US" sz="1200" b="1" baseline="-25000" dirty="0" smtClean="0"/>
              <a:t>0</a:t>
            </a:r>
            <a:r>
              <a:rPr lang="en-US" sz="1200" b="1" baseline="30000" dirty="0" smtClean="0"/>
              <a:t>+</a:t>
            </a:r>
            <a:endParaRPr lang="ru-RU" sz="1200" b="1" baseline="30000" dirty="0"/>
          </a:p>
        </p:txBody>
      </p:sp>
      <p:sp>
        <p:nvSpPr>
          <p:cNvPr id="84" name="TextBox 83"/>
          <p:cNvSpPr txBox="1"/>
          <p:nvPr/>
        </p:nvSpPr>
        <p:spPr>
          <a:xfrm rot="20580095">
            <a:off x="696153" y="2843747"/>
            <a:ext cx="4379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</a:t>
            </a:r>
            <a:r>
              <a:rPr lang="en-US" sz="1200" baseline="-25000" dirty="0" smtClean="0"/>
              <a:t>1</a:t>
            </a:r>
            <a:r>
              <a:rPr lang="ru-RU" sz="1200" baseline="30000" dirty="0" smtClean="0"/>
              <a:t> –</a:t>
            </a:r>
            <a:r>
              <a:rPr lang="ru-RU" sz="1200" dirty="0" smtClean="0"/>
              <a:t>‘</a:t>
            </a:r>
            <a:endParaRPr lang="ru-RU" sz="1200" dirty="0"/>
          </a:p>
        </p:txBody>
      </p:sp>
      <p:sp>
        <p:nvSpPr>
          <p:cNvPr id="85" name="TextBox 84"/>
          <p:cNvSpPr txBox="1"/>
          <p:nvPr/>
        </p:nvSpPr>
        <p:spPr>
          <a:xfrm rot="20450462">
            <a:off x="2655944" y="4487857"/>
            <a:ext cx="3802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A</a:t>
            </a:r>
            <a:r>
              <a:rPr lang="en-US" sz="1200" b="1" baseline="-25000" dirty="0" smtClean="0"/>
              <a:t>4</a:t>
            </a:r>
            <a:r>
              <a:rPr lang="en-US" sz="1200" b="1" baseline="30000" dirty="0" smtClean="0"/>
              <a:t>+</a:t>
            </a:r>
            <a:endParaRPr lang="ru-RU" sz="1200" b="1" dirty="0"/>
          </a:p>
        </p:txBody>
      </p:sp>
      <p:sp>
        <p:nvSpPr>
          <p:cNvPr id="88" name="TextBox 87"/>
          <p:cNvSpPr txBox="1"/>
          <p:nvPr/>
        </p:nvSpPr>
        <p:spPr>
          <a:xfrm rot="20621391">
            <a:off x="2061763" y="2432102"/>
            <a:ext cx="4828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A</a:t>
            </a:r>
            <a:r>
              <a:rPr lang="en-US" sz="1200" b="1" baseline="-25000" dirty="0" smtClean="0"/>
              <a:t>1</a:t>
            </a:r>
            <a:r>
              <a:rPr lang="ru-RU" sz="1200" b="1" baseline="30000" dirty="0" smtClean="0"/>
              <a:t> –</a:t>
            </a:r>
            <a:r>
              <a:rPr lang="ru-RU" sz="1200" b="1" dirty="0" smtClean="0"/>
              <a:t>‘‘</a:t>
            </a:r>
            <a:endParaRPr lang="ru-RU" sz="1200" b="1" dirty="0"/>
          </a:p>
        </p:txBody>
      </p:sp>
      <p:sp>
        <p:nvSpPr>
          <p:cNvPr id="89" name="TextBox 88"/>
          <p:cNvSpPr txBox="1"/>
          <p:nvPr/>
        </p:nvSpPr>
        <p:spPr>
          <a:xfrm rot="20512863">
            <a:off x="1782712" y="3271892"/>
            <a:ext cx="3802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A</a:t>
            </a:r>
            <a:r>
              <a:rPr lang="en-US" sz="1200" b="1" baseline="-25000" dirty="0" smtClean="0"/>
              <a:t>2</a:t>
            </a:r>
            <a:r>
              <a:rPr lang="en-US" sz="1200" b="1" baseline="30000" dirty="0" smtClean="0"/>
              <a:t>+</a:t>
            </a:r>
            <a:endParaRPr lang="ru-RU" sz="1200" b="1" dirty="0"/>
          </a:p>
        </p:txBody>
      </p:sp>
      <p:sp>
        <p:nvSpPr>
          <p:cNvPr id="90" name="TextBox 89"/>
          <p:cNvSpPr txBox="1"/>
          <p:nvPr/>
        </p:nvSpPr>
        <p:spPr>
          <a:xfrm rot="20512863">
            <a:off x="2214545" y="3870175"/>
            <a:ext cx="3802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A</a:t>
            </a:r>
            <a:r>
              <a:rPr lang="en-US" sz="1200" b="1" baseline="-25000" dirty="0" smtClean="0"/>
              <a:t>3</a:t>
            </a:r>
            <a:r>
              <a:rPr lang="ru-RU" sz="1200" b="1" baseline="30000" dirty="0" smtClean="0"/>
              <a:t>–</a:t>
            </a:r>
          </a:p>
        </p:txBody>
      </p:sp>
      <p:sp>
        <p:nvSpPr>
          <p:cNvPr id="91" name="Дуга 90"/>
          <p:cNvSpPr/>
          <p:nvPr/>
        </p:nvSpPr>
        <p:spPr>
          <a:xfrm flipV="1">
            <a:off x="1123014" y="2227082"/>
            <a:ext cx="459732" cy="687678"/>
          </a:xfrm>
          <a:prstGeom prst="arc">
            <a:avLst>
              <a:gd name="adj1" fmla="val 15038682"/>
              <a:gd name="adj2" fmla="val 9981017"/>
            </a:avLst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cxnSp>
        <p:nvCxnSpPr>
          <p:cNvPr id="92" name="Прямая соединительная линия 91"/>
          <p:cNvCxnSpPr>
            <a:stCxn id="58" idx="3"/>
          </p:cNvCxnSpPr>
          <p:nvPr/>
        </p:nvCxnSpPr>
        <p:spPr>
          <a:xfrm flipH="1" flipV="1">
            <a:off x="3668940" y="2572849"/>
            <a:ext cx="470472" cy="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Прямая соединительная линия 92"/>
          <p:cNvCxnSpPr>
            <a:endCxn id="59" idx="3"/>
          </p:cNvCxnSpPr>
          <p:nvPr/>
        </p:nvCxnSpPr>
        <p:spPr>
          <a:xfrm flipH="1">
            <a:off x="3668941" y="3193054"/>
            <a:ext cx="487882" cy="3845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Группа 56"/>
          <p:cNvGrpSpPr/>
          <p:nvPr/>
        </p:nvGrpSpPr>
        <p:grpSpPr>
          <a:xfrm>
            <a:off x="3668941" y="2337614"/>
            <a:ext cx="470471" cy="1129130"/>
            <a:chOff x="5652120" y="1628800"/>
            <a:chExt cx="360040" cy="864096"/>
          </a:xfrm>
        </p:grpSpPr>
        <p:sp>
          <p:nvSpPr>
            <p:cNvPr id="58" name="Стрелка вправо 57"/>
            <p:cNvSpPr/>
            <p:nvPr/>
          </p:nvSpPr>
          <p:spPr>
            <a:xfrm>
              <a:off x="5652120" y="1628800"/>
              <a:ext cx="360040" cy="360040"/>
            </a:xfrm>
            <a:prstGeom prst="rightArrow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  <p:sp>
          <p:nvSpPr>
            <p:cNvPr id="59" name="Стрелка вправо 58"/>
            <p:cNvSpPr/>
            <p:nvPr/>
          </p:nvSpPr>
          <p:spPr>
            <a:xfrm flipH="1">
              <a:off x="5652120" y="2132856"/>
              <a:ext cx="360040" cy="360040"/>
            </a:xfrm>
            <a:prstGeom prst="rightArrow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</p:grpSp>
      <p:sp>
        <p:nvSpPr>
          <p:cNvPr id="86" name="TextBox 85"/>
          <p:cNvSpPr txBox="1"/>
          <p:nvPr/>
        </p:nvSpPr>
        <p:spPr>
          <a:xfrm>
            <a:off x="3589011" y="2401229"/>
            <a:ext cx="3690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C</a:t>
            </a:r>
            <a:r>
              <a:rPr lang="en-US" sz="1200" b="1" baseline="-25000" dirty="0" smtClean="0"/>
              <a:t>0</a:t>
            </a:r>
            <a:r>
              <a:rPr lang="en-US" sz="1200" b="1" baseline="30000" dirty="0" smtClean="0"/>
              <a:t>+</a:t>
            </a:r>
            <a:endParaRPr lang="ru-RU" sz="1200" b="1" dirty="0"/>
          </a:p>
        </p:txBody>
      </p:sp>
      <p:sp>
        <p:nvSpPr>
          <p:cNvPr id="87" name="TextBox 86"/>
          <p:cNvSpPr txBox="1"/>
          <p:nvPr/>
        </p:nvSpPr>
        <p:spPr>
          <a:xfrm>
            <a:off x="3683105" y="3050908"/>
            <a:ext cx="3914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C</a:t>
            </a:r>
            <a:r>
              <a:rPr lang="en-US" sz="1200" b="1" baseline="-25000" dirty="0" smtClean="0"/>
              <a:t>1</a:t>
            </a:r>
            <a:r>
              <a:rPr lang="ru-RU" sz="1200" b="1" baseline="30000" dirty="0" smtClean="0"/>
              <a:t> –</a:t>
            </a:r>
            <a:endParaRPr lang="ru-RU" sz="1200" b="1" dirty="0"/>
          </a:p>
        </p:txBody>
      </p:sp>
      <p:sp>
        <p:nvSpPr>
          <p:cNvPr id="79" name="TextBox 78"/>
          <p:cNvSpPr txBox="1"/>
          <p:nvPr/>
        </p:nvSpPr>
        <p:spPr>
          <a:xfrm rot="520551">
            <a:off x="54250" y="2875103"/>
            <a:ext cx="3738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B</a:t>
            </a:r>
            <a:r>
              <a:rPr lang="en-US" sz="1200" b="1" baseline="-25000" dirty="0" smtClean="0"/>
              <a:t>1</a:t>
            </a:r>
            <a:r>
              <a:rPr lang="ru-RU" sz="1200" b="1" baseline="30000" dirty="0" smtClean="0"/>
              <a:t>+</a:t>
            </a:r>
            <a:endParaRPr lang="ru-RU" sz="1200" b="1" baseline="30000" dirty="0"/>
          </a:p>
        </p:txBody>
      </p:sp>
      <p:grpSp>
        <p:nvGrpSpPr>
          <p:cNvPr id="100" name="Группа 99"/>
          <p:cNvGrpSpPr/>
          <p:nvPr/>
        </p:nvGrpSpPr>
        <p:grpSpPr>
          <a:xfrm>
            <a:off x="4140458" y="2728399"/>
            <a:ext cx="2753477" cy="483882"/>
            <a:chOff x="4140458" y="2728399"/>
            <a:chExt cx="2753477" cy="483882"/>
          </a:xfrm>
        </p:grpSpPr>
        <p:sp>
          <p:nvSpPr>
            <p:cNvPr id="46" name="TextBox 45"/>
            <p:cNvSpPr txBox="1"/>
            <p:nvPr/>
          </p:nvSpPr>
          <p:spPr>
            <a:xfrm>
              <a:off x="5724128" y="2787881"/>
              <a:ext cx="11698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Extentions</a:t>
              </a:r>
              <a:endParaRPr lang="ru-RU" dirty="0"/>
            </a:p>
          </p:txBody>
        </p:sp>
        <p:cxnSp>
          <p:nvCxnSpPr>
            <p:cNvPr id="95" name="Прямая со стрелкой 94"/>
            <p:cNvCxnSpPr>
              <a:stCxn id="46" idx="1"/>
            </p:cNvCxnSpPr>
            <p:nvPr/>
          </p:nvCxnSpPr>
          <p:spPr>
            <a:xfrm flipH="1" flipV="1">
              <a:off x="4140458" y="2728399"/>
              <a:ext cx="1583670" cy="244148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Прямая со стрелкой 96"/>
            <p:cNvCxnSpPr>
              <a:stCxn id="46" idx="1"/>
            </p:cNvCxnSpPr>
            <p:nvPr/>
          </p:nvCxnSpPr>
          <p:spPr>
            <a:xfrm flipH="1">
              <a:off x="4355976" y="2972547"/>
              <a:ext cx="1368152" cy="239734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7" t="5991" r="54098" b="17899"/>
          <a:stretch/>
        </p:blipFill>
        <p:spPr bwMode="auto">
          <a:xfrm>
            <a:off x="4932293" y="3300181"/>
            <a:ext cx="3328844" cy="3436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3195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52" grpId="0"/>
      <p:bldP spid="4" grpId="0" animBg="1"/>
      <p:bldP spid="51" grpId="0" animBg="1"/>
      <p:bldP spid="53" grpId="0" animBg="1"/>
      <p:bldP spid="54" grpId="0" animBg="1"/>
      <p:bldP spid="55" grpId="0" animBg="1"/>
      <p:bldP spid="56" grpId="0" animBg="1"/>
      <p:bldP spid="60" grpId="0" animBg="1"/>
      <p:bldP spid="61" grpId="0" animBg="1"/>
      <p:bldP spid="64" grpId="0" animBg="1"/>
      <p:bldP spid="66" grpId="0" animBg="1"/>
      <p:bldP spid="68" grpId="0" animBg="1"/>
      <p:bldP spid="69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8" grpId="0"/>
      <p:bldP spid="80" grpId="0"/>
      <p:bldP spid="81" grpId="0"/>
      <p:bldP spid="82" grpId="0"/>
      <p:bldP spid="83" grpId="0"/>
      <p:bldP spid="84" grpId="0"/>
      <p:bldP spid="85" grpId="0"/>
      <p:bldP spid="88" grpId="0"/>
      <p:bldP spid="89" grpId="0"/>
      <p:bldP spid="90" grpId="0"/>
      <p:bldP spid="91" grpId="0" animBg="1"/>
      <p:bldP spid="86" grpId="0"/>
      <p:bldP spid="87" grpId="0"/>
      <p:bldP spid="7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Core and extensions: NMR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861A-FB08-42BE-8AE3-7B76ACB541A5}" type="slidenum">
              <a:rPr lang="ru-RU" smtClean="0"/>
              <a:pPr/>
              <a:t>26</a:t>
            </a:fld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11560" y="6237312"/>
            <a:ext cx="1626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2LT1, </a:t>
            </a:r>
            <a:r>
              <a:rPr lang="ru-RU" dirty="0" smtClean="0"/>
              <a:t>модель 1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796136" y="6231331"/>
            <a:ext cx="1626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2LT1, </a:t>
            </a:r>
            <a:r>
              <a:rPr lang="ru-RU" dirty="0" smtClean="0"/>
              <a:t>модель </a:t>
            </a:r>
            <a:r>
              <a:rPr lang="en-US" dirty="0" smtClean="0"/>
              <a:t>3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0" t="8257" r="27747" b="10883"/>
          <a:stretch/>
        </p:blipFill>
        <p:spPr bwMode="auto">
          <a:xfrm>
            <a:off x="395904" y="578915"/>
            <a:ext cx="3229018" cy="414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" t="26842" r="11392" b="51908"/>
          <a:stretch/>
        </p:blipFill>
        <p:spPr bwMode="auto">
          <a:xfrm>
            <a:off x="-2132" y="5134143"/>
            <a:ext cx="4592675" cy="811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6" t="9442" r="29666" b="10882"/>
          <a:stretch/>
        </p:blipFill>
        <p:spPr bwMode="auto">
          <a:xfrm>
            <a:off x="4860032" y="578915"/>
            <a:ext cx="3051813" cy="4165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" t="26991" r="2037" b="44425"/>
          <a:stretch/>
        </p:blipFill>
        <p:spPr bwMode="auto">
          <a:xfrm>
            <a:off x="4673156" y="5150291"/>
            <a:ext cx="4467513" cy="956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8254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692696"/>
            <a:ext cx="7507288" cy="548680"/>
          </a:xfrm>
        </p:spPr>
        <p:txBody>
          <a:bodyPr/>
          <a:lstStyle/>
          <a:p>
            <a:r>
              <a:rPr lang="en-US" dirty="0" smtClean="0"/>
              <a:t>Core and extensions: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en-US" dirty="0"/>
              <a:t>2-oxoglutarate </a:t>
            </a:r>
            <a:r>
              <a:rPr lang="en-US" dirty="0" err="1"/>
              <a:t>oxygenases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861A-FB08-42BE-8AE3-7B76ACB541A5}" type="slidenum">
              <a:rPr lang="ru-RU" smtClean="0"/>
              <a:pPr/>
              <a:t>27</a:t>
            </a:fld>
            <a:endParaRPr lang="ru-RU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5580112" y="116632"/>
            <a:ext cx="288032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Aik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W.</a:t>
            </a:r>
            <a:r>
              <a:rPr kumimoji="0" lang="ru-RU" sz="15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lang="en-US" sz="1500" i="1" dirty="0">
                <a:solidFill>
                  <a:srgbClr val="000000"/>
                </a:solidFill>
                <a:latin typeface="Arial Unicode MS" pitchFamily="34" charset="-128"/>
                <a:cs typeface="Arial" pitchFamily="34" charset="0"/>
              </a:rPr>
              <a:t>et al</a:t>
            </a:r>
            <a:r>
              <a:rPr lang="en-US" sz="1500" i="1" dirty="0" smtClean="0">
                <a:solidFill>
                  <a:srgbClr val="000000"/>
                </a:solidFill>
                <a:latin typeface="Arial Unicode MS" pitchFamily="34" charset="-128"/>
                <a:cs typeface="Arial" pitchFamily="34" charset="0"/>
              </a:rPr>
              <a:t>.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Role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of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the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jelly-roll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fold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in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substrate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binding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by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2-oxoglutarate </a:t>
            </a:r>
            <a:r>
              <a:rPr kumimoji="0" lang="ru-RU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oxygenases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. </a:t>
            </a:r>
            <a:r>
              <a:rPr kumimoji="0" lang="ru-RU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Curr</a:t>
            </a:r>
            <a:r>
              <a:rPr kumimoji="0" lang="en-US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.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Opin</a:t>
            </a:r>
            <a:r>
              <a:rPr kumimoji="0" lang="en-US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.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Struct</a:t>
            </a:r>
            <a:r>
              <a:rPr kumimoji="0" lang="en-US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.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Biol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. 2012</a:t>
            </a:r>
            <a:r>
              <a:rPr kumimoji="0" lang="en-US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.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22(6)</a:t>
            </a:r>
            <a:r>
              <a:rPr kumimoji="0" lang="en-US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.</a:t>
            </a:r>
            <a:endParaRPr kumimoji="0" lang="ru-RU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67" t="17817" r="4346" b="15219"/>
          <a:stretch/>
        </p:blipFill>
        <p:spPr bwMode="auto">
          <a:xfrm>
            <a:off x="107504" y="1700808"/>
            <a:ext cx="8188788" cy="4639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5982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692696"/>
            <a:ext cx="7507288" cy="548680"/>
          </a:xfrm>
        </p:spPr>
        <p:txBody>
          <a:bodyPr/>
          <a:lstStyle/>
          <a:p>
            <a:r>
              <a:rPr lang="en-US" dirty="0" smtClean="0"/>
              <a:t>Core and extensions: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en-US" dirty="0"/>
              <a:t>2-oxoglutarate </a:t>
            </a:r>
            <a:r>
              <a:rPr lang="en-US" dirty="0" err="1"/>
              <a:t>oxygenases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861A-FB08-42BE-8AE3-7B76ACB541A5}" type="slidenum">
              <a:rPr lang="ru-RU" smtClean="0"/>
              <a:pPr/>
              <a:t>28</a:t>
            </a:fld>
            <a:endParaRPr lang="ru-RU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5580112" y="116632"/>
            <a:ext cx="288032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Aik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W.</a:t>
            </a:r>
            <a:r>
              <a:rPr kumimoji="0" lang="ru-RU" sz="15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lang="en-US" sz="1500" i="1" dirty="0">
                <a:solidFill>
                  <a:srgbClr val="000000"/>
                </a:solidFill>
                <a:latin typeface="Arial Unicode MS" pitchFamily="34" charset="-128"/>
                <a:cs typeface="Arial" pitchFamily="34" charset="0"/>
              </a:rPr>
              <a:t>et al</a:t>
            </a:r>
            <a:r>
              <a:rPr lang="en-US" sz="1500" i="1" dirty="0" smtClean="0">
                <a:solidFill>
                  <a:srgbClr val="000000"/>
                </a:solidFill>
                <a:latin typeface="Arial Unicode MS" pitchFamily="34" charset="-128"/>
                <a:cs typeface="Arial" pitchFamily="34" charset="0"/>
              </a:rPr>
              <a:t>.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Role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of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the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jelly-roll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fold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in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substrate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binding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by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2-oxoglutarate </a:t>
            </a:r>
            <a:r>
              <a:rPr kumimoji="0" lang="ru-RU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oxygenases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. </a:t>
            </a:r>
            <a:r>
              <a:rPr kumimoji="0" lang="ru-RU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Curr</a:t>
            </a:r>
            <a:r>
              <a:rPr kumimoji="0" lang="en-US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.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Opin</a:t>
            </a:r>
            <a:r>
              <a:rPr kumimoji="0" lang="en-US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.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Struct</a:t>
            </a:r>
            <a:r>
              <a:rPr kumimoji="0" lang="en-US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.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Biol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. 2012</a:t>
            </a:r>
            <a:r>
              <a:rPr kumimoji="0" lang="en-US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.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22(6)</a:t>
            </a:r>
            <a:r>
              <a:rPr kumimoji="0" lang="en-US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.</a:t>
            </a:r>
            <a:endParaRPr kumimoji="0" lang="ru-RU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" t="21640" r="1793" b="8032"/>
          <a:stretch/>
        </p:blipFill>
        <p:spPr bwMode="auto">
          <a:xfrm>
            <a:off x="-612576" y="1824931"/>
            <a:ext cx="9756576" cy="4274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9041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692696"/>
            <a:ext cx="7507288" cy="548680"/>
          </a:xfrm>
        </p:spPr>
        <p:txBody>
          <a:bodyPr/>
          <a:lstStyle/>
          <a:p>
            <a:r>
              <a:rPr lang="en-US" dirty="0" smtClean="0"/>
              <a:t>Core and extensions: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en-US" dirty="0"/>
              <a:t>2-oxoglutarate </a:t>
            </a:r>
            <a:r>
              <a:rPr lang="en-US" dirty="0" err="1"/>
              <a:t>oxygenases</a:t>
            </a:r>
            <a:endParaRPr lang="ru-RU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5580112" y="116632"/>
            <a:ext cx="288032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Aik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W.</a:t>
            </a:r>
            <a:r>
              <a:rPr kumimoji="0" lang="ru-RU" sz="15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lang="en-US" sz="1500" i="1" dirty="0">
                <a:solidFill>
                  <a:srgbClr val="000000"/>
                </a:solidFill>
                <a:latin typeface="Arial Unicode MS" pitchFamily="34" charset="-128"/>
                <a:cs typeface="Arial" pitchFamily="34" charset="0"/>
              </a:rPr>
              <a:t>et al</a:t>
            </a:r>
            <a:r>
              <a:rPr lang="en-US" sz="1500" i="1" dirty="0" smtClean="0">
                <a:solidFill>
                  <a:srgbClr val="000000"/>
                </a:solidFill>
                <a:latin typeface="Arial Unicode MS" pitchFamily="34" charset="-128"/>
                <a:cs typeface="Arial" pitchFamily="34" charset="0"/>
              </a:rPr>
              <a:t>.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Role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of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the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jelly-roll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fold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in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substrate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binding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by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2-oxoglutarate </a:t>
            </a:r>
            <a:r>
              <a:rPr kumimoji="0" lang="ru-RU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oxygenases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. </a:t>
            </a:r>
            <a:r>
              <a:rPr kumimoji="0" lang="ru-RU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Curr</a:t>
            </a:r>
            <a:r>
              <a:rPr kumimoji="0" lang="en-US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.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Opin</a:t>
            </a:r>
            <a:r>
              <a:rPr kumimoji="0" lang="en-US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.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Struct</a:t>
            </a:r>
            <a:r>
              <a:rPr kumimoji="0" lang="en-US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.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Biol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. 2012</a:t>
            </a:r>
            <a:r>
              <a:rPr kumimoji="0" lang="en-US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.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22(6)</a:t>
            </a:r>
            <a:r>
              <a:rPr kumimoji="0" lang="en-US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.</a:t>
            </a:r>
            <a:endParaRPr kumimoji="0" lang="ru-RU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2" t="3386" r="882" b="3824"/>
          <a:stretch/>
        </p:blipFill>
        <p:spPr bwMode="auto">
          <a:xfrm>
            <a:off x="0" y="1160677"/>
            <a:ext cx="9073008" cy="5580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861A-FB08-42BE-8AE3-7B76ACB541A5}" type="slidenum">
              <a:rPr lang="ru-RU" smtClean="0"/>
              <a:pPr/>
              <a:t>29</a:t>
            </a:fld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26752" y="3443190"/>
            <a:ext cx="8019503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6000" dirty="0" smtClean="0"/>
              <a:t>Скрипт </a:t>
            </a:r>
            <a:r>
              <a:rPr lang="en-US" sz="6000" dirty="0"/>
              <a:t>1bk0_3o2g_jr.spt</a:t>
            </a:r>
            <a:endParaRPr lang="ru-RU" sz="6000" dirty="0" err="1" smtClean="0"/>
          </a:p>
        </p:txBody>
      </p:sp>
    </p:spTree>
    <p:extLst>
      <p:ext uri="{BB962C8B-B14F-4D97-AF65-F5344CB8AC3E}">
        <p14:creationId xmlns:p14="http://schemas.microsoft.com/office/powerpoint/2010/main" val="1299041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7507288" cy="548680"/>
          </a:xfrm>
        </p:spPr>
        <p:txBody>
          <a:bodyPr/>
          <a:lstStyle/>
          <a:p>
            <a:r>
              <a:rPr lang="ru-RU" dirty="0" smtClean="0"/>
              <a:t>Элементарная единица –домен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861A-FB08-42BE-8AE3-7B76ACB541A5}" type="slidenum">
              <a:rPr lang="ru-RU" smtClean="0"/>
              <a:pPr/>
              <a:t>3</a:t>
            </a:fld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11" t="9959" r="14306" b="3606"/>
          <a:stretch/>
        </p:blipFill>
        <p:spPr bwMode="auto">
          <a:xfrm>
            <a:off x="2195736" y="692696"/>
            <a:ext cx="4248472" cy="5344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 t="6949" r="10278" b="4274"/>
          <a:stretch/>
        </p:blipFill>
        <p:spPr bwMode="auto">
          <a:xfrm>
            <a:off x="1402080" y="812799"/>
            <a:ext cx="6075680" cy="5394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006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Core and extensions: </a:t>
            </a:r>
            <a:r>
              <a:rPr lang="ru-RU" dirty="0" smtClean="0"/>
              <a:t>и т.д.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861A-FB08-42BE-8AE3-7B76ACB541A5}" type="slidenum">
              <a:rPr lang="ru-RU" smtClean="0"/>
              <a:pPr/>
              <a:t>30</a:t>
            </a:fld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07504" y="673607"/>
            <a:ext cx="820891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У </a:t>
            </a:r>
            <a:r>
              <a:rPr lang="ru-RU" sz="2400" dirty="0" smtClean="0"/>
              <a:t>понятия </a:t>
            </a:r>
            <a:r>
              <a:rPr lang="en-US" sz="2400" dirty="0" smtClean="0"/>
              <a:t>“</a:t>
            </a:r>
            <a:r>
              <a:rPr lang="ru-RU" sz="2400" dirty="0" smtClean="0"/>
              <a:t>ядро</a:t>
            </a:r>
            <a:r>
              <a:rPr lang="en-US" sz="2400" dirty="0" smtClean="0"/>
              <a:t>”</a:t>
            </a:r>
            <a:r>
              <a:rPr lang="ru-RU" sz="2400" dirty="0" smtClean="0"/>
              <a:t> (</a:t>
            </a:r>
            <a:r>
              <a:rPr lang="en-US" sz="2400" dirty="0" smtClean="0"/>
              <a:t>“core”)</a:t>
            </a:r>
            <a:r>
              <a:rPr lang="ru-RU" sz="2400" dirty="0" smtClean="0"/>
              <a:t> домена нет четкого, формального общепризнанного определения. Есть только наблюдение, известное из опыта проведения структурных исследований: многие структуры подразделяются на </a:t>
            </a:r>
            <a:r>
              <a:rPr lang="en-US" sz="2400" dirty="0" smtClean="0"/>
              <a:t>“</a:t>
            </a:r>
            <a:r>
              <a:rPr lang="ru-RU" sz="2400" dirty="0" smtClean="0"/>
              <a:t>важную часть</a:t>
            </a:r>
            <a:r>
              <a:rPr lang="en-US" sz="2400" dirty="0" smtClean="0"/>
              <a:t>”</a:t>
            </a:r>
            <a:r>
              <a:rPr lang="ru-RU" sz="2400" dirty="0" smtClean="0"/>
              <a:t>, </a:t>
            </a:r>
            <a:r>
              <a:rPr lang="en-US" sz="2400" dirty="0" smtClean="0"/>
              <a:t>“</a:t>
            </a:r>
            <a:r>
              <a:rPr lang="ru-RU" sz="2400" dirty="0" smtClean="0"/>
              <a:t>ядро</a:t>
            </a:r>
            <a:r>
              <a:rPr lang="en-US" sz="2400" dirty="0" smtClean="0"/>
              <a:t>”</a:t>
            </a:r>
            <a:r>
              <a:rPr lang="ru-RU" sz="2400" dirty="0" smtClean="0"/>
              <a:t> и дополнительные элементы. В понятие </a:t>
            </a:r>
            <a:r>
              <a:rPr lang="en-US" sz="2400" dirty="0" smtClean="0"/>
              <a:t>“</a:t>
            </a:r>
            <a:r>
              <a:rPr lang="ru-RU" sz="2400" dirty="0" smtClean="0"/>
              <a:t>важная</a:t>
            </a:r>
            <a:r>
              <a:rPr lang="en-US" sz="2400" dirty="0" smtClean="0"/>
              <a:t>”</a:t>
            </a:r>
            <a:r>
              <a:rPr lang="ru-RU" sz="2400" dirty="0" smtClean="0"/>
              <a:t> можно вкладывать различный смысл, в зависимости от конкретной задачи – можно определять ядро через эволюционную консервативность или стабильность при внутримолекулярных движениях и так далее.</a:t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Нет какого-то формального определения (и уж тем более золотого стандарта). В конкретном исследовании можно использовать те или иные критерии. Допустимость (и необходимость) такого подхода подтверждается тем, что он позволяет получать разумные результаты.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202704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1052736"/>
            <a:ext cx="4176464" cy="548680"/>
          </a:xfrm>
        </p:spPr>
        <p:txBody>
          <a:bodyPr/>
          <a:lstStyle/>
          <a:p>
            <a:r>
              <a:rPr lang="ru-RU" dirty="0" smtClean="0"/>
              <a:t>Творческий поиск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861A-FB08-42BE-8AE3-7B76ACB541A5}" type="slidenum">
              <a:rPr lang="ru-RU" smtClean="0"/>
              <a:pPr/>
              <a:t>31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3689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Статистика топологий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861A-FB08-42BE-8AE3-7B76ACB541A5}" type="slidenum">
              <a:rPr lang="ru-RU" smtClean="0"/>
              <a:pPr/>
              <a:t>32</a:t>
            </a:fld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79512" y="548680"/>
            <a:ext cx="763284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Будем обозначать направление тяжей в листе последовательностью стрелок:</a:t>
            </a:r>
          </a:p>
          <a:p>
            <a:pPr algn="ctr"/>
            <a:r>
              <a:rPr lang="ru-RU" sz="2800" dirty="0" smtClean="0"/>
              <a:t>↑↓↑↓↓</a:t>
            </a:r>
          </a:p>
          <a:p>
            <a:r>
              <a:rPr lang="ru-RU" sz="2800" dirty="0" smtClean="0"/>
              <a:t>а порядок тяжей – последовательностью цифр</a:t>
            </a:r>
          </a:p>
          <a:p>
            <a:pPr algn="ctr"/>
            <a:r>
              <a:rPr lang="ru-RU" sz="2800" dirty="0" smtClean="0"/>
              <a:t>1</a:t>
            </a:r>
            <a:r>
              <a:rPr lang="ru-RU" sz="2800" baseline="-25000" dirty="0" smtClean="0"/>
              <a:t>↑</a:t>
            </a:r>
            <a:r>
              <a:rPr lang="ru-RU" sz="2800" dirty="0" smtClean="0"/>
              <a:t>2</a:t>
            </a:r>
            <a:r>
              <a:rPr lang="ru-RU" sz="2800" baseline="-25000" dirty="0" smtClean="0"/>
              <a:t>↓</a:t>
            </a:r>
            <a:r>
              <a:rPr lang="ru-RU" sz="2800" dirty="0" smtClean="0"/>
              <a:t>4</a:t>
            </a:r>
            <a:r>
              <a:rPr lang="ru-RU" sz="2800" baseline="-25000" dirty="0" smtClean="0"/>
              <a:t>↑</a:t>
            </a:r>
            <a:r>
              <a:rPr lang="ru-RU" sz="2800" dirty="0" smtClean="0"/>
              <a:t>5</a:t>
            </a:r>
            <a:r>
              <a:rPr lang="ru-RU" sz="2800" baseline="-25000" dirty="0" smtClean="0"/>
              <a:t>↓</a:t>
            </a:r>
            <a:r>
              <a:rPr lang="ru-RU" sz="2800" dirty="0" smtClean="0"/>
              <a:t>3</a:t>
            </a:r>
            <a:r>
              <a:rPr lang="ru-RU" sz="2800" baseline="-25000" dirty="0" smtClean="0"/>
              <a:t>↓</a:t>
            </a:r>
            <a:endParaRPr lang="en-US" sz="2800" baseline="-250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163240" y="2967226"/>
            <a:ext cx="6341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Вопрос</a:t>
            </a:r>
            <a:r>
              <a:rPr lang="en-US" dirty="0" smtClean="0"/>
              <a:t>: </a:t>
            </a:r>
            <a:r>
              <a:rPr lang="ru-RU" dirty="0" smtClean="0"/>
              <a:t>сколько может быть топологий у листа из двух тяжей?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63240" y="3317974"/>
            <a:ext cx="74151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Ответ</a:t>
            </a:r>
            <a:r>
              <a:rPr lang="en-US" dirty="0" smtClean="0"/>
              <a:t>: </a:t>
            </a:r>
            <a:r>
              <a:rPr lang="ru-RU" dirty="0" smtClean="0"/>
              <a:t>две, а именно </a:t>
            </a:r>
            <a:r>
              <a:rPr lang="ru-RU" dirty="0"/>
              <a:t>1</a:t>
            </a:r>
            <a:r>
              <a:rPr lang="ru-RU" baseline="-25000" dirty="0"/>
              <a:t>↑</a:t>
            </a:r>
            <a:r>
              <a:rPr lang="ru-RU" dirty="0"/>
              <a:t>2</a:t>
            </a:r>
            <a:r>
              <a:rPr lang="ru-RU" baseline="-25000" dirty="0" smtClean="0"/>
              <a:t>↓ </a:t>
            </a:r>
            <a:r>
              <a:rPr lang="ru-RU" dirty="0" smtClean="0"/>
              <a:t>и </a:t>
            </a:r>
            <a:r>
              <a:rPr lang="ru-RU" dirty="0"/>
              <a:t>1</a:t>
            </a:r>
            <a:r>
              <a:rPr lang="ru-RU" baseline="-25000" dirty="0"/>
              <a:t>↑</a:t>
            </a:r>
            <a:r>
              <a:rPr lang="ru-RU" dirty="0" smtClean="0"/>
              <a:t>2</a:t>
            </a:r>
            <a:r>
              <a:rPr lang="ru-RU" baseline="-25000" dirty="0"/>
              <a:t> </a:t>
            </a:r>
            <a:r>
              <a:rPr lang="ru-RU" baseline="-25000" dirty="0" smtClean="0"/>
              <a:t>↑ </a:t>
            </a:r>
            <a:r>
              <a:rPr lang="ru-RU" dirty="0" smtClean="0"/>
              <a:t>(без учета направления закручивания)</a:t>
            </a:r>
            <a:br>
              <a:rPr lang="ru-RU" dirty="0" smtClean="0"/>
            </a:br>
            <a:r>
              <a:rPr lang="ru-RU" dirty="0" smtClean="0"/>
              <a:t>             или три (если учитывать направление)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179512" y="4272771"/>
            <a:ext cx="6063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Вопрос</a:t>
            </a:r>
            <a:r>
              <a:rPr lang="en-US" dirty="0" smtClean="0"/>
              <a:t>: </a:t>
            </a:r>
            <a:r>
              <a:rPr lang="ru-RU" dirty="0" smtClean="0"/>
              <a:t>сколько может быть топологий у листа из 3х тяжей?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79512" y="4623519"/>
            <a:ext cx="4805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Ответ</a:t>
            </a:r>
            <a:r>
              <a:rPr lang="en-US" dirty="0" smtClean="0"/>
              <a:t>: </a:t>
            </a:r>
            <a:r>
              <a:rPr lang="ru-RU" dirty="0" smtClean="0"/>
              <a:t>12 без учета направления закручивания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187792" y="5258772"/>
            <a:ext cx="6063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Вопрос</a:t>
            </a:r>
            <a:r>
              <a:rPr lang="en-US" dirty="0" smtClean="0"/>
              <a:t>: </a:t>
            </a:r>
            <a:r>
              <a:rPr lang="ru-RU" dirty="0" smtClean="0"/>
              <a:t>сколько может быть топологий у листа из </a:t>
            </a:r>
            <a:r>
              <a:rPr lang="en-US" dirty="0" smtClean="0"/>
              <a:t>N</a:t>
            </a:r>
            <a:r>
              <a:rPr lang="ru-RU" dirty="0" smtClean="0"/>
              <a:t> тяжей?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187792" y="5609520"/>
            <a:ext cx="3213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Ответ</a:t>
            </a:r>
            <a:r>
              <a:rPr lang="en-US" dirty="0" smtClean="0"/>
              <a:t>: (1/4) * N! * 2</a:t>
            </a:r>
            <a:r>
              <a:rPr lang="en-US" baseline="30000" dirty="0" smtClean="0"/>
              <a:t>N</a:t>
            </a:r>
            <a:r>
              <a:rPr lang="ru-RU" dirty="0" smtClean="0"/>
              <a:t> = </a:t>
            </a:r>
            <a:r>
              <a:rPr lang="en-US" dirty="0"/>
              <a:t>N! * </a:t>
            </a:r>
            <a:r>
              <a:rPr lang="en-US" dirty="0" smtClean="0"/>
              <a:t>2</a:t>
            </a:r>
            <a:r>
              <a:rPr lang="en-US" baseline="30000" dirty="0" smtClean="0"/>
              <a:t>N</a:t>
            </a:r>
            <a:r>
              <a:rPr lang="ru-RU" baseline="30000" dirty="0" smtClean="0"/>
              <a:t>-2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179512" y="6093296"/>
            <a:ext cx="49502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Вопрос</a:t>
            </a:r>
            <a:r>
              <a:rPr lang="en-US" sz="2800" dirty="0" smtClean="0"/>
              <a:t>: </a:t>
            </a:r>
            <a:r>
              <a:rPr lang="ru-RU" sz="2800" dirty="0" smtClean="0"/>
              <a:t>все ли они возможны?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914301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Статистика топологий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861A-FB08-42BE-8AE3-7B76ACB541A5}" type="slidenum">
              <a:rPr lang="ru-RU" smtClean="0"/>
              <a:pPr/>
              <a:t>33</a:t>
            </a:fld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6" t="12874" r="27809" b="3773"/>
          <a:stretch/>
        </p:blipFill>
        <p:spPr bwMode="auto">
          <a:xfrm>
            <a:off x="1115616" y="522784"/>
            <a:ext cx="6370320" cy="5303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95536" y="6100752"/>
            <a:ext cx="748883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Ruczinski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I,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Kooperberg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C,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Bonneau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R,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Baker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D.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Distributions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of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beta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sheets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in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proteins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with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application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to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structure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prediction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.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Proteins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. 2002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Jul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1;48(1):85-97.</a:t>
            </a: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1158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Статистика топологий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861A-FB08-42BE-8AE3-7B76ACB541A5}" type="slidenum">
              <a:rPr lang="ru-RU" smtClean="0"/>
              <a:pPr/>
              <a:t>34</a:t>
            </a:fld>
            <a:endParaRPr lang="ru-RU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07504" y="6237312"/>
            <a:ext cx="619268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Zhang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C,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Kim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SH.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The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anatomy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of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protein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beta-sheet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topology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. J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Mol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Biol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. 2000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Jun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16;299(4):1075-89.</a:t>
            </a: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5" t="17026" r="44286" b="1993"/>
          <a:stretch/>
        </p:blipFill>
        <p:spPr bwMode="auto">
          <a:xfrm>
            <a:off x="107504" y="548680"/>
            <a:ext cx="3888432" cy="5554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8" t="9680" r="10762" b="17665"/>
          <a:stretch/>
        </p:blipFill>
        <p:spPr bwMode="auto">
          <a:xfrm>
            <a:off x="251520" y="1022476"/>
            <a:ext cx="7874000" cy="462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115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Статистика топологий: </a:t>
            </a:r>
            <a:r>
              <a:rPr lang="en-US" dirty="0" err="1" smtClean="0"/>
              <a:t>Rozetta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861A-FB08-42BE-8AE3-7B76ACB541A5}" type="slidenum">
              <a:rPr lang="ru-RU" smtClean="0"/>
              <a:pPr/>
              <a:t>35</a:t>
            </a:fld>
            <a:endParaRPr lang="ru-RU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95536" y="6197242"/>
            <a:ext cx="748883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Ruczinski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I,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Kooperberg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C,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Bonneau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R,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Baker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D.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Distributions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of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beta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sheets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in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proteins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with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application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to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structure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prediction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.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Proteins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. 2002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Jul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1;48(1):85-97.</a:t>
            </a: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7" t="28044" r="11905" b="17345"/>
          <a:stretch/>
        </p:blipFill>
        <p:spPr bwMode="auto">
          <a:xfrm>
            <a:off x="785168" y="564270"/>
            <a:ext cx="6276394" cy="2710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0" t="29003" r="10572" b="14471"/>
          <a:stretch/>
        </p:blipFill>
        <p:spPr bwMode="auto">
          <a:xfrm>
            <a:off x="654111" y="3368656"/>
            <a:ext cx="6538507" cy="2805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1991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Статистика топологий: </a:t>
            </a:r>
            <a:r>
              <a:rPr lang="en-US" dirty="0" err="1" smtClean="0"/>
              <a:t>Rozetta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861A-FB08-42BE-8AE3-7B76ACB541A5}" type="slidenum">
              <a:rPr lang="ru-RU" smtClean="0"/>
              <a:pPr/>
              <a:t>36</a:t>
            </a:fld>
            <a:endParaRPr lang="ru-RU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95536" y="6197242"/>
            <a:ext cx="748883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Ruczinski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I,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Kooperberg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C,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Bonneau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R,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Baker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D.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Distributions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of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beta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sheets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in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proteins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with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application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to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structure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prediction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.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Proteins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. 2002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Jul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1;48(1):85-97.</a:t>
            </a: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4" t="15110" r="30666" b="3348"/>
          <a:stretch/>
        </p:blipFill>
        <p:spPr bwMode="auto">
          <a:xfrm>
            <a:off x="539552" y="764704"/>
            <a:ext cx="4033520" cy="5188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3" t="46886" r="10264" b="14950"/>
          <a:stretch/>
        </p:blipFill>
        <p:spPr bwMode="auto">
          <a:xfrm>
            <a:off x="343508" y="2060848"/>
            <a:ext cx="7592888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5100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Rules for sandwiches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861A-FB08-42BE-8AE3-7B76ACB541A5}" type="slidenum">
              <a:rPr lang="ru-RU" smtClean="0"/>
              <a:pPr/>
              <a:t>37</a:t>
            </a:fld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3" t="17294" r="51111" b="7460"/>
          <a:stretch/>
        </p:blipFill>
        <p:spPr bwMode="auto">
          <a:xfrm>
            <a:off x="24904" y="692696"/>
            <a:ext cx="4737438" cy="5294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29" t="14157" r="8564" b="74598"/>
          <a:stretch/>
        </p:blipFill>
        <p:spPr bwMode="auto">
          <a:xfrm>
            <a:off x="24903" y="5954688"/>
            <a:ext cx="4851539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03" t="38755" r="22649" b="50000"/>
          <a:stretch/>
        </p:blipFill>
        <p:spPr bwMode="auto">
          <a:xfrm>
            <a:off x="4785074" y="918012"/>
            <a:ext cx="2984631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20072" y="548680"/>
            <a:ext cx="1622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Пример: 1</a:t>
            </a:r>
            <a:r>
              <a:rPr lang="en-US" dirty="0" smtClean="0"/>
              <a:t>MSP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031352" y="1484784"/>
            <a:ext cx="246037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4881874" y="5300484"/>
            <a:ext cx="329052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Fokas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A</a:t>
            </a:r>
            <a:r>
              <a:rPr kumimoji="0" lang="en-US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.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S</a:t>
            </a:r>
            <a:r>
              <a:rPr kumimoji="0" lang="en-US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.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,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Gelfand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I</a:t>
            </a:r>
            <a:r>
              <a:rPr kumimoji="0" lang="en-US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.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M</a:t>
            </a:r>
            <a:r>
              <a:rPr kumimoji="0" lang="en-US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.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,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Kister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A</a:t>
            </a:r>
            <a:r>
              <a:rPr kumimoji="0" lang="en-US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.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E.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Prediction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of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the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structural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motifs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of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sandwich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proteins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. </a:t>
            </a:r>
            <a:r>
              <a:rPr kumimoji="0" lang="en-US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PNAS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. 2004</a:t>
            </a:r>
            <a:r>
              <a:rPr kumimoji="0" lang="en-US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. 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101(48)</a:t>
            </a:r>
            <a:r>
              <a:rPr kumimoji="0" lang="ru-RU" altLang="ru-RU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alt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636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861A-FB08-42BE-8AE3-7B76ACB541A5}" type="slidenum">
              <a:rPr lang="ru-RU" smtClean="0"/>
              <a:pPr/>
              <a:t>38</a:t>
            </a:fld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48" t="16707" r="9142" b="4571"/>
          <a:stretch/>
        </p:blipFill>
        <p:spPr bwMode="auto">
          <a:xfrm>
            <a:off x="323528" y="764704"/>
            <a:ext cx="3384376" cy="3991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57" t="21178" r="9428" b="27725"/>
          <a:stretch/>
        </p:blipFill>
        <p:spPr bwMode="auto">
          <a:xfrm>
            <a:off x="107504" y="4941168"/>
            <a:ext cx="3337992" cy="2561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3" t="9799" r="50000" b="1857"/>
          <a:stretch/>
        </p:blipFill>
        <p:spPr bwMode="auto">
          <a:xfrm>
            <a:off x="4211960" y="769288"/>
            <a:ext cx="4124960" cy="5621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707904" y="633478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/>
              <a:t>T. </a:t>
            </a:r>
            <a:r>
              <a:rPr lang="en-US" sz="1400" dirty="0" err="1"/>
              <a:t>Przytycka</a:t>
            </a:r>
            <a:r>
              <a:rPr lang="en-US" sz="1400" dirty="0"/>
              <a:t>, R. Srinivasan, A.D. Rose. Recursive domains in proteins. Protein Science (2002), 11:409-417.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467357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861A-FB08-42BE-8AE3-7B76ACB541A5}" type="slidenum">
              <a:rPr lang="ru-RU" smtClean="0"/>
              <a:pPr/>
              <a:t>39</a:t>
            </a:fld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3" t="20539" r="11429" b="38104"/>
          <a:stretch/>
        </p:blipFill>
        <p:spPr bwMode="auto">
          <a:xfrm>
            <a:off x="107504" y="1268760"/>
            <a:ext cx="8110492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03208" y="4581128"/>
            <a:ext cx="80648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B. Grainger, M.I. </a:t>
            </a:r>
            <a:r>
              <a:rPr lang="en-US" dirty="0" err="1"/>
              <a:t>Sadowski</a:t>
            </a:r>
            <a:r>
              <a:rPr lang="en-US" dirty="0"/>
              <a:t>, W.R. Taylor. Re-Evaluating the ''Rules'' of Protein Topology. Journal of Computational Biology. 2010. 17 (10).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0558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CATH. </a:t>
            </a:r>
            <a:r>
              <a:rPr lang="ru-RU" dirty="0" smtClean="0"/>
              <a:t>Уровни классификации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861A-FB08-42BE-8AE3-7B76ACB541A5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-40332" y="332656"/>
            <a:ext cx="8356748" cy="63953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3000"/>
              </a:lnSpc>
              <a:spcBef>
                <a:spcPts val="175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</a:pPr>
            <a:r>
              <a:rPr lang="en-US" sz="2800" b="1" dirty="0">
                <a:solidFill>
                  <a:srgbClr val="000000"/>
                </a:solidFill>
              </a:rPr>
              <a:t>Class</a:t>
            </a:r>
            <a:r>
              <a:rPr lang="en-US" sz="2800" dirty="0">
                <a:solidFill>
                  <a:srgbClr val="000000"/>
                </a:solidFill>
              </a:rPr>
              <a:t> - structures are classified according to their secondary structure composition (mostly alpha, mostly beta, mixed alpha/beta or few secondary structures).</a:t>
            </a:r>
          </a:p>
          <a:p>
            <a:pPr>
              <a:lnSpc>
                <a:spcPct val="93000"/>
              </a:lnSpc>
              <a:spcBef>
                <a:spcPts val="175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</a:pPr>
            <a:r>
              <a:rPr lang="en-US" sz="2800" b="1" dirty="0">
                <a:solidFill>
                  <a:srgbClr val="000000"/>
                </a:solidFill>
              </a:rPr>
              <a:t>Architecture</a:t>
            </a:r>
            <a:r>
              <a:rPr lang="en-US" sz="2800" dirty="0">
                <a:solidFill>
                  <a:srgbClr val="000000"/>
                </a:solidFill>
              </a:rPr>
              <a:t> - structures are classified according to their overall shape as determined by the orientations of the secondary structures in 3D space but ignores the connectivity between them.</a:t>
            </a:r>
          </a:p>
          <a:p>
            <a:pPr>
              <a:lnSpc>
                <a:spcPct val="93000"/>
              </a:lnSpc>
              <a:spcBef>
                <a:spcPts val="175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</a:pPr>
            <a:r>
              <a:rPr lang="en-US" sz="2800" b="1" dirty="0">
                <a:solidFill>
                  <a:srgbClr val="000000"/>
                </a:solidFill>
              </a:rPr>
              <a:t>Topology</a:t>
            </a:r>
            <a:r>
              <a:rPr lang="en-US" sz="2800" dirty="0">
                <a:solidFill>
                  <a:srgbClr val="000000"/>
                </a:solidFill>
              </a:rPr>
              <a:t> (fold family) - structures are grouped into fold groups at this level depending on both the overall shape and connectivity of the secondary structures.</a:t>
            </a:r>
          </a:p>
          <a:p>
            <a:pPr>
              <a:lnSpc>
                <a:spcPct val="93000"/>
              </a:lnSpc>
              <a:spcBef>
                <a:spcPts val="175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</a:pPr>
            <a:r>
              <a:rPr lang="en-US" sz="2800" b="1" dirty="0">
                <a:solidFill>
                  <a:srgbClr val="000000"/>
                </a:solidFill>
              </a:rPr>
              <a:t>Homologous superfamily </a:t>
            </a:r>
            <a:r>
              <a:rPr lang="en-US" sz="2800" dirty="0">
                <a:solidFill>
                  <a:srgbClr val="000000"/>
                </a:solidFill>
              </a:rPr>
              <a:t>- this level groups together protein domains which are thought to share a common ancestor and can therefore be described as homologous.</a:t>
            </a:r>
            <a:endParaRPr lang="en-GB" sz="2800" dirty="0">
              <a:solidFill>
                <a:srgbClr val="000000"/>
              </a:solidFill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6505599"/>
            <a:ext cx="91440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Orengo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C</a:t>
            </a:r>
            <a:r>
              <a:rPr kumimoji="0" lang="en-US" alt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A</a:t>
            </a:r>
            <a:r>
              <a:rPr kumimoji="0" lang="en-US" alt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. </a:t>
            </a:r>
            <a:r>
              <a:rPr kumimoji="0" lang="en-US" altLang="ru-RU" sz="14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et al.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CATH--a </a:t>
            </a:r>
            <a:r>
              <a:rPr kumimoji="0" lang="ru-RU" alt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hierarchic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alt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classification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alt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of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alt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protein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alt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domain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alt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structures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. </a:t>
            </a:r>
            <a:r>
              <a:rPr kumimoji="0" lang="ru-RU" alt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Structure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. 1997 5(8)</a:t>
            </a:r>
            <a:r>
              <a:rPr lang="en-US" altLang="ru-RU" sz="1000" dirty="0" smtClean="0">
                <a:latin typeface="Arial" pitchFamily="34" charset="0"/>
                <a:cs typeface="Arial" pitchFamily="34" charset="0"/>
              </a:rPr>
              <a:t>.</a:t>
            </a:r>
            <a:endParaRPr kumimoji="0" lang="ru-RU" alt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9446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648072"/>
            <a:ext cx="7507288" cy="548680"/>
          </a:xfrm>
        </p:spPr>
        <p:txBody>
          <a:bodyPr/>
          <a:lstStyle/>
          <a:p>
            <a:r>
              <a:rPr lang="ru-RU" dirty="0" smtClean="0"/>
              <a:t>Автоматизируем классификации</a:t>
            </a:r>
            <a:br>
              <a:rPr lang="ru-RU" dirty="0" smtClean="0"/>
            </a:br>
            <a:r>
              <a:rPr lang="ru-RU" dirty="0" smtClean="0"/>
              <a:t>(детекторы)</a:t>
            </a:r>
            <a:r>
              <a:rPr lang="en-US" dirty="0" smtClean="0"/>
              <a:t>: PTGL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861A-FB08-42BE-8AE3-7B76ACB541A5}" type="slidenum">
              <a:rPr lang="ru-RU" smtClean="0"/>
              <a:pPr/>
              <a:t>40</a:t>
            </a:fld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4" t="35489" r="2145" b="4903"/>
          <a:stretch/>
        </p:blipFill>
        <p:spPr bwMode="auto">
          <a:xfrm>
            <a:off x="395536" y="1124744"/>
            <a:ext cx="7594600" cy="336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2" t="36463" r="17285" b="7497"/>
          <a:stretch/>
        </p:blipFill>
        <p:spPr bwMode="auto">
          <a:xfrm>
            <a:off x="971600" y="2348880"/>
            <a:ext cx="6573097" cy="3248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52636" y="6095037"/>
            <a:ext cx="819177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May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P</a:t>
            </a:r>
            <a:r>
              <a:rPr kumimoji="0" lang="en-US" alt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.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PTGL: a </a:t>
            </a:r>
            <a:r>
              <a:rPr kumimoji="0" lang="ru-RU" altLang="ru-RU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database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altLang="ru-RU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for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altLang="ru-RU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secondary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altLang="ru-RU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structure-based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altLang="ru-RU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protein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altLang="ru-RU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topologies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. </a:t>
            </a:r>
            <a:r>
              <a:rPr kumimoji="0" lang="ru-RU" altLang="ru-RU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Nucleic</a:t>
            </a:r>
            <a:r>
              <a:rPr lang="en-US" altLang="ru-RU" dirty="0">
                <a:solidFill>
                  <a:srgbClr val="000000"/>
                </a:solidFill>
                <a:latin typeface="Arial Unicode MS" pitchFamily="34" charset="-128"/>
                <a:cs typeface="Arial" pitchFamily="34" charset="0"/>
              </a:rPr>
              <a:t>.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altLang="ru-RU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Acids</a:t>
            </a:r>
            <a:r>
              <a:rPr kumimoji="0" lang="en-US" alt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.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altLang="ru-RU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Res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. 2010</a:t>
            </a:r>
            <a:r>
              <a:rPr kumimoji="0" lang="en-US" alt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.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(</a:t>
            </a:r>
            <a:r>
              <a:rPr kumimoji="0" lang="ru-RU" altLang="ru-RU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Database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ru-RU" altLang="ru-RU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issue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)</a:t>
            </a:r>
            <a:endParaRPr kumimoji="0" lang="ru-RU" alt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736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ProSMoS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861A-FB08-42BE-8AE3-7B76ACB541A5}" type="slidenum">
              <a:rPr lang="ru-RU" smtClean="0"/>
              <a:pPr/>
              <a:t>41</a:t>
            </a:fld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3" t="25968" r="9714" b="5369"/>
          <a:stretch/>
        </p:blipFill>
        <p:spPr bwMode="auto">
          <a:xfrm>
            <a:off x="179512" y="620688"/>
            <a:ext cx="8209776" cy="4153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07704" y="4941168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Shi S., </a:t>
            </a:r>
            <a:r>
              <a:rPr lang="en-US" dirty="0" err="1"/>
              <a:t>Zhong</a:t>
            </a:r>
            <a:r>
              <a:rPr lang="en-US" dirty="0"/>
              <a:t> Y., </a:t>
            </a:r>
            <a:r>
              <a:rPr lang="en-US" dirty="0" err="1"/>
              <a:t>Majumdar</a:t>
            </a:r>
            <a:r>
              <a:rPr lang="en-US" dirty="0"/>
              <a:t> I., Sri Krishna S., </a:t>
            </a:r>
            <a:r>
              <a:rPr lang="en-US" dirty="0" err="1"/>
              <a:t>Grishin</a:t>
            </a:r>
            <a:r>
              <a:rPr lang="en-US" dirty="0"/>
              <a:t> </a:t>
            </a:r>
            <a:r>
              <a:rPr lang="en-US" dirty="0" err="1"/>
              <a:t>N.V.Searching</a:t>
            </a:r>
            <a:r>
              <a:rPr lang="en-US" dirty="0"/>
              <a:t> for three-dimensional secondary structural patterns in proteins with </a:t>
            </a:r>
            <a:r>
              <a:rPr lang="en-US" dirty="0" err="1"/>
              <a:t>ProSMoS</a:t>
            </a:r>
            <a:r>
              <a:rPr lang="en-US" dirty="0"/>
              <a:t>. Bioinformatics. 2007. 23(11):1331-1338.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8932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Карта бета-листа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861A-FB08-42BE-8AE3-7B76ACB541A5}" type="slidenum">
              <a:rPr lang="ru-RU" smtClean="0"/>
              <a:pPr/>
              <a:t>42</a:t>
            </a:fld>
            <a:endParaRPr lang="ru-RU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9248" y="786384"/>
            <a:ext cx="2157984" cy="2642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9248" y="854964"/>
            <a:ext cx="2313432" cy="2505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222648" y="1548384"/>
            <a:ext cx="1143000" cy="1447800"/>
            <a:chOff x="1828800" y="1828800"/>
            <a:chExt cx="1143000" cy="1447800"/>
          </a:xfrm>
        </p:grpSpPr>
        <p:cxnSp>
          <p:nvCxnSpPr>
            <p:cNvPr id="7" name="Прямая соединительная линия 6"/>
            <p:cNvCxnSpPr/>
            <p:nvPr/>
          </p:nvCxnSpPr>
          <p:spPr>
            <a:xfrm>
              <a:off x="2209800" y="1828800"/>
              <a:ext cx="0" cy="14478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/>
            <p:cNvCxnSpPr/>
            <p:nvPr/>
          </p:nvCxnSpPr>
          <p:spPr>
            <a:xfrm>
              <a:off x="2590800" y="1828800"/>
              <a:ext cx="0" cy="14478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>
              <a:off x="1828800" y="1828800"/>
              <a:ext cx="0" cy="14478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>
              <a:off x="2971800" y="1828800"/>
              <a:ext cx="0" cy="14478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Группа 10"/>
          <p:cNvGrpSpPr/>
          <p:nvPr/>
        </p:nvGrpSpPr>
        <p:grpSpPr>
          <a:xfrm>
            <a:off x="994048" y="1548384"/>
            <a:ext cx="1853184" cy="1447800"/>
            <a:chOff x="1600200" y="1828800"/>
            <a:chExt cx="1853184" cy="1447800"/>
          </a:xfrm>
        </p:grpSpPr>
        <p:cxnSp>
          <p:nvCxnSpPr>
            <p:cNvPr id="12" name="Прямая соединительная линия 11"/>
            <p:cNvCxnSpPr/>
            <p:nvPr/>
          </p:nvCxnSpPr>
          <p:spPr>
            <a:xfrm flipH="1">
              <a:off x="1600200" y="2286000"/>
              <a:ext cx="185318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 flipH="1">
              <a:off x="1600200" y="2819400"/>
              <a:ext cx="185318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 flipH="1">
              <a:off x="1600200" y="1828800"/>
              <a:ext cx="185318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/>
            <p:cNvCxnSpPr/>
            <p:nvPr/>
          </p:nvCxnSpPr>
          <p:spPr>
            <a:xfrm flipH="1">
              <a:off x="1600200" y="3276600"/>
              <a:ext cx="185318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7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03848" y="1135380"/>
            <a:ext cx="4768325" cy="1944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7" name="Группа 16"/>
          <p:cNvGrpSpPr/>
          <p:nvPr/>
        </p:nvGrpSpPr>
        <p:grpSpPr>
          <a:xfrm>
            <a:off x="91527" y="3236026"/>
            <a:ext cx="8476801" cy="3341558"/>
            <a:chOff x="697679" y="3516442"/>
            <a:chExt cx="8476801" cy="3341558"/>
          </a:xfrm>
        </p:grpSpPr>
        <p:pic>
          <p:nvPicPr>
            <p:cNvPr id="18" name="Picture 6"/>
            <p:cNvPicPr>
              <a:picLocks noChangeAspect="1" noChangeArrowheads="1"/>
            </p:cNvPicPr>
            <p:nvPr/>
          </p:nvPicPr>
          <p:blipFill rotWithShape="1"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97679" y="4564380"/>
              <a:ext cx="8476801" cy="2293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8"/>
            <p:cNvPicPr>
              <a:picLocks noChangeAspect="1" noChangeArrowheads="1"/>
            </p:cNvPicPr>
            <p:nvPr/>
          </p:nvPicPr>
          <p:blipFill rotWithShape="1">
            <a:blip r:embed="rId6" cstate="screen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283208" y="3516442"/>
              <a:ext cx="2322576" cy="23311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11533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Гребни (</a:t>
            </a:r>
            <a:r>
              <a:rPr lang="en-US" dirty="0" smtClean="0"/>
              <a:t>crests)</a:t>
            </a:r>
            <a:endParaRPr lang="ru-R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861A-FB08-42BE-8AE3-7B76ACB541A5}" type="slidenum">
              <a:rPr lang="ru-RU" smtClean="0"/>
              <a:pPr/>
              <a:t>43</a:t>
            </a:fld>
            <a:endParaRPr lang="ru-RU"/>
          </a:p>
        </p:txBody>
      </p:sp>
      <p:pic>
        <p:nvPicPr>
          <p:cNvPr id="4" name="Рисунок 4" descr="fig1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196752"/>
            <a:ext cx="777679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075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Paired residues, beta-</a:t>
            </a:r>
            <a:r>
              <a:rPr lang="en-US" dirty="0" err="1" smtClean="0"/>
              <a:t>buldges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861A-FB08-42BE-8AE3-7B76ACB541A5}" type="slidenum">
              <a:rPr lang="ru-RU" smtClean="0"/>
              <a:pPr/>
              <a:t>44</a:t>
            </a:fld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1520" y="620688"/>
            <a:ext cx="2689412" cy="20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71800" y="934870"/>
            <a:ext cx="5844688" cy="1857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Группа 10"/>
          <p:cNvGrpSpPr/>
          <p:nvPr/>
        </p:nvGrpSpPr>
        <p:grpSpPr>
          <a:xfrm>
            <a:off x="467544" y="3212976"/>
            <a:ext cx="7220471" cy="3543291"/>
            <a:chOff x="467544" y="3212976"/>
            <a:chExt cx="7220471" cy="3543291"/>
          </a:xfrm>
        </p:grpSpPr>
        <p:pic>
          <p:nvPicPr>
            <p:cNvPr id="2054" name="Picture 6"/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115616" y="5085184"/>
              <a:ext cx="6572399" cy="16710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3" name="Picture 5"/>
            <p:cNvPicPr>
              <a:picLocks noChangeAspect="1" noChangeArrowheads="1"/>
            </p:cNvPicPr>
            <p:nvPr/>
          </p:nvPicPr>
          <p:blipFill rotWithShape="1">
            <a:blip r:embed="rId6" cstate="screen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67544" y="3212976"/>
              <a:ext cx="3460377" cy="23039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4788024" y="3356992"/>
              <a:ext cx="17481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/>
                <a:t>Нерегулярность</a:t>
              </a:r>
              <a:endParaRPr lang="ru-RU" dirty="0"/>
            </a:p>
          </p:txBody>
        </p:sp>
        <p:cxnSp>
          <p:nvCxnSpPr>
            <p:cNvPr id="7" name="Прямая со стрелкой 6"/>
            <p:cNvCxnSpPr>
              <a:stCxn id="5" idx="1"/>
            </p:cNvCxnSpPr>
            <p:nvPr/>
          </p:nvCxnSpPr>
          <p:spPr>
            <a:xfrm flipH="1">
              <a:off x="2771800" y="3541658"/>
              <a:ext cx="2016224" cy="18466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 стрелкой 14"/>
            <p:cNvCxnSpPr/>
            <p:nvPr/>
          </p:nvCxnSpPr>
          <p:spPr>
            <a:xfrm flipH="1">
              <a:off x="3491880" y="3694058"/>
              <a:ext cx="1448544" cy="232723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67245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Paired residues, beta-</a:t>
            </a:r>
            <a:r>
              <a:rPr lang="en-US" dirty="0" err="1" smtClean="0"/>
              <a:t>buldges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861A-FB08-42BE-8AE3-7B76ACB541A5}" type="slidenum">
              <a:rPr lang="ru-RU" smtClean="0"/>
              <a:pPr/>
              <a:t>45</a:t>
            </a:fld>
            <a:endParaRPr lang="ru-RU"/>
          </a:p>
        </p:txBody>
      </p:sp>
      <p:grpSp>
        <p:nvGrpSpPr>
          <p:cNvPr id="11" name="Группа 10"/>
          <p:cNvGrpSpPr/>
          <p:nvPr/>
        </p:nvGrpSpPr>
        <p:grpSpPr>
          <a:xfrm>
            <a:off x="493711" y="421731"/>
            <a:ext cx="7220471" cy="3543291"/>
            <a:chOff x="467544" y="3212976"/>
            <a:chExt cx="7220471" cy="3543291"/>
          </a:xfrm>
        </p:grpSpPr>
        <p:pic>
          <p:nvPicPr>
            <p:cNvPr id="2054" name="Picture 6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115616" y="5085184"/>
              <a:ext cx="6572399" cy="16710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3" name="Picture 5"/>
            <p:cNvPicPr>
              <a:picLocks noChangeAspect="1" noChangeArrowheads="1"/>
            </p:cNvPicPr>
            <p:nvPr/>
          </p:nvPicPr>
          <p:blipFill rotWithShape="1">
            <a:blip r:embed="rId4" cstate="screen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67544" y="3212976"/>
              <a:ext cx="3460377" cy="23039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4788024" y="3356992"/>
              <a:ext cx="17481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/>
                <a:t>Нерегулярность</a:t>
              </a:r>
              <a:endParaRPr lang="ru-RU" dirty="0"/>
            </a:p>
          </p:txBody>
        </p:sp>
        <p:cxnSp>
          <p:nvCxnSpPr>
            <p:cNvPr id="7" name="Прямая со стрелкой 6"/>
            <p:cNvCxnSpPr>
              <a:stCxn id="5" idx="1"/>
            </p:cNvCxnSpPr>
            <p:nvPr/>
          </p:nvCxnSpPr>
          <p:spPr>
            <a:xfrm flipH="1">
              <a:off x="2771800" y="3541658"/>
              <a:ext cx="2016224" cy="18466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 стрелкой 14"/>
            <p:cNvCxnSpPr/>
            <p:nvPr/>
          </p:nvCxnSpPr>
          <p:spPr>
            <a:xfrm flipH="1">
              <a:off x="3491880" y="3694058"/>
              <a:ext cx="1448544" cy="232723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7105463"/>
              </p:ext>
            </p:extLst>
          </p:nvPr>
        </p:nvGraphicFramePr>
        <p:xfrm>
          <a:off x="0" y="4653136"/>
          <a:ext cx="5990289" cy="15621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3241"/>
                <a:gridCol w="630556"/>
                <a:gridCol w="273241"/>
                <a:gridCol w="336297"/>
                <a:gridCol w="273241"/>
                <a:gridCol w="609539"/>
                <a:gridCol w="273241"/>
                <a:gridCol w="336297"/>
                <a:gridCol w="273241"/>
                <a:gridCol w="609539"/>
                <a:gridCol w="273241"/>
                <a:gridCol w="336297"/>
                <a:gridCol w="273241"/>
                <a:gridCol w="609539"/>
                <a:gridCol w="273241"/>
                <a:gridCol w="336297"/>
              </a:tblGrid>
              <a:tr h="20308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</a:rPr>
                        <a:t>N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</a:rPr>
                        <a:t>arg68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</a:rPr>
                        <a:t>O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>
                          <a:effectLst/>
                        </a:rPr>
                        <a:t>---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</a:rPr>
                        <a:t>N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</a:rPr>
                        <a:t>tyr69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</a:rPr>
                        <a:t>O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>
                          <a:effectLst/>
                        </a:rPr>
                        <a:t>---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</a:rPr>
                        <a:t>N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</a:rPr>
                        <a:t>leu70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</a:rPr>
                        <a:t>O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>
                          <a:effectLst/>
                        </a:rPr>
                        <a:t>---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</a:tr>
              <a:tr h="203089">
                <a:tc>
                  <a:txBody>
                    <a:bodyPr/>
                    <a:lstStyle/>
                    <a:p>
                      <a:pPr algn="ctr" fontAlgn="ctr"/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>
                          <a:effectLst/>
                        </a:rPr>
                        <a:t>=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u="none" strike="noStrike">
                          <a:effectLst/>
                        </a:rPr>
                        <a:t>\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>
                          <a:effectLst/>
                        </a:rPr>
                        <a:t>|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>
                          <a:effectLst/>
                        </a:rPr>
                        <a:t>=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>
                          <a:effectLst/>
                        </a:rPr>
                        <a:t>|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>
                          <a:effectLst/>
                        </a:rPr>
                        <a:t>=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</a:tr>
              <a:tr h="20308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</a:rPr>
                        <a:t>O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</a:rPr>
                        <a:t>tyr37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</a:rPr>
                        <a:t>N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>
                          <a:effectLst/>
                        </a:rPr>
                        <a:t>---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</a:rPr>
                        <a:t>O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</a:rPr>
                        <a:t>val36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</a:rPr>
                        <a:t>N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>
                          <a:effectLst/>
                        </a:rPr>
                        <a:t>---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</a:rPr>
                        <a:t>O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</a:rPr>
                        <a:t>val35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</a:rPr>
                        <a:t>N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>
                          <a:effectLst/>
                        </a:rPr>
                        <a:t>---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</a:tr>
              <a:tr h="203089">
                <a:tc>
                  <a:txBody>
                    <a:bodyPr/>
                    <a:lstStyle/>
                    <a:p>
                      <a:pPr algn="ctr" fontAlgn="ctr"/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>
                          <a:effectLst/>
                        </a:rPr>
                        <a:t>=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>
                          <a:effectLst/>
                        </a:rPr>
                        <a:t>|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>
                          <a:effectLst/>
                        </a:rPr>
                        <a:t>=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>
                          <a:effectLst/>
                        </a:rPr>
                        <a:t>|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>
                          <a:effectLst/>
                        </a:rPr>
                        <a:t>=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</a:tr>
              <a:tr h="20308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</a:rPr>
                        <a:t>N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</a:rPr>
                        <a:t>thr41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</a:rPr>
                        <a:t>O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>
                          <a:effectLst/>
                        </a:rPr>
                        <a:t>---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</a:rPr>
                        <a:t>N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</a:rPr>
                        <a:t>glu42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</a:rPr>
                        <a:t>O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>
                          <a:effectLst/>
                        </a:rPr>
                        <a:t>---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</a:rPr>
                        <a:t>N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</a:rPr>
                        <a:t>gly43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</a:rPr>
                        <a:t>O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>
                          <a:effectLst/>
                        </a:rPr>
                        <a:t>---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</a:rPr>
                        <a:t>N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</a:rPr>
                        <a:t>leu44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</a:rPr>
                        <a:t>O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effectLst/>
                        </a:rPr>
                        <a:t>---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</a:tr>
            </a:tbl>
          </a:graphicData>
        </a:graphic>
      </p:graphicFrame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7252923"/>
              </p:ext>
            </p:extLst>
          </p:nvPr>
        </p:nvGraphicFramePr>
        <p:xfrm>
          <a:off x="6012160" y="4653136"/>
          <a:ext cx="5675009" cy="15621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3241"/>
                <a:gridCol w="630556"/>
                <a:gridCol w="273241"/>
                <a:gridCol w="336297"/>
                <a:gridCol w="273241"/>
                <a:gridCol w="630556"/>
                <a:gridCol w="273241"/>
                <a:gridCol w="336297"/>
                <a:gridCol w="273241"/>
                <a:gridCol w="609539"/>
                <a:gridCol w="273241"/>
                <a:gridCol w="336297"/>
                <a:gridCol w="273241"/>
                <a:gridCol w="609539"/>
                <a:gridCol w="273241"/>
              </a:tblGrid>
              <a:tr h="20308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</a:rPr>
                        <a:t>N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</a:rPr>
                        <a:t>ala71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</a:rPr>
                        <a:t>O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>
                          <a:effectLst/>
                        </a:rPr>
                        <a:t>---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</a:rPr>
                        <a:t>N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</a:rPr>
                        <a:t>arg72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</a:rPr>
                        <a:t>O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</a:tr>
              <a:tr h="2030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>
                          <a:effectLst/>
                        </a:rPr>
                        <a:t>|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>
                          <a:effectLst/>
                        </a:rPr>
                        <a:t>=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>
                          <a:effectLst/>
                        </a:rPr>
                        <a:t>|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>
                          <a:effectLst/>
                        </a:rPr>
                        <a:t>=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</a:tr>
              <a:tr h="20308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</a:rPr>
                        <a:t>O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</a:rPr>
                        <a:t>lys34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</a:rPr>
                        <a:t>N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>
                          <a:effectLst/>
                        </a:rPr>
                        <a:t>---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</a:rPr>
                        <a:t>O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</a:rPr>
                        <a:t>val33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</a:rPr>
                        <a:t>N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>
                          <a:effectLst/>
                        </a:rPr>
                        <a:t>---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</a:rPr>
                        <a:t>O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</a:rPr>
                        <a:t>thr32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</a:rPr>
                        <a:t>N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>
                          <a:effectLst/>
                        </a:rPr>
                        <a:t>---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</a:rPr>
                        <a:t>O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</a:rPr>
                        <a:t>val31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</a:rPr>
                        <a:t>N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</a:tr>
              <a:tr h="203089">
                <a:tc>
                  <a:txBody>
                    <a:bodyPr/>
                    <a:lstStyle/>
                    <a:p>
                      <a:pPr algn="ctr" fontAlgn="ctr"/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>
                          <a:effectLst/>
                        </a:rPr>
                        <a:t>=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>
                          <a:effectLst/>
                        </a:rPr>
                        <a:t>|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>
                          <a:effectLst/>
                        </a:rPr>
                        <a:t>=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>
                          <a:effectLst/>
                        </a:rPr>
                        <a:t>|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>
                          <a:effectLst/>
                        </a:rPr>
                        <a:t>=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>
                          <a:effectLst/>
                        </a:rPr>
                        <a:t>|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>
                          <a:effectLst/>
                        </a:rPr>
                        <a:t>=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>
                          <a:effectLst/>
                        </a:rPr>
                        <a:t>|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</a:tr>
              <a:tr h="20308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</a:rPr>
                        <a:t>N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</a:rPr>
                        <a:t>cys45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</a:rPr>
                        <a:t>O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>
                          <a:effectLst/>
                        </a:rPr>
                        <a:t>---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</a:rPr>
                        <a:t>N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</a:rPr>
                        <a:t>tyr46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</a:rPr>
                        <a:t>O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>
                          <a:effectLst/>
                        </a:rPr>
                        <a:t>---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</a:rPr>
                        <a:t>N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</a:rPr>
                        <a:t>ala47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</a:rPr>
                        <a:t>O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>
                          <a:effectLst/>
                        </a:rPr>
                        <a:t>---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</a:rPr>
                        <a:t>N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</a:rPr>
                        <a:t>val48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</a:rPr>
                        <a:t>O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7627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L -0.1684 0.001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20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Архитектура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861A-FB08-42BE-8AE3-7B76ACB541A5}" type="slidenum">
              <a:rPr lang="ru-RU" smtClean="0"/>
              <a:pPr/>
              <a:t>46</a:t>
            </a:fld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6" t="7924" r="5619" b="21018"/>
          <a:stretch/>
        </p:blipFill>
        <p:spPr bwMode="auto">
          <a:xfrm>
            <a:off x="467544" y="620688"/>
            <a:ext cx="7935435" cy="3644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8" t="7604" r="38381" b="32037"/>
          <a:stretch/>
        </p:blipFill>
        <p:spPr bwMode="auto">
          <a:xfrm>
            <a:off x="3059832" y="4005064"/>
            <a:ext cx="4097555" cy="261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2956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Топология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861A-FB08-42BE-8AE3-7B76ACB541A5}" type="slidenum">
              <a:rPr lang="ru-RU" smtClean="0"/>
              <a:pPr/>
              <a:t>47</a:t>
            </a:fld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5" t="16068" r="26095" b="6966"/>
          <a:stretch/>
        </p:blipFill>
        <p:spPr bwMode="auto">
          <a:xfrm>
            <a:off x="971600" y="980728"/>
            <a:ext cx="6634480" cy="4897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9552" y="6226254"/>
            <a:ext cx="68407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Aksianov</a:t>
            </a:r>
            <a:r>
              <a:rPr lang="en-US" dirty="0"/>
              <a:t> E. Motif Analyzer for protein 3D structures. J </a:t>
            </a:r>
            <a:r>
              <a:rPr lang="en-US" dirty="0" err="1"/>
              <a:t>Struct</a:t>
            </a:r>
            <a:r>
              <a:rPr lang="en-US" dirty="0"/>
              <a:t> Biol. </a:t>
            </a:r>
            <a:r>
              <a:rPr lang="en-US" dirty="0" smtClean="0"/>
              <a:t>2014</a:t>
            </a:r>
            <a:r>
              <a:rPr lang="ru-RU" dirty="0"/>
              <a:t>.</a:t>
            </a:r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4024535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Топология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861A-FB08-42BE-8AE3-7B76ACB541A5}" type="slidenum">
              <a:rPr lang="ru-RU" smtClean="0"/>
              <a:pPr/>
              <a:t>48</a:t>
            </a:fld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2" t="10799" r="3809" b="10319"/>
          <a:stretch/>
        </p:blipFill>
        <p:spPr bwMode="auto">
          <a:xfrm>
            <a:off x="323528" y="908720"/>
            <a:ext cx="7927798" cy="4829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1052736"/>
            <a:ext cx="864096" cy="1656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4236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Топология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861A-FB08-42BE-8AE3-7B76ACB541A5}" type="slidenum">
              <a:rPr lang="ru-RU" smtClean="0"/>
              <a:pPr/>
              <a:t>49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6226254"/>
            <a:ext cx="68407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Aksianov</a:t>
            </a:r>
            <a:r>
              <a:rPr lang="en-US" dirty="0"/>
              <a:t> E. Motif Analyzer for protein 3D structures. J </a:t>
            </a:r>
            <a:r>
              <a:rPr lang="en-US" dirty="0" err="1"/>
              <a:t>Struct</a:t>
            </a:r>
            <a:r>
              <a:rPr lang="en-US" dirty="0"/>
              <a:t> Biol. </a:t>
            </a:r>
            <a:r>
              <a:rPr lang="en-US" dirty="0" smtClean="0"/>
              <a:t>2014</a:t>
            </a:r>
            <a:r>
              <a:rPr lang="ru-RU" dirty="0"/>
              <a:t>.</a:t>
            </a:r>
            <a:endParaRPr lang="en-US" dirty="0" err="1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6" t="11437" r="21047" b="6037"/>
          <a:stretch/>
        </p:blipFill>
        <p:spPr bwMode="auto">
          <a:xfrm>
            <a:off x="1259632" y="620688"/>
            <a:ext cx="5831840" cy="5250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8997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Структурные классы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861A-FB08-42BE-8AE3-7B76ACB541A5}" type="slidenum">
              <a:rPr lang="ru-RU" smtClean="0"/>
              <a:pPr/>
              <a:t>5</a:t>
            </a:fld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6" t="7764" r="14610" b="9521"/>
          <a:stretch/>
        </p:blipFill>
        <p:spPr bwMode="auto">
          <a:xfrm>
            <a:off x="1115616" y="548680"/>
            <a:ext cx="2520280" cy="2632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4" t="20677" r="3106" b="5274"/>
          <a:stretch/>
        </p:blipFill>
        <p:spPr bwMode="auto">
          <a:xfrm>
            <a:off x="0" y="3573016"/>
            <a:ext cx="4104015" cy="3150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8" t="7864" r="9682" b="4177"/>
          <a:stretch/>
        </p:blipFill>
        <p:spPr bwMode="auto">
          <a:xfrm>
            <a:off x="5131239" y="35456"/>
            <a:ext cx="2538385" cy="277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66" t="9042" r="16144" b="4320"/>
          <a:stretch/>
        </p:blipFill>
        <p:spPr bwMode="auto">
          <a:xfrm>
            <a:off x="4780551" y="3102027"/>
            <a:ext cx="3239760" cy="3755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02292" y="2924944"/>
            <a:ext cx="91884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/>
              <a:t>All-</a:t>
            </a:r>
            <a:r>
              <a:rPr lang="el-GR" sz="3000" dirty="0" smtClean="0"/>
              <a:t>α</a:t>
            </a:r>
            <a:endParaRPr lang="ru-RU" sz="3000" dirty="0"/>
          </a:p>
        </p:txBody>
      </p:sp>
      <p:sp>
        <p:nvSpPr>
          <p:cNvPr id="10" name="TextBox 9"/>
          <p:cNvSpPr txBox="1"/>
          <p:nvPr/>
        </p:nvSpPr>
        <p:spPr>
          <a:xfrm>
            <a:off x="656195" y="5661248"/>
            <a:ext cx="91884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/>
              <a:t>All-</a:t>
            </a:r>
            <a:r>
              <a:rPr lang="el-GR" sz="3000" dirty="0" smtClean="0"/>
              <a:t>β</a:t>
            </a:r>
            <a:endParaRPr lang="ru-RU" sz="3000" dirty="0"/>
          </a:p>
        </p:txBody>
      </p:sp>
      <p:sp>
        <p:nvSpPr>
          <p:cNvPr id="11" name="TextBox 10"/>
          <p:cNvSpPr txBox="1"/>
          <p:nvPr/>
        </p:nvSpPr>
        <p:spPr>
          <a:xfrm>
            <a:off x="4780551" y="2249371"/>
            <a:ext cx="75693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000" dirty="0" smtClean="0"/>
              <a:t>α</a:t>
            </a:r>
            <a:r>
              <a:rPr lang="en-US" sz="3000" dirty="0" smtClean="0"/>
              <a:t>/</a:t>
            </a:r>
            <a:r>
              <a:rPr lang="el-GR" sz="3000" dirty="0" smtClean="0"/>
              <a:t>β</a:t>
            </a:r>
            <a:endParaRPr lang="ru-RU" sz="3000" dirty="0"/>
          </a:p>
        </p:txBody>
      </p:sp>
      <p:sp>
        <p:nvSpPr>
          <p:cNvPr id="12" name="TextBox 11"/>
          <p:cNvSpPr txBox="1"/>
          <p:nvPr/>
        </p:nvSpPr>
        <p:spPr>
          <a:xfrm>
            <a:off x="5039198" y="6187370"/>
            <a:ext cx="80021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000" dirty="0" smtClean="0"/>
              <a:t>α</a:t>
            </a:r>
            <a:r>
              <a:rPr lang="en-US" sz="3000" dirty="0" smtClean="0"/>
              <a:t>+</a:t>
            </a:r>
            <a:r>
              <a:rPr lang="el-GR" sz="3000" dirty="0" smtClean="0"/>
              <a:t>β</a:t>
            </a:r>
            <a:endParaRPr lang="ru-RU" sz="3000" dirty="0"/>
          </a:p>
        </p:txBody>
      </p:sp>
    </p:spTree>
    <p:extLst>
      <p:ext uri="{BB962C8B-B14F-4D97-AF65-F5344CB8AC3E}">
        <p14:creationId xmlns:p14="http://schemas.microsoft.com/office/powerpoint/2010/main" val="3574124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2" t="31647" r="13971" b="27317"/>
          <a:stretch/>
        </p:blipFill>
        <p:spPr bwMode="auto">
          <a:xfrm>
            <a:off x="1259632" y="1124744"/>
            <a:ext cx="6146801" cy="2214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7301727"/>
              </p:ext>
            </p:extLst>
          </p:nvPr>
        </p:nvGraphicFramePr>
        <p:xfrm>
          <a:off x="1897360" y="3622144"/>
          <a:ext cx="4546848" cy="1463040"/>
        </p:xfrm>
        <a:graphic>
          <a:graphicData uri="http://schemas.openxmlformats.org/drawingml/2006/table">
            <a:tbl>
              <a:tblPr/>
              <a:tblGrid>
                <a:gridCol w="4546848"/>
              </a:tblGrid>
              <a:tr h="0">
                <a:tc>
                  <a:txBody>
                    <a:bodyPr/>
                    <a:lstStyle/>
                    <a:p>
                      <a:r>
                        <a:rPr lang="pt-BR" dirty="0">
                          <a:solidFill>
                            <a:srgbClr val="0000FF"/>
                          </a:solidFill>
                          <a:effectLst/>
                        </a:rPr>
                        <a:t>A</a:t>
                      </a:r>
                      <a:r>
                        <a:rPr lang="pt-BR" baseline="-25000" dirty="0">
                          <a:solidFill>
                            <a:srgbClr val="0000FF"/>
                          </a:solidFill>
                          <a:effectLst/>
                        </a:rPr>
                        <a:t>1</a:t>
                      </a:r>
                      <a:r>
                        <a:rPr lang="pt-BR" baseline="30000" dirty="0">
                          <a:solidFill>
                            <a:srgbClr val="0000FF"/>
                          </a:solidFill>
                          <a:effectLst/>
                        </a:rPr>
                        <a:t>+</a:t>
                      </a:r>
                      <a:r>
                        <a:rPr lang="pt-BR" dirty="0">
                          <a:effectLst/>
                        </a:rPr>
                        <a:t> – </a:t>
                      </a:r>
                      <a:r>
                        <a:rPr lang="pt-BR" dirty="0">
                          <a:solidFill>
                            <a:srgbClr val="0000FF"/>
                          </a:solidFill>
                          <a:effectLst/>
                        </a:rPr>
                        <a:t>h</a:t>
                      </a:r>
                      <a:r>
                        <a:rPr lang="pt-BR" baseline="30000" dirty="0">
                          <a:solidFill>
                            <a:srgbClr val="0000FF"/>
                          </a:solidFill>
                          <a:effectLst/>
                        </a:rPr>
                        <a:t>0</a:t>
                      </a:r>
                      <a:r>
                        <a:rPr lang="pt-BR" dirty="0">
                          <a:effectLst/>
                        </a:rPr>
                        <a:t> – </a:t>
                      </a:r>
                      <a:r>
                        <a:rPr lang="pt-BR" dirty="0">
                          <a:solidFill>
                            <a:srgbClr val="0000FF"/>
                          </a:solidFill>
                          <a:effectLst/>
                        </a:rPr>
                        <a:t>A</a:t>
                      </a:r>
                      <a:r>
                        <a:rPr lang="pt-BR" baseline="-25000" dirty="0">
                          <a:solidFill>
                            <a:srgbClr val="0000FF"/>
                          </a:solidFill>
                          <a:effectLst/>
                        </a:rPr>
                        <a:t>0</a:t>
                      </a:r>
                      <a:r>
                        <a:rPr lang="pt-BR" baseline="30000" dirty="0">
                          <a:solidFill>
                            <a:srgbClr val="0000FF"/>
                          </a:solidFill>
                          <a:effectLst/>
                        </a:rPr>
                        <a:t>+</a:t>
                      </a:r>
                      <a:r>
                        <a:rPr lang="pt-BR" dirty="0">
                          <a:effectLst/>
                        </a:rPr>
                        <a:t> – </a:t>
                      </a:r>
                      <a:r>
                        <a:rPr lang="pt-BR" dirty="0">
                          <a:solidFill>
                            <a:srgbClr val="0000FF"/>
                          </a:solidFill>
                          <a:effectLst/>
                        </a:rPr>
                        <a:t>h</a:t>
                      </a:r>
                      <a:r>
                        <a:rPr lang="pt-BR" baseline="30000" dirty="0">
                          <a:solidFill>
                            <a:srgbClr val="0000FF"/>
                          </a:solidFill>
                          <a:effectLst/>
                        </a:rPr>
                        <a:t>1</a:t>
                      </a:r>
                      <a:r>
                        <a:rPr lang="pt-BR" dirty="0">
                          <a:effectLst/>
                        </a:rPr>
                        <a:t> – </a:t>
                      </a:r>
                      <a:r>
                        <a:rPr lang="pt-BR" dirty="0">
                          <a:solidFill>
                            <a:srgbClr val="0000FF"/>
                          </a:solidFill>
                          <a:effectLst/>
                        </a:rPr>
                        <a:t>A</a:t>
                      </a:r>
                      <a:r>
                        <a:rPr lang="pt-BR" baseline="-25000" dirty="0">
                          <a:solidFill>
                            <a:srgbClr val="0000FF"/>
                          </a:solidFill>
                          <a:effectLst/>
                        </a:rPr>
                        <a:t>2</a:t>
                      </a:r>
                      <a:r>
                        <a:rPr lang="pt-BR" baseline="30000" dirty="0">
                          <a:solidFill>
                            <a:srgbClr val="0000FF"/>
                          </a:solidFill>
                          <a:effectLst/>
                        </a:rPr>
                        <a:t>+</a:t>
                      </a:r>
                      <a:r>
                        <a:rPr lang="pt-BR" dirty="0">
                          <a:effectLst/>
                        </a:rPr>
                        <a:t> – </a:t>
                      </a:r>
                      <a:r>
                        <a:rPr lang="pt-BR" dirty="0">
                          <a:solidFill>
                            <a:srgbClr val="0000FF"/>
                          </a:solidFill>
                          <a:effectLst/>
                        </a:rPr>
                        <a:t>h</a:t>
                      </a:r>
                      <a:r>
                        <a:rPr lang="pt-BR" baseline="30000" dirty="0">
                          <a:solidFill>
                            <a:srgbClr val="0000FF"/>
                          </a:solidFill>
                          <a:effectLst/>
                        </a:rPr>
                        <a:t>2</a:t>
                      </a:r>
                      <a:r>
                        <a:rPr lang="pt-BR" dirty="0">
                          <a:effectLst/>
                        </a:rPr>
                        <a:t> – </a:t>
                      </a:r>
                      <a:r>
                        <a:rPr lang="pt-BR" dirty="0">
                          <a:solidFill>
                            <a:srgbClr val="0000FF"/>
                          </a:solidFill>
                          <a:effectLst/>
                        </a:rPr>
                        <a:t>h</a:t>
                      </a:r>
                      <a:r>
                        <a:rPr lang="pt-BR" baseline="30000" dirty="0">
                          <a:solidFill>
                            <a:srgbClr val="0000FF"/>
                          </a:solidFill>
                          <a:effectLst/>
                        </a:rPr>
                        <a:t>3</a:t>
                      </a:r>
                      <a:r>
                        <a:rPr lang="pt-BR" dirty="0">
                          <a:effectLst/>
                        </a:rPr>
                        <a:t> – </a:t>
                      </a:r>
                      <a:r>
                        <a:rPr lang="pt-BR" dirty="0">
                          <a:solidFill>
                            <a:srgbClr val="0000FF"/>
                          </a:solidFill>
                          <a:effectLst/>
                        </a:rPr>
                        <a:t>A</a:t>
                      </a:r>
                      <a:r>
                        <a:rPr lang="pt-BR" baseline="-25000" dirty="0">
                          <a:solidFill>
                            <a:srgbClr val="0000FF"/>
                          </a:solidFill>
                          <a:effectLst/>
                        </a:rPr>
                        <a:t>3</a:t>
                      </a:r>
                      <a:r>
                        <a:rPr lang="pt-BR" baseline="30000" dirty="0">
                          <a:solidFill>
                            <a:srgbClr val="0000FF"/>
                          </a:solidFill>
                          <a:effectLst/>
                        </a:rPr>
                        <a:t>+</a:t>
                      </a:r>
                      <a:endParaRPr lang="pt-BR" dirty="0">
                        <a:effectLst/>
                      </a:endParaRPr>
                    </a:p>
                  </a:txBody>
                  <a:tcPr marL="45720" marR="4572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pt-BR">
                          <a:solidFill>
                            <a:srgbClr val="0000FF"/>
                          </a:solidFill>
                          <a:effectLst/>
                        </a:rPr>
                        <a:t>A</a:t>
                      </a:r>
                      <a:r>
                        <a:rPr lang="pt-BR" baseline="-25000">
                          <a:solidFill>
                            <a:srgbClr val="0000FF"/>
                          </a:solidFill>
                          <a:effectLst/>
                        </a:rPr>
                        <a:t>2</a:t>
                      </a:r>
                      <a:r>
                        <a:rPr lang="pt-BR" baseline="30000">
                          <a:solidFill>
                            <a:srgbClr val="0000FF"/>
                          </a:solidFill>
                          <a:effectLst/>
                        </a:rPr>
                        <a:t>+</a:t>
                      </a:r>
                      <a:r>
                        <a:rPr lang="pt-BR">
                          <a:effectLst/>
                        </a:rPr>
                        <a:t> – </a:t>
                      </a:r>
                      <a:r>
                        <a:rPr lang="pt-BR">
                          <a:solidFill>
                            <a:srgbClr val="0000FF"/>
                          </a:solidFill>
                          <a:effectLst/>
                        </a:rPr>
                        <a:t>h</a:t>
                      </a:r>
                      <a:r>
                        <a:rPr lang="pt-BR" baseline="30000">
                          <a:solidFill>
                            <a:srgbClr val="0000FF"/>
                          </a:solidFill>
                          <a:effectLst/>
                        </a:rPr>
                        <a:t>0</a:t>
                      </a:r>
                      <a:r>
                        <a:rPr lang="pt-BR">
                          <a:effectLst/>
                        </a:rPr>
                        <a:t> – </a:t>
                      </a:r>
                      <a:r>
                        <a:rPr lang="pt-BR">
                          <a:solidFill>
                            <a:srgbClr val="0000FF"/>
                          </a:solidFill>
                          <a:effectLst/>
                        </a:rPr>
                        <a:t>A</a:t>
                      </a:r>
                      <a:r>
                        <a:rPr lang="pt-BR" baseline="-25000">
                          <a:solidFill>
                            <a:srgbClr val="0000FF"/>
                          </a:solidFill>
                          <a:effectLst/>
                        </a:rPr>
                        <a:t>3</a:t>
                      </a:r>
                      <a:r>
                        <a:rPr lang="pt-BR" baseline="30000">
                          <a:solidFill>
                            <a:srgbClr val="0000FF"/>
                          </a:solidFill>
                          <a:effectLst/>
                        </a:rPr>
                        <a:t>+</a:t>
                      </a:r>
                      <a:r>
                        <a:rPr lang="pt-BR">
                          <a:effectLst/>
                        </a:rPr>
                        <a:t> – </a:t>
                      </a:r>
                      <a:r>
                        <a:rPr lang="pt-BR">
                          <a:solidFill>
                            <a:srgbClr val="0000FF"/>
                          </a:solidFill>
                          <a:effectLst/>
                        </a:rPr>
                        <a:t>h</a:t>
                      </a:r>
                      <a:r>
                        <a:rPr lang="pt-BR" baseline="30000">
                          <a:solidFill>
                            <a:srgbClr val="0000FF"/>
                          </a:solidFill>
                          <a:effectLst/>
                        </a:rPr>
                        <a:t>1</a:t>
                      </a:r>
                      <a:r>
                        <a:rPr lang="pt-BR">
                          <a:effectLst/>
                        </a:rPr>
                        <a:t> – </a:t>
                      </a:r>
                      <a:r>
                        <a:rPr lang="pt-BR">
                          <a:solidFill>
                            <a:srgbClr val="0000FF"/>
                          </a:solidFill>
                          <a:effectLst/>
                        </a:rPr>
                        <a:t>A</a:t>
                      </a:r>
                      <a:r>
                        <a:rPr lang="pt-BR" baseline="-25000">
                          <a:solidFill>
                            <a:srgbClr val="0000FF"/>
                          </a:solidFill>
                          <a:effectLst/>
                        </a:rPr>
                        <a:t>1</a:t>
                      </a:r>
                      <a:r>
                        <a:rPr lang="pt-BR" baseline="30000">
                          <a:solidFill>
                            <a:srgbClr val="0000FF"/>
                          </a:solidFill>
                          <a:effectLst/>
                        </a:rPr>
                        <a:t>+</a:t>
                      </a:r>
                      <a:r>
                        <a:rPr lang="pt-BR">
                          <a:effectLst/>
                        </a:rPr>
                        <a:t> – </a:t>
                      </a:r>
                      <a:r>
                        <a:rPr lang="pt-BR">
                          <a:solidFill>
                            <a:srgbClr val="0000FF"/>
                          </a:solidFill>
                          <a:effectLst/>
                        </a:rPr>
                        <a:t>h</a:t>
                      </a:r>
                      <a:r>
                        <a:rPr lang="pt-BR" baseline="30000">
                          <a:solidFill>
                            <a:srgbClr val="0000FF"/>
                          </a:solidFill>
                          <a:effectLst/>
                        </a:rPr>
                        <a:t>2</a:t>
                      </a:r>
                      <a:r>
                        <a:rPr lang="pt-BR">
                          <a:effectLst/>
                        </a:rPr>
                        <a:t> – </a:t>
                      </a:r>
                      <a:r>
                        <a:rPr lang="pt-BR">
                          <a:solidFill>
                            <a:srgbClr val="0000FF"/>
                          </a:solidFill>
                          <a:effectLst/>
                        </a:rPr>
                        <a:t>h</a:t>
                      </a:r>
                      <a:r>
                        <a:rPr lang="pt-BR" baseline="30000">
                          <a:solidFill>
                            <a:srgbClr val="0000FF"/>
                          </a:solidFill>
                          <a:effectLst/>
                        </a:rPr>
                        <a:t>3</a:t>
                      </a:r>
                      <a:r>
                        <a:rPr lang="pt-BR">
                          <a:effectLst/>
                        </a:rPr>
                        <a:t> – </a:t>
                      </a:r>
                      <a:r>
                        <a:rPr lang="pt-BR">
                          <a:solidFill>
                            <a:srgbClr val="0000FF"/>
                          </a:solidFill>
                          <a:effectLst/>
                        </a:rPr>
                        <a:t>A</a:t>
                      </a:r>
                      <a:r>
                        <a:rPr lang="pt-BR" baseline="-25000">
                          <a:solidFill>
                            <a:srgbClr val="0000FF"/>
                          </a:solidFill>
                          <a:effectLst/>
                        </a:rPr>
                        <a:t>0</a:t>
                      </a:r>
                      <a:r>
                        <a:rPr lang="pt-BR" baseline="30000">
                          <a:solidFill>
                            <a:srgbClr val="0000FF"/>
                          </a:solidFill>
                          <a:effectLst/>
                        </a:rPr>
                        <a:t>+</a:t>
                      </a:r>
                      <a:endParaRPr lang="pt-BR">
                        <a:effectLst/>
                      </a:endParaRPr>
                    </a:p>
                  </a:txBody>
                  <a:tcPr marL="45720" marR="4572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pt-BR">
                          <a:solidFill>
                            <a:srgbClr val="0000FF"/>
                          </a:solidFill>
                          <a:effectLst/>
                        </a:rPr>
                        <a:t>A</a:t>
                      </a:r>
                      <a:r>
                        <a:rPr lang="pt-BR" baseline="-25000">
                          <a:solidFill>
                            <a:srgbClr val="0000FF"/>
                          </a:solidFill>
                          <a:effectLst/>
                        </a:rPr>
                        <a:t>1</a:t>
                      </a:r>
                      <a:r>
                        <a:rPr lang="pt-BR" baseline="30000">
                          <a:solidFill>
                            <a:srgbClr val="0000FF"/>
                          </a:solidFill>
                          <a:effectLst/>
                        </a:rPr>
                        <a:t>–</a:t>
                      </a:r>
                      <a:r>
                        <a:rPr lang="pt-BR">
                          <a:effectLst/>
                        </a:rPr>
                        <a:t> – </a:t>
                      </a:r>
                      <a:r>
                        <a:rPr lang="pt-BR">
                          <a:solidFill>
                            <a:srgbClr val="0000FF"/>
                          </a:solidFill>
                          <a:effectLst/>
                        </a:rPr>
                        <a:t>h</a:t>
                      </a:r>
                      <a:r>
                        <a:rPr lang="pt-BR" baseline="30000">
                          <a:solidFill>
                            <a:srgbClr val="0000FF"/>
                          </a:solidFill>
                          <a:effectLst/>
                        </a:rPr>
                        <a:t>0</a:t>
                      </a:r>
                      <a:r>
                        <a:rPr lang="pt-BR">
                          <a:effectLst/>
                        </a:rPr>
                        <a:t> – </a:t>
                      </a:r>
                      <a:r>
                        <a:rPr lang="pt-BR">
                          <a:solidFill>
                            <a:srgbClr val="0000FF"/>
                          </a:solidFill>
                          <a:effectLst/>
                        </a:rPr>
                        <a:t>A</a:t>
                      </a:r>
                      <a:r>
                        <a:rPr lang="pt-BR" baseline="-25000">
                          <a:solidFill>
                            <a:srgbClr val="0000FF"/>
                          </a:solidFill>
                          <a:effectLst/>
                        </a:rPr>
                        <a:t>0</a:t>
                      </a:r>
                      <a:r>
                        <a:rPr lang="pt-BR" baseline="30000">
                          <a:solidFill>
                            <a:srgbClr val="0000FF"/>
                          </a:solidFill>
                          <a:effectLst/>
                        </a:rPr>
                        <a:t>–</a:t>
                      </a:r>
                      <a:r>
                        <a:rPr lang="pt-BR">
                          <a:effectLst/>
                        </a:rPr>
                        <a:t> – </a:t>
                      </a:r>
                      <a:r>
                        <a:rPr lang="pt-BR">
                          <a:solidFill>
                            <a:srgbClr val="0000FF"/>
                          </a:solidFill>
                          <a:effectLst/>
                        </a:rPr>
                        <a:t>h</a:t>
                      </a:r>
                      <a:r>
                        <a:rPr lang="pt-BR" baseline="30000">
                          <a:solidFill>
                            <a:srgbClr val="0000FF"/>
                          </a:solidFill>
                          <a:effectLst/>
                        </a:rPr>
                        <a:t>1</a:t>
                      </a:r>
                      <a:r>
                        <a:rPr lang="pt-BR">
                          <a:effectLst/>
                        </a:rPr>
                        <a:t> – </a:t>
                      </a:r>
                      <a:r>
                        <a:rPr lang="pt-BR">
                          <a:solidFill>
                            <a:srgbClr val="0000FF"/>
                          </a:solidFill>
                          <a:effectLst/>
                        </a:rPr>
                        <a:t>A</a:t>
                      </a:r>
                      <a:r>
                        <a:rPr lang="pt-BR" baseline="-25000">
                          <a:solidFill>
                            <a:srgbClr val="0000FF"/>
                          </a:solidFill>
                          <a:effectLst/>
                        </a:rPr>
                        <a:t>2</a:t>
                      </a:r>
                      <a:r>
                        <a:rPr lang="pt-BR" baseline="30000">
                          <a:solidFill>
                            <a:srgbClr val="0000FF"/>
                          </a:solidFill>
                          <a:effectLst/>
                        </a:rPr>
                        <a:t>–</a:t>
                      </a:r>
                      <a:r>
                        <a:rPr lang="pt-BR">
                          <a:effectLst/>
                        </a:rPr>
                        <a:t> – </a:t>
                      </a:r>
                      <a:r>
                        <a:rPr lang="pt-BR">
                          <a:solidFill>
                            <a:srgbClr val="0000FF"/>
                          </a:solidFill>
                          <a:effectLst/>
                        </a:rPr>
                        <a:t>h</a:t>
                      </a:r>
                      <a:r>
                        <a:rPr lang="pt-BR" baseline="30000">
                          <a:solidFill>
                            <a:srgbClr val="0000FF"/>
                          </a:solidFill>
                          <a:effectLst/>
                        </a:rPr>
                        <a:t>2</a:t>
                      </a:r>
                      <a:r>
                        <a:rPr lang="pt-BR">
                          <a:effectLst/>
                        </a:rPr>
                        <a:t> – </a:t>
                      </a:r>
                      <a:r>
                        <a:rPr lang="pt-BR">
                          <a:solidFill>
                            <a:srgbClr val="0000FF"/>
                          </a:solidFill>
                          <a:effectLst/>
                        </a:rPr>
                        <a:t>h</a:t>
                      </a:r>
                      <a:r>
                        <a:rPr lang="pt-BR" baseline="30000">
                          <a:solidFill>
                            <a:srgbClr val="0000FF"/>
                          </a:solidFill>
                          <a:effectLst/>
                        </a:rPr>
                        <a:t>3</a:t>
                      </a:r>
                      <a:r>
                        <a:rPr lang="pt-BR">
                          <a:effectLst/>
                        </a:rPr>
                        <a:t> – </a:t>
                      </a:r>
                      <a:r>
                        <a:rPr lang="pt-BR">
                          <a:solidFill>
                            <a:srgbClr val="0000FF"/>
                          </a:solidFill>
                          <a:effectLst/>
                        </a:rPr>
                        <a:t>A</a:t>
                      </a:r>
                      <a:r>
                        <a:rPr lang="pt-BR" baseline="-25000">
                          <a:solidFill>
                            <a:srgbClr val="0000FF"/>
                          </a:solidFill>
                          <a:effectLst/>
                        </a:rPr>
                        <a:t>3</a:t>
                      </a:r>
                      <a:r>
                        <a:rPr lang="pt-BR" baseline="30000">
                          <a:solidFill>
                            <a:srgbClr val="0000FF"/>
                          </a:solidFill>
                          <a:effectLst/>
                        </a:rPr>
                        <a:t>–</a:t>
                      </a:r>
                      <a:endParaRPr lang="pt-BR">
                        <a:effectLst/>
                      </a:endParaRPr>
                    </a:p>
                  </a:txBody>
                  <a:tcPr marL="45720" marR="4572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pt-BR" dirty="0">
                          <a:solidFill>
                            <a:srgbClr val="0000FF"/>
                          </a:solidFill>
                          <a:effectLst/>
                        </a:rPr>
                        <a:t>A</a:t>
                      </a:r>
                      <a:r>
                        <a:rPr lang="pt-BR" baseline="-25000" dirty="0">
                          <a:solidFill>
                            <a:srgbClr val="0000FF"/>
                          </a:solidFill>
                          <a:effectLst/>
                        </a:rPr>
                        <a:t>2</a:t>
                      </a:r>
                      <a:r>
                        <a:rPr lang="pt-BR" baseline="30000" dirty="0">
                          <a:solidFill>
                            <a:srgbClr val="0000FF"/>
                          </a:solidFill>
                          <a:effectLst/>
                        </a:rPr>
                        <a:t>–</a:t>
                      </a:r>
                      <a:r>
                        <a:rPr lang="pt-BR" dirty="0">
                          <a:effectLst/>
                        </a:rPr>
                        <a:t> – </a:t>
                      </a:r>
                      <a:r>
                        <a:rPr lang="pt-BR" dirty="0">
                          <a:solidFill>
                            <a:srgbClr val="0000FF"/>
                          </a:solidFill>
                          <a:effectLst/>
                        </a:rPr>
                        <a:t>h</a:t>
                      </a:r>
                      <a:r>
                        <a:rPr lang="pt-BR" baseline="30000" dirty="0">
                          <a:solidFill>
                            <a:srgbClr val="0000FF"/>
                          </a:solidFill>
                          <a:effectLst/>
                        </a:rPr>
                        <a:t>0</a:t>
                      </a:r>
                      <a:r>
                        <a:rPr lang="pt-BR" dirty="0">
                          <a:effectLst/>
                        </a:rPr>
                        <a:t> – </a:t>
                      </a:r>
                      <a:r>
                        <a:rPr lang="pt-BR" dirty="0">
                          <a:solidFill>
                            <a:srgbClr val="0000FF"/>
                          </a:solidFill>
                          <a:effectLst/>
                        </a:rPr>
                        <a:t>A</a:t>
                      </a:r>
                      <a:r>
                        <a:rPr lang="pt-BR" baseline="-25000" dirty="0">
                          <a:solidFill>
                            <a:srgbClr val="0000FF"/>
                          </a:solidFill>
                          <a:effectLst/>
                        </a:rPr>
                        <a:t>3</a:t>
                      </a:r>
                      <a:r>
                        <a:rPr lang="pt-BR" baseline="30000" dirty="0">
                          <a:solidFill>
                            <a:srgbClr val="0000FF"/>
                          </a:solidFill>
                          <a:effectLst/>
                        </a:rPr>
                        <a:t>–</a:t>
                      </a:r>
                      <a:r>
                        <a:rPr lang="pt-BR" dirty="0">
                          <a:effectLst/>
                        </a:rPr>
                        <a:t> – </a:t>
                      </a:r>
                      <a:r>
                        <a:rPr lang="pt-BR" dirty="0">
                          <a:solidFill>
                            <a:srgbClr val="0000FF"/>
                          </a:solidFill>
                          <a:effectLst/>
                        </a:rPr>
                        <a:t>h</a:t>
                      </a:r>
                      <a:r>
                        <a:rPr lang="pt-BR" baseline="30000" dirty="0">
                          <a:solidFill>
                            <a:srgbClr val="0000FF"/>
                          </a:solidFill>
                          <a:effectLst/>
                        </a:rPr>
                        <a:t>1</a:t>
                      </a:r>
                      <a:r>
                        <a:rPr lang="pt-BR" dirty="0">
                          <a:effectLst/>
                        </a:rPr>
                        <a:t> – </a:t>
                      </a:r>
                      <a:r>
                        <a:rPr lang="pt-BR" dirty="0">
                          <a:solidFill>
                            <a:srgbClr val="0000FF"/>
                          </a:solidFill>
                          <a:effectLst/>
                        </a:rPr>
                        <a:t>A</a:t>
                      </a:r>
                      <a:r>
                        <a:rPr lang="pt-BR" baseline="-25000" dirty="0">
                          <a:solidFill>
                            <a:srgbClr val="0000FF"/>
                          </a:solidFill>
                          <a:effectLst/>
                        </a:rPr>
                        <a:t>1</a:t>
                      </a:r>
                      <a:r>
                        <a:rPr lang="pt-BR" baseline="30000" dirty="0">
                          <a:solidFill>
                            <a:srgbClr val="0000FF"/>
                          </a:solidFill>
                          <a:effectLst/>
                        </a:rPr>
                        <a:t>–</a:t>
                      </a:r>
                      <a:r>
                        <a:rPr lang="pt-BR" dirty="0">
                          <a:effectLst/>
                        </a:rPr>
                        <a:t> – </a:t>
                      </a:r>
                      <a:r>
                        <a:rPr lang="pt-BR" dirty="0">
                          <a:solidFill>
                            <a:srgbClr val="0000FF"/>
                          </a:solidFill>
                          <a:effectLst/>
                        </a:rPr>
                        <a:t>h</a:t>
                      </a:r>
                      <a:r>
                        <a:rPr lang="pt-BR" baseline="30000" dirty="0">
                          <a:solidFill>
                            <a:srgbClr val="0000FF"/>
                          </a:solidFill>
                          <a:effectLst/>
                        </a:rPr>
                        <a:t>2</a:t>
                      </a:r>
                      <a:r>
                        <a:rPr lang="pt-BR" dirty="0">
                          <a:effectLst/>
                        </a:rPr>
                        <a:t> – </a:t>
                      </a:r>
                      <a:r>
                        <a:rPr lang="pt-BR" dirty="0">
                          <a:solidFill>
                            <a:srgbClr val="0000FF"/>
                          </a:solidFill>
                          <a:effectLst/>
                        </a:rPr>
                        <a:t>h</a:t>
                      </a:r>
                      <a:r>
                        <a:rPr lang="pt-BR" baseline="30000" dirty="0">
                          <a:solidFill>
                            <a:srgbClr val="0000FF"/>
                          </a:solidFill>
                          <a:effectLst/>
                        </a:rPr>
                        <a:t>3</a:t>
                      </a:r>
                      <a:r>
                        <a:rPr lang="pt-BR" dirty="0">
                          <a:effectLst/>
                        </a:rPr>
                        <a:t> – </a:t>
                      </a:r>
                      <a:r>
                        <a:rPr lang="pt-BR" dirty="0">
                          <a:solidFill>
                            <a:srgbClr val="0000FF"/>
                          </a:solidFill>
                          <a:effectLst/>
                        </a:rPr>
                        <a:t>A</a:t>
                      </a:r>
                      <a:r>
                        <a:rPr lang="pt-BR" baseline="-25000" dirty="0">
                          <a:solidFill>
                            <a:srgbClr val="0000FF"/>
                          </a:solidFill>
                          <a:effectLst/>
                        </a:rPr>
                        <a:t>0</a:t>
                      </a:r>
                      <a:r>
                        <a:rPr lang="pt-BR" baseline="30000" dirty="0">
                          <a:solidFill>
                            <a:srgbClr val="0000FF"/>
                          </a:solidFill>
                          <a:effectLst/>
                        </a:rPr>
                        <a:t>–</a:t>
                      </a:r>
                      <a:endParaRPr lang="pt-BR" dirty="0">
                        <a:effectLst/>
                      </a:endParaRPr>
                    </a:p>
                  </a:txBody>
                  <a:tcPr marL="45720" marR="4572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FF"/>
                    </a:solidFill>
                  </a:tcPr>
                </a:tc>
              </a:tr>
            </a:tbl>
          </a:graphicData>
        </a:graphic>
      </p:graphicFrame>
      <p:sp>
        <p:nvSpPr>
          <p:cNvPr id="12" name="Заголовок 1"/>
          <p:cNvSpPr txBox="1">
            <a:spLocks/>
          </p:cNvSpPr>
          <p:nvPr/>
        </p:nvSpPr>
        <p:spPr>
          <a:xfrm>
            <a:off x="0" y="216024"/>
            <a:ext cx="7507288" cy="5486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u="sng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Топологию можно записать</a:t>
            </a:r>
            <a:br>
              <a:rPr lang="ru-RU" dirty="0" smtClean="0"/>
            </a:br>
            <a:r>
              <a:rPr lang="ru-RU" dirty="0" smtClean="0"/>
              <a:t>по-разному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6888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648072"/>
            <a:ext cx="7507288" cy="548680"/>
          </a:xfrm>
        </p:spPr>
        <p:txBody>
          <a:bodyPr/>
          <a:lstStyle/>
          <a:p>
            <a:r>
              <a:rPr lang="ru-RU" dirty="0" smtClean="0"/>
              <a:t>Автоматизируем классификации</a:t>
            </a:r>
            <a:br>
              <a:rPr lang="ru-RU" dirty="0" smtClean="0"/>
            </a:br>
            <a:r>
              <a:rPr lang="ru-RU" dirty="0" smtClean="0"/>
              <a:t>(детекторы)</a:t>
            </a:r>
            <a:r>
              <a:rPr lang="en-US" dirty="0" smtClean="0"/>
              <a:t>: </a:t>
            </a:r>
            <a:r>
              <a:rPr lang="en-US" sz="2000" dirty="0" smtClean="0"/>
              <a:t>http://mouse .belozersky.msu.ru/proton</a:t>
            </a:r>
            <a:endParaRPr lang="ru-RU" sz="20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861A-FB08-42BE-8AE3-7B76ACB541A5}" type="slidenum">
              <a:rPr lang="ru-RU" smtClean="0"/>
              <a:pPr/>
              <a:t>51</a:t>
            </a:fld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3" t="8838" r="16197" b="7132"/>
          <a:stretch/>
        </p:blipFill>
        <p:spPr bwMode="auto">
          <a:xfrm>
            <a:off x="251520" y="1268760"/>
            <a:ext cx="2520280" cy="2715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 t="12256" r="8135" b="6604"/>
          <a:stretch/>
        </p:blipFill>
        <p:spPr bwMode="auto">
          <a:xfrm>
            <a:off x="3275856" y="1309084"/>
            <a:ext cx="4299692" cy="2635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 descr="http://mouse.belozersky.msu.ru/~evgeniy/cgi-bin/proton/jobs/138545793046/pdbfile.ent.finalgraph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" y="4149080"/>
            <a:ext cx="3019425" cy="250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7" t="15972" r="67255" b="55478"/>
          <a:stretch/>
        </p:blipFill>
        <p:spPr bwMode="auto">
          <a:xfrm>
            <a:off x="3275856" y="4149080"/>
            <a:ext cx="2687588" cy="2246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3" t="12708" r="54611" b="31051"/>
          <a:stretch/>
        </p:blipFill>
        <p:spPr bwMode="auto">
          <a:xfrm>
            <a:off x="6084168" y="4050656"/>
            <a:ext cx="2197100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5538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648072"/>
            <a:ext cx="7507288" cy="548680"/>
          </a:xfrm>
        </p:spPr>
        <p:txBody>
          <a:bodyPr/>
          <a:lstStyle/>
          <a:p>
            <a:r>
              <a:rPr lang="ru-RU" dirty="0"/>
              <a:t>Разнообразие </a:t>
            </a:r>
            <a:r>
              <a:rPr lang="ru-RU" dirty="0" smtClean="0"/>
              <a:t>укладок:</a:t>
            </a:r>
            <a:br>
              <a:rPr lang="ru-RU" dirty="0" smtClean="0"/>
            </a:br>
            <a:r>
              <a:rPr lang="ru-RU" dirty="0" smtClean="0"/>
              <a:t>насколько строги </a:t>
            </a:r>
            <a:r>
              <a:rPr lang="en-US" dirty="0" smtClean="0"/>
              <a:t>“</a:t>
            </a:r>
            <a:r>
              <a:rPr lang="ru-RU" dirty="0" smtClean="0"/>
              <a:t>запреты</a:t>
            </a:r>
            <a:r>
              <a:rPr lang="en-US" dirty="0" smtClean="0"/>
              <a:t>”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861A-FB08-42BE-8AE3-7B76ACB541A5}" type="slidenum">
              <a:rPr lang="ru-RU" smtClean="0"/>
              <a:pPr/>
              <a:t>52</a:t>
            </a:fld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2" t="20943" r="14324" b="7176"/>
          <a:stretch/>
        </p:blipFill>
        <p:spPr bwMode="auto">
          <a:xfrm>
            <a:off x="-1" y="1124744"/>
            <a:ext cx="8316417" cy="5083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6226254"/>
            <a:ext cx="68407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Aksianov</a:t>
            </a:r>
            <a:r>
              <a:rPr lang="en-US" dirty="0"/>
              <a:t> E. Motif Analyzer for protein 3D structures. J </a:t>
            </a:r>
            <a:r>
              <a:rPr lang="en-US" dirty="0" err="1"/>
              <a:t>Struct</a:t>
            </a:r>
            <a:r>
              <a:rPr lang="en-US" dirty="0"/>
              <a:t> Biol. </a:t>
            </a:r>
            <a:r>
              <a:rPr lang="en-US" dirty="0" smtClean="0"/>
              <a:t>2014</a:t>
            </a:r>
            <a:r>
              <a:rPr lang="ru-RU" dirty="0"/>
              <a:t>.</a:t>
            </a:r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1270346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16632"/>
            <a:ext cx="7507288" cy="1080120"/>
          </a:xfrm>
        </p:spPr>
        <p:txBody>
          <a:bodyPr/>
          <a:lstStyle/>
          <a:p>
            <a:r>
              <a:rPr lang="ru-RU" dirty="0"/>
              <a:t>Зачем нужны </a:t>
            </a:r>
            <a:r>
              <a:rPr lang="ru-RU" dirty="0" err="1"/>
              <a:t>струкурные</a:t>
            </a:r>
            <a:r>
              <a:rPr lang="ru-RU" dirty="0"/>
              <a:t> классификации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861A-FB08-42BE-8AE3-7B76ACB541A5}" type="slidenum">
              <a:rPr lang="ru-RU" smtClean="0"/>
              <a:pPr/>
              <a:t>53</a:t>
            </a:fld>
            <a:endParaRPr lang="ru-RU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179512" y="1268760"/>
            <a:ext cx="7498080" cy="504056"/>
          </a:xfrm>
          <a:prstGeom prst="rect">
            <a:avLst/>
          </a:prstGeom>
        </p:spPr>
        <p:txBody>
          <a:bodyPr/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err="1" smtClean="0"/>
              <a:t>Голд</a:t>
            </a:r>
            <a:r>
              <a:rPr lang="ru-RU" dirty="0" smtClean="0"/>
              <a:t> стандарт для различных алгоритмов</a:t>
            </a:r>
            <a:endParaRPr lang="ru-RU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16" y="1700808"/>
            <a:ext cx="3457575" cy="255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892662" y="2060858"/>
            <a:ext cx="123142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/>
              <a:t>DSSP</a:t>
            </a:r>
            <a:endParaRPr lang="ru-RU" sz="3000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58991" y="2708920"/>
            <a:ext cx="4800600" cy="101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Группа 8"/>
          <p:cNvGrpSpPr/>
          <p:nvPr/>
        </p:nvGrpSpPr>
        <p:grpSpPr>
          <a:xfrm>
            <a:off x="399010" y="4351735"/>
            <a:ext cx="7989414" cy="2533649"/>
            <a:chOff x="355611" y="3670717"/>
            <a:chExt cx="7989414" cy="2533649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 rotWithShape="1">
            <a:blip r:embed="rId4" cstate="screen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55611" y="3670717"/>
              <a:ext cx="3457575" cy="25336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508011" y="3823117"/>
              <a:ext cx="133722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0" dirty="0" err="1" smtClean="0"/>
                <a:t>SheeP</a:t>
              </a:r>
              <a:endParaRPr lang="ru-RU" sz="3000" dirty="0"/>
            </a:p>
          </p:txBody>
        </p:sp>
        <p:pic>
          <p:nvPicPr>
            <p:cNvPr id="12" name="Picture 5"/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699012" y="3975517"/>
              <a:ext cx="3521064" cy="695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5"/>
            <p:cNvPicPr>
              <a:picLocks noChangeAspect="1" noChangeArrowheads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125450" y="4813717"/>
              <a:ext cx="4219575" cy="952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04052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861A-FB08-42BE-8AE3-7B76ACB541A5}" type="slidenum">
              <a:rPr lang="ru-RU" smtClean="0"/>
              <a:pPr/>
              <a:t>54</a:t>
            </a:fld>
            <a:endParaRPr lang="ru-RU"/>
          </a:p>
        </p:txBody>
      </p:sp>
      <p:grpSp>
        <p:nvGrpSpPr>
          <p:cNvPr id="5" name="Группа 4"/>
          <p:cNvGrpSpPr/>
          <p:nvPr/>
        </p:nvGrpSpPr>
        <p:grpSpPr>
          <a:xfrm>
            <a:off x="4932040" y="1268760"/>
            <a:ext cx="3251300" cy="4185756"/>
            <a:chOff x="4932040" y="1268760"/>
            <a:chExt cx="3251300" cy="4185756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19" t="5590" r="24713" b="4183"/>
            <a:stretch/>
          </p:blipFill>
          <p:spPr bwMode="auto">
            <a:xfrm>
              <a:off x="4932040" y="1268760"/>
              <a:ext cx="3251300" cy="34737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5724128" y="5085184"/>
              <a:ext cx="16722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1a3q A:227-327</a:t>
              </a:r>
              <a:endParaRPr lang="ru-RU" dirty="0"/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8" t="30775" r="3946" b="7502"/>
          <a:stretch/>
        </p:blipFill>
        <p:spPr bwMode="auto">
          <a:xfrm>
            <a:off x="136104" y="1414403"/>
            <a:ext cx="4630972" cy="3182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603603" y="5085184"/>
            <a:ext cx="1558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1bhg A:22-225</a:t>
            </a:r>
            <a:endParaRPr lang="ru-RU" dirty="0"/>
          </a:p>
        </p:txBody>
      </p:sp>
      <p:sp>
        <p:nvSpPr>
          <p:cNvPr id="9" name="Заголовок 1"/>
          <p:cNvSpPr>
            <a:spLocks noGrp="1"/>
          </p:cNvSpPr>
          <p:nvPr>
            <p:ph type="ctrTitle"/>
          </p:nvPr>
        </p:nvSpPr>
        <p:spPr>
          <a:xfrm>
            <a:off x="5495826" y="260648"/>
            <a:ext cx="2123728" cy="576064"/>
          </a:xfrm>
        </p:spPr>
        <p:txBody>
          <a:bodyPr/>
          <a:lstStyle/>
          <a:p>
            <a:r>
              <a:rPr lang="en-US" dirty="0" smtClean="0"/>
              <a:t>PALSSE</a:t>
            </a:r>
            <a:endParaRPr lang="ru-RU" dirty="0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541738" y="396320"/>
            <a:ext cx="3238173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u="sng" kern="1200" cap="none" spc="-100" baseline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/>
              <a:t>SheeP</a:t>
            </a:r>
            <a:r>
              <a:rPr lang="en-US" dirty="0" smtClean="0"/>
              <a:t>, SCOP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2908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861A-FB08-42BE-8AE3-7B76ACB541A5}" type="slidenum">
              <a:rPr lang="ru-RU" smtClean="0"/>
              <a:pPr/>
              <a:t>55</a:t>
            </a:fld>
            <a:endParaRPr lang="ru-RU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6119" y="2096171"/>
            <a:ext cx="7162800" cy="269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Прямоугольник 4"/>
          <p:cNvSpPr>
            <a:spLocks noChangeArrowheads="1"/>
          </p:cNvSpPr>
          <p:nvPr/>
        </p:nvSpPr>
        <p:spPr bwMode="auto">
          <a:xfrm>
            <a:off x="419919" y="5328321"/>
            <a:ext cx="76962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err="1"/>
              <a:t>Aksianov</a:t>
            </a:r>
            <a:r>
              <a:rPr lang="en-US" dirty="0"/>
              <a:t>, </a:t>
            </a:r>
            <a:r>
              <a:rPr lang="en-US" dirty="0" err="1"/>
              <a:t>Alexeevski</a:t>
            </a:r>
            <a:r>
              <a:rPr lang="en-US" dirty="0"/>
              <a:t>. </a:t>
            </a:r>
            <a:r>
              <a:rPr lang="en-US" dirty="0" err="1"/>
              <a:t>SheeP</a:t>
            </a:r>
            <a:r>
              <a:rPr lang="en-US" dirty="0"/>
              <a:t>: A Tool for Description of  </a:t>
            </a:r>
            <a:r>
              <a:rPr lang="el-GR" dirty="0"/>
              <a:t>β</a:t>
            </a:r>
            <a:r>
              <a:rPr lang="en-US" dirty="0"/>
              <a:t>-Sheets in Protein 3D Structures. </a:t>
            </a:r>
            <a:r>
              <a:rPr lang="en-US" i="1" dirty="0"/>
              <a:t>Journal of Bioinformatics and Computational Biology</a:t>
            </a:r>
            <a:r>
              <a:rPr lang="en-US" dirty="0"/>
              <a:t>, 2012. 10(2</a:t>
            </a:r>
            <a:r>
              <a:rPr lang="en-US" dirty="0" smtClean="0"/>
              <a:t>)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467544" y="908720"/>
            <a:ext cx="77265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dirty="0" smtClean="0"/>
              <a:t>Частота ошибок, допускаемых программами </a:t>
            </a:r>
            <a:r>
              <a:rPr lang="en-US" sz="3000" dirty="0" smtClean="0"/>
              <a:t>DSSP</a:t>
            </a:r>
            <a:r>
              <a:rPr lang="ru-RU" sz="3000" dirty="0"/>
              <a:t>,</a:t>
            </a:r>
            <a:r>
              <a:rPr lang="ru-RU" sz="3000" dirty="0" smtClean="0"/>
              <a:t> </a:t>
            </a:r>
            <a:r>
              <a:rPr lang="en-US" sz="3000" dirty="0" smtClean="0"/>
              <a:t>Stride</a:t>
            </a:r>
            <a:r>
              <a:rPr lang="ru-RU" sz="3000" dirty="0" smtClean="0"/>
              <a:t> и </a:t>
            </a:r>
            <a:r>
              <a:rPr lang="en-US" sz="3000" dirty="0" err="1" smtClean="0"/>
              <a:t>SheeP</a:t>
            </a:r>
            <a:endParaRPr lang="ru-RU" sz="3000" dirty="0"/>
          </a:p>
        </p:txBody>
      </p:sp>
    </p:spTree>
    <p:extLst>
      <p:ext uri="{BB962C8B-B14F-4D97-AF65-F5344CB8AC3E}">
        <p14:creationId xmlns:p14="http://schemas.microsoft.com/office/powerpoint/2010/main" val="3095739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Предсказание спаривания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861A-FB08-42BE-8AE3-7B76ACB541A5}" type="slidenum">
              <a:rPr lang="ru-RU" smtClean="0"/>
              <a:pPr/>
              <a:t>56</a:t>
            </a:fld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3640" y="6290156"/>
            <a:ext cx="84267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/>
              <a:t>Savojardo</a:t>
            </a:r>
            <a:r>
              <a:rPr lang="en-US" sz="1400" dirty="0"/>
              <a:t> C., </a:t>
            </a:r>
            <a:r>
              <a:rPr lang="en-US" sz="1400" dirty="0" err="1"/>
              <a:t>Fariselli</a:t>
            </a:r>
            <a:r>
              <a:rPr lang="en-US" sz="1400" dirty="0"/>
              <a:t> P., </a:t>
            </a:r>
            <a:r>
              <a:rPr lang="en-US" sz="1400" dirty="0" err="1"/>
              <a:t>Martelli</a:t>
            </a:r>
            <a:r>
              <a:rPr lang="en-US" sz="1400" dirty="0"/>
              <a:t> P.L., </a:t>
            </a:r>
            <a:r>
              <a:rPr lang="en-US" sz="1400" dirty="0" err="1"/>
              <a:t>Casadio</a:t>
            </a:r>
            <a:r>
              <a:rPr lang="en-US" sz="1400" dirty="0"/>
              <a:t> R. </a:t>
            </a:r>
            <a:r>
              <a:rPr lang="en-US" sz="1400" dirty="0" err="1"/>
              <a:t>BCov</a:t>
            </a:r>
            <a:r>
              <a:rPr lang="en-US" sz="1400" dirty="0"/>
              <a:t>: a method for predicting </a:t>
            </a:r>
            <a:r>
              <a:rPr lang="en-US" sz="1400" dirty="0" smtClean="0"/>
              <a:t>beta-sheet </a:t>
            </a:r>
            <a:r>
              <a:rPr lang="en-US" sz="1400" dirty="0"/>
              <a:t>topology using sparse inverse covariance estimation and integer programming. Bioinformatics. 2013. 29(24)</a:t>
            </a:r>
            <a:endParaRPr lang="ru-RU" sz="14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65" r="37353" b="31082"/>
          <a:stretch/>
        </p:blipFill>
        <p:spPr bwMode="auto">
          <a:xfrm>
            <a:off x="1519537" y="620688"/>
            <a:ext cx="5485765" cy="2631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59" r="3241" b="25624"/>
          <a:stretch/>
        </p:blipFill>
        <p:spPr bwMode="auto">
          <a:xfrm>
            <a:off x="-28808" y="3252128"/>
            <a:ext cx="8472805" cy="2661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54" r="20877" b="9153"/>
          <a:stretch/>
        </p:blipFill>
        <p:spPr bwMode="auto">
          <a:xfrm>
            <a:off x="742855" y="548680"/>
            <a:ext cx="6928485" cy="491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13" r="50000" b="14724"/>
          <a:stretch/>
        </p:blipFill>
        <p:spPr bwMode="auto">
          <a:xfrm>
            <a:off x="2018431" y="2924944"/>
            <a:ext cx="437832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3455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Ну, хватит!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861A-FB08-42BE-8AE3-7B76ACB541A5}" type="slidenum">
              <a:rPr lang="ru-RU" smtClean="0"/>
              <a:pPr/>
              <a:t>57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5735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Разница между </a:t>
            </a:r>
            <a:r>
              <a:rPr lang="en-US" dirty="0"/>
              <a:t>a/b </a:t>
            </a:r>
            <a:r>
              <a:rPr lang="ru-RU" dirty="0"/>
              <a:t>и </a:t>
            </a:r>
            <a:r>
              <a:rPr lang="en-US" dirty="0" err="1"/>
              <a:t>a+b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861A-FB08-42BE-8AE3-7B76ACB541A5}" type="slidenum">
              <a:rPr lang="ru-RU" smtClean="0"/>
              <a:pPr/>
              <a:t>6</a:t>
            </a:fld>
            <a:endParaRPr lang="ru-RU" dirty="0"/>
          </a:p>
        </p:txBody>
      </p:sp>
      <p:pic>
        <p:nvPicPr>
          <p:cNvPr id="4" name="Picture 4" descr="F:\Common\Education\FBB\Year_02\Term_6\Lectures\3Dcomparison\3Dclassification\1tpa_asb.GIF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CFFFF"/>
              </a:clrFrom>
              <a:clrTo>
                <a:srgbClr val="CC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5" y="476672"/>
            <a:ext cx="3384376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923928" y="721659"/>
            <a:ext cx="3411538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CC3300"/>
                </a:solidFill>
              </a:rPr>
              <a:t>a/b</a:t>
            </a:r>
            <a:r>
              <a:rPr lang="ru-RU" sz="3600" dirty="0">
                <a:solidFill>
                  <a:srgbClr val="CC3300"/>
                </a:solidFill>
              </a:rPr>
              <a:t>:</a:t>
            </a:r>
            <a:r>
              <a:rPr lang="en-US" sz="3600" dirty="0">
                <a:solidFill>
                  <a:srgbClr val="CC3300"/>
                </a:solidFill>
              </a:rPr>
              <a:t>  </a:t>
            </a:r>
            <a:r>
              <a:rPr lang="ru-RU" sz="3600" dirty="0">
                <a:solidFill>
                  <a:srgbClr val="CC3300"/>
                </a:solidFill>
              </a:rPr>
              <a:t/>
            </a:r>
            <a:br>
              <a:rPr lang="ru-RU" sz="3600" dirty="0">
                <a:solidFill>
                  <a:srgbClr val="CC3300"/>
                </a:solidFill>
              </a:rPr>
            </a:br>
            <a:r>
              <a:rPr lang="ru-RU" dirty="0"/>
              <a:t>- Спирали и тяжи вместе</a:t>
            </a:r>
          </a:p>
          <a:p>
            <a:r>
              <a:rPr lang="ru-RU" dirty="0"/>
              <a:t>образуют глобулу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977208" y="3645024"/>
            <a:ext cx="42672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dirty="0" err="1">
                <a:solidFill>
                  <a:srgbClr val="CC3300"/>
                </a:solidFill>
              </a:rPr>
              <a:t>a+b</a:t>
            </a:r>
            <a:r>
              <a:rPr lang="ru-RU" sz="3600" dirty="0">
                <a:solidFill>
                  <a:srgbClr val="CC3300"/>
                </a:solidFill>
              </a:rPr>
              <a:t>:</a:t>
            </a:r>
            <a:r>
              <a:rPr lang="en-US" dirty="0"/>
              <a:t>  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- Спирали и тяжи более или менее разобщены </a:t>
            </a:r>
          </a:p>
        </p:txBody>
      </p:sp>
      <p:pic>
        <p:nvPicPr>
          <p:cNvPr id="6" name="Picture 3" descr="F:\Common\Education\FBB\Year_02\Term_6\Lectures\3Dcomparison\3Dclassification\2act_apb.GIF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CCFFFF"/>
              </a:clrFrom>
              <a:clrTo>
                <a:srgbClr val="CC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371" y="3476491"/>
            <a:ext cx="3381509" cy="3381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2671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Архитектуры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861A-FB08-42BE-8AE3-7B76ACB541A5}" type="slidenum">
              <a:rPr lang="ru-RU" smtClean="0"/>
              <a:pPr/>
              <a:t>7</a:t>
            </a:fld>
            <a:endParaRPr lang="ru-RU"/>
          </a:p>
        </p:txBody>
      </p:sp>
      <p:grpSp>
        <p:nvGrpSpPr>
          <p:cNvPr id="6" name="Группа 5"/>
          <p:cNvGrpSpPr/>
          <p:nvPr/>
        </p:nvGrpSpPr>
        <p:grpSpPr>
          <a:xfrm>
            <a:off x="149599" y="836712"/>
            <a:ext cx="2667001" cy="2181630"/>
            <a:chOff x="380999" y="1094970"/>
            <a:chExt cx="2667001" cy="2181630"/>
          </a:xfrm>
        </p:grpSpPr>
        <p:sp>
          <p:nvSpPr>
            <p:cNvPr id="7" name="TextBox 2"/>
            <p:cNvSpPr txBox="1">
              <a:spLocks noChangeArrowheads="1"/>
            </p:cNvSpPr>
            <p:nvPr/>
          </p:nvSpPr>
          <p:spPr bwMode="auto">
            <a:xfrm>
              <a:off x="746582" y="2907268"/>
              <a:ext cx="180984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l-GR" dirty="0" smtClean="0"/>
                <a:t>β</a:t>
              </a:r>
              <a:r>
                <a:rPr lang="ru-RU" dirty="0" smtClean="0"/>
                <a:t>-сэндвич</a:t>
              </a:r>
              <a:endParaRPr lang="ru-RU" dirty="0"/>
            </a:p>
          </p:txBody>
        </p:sp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2" cstate="screen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80999" y="1094970"/>
              <a:ext cx="2667001" cy="1825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9" name="Группа 8"/>
          <p:cNvGrpSpPr/>
          <p:nvPr/>
        </p:nvGrpSpPr>
        <p:grpSpPr>
          <a:xfrm>
            <a:off x="7706" y="3735567"/>
            <a:ext cx="2160945" cy="2514651"/>
            <a:chOff x="174615" y="3036281"/>
            <a:chExt cx="2160945" cy="2514651"/>
          </a:xfrm>
        </p:grpSpPr>
        <p:sp>
          <p:nvSpPr>
            <p:cNvPr id="10" name="Прямоугольник 3"/>
            <p:cNvSpPr>
              <a:spLocks noChangeArrowheads="1"/>
            </p:cNvSpPr>
            <p:nvPr/>
          </p:nvSpPr>
          <p:spPr bwMode="auto">
            <a:xfrm>
              <a:off x="533400" y="5181600"/>
              <a:ext cx="180216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l-GR" dirty="0" smtClean="0"/>
                <a:t>β</a:t>
              </a:r>
              <a:r>
                <a:rPr lang="ru-RU" dirty="0" smtClean="0"/>
                <a:t>-баррель</a:t>
              </a:r>
              <a:endParaRPr lang="ru-RU" dirty="0"/>
            </a:p>
          </p:txBody>
        </p:sp>
        <p:pic>
          <p:nvPicPr>
            <p:cNvPr id="11" name="Picture 3"/>
            <p:cNvPicPr>
              <a:picLocks noChangeAspect="1" noChangeArrowheads="1"/>
            </p:cNvPicPr>
            <p:nvPr/>
          </p:nvPicPr>
          <p:blipFill rotWithShape="1">
            <a:blip r:embed="rId3" cstate="screen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74615" y="3036281"/>
              <a:ext cx="2126904" cy="22383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2" name="Группа 11"/>
          <p:cNvGrpSpPr/>
          <p:nvPr/>
        </p:nvGrpSpPr>
        <p:grpSpPr>
          <a:xfrm>
            <a:off x="4481740" y="3735567"/>
            <a:ext cx="1998117" cy="2350562"/>
            <a:chOff x="5143373" y="4023005"/>
            <a:chExt cx="1998117" cy="2350562"/>
          </a:xfrm>
        </p:grpSpPr>
        <p:pic>
          <p:nvPicPr>
            <p:cNvPr id="13" name="Picture 4"/>
            <p:cNvPicPr>
              <a:picLocks noChangeAspect="1" noChangeArrowheads="1"/>
            </p:cNvPicPr>
            <p:nvPr/>
          </p:nvPicPr>
          <p:blipFill rotWithShape="1">
            <a:blip r:embed="rId4" cstate="screen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143373" y="4023005"/>
              <a:ext cx="1998117" cy="1981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Прямоугольник 12"/>
            <p:cNvSpPr>
              <a:spLocks noChangeArrowheads="1"/>
            </p:cNvSpPr>
            <p:nvPr/>
          </p:nvSpPr>
          <p:spPr bwMode="auto">
            <a:xfrm>
              <a:off x="5479045" y="6004235"/>
              <a:ext cx="149120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l-GR" dirty="0" smtClean="0"/>
                <a:t>β</a:t>
              </a:r>
              <a:r>
                <a:rPr lang="ru-RU" dirty="0" smtClean="0"/>
                <a:t>-пропеллер</a:t>
              </a:r>
              <a:endParaRPr lang="ru-RU" dirty="0"/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6094188" y="3829942"/>
            <a:ext cx="2486832" cy="2406982"/>
            <a:chOff x="5635704" y="1113555"/>
            <a:chExt cx="2486832" cy="2406982"/>
          </a:xfrm>
        </p:grpSpPr>
        <p:sp>
          <p:nvSpPr>
            <p:cNvPr id="16" name="Прямоугольник 13"/>
            <p:cNvSpPr>
              <a:spLocks noChangeArrowheads="1"/>
            </p:cNvSpPr>
            <p:nvPr/>
          </p:nvSpPr>
          <p:spPr bwMode="auto">
            <a:xfrm>
              <a:off x="6189946" y="3151205"/>
              <a:ext cx="137834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l-GR" dirty="0" smtClean="0"/>
                <a:t>β</a:t>
              </a:r>
              <a:r>
                <a:rPr lang="ru-RU" dirty="0" smtClean="0"/>
                <a:t>-призма</a:t>
              </a:r>
              <a:endParaRPr lang="ru-RU" dirty="0"/>
            </a:p>
          </p:txBody>
        </p:sp>
        <p:pic>
          <p:nvPicPr>
            <p:cNvPr id="17" name="Picture 5"/>
            <p:cNvPicPr>
              <a:picLocks noChangeAspect="1" noChangeArrowheads="1"/>
            </p:cNvPicPr>
            <p:nvPr/>
          </p:nvPicPr>
          <p:blipFill rotWithShape="1">
            <a:blip r:embed="rId5" cstate="screen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635704" y="1113555"/>
              <a:ext cx="2486832" cy="21154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8" name="Группа 17"/>
          <p:cNvGrpSpPr/>
          <p:nvPr/>
        </p:nvGrpSpPr>
        <p:grpSpPr>
          <a:xfrm>
            <a:off x="1763688" y="3527228"/>
            <a:ext cx="2777559" cy="2523028"/>
            <a:chOff x="651441" y="3660850"/>
            <a:chExt cx="2777559" cy="2523028"/>
          </a:xfrm>
        </p:grpSpPr>
        <p:sp>
          <p:nvSpPr>
            <p:cNvPr id="19" name="TextBox 10"/>
            <p:cNvSpPr txBox="1">
              <a:spLocks noChangeArrowheads="1"/>
            </p:cNvSpPr>
            <p:nvPr/>
          </p:nvSpPr>
          <p:spPr bwMode="auto">
            <a:xfrm>
              <a:off x="1222357" y="5814546"/>
              <a:ext cx="163572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dirty="0" smtClean="0"/>
                <a:t>TIM-</a:t>
              </a:r>
              <a:r>
                <a:rPr lang="ru-RU" dirty="0" smtClean="0"/>
                <a:t>баррель</a:t>
              </a:r>
              <a:endParaRPr lang="ru-RU" dirty="0"/>
            </a:p>
          </p:txBody>
        </p:sp>
        <p:pic>
          <p:nvPicPr>
            <p:cNvPr id="20" name="Picture 3"/>
            <p:cNvPicPr>
              <a:picLocks noChangeAspect="1" noChangeArrowheads="1"/>
            </p:cNvPicPr>
            <p:nvPr/>
          </p:nvPicPr>
          <p:blipFill rotWithShape="1">
            <a:blip r:embed="rId6" cstate="screen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51441" y="3660850"/>
              <a:ext cx="2777559" cy="21870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1" name="Группа 20"/>
          <p:cNvGrpSpPr/>
          <p:nvPr/>
        </p:nvGrpSpPr>
        <p:grpSpPr>
          <a:xfrm>
            <a:off x="2870590" y="759530"/>
            <a:ext cx="2882163" cy="2226717"/>
            <a:chOff x="3638639" y="3612253"/>
            <a:chExt cx="2882163" cy="2226717"/>
          </a:xfrm>
        </p:grpSpPr>
        <p:sp>
          <p:nvSpPr>
            <p:cNvPr id="22" name="TextBox 1"/>
            <p:cNvSpPr txBox="1">
              <a:spLocks noChangeArrowheads="1"/>
            </p:cNvSpPr>
            <p:nvPr/>
          </p:nvSpPr>
          <p:spPr bwMode="auto">
            <a:xfrm>
              <a:off x="4381548" y="5469638"/>
              <a:ext cx="139634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l-GR" dirty="0"/>
                <a:t>α</a:t>
              </a:r>
              <a:r>
                <a:rPr lang="en-US" dirty="0"/>
                <a:t>/</a:t>
              </a:r>
              <a:r>
                <a:rPr lang="el-GR" dirty="0" smtClean="0"/>
                <a:t>β</a:t>
              </a:r>
              <a:r>
                <a:rPr lang="ru-RU" dirty="0" smtClean="0"/>
                <a:t>-сэндвич</a:t>
              </a:r>
              <a:endParaRPr lang="ru-RU" dirty="0"/>
            </a:p>
          </p:txBody>
        </p:sp>
        <p:pic>
          <p:nvPicPr>
            <p:cNvPr id="23" name="Picture 6"/>
            <p:cNvPicPr>
              <a:picLocks noChangeAspect="1" noChangeArrowheads="1"/>
            </p:cNvPicPr>
            <p:nvPr/>
          </p:nvPicPr>
          <p:blipFill rotWithShape="1">
            <a:blip r:embed="rId7" cstate="screen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638639" y="3612253"/>
              <a:ext cx="2882163" cy="22267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4" name="Группа 23"/>
          <p:cNvGrpSpPr/>
          <p:nvPr/>
        </p:nvGrpSpPr>
        <p:grpSpPr>
          <a:xfrm>
            <a:off x="6154690" y="759530"/>
            <a:ext cx="2061396" cy="2493625"/>
            <a:chOff x="6549204" y="3398284"/>
            <a:chExt cx="2061396" cy="2493625"/>
          </a:xfrm>
        </p:grpSpPr>
        <p:sp>
          <p:nvSpPr>
            <p:cNvPr id="25" name="TextBox 9"/>
            <p:cNvSpPr txBox="1">
              <a:spLocks noChangeArrowheads="1"/>
            </p:cNvSpPr>
            <p:nvPr/>
          </p:nvSpPr>
          <p:spPr bwMode="auto">
            <a:xfrm>
              <a:off x="6665569" y="5522577"/>
              <a:ext cx="159030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l-GR" dirty="0"/>
                <a:t>α</a:t>
              </a:r>
              <a:r>
                <a:rPr lang="en-US" dirty="0"/>
                <a:t>/</a:t>
              </a:r>
              <a:r>
                <a:rPr lang="el-GR" dirty="0"/>
                <a:t>β</a:t>
              </a:r>
              <a:r>
                <a:rPr lang="en-US" dirty="0"/>
                <a:t>/</a:t>
              </a:r>
              <a:r>
                <a:rPr lang="el-GR" dirty="0" smtClean="0"/>
                <a:t>α</a:t>
              </a:r>
              <a:r>
                <a:rPr lang="en-US" dirty="0" smtClean="0"/>
                <a:t>-</a:t>
              </a:r>
              <a:r>
                <a:rPr lang="ru-RU" dirty="0" smtClean="0"/>
                <a:t>сэндвич</a:t>
              </a:r>
              <a:endParaRPr lang="ru-RU" dirty="0"/>
            </a:p>
          </p:txBody>
        </p:sp>
        <p:pic>
          <p:nvPicPr>
            <p:cNvPr id="26" name="Picture 7"/>
            <p:cNvPicPr>
              <a:picLocks noChangeAspect="1" noChangeArrowheads="1"/>
            </p:cNvPicPr>
            <p:nvPr/>
          </p:nvPicPr>
          <p:blipFill rotWithShape="1">
            <a:blip r:embed="rId8" cstate="screen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549204" y="3398284"/>
              <a:ext cx="2061396" cy="21189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2036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Непростые архитектуры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861A-FB08-42BE-8AE3-7B76ACB541A5}" type="slidenum">
              <a:rPr lang="ru-RU" smtClean="0"/>
              <a:pPr/>
              <a:t>8</a:t>
            </a:fld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0" t="6007" r="4000" b="4412"/>
          <a:stretch/>
        </p:blipFill>
        <p:spPr bwMode="auto">
          <a:xfrm>
            <a:off x="-23638" y="845736"/>
            <a:ext cx="8484070" cy="4916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939180"/>
            <a:ext cx="4503420" cy="4823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713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16388" y="2650904"/>
            <a:ext cx="2641600" cy="215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4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86124" y="2597962"/>
            <a:ext cx="2667000" cy="2269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 rotWithShape="1">
          <a:blip r:embed="rId5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8342" y="2596095"/>
            <a:ext cx="2882564" cy="2268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 rotWithShape="1">
          <a:blip r:embed="rId6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62063" y="2520347"/>
            <a:ext cx="2898843" cy="2344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 rotWithShape="1">
          <a:blip r:embed="rId7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35019" y="2718908"/>
            <a:ext cx="2752929" cy="2161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 rotWithShape="1">
          <a:blip r:embed="rId8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14483" y="2240046"/>
            <a:ext cx="2794001" cy="2624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 rotWithShape="1">
          <a:blip r:embed="rId9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48932" y="2287722"/>
            <a:ext cx="2988735" cy="2518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Топология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0C82-1047-48C4-A6E3-CB06866D3F08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066800" y="1600200"/>
            <a:ext cx="57356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/>
              <a:t>Архитектура</a:t>
            </a:r>
            <a:r>
              <a:rPr lang="ru-RU" dirty="0" smtClean="0"/>
              <a:t> – взаимное расположение </a:t>
            </a:r>
            <a:r>
              <a:rPr lang="el-GR" dirty="0" smtClean="0"/>
              <a:t>β</a:t>
            </a:r>
            <a:r>
              <a:rPr lang="ru-RU" dirty="0" smtClean="0"/>
              <a:t>-листов</a:t>
            </a:r>
            <a:br>
              <a:rPr lang="ru-RU" dirty="0" smtClean="0"/>
            </a:br>
            <a:r>
              <a:rPr lang="ru-RU" dirty="0" smtClean="0"/>
              <a:t>и слоев прилегающих к ним </a:t>
            </a:r>
            <a:r>
              <a:rPr lang="el-GR" dirty="0"/>
              <a:t>α</a:t>
            </a:r>
            <a:r>
              <a:rPr lang="ru-RU" dirty="0" smtClean="0"/>
              <a:t>-спиралей в пространстве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66800" y="5075872"/>
            <a:ext cx="750641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/>
              <a:t>Топология</a:t>
            </a:r>
            <a:r>
              <a:rPr lang="ru-RU" dirty="0" smtClean="0"/>
              <a:t> – расположение </a:t>
            </a:r>
            <a:r>
              <a:rPr lang="el-GR" dirty="0" smtClean="0"/>
              <a:t>β</a:t>
            </a:r>
            <a:r>
              <a:rPr lang="ru-RU" dirty="0" smtClean="0"/>
              <a:t>-тяжей и </a:t>
            </a:r>
            <a:r>
              <a:rPr lang="el-GR" dirty="0"/>
              <a:t>α</a:t>
            </a:r>
            <a:r>
              <a:rPr lang="ru-RU" dirty="0" smtClean="0"/>
              <a:t>-спиралей в пространстве</a:t>
            </a:r>
            <a:br>
              <a:rPr lang="ru-RU" dirty="0" smtClean="0"/>
            </a:br>
            <a:r>
              <a:rPr lang="ru-RU" dirty="0" smtClean="0"/>
              <a:t>и их порядок в полипептидной цепи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i="1" dirty="0" smtClean="0"/>
              <a:t>Структурный мотив</a:t>
            </a:r>
            <a:r>
              <a:rPr lang="ru-RU" dirty="0" smtClean="0"/>
              <a:t> – несколько тяжей и, возможно, спиралей,</a:t>
            </a:r>
            <a:br>
              <a:rPr lang="ru-RU" dirty="0" smtClean="0"/>
            </a:br>
            <a:r>
              <a:rPr lang="ru-RU" dirty="0" smtClean="0"/>
              <a:t>топология которых широко распространены среди известных структур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4495800" y="2438400"/>
            <a:ext cx="312906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4495800" y="3370780"/>
            <a:ext cx="312906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ru-RU" dirty="0"/>
          </a:p>
        </p:txBody>
      </p:sp>
      <p:sp>
        <p:nvSpPr>
          <p:cNvPr id="7" name="Овал 6"/>
          <p:cNvSpPr/>
          <p:nvPr/>
        </p:nvSpPr>
        <p:spPr>
          <a:xfrm>
            <a:off x="5143500" y="3352800"/>
            <a:ext cx="381000" cy="40529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3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181600" y="2438400"/>
            <a:ext cx="441146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endParaRPr lang="ru-RU" dirty="0"/>
          </a:p>
        </p:txBody>
      </p:sp>
      <p:sp>
        <p:nvSpPr>
          <p:cNvPr id="24" name="Овал 23"/>
          <p:cNvSpPr/>
          <p:nvPr/>
        </p:nvSpPr>
        <p:spPr>
          <a:xfrm>
            <a:off x="5867400" y="2438400"/>
            <a:ext cx="381000" cy="40529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9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629400" y="2438400"/>
            <a:ext cx="312906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4</a:t>
            </a:r>
            <a:endParaRPr lang="ru-RU" dirty="0"/>
          </a:p>
        </p:txBody>
      </p:sp>
      <p:sp>
        <p:nvSpPr>
          <p:cNvPr id="26" name="Овал 25"/>
          <p:cNvSpPr/>
          <p:nvPr/>
        </p:nvSpPr>
        <p:spPr>
          <a:xfrm>
            <a:off x="7315200" y="2438400"/>
            <a:ext cx="381000" cy="40529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5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001000" y="2438400"/>
            <a:ext cx="312906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6</a:t>
            </a:r>
            <a:endParaRPr lang="ru-RU" dirty="0"/>
          </a:p>
        </p:txBody>
      </p:sp>
      <p:sp>
        <p:nvSpPr>
          <p:cNvPr id="29" name="TextBox 28"/>
          <p:cNvSpPr txBox="1"/>
          <p:nvPr/>
        </p:nvSpPr>
        <p:spPr>
          <a:xfrm>
            <a:off x="5943600" y="3377092"/>
            <a:ext cx="312906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8</a:t>
            </a:r>
            <a:endParaRPr lang="ru-RU" dirty="0"/>
          </a:p>
        </p:txBody>
      </p:sp>
      <p:sp>
        <p:nvSpPr>
          <p:cNvPr id="30" name="Овал 29"/>
          <p:cNvSpPr/>
          <p:nvPr/>
        </p:nvSpPr>
        <p:spPr>
          <a:xfrm>
            <a:off x="6591300" y="3359112"/>
            <a:ext cx="381000" cy="40529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7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114800" y="3828871"/>
            <a:ext cx="4705195" cy="120032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/>
              <a:t>Архитектура: </a:t>
            </a:r>
            <a:r>
              <a:rPr lang="el-GR" dirty="0" smtClean="0"/>
              <a:t>β</a:t>
            </a:r>
            <a:r>
              <a:rPr lang="ru-RU" dirty="0" smtClean="0"/>
              <a:t>-сэндвич</a:t>
            </a:r>
            <a:br>
              <a:rPr lang="ru-RU" dirty="0" smtClean="0"/>
            </a:br>
            <a:r>
              <a:rPr lang="ru-RU" dirty="0" smtClean="0"/>
              <a:t>Топология: порядок тяжей в полипептидной цепи: 1-2-3-…,</a:t>
            </a:r>
            <a:br>
              <a:rPr lang="ru-RU" dirty="0" smtClean="0"/>
            </a:br>
            <a:r>
              <a:rPr lang="ru-RU" dirty="0" smtClean="0"/>
              <a:t>порядок в </a:t>
            </a:r>
            <a:r>
              <a:rPr lang="el-GR" dirty="0" smtClean="0"/>
              <a:t>β</a:t>
            </a:r>
            <a:r>
              <a:rPr lang="ru-RU" dirty="0" smtClean="0"/>
              <a:t>-листах: 2-10-9-4-5-6 и 1-3-8-7</a:t>
            </a:r>
            <a:endParaRPr lang="ru-RU" dirty="0"/>
          </a:p>
        </p:txBody>
      </p:sp>
      <p:pic>
        <p:nvPicPr>
          <p:cNvPr id="3087" name="Picture 15"/>
          <p:cNvPicPr>
            <a:picLocks noChangeAspect="1" noChangeArrowheads="1"/>
          </p:cNvPicPr>
          <p:nvPr/>
        </p:nvPicPr>
        <p:blipFill rotWithShape="1">
          <a:blip r:embed="rId10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79821" y="2544973"/>
            <a:ext cx="2700135" cy="2295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1754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7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9" grpId="0" animBg="1"/>
      <p:bldP spid="30" grpId="0" animBg="1"/>
      <p:bldP spid="31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седство">
  <a:themeElements>
    <a:clrScheme name="Соседство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Стандартная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оседство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2484</TotalTime>
  <Words>2010</Words>
  <Application>Microsoft Office PowerPoint</Application>
  <PresentationFormat>Экран (4:3)</PresentationFormat>
  <Paragraphs>462</Paragraphs>
  <Slides>57</Slides>
  <Notes>13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58" baseType="lpstr">
      <vt:lpstr>Соседство</vt:lpstr>
      <vt:lpstr>Разнообразие укладок  Архитектура и топология  Структурные мотивы</vt:lpstr>
      <vt:lpstr>Разнообразие укладок</vt:lpstr>
      <vt:lpstr>Элементарная единица –домен</vt:lpstr>
      <vt:lpstr>CATH. Уровни классификации</vt:lpstr>
      <vt:lpstr>Структурные классы</vt:lpstr>
      <vt:lpstr>Разница между a/b и a+b</vt:lpstr>
      <vt:lpstr>Архитектуры</vt:lpstr>
      <vt:lpstr>Непростые архитектуры</vt:lpstr>
      <vt:lpstr>Топология</vt:lpstr>
      <vt:lpstr>CATH. Протокол</vt:lpstr>
      <vt:lpstr>SCOP. Уровни классификации</vt:lpstr>
      <vt:lpstr>SCOP. Уровни классификации</vt:lpstr>
      <vt:lpstr>SCOP. Уровни классификации</vt:lpstr>
      <vt:lpstr>T-cell receptors</vt:lpstr>
      <vt:lpstr>С-концевой домен α-амилаз</vt:lpstr>
      <vt:lpstr>Презентация PowerPoint</vt:lpstr>
      <vt:lpstr>SCOP и CATH</vt:lpstr>
      <vt:lpstr>Презентация PowerPoint</vt:lpstr>
      <vt:lpstr>Структурные мотивы</vt:lpstr>
      <vt:lpstr>Leu zipper</vt:lpstr>
      <vt:lpstr>Helix-turn-helix</vt:lpstr>
      <vt:lpstr>Zn finger</vt:lpstr>
      <vt:lpstr>EF-hand</vt:lpstr>
      <vt:lpstr>Презентация PowerPoint</vt:lpstr>
      <vt:lpstr>Core and extensions: к известным мотивам</vt:lpstr>
      <vt:lpstr>Core and extensions: NMR</vt:lpstr>
      <vt:lpstr>Core and extensions: 2-oxoglutarate oxygenases</vt:lpstr>
      <vt:lpstr>Core and extensions: 2-oxoglutarate oxygenases</vt:lpstr>
      <vt:lpstr>Core and extensions: 2-oxoglutarate oxygenases</vt:lpstr>
      <vt:lpstr>Core and extensions: и т.д.</vt:lpstr>
      <vt:lpstr>Творческий поиск</vt:lpstr>
      <vt:lpstr>Статистика топологий</vt:lpstr>
      <vt:lpstr>Статистика топологий</vt:lpstr>
      <vt:lpstr>Статистика топологий</vt:lpstr>
      <vt:lpstr>Статистика топологий: Rozetta</vt:lpstr>
      <vt:lpstr>Статистика топологий: Rozetta</vt:lpstr>
      <vt:lpstr>Rules for sandwiches</vt:lpstr>
      <vt:lpstr>Презентация PowerPoint</vt:lpstr>
      <vt:lpstr>Презентация PowerPoint</vt:lpstr>
      <vt:lpstr>Автоматизируем классификации (детекторы): PTGL</vt:lpstr>
      <vt:lpstr>ProSMoS</vt:lpstr>
      <vt:lpstr>Карта бета-листа</vt:lpstr>
      <vt:lpstr>Гребни (crests)</vt:lpstr>
      <vt:lpstr>Paired residues, beta-buldges</vt:lpstr>
      <vt:lpstr>Paired residues, beta-buldges</vt:lpstr>
      <vt:lpstr>Архитектура</vt:lpstr>
      <vt:lpstr>Топология</vt:lpstr>
      <vt:lpstr>Топология</vt:lpstr>
      <vt:lpstr>Топология</vt:lpstr>
      <vt:lpstr>Презентация PowerPoint</vt:lpstr>
      <vt:lpstr>Автоматизируем классификации (детекторы): http://mouse .belozersky.msu.ru/proton</vt:lpstr>
      <vt:lpstr>Разнообразие укладок: насколько строги “запреты”</vt:lpstr>
      <vt:lpstr>Зачем нужны струкурные классификации</vt:lpstr>
      <vt:lpstr>PALSSE</vt:lpstr>
      <vt:lpstr>Презентация PowerPoint</vt:lpstr>
      <vt:lpstr>Предсказание спаривания</vt:lpstr>
      <vt:lpstr>Ну, хватит!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evgeniy</dc:creator>
  <cp:lastModifiedBy>evgeniy</cp:lastModifiedBy>
  <cp:revision>157</cp:revision>
  <dcterms:created xsi:type="dcterms:W3CDTF">2012-11-06T04:20:55Z</dcterms:created>
  <dcterms:modified xsi:type="dcterms:W3CDTF">2014-12-01T09:10:08Z</dcterms:modified>
</cp:coreProperties>
</file>