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62" autoAdjust="0"/>
  </p:normalViewPr>
  <p:slideViewPr>
    <p:cSldViewPr>
      <p:cViewPr>
        <p:scale>
          <a:sx n="125" d="100"/>
          <a:sy n="125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AC7182-D144-45E5-94BF-DCC4F81425E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6D0F40-37DA-43F0-93E6-1085767CA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rs.ebi.ac.uk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другие серверы </a:t>
            </a:r>
            <a:r>
              <a:rPr lang="en-US" b="1" smtClean="0"/>
              <a:t>SRS</a:t>
            </a:r>
            <a:r>
              <a:rPr lang="ru-RU" smtClean="0"/>
              <a:t>: кроме </a:t>
            </a:r>
            <a:r>
              <a:rPr lang="en-US" b="1" smtClean="0">
                <a:hlinkClick r:id="rId3"/>
              </a:rPr>
              <a:t>srs.ebi.ac.uk</a:t>
            </a:r>
            <a:r>
              <a:rPr lang="ru-RU" b="1" smtClean="0"/>
              <a:t> </a:t>
            </a:r>
            <a:r>
              <a:rPr lang="ru-RU" smtClean="0"/>
              <a:t>в Интернете есть ещё множество серверов, на который установлен SRS. Они отличаются версией самого SRS, а также количеством проиндексированных банков данных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Несмотря на не самую последнюю версию, SRS на EBI рекомендуется для использования в первую очередь, поскольку имеет один из наиболее полных наборов банков, и, главное, эти банки регулярно обновляются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</a:t>
            </a:r>
            <a:r>
              <a:rPr lang="en-US" smtClean="0"/>
              <a:t>SRS</a:t>
            </a:r>
            <a:r>
              <a:rPr lang="ru-RU" smtClean="0"/>
              <a:t> доступен </a:t>
            </a:r>
            <a:r>
              <a:rPr lang="ru-RU" b="1" smtClean="0"/>
              <a:t>быстрый поиск</a:t>
            </a:r>
            <a:r>
              <a:rPr lang="ru-RU" smtClean="0"/>
              <a:t>, но эффективнее использовать </a:t>
            </a:r>
            <a:r>
              <a:rPr lang="ru-RU" b="1" smtClean="0">
                <a:solidFill>
                  <a:srgbClr val="FF0000"/>
                </a:solidFill>
              </a:rPr>
              <a:t>поиск с заданными параметрами</a:t>
            </a:r>
            <a:r>
              <a:rPr lang="ru-RU" smtClean="0"/>
              <a:t> на странице </a:t>
            </a:r>
            <a:r>
              <a:rPr lang="en-US" b="1" smtClean="0">
                <a:solidFill>
                  <a:srgbClr val="C00000"/>
                </a:solidFill>
              </a:rPr>
              <a:t>Library Page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AE9FC-CDA8-40D9-9593-2204988329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Создатели </a:t>
            </a:r>
            <a:r>
              <a:rPr lang="en-US" smtClean="0"/>
              <a:t>MRS</a:t>
            </a:r>
            <a:r>
              <a:rPr lang="ru-RU" smtClean="0"/>
              <a:t> сравнивают его с </a:t>
            </a:r>
            <a:r>
              <a:rPr lang="en-US" smtClean="0"/>
              <a:t>Google</a:t>
            </a:r>
            <a:r>
              <a:rPr lang="ru-RU" smtClean="0"/>
              <a:t> в области биологических баз данных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AF225-E0AE-42D5-A229-378D1240E75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MRS</a:t>
            </a:r>
            <a:r>
              <a:rPr lang="ru-RU" smtClean="0"/>
              <a:t> поиск очень похож на </a:t>
            </a:r>
            <a:r>
              <a:rPr lang="en-US" smtClean="0"/>
              <a:t>SRS</a:t>
            </a:r>
            <a:endParaRPr lang="ru-RU" smtClean="0"/>
          </a:p>
          <a:p>
            <a:r>
              <a:rPr lang="ru-RU" smtClean="0"/>
              <a:t>Разница в том, что запрос формируется вручную: логические операторы и «*» надо вводить самостоятельно сразу, без помощи удобного (как в </a:t>
            </a:r>
            <a:r>
              <a:rPr lang="en-US" smtClean="0"/>
              <a:t>SRS</a:t>
            </a:r>
            <a:r>
              <a:rPr lang="ru-RU" smtClean="0"/>
              <a:t>) интерфейса</a:t>
            </a:r>
          </a:p>
          <a:p>
            <a:r>
              <a:rPr lang="ru-RU" smtClean="0"/>
              <a:t>Дефис «-» не считается буквой, поэтому запрос вида «</a:t>
            </a:r>
            <a:r>
              <a:rPr lang="en-US" smtClean="0"/>
              <a:t>trypsin</a:t>
            </a:r>
            <a:r>
              <a:rPr lang="ru-RU" smtClean="0"/>
              <a:t>»  может выдать и «</a:t>
            </a:r>
            <a:r>
              <a:rPr lang="en-US" smtClean="0"/>
              <a:t>trypsin-like</a:t>
            </a:r>
            <a:r>
              <a:rPr lang="ru-RU" smtClean="0"/>
              <a:t>»</a:t>
            </a:r>
          </a:p>
          <a:p>
            <a:r>
              <a:rPr lang="ru-RU" smtClean="0"/>
              <a:t>Если надо искать по конкретному полю, то его название вписывается в строку поиска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39398-5036-47F3-BCF4-BAB991C864E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Поиск «</a:t>
            </a:r>
            <a:r>
              <a:rPr lang="en-US" smtClean="0"/>
              <a:t>trypsin</a:t>
            </a:r>
            <a:r>
              <a:rPr lang="ru-RU" smtClean="0"/>
              <a:t>» выдает еще и ингибитров трипсина и  типсиноподобные белки</a:t>
            </a:r>
          </a:p>
          <a:p>
            <a:r>
              <a:rPr lang="ru-RU" smtClean="0"/>
              <a:t>Отсечь ингибиторы можно,</a:t>
            </a:r>
            <a:r>
              <a:rPr lang="en-US" smtClean="0"/>
              <a:t> </a:t>
            </a:r>
            <a:r>
              <a:rPr lang="ru-RU" smtClean="0"/>
              <a:t>использовав логическое </a:t>
            </a:r>
            <a:r>
              <a:rPr lang="en-US" smtClean="0"/>
              <a:t>NOT (!)</a:t>
            </a:r>
          </a:p>
          <a:p>
            <a:r>
              <a:rPr lang="ru-RU" smtClean="0"/>
              <a:t>Поскольку дефис «-» не является буквой, то слова, написанные через черточку считаются отдельными словами</a:t>
            </a:r>
          </a:p>
          <a:p>
            <a:r>
              <a:rPr lang="ru-RU" smtClean="0"/>
              <a:t>Поэтому также находятся трипсиноподобные белки</a:t>
            </a:r>
          </a:p>
          <a:p>
            <a:r>
              <a:rPr lang="ru-RU" smtClean="0"/>
              <a:t>Чтобы их отсечь также используется логическое </a:t>
            </a:r>
            <a:r>
              <a:rPr lang="en-US" smtClean="0"/>
              <a:t>NOT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64184-DAAE-431E-9A46-8AC403ADD4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Аналогично </a:t>
            </a:r>
            <a:r>
              <a:rPr lang="en-US" b="1" smtClean="0"/>
              <a:t>SRS</a:t>
            </a:r>
            <a:r>
              <a:rPr lang="en-US" smtClean="0"/>
              <a:t>, </a:t>
            </a:r>
            <a:r>
              <a:rPr lang="ru-RU" smtClean="0"/>
              <a:t>в </a:t>
            </a:r>
            <a:r>
              <a:rPr lang="en-US" b="1" smtClean="0"/>
              <a:t>MRS </a:t>
            </a:r>
            <a:r>
              <a:rPr lang="ru-RU" smtClean="0"/>
              <a:t>можно найти для конкретного банка данных (например </a:t>
            </a:r>
            <a:r>
              <a:rPr lang="en-US" b="1" smtClean="0"/>
              <a:t>SwissProt</a:t>
            </a:r>
            <a:r>
              <a:rPr lang="en-US" smtClean="0"/>
              <a:t>)</a:t>
            </a:r>
            <a:r>
              <a:rPr lang="ru-RU" smtClean="0"/>
              <a:t> названия полей (</a:t>
            </a:r>
            <a:r>
              <a:rPr lang="en-US" smtClean="0"/>
              <a:t>fields)</a:t>
            </a:r>
            <a:r>
              <a:rPr lang="ru-RU" smtClean="0"/>
              <a:t> и их описания</a:t>
            </a:r>
            <a:endParaRPr lang="en-US" smtClean="0"/>
          </a:p>
          <a:p>
            <a:r>
              <a:rPr lang="ru-RU" smtClean="0"/>
              <a:t>Принятые обозначения полей можно использовать при формировании запроса (например </a:t>
            </a:r>
            <a:r>
              <a:rPr lang="en-US" smtClean="0"/>
              <a:t>kw:protein) 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0B804-5FF3-45D0-9F22-C747D86998E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ExPASy – </a:t>
            </a:r>
            <a:r>
              <a:rPr lang="ru-RU" smtClean="0"/>
              <a:t>организация, поддерживающая </a:t>
            </a:r>
            <a:r>
              <a:rPr lang="en-US" smtClean="0"/>
              <a:t>Uniprot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0D078-5E02-4F2B-9343-AF9DBE3D3C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Графический интерфейс отличается, но результаты поиска по </a:t>
            </a:r>
            <a:r>
              <a:rPr lang="en-US" smtClean="0"/>
              <a:t>UniProt</a:t>
            </a:r>
            <a:r>
              <a:rPr lang="ru-RU" smtClean="0"/>
              <a:t> те 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348513-24E5-4CA0-B457-6026CCD3F6F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/>
              <a:t>На странице </a:t>
            </a:r>
            <a:r>
              <a:rPr lang="en-US" b="1" smtClean="0"/>
              <a:t>Library page</a:t>
            </a:r>
            <a:r>
              <a:rPr lang="ru-RU" b="1" smtClean="0"/>
              <a:t> </a:t>
            </a:r>
            <a:r>
              <a:rPr lang="ru-RU" smtClean="0"/>
              <a:t>выбрать галочкой банки данных, в которых надо искать интересующий объект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ru-RU" smtClean="0"/>
              <a:t>при наведении указателя на название БД высвечивается информация о нём</a:t>
            </a:r>
            <a:br>
              <a:rPr lang="ru-RU" smtClean="0"/>
            </a:br>
            <a:r>
              <a:rPr lang="en-US" b="1" smtClean="0"/>
              <a:t>PDB</a:t>
            </a:r>
            <a:r>
              <a:rPr lang="ru-RU" smtClean="0"/>
              <a:t> искать в свернутом разделе </a:t>
            </a:r>
            <a:r>
              <a:rPr lang="en-US" b="1" smtClean="0"/>
              <a:t>Protein function, structure and interaction databases</a:t>
            </a:r>
            <a:r>
              <a:rPr lang="en-US" smtClean="0"/>
              <a:t>  </a:t>
            </a:r>
            <a:r>
              <a:rPr lang="ru-RU" smtClean="0"/>
              <a:t>)</a:t>
            </a:r>
            <a:endParaRPr lang="en-US" smtClean="0"/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/>
              <a:t>Перейти на страницу простой формы запроса (</a:t>
            </a:r>
            <a:r>
              <a:rPr lang="en-US" b="1" smtClean="0"/>
              <a:t>Standard Query Form</a:t>
            </a:r>
            <a:r>
              <a:rPr lang="en-US" smtClean="0"/>
              <a:t>)</a:t>
            </a:r>
            <a:endParaRPr lang="ru-RU" smtClean="0"/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934F0-990E-4DC3-9322-4746F1C052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Сверху отображаются БД, в которых будем искать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Основные разделы: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Поля поиска </a:t>
            </a:r>
            <a:r>
              <a:rPr lang="en-US" b="1" smtClean="0"/>
              <a:t>Fields</a:t>
            </a:r>
            <a:r>
              <a:rPr lang="ru-RU" smtClean="0"/>
              <a:t>:в левых раскрывающихся меню можно выбирать, по какому из полей нужно производить поиск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Варианты полей: весь текст, </a:t>
            </a:r>
            <a:r>
              <a:rPr lang="en-US" smtClean="0"/>
              <a:t>ID</a:t>
            </a:r>
            <a:r>
              <a:rPr lang="ru-RU" smtClean="0"/>
              <a:t>, название организма, вида, ключевые слова и т.п.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Нажав на </a:t>
            </a:r>
            <a:r>
              <a:rPr lang="ru-RU" b="1" smtClean="0">
                <a:solidFill>
                  <a:srgbClr val="00B0F0"/>
                </a:solidFill>
              </a:rPr>
              <a:t>(</a:t>
            </a:r>
            <a:r>
              <a:rPr lang="en-US" b="1" smtClean="0">
                <a:solidFill>
                  <a:srgbClr val="00B0F0"/>
                </a:solidFill>
              </a:rPr>
              <a:t>i</a:t>
            </a:r>
            <a:r>
              <a:rPr lang="ru-RU" b="1" smtClean="0">
                <a:solidFill>
                  <a:srgbClr val="00B0F0"/>
                </a:solidFill>
              </a:rPr>
              <a:t>)</a:t>
            </a:r>
            <a:r>
              <a:rPr lang="ru-RU" smtClean="0"/>
              <a:t> можно узнать,какие значеия проиндексированы для каждого поля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конечном запросе искомые термины соединяются между собой логическими операторами. Вид этих операторов можно выбрать в разделе </a:t>
            </a:r>
            <a:r>
              <a:rPr lang="en-US" b="1" smtClean="0"/>
              <a:t>Search Options</a:t>
            </a:r>
            <a:endParaRPr lang="ru-RU" b="1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конечной таблице можно попросить выводить не все поля, а только интересующие. Это делается в разделе </a:t>
            </a:r>
            <a:r>
              <a:rPr lang="en-US" smtClean="0"/>
              <a:t> </a:t>
            </a:r>
            <a:r>
              <a:rPr lang="en-US" b="1" smtClean="0"/>
              <a:t>Create a view</a:t>
            </a:r>
            <a:endParaRPr lang="ru-RU" b="1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AD27B-E982-469E-938D-0981E77E5A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При составлении запросов можно использовать логические операторы.</a:t>
            </a:r>
          </a:p>
          <a:p>
            <a:pPr eaLnBrk="1" hangingPunct="1"/>
            <a:r>
              <a:rPr lang="ru-RU" smtClean="0"/>
              <a:t>Следует обратить внимание, что в русском языке есть неоднозначность в использовании предлога «и».</a:t>
            </a:r>
          </a:p>
          <a:p>
            <a:pPr eaLnBrk="1" hangingPunct="1"/>
            <a:r>
              <a:rPr lang="ru-RU" smtClean="0"/>
              <a:t>Он может использоваться двояко: как в значении логического </a:t>
            </a:r>
            <a:r>
              <a:rPr lang="en-US" smtClean="0"/>
              <a:t>&amp;</a:t>
            </a:r>
            <a:r>
              <a:rPr lang="ru-RU" smtClean="0"/>
              <a:t> (и), так и в значении логического  </a:t>
            </a:r>
            <a:r>
              <a:rPr lang="en-US" smtClean="0"/>
              <a:t>| </a:t>
            </a:r>
            <a:r>
              <a:rPr lang="ru-RU" smtClean="0"/>
              <a:t>(или).</a:t>
            </a:r>
          </a:p>
          <a:p>
            <a:pPr eaLnBrk="1" hangingPunct="1"/>
            <a:r>
              <a:rPr lang="ru-RU" smtClean="0"/>
              <a:t>Например: если надо найти белки, выполняющие функции </a:t>
            </a:r>
            <a:r>
              <a:rPr lang="ru-RU" i="1" smtClean="0"/>
              <a:t>фосфорилазы </a:t>
            </a:r>
            <a:r>
              <a:rPr lang="ru-RU" b="1" i="1" smtClean="0"/>
              <a:t>и</a:t>
            </a:r>
            <a:r>
              <a:rPr lang="ru-RU" i="1" smtClean="0"/>
              <a:t> метилтрансферазы </a:t>
            </a:r>
            <a:r>
              <a:rPr lang="ru-RU" b="1" smtClean="0"/>
              <a:t>одновременно</a:t>
            </a:r>
            <a:r>
              <a:rPr lang="ru-RU" smtClean="0"/>
              <a:t>, то используется </a:t>
            </a:r>
            <a:r>
              <a:rPr lang="en-US" b="1" smtClean="0"/>
              <a:t>&amp;</a:t>
            </a:r>
            <a:r>
              <a:rPr lang="ru-RU" b="1" smtClean="0"/>
              <a:t> (и)</a:t>
            </a:r>
            <a:endParaRPr lang="ru-RU" smtClean="0"/>
          </a:p>
          <a:p>
            <a:pPr eaLnBrk="1" hangingPunct="1"/>
            <a:r>
              <a:rPr lang="ru-RU" smtClean="0"/>
              <a:t>Если надо искать определенные последовательности в организмах </a:t>
            </a:r>
            <a:r>
              <a:rPr lang="ru-RU" i="1" smtClean="0"/>
              <a:t>мыши </a:t>
            </a:r>
            <a:r>
              <a:rPr lang="ru-RU" b="1" i="1" smtClean="0"/>
              <a:t>и</a:t>
            </a:r>
            <a:r>
              <a:rPr lang="ru-RU" i="1" smtClean="0"/>
              <a:t> крысы </a:t>
            </a:r>
            <a:r>
              <a:rPr lang="ru-RU" smtClean="0"/>
              <a:t>(устроит находка </a:t>
            </a:r>
            <a:r>
              <a:rPr lang="ru-RU" b="1" smtClean="0"/>
              <a:t>хотя бы в одном </a:t>
            </a:r>
            <a:r>
              <a:rPr lang="ru-RU" smtClean="0"/>
              <a:t>из организмов), то используется </a:t>
            </a:r>
            <a:r>
              <a:rPr lang="en-US" b="1" smtClean="0"/>
              <a:t>|</a:t>
            </a:r>
            <a:r>
              <a:rPr lang="ru-RU" b="1" smtClean="0"/>
              <a:t>(или)</a:t>
            </a:r>
            <a:endParaRPr lang="ru-RU" i="1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По умолчанию поля запросов между собой соединяются оператором </a:t>
            </a:r>
            <a:r>
              <a:rPr lang="en-US" smtClean="0"/>
              <a:t>&amp;</a:t>
            </a:r>
            <a:r>
              <a:rPr lang="ru-RU" smtClean="0"/>
              <a:t> (можно назначить и другой)</a:t>
            </a:r>
          </a:p>
          <a:p>
            <a:pPr eaLnBrk="1" hangingPunct="1"/>
            <a:r>
              <a:rPr lang="ru-RU" smtClean="0"/>
              <a:t>По умолчанию в конце каждого запроса добавляется звездочка (*) ,т.е. в запросе в конце добавляется произвольное число букв. Чтобы сделать поиск более конкретным, рекомендуется отключать функцию </a:t>
            </a:r>
            <a:r>
              <a:rPr lang="en-US" i="1" smtClean="0"/>
              <a:t>Use wildcards</a:t>
            </a:r>
            <a:r>
              <a:rPr lang="ru-RU" smtClean="0"/>
              <a:t>, добавляющую * в конце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578C8-F253-4987-9F8F-D56D91BD88E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Ищем: трипсин у мыши</a:t>
            </a:r>
          </a:p>
          <a:p>
            <a:pPr>
              <a:buFontTx/>
              <a:buChar char="•"/>
            </a:pPr>
            <a:r>
              <a:rPr lang="ru-RU" smtClean="0"/>
              <a:t>В соответствующих полях вводим название белка (описание) и организма </a:t>
            </a:r>
            <a:r>
              <a:rPr lang="en-US" smtClean="0"/>
              <a:t>{</a:t>
            </a:r>
            <a:r>
              <a:rPr lang="ru-RU" smtClean="0"/>
              <a:t>если не знаем,  какая третья буква в трипсине –заменяем её звездочкой</a:t>
            </a:r>
            <a:r>
              <a:rPr lang="en-US" smtClean="0"/>
              <a:t>}</a:t>
            </a:r>
            <a:endParaRPr lang="ru-RU" smtClean="0"/>
          </a:p>
          <a:p>
            <a:pPr>
              <a:buFontTx/>
              <a:buChar char="•"/>
            </a:pPr>
            <a:r>
              <a:rPr lang="ru-RU" smtClean="0"/>
              <a:t>Снимаем галочку с </a:t>
            </a:r>
            <a:r>
              <a:rPr lang="en-US" smtClean="0"/>
              <a:t>Use wildcards</a:t>
            </a:r>
            <a:r>
              <a:rPr lang="ru-RU" smtClean="0"/>
              <a:t>, чтобы поиск не искал всё слова, </a:t>
            </a:r>
            <a:r>
              <a:rPr lang="ru-RU" i="1" smtClean="0"/>
              <a:t>начинающиеся</a:t>
            </a:r>
            <a:r>
              <a:rPr lang="ru-RU" smtClean="0"/>
              <a:t> с </a:t>
            </a:r>
            <a:r>
              <a:rPr lang="en-US" smtClean="0"/>
              <a:t>MUS</a:t>
            </a:r>
          </a:p>
          <a:p>
            <a:pPr>
              <a:buFontTx/>
              <a:buChar char="•"/>
            </a:pPr>
            <a:r>
              <a:rPr lang="ru-RU" smtClean="0"/>
              <a:t>Объединяем искомые поля  оператором </a:t>
            </a:r>
            <a:r>
              <a:rPr lang="en-US" smtClean="0"/>
              <a:t>&amp; </a:t>
            </a:r>
            <a:r>
              <a:rPr lang="ru-RU" smtClean="0"/>
              <a:t>(стоит по умолчанию)</a:t>
            </a:r>
          </a:p>
          <a:p>
            <a:pPr>
              <a:buFontTx/>
              <a:buChar char="•"/>
            </a:pPr>
            <a:r>
              <a:rPr lang="ru-RU" smtClean="0"/>
              <a:t>Выбираем интересующие для вывода поля (</a:t>
            </a:r>
            <a:r>
              <a:rPr lang="en-US" smtClean="0"/>
              <a:t>create a view)</a:t>
            </a:r>
            <a:endParaRPr lang="ru-RU" smtClean="0"/>
          </a:p>
          <a:p>
            <a:pPr>
              <a:buFontTx/>
              <a:buChar char="•"/>
            </a:pPr>
            <a:r>
              <a:rPr lang="en-US" smtClean="0"/>
              <a:t>Search!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73659-AC43-48BF-85CC-C3CD50C66B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Результаты поиска представляются в виде таблицы, столбцы которой были выбраны в </a:t>
            </a:r>
            <a:r>
              <a:rPr lang="en-US" b="1" smtClean="0"/>
              <a:t>Create a view</a:t>
            </a:r>
          </a:p>
          <a:p>
            <a:r>
              <a:rPr lang="ru-RU" smtClean="0"/>
              <a:t>В окошке </a:t>
            </a:r>
            <a:r>
              <a:rPr lang="ru-RU" b="1" smtClean="0"/>
              <a:t>Query</a:t>
            </a:r>
            <a:r>
              <a:rPr lang="ru-RU" smtClean="0"/>
              <a:t> отображается текст строки запроса, который был подан на вход программе поиска. Строку запроса сгенерировал веб-интерфейс системы, руководствуясь указаниями пользователя (то есть вас)</a:t>
            </a:r>
          </a:p>
          <a:p>
            <a:r>
              <a:rPr lang="ru-RU" smtClean="0"/>
              <a:t>Слева в </a:t>
            </a:r>
            <a:r>
              <a:rPr lang="en-US" b="1" smtClean="0"/>
              <a:t>Display Options </a:t>
            </a:r>
            <a:r>
              <a:rPr lang="ru-RU" smtClean="0"/>
              <a:t>можно изменять некоторые параметры вывода (но уже не так подробно, как в </a:t>
            </a:r>
            <a:r>
              <a:rPr lang="en-US" b="1" smtClean="0"/>
              <a:t>Create a view</a:t>
            </a:r>
            <a:r>
              <a:rPr lang="ru-RU" smtClean="0"/>
              <a:t>)</a:t>
            </a:r>
          </a:p>
          <a:p>
            <a:r>
              <a:rPr lang="ru-RU" smtClean="0"/>
              <a:t>Можно также обрабатывать и сохранять результаты в </a:t>
            </a:r>
            <a:r>
              <a:rPr lang="en-US" b="1" smtClean="0"/>
              <a:t>Result Options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81D40-81D1-433E-8F58-D208496A0E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Что делать, если не понятно, как соотносится поле из </a:t>
            </a:r>
            <a:r>
              <a:rPr lang="en-US" b="1" smtClean="0"/>
              <a:t>SwissProt</a:t>
            </a:r>
            <a:r>
              <a:rPr lang="ru-RU" b="1" smtClean="0"/>
              <a:t> </a:t>
            </a:r>
            <a:r>
              <a:rPr lang="ru-RU" smtClean="0"/>
              <a:t>с полями из </a:t>
            </a:r>
            <a:r>
              <a:rPr lang="en-US" b="1" smtClean="0"/>
              <a:t>SRS</a:t>
            </a:r>
            <a:r>
              <a:rPr lang="ru-RU" smtClean="0"/>
              <a:t>?</a:t>
            </a:r>
          </a:p>
          <a:p>
            <a:pPr>
              <a:buFontTx/>
              <a:buChar char="•"/>
            </a:pPr>
            <a:r>
              <a:rPr lang="ru-RU" smtClean="0"/>
              <a:t>В </a:t>
            </a:r>
            <a:r>
              <a:rPr lang="en-US" b="1" smtClean="0"/>
              <a:t>Library Page </a:t>
            </a:r>
            <a:r>
              <a:rPr lang="en-US" smtClean="0"/>
              <a:t> </a:t>
            </a:r>
            <a:r>
              <a:rPr lang="ru-RU" smtClean="0"/>
              <a:t>выбрать базу данных по которой производится поиск (</a:t>
            </a:r>
            <a:r>
              <a:rPr lang="en-US" smtClean="0"/>
              <a:t>UniProt</a:t>
            </a:r>
            <a:r>
              <a:rPr lang="ru-RU" smtClean="0"/>
              <a:t> например)</a:t>
            </a:r>
          </a:p>
          <a:p>
            <a:pPr>
              <a:buFontTx/>
              <a:buChar char="•"/>
            </a:pPr>
            <a:r>
              <a:rPr lang="ru-RU" smtClean="0"/>
              <a:t>На странице </a:t>
            </a:r>
            <a:r>
              <a:rPr lang="en-US" b="1" smtClean="0"/>
              <a:t>Databank</a:t>
            </a:r>
            <a:r>
              <a:rPr lang="en-US" smtClean="0"/>
              <a:t> information</a:t>
            </a:r>
            <a:r>
              <a:rPr lang="ru-RU" smtClean="0"/>
              <a:t> приведены сведения о базе данных. В нижней части этой страницы имеется список полей; названия полей оформлены как гиперссылки на их описания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C9368-5E79-437C-8E4C-39D8BEA6A5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Описания полей </a:t>
            </a:r>
            <a:r>
              <a:rPr lang="en-US" smtClean="0"/>
              <a:t>SRS</a:t>
            </a:r>
            <a:r>
              <a:rPr lang="ru-RU" smtClean="0"/>
              <a:t> содержат информацию о соответствии полей из выбранного банка данных (</a:t>
            </a:r>
            <a:r>
              <a:rPr lang="en-US" smtClean="0"/>
              <a:t>UniProt</a:t>
            </a:r>
            <a:r>
              <a:rPr lang="ru-RU" smtClean="0"/>
              <a:t>, например) с полями </a:t>
            </a:r>
            <a:r>
              <a:rPr lang="en-US" smtClean="0"/>
              <a:t>SRS</a:t>
            </a:r>
          </a:p>
          <a:p>
            <a:r>
              <a:rPr lang="ru-RU" smtClean="0"/>
              <a:t>Стоит заметить, что полю </a:t>
            </a:r>
            <a:r>
              <a:rPr lang="en-US" b="1" smtClean="0"/>
              <a:t>Organism</a:t>
            </a:r>
            <a:r>
              <a:rPr lang="ru-RU" b="1" smtClean="0"/>
              <a:t> </a:t>
            </a:r>
            <a:r>
              <a:rPr lang="ru-RU" smtClean="0"/>
              <a:t>в </a:t>
            </a:r>
            <a:r>
              <a:rPr lang="en-US" smtClean="0"/>
              <a:t>SRS</a:t>
            </a:r>
            <a:r>
              <a:rPr lang="ru-RU" smtClean="0"/>
              <a:t> соответствуют 2 поля в </a:t>
            </a:r>
            <a:r>
              <a:rPr lang="en-US" smtClean="0"/>
              <a:t>Uniprot</a:t>
            </a:r>
            <a:r>
              <a:rPr lang="ru-RU" smtClean="0"/>
              <a:t>: </a:t>
            </a:r>
            <a:r>
              <a:rPr lang="en-US" b="1" smtClean="0"/>
              <a:t>OS</a:t>
            </a:r>
            <a:r>
              <a:rPr lang="ru-RU" smtClean="0"/>
              <a:t> и </a:t>
            </a:r>
            <a:r>
              <a:rPr lang="en-US" b="1" smtClean="0"/>
              <a:t>OC</a:t>
            </a:r>
          </a:p>
          <a:p>
            <a:endParaRPr lang="en-US" b="1" smtClean="0"/>
          </a:p>
          <a:p>
            <a:r>
              <a:rPr lang="ru-RU" smtClean="0"/>
              <a:t>Здесь же можно посмотреть, какие значения проиндексированы в данном поле (</a:t>
            </a:r>
            <a:r>
              <a:rPr lang="en-US" b="1" smtClean="0"/>
              <a:t>List Values</a:t>
            </a:r>
            <a:r>
              <a:rPr lang="en-US" smtClean="0"/>
              <a:t>) (</a:t>
            </a:r>
            <a:r>
              <a:rPr lang="ru-RU" smtClean="0"/>
              <a:t>это тоже может помочь в правильном формировании запроса)</a:t>
            </a:r>
            <a:endParaRPr lang="en-US" smtClean="0"/>
          </a:p>
          <a:p>
            <a:r>
              <a:rPr lang="ru-RU" smtClean="0"/>
              <a:t>Поле с одной звездочкой (</a:t>
            </a:r>
            <a:r>
              <a:rPr lang="en-US" b="1" smtClean="0"/>
              <a:t>*</a:t>
            </a:r>
            <a:r>
              <a:rPr lang="ru-RU" smtClean="0"/>
              <a:t>) покажет все проиндексированные значения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26F9F-1ACF-4FAD-BDA5-39A8A68A15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 запросу </a:t>
            </a:r>
            <a:r>
              <a:rPr lang="en-US" i="1" smtClean="0"/>
              <a:t>mus*</a:t>
            </a:r>
            <a:r>
              <a:rPr lang="en-US" smtClean="0"/>
              <a:t> </a:t>
            </a:r>
            <a:r>
              <a:rPr lang="ru-RU" smtClean="0"/>
              <a:t>в поле </a:t>
            </a:r>
            <a:r>
              <a:rPr lang="en-US" b="1" smtClean="0"/>
              <a:t>Organism</a:t>
            </a:r>
            <a:r>
              <a:rPr lang="en-US" smtClean="0"/>
              <a:t> </a:t>
            </a:r>
            <a:r>
              <a:rPr lang="ru-RU" smtClean="0"/>
              <a:t>выдается список индексированных организмов,</a:t>
            </a:r>
            <a:r>
              <a:rPr lang="en-US" smtClean="0"/>
              <a:t> </a:t>
            </a:r>
            <a:r>
              <a:rPr lang="ru-RU" smtClean="0"/>
              <a:t>начинающихся на </a:t>
            </a:r>
            <a:r>
              <a:rPr lang="en-US" i="1" smtClean="0"/>
              <a:t>mus</a:t>
            </a:r>
            <a:endParaRPr lang="ru-RU" i="1" smtClean="0"/>
          </a:p>
          <a:p>
            <a:r>
              <a:rPr lang="ru-RU" smtClean="0"/>
              <a:t>Поэтому, чтобы искать только мышь (</a:t>
            </a:r>
            <a:r>
              <a:rPr lang="en-US" smtClean="0"/>
              <a:t>mus</a:t>
            </a:r>
            <a:r>
              <a:rPr lang="ru-RU" smtClean="0"/>
              <a:t>),надо в </a:t>
            </a:r>
            <a:r>
              <a:rPr lang="en-US" b="1" smtClean="0"/>
              <a:t>Query Form</a:t>
            </a:r>
            <a:r>
              <a:rPr lang="ru-RU" smtClean="0"/>
              <a:t> не забыть снять галочку с </a:t>
            </a:r>
            <a:r>
              <a:rPr lang="en-US" i="1" smtClean="0"/>
              <a:t>Use wildcards</a:t>
            </a:r>
            <a:endParaRPr lang="ru-RU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4E429-D21F-4971-B78D-68472775CCC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1206-8F54-47D4-8359-1DDB4FA13C0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D3D7-E70F-4DB5-8EF4-23A6C050A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90A8-C49A-47D0-B7FA-197BF5D7CC4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2613-F690-411B-8A61-507369949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ABE-9FDD-4B5A-A69B-1C38699D580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3F08-7482-4597-9B5B-37ECACD61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3197-1693-4DBB-976C-F511E7184DE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8543-B8CD-46D0-83A2-0A09A922C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242E-2052-47E5-BA86-2CDB0A3EB1A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9195-9E38-4F92-A6BA-D7255526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7663-0C9B-4A5A-AE9E-49BC547CB34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9931-E0F7-4A9A-BC7F-470361E70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20F7-ABEA-4E5D-B5F3-FC36C929255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9035-55E9-4586-B515-DC0B11819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5DB2-6C0A-439C-8DCB-56C9ABF5D54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E2A9-43E3-48C1-A6FD-41306FB7D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B5EC-D9C9-46F1-B94E-C40CB0E8433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EF30-CFF7-45E3-844C-18AEE8888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CEA7-0A8F-4183-B6DB-98FE1CDA6964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A015-5A73-4666-B5EF-3FFC640C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573F-081B-435F-8430-8FDE3D845FBC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60CF-B7CD-489C-8D05-9E9562ED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D2507-70CE-4F15-A036-B5D595EF1F8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86EB45-2D16-4CF6-B347-9034B5AC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au.expasy.org/people/personal/nguex/ExPASy_LogoPag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au.expasy.org/people/personal/nguex/ExPASy_LogoPa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64" t="11169" r="49391" b="80571"/>
          <a:stretch>
            <a:fillRect/>
          </a:stretch>
        </p:blipFill>
        <p:spPr bwMode="auto">
          <a:xfrm>
            <a:off x="0" y="2332"/>
            <a:ext cx="9144000" cy="9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dirty="0" smtClean="0"/>
              <a:t>Поисковая система</a:t>
            </a:r>
            <a:endParaRPr lang="ru-RU" sz="6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rgbClr val="006666"/>
                </a:solidFill>
              </a:rPr>
              <a:t>SRS</a:t>
            </a:r>
            <a:endParaRPr lang="ru-RU" sz="6600" dirty="0" smtClean="0">
              <a:solidFill>
                <a:srgbClr val="00666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Sequence Retrieval System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47794"/>
          <a:stretch>
            <a:fillRect/>
          </a:stretch>
        </p:blipFill>
        <p:spPr bwMode="auto">
          <a:xfrm>
            <a:off x="3857625" y="785813"/>
            <a:ext cx="507206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57188" y="274638"/>
            <a:ext cx="8329612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Список индексов (</a:t>
            </a:r>
            <a:r>
              <a:rPr lang="en-US" sz="3600" dirty="0">
                <a:latin typeface="+mj-lt"/>
                <a:ea typeface="+mj-ea"/>
                <a:cs typeface="+mj-cs"/>
              </a:rPr>
              <a:t>browse index</a:t>
            </a:r>
            <a:r>
              <a:rPr lang="ru-RU" sz="3600" dirty="0">
                <a:latin typeface="+mj-lt"/>
                <a:ea typeface="+mj-ea"/>
                <a:cs typeface="+mj-cs"/>
              </a:rPr>
              <a:t>)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85750" y="1785938"/>
            <a:ext cx="3500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запросу </a:t>
            </a:r>
            <a:r>
              <a:rPr lang="en-US" i="1"/>
              <a:t>mus*</a:t>
            </a:r>
            <a:r>
              <a:rPr lang="en-US"/>
              <a:t> </a:t>
            </a:r>
            <a:r>
              <a:rPr lang="ru-RU"/>
              <a:t>в поле </a:t>
            </a:r>
            <a:r>
              <a:rPr lang="en-US" b="1"/>
              <a:t>Organism</a:t>
            </a:r>
            <a:r>
              <a:rPr lang="en-US"/>
              <a:t> </a:t>
            </a:r>
            <a:r>
              <a:rPr lang="ru-RU"/>
              <a:t>выдается список индексированных организмов,</a:t>
            </a:r>
            <a:r>
              <a:rPr lang="en-US"/>
              <a:t> </a:t>
            </a:r>
            <a:r>
              <a:rPr lang="ru-RU"/>
              <a:t>начинающихся на </a:t>
            </a:r>
            <a:r>
              <a:rPr lang="en-US" i="1"/>
              <a:t>mus</a:t>
            </a:r>
            <a:r>
              <a:rPr lang="ru-RU" i="1"/>
              <a:t> </a:t>
            </a:r>
            <a:r>
              <a:rPr lang="ru-RU"/>
              <a:t> и количество записей, где они встречаются</a:t>
            </a:r>
            <a:endParaRPr lang="ru-RU" i="1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69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MRS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Стартовая страница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928688"/>
            <a:ext cx="85725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919788" y="6488113"/>
            <a:ext cx="322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http://mrs.cmbi.ru.nl/mrs-web/</a:t>
            </a:r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Поиск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 b="45332"/>
          <a:stretch>
            <a:fillRect/>
          </a:stretch>
        </p:blipFill>
        <p:spPr bwMode="auto">
          <a:xfrm>
            <a:off x="357188" y="928688"/>
            <a:ext cx="8572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4286250"/>
            <a:ext cx="7929563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Case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insensitive </a:t>
            </a:r>
            <a:r>
              <a:rPr lang="en-US" dirty="0"/>
              <a:t>– </a:t>
            </a:r>
            <a:r>
              <a:rPr lang="ru-RU" dirty="0"/>
              <a:t>регистр не важен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ru-RU" dirty="0"/>
              <a:t> проставляется только вручную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Логические операторы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(&amp;), OR (|) </a:t>
            </a:r>
            <a:r>
              <a:rPr lang="ru-RU" dirty="0"/>
              <a:t>и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NOT (!)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надо вписывать вручную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ru-RU" dirty="0"/>
              <a:t>Неизвестная буква обозначается 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/>
              <a:t>»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ru-RU" dirty="0"/>
              <a:t>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dirty="0"/>
              <a:t>» не буква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Поиск по конкретному полю прописывается в строке поиска: «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ac:P1234*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os:bovine</a:t>
            </a:r>
            <a:r>
              <a:rPr lang="en-US" dirty="0"/>
              <a:t> </a:t>
            </a:r>
            <a:r>
              <a:rPr lang="ru-RU" dirty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969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MRS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69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MRS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r="76056" b="13295"/>
          <a:stretch>
            <a:fillRect/>
          </a:stretch>
        </p:blipFill>
        <p:spPr bwMode="auto">
          <a:xfrm>
            <a:off x="5572125" y="928688"/>
            <a:ext cx="23352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 r="75208" b="14561"/>
          <a:stretch>
            <a:fillRect/>
          </a:stretch>
        </p:blipFill>
        <p:spPr bwMode="auto">
          <a:xfrm>
            <a:off x="1143000" y="928688"/>
            <a:ext cx="24209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Результаты поиска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1438" y="34290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trypsin</a:t>
            </a:r>
            <a:endParaRPr lang="ru-RU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3638550" y="3429000"/>
            <a:ext cx="193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trypsin ! inhibitor</a:t>
            </a: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438" y="3786188"/>
            <a:ext cx="1000125" cy="158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38550" y="3786188"/>
            <a:ext cx="1857375" cy="158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072438" y="3786188"/>
            <a:ext cx="1000125" cy="158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8402638" y="33575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86000" y="2066925"/>
            <a:ext cx="685800" cy="147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43688" y="2071688"/>
            <a:ext cx="685800" cy="147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69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MRS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Информация о полях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t="12142" r="71429" b="79286"/>
          <a:stretch>
            <a:fillRect/>
          </a:stretch>
        </p:blipFill>
        <p:spPr bwMode="auto">
          <a:xfrm>
            <a:off x="214313" y="642938"/>
            <a:ext cx="3071812" cy="57626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r="71141" b="16241"/>
          <a:stretch>
            <a:fillRect/>
          </a:stretch>
        </p:blipFill>
        <p:spPr bwMode="auto">
          <a:xfrm>
            <a:off x="785813" y="1285875"/>
            <a:ext cx="3071812" cy="5572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Стрелка углом 6"/>
          <p:cNvSpPr/>
          <p:nvPr/>
        </p:nvSpPr>
        <p:spPr>
          <a:xfrm flipV="1">
            <a:off x="285750" y="1285875"/>
            <a:ext cx="428625" cy="428625"/>
          </a:xfrm>
          <a:prstGeom prst="ben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750" y="6500813"/>
            <a:ext cx="571500" cy="214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 r="67411" b="2325"/>
          <a:stretch>
            <a:fillRect/>
          </a:stretch>
        </p:blipFill>
        <p:spPr bwMode="auto">
          <a:xfrm>
            <a:off x="5214938" y="714375"/>
            <a:ext cx="3203575" cy="60007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>
            <a:off x="4214813" y="6286500"/>
            <a:ext cx="714375" cy="285750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3857625"/>
            <a:ext cx="2857500" cy="3000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764" r="2290" b="2289"/>
          <a:stretch>
            <a:fillRect/>
          </a:stretch>
        </p:blipFill>
        <p:spPr bwMode="auto">
          <a:xfrm>
            <a:off x="0" y="928688"/>
            <a:ext cx="9072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ExPASy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 descr="ExPASy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142875"/>
            <a:ext cx="6969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928938" y="1104900"/>
            <a:ext cx="328612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r="1563" b="2499"/>
          <a:stretch>
            <a:fillRect/>
          </a:stretch>
        </p:blipFill>
        <p:spPr bwMode="auto">
          <a:xfrm>
            <a:off x="71438" y="1143000"/>
            <a:ext cx="9001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ExPASy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4" descr="ExPASy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142875"/>
            <a:ext cx="6969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Стартовая страница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42108" b="12241"/>
          <a:stretch>
            <a:fillRect/>
          </a:stretch>
        </p:blipFill>
        <p:spPr>
          <a:xfrm>
            <a:off x="1643063" y="857250"/>
            <a:ext cx="6000750" cy="5684838"/>
          </a:xfrm>
          <a:noFill/>
        </p:spPr>
      </p:pic>
      <p:sp>
        <p:nvSpPr>
          <p:cNvPr id="6" name="Овал 5"/>
          <p:cNvSpPr/>
          <p:nvPr/>
        </p:nvSpPr>
        <p:spPr>
          <a:xfrm>
            <a:off x="2071688" y="3571875"/>
            <a:ext cx="1071562" cy="35718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2"/>
            <a:endCxn id="3078" idx="0"/>
          </p:cNvCxnSpPr>
          <p:nvPr/>
        </p:nvCxnSpPr>
        <p:spPr>
          <a:xfrm rot="10800000" flipV="1">
            <a:off x="1714500" y="3751263"/>
            <a:ext cx="357188" cy="820737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000125" y="45720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другие сервера </a:t>
            </a:r>
            <a:r>
              <a:rPr lang="en-US">
                <a:latin typeface="Calibri" pitchFamily="34" charset="0"/>
              </a:rPr>
              <a:t>SRS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14750" y="1357313"/>
            <a:ext cx="1071563" cy="35718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>
            <a:stCxn id="10" idx="6"/>
          </p:cNvCxnSpPr>
          <p:nvPr/>
        </p:nvCxnSpPr>
        <p:spPr>
          <a:xfrm flipV="1">
            <a:off x="4786313" y="1357313"/>
            <a:ext cx="3000375" cy="177800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7715250" y="10001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быстрый поиск</a:t>
            </a:r>
          </a:p>
        </p:txBody>
      </p:sp>
      <p:cxnSp>
        <p:nvCxnSpPr>
          <p:cNvPr id="18" name="Прямая со стрелкой 17"/>
          <p:cNvCxnSpPr>
            <a:endCxn id="3083" idx="0"/>
          </p:cNvCxnSpPr>
          <p:nvPr/>
        </p:nvCxnSpPr>
        <p:spPr>
          <a:xfrm rot="10800000" flipV="1">
            <a:off x="673100" y="1428750"/>
            <a:ext cx="1470025" cy="1063625"/>
          </a:xfrm>
          <a:prstGeom prst="straightConnector1">
            <a:avLst/>
          </a:prstGeom>
          <a:ln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18"/>
          <p:cNvSpPr txBox="1">
            <a:spLocks noChangeArrowheads="1"/>
          </p:cNvSpPr>
          <p:nvPr/>
        </p:nvSpPr>
        <p:spPr bwMode="auto">
          <a:xfrm>
            <a:off x="0" y="2492375"/>
            <a:ext cx="134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Основная страница поиска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2143125" y="1071563"/>
            <a:ext cx="785813" cy="500062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 r="33598" b="12959"/>
          <a:stretch>
            <a:fillRect/>
          </a:stretch>
        </p:blipFill>
        <p:spPr bwMode="auto">
          <a:xfrm>
            <a:off x="1231900" y="857250"/>
            <a:ext cx="66262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Начало поиска : </a:t>
            </a:r>
            <a:r>
              <a:rPr lang="en-US" sz="3600" b="1" dirty="0">
                <a:latin typeface="+mj-lt"/>
                <a:ea typeface="+mj-ea"/>
                <a:cs typeface="+mj-cs"/>
              </a:rPr>
              <a:t>Library Page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20423137">
            <a:off x="5229225" y="5051425"/>
            <a:ext cx="101600" cy="177800"/>
          </a:xfrm>
          <a:prstGeom prst="upArrow">
            <a:avLst>
              <a:gd name="adj1" fmla="val 50000"/>
              <a:gd name="adj2" fmla="val 8568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50" y="2471738"/>
            <a:ext cx="984250" cy="209550"/>
          </a:xfrm>
          <a:prstGeom prst="ellipse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endCxn id="7" idx="2"/>
          </p:cNvCxnSpPr>
          <p:nvPr/>
        </p:nvCxnSpPr>
        <p:spPr>
          <a:xfrm flipV="1">
            <a:off x="788988" y="2576513"/>
            <a:ext cx="639762" cy="566737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6643688" y="5000625"/>
            <a:ext cx="1071562" cy="4286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7572375" y="1785938"/>
            <a:ext cx="1571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Список банков данных, в которых можно искать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flipH="1">
            <a:off x="7286625" y="1643063"/>
            <a:ext cx="571500" cy="4572000"/>
          </a:xfrm>
          <a:prstGeom prst="leftBrace">
            <a:avLst>
              <a:gd name="adj1" fmla="val 28333"/>
              <a:gd name="adj2" fmla="val 12523"/>
            </a:avLst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7572375" y="4494213"/>
            <a:ext cx="1571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Всплывающая подсказка про каждую базу данных</a:t>
            </a:r>
          </a:p>
        </p:txBody>
      </p:sp>
      <p:sp>
        <p:nvSpPr>
          <p:cNvPr id="4107" name="TextBox 22"/>
          <p:cNvSpPr txBox="1">
            <a:spLocks noChangeArrowheads="1"/>
          </p:cNvSpPr>
          <p:nvPr/>
        </p:nvSpPr>
        <p:spPr bwMode="auto">
          <a:xfrm>
            <a:off x="3429000" y="6273800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PDB</a:t>
            </a:r>
            <a:r>
              <a:rPr lang="ru-RU" sz="1600">
                <a:latin typeface="Calibri" pitchFamily="34" charset="0"/>
              </a:rPr>
              <a:t> в этом свёрнутом разделе</a:t>
            </a:r>
          </a:p>
        </p:txBody>
      </p:sp>
      <p:cxnSp>
        <p:nvCxnSpPr>
          <p:cNvPr id="26" name="Прямая со стрелкой 25"/>
          <p:cNvCxnSpPr>
            <a:stCxn id="2051" idx="2"/>
          </p:cNvCxnSpPr>
          <p:nvPr/>
        </p:nvCxnSpPr>
        <p:spPr>
          <a:xfrm rot="5400000" flipH="1">
            <a:off x="3987007" y="5728494"/>
            <a:ext cx="1071562" cy="444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27"/>
          <p:cNvSpPr txBox="1">
            <a:spLocks noChangeArrowheads="1"/>
          </p:cNvSpPr>
          <p:nvPr/>
        </p:nvSpPr>
        <p:spPr bwMode="auto">
          <a:xfrm>
            <a:off x="71438" y="31432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Форма для поиска</a:t>
            </a: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Страница поиска : </a:t>
            </a:r>
            <a:r>
              <a:rPr lang="en-US" sz="3600" b="1" dirty="0">
                <a:latin typeface="+mj-lt"/>
                <a:ea typeface="+mj-ea"/>
                <a:cs typeface="+mj-cs"/>
              </a:rPr>
              <a:t>Query Form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 r="48958" b="35001"/>
          <a:stretch>
            <a:fillRect/>
          </a:stretch>
        </p:blipFill>
        <p:spPr bwMode="auto">
          <a:xfrm>
            <a:off x="1357313" y="928688"/>
            <a:ext cx="63722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810000" y="1500188"/>
            <a:ext cx="111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где ищем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357813" y="1500188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что</a:t>
            </a:r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ищем</a:t>
            </a:r>
          </a:p>
        </p:txBody>
      </p:sp>
      <p:sp>
        <p:nvSpPr>
          <p:cNvPr id="6" name="Выноска 1 (с границей) 5"/>
          <p:cNvSpPr/>
          <p:nvPr/>
        </p:nvSpPr>
        <p:spPr>
          <a:xfrm rot="16200000">
            <a:off x="3821907" y="678656"/>
            <a:ext cx="1071562" cy="1000125"/>
          </a:xfrm>
          <a:prstGeom prst="accentCallout1">
            <a:avLst>
              <a:gd name="adj1" fmla="val 64464"/>
              <a:gd name="adj2" fmla="val -7444"/>
              <a:gd name="adj3" fmla="val 30596"/>
              <a:gd name="adj4" fmla="val -66777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носка 1 (с границей) 6"/>
          <p:cNvSpPr/>
          <p:nvPr/>
        </p:nvSpPr>
        <p:spPr>
          <a:xfrm rot="16200000">
            <a:off x="5393532" y="678656"/>
            <a:ext cx="1071562" cy="1000125"/>
          </a:xfrm>
          <a:prstGeom prst="accentCallout1">
            <a:avLst>
              <a:gd name="adj1" fmla="val 64464"/>
              <a:gd name="adj2" fmla="val -7444"/>
              <a:gd name="adj3" fmla="val 38215"/>
              <a:gd name="adj4" fmla="val -66777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0" y="1785938"/>
            <a:ext cx="1357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соединяем логическими операторами</a:t>
            </a:r>
          </a:p>
        </p:txBody>
      </p:sp>
      <p:sp>
        <p:nvSpPr>
          <p:cNvPr id="10" name="Выноска 1 (с границей) 9"/>
          <p:cNvSpPr/>
          <p:nvPr/>
        </p:nvSpPr>
        <p:spPr>
          <a:xfrm rot="10800000">
            <a:off x="71438" y="1857375"/>
            <a:ext cx="1071562" cy="642938"/>
          </a:xfrm>
          <a:prstGeom prst="accentCallout1">
            <a:avLst>
              <a:gd name="adj1" fmla="val 59615"/>
              <a:gd name="adj2" fmla="val -7444"/>
              <a:gd name="adj3" fmla="val 28951"/>
              <a:gd name="adj4" fmla="val -33888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0" y="2547938"/>
            <a:ext cx="1285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ставить ли * в конце запроса</a:t>
            </a:r>
          </a:p>
        </p:txBody>
      </p:sp>
      <p:sp>
        <p:nvSpPr>
          <p:cNvPr id="12" name="Выноска 1 (с границей) 11"/>
          <p:cNvSpPr/>
          <p:nvPr/>
        </p:nvSpPr>
        <p:spPr>
          <a:xfrm rot="10800000">
            <a:off x="71438" y="2571750"/>
            <a:ext cx="1071562" cy="500063"/>
          </a:xfrm>
          <a:prstGeom prst="accentCallout1">
            <a:avLst>
              <a:gd name="adj1" fmla="val 59615"/>
              <a:gd name="adj2" fmla="val -7444"/>
              <a:gd name="adj3" fmla="val 63871"/>
              <a:gd name="adj4" fmla="val -43666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7500938" y="4191000"/>
            <a:ext cx="1643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Какие столбцы будут в конечной таблице</a:t>
            </a:r>
          </a:p>
        </p:txBody>
      </p:sp>
      <p:sp>
        <p:nvSpPr>
          <p:cNvPr id="14" name="Выноска 1 (с границей) 13"/>
          <p:cNvSpPr/>
          <p:nvPr/>
        </p:nvSpPr>
        <p:spPr>
          <a:xfrm flipV="1">
            <a:off x="7643813" y="4214813"/>
            <a:ext cx="1357312" cy="642937"/>
          </a:xfrm>
          <a:prstGeom prst="accentCallout1">
            <a:avLst>
              <a:gd name="adj1" fmla="val 24676"/>
              <a:gd name="adj2" fmla="val -9035"/>
              <a:gd name="adj3" fmla="val 48797"/>
              <a:gd name="adj4" fmla="val -236226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4" name="TextBox 10"/>
          <p:cNvSpPr txBox="1">
            <a:spLocks noChangeArrowheads="1"/>
          </p:cNvSpPr>
          <p:nvPr/>
        </p:nvSpPr>
        <p:spPr bwMode="auto">
          <a:xfrm>
            <a:off x="7286625" y="30480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Список значений полей</a:t>
            </a:r>
          </a:p>
        </p:txBody>
      </p:sp>
      <p:sp>
        <p:nvSpPr>
          <p:cNvPr id="16" name="Выноска 1 (с границей) 15"/>
          <p:cNvSpPr/>
          <p:nvPr/>
        </p:nvSpPr>
        <p:spPr>
          <a:xfrm rot="10800000" flipH="1">
            <a:off x="7429500" y="3071813"/>
            <a:ext cx="1071563" cy="500062"/>
          </a:xfrm>
          <a:prstGeom prst="accentCallout1">
            <a:avLst>
              <a:gd name="adj1" fmla="val 59615"/>
              <a:gd name="adj2" fmla="val -7444"/>
              <a:gd name="adj3" fmla="val 103490"/>
              <a:gd name="adj4" fmla="val -401355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6" name="TextBox 16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Логические операторы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74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842"/>
                <a:gridCol w="1189455"/>
                <a:gridCol w="739371"/>
                <a:gridCol w="1214446"/>
                <a:gridCol w="1785950"/>
                <a:gridCol w="2114536"/>
              </a:tblGrid>
              <a:tr h="471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&amp;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phosphorylase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methyltransferase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белки, обладающие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обе</a:t>
                      </a:r>
                      <a:r>
                        <a:rPr lang="ru-RU" sz="1400" baseline="0" dirty="0" smtClean="0"/>
                        <a:t>ими функциями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одновременно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или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r>
                        <a:rPr lang="en-US" dirty="0" smtClean="0"/>
                        <a:t> mouse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мышь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ru-RU" sz="1400" i="0" baseline="0" dirty="0" smtClean="0"/>
                        <a:t>крыса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BUTNOT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</a:t>
                      </a:r>
                      <a:r>
                        <a:rPr lang="ru-RU" baseline="0" dirty="0" smtClean="0"/>
                        <a:t> не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nitrogenase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reductase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нитрогеназы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не являющиеся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редуктазами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182" name="Группа 20"/>
          <p:cNvGrpSpPr>
            <a:grpSpLocks/>
          </p:cNvGrpSpPr>
          <p:nvPr/>
        </p:nvGrpSpPr>
        <p:grpSpPr bwMode="auto">
          <a:xfrm>
            <a:off x="3786188" y="3500438"/>
            <a:ext cx="723900" cy="500062"/>
            <a:chOff x="3786182" y="3357562"/>
            <a:chExt cx="723904" cy="500066"/>
          </a:xfrm>
        </p:grpSpPr>
        <p:sp>
          <p:nvSpPr>
            <p:cNvPr id="10" name="Овал 9"/>
            <p:cNvSpPr/>
            <p:nvPr/>
          </p:nvSpPr>
          <p:spPr>
            <a:xfrm>
              <a:off x="3786182" y="3357562"/>
              <a:ext cx="500065" cy="500066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10020" y="3357562"/>
              <a:ext cx="500066" cy="500066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 rot="16200000">
              <a:off x="3793324" y="3350420"/>
              <a:ext cx="485779" cy="500065"/>
            </a:xfrm>
            <a:prstGeom prst="arc">
              <a:avLst>
                <a:gd name="adj1" fmla="val 9267169"/>
                <a:gd name="adj2" fmla="val 1775622"/>
              </a:avLst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5400000" flipV="1">
              <a:off x="4000496" y="3357562"/>
              <a:ext cx="500066" cy="500066"/>
            </a:xfrm>
            <a:prstGeom prst="arc">
              <a:avLst>
                <a:gd name="adj1" fmla="val 12175540"/>
                <a:gd name="adj2" fmla="val 20014299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3" name="Группа 26"/>
          <p:cNvGrpSpPr>
            <a:grpSpLocks/>
          </p:cNvGrpSpPr>
          <p:nvPr/>
        </p:nvGrpSpPr>
        <p:grpSpPr bwMode="auto">
          <a:xfrm>
            <a:off x="3786188" y="2857500"/>
            <a:ext cx="714375" cy="500063"/>
            <a:chOff x="3786182" y="2714620"/>
            <a:chExt cx="714380" cy="500066"/>
          </a:xfrm>
        </p:grpSpPr>
        <p:sp>
          <p:nvSpPr>
            <p:cNvPr id="22" name="Овал 21"/>
            <p:cNvSpPr/>
            <p:nvPr/>
          </p:nvSpPr>
          <p:spPr>
            <a:xfrm>
              <a:off x="3786182" y="2714620"/>
              <a:ext cx="500065" cy="500066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000495" y="2714620"/>
              <a:ext cx="500067" cy="500066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5400000" flipH="1">
              <a:off x="4007640" y="2721764"/>
              <a:ext cx="485778" cy="500067"/>
            </a:xfrm>
            <a:prstGeom prst="arc">
              <a:avLst>
                <a:gd name="adj1" fmla="val 9058746"/>
                <a:gd name="adj2" fmla="val 1775622"/>
              </a:avLst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6200000">
              <a:off x="3793325" y="2721765"/>
              <a:ext cx="485778" cy="500065"/>
            </a:xfrm>
            <a:prstGeom prst="arc">
              <a:avLst>
                <a:gd name="adj1" fmla="val 8937222"/>
                <a:gd name="adj2" fmla="val 1670370"/>
              </a:avLst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4" name="Группа 25"/>
          <p:cNvGrpSpPr>
            <a:grpSpLocks/>
          </p:cNvGrpSpPr>
          <p:nvPr/>
        </p:nvGrpSpPr>
        <p:grpSpPr bwMode="auto">
          <a:xfrm>
            <a:off x="3786188" y="2143125"/>
            <a:ext cx="714375" cy="500063"/>
            <a:chOff x="3786182" y="2071678"/>
            <a:chExt cx="714380" cy="500067"/>
          </a:xfrm>
        </p:grpSpPr>
        <p:sp>
          <p:nvSpPr>
            <p:cNvPr id="6" name="Овал 5"/>
            <p:cNvSpPr/>
            <p:nvPr/>
          </p:nvSpPr>
          <p:spPr>
            <a:xfrm>
              <a:off x="3786182" y="2071678"/>
              <a:ext cx="500065" cy="500067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000495" y="2071678"/>
              <a:ext cx="500067" cy="500067"/>
            </a:xfrm>
            <a:prstGeom prst="ellipse">
              <a:avLst/>
            </a:prstGeom>
            <a:solidFill>
              <a:srgbClr val="009999">
                <a:alpha val="24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 rot="5400000" flipV="1">
              <a:off x="4000495" y="2071678"/>
              <a:ext cx="500067" cy="500067"/>
            </a:xfrm>
            <a:prstGeom prst="arc">
              <a:avLst>
                <a:gd name="adj1" fmla="val 12084079"/>
                <a:gd name="adj2" fmla="val 20190612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16200000" flipH="1" flipV="1">
              <a:off x="3786181" y="2071679"/>
              <a:ext cx="500067" cy="500065"/>
            </a:xfrm>
            <a:prstGeom prst="arc">
              <a:avLst>
                <a:gd name="adj1" fmla="val 12101384"/>
                <a:gd name="adj2" fmla="val 20320373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85" name="TextBox 28"/>
          <p:cNvSpPr txBox="1">
            <a:spLocks noChangeArrowheads="1"/>
          </p:cNvSpPr>
          <p:nvPr/>
        </p:nvSpPr>
        <p:spPr bwMode="auto">
          <a:xfrm>
            <a:off x="285750" y="4357688"/>
            <a:ext cx="83581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	(mammalia|aves)!chicken  - звери и птицы, но не курица</a:t>
            </a:r>
          </a:p>
          <a:p>
            <a:endParaRPr lang="ru-RU"/>
          </a:p>
          <a:p>
            <a:r>
              <a:rPr lang="ru-RU" sz="2000" b="1">
                <a:solidFill>
                  <a:srgbClr val="FF0000"/>
                </a:solidFill>
              </a:rPr>
              <a:t>*</a:t>
            </a:r>
            <a:r>
              <a:rPr lang="ru-RU"/>
              <a:t>  - замена любого числа символов:</a:t>
            </a:r>
          </a:p>
          <a:p>
            <a:pPr algn="r"/>
            <a:r>
              <a:rPr lang="en-US"/>
              <a:t>tr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psin  → trypsin</a:t>
            </a:r>
          </a:p>
          <a:p>
            <a:pPr algn="r"/>
            <a:endParaRPr lang="en-US"/>
          </a:p>
          <a:p>
            <a:r>
              <a:rPr lang="ru-RU"/>
              <a:t>В конце каждого запроса по умолчанию стоит </a:t>
            </a:r>
            <a:r>
              <a:rPr lang="ru-RU">
                <a:solidFill>
                  <a:srgbClr val="FF0000"/>
                </a:solidFill>
              </a:rPr>
              <a:t>*</a:t>
            </a:r>
            <a:r>
              <a:rPr lang="ru-RU"/>
              <a:t> (</a:t>
            </a:r>
            <a:r>
              <a:rPr lang="en-US" i="1"/>
              <a:t>Use wildcards</a:t>
            </a:r>
            <a:r>
              <a:rPr lang="en-US"/>
              <a:t> </a:t>
            </a:r>
            <a:r>
              <a:rPr lang="ru-RU"/>
              <a:t> включено)</a:t>
            </a:r>
            <a:endParaRPr lang="en-US"/>
          </a:p>
          <a:p>
            <a:pPr algn="r"/>
            <a:endParaRPr lang="ru-RU"/>
          </a:p>
          <a:p>
            <a:pPr algn="r"/>
            <a:r>
              <a:rPr lang="en-US"/>
              <a:t>mus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→ mus, mustard, musa…</a:t>
            </a:r>
            <a:endParaRPr lang="ru-RU"/>
          </a:p>
        </p:txBody>
      </p:sp>
      <p:sp>
        <p:nvSpPr>
          <p:cNvPr id="6186" name="TextBox 20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Страница поиска : </a:t>
            </a:r>
            <a:r>
              <a:rPr lang="en-US" sz="3600" b="1" dirty="0">
                <a:latin typeface="+mj-lt"/>
                <a:ea typeface="+mj-ea"/>
                <a:cs typeface="+mj-cs"/>
              </a:rPr>
              <a:t>Query Form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r="49042" b="35403"/>
          <a:stretch>
            <a:fillRect/>
          </a:stretch>
        </p:blipFill>
        <p:spPr bwMode="auto">
          <a:xfrm>
            <a:off x="1357313" y="928688"/>
            <a:ext cx="636746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57313" y="2571750"/>
            <a:ext cx="1143000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62488" y="2362200"/>
            <a:ext cx="428625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2549525"/>
            <a:ext cx="428625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4688" y="2500313"/>
            <a:ext cx="571500" cy="1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14688" y="2676525"/>
            <a:ext cx="804862" cy="47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3943350" y="4086225"/>
            <a:ext cx="47625" cy="95250"/>
          </a:xfrm>
          <a:custGeom>
            <a:avLst/>
            <a:gdLst>
              <a:gd name="connsiteX0" fmla="*/ 0 w 276225"/>
              <a:gd name="connsiteY0" fmla="*/ 142875 h 552450"/>
              <a:gd name="connsiteX1" fmla="*/ 123825 w 276225"/>
              <a:gd name="connsiteY1" fmla="*/ 552450 h 552450"/>
              <a:gd name="connsiteX2" fmla="*/ 276225 w 27622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552450">
                <a:moveTo>
                  <a:pt x="0" y="142875"/>
                </a:moveTo>
                <a:lnTo>
                  <a:pt x="123825" y="552450"/>
                </a:lnTo>
                <a:lnTo>
                  <a:pt x="276225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090988" y="4214813"/>
            <a:ext cx="47625" cy="95250"/>
          </a:xfrm>
          <a:custGeom>
            <a:avLst/>
            <a:gdLst>
              <a:gd name="connsiteX0" fmla="*/ 0 w 276225"/>
              <a:gd name="connsiteY0" fmla="*/ 142875 h 552450"/>
              <a:gd name="connsiteX1" fmla="*/ 123825 w 276225"/>
              <a:gd name="connsiteY1" fmla="*/ 552450 h 552450"/>
              <a:gd name="connsiteX2" fmla="*/ 276225 w 27622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552450">
                <a:moveTo>
                  <a:pt x="0" y="142875"/>
                </a:moveTo>
                <a:lnTo>
                  <a:pt x="123825" y="552450"/>
                </a:lnTo>
                <a:lnTo>
                  <a:pt x="276225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210050" y="4448175"/>
            <a:ext cx="47625" cy="95250"/>
          </a:xfrm>
          <a:custGeom>
            <a:avLst/>
            <a:gdLst>
              <a:gd name="connsiteX0" fmla="*/ 0 w 276225"/>
              <a:gd name="connsiteY0" fmla="*/ 142875 h 552450"/>
              <a:gd name="connsiteX1" fmla="*/ 123825 w 276225"/>
              <a:gd name="connsiteY1" fmla="*/ 552450 h 552450"/>
              <a:gd name="connsiteX2" fmla="*/ 276225 w 27622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552450">
                <a:moveTo>
                  <a:pt x="0" y="142875"/>
                </a:moveTo>
                <a:lnTo>
                  <a:pt x="123825" y="552450"/>
                </a:lnTo>
                <a:lnTo>
                  <a:pt x="276225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857375" y="2500313"/>
            <a:ext cx="357188" cy="1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4095750" y="2395538"/>
            <a:ext cx="47625" cy="95250"/>
          </a:xfrm>
          <a:custGeom>
            <a:avLst/>
            <a:gdLst>
              <a:gd name="connsiteX0" fmla="*/ 0 w 276225"/>
              <a:gd name="connsiteY0" fmla="*/ 142875 h 552450"/>
              <a:gd name="connsiteX1" fmla="*/ 123825 w 276225"/>
              <a:gd name="connsiteY1" fmla="*/ 552450 h 552450"/>
              <a:gd name="connsiteX2" fmla="*/ 276225 w 27622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552450">
                <a:moveTo>
                  <a:pt x="0" y="142875"/>
                </a:moveTo>
                <a:lnTo>
                  <a:pt x="123825" y="552450"/>
                </a:lnTo>
                <a:lnTo>
                  <a:pt x="276225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214813" y="2593975"/>
            <a:ext cx="47625" cy="95250"/>
          </a:xfrm>
          <a:custGeom>
            <a:avLst/>
            <a:gdLst>
              <a:gd name="connsiteX0" fmla="*/ 0 w 276225"/>
              <a:gd name="connsiteY0" fmla="*/ 142875 h 552450"/>
              <a:gd name="connsiteX1" fmla="*/ 123825 w 276225"/>
              <a:gd name="connsiteY1" fmla="*/ 552450 h 552450"/>
              <a:gd name="connsiteX2" fmla="*/ 276225 w 27622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552450">
                <a:moveTo>
                  <a:pt x="0" y="142875"/>
                </a:moveTo>
                <a:lnTo>
                  <a:pt x="123825" y="552450"/>
                </a:lnTo>
                <a:lnTo>
                  <a:pt x="276225" y="0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3" name="TextBox 31"/>
          <p:cNvSpPr txBox="1">
            <a:spLocks noChangeArrowheads="1"/>
          </p:cNvSpPr>
          <p:nvPr/>
        </p:nvSpPr>
        <p:spPr bwMode="auto">
          <a:xfrm>
            <a:off x="3143250" y="6357938"/>
            <a:ext cx="269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Ищем: трипсин у мыши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457200" y="274638"/>
            <a:ext cx="8229600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Страница результатов : </a:t>
            </a:r>
            <a:r>
              <a:rPr lang="en-US" sz="3600" b="1" dirty="0">
                <a:latin typeface="+mj-lt"/>
                <a:ea typeface="+mj-ea"/>
                <a:cs typeface="+mj-cs"/>
              </a:rPr>
              <a:t>Query Results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 r="32030" b="16249"/>
          <a:stretch>
            <a:fillRect/>
          </a:stretch>
        </p:blipFill>
        <p:spPr bwMode="auto">
          <a:xfrm>
            <a:off x="642938" y="714375"/>
            <a:ext cx="7643812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8177213" y="1214438"/>
            <a:ext cx="75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0000"/>
                </a:solidFill>
              </a:rPr>
              <a:t>запрос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 flipV="1">
            <a:off x="7290594" y="477044"/>
            <a:ext cx="38100" cy="1846262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540000" y="1668463"/>
            <a:ext cx="1277938" cy="2047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49313" y="4143375"/>
            <a:ext cx="1008062" cy="1825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2058988" y="4113213"/>
            <a:ext cx="211137" cy="2228850"/>
          </a:xfrm>
          <a:prstGeom prst="rightBrace">
            <a:avLst>
              <a:gd name="adj1" fmla="val 38200"/>
              <a:gd name="adj2" fmla="val 496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2286000" y="5072063"/>
            <a:ext cx="287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Параметры отображения результатов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2055813" y="2387600"/>
            <a:ext cx="212725" cy="1714500"/>
          </a:xfrm>
          <a:prstGeom prst="rightBrace">
            <a:avLst>
              <a:gd name="adj1" fmla="val 38200"/>
              <a:gd name="adj2" fmla="val 714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TextBox 19"/>
          <p:cNvSpPr txBox="1">
            <a:spLocks noChangeArrowheads="1"/>
          </p:cNvSpPr>
          <p:nvPr/>
        </p:nvSpPr>
        <p:spPr bwMode="auto">
          <a:xfrm>
            <a:off x="2286000" y="3500438"/>
            <a:ext cx="185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Обработка результатов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6250" y="1857375"/>
            <a:ext cx="357188" cy="158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32350" y="1857375"/>
            <a:ext cx="571500" cy="158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70525" y="1857375"/>
            <a:ext cx="571500" cy="158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42125" y="1857375"/>
            <a:ext cx="571500" cy="158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554163" y="3786188"/>
            <a:ext cx="434975" cy="234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 flipV="1">
            <a:off x="5679281" y="2321719"/>
            <a:ext cx="142875" cy="642938"/>
          </a:xfrm>
          <a:prstGeom prst="rightBrace">
            <a:avLst>
              <a:gd name="adj1" fmla="val 2966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 flipV="1">
            <a:off x="3055937" y="1692276"/>
            <a:ext cx="214313" cy="1928812"/>
          </a:xfrm>
          <a:prstGeom prst="rightBrace">
            <a:avLst>
              <a:gd name="adj1" fmla="val 2966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2643188" y="2786063"/>
            <a:ext cx="1154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Записи в </a:t>
            </a:r>
            <a:r>
              <a:rPr lang="en-US" sz="1200">
                <a:solidFill>
                  <a:srgbClr val="FF0000"/>
                </a:solidFill>
              </a:rPr>
              <a:t>html</a:t>
            </a:r>
            <a:endParaRPr lang="ru-RU" sz="1200">
              <a:solidFill>
                <a:srgbClr val="FF0000"/>
              </a:solidFill>
            </a:endParaRP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5214938" y="2771775"/>
            <a:ext cx="1027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Записи в </a:t>
            </a:r>
            <a:r>
              <a:rPr lang="en-US" sz="1200">
                <a:solidFill>
                  <a:srgbClr val="FF0000"/>
                </a:solidFill>
              </a:rPr>
              <a:t>txt</a:t>
            </a:r>
            <a:endParaRPr lang="ru-RU" sz="1200">
              <a:solidFill>
                <a:srgbClr val="FF0000"/>
              </a:solidFill>
            </a:endParaRPr>
          </a:p>
        </p:txBody>
      </p:sp>
      <p:sp>
        <p:nvSpPr>
          <p:cNvPr id="8213" name="TextBox 20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643063" y="274638"/>
            <a:ext cx="7043737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Поля (</a:t>
            </a:r>
            <a:r>
              <a:rPr lang="en-US" sz="3600" dirty="0">
                <a:latin typeface="+mj-lt"/>
                <a:ea typeface="+mj-ea"/>
                <a:cs typeface="+mj-cs"/>
              </a:rPr>
              <a:t>fields</a:t>
            </a:r>
            <a:r>
              <a:rPr lang="ru-RU" sz="3600" dirty="0">
                <a:latin typeface="+mj-lt"/>
                <a:ea typeface="+mj-ea"/>
                <a:cs typeface="+mj-cs"/>
              </a:rPr>
              <a:t>)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latin typeface="+mj-lt"/>
                <a:ea typeface="+mj-ea"/>
                <a:cs typeface="+mj-cs"/>
              </a:rPr>
              <a:t>и их заполнение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785938"/>
            <a:ext cx="79295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l="29910" t="62144" r="45982" b="17143"/>
          <a:stretch>
            <a:fillRect/>
          </a:stretch>
        </p:blipFill>
        <p:spPr bwMode="auto">
          <a:xfrm>
            <a:off x="71438" y="71438"/>
            <a:ext cx="2357437" cy="1265237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19776004">
            <a:off x="906463" y="317500"/>
            <a:ext cx="195262" cy="249238"/>
          </a:xfrm>
          <a:prstGeom prst="up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3558888">
            <a:off x="2292350" y="1362076"/>
            <a:ext cx="415925" cy="419100"/>
          </a:xfrm>
          <a:prstGeom prst="notchedRightArrow">
            <a:avLst/>
          </a:prstGeom>
          <a:noFill/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14500" y="5357813"/>
            <a:ext cx="1285875" cy="135731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Молния 9"/>
          <p:cNvSpPr/>
          <p:nvPr/>
        </p:nvSpPr>
        <p:spPr>
          <a:xfrm flipH="1">
            <a:off x="2571750" y="6500813"/>
            <a:ext cx="142875" cy="128587"/>
          </a:xfrm>
          <a:prstGeom prst="lightningBol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 b="62204"/>
          <a:stretch>
            <a:fillRect/>
          </a:stretch>
        </p:blipFill>
        <p:spPr bwMode="auto">
          <a:xfrm>
            <a:off x="285750" y="928688"/>
            <a:ext cx="850106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357188" y="274638"/>
            <a:ext cx="8329612" cy="439737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Описание полей (</a:t>
            </a:r>
            <a:r>
              <a:rPr lang="en-US" sz="3600" dirty="0">
                <a:latin typeface="+mj-lt"/>
                <a:ea typeface="+mj-ea"/>
                <a:cs typeface="+mj-cs"/>
              </a:rPr>
              <a:t>fields</a:t>
            </a:r>
            <a:r>
              <a:rPr lang="ru-RU" sz="3600" dirty="0">
                <a:latin typeface="+mj-lt"/>
                <a:ea typeface="+mj-ea"/>
                <a:cs typeface="+mj-cs"/>
              </a:rPr>
              <a:t>)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00188" y="2019300"/>
            <a:ext cx="1214437" cy="1746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28625" y="3214688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6666"/>
                </a:solidFill>
              </a:rPr>
              <a:t>Соответствие полям из </a:t>
            </a:r>
            <a:r>
              <a:rPr lang="en-US" sz="1400">
                <a:solidFill>
                  <a:srgbClr val="006666"/>
                </a:solidFill>
              </a:rPr>
              <a:t>Swissprot</a:t>
            </a:r>
            <a:endParaRPr lang="ru-RU" sz="1400">
              <a:solidFill>
                <a:srgbClr val="006666"/>
              </a:solidFill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857625" y="3143250"/>
            <a:ext cx="1785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66"/>
                </a:solidFill>
              </a:rPr>
              <a:t>Список индексированных значений</a:t>
            </a:r>
          </a:p>
        </p:txBody>
      </p:sp>
      <p:sp>
        <p:nvSpPr>
          <p:cNvPr id="8" name="Овал 7"/>
          <p:cNvSpPr/>
          <p:nvPr/>
        </p:nvSpPr>
        <p:spPr>
          <a:xfrm>
            <a:off x="4525963" y="2500313"/>
            <a:ext cx="617537" cy="2746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 cstate="print"/>
          <a:srcRect b="58667"/>
          <a:stretch>
            <a:fillRect/>
          </a:stretch>
        </p:blipFill>
        <p:spPr bwMode="auto">
          <a:xfrm>
            <a:off x="285750" y="4000500"/>
            <a:ext cx="8572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357438" y="5286375"/>
            <a:ext cx="857250" cy="1746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5770563"/>
            <a:ext cx="617538" cy="2762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03475" y="5810250"/>
            <a:ext cx="239713" cy="203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0" y="0"/>
            <a:ext cx="102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SRS</a:t>
            </a:r>
            <a:endParaRPr 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1058</Words>
  <Application>Microsoft Office PowerPoint</Application>
  <PresentationFormat>Экран (4:3)</PresentationFormat>
  <Paragraphs>159</Paragraphs>
  <Slides>16</Slides>
  <Notes>15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Поисковая система</vt:lpstr>
      <vt:lpstr>Стартовая страница</vt:lpstr>
      <vt:lpstr>Слайд 3</vt:lpstr>
      <vt:lpstr>Слайд 4</vt:lpstr>
      <vt:lpstr>Логические операторы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Zanegina</dc:creator>
  <cp:lastModifiedBy>Zanegina</cp:lastModifiedBy>
  <cp:revision>111</cp:revision>
  <dcterms:created xsi:type="dcterms:W3CDTF">2009-01-30T21:38:36Z</dcterms:created>
  <dcterms:modified xsi:type="dcterms:W3CDTF">2013-02-19T12:06:11Z</dcterms:modified>
</cp:coreProperties>
</file>