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046BB-B36A-4C56-8C67-EEBCB63B79DF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2DF9E-2738-419B-840B-150B8A8C8B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05F27-789D-4F1C-BDBB-90BFE22C8C5C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ru-RU" smtClean="0"/>
              <a:t>06.11.2012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343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F25-6AD7-4454-A599-29C9F33352E3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E5A2-5248-451E-A81F-3D4161BC6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F25-6AD7-4454-A599-29C9F33352E3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E5A2-5248-451E-A81F-3D4161BC6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F25-6AD7-4454-A599-29C9F33352E3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E5A2-5248-451E-A81F-3D4161BC6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се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507288" cy="548680"/>
          </a:xfrm>
        </p:spPr>
        <p:txBody>
          <a:bodyPr anchor="b"/>
          <a:lstStyle>
            <a:lvl1pPr>
              <a:defRPr sz="4000" u="sng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50861A-FB08-42BE-8AE3-7B76ACB541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6640896" y="2424585"/>
            <a:ext cx="422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D</a:t>
            </a:r>
            <a:r>
              <a:rPr lang="ru-RU" sz="3200" dirty="0" smtClean="0">
                <a:solidFill>
                  <a:schemeClr val="bg1"/>
                </a:solidFill>
              </a:rPr>
              <a:t> алгоритмы</a:t>
            </a:r>
            <a:r>
              <a:rPr lang="en-US" sz="3200" dirty="0" smtClean="0">
                <a:solidFill>
                  <a:schemeClr val="bg1"/>
                </a:solidFill>
              </a:rPr>
              <a:t>       </a:t>
            </a:r>
            <a:r>
              <a:rPr lang="ru-RU" sz="3200" dirty="0" smtClean="0">
                <a:solidFill>
                  <a:schemeClr val="bg1"/>
                </a:solidFill>
              </a:rPr>
              <a:t> 201</a:t>
            </a:r>
            <a:r>
              <a:rPr lang="en-US" sz="3200" dirty="0" smtClean="0">
                <a:solidFill>
                  <a:schemeClr val="bg1"/>
                </a:solidFill>
              </a:rPr>
              <a:t>5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F25-6AD7-4454-A599-29C9F33352E3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E5A2-5248-451E-A81F-3D4161BC6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F25-6AD7-4454-A599-29C9F33352E3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E5A2-5248-451E-A81F-3D4161BC6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F25-6AD7-4454-A599-29C9F33352E3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E5A2-5248-451E-A81F-3D4161BC6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F25-6AD7-4454-A599-29C9F33352E3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E5A2-5248-451E-A81F-3D4161BC6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F25-6AD7-4454-A599-29C9F33352E3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E5A2-5248-451E-A81F-3D4161BC6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F25-6AD7-4454-A599-29C9F33352E3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E5A2-5248-451E-A81F-3D4161BC6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F25-6AD7-4454-A599-29C9F33352E3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E5A2-5248-451E-A81F-3D4161BC6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F25-6AD7-4454-A599-29C9F33352E3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E5A2-5248-451E-A81F-3D4161BC6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57F25-6AD7-4454-A599-29C9F33352E3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0E5A2-5248-451E-A81F-3D4161BC6F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20081"/>
            <a:ext cx="7507288" cy="486915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6600" dirty="0" smtClean="0"/>
              <a:t>Пространственное</a:t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>совмещение</a:t>
            </a:r>
            <a:endParaRPr lang="ru-RU" sz="6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5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7884368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Алгоритм </a:t>
            </a:r>
            <a:r>
              <a:rPr lang="en-US" dirty="0" err="1" smtClean="0"/>
              <a:t>PDBeFold</a:t>
            </a:r>
            <a:r>
              <a:rPr lang="en-US" dirty="0" smtClean="0"/>
              <a:t> (</a:t>
            </a:r>
            <a:r>
              <a:rPr lang="ru-RU" dirty="0" err="1" smtClean="0"/>
              <a:t>бывш</a:t>
            </a:r>
            <a:r>
              <a:rPr lang="ru-RU" dirty="0" smtClean="0"/>
              <a:t>. </a:t>
            </a:r>
            <a:r>
              <a:rPr lang="en-US" dirty="0" smtClean="0"/>
              <a:t>SSM)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57890"/>
            <a:ext cx="8242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/>
              <a:t>Krissinel</a:t>
            </a:r>
            <a:r>
              <a:rPr lang="en-US" sz="1000" dirty="0"/>
              <a:t> E, </a:t>
            </a:r>
            <a:r>
              <a:rPr lang="en-US" sz="1000" dirty="0" err="1"/>
              <a:t>Henrick</a:t>
            </a:r>
            <a:r>
              <a:rPr lang="en-US" sz="1000" dirty="0"/>
              <a:t> K. Secondary-structure matching (SSM), a new tool for fast protein structure alignment in three dimensions. </a:t>
            </a:r>
            <a:r>
              <a:rPr lang="en-US" sz="1000" dirty="0" err="1"/>
              <a:t>Acta</a:t>
            </a:r>
            <a:r>
              <a:rPr lang="en-US" sz="1000" dirty="0"/>
              <a:t> </a:t>
            </a:r>
            <a:r>
              <a:rPr lang="en-US" sz="1000" dirty="0" err="1"/>
              <a:t>Crystallogr</a:t>
            </a:r>
            <a:r>
              <a:rPr lang="en-US" sz="1000" dirty="0"/>
              <a:t> D </a:t>
            </a:r>
            <a:r>
              <a:rPr lang="en-US" sz="1000" dirty="0" err="1"/>
              <a:t>Biol</a:t>
            </a:r>
            <a:r>
              <a:rPr lang="en-US" sz="1000" dirty="0"/>
              <a:t> </a:t>
            </a:r>
            <a:r>
              <a:rPr lang="en-US" sz="1000" dirty="0" err="1"/>
              <a:t>Crystallogr</a:t>
            </a:r>
            <a:r>
              <a:rPr lang="en-US" sz="1000" dirty="0"/>
              <a:t>. 2004 Dec;60(</a:t>
            </a:r>
            <a:r>
              <a:rPr lang="en-US" sz="1000" dirty="0" err="1"/>
              <a:t>Pt</a:t>
            </a:r>
            <a:r>
              <a:rPr lang="en-US" sz="1000" dirty="0"/>
              <a:t> 12 </a:t>
            </a:r>
            <a:r>
              <a:rPr lang="en-US" sz="1000" dirty="0" err="1"/>
              <a:t>Pt</a:t>
            </a:r>
            <a:r>
              <a:rPr lang="en-US" sz="1000" dirty="0"/>
              <a:t> 1)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676" y="476672"/>
            <a:ext cx="804873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Дано:</a:t>
            </a:r>
            <a:r>
              <a:rPr lang="ru-RU" sz="2400" dirty="0" smtClean="0"/>
              <a:t> Две структуры.</a:t>
            </a:r>
            <a:br>
              <a:rPr lang="ru-RU" sz="2400" dirty="0" smtClean="0"/>
            </a:br>
            <a:r>
              <a:rPr lang="ru-RU" sz="2400" b="1" dirty="0" smtClean="0"/>
              <a:t>Задача:</a:t>
            </a:r>
            <a:r>
              <a:rPr lang="ru-RU" sz="2400" dirty="0" smtClean="0"/>
              <a:t> Найти такое выравнивание их последовательностей, которое при подстановке в задачу совмещения при заданном выравнивании дает такое </a:t>
            </a:r>
            <a:r>
              <a:rPr lang="en-US" sz="2400" dirty="0" smtClean="0"/>
              <a:t>RMSD</a:t>
            </a:r>
            <a:r>
              <a:rPr lang="ru-RU" sz="2400" dirty="0" smtClean="0"/>
              <a:t>, что величина</a:t>
            </a:r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оказывается максимальной.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Основные этапы:</a:t>
            </a:r>
            <a:br>
              <a:rPr lang="ru-RU" sz="2400" dirty="0" smtClean="0"/>
            </a:br>
            <a:r>
              <a:rPr lang="ru-RU" sz="2400" dirty="0" smtClean="0"/>
              <a:t>1. Найти элементы вторичной структуры.</a:t>
            </a:r>
          </a:p>
          <a:p>
            <a:r>
              <a:rPr lang="ru-RU" sz="2400" dirty="0" smtClean="0"/>
              <a:t>2. Найти такие множества элементов из первой и второй структуры, что эти элементы расположены в пространстве приблизительно одинаково.</a:t>
            </a:r>
          </a:p>
          <a:p>
            <a:r>
              <a:rPr lang="ru-RU" sz="2400" dirty="0" smtClean="0"/>
              <a:t>3. Построить </a:t>
            </a:r>
            <a:r>
              <a:rPr lang="en-US" sz="2400" dirty="0" smtClean="0"/>
              <a:t>“</a:t>
            </a:r>
            <a:r>
              <a:rPr lang="ru-RU" sz="2400" dirty="0" smtClean="0"/>
              <a:t>черновое</a:t>
            </a:r>
            <a:r>
              <a:rPr lang="en-US" sz="2400" dirty="0" smtClean="0"/>
              <a:t>”</a:t>
            </a:r>
            <a:r>
              <a:rPr lang="ru-RU" sz="2400" dirty="0" smtClean="0"/>
              <a:t> выравнивание последовательностей. И оптимизировать его. </a:t>
            </a:r>
            <a:endParaRPr lang="ru-RU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264" y="2049258"/>
            <a:ext cx="35433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70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57890"/>
            <a:ext cx="8242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/>
              <a:t>Krissinel</a:t>
            </a:r>
            <a:r>
              <a:rPr lang="en-US" sz="1000" dirty="0"/>
              <a:t> E, </a:t>
            </a:r>
            <a:r>
              <a:rPr lang="en-US" sz="1000" dirty="0" err="1"/>
              <a:t>Henrick</a:t>
            </a:r>
            <a:r>
              <a:rPr lang="en-US" sz="1000" dirty="0"/>
              <a:t> K. Secondary-structure matching (SSM), a new tool for fast protein structure alignment in three dimensions. </a:t>
            </a:r>
            <a:r>
              <a:rPr lang="en-US" sz="1000" dirty="0" err="1"/>
              <a:t>Acta</a:t>
            </a:r>
            <a:r>
              <a:rPr lang="en-US" sz="1000" dirty="0"/>
              <a:t> </a:t>
            </a:r>
            <a:r>
              <a:rPr lang="en-US" sz="1000" dirty="0" err="1"/>
              <a:t>Crystallogr</a:t>
            </a:r>
            <a:r>
              <a:rPr lang="en-US" sz="1000" dirty="0"/>
              <a:t> D </a:t>
            </a:r>
            <a:r>
              <a:rPr lang="en-US" sz="1000" dirty="0" err="1"/>
              <a:t>Biol</a:t>
            </a:r>
            <a:r>
              <a:rPr lang="en-US" sz="1000" dirty="0"/>
              <a:t> </a:t>
            </a:r>
            <a:r>
              <a:rPr lang="en-US" sz="1000" dirty="0" err="1"/>
              <a:t>Crystallogr</a:t>
            </a:r>
            <a:r>
              <a:rPr lang="en-US" sz="1000" dirty="0"/>
              <a:t>. 2004 Dec;60(</a:t>
            </a:r>
            <a:r>
              <a:rPr lang="en-US" sz="1000" dirty="0" err="1"/>
              <a:t>Pt</a:t>
            </a:r>
            <a:r>
              <a:rPr lang="en-US" sz="1000" dirty="0"/>
              <a:t> 12 </a:t>
            </a:r>
            <a:r>
              <a:rPr lang="en-US" sz="1000" dirty="0" err="1"/>
              <a:t>Pt</a:t>
            </a:r>
            <a:r>
              <a:rPr lang="en-US" sz="1000" dirty="0"/>
              <a:t> 1)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10"/>
          <p:cNvGrpSpPr/>
          <p:nvPr/>
        </p:nvGrpSpPr>
        <p:grpSpPr>
          <a:xfrm>
            <a:off x="17207" y="406060"/>
            <a:ext cx="4405554" cy="2520280"/>
            <a:chOff x="103328" y="692696"/>
            <a:chExt cx="4405554" cy="252028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/>
            <a:srcRect l="9865" t="28412" r="40958" b="24325"/>
            <a:stretch/>
          </p:blipFill>
          <p:spPr>
            <a:xfrm>
              <a:off x="103328" y="692696"/>
              <a:ext cx="4405554" cy="2520280"/>
            </a:xfrm>
            <a:prstGeom prst="rect">
              <a:avLst/>
            </a:prstGeom>
          </p:spPr>
        </p:pic>
        <p:sp>
          <p:nvSpPr>
            <p:cNvPr id="8" name="Стрелка вниз 7"/>
            <p:cNvSpPr/>
            <p:nvPr/>
          </p:nvSpPr>
          <p:spPr>
            <a:xfrm rot="9727923">
              <a:off x="1785377" y="1031765"/>
              <a:ext cx="278019" cy="11238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789889" y="2140085"/>
              <a:ext cx="515566" cy="749680"/>
            </a:xfrm>
            <a:custGeom>
              <a:avLst/>
              <a:gdLst>
                <a:gd name="connsiteX0" fmla="*/ 0 w 515566"/>
                <a:gd name="connsiteY0" fmla="*/ 583660 h 749680"/>
                <a:gd name="connsiteX1" fmla="*/ 252920 w 515566"/>
                <a:gd name="connsiteY1" fmla="*/ 749030 h 749680"/>
                <a:gd name="connsiteX2" fmla="*/ 330741 w 515566"/>
                <a:gd name="connsiteY2" fmla="*/ 661481 h 749680"/>
                <a:gd name="connsiteX3" fmla="*/ 359924 w 515566"/>
                <a:gd name="connsiteY3" fmla="*/ 632298 h 749680"/>
                <a:gd name="connsiteX4" fmla="*/ 369651 w 515566"/>
                <a:gd name="connsiteY4" fmla="*/ 603115 h 749680"/>
                <a:gd name="connsiteX5" fmla="*/ 389107 w 515566"/>
                <a:gd name="connsiteY5" fmla="*/ 583660 h 749680"/>
                <a:gd name="connsiteX6" fmla="*/ 418290 w 515566"/>
                <a:gd name="connsiteY6" fmla="*/ 544749 h 749680"/>
                <a:gd name="connsiteX7" fmla="*/ 437745 w 515566"/>
                <a:gd name="connsiteY7" fmla="*/ 515566 h 749680"/>
                <a:gd name="connsiteX8" fmla="*/ 476656 w 515566"/>
                <a:gd name="connsiteY8" fmla="*/ 466928 h 749680"/>
                <a:gd name="connsiteX9" fmla="*/ 496111 w 515566"/>
                <a:gd name="connsiteY9" fmla="*/ 437745 h 749680"/>
                <a:gd name="connsiteX10" fmla="*/ 515566 w 515566"/>
                <a:gd name="connsiteY10" fmla="*/ 379379 h 749680"/>
                <a:gd name="connsiteX11" fmla="*/ 505839 w 515566"/>
                <a:gd name="connsiteY11" fmla="*/ 233464 h 749680"/>
                <a:gd name="connsiteX12" fmla="*/ 486383 w 515566"/>
                <a:gd name="connsiteY12" fmla="*/ 214009 h 749680"/>
                <a:gd name="connsiteX13" fmla="*/ 447473 w 515566"/>
                <a:gd name="connsiteY13" fmla="*/ 165370 h 749680"/>
                <a:gd name="connsiteX14" fmla="*/ 408562 w 515566"/>
                <a:gd name="connsiteY14" fmla="*/ 116732 h 749680"/>
                <a:gd name="connsiteX15" fmla="*/ 398834 w 515566"/>
                <a:gd name="connsiteY15" fmla="*/ 87549 h 749680"/>
                <a:gd name="connsiteX16" fmla="*/ 379379 w 515566"/>
                <a:gd name="connsiteY16" fmla="*/ 58366 h 749680"/>
                <a:gd name="connsiteX17" fmla="*/ 350196 w 515566"/>
                <a:gd name="connsiteY17" fmla="*/ 29183 h 749680"/>
                <a:gd name="connsiteX18" fmla="*/ 321013 w 515566"/>
                <a:gd name="connsiteY18" fmla="*/ 0 h 74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5566" h="749680">
                  <a:moveTo>
                    <a:pt x="0" y="583660"/>
                  </a:moveTo>
                  <a:cubicBezTo>
                    <a:pt x="84307" y="638783"/>
                    <a:pt x="157663" y="716285"/>
                    <a:pt x="252920" y="749030"/>
                  </a:cubicBezTo>
                  <a:cubicBezTo>
                    <a:pt x="277427" y="757454"/>
                    <a:pt x="313923" y="681663"/>
                    <a:pt x="330741" y="661481"/>
                  </a:cubicBezTo>
                  <a:cubicBezTo>
                    <a:pt x="339548" y="650913"/>
                    <a:pt x="350196" y="642026"/>
                    <a:pt x="359924" y="632298"/>
                  </a:cubicBezTo>
                  <a:cubicBezTo>
                    <a:pt x="363166" y="622570"/>
                    <a:pt x="364375" y="611908"/>
                    <a:pt x="369651" y="603115"/>
                  </a:cubicBezTo>
                  <a:cubicBezTo>
                    <a:pt x="374370" y="595251"/>
                    <a:pt x="383236" y="590706"/>
                    <a:pt x="389107" y="583660"/>
                  </a:cubicBezTo>
                  <a:cubicBezTo>
                    <a:pt x="399486" y="571205"/>
                    <a:pt x="408867" y="557942"/>
                    <a:pt x="418290" y="544749"/>
                  </a:cubicBezTo>
                  <a:cubicBezTo>
                    <a:pt x="425085" y="535235"/>
                    <a:pt x="430730" y="524919"/>
                    <a:pt x="437745" y="515566"/>
                  </a:cubicBezTo>
                  <a:cubicBezTo>
                    <a:pt x="450203" y="498956"/>
                    <a:pt x="464198" y="483538"/>
                    <a:pt x="476656" y="466928"/>
                  </a:cubicBezTo>
                  <a:cubicBezTo>
                    <a:pt x="483671" y="457575"/>
                    <a:pt x="491363" y="448429"/>
                    <a:pt x="496111" y="437745"/>
                  </a:cubicBezTo>
                  <a:cubicBezTo>
                    <a:pt x="504440" y="419005"/>
                    <a:pt x="515566" y="379379"/>
                    <a:pt x="515566" y="379379"/>
                  </a:cubicBezTo>
                  <a:cubicBezTo>
                    <a:pt x="512324" y="330741"/>
                    <a:pt x="514310" y="281469"/>
                    <a:pt x="505839" y="233464"/>
                  </a:cubicBezTo>
                  <a:cubicBezTo>
                    <a:pt x="504245" y="224432"/>
                    <a:pt x="492112" y="221171"/>
                    <a:pt x="486383" y="214009"/>
                  </a:cubicBezTo>
                  <a:cubicBezTo>
                    <a:pt x="437287" y="152640"/>
                    <a:pt x="494456" y="212356"/>
                    <a:pt x="447473" y="165370"/>
                  </a:cubicBezTo>
                  <a:cubicBezTo>
                    <a:pt x="423021" y="92017"/>
                    <a:pt x="458849" y="179590"/>
                    <a:pt x="408562" y="116732"/>
                  </a:cubicBezTo>
                  <a:cubicBezTo>
                    <a:pt x="402156" y="108725"/>
                    <a:pt x="403420" y="96720"/>
                    <a:pt x="398834" y="87549"/>
                  </a:cubicBezTo>
                  <a:cubicBezTo>
                    <a:pt x="393606" y="77092"/>
                    <a:pt x="386863" y="67347"/>
                    <a:pt x="379379" y="58366"/>
                  </a:cubicBezTo>
                  <a:cubicBezTo>
                    <a:pt x="370572" y="47798"/>
                    <a:pt x="360764" y="37990"/>
                    <a:pt x="350196" y="29183"/>
                  </a:cubicBezTo>
                  <a:cubicBezTo>
                    <a:pt x="318315" y="2616"/>
                    <a:pt x="321013" y="22893"/>
                    <a:pt x="32101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 rot="19985468">
              <a:off x="1770405" y="1409011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4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75425" y="475394"/>
            <a:ext cx="40913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модифицированный пример из оригинальной статьи. Я добавил к первой структуре тяж </a:t>
            </a:r>
            <a:r>
              <a:rPr lang="en-US" dirty="0" smtClean="0"/>
              <a:t>S</a:t>
            </a:r>
            <a:r>
              <a:rPr lang="en-US" baseline="-25000" dirty="0" smtClean="0"/>
              <a:t>4</a:t>
            </a:r>
            <a:r>
              <a:rPr lang="ru-RU" dirty="0" smtClean="0"/>
              <a:t>. Вопрос: какие элементы вторичной структуры тут расположены примерно одинаково и в А, и в </a:t>
            </a:r>
            <a:r>
              <a:rPr lang="ru-RU" dirty="0" err="1" smtClean="0"/>
              <a:t>В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r>
              <a:rPr lang="ru-RU" dirty="0" smtClean="0"/>
              <a:t>Ответ</a:t>
            </a:r>
            <a:r>
              <a:rPr lang="en-US" dirty="0" smtClean="0"/>
              <a:t>: H, S</a:t>
            </a:r>
            <a:r>
              <a:rPr lang="en-US" baseline="-25000" dirty="0" smtClean="0"/>
              <a:t>1</a:t>
            </a:r>
            <a:r>
              <a:rPr lang="en-US" dirty="0" smtClean="0"/>
              <a:t>, S</a:t>
            </a:r>
            <a:r>
              <a:rPr lang="en-US" baseline="-25000" dirty="0" smtClean="0"/>
              <a:t>2</a:t>
            </a:r>
            <a:r>
              <a:rPr lang="en-US" dirty="0" smtClean="0"/>
              <a:t>, S</a:t>
            </a:r>
            <a:r>
              <a:rPr lang="en-US" baseline="-25000" dirty="0" smtClean="0"/>
              <a:t>3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113" y="2790306"/>
            <a:ext cx="81410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Рассмотрим все пары элементов из первой структуры:</a:t>
            </a:r>
          </a:p>
          <a:p>
            <a:r>
              <a:rPr lang="ru-RU" dirty="0" smtClean="0"/>
              <a:t>       </a:t>
            </a:r>
            <a:r>
              <a:rPr lang="en-US" dirty="0" smtClean="0"/>
              <a:t>(H, S</a:t>
            </a:r>
            <a:r>
              <a:rPr lang="en-US" baseline="-25000" dirty="0" smtClean="0"/>
              <a:t>1</a:t>
            </a:r>
            <a:r>
              <a:rPr lang="en-US" dirty="0" smtClean="0"/>
              <a:t>), (H, S</a:t>
            </a:r>
            <a:r>
              <a:rPr lang="en-US" baseline="-25000" dirty="0" smtClean="0"/>
              <a:t>2</a:t>
            </a:r>
            <a:r>
              <a:rPr lang="en-US" dirty="0" smtClean="0"/>
              <a:t>), (H, S</a:t>
            </a:r>
            <a:r>
              <a:rPr lang="en-US" baseline="-25000" dirty="0" smtClean="0"/>
              <a:t>3</a:t>
            </a:r>
            <a:r>
              <a:rPr lang="en-US" dirty="0" smtClean="0"/>
              <a:t>), (H, S</a:t>
            </a:r>
            <a:r>
              <a:rPr lang="en-US" baseline="-25000" dirty="0" smtClean="0"/>
              <a:t>4</a:t>
            </a:r>
            <a:r>
              <a:rPr lang="en-US" dirty="0" smtClean="0"/>
              <a:t>),      </a:t>
            </a:r>
            <a:r>
              <a:rPr lang="ru-RU" dirty="0" smtClean="0"/>
              <a:t> </a:t>
            </a:r>
            <a:r>
              <a:rPr lang="en-US" dirty="0" smtClean="0"/>
              <a:t>(S</a:t>
            </a:r>
            <a:r>
              <a:rPr lang="en-US" baseline="-25000" dirty="0" smtClean="0"/>
              <a:t>1</a:t>
            </a:r>
            <a:r>
              <a:rPr lang="en-US" dirty="0" smtClean="0"/>
              <a:t>, S</a:t>
            </a:r>
            <a:r>
              <a:rPr lang="en-US" baseline="-25000" dirty="0" smtClean="0"/>
              <a:t>2</a:t>
            </a:r>
            <a:r>
              <a:rPr lang="en-US" dirty="0" smtClean="0"/>
              <a:t>), (S</a:t>
            </a:r>
            <a:r>
              <a:rPr lang="en-US" baseline="-25000" dirty="0" smtClean="0"/>
              <a:t>1</a:t>
            </a:r>
            <a:r>
              <a:rPr lang="en-US" dirty="0" smtClean="0"/>
              <a:t>, S</a:t>
            </a:r>
            <a:r>
              <a:rPr lang="en-US" baseline="-25000" dirty="0" smtClean="0"/>
              <a:t>3</a:t>
            </a:r>
            <a:r>
              <a:rPr lang="en-US" dirty="0" smtClean="0"/>
              <a:t>), (S</a:t>
            </a:r>
            <a:r>
              <a:rPr lang="en-US" baseline="-25000" dirty="0" smtClean="0"/>
              <a:t>1</a:t>
            </a:r>
            <a:r>
              <a:rPr lang="en-US" dirty="0" smtClean="0"/>
              <a:t>, S</a:t>
            </a:r>
            <a:r>
              <a:rPr lang="en-US" baseline="-25000" dirty="0" smtClean="0"/>
              <a:t>4</a:t>
            </a:r>
            <a:r>
              <a:rPr lang="en-US" dirty="0" smtClean="0"/>
              <a:t>), </a:t>
            </a:r>
          </a:p>
          <a:p>
            <a:r>
              <a:rPr lang="en-US" dirty="0" smtClean="0"/>
              <a:t>     </a:t>
            </a:r>
            <a:r>
              <a:rPr lang="ru-RU" dirty="0" smtClean="0"/>
              <a:t>  </a:t>
            </a:r>
            <a:r>
              <a:rPr lang="en-US" dirty="0" smtClean="0"/>
              <a:t>(S</a:t>
            </a:r>
            <a:r>
              <a:rPr lang="ru-RU" baseline="-25000" dirty="0" smtClean="0"/>
              <a:t>2</a:t>
            </a:r>
            <a:r>
              <a:rPr lang="en-US" dirty="0" smtClean="0"/>
              <a:t>, S</a:t>
            </a:r>
            <a:r>
              <a:rPr lang="ru-RU" baseline="-25000" dirty="0" smtClean="0"/>
              <a:t>3</a:t>
            </a:r>
            <a:r>
              <a:rPr lang="en-US" dirty="0" smtClean="0"/>
              <a:t>), </a:t>
            </a:r>
            <a:r>
              <a:rPr lang="en-US" dirty="0"/>
              <a:t>(</a:t>
            </a:r>
            <a:r>
              <a:rPr lang="en-US" dirty="0" smtClean="0"/>
              <a:t>S</a:t>
            </a:r>
            <a:r>
              <a:rPr lang="ru-RU" baseline="-25000" dirty="0" smtClean="0"/>
              <a:t>2</a:t>
            </a:r>
            <a:r>
              <a:rPr lang="en-US" dirty="0" smtClean="0"/>
              <a:t>, S</a:t>
            </a:r>
            <a:r>
              <a:rPr lang="ru-RU" baseline="-25000" dirty="0" smtClean="0"/>
              <a:t>4</a:t>
            </a:r>
            <a:r>
              <a:rPr lang="en-US" dirty="0" smtClean="0"/>
              <a:t>), </a:t>
            </a:r>
            <a:r>
              <a:rPr lang="ru-RU" dirty="0" smtClean="0"/>
              <a:t>                               </a:t>
            </a:r>
            <a:r>
              <a:rPr lang="en-US" dirty="0" smtClean="0"/>
              <a:t>(S</a:t>
            </a:r>
            <a:r>
              <a:rPr lang="ru-RU" baseline="-25000" dirty="0" smtClean="0"/>
              <a:t>3</a:t>
            </a:r>
            <a:r>
              <a:rPr lang="en-US" dirty="0" smtClean="0"/>
              <a:t>, </a:t>
            </a:r>
            <a:r>
              <a:rPr lang="en-US" dirty="0"/>
              <a:t>S</a:t>
            </a:r>
            <a:r>
              <a:rPr lang="en-US" baseline="-25000" dirty="0"/>
              <a:t>4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       + еще 10 </a:t>
            </a:r>
            <a:r>
              <a:rPr lang="en-US" dirty="0" smtClean="0"/>
              <a:t>(S</a:t>
            </a:r>
            <a:r>
              <a:rPr lang="en-US" baseline="-25000" dirty="0" smtClean="0"/>
              <a:t>1</a:t>
            </a:r>
            <a:r>
              <a:rPr lang="en-US" dirty="0" smtClean="0"/>
              <a:t>, H), (S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/>
              <a:t>H</a:t>
            </a:r>
            <a:r>
              <a:rPr lang="en-US" dirty="0" smtClean="0"/>
              <a:t>) </a:t>
            </a:r>
            <a:r>
              <a:rPr lang="ru-RU" dirty="0"/>
              <a:t>и </a:t>
            </a:r>
            <a:r>
              <a:rPr lang="ru-RU" dirty="0" smtClean="0"/>
              <a:t>т.д.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Рассмотрим </a:t>
            </a:r>
            <a:r>
              <a:rPr lang="ru-RU" dirty="0"/>
              <a:t>все пары элементов из </a:t>
            </a:r>
            <a:r>
              <a:rPr lang="ru-RU" dirty="0" smtClean="0"/>
              <a:t>второй структуры:</a:t>
            </a:r>
          </a:p>
          <a:p>
            <a:r>
              <a:rPr lang="ru-RU" dirty="0" smtClean="0"/>
              <a:t>       </a:t>
            </a:r>
            <a:r>
              <a:rPr lang="en-US" dirty="0"/>
              <a:t>(</a:t>
            </a:r>
            <a:r>
              <a:rPr lang="en-US" dirty="0" smtClean="0"/>
              <a:t>H’, S</a:t>
            </a:r>
            <a:r>
              <a:rPr lang="en-US" baseline="-25000" dirty="0" smtClean="0"/>
              <a:t>1</a:t>
            </a:r>
            <a:r>
              <a:rPr lang="en-US" dirty="0" smtClean="0"/>
              <a:t>’), </a:t>
            </a:r>
            <a:r>
              <a:rPr lang="en-US" dirty="0"/>
              <a:t>(</a:t>
            </a:r>
            <a:r>
              <a:rPr lang="en-US" dirty="0" smtClean="0"/>
              <a:t>H</a:t>
            </a:r>
            <a:r>
              <a:rPr lang="en-US" dirty="0"/>
              <a:t>’</a:t>
            </a:r>
            <a:r>
              <a:rPr lang="en-US" dirty="0" smtClean="0"/>
              <a:t>, S</a:t>
            </a:r>
            <a:r>
              <a:rPr lang="en-US" baseline="-25000" dirty="0" smtClean="0"/>
              <a:t>2</a:t>
            </a:r>
            <a:r>
              <a:rPr lang="en-US" dirty="0"/>
              <a:t>’</a:t>
            </a:r>
            <a:r>
              <a:rPr lang="en-US" dirty="0" smtClean="0"/>
              <a:t>), </a:t>
            </a:r>
            <a:r>
              <a:rPr lang="en-US" dirty="0"/>
              <a:t>(</a:t>
            </a:r>
            <a:r>
              <a:rPr lang="en-US" dirty="0" smtClean="0"/>
              <a:t>H</a:t>
            </a:r>
            <a:r>
              <a:rPr lang="en-US" dirty="0"/>
              <a:t>’</a:t>
            </a:r>
            <a:r>
              <a:rPr lang="en-US" dirty="0" smtClean="0"/>
              <a:t>, S</a:t>
            </a:r>
            <a:r>
              <a:rPr lang="en-US" baseline="-25000" dirty="0" smtClean="0"/>
              <a:t>3</a:t>
            </a:r>
            <a:r>
              <a:rPr lang="en-US" dirty="0" smtClean="0"/>
              <a:t>’),</a:t>
            </a:r>
            <a:r>
              <a:rPr lang="ru-RU" dirty="0" smtClean="0"/>
              <a:t>               </a:t>
            </a:r>
            <a:r>
              <a:rPr lang="en-US" dirty="0" smtClean="0"/>
              <a:t>(S</a:t>
            </a:r>
            <a:r>
              <a:rPr lang="en-US" baseline="-25000" dirty="0" smtClean="0"/>
              <a:t>1</a:t>
            </a:r>
            <a:r>
              <a:rPr lang="en-US" dirty="0"/>
              <a:t>’</a:t>
            </a:r>
            <a:r>
              <a:rPr lang="en-US" dirty="0" smtClean="0"/>
              <a:t>, S</a:t>
            </a:r>
            <a:r>
              <a:rPr lang="en-US" baseline="-25000" dirty="0" smtClean="0"/>
              <a:t>2</a:t>
            </a:r>
            <a:r>
              <a:rPr lang="en-US" dirty="0"/>
              <a:t>’</a:t>
            </a:r>
            <a:r>
              <a:rPr lang="en-US" dirty="0" smtClean="0"/>
              <a:t>), </a:t>
            </a:r>
            <a:r>
              <a:rPr lang="en-US" dirty="0"/>
              <a:t>(</a:t>
            </a: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/>
              <a:t>’</a:t>
            </a:r>
            <a:r>
              <a:rPr lang="en-US" dirty="0" smtClean="0"/>
              <a:t>, S</a:t>
            </a:r>
            <a:r>
              <a:rPr lang="en-US" baseline="-25000" dirty="0" smtClean="0"/>
              <a:t>3</a:t>
            </a:r>
            <a:r>
              <a:rPr lang="en-US" dirty="0"/>
              <a:t>’</a:t>
            </a:r>
            <a:r>
              <a:rPr lang="en-US" dirty="0" smtClean="0"/>
              <a:t>), </a:t>
            </a:r>
            <a:endParaRPr lang="ru-RU" dirty="0" smtClean="0"/>
          </a:p>
          <a:p>
            <a:r>
              <a:rPr lang="en-US" dirty="0" smtClean="0"/>
              <a:t>     </a:t>
            </a:r>
            <a:r>
              <a:rPr lang="ru-RU" dirty="0" smtClean="0"/>
              <a:t>  </a:t>
            </a:r>
            <a:r>
              <a:rPr lang="en-US" dirty="0"/>
              <a:t>(S</a:t>
            </a:r>
            <a:r>
              <a:rPr lang="ru-RU" baseline="-25000" dirty="0" smtClean="0"/>
              <a:t>2</a:t>
            </a:r>
            <a:r>
              <a:rPr lang="en-US" dirty="0"/>
              <a:t>’</a:t>
            </a:r>
            <a:r>
              <a:rPr lang="en-US" dirty="0" smtClean="0"/>
              <a:t>, </a:t>
            </a:r>
            <a:r>
              <a:rPr lang="en-US" dirty="0"/>
              <a:t>S</a:t>
            </a:r>
            <a:r>
              <a:rPr lang="ru-RU" baseline="-25000" dirty="0" smtClean="0"/>
              <a:t>3</a:t>
            </a:r>
            <a:r>
              <a:rPr lang="en-US" dirty="0" smtClean="0"/>
              <a:t>’)</a:t>
            </a:r>
            <a:endParaRPr lang="ru-RU" dirty="0" smtClean="0"/>
          </a:p>
          <a:p>
            <a:r>
              <a:rPr lang="ru-RU" dirty="0" smtClean="0"/>
              <a:t>       </a:t>
            </a:r>
            <a:r>
              <a:rPr lang="ru-RU" dirty="0"/>
              <a:t>+ еще </a:t>
            </a:r>
            <a:r>
              <a:rPr lang="ru-RU" dirty="0" smtClean="0"/>
              <a:t>6 </a:t>
            </a:r>
            <a:r>
              <a:rPr lang="en-US" dirty="0"/>
              <a:t>(S</a:t>
            </a:r>
            <a:r>
              <a:rPr lang="en-US" baseline="-25000" dirty="0"/>
              <a:t>1</a:t>
            </a:r>
            <a:r>
              <a:rPr lang="en-US" dirty="0"/>
              <a:t>, H), (S</a:t>
            </a:r>
            <a:r>
              <a:rPr lang="en-US" baseline="-25000" dirty="0"/>
              <a:t>2</a:t>
            </a:r>
            <a:r>
              <a:rPr lang="en-US" dirty="0"/>
              <a:t>, H) </a:t>
            </a:r>
            <a:r>
              <a:rPr lang="ru-RU" dirty="0"/>
              <a:t>и </a:t>
            </a:r>
            <a:r>
              <a:rPr lang="ru-RU" dirty="0" smtClean="0"/>
              <a:t>т.д.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Рассмотрим двойки пар из п. 1 и 2 (например, </a:t>
            </a:r>
            <a:r>
              <a:rPr lang="en-US" dirty="0"/>
              <a:t>(H, S</a:t>
            </a:r>
            <a:r>
              <a:rPr lang="en-US" baseline="-25000" dirty="0"/>
              <a:t>1</a:t>
            </a:r>
            <a:r>
              <a:rPr lang="en-US" dirty="0" smtClean="0"/>
              <a:t>)</a:t>
            </a:r>
            <a:r>
              <a:rPr lang="ru-RU" dirty="0" smtClean="0"/>
              <a:t> + </a:t>
            </a:r>
            <a:r>
              <a:rPr lang="en-US" dirty="0" smtClean="0"/>
              <a:t> </a:t>
            </a:r>
            <a:r>
              <a:rPr lang="en-US" dirty="0"/>
              <a:t>(H’, S</a:t>
            </a:r>
            <a:r>
              <a:rPr lang="en-US" baseline="-25000" dirty="0"/>
              <a:t>3</a:t>
            </a:r>
            <a:r>
              <a:rPr lang="en-US" dirty="0" smtClean="0"/>
              <a:t>’)</a:t>
            </a:r>
            <a:r>
              <a:rPr lang="ru-RU" dirty="0" smtClean="0"/>
              <a:t> и проч.)</a:t>
            </a:r>
          </a:p>
          <a:p>
            <a:r>
              <a:rPr lang="ru-RU" dirty="0" smtClean="0"/>
              <a:t>       Вопрос: сколько всего таких двоек?</a:t>
            </a:r>
          </a:p>
          <a:p>
            <a:r>
              <a:rPr lang="ru-RU" dirty="0" smtClean="0"/>
              <a:t>       Ответ: 20 х 12 = 240.</a:t>
            </a:r>
          </a:p>
          <a:p>
            <a:r>
              <a:rPr lang="ru-RU" dirty="0" smtClean="0"/>
              <a:t>       Вопрос: Все ли такие двойки пар соответствуют парам элементов, которые    одновременно могут быть выровнены?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err="1" smtClean="0"/>
              <a:t>PDBeFold</a:t>
            </a:r>
            <a:r>
              <a:rPr lang="en-US" dirty="0" smtClean="0"/>
              <a:t> (SSM)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507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57890"/>
            <a:ext cx="8242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/>
              <a:t>Krissinel</a:t>
            </a:r>
            <a:r>
              <a:rPr lang="en-US" sz="1000" dirty="0"/>
              <a:t> E, </a:t>
            </a:r>
            <a:r>
              <a:rPr lang="en-US" sz="1000" dirty="0" err="1"/>
              <a:t>Henrick</a:t>
            </a:r>
            <a:r>
              <a:rPr lang="en-US" sz="1000" dirty="0"/>
              <a:t> K. Secondary-structure matching (SSM), a new tool for fast protein structure alignment in three dimensions. </a:t>
            </a:r>
            <a:r>
              <a:rPr lang="en-US" sz="1000" dirty="0" err="1"/>
              <a:t>Acta</a:t>
            </a:r>
            <a:r>
              <a:rPr lang="en-US" sz="1000" dirty="0"/>
              <a:t> </a:t>
            </a:r>
            <a:r>
              <a:rPr lang="en-US" sz="1000" dirty="0" err="1"/>
              <a:t>Crystallogr</a:t>
            </a:r>
            <a:r>
              <a:rPr lang="en-US" sz="1000" dirty="0"/>
              <a:t> D </a:t>
            </a:r>
            <a:r>
              <a:rPr lang="en-US" sz="1000" dirty="0" err="1"/>
              <a:t>Biol</a:t>
            </a:r>
            <a:r>
              <a:rPr lang="en-US" sz="1000" dirty="0"/>
              <a:t> </a:t>
            </a:r>
            <a:r>
              <a:rPr lang="en-US" sz="1000" dirty="0" err="1"/>
              <a:t>Crystallogr</a:t>
            </a:r>
            <a:r>
              <a:rPr lang="en-US" sz="1000" dirty="0"/>
              <a:t>. 2004 Dec;60(</a:t>
            </a:r>
            <a:r>
              <a:rPr lang="en-US" sz="1000" dirty="0" err="1"/>
              <a:t>Pt</a:t>
            </a:r>
            <a:r>
              <a:rPr lang="en-US" sz="1000" dirty="0"/>
              <a:t> 12 </a:t>
            </a:r>
            <a:r>
              <a:rPr lang="en-US" sz="1000" dirty="0" err="1"/>
              <a:t>Pt</a:t>
            </a:r>
            <a:r>
              <a:rPr lang="en-US" sz="1000" dirty="0"/>
              <a:t> 1)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10"/>
          <p:cNvGrpSpPr/>
          <p:nvPr/>
        </p:nvGrpSpPr>
        <p:grpSpPr>
          <a:xfrm>
            <a:off x="17207" y="406060"/>
            <a:ext cx="4405554" cy="2520280"/>
            <a:chOff x="103328" y="692696"/>
            <a:chExt cx="4405554" cy="252028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/>
            <a:srcRect l="9865" t="28412" r="40958" b="24325"/>
            <a:stretch/>
          </p:blipFill>
          <p:spPr>
            <a:xfrm>
              <a:off x="103328" y="692696"/>
              <a:ext cx="4405554" cy="2520280"/>
            </a:xfrm>
            <a:prstGeom prst="rect">
              <a:avLst/>
            </a:prstGeom>
          </p:spPr>
        </p:pic>
        <p:sp>
          <p:nvSpPr>
            <p:cNvPr id="8" name="Стрелка вниз 7"/>
            <p:cNvSpPr/>
            <p:nvPr/>
          </p:nvSpPr>
          <p:spPr>
            <a:xfrm rot="9727923">
              <a:off x="1785377" y="1031765"/>
              <a:ext cx="278019" cy="11238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789889" y="2140085"/>
              <a:ext cx="515566" cy="749680"/>
            </a:xfrm>
            <a:custGeom>
              <a:avLst/>
              <a:gdLst>
                <a:gd name="connsiteX0" fmla="*/ 0 w 515566"/>
                <a:gd name="connsiteY0" fmla="*/ 583660 h 749680"/>
                <a:gd name="connsiteX1" fmla="*/ 252920 w 515566"/>
                <a:gd name="connsiteY1" fmla="*/ 749030 h 749680"/>
                <a:gd name="connsiteX2" fmla="*/ 330741 w 515566"/>
                <a:gd name="connsiteY2" fmla="*/ 661481 h 749680"/>
                <a:gd name="connsiteX3" fmla="*/ 359924 w 515566"/>
                <a:gd name="connsiteY3" fmla="*/ 632298 h 749680"/>
                <a:gd name="connsiteX4" fmla="*/ 369651 w 515566"/>
                <a:gd name="connsiteY4" fmla="*/ 603115 h 749680"/>
                <a:gd name="connsiteX5" fmla="*/ 389107 w 515566"/>
                <a:gd name="connsiteY5" fmla="*/ 583660 h 749680"/>
                <a:gd name="connsiteX6" fmla="*/ 418290 w 515566"/>
                <a:gd name="connsiteY6" fmla="*/ 544749 h 749680"/>
                <a:gd name="connsiteX7" fmla="*/ 437745 w 515566"/>
                <a:gd name="connsiteY7" fmla="*/ 515566 h 749680"/>
                <a:gd name="connsiteX8" fmla="*/ 476656 w 515566"/>
                <a:gd name="connsiteY8" fmla="*/ 466928 h 749680"/>
                <a:gd name="connsiteX9" fmla="*/ 496111 w 515566"/>
                <a:gd name="connsiteY9" fmla="*/ 437745 h 749680"/>
                <a:gd name="connsiteX10" fmla="*/ 515566 w 515566"/>
                <a:gd name="connsiteY10" fmla="*/ 379379 h 749680"/>
                <a:gd name="connsiteX11" fmla="*/ 505839 w 515566"/>
                <a:gd name="connsiteY11" fmla="*/ 233464 h 749680"/>
                <a:gd name="connsiteX12" fmla="*/ 486383 w 515566"/>
                <a:gd name="connsiteY12" fmla="*/ 214009 h 749680"/>
                <a:gd name="connsiteX13" fmla="*/ 447473 w 515566"/>
                <a:gd name="connsiteY13" fmla="*/ 165370 h 749680"/>
                <a:gd name="connsiteX14" fmla="*/ 408562 w 515566"/>
                <a:gd name="connsiteY14" fmla="*/ 116732 h 749680"/>
                <a:gd name="connsiteX15" fmla="*/ 398834 w 515566"/>
                <a:gd name="connsiteY15" fmla="*/ 87549 h 749680"/>
                <a:gd name="connsiteX16" fmla="*/ 379379 w 515566"/>
                <a:gd name="connsiteY16" fmla="*/ 58366 h 749680"/>
                <a:gd name="connsiteX17" fmla="*/ 350196 w 515566"/>
                <a:gd name="connsiteY17" fmla="*/ 29183 h 749680"/>
                <a:gd name="connsiteX18" fmla="*/ 321013 w 515566"/>
                <a:gd name="connsiteY18" fmla="*/ 0 h 74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5566" h="749680">
                  <a:moveTo>
                    <a:pt x="0" y="583660"/>
                  </a:moveTo>
                  <a:cubicBezTo>
                    <a:pt x="84307" y="638783"/>
                    <a:pt x="157663" y="716285"/>
                    <a:pt x="252920" y="749030"/>
                  </a:cubicBezTo>
                  <a:cubicBezTo>
                    <a:pt x="277427" y="757454"/>
                    <a:pt x="313923" y="681663"/>
                    <a:pt x="330741" y="661481"/>
                  </a:cubicBezTo>
                  <a:cubicBezTo>
                    <a:pt x="339548" y="650913"/>
                    <a:pt x="350196" y="642026"/>
                    <a:pt x="359924" y="632298"/>
                  </a:cubicBezTo>
                  <a:cubicBezTo>
                    <a:pt x="363166" y="622570"/>
                    <a:pt x="364375" y="611908"/>
                    <a:pt x="369651" y="603115"/>
                  </a:cubicBezTo>
                  <a:cubicBezTo>
                    <a:pt x="374370" y="595251"/>
                    <a:pt x="383236" y="590706"/>
                    <a:pt x="389107" y="583660"/>
                  </a:cubicBezTo>
                  <a:cubicBezTo>
                    <a:pt x="399486" y="571205"/>
                    <a:pt x="408867" y="557942"/>
                    <a:pt x="418290" y="544749"/>
                  </a:cubicBezTo>
                  <a:cubicBezTo>
                    <a:pt x="425085" y="535235"/>
                    <a:pt x="430730" y="524919"/>
                    <a:pt x="437745" y="515566"/>
                  </a:cubicBezTo>
                  <a:cubicBezTo>
                    <a:pt x="450203" y="498956"/>
                    <a:pt x="464198" y="483538"/>
                    <a:pt x="476656" y="466928"/>
                  </a:cubicBezTo>
                  <a:cubicBezTo>
                    <a:pt x="483671" y="457575"/>
                    <a:pt x="491363" y="448429"/>
                    <a:pt x="496111" y="437745"/>
                  </a:cubicBezTo>
                  <a:cubicBezTo>
                    <a:pt x="504440" y="419005"/>
                    <a:pt x="515566" y="379379"/>
                    <a:pt x="515566" y="379379"/>
                  </a:cubicBezTo>
                  <a:cubicBezTo>
                    <a:pt x="512324" y="330741"/>
                    <a:pt x="514310" y="281469"/>
                    <a:pt x="505839" y="233464"/>
                  </a:cubicBezTo>
                  <a:cubicBezTo>
                    <a:pt x="504245" y="224432"/>
                    <a:pt x="492112" y="221171"/>
                    <a:pt x="486383" y="214009"/>
                  </a:cubicBezTo>
                  <a:cubicBezTo>
                    <a:pt x="437287" y="152640"/>
                    <a:pt x="494456" y="212356"/>
                    <a:pt x="447473" y="165370"/>
                  </a:cubicBezTo>
                  <a:cubicBezTo>
                    <a:pt x="423021" y="92017"/>
                    <a:pt x="458849" y="179590"/>
                    <a:pt x="408562" y="116732"/>
                  </a:cubicBezTo>
                  <a:cubicBezTo>
                    <a:pt x="402156" y="108725"/>
                    <a:pt x="403420" y="96720"/>
                    <a:pt x="398834" y="87549"/>
                  </a:cubicBezTo>
                  <a:cubicBezTo>
                    <a:pt x="393606" y="77092"/>
                    <a:pt x="386863" y="67347"/>
                    <a:pt x="379379" y="58366"/>
                  </a:cubicBezTo>
                  <a:cubicBezTo>
                    <a:pt x="370572" y="47798"/>
                    <a:pt x="360764" y="37990"/>
                    <a:pt x="350196" y="29183"/>
                  </a:cubicBezTo>
                  <a:cubicBezTo>
                    <a:pt x="318315" y="2616"/>
                    <a:pt x="321013" y="22893"/>
                    <a:pt x="32101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 rot="19985468">
              <a:off x="1770405" y="1409011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4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352183" y="678053"/>
            <a:ext cx="38922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Рассмотрим двойки пар (например, </a:t>
            </a:r>
            <a:r>
              <a:rPr lang="en-US" dirty="0"/>
              <a:t>(H, S</a:t>
            </a:r>
            <a:r>
              <a:rPr lang="en-US" baseline="-25000" dirty="0"/>
              <a:t>1</a:t>
            </a:r>
            <a:r>
              <a:rPr lang="en-US" dirty="0" smtClean="0"/>
              <a:t>)</a:t>
            </a:r>
            <a:r>
              <a:rPr lang="ru-RU" dirty="0" smtClean="0"/>
              <a:t> + </a:t>
            </a:r>
            <a:r>
              <a:rPr lang="en-US" dirty="0" smtClean="0"/>
              <a:t> </a:t>
            </a:r>
            <a:r>
              <a:rPr lang="en-US" dirty="0"/>
              <a:t>(H’, S</a:t>
            </a:r>
            <a:r>
              <a:rPr lang="en-US" baseline="-25000" dirty="0"/>
              <a:t>3</a:t>
            </a:r>
            <a:r>
              <a:rPr lang="en-US" dirty="0" smtClean="0"/>
              <a:t>’)</a:t>
            </a:r>
            <a:r>
              <a:rPr lang="ru-RU" dirty="0" smtClean="0"/>
              <a:t> и проч.) – это гипотезы об одновременном выравнивании пар элементов</a:t>
            </a:r>
          </a:p>
          <a:p>
            <a:endParaRPr lang="ru-RU" dirty="0" smtClean="0"/>
          </a:p>
          <a:p>
            <a:r>
              <a:rPr lang="ru-RU" dirty="0" smtClean="0"/>
              <a:t>Вопрос: Все ли такие двойки пар соответствуют парам элементов, которые одновременно могут быть выровнены?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err="1" smtClean="0"/>
              <a:t>PDBeFold</a:t>
            </a:r>
            <a:r>
              <a:rPr lang="en-US" dirty="0" smtClean="0"/>
              <a:t> (SSM)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5958" y="3022407"/>
            <a:ext cx="7993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/>
              <a:t>H, S</a:t>
            </a:r>
            <a:r>
              <a:rPr lang="en-US" baseline="-25000" dirty="0"/>
              <a:t>1</a:t>
            </a:r>
            <a:r>
              <a:rPr lang="en-US" dirty="0" smtClean="0"/>
              <a:t>)</a:t>
            </a:r>
            <a:r>
              <a:rPr lang="ru-RU" dirty="0" smtClean="0"/>
              <a:t> + </a:t>
            </a:r>
            <a:r>
              <a:rPr lang="en-US" dirty="0" smtClean="0"/>
              <a:t> </a:t>
            </a:r>
            <a:r>
              <a:rPr lang="en-US" dirty="0"/>
              <a:t>(H’, S</a:t>
            </a:r>
            <a:r>
              <a:rPr lang="en-US" baseline="-25000" dirty="0"/>
              <a:t>3</a:t>
            </a:r>
            <a:r>
              <a:rPr lang="en-US" dirty="0" smtClean="0"/>
              <a:t>’)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Может, т.к. спираль соответствует спирали, а тяж - тяжу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6036" y="3843524"/>
            <a:ext cx="7993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/>
              <a:t>H, S</a:t>
            </a:r>
            <a:r>
              <a:rPr lang="en-US" baseline="-25000" dirty="0"/>
              <a:t>1</a:t>
            </a:r>
            <a:r>
              <a:rPr lang="en-US" dirty="0" smtClean="0"/>
              <a:t>)</a:t>
            </a:r>
            <a:r>
              <a:rPr lang="ru-RU" dirty="0" smtClean="0"/>
              <a:t> + </a:t>
            </a:r>
            <a:r>
              <a:rPr lang="en-US" dirty="0" smtClean="0"/>
              <a:t> (S</a:t>
            </a:r>
            <a:r>
              <a:rPr lang="ru-RU" baseline="-25000" dirty="0" smtClean="0"/>
              <a:t>1</a:t>
            </a:r>
            <a:r>
              <a:rPr lang="en-US" dirty="0" smtClean="0"/>
              <a:t>’, </a:t>
            </a:r>
            <a:r>
              <a:rPr lang="en-US" dirty="0"/>
              <a:t>S</a:t>
            </a:r>
            <a:r>
              <a:rPr lang="en-US" baseline="-25000" dirty="0"/>
              <a:t>3</a:t>
            </a:r>
            <a:r>
              <a:rPr lang="en-US" dirty="0" smtClean="0"/>
              <a:t>’)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Не может, т.к. спираль не может быть выровнена с </a:t>
            </a:r>
            <a:r>
              <a:rPr lang="el-GR" dirty="0" smtClean="0"/>
              <a:t>β</a:t>
            </a:r>
            <a:r>
              <a:rPr lang="ru-RU" dirty="0" smtClean="0"/>
              <a:t>-</a:t>
            </a:r>
            <a:r>
              <a:rPr lang="ru-RU" dirty="0" err="1" smtClean="0"/>
              <a:t>тяжем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6036" y="4657397"/>
            <a:ext cx="7993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 smtClean="0"/>
              <a:t>, S</a:t>
            </a:r>
            <a:r>
              <a:rPr lang="ru-RU" baseline="-25000" dirty="0" smtClean="0"/>
              <a:t>2</a:t>
            </a:r>
            <a:r>
              <a:rPr lang="en-US" dirty="0" smtClean="0"/>
              <a:t>)</a:t>
            </a:r>
            <a:r>
              <a:rPr lang="ru-RU" dirty="0" smtClean="0"/>
              <a:t> + </a:t>
            </a:r>
            <a:r>
              <a:rPr lang="en-US" dirty="0" smtClean="0"/>
              <a:t> (S</a:t>
            </a:r>
            <a:r>
              <a:rPr lang="ru-RU" baseline="-25000" dirty="0" smtClean="0"/>
              <a:t>1</a:t>
            </a:r>
            <a:r>
              <a:rPr lang="en-US" dirty="0" smtClean="0"/>
              <a:t>’, </a:t>
            </a:r>
            <a:r>
              <a:rPr lang="en-US" dirty="0"/>
              <a:t>S</a:t>
            </a:r>
            <a:r>
              <a:rPr lang="en-US" baseline="-25000" dirty="0"/>
              <a:t>3</a:t>
            </a:r>
            <a:r>
              <a:rPr lang="en-US" dirty="0" smtClean="0"/>
              <a:t>’)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Может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27386" y="5465868"/>
            <a:ext cx="7993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рисунка видно, что не все эти двойки реально выровнены. Но алгоритм этого пока не знает – это надлежит установить.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21584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57890"/>
            <a:ext cx="8242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/>
              <a:t>Krissinel</a:t>
            </a:r>
            <a:r>
              <a:rPr lang="en-US" sz="1000" dirty="0"/>
              <a:t> E, </a:t>
            </a:r>
            <a:r>
              <a:rPr lang="en-US" sz="1000" dirty="0" err="1"/>
              <a:t>Henrick</a:t>
            </a:r>
            <a:r>
              <a:rPr lang="en-US" sz="1000" dirty="0"/>
              <a:t> K. Secondary-structure matching (SSM), a new tool for fast protein structure alignment in three dimensions. </a:t>
            </a:r>
            <a:r>
              <a:rPr lang="en-US" sz="1000" dirty="0" err="1"/>
              <a:t>Acta</a:t>
            </a:r>
            <a:r>
              <a:rPr lang="en-US" sz="1000" dirty="0"/>
              <a:t> </a:t>
            </a:r>
            <a:r>
              <a:rPr lang="en-US" sz="1000" dirty="0" err="1"/>
              <a:t>Crystallogr</a:t>
            </a:r>
            <a:r>
              <a:rPr lang="en-US" sz="1000" dirty="0"/>
              <a:t> D </a:t>
            </a:r>
            <a:r>
              <a:rPr lang="en-US" sz="1000" dirty="0" err="1"/>
              <a:t>Biol</a:t>
            </a:r>
            <a:r>
              <a:rPr lang="en-US" sz="1000" dirty="0"/>
              <a:t> </a:t>
            </a:r>
            <a:r>
              <a:rPr lang="en-US" sz="1000" dirty="0" err="1"/>
              <a:t>Crystallogr</a:t>
            </a:r>
            <a:r>
              <a:rPr lang="en-US" sz="1000" dirty="0"/>
              <a:t>. 2004 Dec;60(</a:t>
            </a:r>
            <a:r>
              <a:rPr lang="en-US" sz="1000" dirty="0" err="1"/>
              <a:t>Pt</a:t>
            </a:r>
            <a:r>
              <a:rPr lang="en-US" sz="1000" dirty="0"/>
              <a:t> 12 </a:t>
            </a:r>
            <a:r>
              <a:rPr lang="en-US" sz="1000" dirty="0" err="1"/>
              <a:t>Pt</a:t>
            </a:r>
            <a:r>
              <a:rPr lang="en-US" sz="1000" dirty="0"/>
              <a:t> 1)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10"/>
          <p:cNvGrpSpPr/>
          <p:nvPr/>
        </p:nvGrpSpPr>
        <p:grpSpPr>
          <a:xfrm>
            <a:off x="17207" y="406060"/>
            <a:ext cx="4405554" cy="2520280"/>
            <a:chOff x="103328" y="692696"/>
            <a:chExt cx="4405554" cy="252028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/>
            <a:srcRect l="9865" t="28412" r="40958" b="24325"/>
            <a:stretch/>
          </p:blipFill>
          <p:spPr>
            <a:xfrm>
              <a:off x="103328" y="692696"/>
              <a:ext cx="4405554" cy="2520280"/>
            </a:xfrm>
            <a:prstGeom prst="rect">
              <a:avLst/>
            </a:prstGeom>
          </p:spPr>
        </p:pic>
        <p:sp>
          <p:nvSpPr>
            <p:cNvPr id="8" name="Стрелка вниз 7"/>
            <p:cNvSpPr/>
            <p:nvPr/>
          </p:nvSpPr>
          <p:spPr>
            <a:xfrm rot="9727923">
              <a:off x="1785377" y="1031765"/>
              <a:ext cx="278019" cy="11238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789889" y="2140085"/>
              <a:ext cx="515566" cy="749680"/>
            </a:xfrm>
            <a:custGeom>
              <a:avLst/>
              <a:gdLst>
                <a:gd name="connsiteX0" fmla="*/ 0 w 515566"/>
                <a:gd name="connsiteY0" fmla="*/ 583660 h 749680"/>
                <a:gd name="connsiteX1" fmla="*/ 252920 w 515566"/>
                <a:gd name="connsiteY1" fmla="*/ 749030 h 749680"/>
                <a:gd name="connsiteX2" fmla="*/ 330741 w 515566"/>
                <a:gd name="connsiteY2" fmla="*/ 661481 h 749680"/>
                <a:gd name="connsiteX3" fmla="*/ 359924 w 515566"/>
                <a:gd name="connsiteY3" fmla="*/ 632298 h 749680"/>
                <a:gd name="connsiteX4" fmla="*/ 369651 w 515566"/>
                <a:gd name="connsiteY4" fmla="*/ 603115 h 749680"/>
                <a:gd name="connsiteX5" fmla="*/ 389107 w 515566"/>
                <a:gd name="connsiteY5" fmla="*/ 583660 h 749680"/>
                <a:gd name="connsiteX6" fmla="*/ 418290 w 515566"/>
                <a:gd name="connsiteY6" fmla="*/ 544749 h 749680"/>
                <a:gd name="connsiteX7" fmla="*/ 437745 w 515566"/>
                <a:gd name="connsiteY7" fmla="*/ 515566 h 749680"/>
                <a:gd name="connsiteX8" fmla="*/ 476656 w 515566"/>
                <a:gd name="connsiteY8" fmla="*/ 466928 h 749680"/>
                <a:gd name="connsiteX9" fmla="*/ 496111 w 515566"/>
                <a:gd name="connsiteY9" fmla="*/ 437745 h 749680"/>
                <a:gd name="connsiteX10" fmla="*/ 515566 w 515566"/>
                <a:gd name="connsiteY10" fmla="*/ 379379 h 749680"/>
                <a:gd name="connsiteX11" fmla="*/ 505839 w 515566"/>
                <a:gd name="connsiteY11" fmla="*/ 233464 h 749680"/>
                <a:gd name="connsiteX12" fmla="*/ 486383 w 515566"/>
                <a:gd name="connsiteY12" fmla="*/ 214009 h 749680"/>
                <a:gd name="connsiteX13" fmla="*/ 447473 w 515566"/>
                <a:gd name="connsiteY13" fmla="*/ 165370 h 749680"/>
                <a:gd name="connsiteX14" fmla="*/ 408562 w 515566"/>
                <a:gd name="connsiteY14" fmla="*/ 116732 h 749680"/>
                <a:gd name="connsiteX15" fmla="*/ 398834 w 515566"/>
                <a:gd name="connsiteY15" fmla="*/ 87549 h 749680"/>
                <a:gd name="connsiteX16" fmla="*/ 379379 w 515566"/>
                <a:gd name="connsiteY16" fmla="*/ 58366 h 749680"/>
                <a:gd name="connsiteX17" fmla="*/ 350196 w 515566"/>
                <a:gd name="connsiteY17" fmla="*/ 29183 h 749680"/>
                <a:gd name="connsiteX18" fmla="*/ 321013 w 515566"/>
                <a:gd name="connsiteY18" fmla="*/ 0 h 74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5566" h="749680">
                  <a:moveTo>
                    <a:pt x="0" y="583660"/>
                  </a:moveTo>
                  <a:cubicBezTo>
                    <a:pt x="84307" y="638783"/>
                    <a:pt x="157663" y="716285"/>
                    <a:pt x="252920" y="749030"/>
                  </a:cubicBezTo>
                  <a:cubicBezTo>
                    <a:pt x="277427" y="757454"/>
                    <a:pt x="313923" y="681663"/>
                    <a:pt x="330741" y="661481"/>
                  </a:cubicBezTo>
                  <a:cubicBezTo>
                    <a:pt x="339548" y="650913"/>
                    <a:pt x="350196" y="642026"/>
                    <a:pt x="359924" y="632298"/>
                  </a:cubicBezTo>
                  <a:cubicBezTo>
                    <a:pt x="363166" y="622570"/>
                    <a:pt x="364375" y="611908"/>
                    <a:pt x="369651" y="603115"/>
                  </a:cubicBezTo>
                  <a:cubicBezTo>
                    <a:pt x="374370" y="595251"/>
                    <a:pt x="383236" y="590706"/>
                    <a:pt x="389107" y="583660"/>
                  </a:cubicBezTo>
                  <a:cubicBezTo>
                    <a:pt x="399486" y="571205"/>
                    <a:pt x="408867" y="557942"/>
                    <a:pt x="418290" y="544749"/>
                  </a:cubicBezTo>
                  <a:cubicBezTo>
                    <a:pt x="425085" y="535235"/>
                    <a:pt x="430730" y="524919"/>
                    <a:pt x="437745" y="515566"/>
                  </a:cubicBezTo>
                  <a:cubicBezTo>
                    <a:pt x="450203" y="498956"/>
                    <a:pt x="464198" y="483538"/>
                    <a:pt x="476656" y="466928"/>
                  </a:cubicBezTo>
                  <a:cubicBezTo>
                    <a:pt x="483671" y="457575"/>
                    <a:pt x="491363" y="448429"/>
                    <a:pt x="496111" y="437745"/>
                  </a:cubicBezTo>
                  <a:cubicBezTo>
                    <a:pt x="504440" y="419005"/>
                    <a:pt x="515566" y="379379"/>
                    <a:pt x="515566" y="379379"/>
                  </a:cubicBezTo>
                  <a:cubicBezTo>
                    <a:pt x="512324" y="330741"/>
                    <a:pt x="514310" y="281469"/>
                    <a:pt x="505839" y="233464"/>
                  </a:cubicBezTo>
                  <a:cubicBezTo>
                    <a:pt x="504245" y="224432"/>
                    <a:pt x="492112" y="221171"/>
                    <a:pt x="486383" y="214009"/>
                  </a:cubicBezTo>
                  <a:cubicBezTo>
                    <a:pt x="437287" y="152640"/>
                    <a:pt x="494456" y="212356"/>
                    <a:pt x="447473" y="165370"/>
                  </a:cubicBezTo>
                  <a:cubicBezTo>
                    <a:pt x="423021" y="92017"/>
                    <a:pt x="458849" y="179590"/>
                    <a:pt x="408562" y="116732"/>
                  </a:cubicBezTo>
                  <a:cubicBezTo>
                    <a:pt x="402156" y="108725"/>
                    <a:pt x="403420" y="96720"/>
                    <a:pt x="398834" y="87549"/>
                  </a:cubicBezTo>
                  <a:cubicBezTo>
                    <a:pt x="393606" y="77092"/>
                    <a:pt x="386863" y="67347"/>
                    <a:pt x="379379" y="58366"/>
                  </a:cubicBezTo>
                  <a:cubicBezTo>
                    <a:pt x="370572" y="47798"/>
                    <a:pt x="360764" y="37990"/>
                    <a:pt x="350196" y="29183"/>
                  </a:cubicBezTo>
                  <a:cubicBezTo>
                    <a:pt x="318315" y="2616"/>
                    <a:pt x="321013" y="22893"/>
                    <a:pt x="32101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 rot="19985468">
              <a:off x="1770405" y="1409011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4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352183" y="678053"/>
            <a:ext cx="38922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Рассмотрим двойки пар (например, </a:t>
            </a:r>
            <a:r>
              <a:rPr lang="en-US" dirty="0"/>
              <a:t>(H, S</a:t>
            </a:r>
            <a:r>
              <a:rPr lang="en-US" baseline="-25000" dirty="0"/>
              <a:t>1</a:t>
            </a:r>
            <a:r>
              <a:rPr lang="en-US" dirty="0" smtClean="0"/>
              <a:t>)</a:t>
            </a:r>
            <a:r>
              <a:rPr lang="ru-RU" dirty="0" smtClean="0"/>
              <a:t> + </a:t>
            </a:r>
            <a:r>
              <a:rPr lang="en-US" dirty="0" smtClean="0"/>
              <a:t> </a:t>
            </a:r>
            <a:r>
              <a:rPr lang="en-US" dirty="0"/>
              <a:t>(H’, S</a:t>
            </a:r>
            <a:r>
              <a:rPr lang="en-US" baseline="-25000" dirty="0"/>
              <a:t>3</a:t>
            </a:r>
            <a:r>
              <a:rPr lang="en-US" dirty="0" smtClean="0"/>
              <a:t>’)</a:t>
            </a:r>
            <a:r>
              <a:rPr lang="ru-RU" dirty="0" smtClean="0"/>
              <a:t> и проч.)</a:t>
            </a:r>
          </a:p>
          <a:p>
            <a:endParaRPr lang="ru-RU" dirty="0" smtClean="0"/>
          </a:p>
          <a:p>
            <a:r>
              <a:rPr lang="ru-RU" dirty="0" smtClean="0"/>
              <a:t>Вопрос: Все ли такие двойки пар соответствуют парам элементов, которые    одновременно могут быть выровнены?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err="1" smtClean="0"/>
              <a:t>PDBeFold</a:t>
            </a:r>
            <a:r>
              <a:rPr lang="en-US" dirty="0" smtClean="0"/>
              <a:t> (SSM)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422760" y="3022407"/>
            <a:ext cx="36971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Каждая пара элементов аппроксимируется парой векторов. Их взаимное расположение характеризуется длинами векторов, расстоянием между центрами и какими-то углами. На основании сходства таких параметров для двойки пар можно отобрать такие двойки, которые соответствуют парам потенциально выровненных элементов.</a:t>
            </a:r>
            <a:endParaRPr lang="ru-RU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32" t="23055" r="30268" b="21257"/>
          <a:stretch/>
        </p:blipFill>
        <p:spPr bwMode="auto">
          <a:xfrm>
            <a:off x="378783" y="3400767"/>
            <a:ext cx="352839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722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57890"/>
            <a:ext cx="8242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/>
              <a:t>Krissinel</a:t>
            </a:r>
            <a:r>
              <a:rPr lang="en-US" sz="1000" dirty="0"/>
              <a:t> E, </a:t>
            </a:r>
            <a:r>
              <a:rPr lang="en-US" sz="1000" dirty="0" err="1"/>
              <a:t>Henrick</a:t>
            </a:r>
            <a:r>
              <a:rPr lang="en-US" sz="1000" dirty="0"/>
              <a:t> K. Secondary-structure matching (SSM), a new tool for fast protein structure alignment in three dimensions. </a:t>
            </a:r>
            <a:r>
              <a:rPr lang="en-US" sz="1000" dirty="0" err="1"/>
              <a:t>Acta</a:t>
            </a:r>
            <a:r>
              <a:rPr lang="en-US" sz="1000" dirty="0"/>
              <a:t> </a:t>
            </a:r>
            <a:r>
              <a:rPr lang="en-US" sz="1000" dirty="0" err="1"/>
              <a:t>Crystallogr</a:t>
            </a:r>
            <a:r>
              <a:rPr lang="en-US" sz="1000" dirty="0"/>
              <a:t> D </a:t>
            </a:r>
            <a:r>
              <a:rPr lang="en-US" sz="1000" dirty="0" err="1"/>
              <a:t>Biol</a:t>
            </a:r>
            <a:r>
              <a:rPr lang="en-US" sz="1000" dirty="0"/>
              <a:t> </a:t>
            </a:r>
            <a:r>
              <a:rPr lang="en-US" sz="1000" dirty="0" err="1"/>
              <a:t>Crystallogr</a:t>
            </a:r>
            <a:r>
              <a:rPr lang="en-US" sz="1000" dirty="0"/>
              <a:t>. 2004 Dec;60(</a:t>
            </a:r>
            <a:r>
              <a:rPr lang="en-US" sz="1000" dirty="0" err="1"/>
              <a:t>Pt</a:t>
            </a:r>
            <a:r>
              <a:rPr lang="en-US" sz="1000" dirty="0"/>
              <a:t> 12 </a:t>
            </a:r>
            <a:r>
              <a:rPr lang="en-US" sz="1000" dirty="0" err="1"/>
              <a:t>Pt</a:t>
            </a:r>
            <a:r>
              <a:rPr lang="en-US" sz="1000" dirty="0"/>
              <a:t> 1)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10"/>
          <p:cNvGrpSpPr/>
          <p:nvPr/>
        </p:nvGrpSpPr>
        <p:grpSpPr>
          <a:xfrm>
            <a:off x="17207" y="406060"/>
            <a:ext cx="4405554" cy="2520280"/>
            <a:chOff x="103328" y="692696"/>
            <a:chExt cx="4405554" cy="252028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/>
            <a:srcRect l="9865" t="28412" r="40958" b="24325"/>
            <a:stretch/>
          </p:blipFill>
          <p:spPr>
            <a:xfrm>
              <a:off x="103328" y="692696"/>
              <a:ext cx="4405554" cy="2520280"/>
            </a:xfrm>
            <a:prstGeom prst="rect">
              <a:avLst/>
            </a:prstGeom>
          </p:spPr>
        </p:pic>
        <p:sp>
          <p:nvSpPr>
            <p:cNvPr id="8" name="Стрелка вниз 7"/>
            <p:cNvSpPr/>
            <p:nvPr/>
          </p:nvSpPr>
          <p:spPr>
            <a:xfrm rot="9727923">
              <a:off x="1785377" y="1031765"/>
              <a:ext cx="278019" cy="11238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789889" y="2140085"/>
              <a:ext cx="515566" cy="749680"/>
            </a:xfrm>
            <a:custGeom>
              <a:avLst/>
              <a:gdLst>
                <a:gd name="connsiteX0" fmla="*/ 0 w 515566"/>
                <a:gd name="connsiteY0" fmla="*/ 583660 h 749680"/>
                <a:gd name="connsiteX1" fmla="*/ 252920 w 515566"/>
                <a:gd name="connsiteY1" fmla="*/ 749030 h 749680"/>
                <a:gd name="connsiteX2" fmla="*/ 330741 w 515566"/>
                <a:gd name="connsiteY2" fmla="*/ 661481 h 749680"/>
                <a:gd name="connsiteX3" fmla="*/ 359924 w 515566"/>
                <a:gd name="connsiteY3" fmla="*/ 632298 h 749680"/>
                <a:gd name="connsiteX4" fmla="*/ 369651 w 515566"/>
                <a:gd name="connsiteY4" fmla="*/ 603115 h 749680"/>
                <a:gd name="connsiteX5" fmla="*/ 389107 w 515566"/>
                <a:gd name="connsiteY5" fmla="*/ 583660 h 749680"/>
                <a:gd name="connsiteX6" fmla="*/ 418290 w 515566"/>
                <a:gd name="connsiteY6" fmla="*/ 544749 h 749680"/>
                <a:gd name="connsiteX7" fmla="*/ 437745 w 515566"/>
                <a:gd name="connsiteY7" fmla="*/ 515566 h 749680"/>
                <a:gd name="connsiteX8" fmla="*/ 476656 w 515566"/>
                <a:gd name="connsiteY8" fmla="*/ 466928 h 749680"/>
                <a:gd name="connsiteX9" fmla="*/ 496111 w 515566"/>
                <a:gd name="connsiteY9" fmla="*/ 437745 h 749680"/>
                <a:gd name="connsiteX10" fmla="*/ 515566 w 515566"/>
                <a:gd name="connsiteY10" fmla="*/ 379379 h 749680"/>
                <a:gd name="connsiteX11" fmla="*/ 505839 w 515566"/>
                <a:gd name="connsiteY11" fmla="*/ 233464 h 749680"/>
                <a:gd name="connsiteX12" fmla="*/ 486383 w 515566"/>
                <a:gd name="connsiteY12" fmla="*/ 214009 h 749680"/>
                <a:gd name="connsiteX13" fmla="*/ 447473 w 515566"/>
                <a:gd name="connsiteY13" fmla="*/ 165370 h 749680"/>
                <a:gd name="connsiteX14" fmla="*/ 408562 w 515566"/>
                <a:gd name="connsiteY14" fmla="*/ 116732 h 749680"/>
                <a:gd name="connsiteX15" fmla="*/ 398834 w 515566"/>
                <a:gd name="connsiteY15" fmla="*/ 87549 h 749680"/>
                <a:gd name="connsiteX16" fmla="*/ 379379 w 515566"/>
                <a:gd name="connsiteY16" fmla="*/ 58366 h 749680"/>
                <a:gd name="connsiteX17" fmla="*/ 350196 w 515566"/>
                <a:gd name="connsiteY17" fmla="*/ 29183 h 749680"/>
                <a:gd name="connsiteX18" fmla="*/ 321013 w 515566"/>
                <a:gd name="connsiteY18" fmla="*/ 0 h 74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5566" h="749680">
                  <a:moveTo>
                    <a:pt x="0" y="583660"/>
                  </a:moveTo>
                  <a:cubicBezTo>
                    <a:pt x="84307" y="638783"/>
                    <a:pt x="157663" y="716285"/>
                    <a:pt x="252920" y="749030"/>
                  </a:cubicBezTo>
                  <a:cubicBezTo>
                    <a:pt x="277427" y="757454"/>
                    <a:pt x="313923" y="681663"/>
                    <a:pt x="330741" y="661481"/>
                  </a:cubicBezTo>
                  <a:cubicBezTo>
                    <a:pt x="339548" y="650913"/>
                    <a:pt x="350196" y="642026"/>
                    <a:pt x="359924" y="632298"/>
                  </a:cubicBezTo>
                  <a:cubicBezTo>
                    <a:pt x="363166" y="622570"/>
                    <a:pt x="364375" y="611908"/>
                    <a:pt x="369651" y="603115"/>
                  </a:cubicBezTo>
                  <a:cubicBezTo>
                    <a:pt x="374370" y="595251"/>
                    <a:pt x="383236" y="590706"/>
                    <a:pt x="389107" y="583660"/>
                  </a:cubicBezTo>
                  <a:cubicBezTo>
                    <a:pt x="399486" y="571205"/>
                    <a:pt x="408867" y="557942"/>
                    <a:pt x="418290" y="544749"/>
                  </a:cubicBezTo>
                  <a:cubicBezTo>
                    <a:pt x="425085" y="535235"/>
                    <a:pt x="430730" y="524919"/>
                    <a:pt x="437745" y="515566"/>
                  </a:cubicBezTo>
                  <a:cubicBezTo>
                    <a:pt x="450203" y="498956"/>
                    <a:pt x="464198" y="483538"/>
                    <a:pt x="476656" y="466928"/>
                  </a:cubicBezTo>
                  <a:cubicBezTo>
                    <a:pt x="483671" y="457575"/>
                    <a:pt x="491363" y="448429"/>
                    <a:pt x="496111" y="437745"/>
                  </a:cubicBezTo>
                  <a:cubicBezTo>
                    <a:pt x="504440" y="419005"/>
                    <a:pt x="515566" y="379379"/>
                    <a:pt x="515566" y="379379"/>
                  </a:cubicBezTo>
                  <a:cubicBezTo>
                    <a:pt x="512324" y="330741"/>
                    <a:pt x="514310" y="281469"/>
                    <a:pt x="505839" y="233464"/>
                  </a:cubicBezTo>
                  <a:cubicBezTo>
                    <a:pt x="504245" y="224432"/>
                    <a:pt x="492112" y="221171"/>
                    <a:pt x="486383" y="214009"/>
                  </a:cubicBezTo>
                  <a:cubicBezTo>
                    <a:pt x="437287" y="152640"/>
                    <a:pt x="494456" y="212356"/>
                    <a:pt x="447473" y="165370"/>
                  </a:cubicBezTo>
                  <a:cubicBezTo>
                    <a:pt x="423021" y="92017"/>
                    <a:pt x="458849" y="179590"/>
                    <a:pt x="408562" y="116732"/>
                  </a:cubicBezTo>
                  <a:cubicBezTo>
                    <a:pt x="402156" y="108725"/>
                    <a:pt x="403420" y="96720"/>
                    <a:pt x="398834" y="87549"/>
                  </a:cubicBezTo>
                  <a:cubicBezTo>
                    <a:pt x="393606" y="77092"/>
                    <a:pt x="386863" y="67347"/>
                    <a:pt x="379379" y="58366"/>
                  </a:cubicBezTo>
                  <a:cubicBezTo>
                    <a:pt x="370572" y="47798"/>
                    <a:pt x="360764" y="37990"/>
                    <a:pt x="350196" y="29183"/>
                  </a:cubicBezTo>
                  <a:cubicBezTo>
                    <a:pt x="318315" y="2616"/>
                    <a:pt x="321013" y="22893"/>
                    <a:pt x="32101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 rot="19985468">
              <a:off x="1770405" y="1409011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4</a:t>
              </a:r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err="1" smtClean="0"/>
              <a:t>PDBeFold</a:t>
            </a:r>
            <a:r>
              <a:rPr lang="en-US" dirty="0" smtClean="0"/>
              <a:t> (SSM)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499992" y="678053"/>
            <a:ext cx="38922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Отберем из всех двоек вида</a:t>
            </a:r>
          </a:p>
          <a:p>
            <a:r>
              <a:rPr lang="ru-RU" dirty="0" smtClean="0"/>
              <a:t>те, которые потенциально могут быть выровнены. Это будут вершины графа.</a:t>
            </a:r>
            <a:r>
              <a:rPr lang="en-US" dirty="0" smtClean="0"/>
              <a:t> (</a:t>
            </a:r>
            <a:r>
              <a:rPr lang="ru-RU" dirty="0" smtClean="0"/>
              <a:t>На рисунке ниже показаны далеко не все вершины.)</a:t>
            </a:r>
          </a:p>
          <a:p>
            <a:endParaRPr lang="ru-RU" dirty="0"/>
          </a:p>
          <a:p>
            <a:r>
              <a:rPr lang="ru-RU" dirty="0" smtClean="0"/>
              <a:t>Часть вершин соответствует правильному выравниванию. Часть – нет, но мы этого пока не знаем. Такова, например, двойка</a:t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, S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ru-RU" dirty="0"/>
              <a:t> + </a:t>
            </a:r>
            <a:r>
              <a:rPr lang="en-US" dirty="0"/>
              <a:t>(S’</a:t>
            </a:r>
            <a:r>
              <a:rPr lang="ru-RU" baseline="-25000" dirty="0"/>
              <a:t>1</a:t>
            </a:r>
            <a:r>
              <a:rPr lang="en-US" dirty="0"/>
              <a:t>, S’</a:t>
            </a:r>
            <a:r>
              <a:rPr lang="en-US" baseline="-25000" dirty="0"/>
              <a:t>3</a:t>
            </a:r>
            <a:r>
              <a:rPr lang="en-US" dirty="0" smtClean="0"/>
              <a:t>)</a:t>
            </a:r>
            <a:r>
              <a:rPr lang="ru-RU" dirty="0" smtClean="0"/>
              <a:t>. Как видно из рисунка в правильном выравнивании такой двойки нет. Но вообще говоря, это две пары тяжей, идущих в одном направлении, примерно с одинаковым расстоянием между ними.</a:t>
            </a:r>
          </a:p>
          <a:p>
            <a:endParaRPr lang="ru-RU" dirty="0"/>
          </a:p>
          <a:p>
            <a:r>
              <a:rPr lang="ru-RU" dirty="0" smtClean="0"/>
              <a:t>Теперь соединим ребрами те вершины, между которыми нет противоречия.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1305" y="3332399"/>
            <a:ext cx="1712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(H, </a:t>
            </a:r>
            <a:r>
              <a:rPr lang="en-US" dirty="0" smtClean="0"/>
              <a:t>S</a:t>
            </a:r>
            <a:r>
              <a:rPr lang="ru-RU" baseline="-25000" dirty="0" smtClean="0"/>
              <a:t>1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+ </a:t>
            </a:r>
            <a:r>
              <a:rPr lang="en-US" dirty="0"/>
              <a:t> (H’, </a:t>
            </a:r>
            <a:r>
              <a:rPr lang="en-US" dirty="0" smtClean="0"/>
              <a:t>S</a:t>
            </a:r>
            <a:r>
              <a:rPr lang="ru-RU" baseline="-25000" dirty="0" smtClean="0"/>
              <a:t>1</a:t>
            </a:r>
            <a:r>
              <a:rPr lang="en-US" dirty="0" smtClean="0"/>
              <a:t>’)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1305" y="3907897"/>
            <a:ext cx="1712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(H, </a:t>
            </a:r>
            <a:r>
              <a:rPr lang="en-US" dirty="0" smtClean="0"/>
              <a:t>S</a:t>
            </a:r>
            <a:r>
              <a:rPr lang="ru-RU" baseline="-25000" dirty="0" smtClean="0"/>
              <a:t>2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+ </a:t>
            </a:r>
            <a:r>
              <a:rPr lang="en-US" dirty="0"/>
              <a:t> (H’, </a:t>
            </a:r>
            <a:r>
              <a:rPr lang="en-US" dirty="0" smtClean="0"/>
              <a:t>S</a:t>
            </a:r>
            <a:r>
              <a:rPr lang="ru-RU" baseline="-25000" dirty="0" smtClean="0"/>
              <a:t>2</a:t>
            </a:r>
            <a:r>
              <a:rPr lang="en-US" dirty="0" smtClean="0"/>
              <a:t>’)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1305" y="4446617"/>
            <a:ext cx="1712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(H, </a:t>
            </a:r>
            <a:r>
              <a:rPr lang="en-US" dirty="0" smtClean="0"/>
              <a:t>S</a:t>
            </a:r>
            <a:r>
              <a:rPr lang="ru-RU" baseline="-25000" dirty="0" smtClean="0"/>
              <a:t>3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+ </a:t>
            </a:r>
            <a:r>
              <a:rPr lang="en-US" dirty="0"/>
              <a:t> (H’, </a:t>
            </a:r>
            <a:r>
              <a:rPr lang="en-US" dirty="0" smtClean="0"/>
              <a:t>S</a:t>
            </a:r>
            <a:r>
              <a:rPr lang="ru-RU" baseline="-25000" dirty="0" smtClean="0"/>
              <a:t>3</a:t>
            </a:r>
            <a:r>
              <a:rPr lang="en-US" dirty="0" smtClean="0"/>
              <a:t>’)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639727" y="3294346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(S</a:t>
            </a:r>
            <a:r>
              <a:rPr lang="ru-RU" baseline="-25000" dirty="0" smtClean="0"/>
              <a:t>1</a:t>
            </a:r>
            <a:r>
              <a:rPr lang="en-US" dirty="0" smtClean="0"/>
              <a:t>, S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+ </a:t>
            </a:r>
            <a:r>
              <a:rPr lang="en-US" dirty="0"/>
              <a:t>(</a:t>
            </a:r>
            <a:r>
              <a:rPr lang="en-US" dirty="0" smtClean="0"/>
              <a:t>S’</a:t>
            </a:r>
            <a:r>
              <a:rPr lang="ru-RU" baseline="-25000" dirty="0" smtClean="0"/>
              <a:t>1</a:t>
            </a:r>
            <a:r>
              <a:rPr lang="en-US" dirty="0"/>
              <a:t>, </a:t>
            </a:r>
            <a:r>
              <a:rPr lang="en-US" dirty="0" smtClean="0"/>
              <a:t>S’</a:t>
            </a:r>
            <a:r>
              <a:rPr lang="en-US" baseline="-25000" dirty="0" smtClean="0"/>
              <a:t>2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627784" y="3995772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(S</a:t>
            </a:r>
            <a:r>
              <a:rPr lang="ru-RU" baseline="-25000" dirty="0" smtClean="0"/>
              <a:t>1</a:t>
            </a:r>
            <a:r>
              <a:rPr lang="en-US" dirty="0" smtClean="0"/>
              <a:t>, S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+ </a:t>
            </a:r>
            <a:r>
              <a:rPr lang="en-US" dirty="0"/>
              <a:t>(</a:t>
            </a:r>
            <a:r>
              <a:rPr lang="en-US" dirty="0" smtClean="0"/>
              <a:t>S’</a:t>
            </a:r>
            <a:r>
              <a:rPr lang="ru-RU" baseline="-25000" dirty="0" smtClean="0"/>
              <a:t>1</a:t>
            </a:r>
            <a:r>
              <a:rPr lang="en-US" dirty="0"/>
              <a:t>, </a:t>
            </a:r>
            <a:r>
              <a:rPr lang="en-US" dirty="0" smtClean="0"/>
              <a:t>S’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21430" y="4664910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(S</a:t>
            </a:r>
            <a:r>
              <a:rPr lang="en-US" baseline="-25000" dirty="0" smtClean="0"/>
              <a:t>2</a:t>
            </a:r>
            <a:r>
              <a:rPr lang="en-US" dirty="0" smtClean="0"/>
              <a:t>, S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+ </a:t>
            </a:r>
            <a:r>
              <a:rPr lang="en-US" dirty="0"/>
              <a:t>(</a:t>
            </a:r>
            <a:r>
              <a:rPr lang="en-US" dirty="0" smtClean="0"/>
              <a:t>S’</a:t>
            </a:r>
            <a:r>
              <a:rPr lang="ru-RU" baseline="-25000" dirty="0" smtClean="0"/>
              <a:t>1</a:t>
            </a:r>
            <a:r>
              <a:rPr lang="en-US" dirty="0"/>
              <a:t>, </a:t>
            </a:r>
            <a:r>
              <a:rPr lang="en-US" dirty="0" smtClean="0"/>
              <a:t>S’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44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57890"/>
            <a:ext cx="8242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/>
              <a:t>Krissinel</a:t>
            </a:r>
            <a:r>
              <a:rPr lang="en-US" sz="1000" dirty="0"/>
              <a:t> E, </a:t>
            </a:r>
            <a:r>
              <a:rPr lang="en-US" sz="1000" dirty="0" err="1"/>
              <a:t>Henrick</a:t>
            </a:r>
            <a:r>
              <a:rPr lang="en-US" sz="1000" dirty="0"/>
              <a:t> K. Secondary-structure matching (SSM), a new tool for fast protein structure alignment in three dimensions. </a:t>
            </a:r>
            <a:r>
              <a:rPr lang="en-US" sz="1000" dirty="0" err="1"/>
              <a:t>Acta</a:t>
            </a:r>
            <a:r>
              <a:rPr lang="en-US" sz="1000" dirty="0"/>
              <a:t> </a:t>
            </a:r>
            <a:r>
              <a:rPr lang="en-US" sz="1000" dirty="0" err="1"/>
              <a:t>Crystallogr</a:t>
            </a:r>
            <a:r>
              <a:rPr lang="en-US" sz="1000" dirty="0"/>
              <a:t> D </a:t>
            </a:r>
            <a:r>
              <a:rPr lang="en-US" sz="1000" dirty="0" err="1"/>
              <a:t>Biol</a:t>
            </a:r>
            <a:r>
              <a:rPr lang="en-US" sz="1000" dirty="0"/>
              <a:t> </a:t>
            </a:r>
            <a:r>
              <a:rPr lang="en-US" sz="1000" dirty="0" err="1"/>
              <a:t>Crystallogr</a:t>
            </a:r>
            <a:r>
              <a:rPr lang="en-US" sz="1000" dirty="0"/>
              <a:t>. 2004 Dec;60(</a:t>
            </a:r>
            <a:r>
              <a:rPr lang="en-US" sz="1000" dirty="0" err="1"/>
              <a:t>Pt</a:t>
            </a:r>
            <a:r>
              <a:rPr lang="en-US" sz="1000" dirty="0"/>
              <a:t> 12 </a:t>
            </a:r>
            <a:r>
              <a:rPr lang="en-US" sz="1000" dirty="0" err="1"/>
              <a:t>Pt</a:t>
            </a:r>
            <a:r>
              <a:rPr lang="en-US" sz="1000" dirty="0"/>
              <a:t> 1)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207" y="406060"/>
            <a:ext cx="4405554" cy="2520280"/>
            <a:chOff x="103328" y="692696"/>
            <a:chExt cx="4405554" cy="252028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/>
            <a:srcRect l="9865" t="28412" r="40958" b="24325"/>
            <a:stretch/>
          </p:blipFill>
          <p:spPr>
            <a:xfrm>
              <a:off x="103328" y="692696"/>
              <a:ext cx="4405554" cy="2520280"/>
            </a:xfrm>
            <a:prstGeom prst="rect">
              <a:avLst/>
            </a:prstGeom>
          </p:spPr>
        </p:pic>
        <p:sp>
          <p:nvSpPr>
            <p:cNvPr id="8" name="Стрелка вниз 7"/>
            <p:cNvSpPr/>
            <p:nvPr/>
          </p:nvSpPr>
          <p:spPr>
            <a:xfrm rot="9727923">
              <a:off x="1785377" y="1031765"/>
              <a:ext cx="278019" cy="11238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789889" y="2140085"/>
              <a:ext cx="515566" cy="749680"/>
            </a:xfrm>
            <a:custGeom>
              <a:avLst/>
              <a:gdLst>
                <a:gd name="connsiteX0" fmla="*/ 0 w 515566"/>
                <a:gd name="connsiteY0" fmla="*/ 583660 h 749680"/>
                <a:gd name="connsiteX1" fmla="*/ 252920 w 515566"/>
                <a:gd name="connsiteY1" fmla="*/ 749030 h 749680"/>
                <a:gd name="connsiteX2" fmla="*/ 330741 w 515566"/>
                <a:gd name="connsiteY2" fmla="*/ 661481 h 749680"/>
                <a:gd name="connsiteX3" fmla="*/ 359924 w 515566"/>
                <a:gd name="connsiteY3" fmla="*/ 632298 h 749680"/>
                <a:gd name="connsiteX4" fmla="*/ 369651 w 515566"/>
                <a:gd name="connsiteY4" fmla="*/ 603115 h 749680"/>
                <a:gd name="connsiteX5" fmla="*/ 389107 w 515566"/>
                <a:gd name="connsiteY5" fmla="*/ 583660 h 749680"/>
                <a:gd name="connsiteX6" fmla="*/ 418290 w 515566"/>
                <a:gd name="connsiteY6" fmla="*/ 544749 h 749680"/>
                <a:gd name="connsiteX7" fmla="*/ 437745 w 515566"/>
                <a:gd name="connsiteY7" fmla="*/ 515566 h 749680"/>
                <a:gd name="connsiteX8" fmla="*/ 476656 w 515566"/>
                <a:gd name="connsiteY8" fmla="*/ 466928 h 749680"/>
                <a:gd name="connsiteX9" fmla="*/ 496111 w 515566"/>
                <a:gd name="connsiteY9" fmla="*/ 437745 h 749680"/>
                <a:gd name="connsiteX10" fmla="*/ 515566 w 515566"/>
                <a:gd name="connsiteY10" fmla="*/ 379379 h 749680"/>
                <a:gd name="connsiteX11" fmla="*/ 505839 w 515566"/>
                <a:gd name="connsiteY11" fmla="*/ 233464 h 749680"/>
                <a:gd name="connsiteX12" fmla="*/ 486383 w 515566"/>
                <a:gd name="connsiteY12" fmla="*/ 214009 h 749680"/>
                <a:gd name="connsiteX13" fmla="*/ 447473 w 515566"/>
                <a:gd name="connsiteY13" fmla="*/ 165370 h 749680"/>
                <a:gd name="connsiteX14" fmla="*/ 408562 w 515566"/>
                <a:gd name="connsiteY14" fmla="*/ 116732 h 749680"/>
                <a:gd name="connsiteX15" fmla="*/ 398834 w 515566"/>
                <a:gd name="connsiteY15" fmla="*/ 87549 h 749680"/>
                <a:gd name="connsiteX16" fmla="*/ 379379 w 515566"/>
                <a:gd name="connsiteY16" fmla="*/ 58366 h 749680"/>
                <a:gd name="connsiteX17" fmla="*/ 350196 w 515566"/>
                <a:gd name="connsiteY17" fmla="*/ 29183 h 749680"/>
                <a:gd name="connsiteX18" fmla="*/ 321013 w 515566"/>
                <a:gd name="connsiteY18" fmla="*/ 0 h 74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5566" h="749680">
                  <a:moveTo>
                    <a:pt x="0" y="583660"/>
                  </a:moveTo>
                  <a:cubicBezTo>
                    <a:pt x="84307" y="638783"/>
                    <a:pt x="157663" y="716285"/>
                    <a:pt x="252920" y="749030"/>
                  </a:cubicBezTo>
                  <a:cubicBezTo>
                    <a:pt x="277427" y="757454"/>
                    <a:pt x="313923" y="681663"/>
                    <a:pt x="330741" y="661481"/>
                  </a:cubicBezTo>
                  <a:cubicBezTo>
                    <a:pt x="339548" y="650913"/>
                    <a:pt x="350196" y="642026"/>
                    <a:pt x="359924" y="632298"/>
                  </a:cubicBezTo>
                  <a:cubicBezTo>
                    <a:pt x="363166" y="622570"/>
                    <a:pt x="364375" y="611908"/>
                    <a:pt x="369651" y="603115"/>
                  </a:cubicBezTo>
                  <a:cubicBezTo>
                    <a:pt x="374370" y="595251"/>
                    <a:pt x="383236" y="590706"/>
                    <a:pt x="389107" y="583660"/>
                  </a:cubicBezTo>
                  <a:cubicBezTo>
                    <a:pt x="399486" y="571205"/>
                    <a:pt x="408867" y="557942"/>
                    <a:pt x="418290" y="544749"/>
                  </a:cubicBezTo>
                  <a:cubicBezTo>
                    <a:pt x="425085" y="535235"/>
                    <a:pt x="430730" y="524919"/>
                    <a:pt x="437745" y="515566"/>
                  </a:cubicBezTo>
                  <a:cubicBezTo>
                    <a:pt x="450203" y="498956"/>
                    <a:pt x="464198" y="483538"/>
                    <a:pt x="476656" y="466928"/>
                  </a:cubicBezTo>
                  <a:cubicBezTo>
                    <a:pt x="483671" y="457575"/>
                    <a:pt x="491363" y="448429"/>
                    <a:pt x="496111" y="437745"/>
                  </a:cubicBezTo>
                  <a:cubicBezTo>
                    <a:pt x="504440" y="419005"/>
                    <a:pt x="515566" y="379379"/>
                    <a:pt x="515566" y="379379"/>
                  </a:cubicBezTo>
                  <a:cubicBezTo>
                    <a:pt x="512324" y="330741"/>
                    <a:pt x="514310" y="281469"/>
                    <a:pt x="505839" y="233464"/>
                  </a:cubicBezTo>
                  <a:cubicBezTo>
                    <a:pt x="504245" y="224432"/>
                    <a:pt x="492112" y="221171"/>
                    <a:pt x="486383" y="214009"/>
                  </a:cubicBezTo>
                  <a:cubicBezTo>
                    <a:pt x="437287" y="152640"/>
                    <a:pt x="494456" y="212356"/>
                    <a:pt x="447473" y="165370"/>
                  </a:cubicBezTo>
                  <a:cubicBezTo>
                    <a:pt x="423021" y="92017"/>
                    <a:pt x="458849" y="179590"/>
                    <a:pt x="408562" y="116732"/>
                  </a:cubicBezTo>
                  <a:cubicBezTo>
                    <a:pt x="402156" y="108725"/>
                    <a:pt x="403420" y="96720"/>
                    <a:pt x="398834" y="87549"/>
                  </a:cubicBezTo>
                  <a:cubicBezTo>
                    <a:pt x="393606" y="77092"/>
                    <a:pt x="386863" y="67347"/>
                    <a:pt x="379379" y="58366"/>
                  </a:cubicBezTo>
                  <a:cubicBezTo>
                    <a:pt x="370572" y="47798"/>
                    <a:pt x="360764" y="37990"/>
                    <a:pt x="350196" y="29183"/>
                  </a:cubicBezTo>
                  <a:cubicBezTo>
                    <a:pt x="318315" y="2616"/>
                    <a:pt x="321013" y="22893"/>
                    <a:pt x="32101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 rot="19985468">
              <a:off x="1770405" y="1409011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4</a:t>
              </a:r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err="1" smtClean="0"/>
              <a:t>PDBeFold</a:t>
            </a:r>
            <a:r>
              <a:rPr lang="en-US" dirty="0" smtClean="0"/>
              <a:t> (SSM)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499992" y="678053"/>
            <a:ext cx="38922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Теперь соединим ребрами те вершины, между которыми нет противоречия.</a:t>
            </a:r>
          </a:p>
          <a:p>
            <a:endParaRPr lang="ru-RU" dirty="0"/>
          </a:p>
          <a:p>
            <a:r>
              <a:rPr lang="ru-RU" dirty="0" smtClean="0"/>
              <a:t>Например, двойки</a:t>
            </a:r>
            <a:br>
              <a:rPr lang="ru-RU" dirty="0" smtClean="0"/>
            </a:br>
            <a:r>
              <a:rPr lang="en-US" dirty="0"/>
              <a:t>(H, S</a:t>
            </a:r>
            <a:r>
              <a:rPr lang="ru-RU" baseline="-25000" dirty="0"/>
              <a:t>1</a:t>
            </a:r>
            <a:r>
              <a:rPr lang="en-US" dirty="0"/>
              <a:t>)</a:t>
            </a:r>
            <a:r>
              <a:rPr lang="ru-RU" dirty="0"/>
              <a:t> + </a:t>
            </a:r>
            <a:r>
              <a:rPr lang="en-US" dirty="0"/>
              <a:t> (H’, S</a:t>
            </a:r>
            <a:r>
              <a:rPr lang="ru-RU" baseline="-25000" dirty="0"/>
              <a:t>1</a:t>
            </a:r>
            <a:r>
              <a:rPr lang="en-US" dirty="0" smtClean="0"/>
              <a:t>’)</a:t>
            </a:r>
            <a:r>
              <a:rPr lang="ru-RU" dirty="0" smtClean="0"/>
              <a:t> и </a:t>
            </a:r>
            <a:br>
              <a:rPr lang="ru-RU" dirty="0" smtClean="0"/>
            </a:br>
            <a:r>
              <a:rPr lang="en-US" dirty="0"/>
              <a:t>(H, S</a:t>
            </a:r>
            <a:r>
              <a:rPr lang="ru-RU" baseline="-25000" dirty="0"/>
              <a:t>3</a:t>
            </a:r>
            <a:r>
              <a:rPr lang="en-US" dirty="0"/>
              <a:t>)</a:t>
            </a:r>
            <a:r>
              <a:rPr lang="ru-RU" dirty="0"/>
              <a:t> + </a:t>
            </a:r>
            <a:r>
              <a:rPr lang="en-US" dirty="0"/>
              <a:t> (H’, S</a:t>
            </a:r>
            <a:r>
              <a:rPr lang="ru-RU" baseline="-25000" dirty="0"/>
              <a:t>3</a:t>
            </a:r>
            <a:r>
              <a:rPr lang="en-US" dirty="0"/>
              <a:t>’)</a:t>
            </a:r>
            <a:endParaRPr lang="ru-RU" dirty="0"/>
          </a:p>
          <a:p>
            <a:r>
              <a:rPr lang="ru-RU" dirty="0" smtClean="0"/>
              <a:t>вполне </a:t>
            </a:r>
            <a:r>
              <a:rPr lang="ru-RU" dirty="0"/>
              <a:t>могут быть в одном </a:t>
            </a:r>
            <a:r>
              <a:rPr lang="ru-RU" dirty="0" smtClean="0"/>
              <a:t>выравнивании. </a:t>
            </a:r>
          </a:p>
          <a:p>
            <a:endParaRPr lang="ru-RU" dirty="0"/>
          </a:p>
          <a:p>
            <a:r>
              <a:rPr lang="ru-RU" dirty="0" smtClean="0"/>
              <a:t>А двойки</a:t>
            </a:r>
            <a:endParaRPr lang="ru-RU" dirty="0"/>
          </a:p>
          <a:p>
            <a:r>
              <a:rPr lang="en-US" dirty="0" smtClean="0"/>
              <a:t>(</a:t>
            </a:r>
            <a:r>
              <a:rPr lang="en-US" dirty="0"/>
              <a:t>S</a:t>
            </a:r>
            <a:r>
              <a:rPr lang="ru-RU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ru-RU" dirty="0"/>
              <a:t> + </a:t>
            </a:r>
            <a:r>
              <a:rPr lang="en-US" dirty="0"/>
              <a:t>(S’</a:t>
            </a:r>
            <a:r>
              <a:rPr lang="ru-RU" baseline="-25000" dirty="0"/>
              <a:t>1</a:t>
            </a:r>
            <a:r>
              <a:rPr lang="en-US" dirty="0"/>
              <a:t>, S’</a:t>
            </a:r>
            <a:r>
              <a:rPr lang="en-US" baseline="-25000" dirty="0"/>
              <a:t>3</a:t>
            </a:r>
            <a:r>
              <a:rPr lang="en-US" dirty="0" smtClean="0"/>
              <a:t>)</a:t>
            </a:r>
            <a:r>
              <a:rPr lang="ru-RU" dirty="0" smtClean="0"/>
              <a:t> и</a:t>
            </a:r>
            <a:br>
              <a:rPr lang="ru-RU" dirty="0" smtClean="0"/>
            </a:br>
            <a:r>
              <a:rPr lang="en-US" dirty="0"/>
              <a:t>(S</a:t>
            </a:r>
            <a:r>
              <a:rPr lang="en-US" baseline="-25000" dirty="0"/>
              <a:t>2</a:t>
            </a:r>
            <a:r>
              <a:rPr lang="en-US" dirty="0"/>
              <a:t>, S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ru-RU" dirty="0"/>
              <a:t> + </a:t>
            </a:r>
            <a:r>
              <a:rPr lang="en-US" dirty="0"/>
              <a:t>(S’</a:t>
            </a:r>
            <a:r>
              <a:rPr lang="ru-RU" baseline="-25000" dirty="0"/>
              <a:t>1</a:t>
            </a:r>
            <a:r>
              <a:rPr lang="en-US" dirty="0"/>
              <a:t>, S’</a:t>
            </a:r>
            <a:r>
              <a:rPr lang="en-US" baseline="-25000" dirty="0"/>
              <a:t>3</a:t>
            </a:r>
            <a:r>
              <a:rPr lang="en-US" dirty="0"/>
              <a:t>)</a:t>
            </a:r>
            <a:endParaRPr lang="ru-RU" dirty="0"/>
          </a:p>
          <a:p>
            <a:r>
              <a:rPr lang="ru-RU" dirty="0" smtClean="0"/>
              <a:t>- нет</a:t>
            </a:r>
            <a:r>
              <a:rPr lang="ru-RU" dirty="0"/>
              <a:t>. </a:t>
            </a:r>
            <a:r>
              <a:rPr lang="ru-RU" dirty="0" smtClean="0"/>
              <a:t>Действительно, </a:t>
            </a:r>
            <a:r>
              <a:rPr lang="en-US" dirty="0"/>
              <a:t>S’</a:t>
            </a:r>
            <a:r>
              <a:rPr lang="ru-RU" baseline="-25000" dirty="0" smtClean="0"/>
              <a:t>1</a:t>
            </a:r>
            <a:r>
              <a:rPr lang="ru-RU" dirty="0" smtClean="0"/>
              <a:t> не может быть одновременно выровнен</a:t>
            </a:r>
            <a:br>
              <a:rPr lang="ru-RU" dirty="0" smtClean="0"/>
            </a:br>
            <a:r>
              <a:rPr lang="ru-RU" dirty="0" smtClean="0"/>
              <a:t>и с </a:t>
            </a:r>
            <a:r>
              <a:rPr lang="en-US" dirty="0" smtClean="0"/>
              <a:t>S</a:t>
            </a:r>
            <a:r>
              <a:rPr lang="ru-RU" baseline="-25000" dirty="0" smtClean="0"/>
              <a:t>1</a:t>
            </a:r>
            <a:r>
              <a:rPr lang="ru-RU" dirty="0" smtClean="0"/>
              <a:t>, и с </a:t>
            </a:r>
            <a:r>
              <a:rPr lang="en-US" dirty="0" smtClean="0"/>
              <a:t>S</a:t>
            </a:r>
            <a:r>
              <a:rPr lang="ru-RU" baseline="-25000" dirty="0" smtClean="0"/>
              <a:t>2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Клика в таком графе соответствует максимальному множеству выровненных элементов.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1305" y="3332399"/>
            <a:ext cx="1712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(H, </a:t>
            </a:r>
            <a:r>
              <a:rPr lang="en-US" dirty="0" smtClean="0"/>
              <a:t>S</a:t>
            </a:r>
            <a:r>
              <a:rPr lang="ru-RU" baseline="-25000" dirty="0" smtClean="0"/>
              <a:t>1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+ </a:t>
            </a:r>
            <a:r>
              <a:rPr lang="en-US" dirty="0"/>
              <a:t> (H’, </a:t>
            </a:r>
            <a:r>
              <a:rPr lang="en-US" dirty="0" smtClean="0"/>
              <a:t>S</a:t>
            </a:r>
            <a:r>
              <a:rPr lang="ru-RU" baseline="-25000" dirty="0" smtClean="0"/>
              <a:t>1</a:t>
            </a:r>
            <a:r>
              <a:rPr lang="en-US" dirty="0" smtClean="0"/>
              <a:t>’)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1305" y="3907897"/>
            <a:ext cx="1712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(H, </a:t>
            </a:r>
            <a:r>
              <a:rPr lang="en-US" dirty="0" smtClean="0"/>
              <a:t>S</a:t>
            </a:r>
            <a:r>
              <a:rPr lang="ru-RU" baseline="-25000" dirty="0" smtClean="0"/>
              <a:t>2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+ </a:t>
            </a:r>
            <a:r>
              <a:rPr lang="en-US" dirty="0"/>
              <a:t> (H’, </a:t>
            </a:r>
            <a:r>
              <a:rPr lang="en-US" dirty="0" smtClean="0"/>
              <a:t>S</a:t>
            </a:r>
            <a:r>
              <a:rPr lang="ru-RU" baseline="-25000" dirty="0" smtClean="0"/>
              <a:t>2</a:t>
            </a:r>
            <a:r>
              <a:rPr lang="en-US" dirty="0" smtClean="0"/>
              <a:t>’)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1305" y="4446617"/>
            <a:ext cx="1712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(H, </a:t>
            </a:r>
            <a:r>
              <a:rPr lang="en-US" dirty="0" smtClean="0"/>
              <a:t>S</a:t>
            </a:r>
            <a:r>
              <a:rPr lang="ru-RU" baseline="-25000" dirty="0" smtClean="0"/>
              <a:t>3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+ </a:t>
            </a:r>
            <a:r>
              <a:rPr lang="en-US" dirty="0"/>
              <a:t> (H’, </a:t>
            </a:r>
            <a:r>
              <a:rPr lang="en-US" dirty="0" smtClean="0"/>
              <a:t>S</a:t>
            </a:r>
            <a:r>
              <a:rPr lang="ru-RU" baseline="-25000" dirty="0" smtClean="0"/>
              <a:t>3</a:t>
            </a:r>
            <a:r>
              <a:rPr lang="en-US" dirty="0" smtClean="0"/>
              <a:t>’)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639727" y="3294346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(S</a:t>
            </a:r>
            <a:r>
              <a:rPr lang="ru-RU" baseline="-25000" dirty="0" smtClean="0"/>
              <a:t>1</a:t>
            </a:r>
            <a:r>
              <a:rPr lang="en-US" dirty="0" smtClean="0"/>
              <a:t>, S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+ </a:t>
            </a:r>
            <a:r>
              <a:rPr lang="en-US" dirty="0"/>
              <a:t>(</a:t>
            </a:r>
            <a:r>
              <a:rPr lang="en-US" dirty="0" smtClean="0"/>
              <a:t>S’</a:t>
            </a:r>
            <a:r>
              <a:rPr lang="ru-RU" baseline="-25000" dirty="0" smtClean="0"/>
              <a:t>1</a:t>
            </a:r>
            <a:r>
              <a:rPr lang="en-US" dirty="0"/>
              <a:t>, </a:t>
            </a:r>
            <a:r>
              <a:rPr lang="en-US" dirty="0" smtClean="0"/>
              <a:t>S’</a:t>
            </a:r>
            <a:r>
              <a:rPr lang="en-US" baseline="-25000" dirty="0" smtClean="0"/>
              <a:t>2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627784" y="3995772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(S</a:t>
            </a:r>
            <a:r>
              <a:rPr lang="ru-RU" baseline="-25000" dirty="0" smtClean="0"/>
              <a:t>1</a:t>
            </a:r>
            <a:r>
              <a:rPr lang="en-US" dirty="0" smtClean="0"/>
              <a:t>, S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+ </a:t>
            </a:r>
            <a:r>
              <a:rPr lang="en-US" dirty="0"/>
              <a:t>(</a:t>
            </a:r>
            <a:r>
              <a:rPr lang="en-US" dirty="0" smtClean="0"/>
              <a:t>S’</a:t>
            </a:r>
            <a:r>
              <a:rPr lang="ru-RU" baseline="-25000" dirty="0" smtClean="0"/>
              <a:t>1</a:t>
            </a:r>
            <a:r>
              <a:rPr lang="en-US" dirty="0"/>
              <a:t>, </a:t>
            </a:r>
            <a:r>
              <a:rPr lang="en-US" dirty="0" smtClean="0"/>
              <a:t>S’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21430" y="4664910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(S</a:t>
            </a:r>
            <a:r>
              <a:rPr lang="en-US" baseline="-25000" dirty="0" smtClean="0"/>
              <a:t>2</a:t>
            </a:r>
            <a:r>
              <a:rPr lang="en-US" dirty="0" smtClean="0"/>
              <a:t>, S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+ </a:t>
            </a:r>
            <a:r>
              <a:rPr lang="en-US" dirty="0"/>
              <a:t>(</a:t>
            </a:r>
            <a:r>
              <a:rPr lang="en-US" dirty="0" smtClean="0"/>
              <a:t>S’</a:t>
            </a:r>
            <a:r>
              <a:rPr lang="ru-RU" baseline="-25000" dirty="0" smtClean="0"/>
              <a:t>1</a:t>
            </a:r>
            <a:r>
              <a:rPr lang="en-US" dirty="0"/>
              <a:t>, </a:t>
            </a:r>
            <a:r>
              <a:rPr lang="en-US" dirty="0" smtClean="0"/>
              <a:t>S’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6" name="Полилиния 5"/>
          <p:cNvSpPr/>
          <p:nvPr/>
        </p:nvSpPr>
        <p:spPr>
          <a:xfrm>
            <a:off x="661481" y="3745149"/>
            <a:ext cx="29183" cy="233464"/>
          </a:xfrm>
          <a:custGeom>
            <a:avLst/>
            <a:gdLst>
              <a:gd name="connsiteX0" fmla="*/ 29183 w 29183"/>
              <a:gd name="connsiteY0" fmla="*/ 0 h 233464"/>
              <a:gd name="connsiteX1" fmla="*/ 9728 w 29183"/>
              <a:gd name="connsiteY1" fmla="*/ 126460 h 233464"/>
              <a:gd name="connsiteX2" fmla="*/ 0 w 29183"/>
              <a:gd name="connsiteY2" fmla="*/ 233464 h 23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83" h="233464">
                <a:moveTo>
                  <a:pt x="29183" y="0"/>
                </a:moveTo>
                <a:cubicBezTo>
                  <a:pt x="16810" y="61863"/>
                  <a:pt x="17581" y="51853"/>
                  <a:pt x="9728" y="126460"/>
                </a:cubicBezTo>
                <a:cubicBezTo>
                  <a:pt x="5979" y="162078"/>
                  <a:pt x="0" y="233464"/>
                  <a:pt x="0" y="2334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817123" y="4348264"/>
            <a:ext cx="194554" cy="145915"/>
          </a:xfrm>
          <a:custGeom>
            <a:avLst/>
            <a:gdLst>
              <a:gd name="connsiteX0" fmla="*/ 0 w 194554"/>
              <a:gd name="connsiteY0" fmla="*/ 0 h 145915"/>
              <a:gd name="connsiteX1" fmla="*/ 87549 w 194554"/>
              <a:gd name="connsiteY1" fmla="*/ 38910 h 145915"/>
              <a:gd name="connsiteX2" fmla="*/ 136188 w 194554"/>
              <a:gd name="connsiteY2" fmla="*/ 87549 h 145915"/>
              <a:gd name="connsiteX3" fmla="*/ 155643 w 194554"/>
              <a:gd name="connsiteY3" fmla="*/ 116732 h 145915"/>
              <a:gd name="connsiteX4" fmla="*/ 194554 w 194554"/>
              <a:gd name="connsiteY4" fmla="*/ 145915 h 14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54" h="145915">
                <a:moveTo>
                  <a:pt x="0" y="0"/>
                </a:moveTo>
                <a:cubicBezTo>
                  <a:pt x="13823" y="5529"/>
                  <a:pt x="73114" y="27683"/>
                  <a:pt x="87549" y="38910"/>
                </a:cubicBezTo>
                <a:cubicBezTo>
                  <a:pt x="105648" y="52987"/>
                  <a:pt x="123470" y="68471"/>
                  <a:pt x="136188" y="87549"/>
                </a:cubicBezTo>
                <a:cubicBezTo>
                  <a:pt x="142673" y="97277"/>
                  <a:pt x="146514" y="109429"/>
                  <a:pt x="155643" y="116732"/>
                </a:cubicBezTo>
                <a:cubicBezTo>
                  <a:pt x="205729" y="156801"/>
                  <a:pt x="170323" y="97453"/>
                  <a:pt x="194554" y="1459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68094" y="3608962"/>
            <a:ext cx="311285" cy="924127"/>
          </a:xfrm>
          <a:custGeom>
            <a:avLst/>
            <a:gdLst>
              <a:gd name="connsiteX0" fmla="*/ 252919 w 311285"/>
              <a:gd name="connsiteY0" fmla="*/ 0 h 924127"/>
              <a:gd name="connsiteX1" fmla="*/ 194553 w 311285"/>
              <a:gd name="connsiteY1" fmla="*/ 19455 h 924127"/>
              <a:gd name="connsiteX2" fmla="*/ 165370 w 311285"/>
              <a:gd name="connsiteY2" fmla="*/ 38910 h 924127"/>
              <a:gd name="connsiteX3" fmla="*/ 77821 w 311285"/>
              <a:gd name="connsiteY3" fmla="*/ 116732 h 924127"/>
              <a:gd name="connsiteX4" fmla="*/ 48638 w 311285"/>
              <a:gd name="connsiteY4" fmla="*/ 155642 h 924127"/>
              <a:gd name="connsiteX5" fmla="*/ 38910 w 311285"/>
              <a:gd name="connsiteY5" fmla="*/ 194553 h 924127"/>
              <a:gd name="connsiteX6" fmla="*/ 9727 w 311285"/>
              <a:gd name="connsiteY6" fmla="*/ 233464 h 924127"/>
              <a:gd name="connsiteX7" fmla="*/ 0 w 311285"/>
              <a:gd name="connsiteY7" fmla="*/ 301557 h 924127"/>
              <a:gd name="connsiteX8" fmla="*/ 9727 w 311285"/>
              <a:gd name="connsiteY8" fmla="*/ 554476 h 924127"/>
              <a:gd name="connsiteX9" fmla="*/ 48638 w 311285"/>
              <a:gd name="connsiteY9" fmla="*/ 651753 h 924127"/>
              <a:gd name="connsiteX10" fmla="*/ 77821 w 311285"/>
              <a:gd name="connsiteY10" fmla="*/ 690664 h 924127"/>
              <a:gd name="connsiteX11" fmla="*/ 126459 w 311285"/>
              <a:gd name="connsiteY11" fmla="*/ 778212 h 924127"/>
              <a:gd name="connsiteX12" fmla="*/ 145915 w 311285"/>
              <a:gd name="connsiteY12" fmla="*/ 797668 h 924127"/>
              <a:gd name="connsiteX13" fmla="*/ 233463 w 311285"/>
              <a:gd name="connsiteY13" fmla="*/ 875489 h 924127"/>
              <a:gd name="connsiteX14" fmla="*/ 291829 w 311285"/>
              <a:gd name="connsiteY14" fmla="*/ 904672 h 924127"/>
              <a:gd name="connsiteX15" fmla="*/ 311285 w 311285"/>
              <a:gd name="connsiteY15" fmla="*/ 924127 h 92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1285" h="924127">
                <a:moveTo>
                  <a:pt x="252919" y="0"/>
                </a:moveTo>
                <a:cubicBezTo>
                  <a:pt x="233464" y="6485"/>
                  <a:pt x="213293" y="11126"/>
                  <a:pt x="194553" y="19455"/>
                </a:cubicBezTo>
                <a:cubicBezTo>
                  <a:pt x="183869" y="24203"/>
                  <a:pt x="174884" y="32115"/>
                  <a:pt x="165370" y="38910"/>
                </a:cubicBezTo>
                <a:cubicBezTo>
                  <a:pt x="134301" y="61102"/>
                  <a:pt x="100892" y="85971"/>
                  <a:pt x="77821" y="116732"/>
                </a:cubicBezTo>
                <a:lnTo>
                  <a:pt x="48638" y="155642"/>
                </a:lnTo>
                <a:cubicBezTo>
                  <a:pt x="45395" y="168612"/>
                  <a:pt x="44889" y="182595"/>
                  <a:pt x="38910" y="194553"/>
                </a:cubicBezTo>
                <a:cubicBezTo>
                  <a:pt x="31659" y="209054"/>
                  <a:pt x="15268" y="218227"/>
                  <a:pt x="9727" y="233464"/>
                </a:cubicBezTo>
                <a:cubicBezTo>
                  <a:pt x="1892" y="255012"/>
                  <a:pt x="3242" y="278859"/>
                  <a:pt x="0" y="301557"/>
                </a:cubicBezTo>
                <a:cubicBezTo>
                  <a:pt x="3242" y="385863"/>
                  <a:pt x="1852" y="470476"/>
                  <a:pt x="9727" y="554476"/>
                </a:cubicBezTo>
                <a:cubicBezTo>
                  <a:pt x="11653" y="575018"/>
                  <a:pt x="35650" y="630972"/>
                  <a:pt x="48638" y="651753"/>
                </a:cubicBezTo>
                <a:cubicBezTo>
                  <a:pt x="57231" y="665502"/>
                  <a:pt x="68093" y="677694"/>
                  <a:pt x="77821" y="690664"/>
                </a:cubicBezTo>
                <a:cubicBezTo>
                  <a:pt x="90054" y="727360"/>
                  <a:pt x="93011" y="744764"/>
                  <a:pt x="126459" y="778212"/>
                </a:cubicBezTo>
                <a:cubicBezTo>
                  <a:pt x="132944" y="784697"/>
                  <a:pt x="140043" y="790622"/>
                  <a:pt x="145915" y="797668"/>
                </a:cubicBezTo>
                <a:cubicBezTo>
                  <a:pt x="176613" y="834506"/>
                  <a:pt x="179655" y="857552"/>
                  <a:pt x="233463" y="875489"/>
                </a:cubicBezTo>
                <a:cubicBezTo>
                  <a:pt x="264286" y="885764"/>
                  <a:pt x="264890" y="883121"/>
                  <a:pt x="291829" y="904672"/>
                </a:cubicBezTo>
                <a:cubicBezTo>
                  <a:pt x="298991" y="910401"/>
                  <a:pt x="311285" y="924127"/>
                  <a:pt x="311285" y="9241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1955260" y="3482502"/>
            <a:ext cx="826851" cy="48638"/>
          </a:xfrm>
          <a:custGeom>
            <a:avLst/>
            <a:gdLst>
              <a:gd name="connsiteX0" fmla="*/ 0 w 826851"/>
              <a:gd name="connsiteY0" fmla="*/ 48638 h 48638"/>
              <a:gd name="connsiteX1" fmla="*/ 710119 w 826851"/>
              <a:gd name="connsiteY1" fmla="*/ 29183 h 48638"/>
              <a:gd name="connsiteX2" fmla="*/ 749029 w 826851"/>
              <a:gd name="connsiteY2" fmla="*/ 19455 h 48638"/>
              <a:gd name="connsiteX3" fmla="*/ 826851 w 826851"/>
              <a:gd name="connsiteY3" fmla="*/ 9728 h 48638"/>
              <a:gd name="connsiteX4" fmla="*/ 797668 w 826851"/>
              <a:gd name="connsiteY4" fmla="*/ 0 h 48638"/>
              <a:gd name="connsiteX5" fmla="*/ 739302 w 826851"/>
              <a:gd name="connsiteY5" fmla="*/ 9728 h 4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851" h="48638">
                <a:moveTo>
                  <a:pt x="0" y="48638"/>
                </a:moveTo>
                <a:cubicBezTo>
                  <a:pt x="74859" y="47252"/>
                  <a:pt x="530816" y="44775"/>
                  <a:pt x="710119" y="29183"/>
                </a:cubicBezTo>
                <a:cubicBezTo>
                  <a:pt x="723438" y="28025"/>
                  <a:pt x="735842" y="21653"/>
                  <a:pt x="749029" y="19455"/>
                </a:cubicBezTo>
                <a:cubicBezTo>
                  <a:pt x="774816" y="15157"/>
                  <a:pt x="800910" y="12970"/>
                  <a:pt x="826851" y="9728"/>
                </a:cubicBezTo>
                <a:cubicBezTo>
                  <a:pt x="817123" y="6485"/>
                  <a:pt x="807922" y="0"/>
                  <a:pt x="797668" y="0"/>
                </a:cubicBezTo>
                <a:cubicBezTo>
                  <a:pt x="777944" y="0"/>
                  <a:pt x="739302" y="9728"/>
                  <a:pt x="739302" y="97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964987" y="3657600"/>
            <a:ext cx="768486" cy="398834"/>
          </a:xfrm>
          <a:custGeom>
            <a:avLst/>
            <a:gdLst>
              <a:gd name="connsiteX0" fmla="*/ 0 w 768486"/>
              <a:gd name="connsiteY0" fmla="*/ 0 h 398834"/>
              <a:gd name="connsiteX1" fmla="*/ 768485 w 768486"/>
              <a:gd name="connsiteY1" fmla="*/ 398834 h 39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8486" h="398834">
                <a:moveTo>
                  <a:pt x="0" y="0"/>
                </a:moveTo>
                <a:cubicBezTo>
                  <a:pt x="774300" y="382250"/>
                  <a:pt x="768485" y="93703"/>
                  <a:pt x="768485" y="39883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1770434" y="2889763"/>
            <a:ext cx="2733472" cy="1926498"/>
          </a:xfrm>
          <a:custGeom>
            <a:avLst/>
            <a:gdLst>
              <a:gd name="connsiteX0" fmla="*/ 0 w 2733472"/>
              <a:gd name="connsiteY0" fmla="*/ 476007 h 1926498"/>
              <a:gd name="connsiteX1" fmla="*/ 48638 w 2733472"/>
              <a:gd name="connsiteY1" fmla="*/ 466280 h 1926498"/>
              <a:gd name="connsiteX2" fmla="*/ 68094 w 2733472"/>
              <a:gd name="connsiteY2" fmla="*/ 446824 h 1926498"/>
              <a:gd name="connsiteX3" fmla="*/ 97277 w 2733472"/>
              <a:gd name="connsiteY3" fmla="*/ 437097 h 1926498"/>
              <a:gd name="connsiteX4" fmla="*/ 165370 w 2733472"/>
              <a:gd name="connsiteY4" fmla="*/ 388458 h 1926498"/>
              <a:gd name="connsiteX5" fmla="*/ 223736 w 2733472"/>
              <a:gd name="connsiteY5" fmla="*/ 349548 h 1926498"/>
              <a:gd name="connsiteX6" fmla="*/ 272375 w 2733472"/>
              <a:gd name="connsiteY6" fmla="*/ 310637 h 1926498"/>
              <a:gd name="connsiteX7" fmla="*/ 311285 w 2733472"/>
              <a:gd name="connsiteY7" fmla="*/ 300909 h 1926498"/>
              <a:gd name="connsiteX8" fmla="*/ 350196 w 2733472"/>
              <a:gd name="connsiteY8" fmla="*/ 271726 h 1926498"/>
              <a:gd name="connsiteX9" fmla="*/ 447472 w 2733472"/>
              <a:gd name="connsiteY9" fmla="*/ 232816 h 1926498"/>
              <a:gd name="connsiteX10" fmla="*/ 554477 w 2733472"/>
              <a:gd name="connsiteY10" fmla="*/ 174450 h 1926498"/>
              <a:gd name="connsiteX11" fmla="*/ 603115 w 2733472"/>
              <a:gd name="connsiteY11" fmla="*/ 164722 h 1926498"/>
              <a:gd name="connsiteX12" fmla="*/ 632298 w 2733472"/>
              <a:gd name="connsiteY12" fmla="*/ 145267 h 1926498"/>
              <a:gd name="connsiteX13" fmla="*/ 680936 w 2733472"/>
              <a:gd name="connsiteY13" fmla="*/ 125811 h 1926498"/>
              <a:gd name="connsiteX14" fmla="*/ 749030 w 2733472"/>
              <a:gd name="connsiteY14" fmla="*/ 106356 h 1926498"/>
              <a:gd name="connsiteX15" fmla="*/ 817123 w 2733472"/>
              <a:gd name="connsiteY15" fmla="*/ 96628 h 1926498"/>
              <a:gd name="connsiteX16" fmla="*/ 885217 w 2733472"/>
              <a:gd name="connsiteY16" fmla="*/ 77173 h 1926498"/>
              <a:gd name="connsiteX17" fmla="*/ 914400 w 2733472"/>
              <a:gd name="connsiteY17" fmla="*/ 67446 h 1926498"/>
              <a:gd name="connsiteX18" fmla="*/ 1060315 w 2733472"/>
              <a:gd name="connsiteY18" fmla="*/ 47990 h 1926498"/>
              <a:gd name="connsiteX19" fmla="*/ 1196502 w 2733472"/>
              <a:gd name="connsiteY19" fmla="*/ 28535 h 1926498"/>
              <a:gd name="connsiteX20" fmla="*/ 1575881 w 2733472"/>
              <a:gd name="connsiteY20" fmla="*/ 18807 h 1926498"/>
              <a:gd name="connsiteX21" fmla="*/ 2062264 w 2733472"/>
              <a:gd name="connsiteY21" fmla="*/ 18807 h 1926498"/>
              <a:gd name="connsiteX22" fmla="*/ 2110902 w 2733472"/>
              <a:gd name="connsiteY22" fmla="*/ 28535 h 1926498"/>
              <a:gd name="connsiteX23" fmla="*/ 2198451 w 2733472"/>
              <a:gd name="connsiteY23" fmla="*/ 67446 h 1926498"/>
              <a:gd name="connsiteX24" fmla="*/ 2256817 w 2733472"/>
              <a:gd name="connsiteY24" fmla="*/ 96628 h 1926498"/>
              <a:gd name="connsiteX25" fmla="*/ 2286000 w 2733472"/>
              <a:gd name="connsiteY25" fmla="*/ 116084 h 1926498"/>
              <a:gd name="connsiteX26" fmla="*/ 2305455 w 2733472"/>
              <a:gd name="connsiteY26" fmla="*/ 145267 h 1926498"/>
              <a:gd name="connsiteX27" fmla="*/ 2344366 w 2733472"/>
              <a:gd name="connsiteY27" fmla="*/ 154994 h 1926498"/>
              <a:gd name="connsiteX28" fmla="*/ 2402732 w 2733472"/>
              <a:gd name="connsiteY28" fmla="*/ 203633 h 1926498"/>
              <a:gd name="connsiteX29" fmla="*/ 2461098 w 2733472"/>
              <a:gd name="connsiteY29" fmla="*/ 252271 h 1926498"/>
              <a:gd name="connsiteX30" fmla="*/ 2480553 w 2733472"/>
              <a:gd name="connsiteY30" fmla="*/ 281454 h 1926498"/>
              <a:gd name="connsiteX31" fmla="*/ 2529192 w 2733472"/>
              <a:gd name="connsiteY31" fmla="*/ 330092 h 1926498"/>
              <a:gd name="connsiteX32" fmla="*/ 2568102 w 2733472"/>
              <a:gd name="connsiteY32" fmla="*/ 388458 h 1926498"/>
              <a:gd name="connsiteX33" fmla="*/ 2607013 w 2733472"/>
              <a:gd name="connsiteY33" fmla="*/ 456552 h 1926498"/>
              <a:gd name="connsiteX34" fmla="*/ 2636196 w 2733472"/>
              <a:gd name="connsiteY34" fmla="*/ 505190 h 1926498"/>
              <a:gd name="connsiteX35" fmla="*/ 2645923 w 2733472"/>
              <a:gd name="connsiteY35" fmla="*/ 534373 h 1926498"/>
              <a:gd name="connsiteX36" fmla="*/ 2665379 w 2733472"/>
              <a:gd name="connsiteY36" fmla="*/ 563556 h 1926498"/>
              <a:gd name="connsiteX37" fmla="*/ 2684834 w 2733472"/>
              <a:gd name="connsiteY37" fmla="*/ 621922 h 1926498"/>
              <a:gd name="connsiteX38" fmla="*/ 2694562 w 2733472"/>
              <a:gd name="connsiteY38" fmla="*/ 651105 h 1926498"/>
              <a:gd name="connsiteX39" fmla="*/ 2714017 w 2733472"/>
              <a:gd name="connsiteY39" fmla="*/ 777565 h 1926498"/>
              <a:gd name="connsiteX40" fmla="*/ 2733472 w 2733472"/>
              <a:gd name="connsiteY40" fmla="*/ 884569 h 1926498"/>
              <a:gd name="connsiteX41" fmla="*/ 2723745 w 2733472"/>
              <a:gd name="connsiteY41" fmla="*/ 1623871 h 1926498"/>
              <a:gd name="connsiteX42" fmla="*/ 2694562 w 2733472"/>
              <a:gd name="connsiteY42" fmla="*/ 1721148 h 1926498"/>
              <a:gd name="connsiteX43" fmla="*/ 2684834 w 2733472"/>
              <a:gd name="connsiteY43" fmla="*/ 1750331 h 1926498"/>
              <a:gd name="connsiteX44" fmla="*/ 2675106 w 2733472"/>
              <a:gd name="connsiteY44" fmla="*/ 1779514 h 1926498"/>
              <a:gd name="connsiteX45" fmla="*/ 2636196 w 2733472"/>
              <a:gd name="connsiteY45" fmla="*/ 1837880 h 1926498"/>
              <a:gd name="connsiteX46" fmla="*/ 2616740 w 2733472"/>
              <a:gd name="connsiteY46" fmla="*/ 1867063 h 1926498"/>
              <a:gd name="connsiteX47" fmla="*/ 2558375 w 2733472"/>
              <a:gd name="connsiteY47" fmla="*/ 1925428 h 1926498"/>
              <a:gd name="connsiteX48" fmla="*/ 2538919 w 2733472"/>
              <a:gd name="connsiteY48" fmla="*/ 1925428 h 192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33472" h="1926498">
                <a:moveTo>
                  <a:pt x="0" y="476007"/>
                </a:moveTo>
                <a:cubicBezTo>
                  <a:pt x="16213" y="472765"/>
                  <a:pt x="33441" y="472793"/>
                  <a:pt x="48638" y="466280"/>
                </a:cubicBezTo>
                <a:cubicBezTo>
                  <a:pt x="57068" y="462667"/>
                  <a:pt x="60229" y="451543"/>
                  <a:pt x="68094" y="446824"/>
                </a:cubicBezTo>
                <a:cubicBezTo>
                  <a:pt x="76887" y="441549"/>
                  <a:pt x="87549" y="440339"/>
                  <a:pt x="97277" y="437097"/>
                </a:cubicBezTo>
                <a:cubicBezTo>
                  <a:pt x="192210" y="373806"/>
                  <a:pt x="44637" y="472971"/>
                  <a:pt x="165370" y="388458"/>
                </a:cubicBezTo>
                <a:cubicBezTo>
                  <a:pt x="184526" y="375049"/>
                  <a:pt x="207202" y="366082"/>
                  <a:pt x="223736" y="349548"/>
                </a:cubicBezTo>
                <a:cubicBezTo>
                  <a:pt x="239426" y="333858"/>
                  <a:pt x="250899" y="319841"/>
                  <a:pt x="272375" y="310637"/>
                </a:cubicBezTo>
                <a:cubicBezTo>
                  <a:pt x="284663" y="305371"/>
                  <a:pt x="298315" y="304152"/>
                  <a:pt x="311285" y="300909"/>
                </a:cubicBezTo>
                <a:cubicBezTo>
                  <a:pt x="324255" y="291181"/>
                  <a:pt x="335695" y="278977"/>
                  <a:pt x="350196" y="271726"/>
                </a:cubicBezTo>
                <a:cubicBezTo>
                  <a:pt x="381432" y="256108"/>
                  <a:pt x="418415" y="252188"/>
                  <a:pt x="447472" y="232816"/>
                </a:cubicBezTo>
                <a:cubicBezTo>
                  <a:pt x="477911" y="212522"/>
                  <a:pt x="522943" y="180757"/>
                  <a:pt x="554477" y="174450"/>
                </a:cubicBezTo>
                <a:lnTo>
                  <a:pt x="603115" y="164722"/>
                </a:lnTo>
                <a:cubicBezTo>
                  <a:pt x="612843" y="158237"/>
                  <a:pt x="621841" y="150495"/>
                  <a:pt x="632298" y="145267"/>
                </a:cubicBezTo>
                <a:cubicBezTo>
                  <a:pt x="647916" y="137458"/>
                  <a:pt x="664586" y="131942"/>
                  <a:pt x="680936" y="125811"/>
                </a:cubicBezTo>
                <a:cubicBezTo>
                  <a:pt x="700541" y="118459"/>
                  <a:pt x="729197" y="109962"/>
                  <a:pt x="749030" y="106356"/>
                </a:cubicBezTo>
                <a:cubicBezTo>
                  <a:pt x="771588" y="102254"/>
                  <a:pt x="794704" y="101432"/>
                  <a:pt x="817123" y="96628"/>
                </a:cubicBezTo>
                <a:cubicBezTo>
                  <a:pt x="840205" y="91682"/>
                  <a:pt x="862606" y="83956"/>
                  <a:pt x="885217" y="77173"/>
                </a:cubicBezTo>
                <a:cubicBezTo>
                  <a:pt x="895038" y="74227"/>
                  <a:pt x="904345" y="69457"/>
                  <a:pt x="914400" y="67446"/>
                </a:cubicBezTo>
                <a:cubicBezTo>
                  <a:pt x="941966" y="61933"/>
                  <a:pt x="1035458" y="51541"/>
                  <a:pt x="1060315" y="47990"/>
                </a:cubicBezTo>
                <a:cubicBezTo>
                  <a:pt x="1104033" y="41745"/>
                  <a:pt x="1152703" y="30399"/>
                  <a:pt x="1196502" y="28535"/>
                </a:cubicBezTo>
                <a:cubicBezTo>
                  <a:pt x="1322889" y="23157"/>
                  <a:pt x="1449421" y="22050"/>
                  <a:pt x="1575881" y="18807"/>
                </a:cubicBezTo>
                <a:cubicBezTo>
                  <a:pt x="1769619" y="-13480"/>
                  <a:pt x="1653568" y="2126"/>
                  <a:pt x="2062264" y="18807"/>
                </a:cubicBezTo>
                <a:cubicBezTo>
                  <a:pt x="2078784" y="19481"/>
                  <a:pt x="2095066" y="23784"/>
                  <a:pt x="2110902" y="28535"/>
                </a:cubicBezTo>
                <a:cubicBezTo>
                  <a:pt x="2132849" y="35119"/>
                  <a:pt x="2177269" y="55342"/>
                  <a:pt x="2198451" y="67446"/>
                </a:cubicBezTo>
                <a:cubicBezTo>
                  <a:pt x="2251248" y="97616"/>
                  <a:pt x="2203315" y="78795"/>
                  <a:pt x="2256817" y="96628"/>
                </a:cubicBezTo>
                <a:cubicBezTo>
                  <a:pt x="2266545" y="103113"/>
                  <a:pt x="2277733" y="107817"/>
                  <a:pt x="2286000" y="116084"/>
                </a:cubicBezTo>
                <a:cubicBezTo>
                  <a:pt x="2294267" y="124351"/>
                  <a:pt x="2295727" y="138782"/>
                  <a:pt x="2305455" y="145267"/>
                </a:cubicBezTo>
                <a:cubicBezTo>
                  <a:pt x="2316579" y="152683"/>
                  <a:pt x="2331396" y="151752"/>
                  <a:pt x="2344366" y="154994"/>
                </a:cubicBezTo>
                <a:cubicBezTo>
                  <a:pt x="2416829" y="203304"/>
                  <a:pt x="2327824" y="141210"/>
                  <a:pt x="2402732" y="203633"/>
                </a:cubicBezTo>
                <a:cubicBezTo>
                  <a:pt x="2444470" y="238414"/>
                  <a:pt x="2422344" y="205766"/>
                  <a:pt x="2461098" y="252271"/>
                </a:cubicBezTo>
                <a:cubicBezTo>
                  <a:pt x="2468582" y="261252"/>
                  <a:pt x="2472854" y="272656"/>
                  <a:pt x="2480553" y="281454"/>
                </a:cubicBezTo>
                <a:cubicBezTo>
                  <a:pt x="2495652" y="298709"/>
                  <a:pt x="2516474" y="311014"/>
                  <a:pt x="2529192" y="330092"/>
                </a:cubicBezTo>
                <a:cubicBezTo>
                  <a:pt x="2542162" y="349547"/>
                  <a:pt x="2557645" y="367544"/>
                  <a:pt x="2568102" y="388458"/>
                </a:cubicBezTo>
                <a:cubicBezTo>
                  <a:pt x="2592785" y="437826"/>
                  <a:pt x="2579513" y="415303"/>
                  <a:pt x="2607013" y="456552"/>
                </a:cubicBezTo>
                <a:cubicBezTo>
                  <a:pt x="2634568" y="539222"/>
                  <a:pt x="2596137" y="438426"/>
                  <a:pt x="2636196" y="505190"/>
                </a:cubicBezTo>
                <a:cubicBezTo>
                  <a:pt x="2641472" y="513983"/>
                  <a:pt x="2641337" y="525202"/>
                  <a:pt x="2645923" y="534373"/>
                </a:cubicBezTo>
                <a:cubicBezTo>
                  <a:pt x="2651152" y="544830"/>
                  <a:pt x="2658894" y="553828"/>
                  <a:pt x="2665379" y="563556"/>
                </a:cubicBezTo>
                <a:lnTo>
                  <a:pt x="2684834" y="621922"/>
                </a:lnTo>
                <a:lnTo>
                  <a:pt x="2694562" y="651105"/>
                </a:lnTo>
                <a:cubicBezTo>
                  <a:pt x="2718078" y="839244"/>
                  <a:pt x="2691738" y="643895"/>
                  <a:pt x="2714017" y="777565"/>
                </a:cubicBezTo>
                <a:cubicBezTo>
                  <a:pt x="2731446" y="882136"/>
                  <a:pt x="2714797" y="809861"/>
                  <a:pt x="2733472" y="884569"/>
                </a:cubicBezTo>
                <a:cubicBezTo>
                  <a:pt x="2730230" y="1131003"/>
                  <a:pt x="2729904" y="1377493"/>
                  <a:pt x="2723745" y="1623871"/>
                </a:cubicBezTo>
                <a:cubicBezTo>
                  <a:pt x="2723348" y="1639763"/>
                  <a:pt x="2696303" y="1715926"/>
                  <a:pt x="2694562" y="1721148"/>
                </a:cubicBezTo>
                <a:lnTo>
                  <a:pt x="2684834" y="1750331"/>
                </a:lnTo>
                <a:cubicBezTo>
                  <a:pt x="2681591" y="1760059"/>
                  <a:pt x="2680794" y="1770982"/>
                  <a:pt x="2675106" y="1779514"/>
                </a:cubicBezTo>
                <a:lnTo>
                  <a:pt x="2636196" y="1837880"/>
                </a:lnTo>
                <a:cubicBezTo>
                  <a:pt x="2629711" y="1847608"/>
                  <a:pt x="2623755" y="1857710"/>
                  <a:pt x="2616740" y="1867063"/>
                </a:cubicBezTo>
                <a:cubicBezTo>
                  <a:pt x="2597451" y="1892781"/>
                  <a:pt x="2588854" y="1913237"/>
                  <a:pt x="2558375" y="1925428"/>
                </a:cubicBezTo>
                <a:cubicBezTo>
                  <a:pt x="2552354" y="1927837"/>
                  <a:pt x="2545404" y="1925428"/>
                  <a:pt x="2538919" y="19254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1964987" y="3657600"/>
            <a:ext cx="846307" cy="515566"/>
          </a:xfrm>
          <a:custGeom>
            <a:avLst/>
            <a:gdLst>
              <a:gd name="connsiteX0" fmla="*/ 0 w 846307"/>
              <a:gd name="connsiteY0" fmla="*/ 515566 h 515566"/>
              <a:gd name="connsiteX1" fmla="*/ 87549 w 846307"/>
              <a:gd name="connsiteY1" fmla="*/ 486383 h 515566"/>
              <a:gd name="connsiteX2" fmla="*/ 145915 w 846307"/>
              <a:gd name="connsiteY2" fmla="*/ 476655 h 515566"/>
              <a:gd name="connsiteX3" fmla="*/ 204281 w 846307"/>
              <a:gd name="connsiteY3" fmla="*/ 457200 h 515566"/>
              <a:gd name="connsiteX4" fmla="*/ 233464 w 846307"/>
              <a:gd name="connsiteY4" fmla="*/ 447472 h 515566"/>
              <a:gd name="connsiteX5" fmla="*/ 272375 w 846307"/>
              <a:gd name="connsiteY5" fmla="*/ 418289 h 515566"/>
              <a:gd name="connsiteX6" fmla="*/ 301558 w 846307"/>
              <a:gd name="connsiteY6" fmla="*/ 408562 h 515566"/>
              <a:gd name="connsiteX7" fmla="*/ 321013 w 846307"/>
              <a:gd name="connsiteY7" fmla="*/ 379379 h 515566"/>
              <a:gd name="connsiteX8" fmla="*/ 350196 w 846307"/>
              <a:gd name="connsiteY8" fmla="*/ 369651 h 515566"/>
              <a:gd name="connsiteX9" fmla="*/ 408562 w 846307"/>
              <a:gd name="connsiteY9" fmla="*/ 330740 h 515566"/>
              <a:gd name="connsiteX10" fmla="*/ 466928 w 846307"/>
              <a:gd name="connsiteY10" fmla="*/ 272374 h 515566"/>
              <a:gd name="connsiteX11" fmla="*/ 535022 w 846307"/>
              <a:gd name="connsiteY11" fmla="*/ 223736 h 515566"/>
              <a:gd name="connsiteX12" fmla="*/ 593387 w 846307"/>
              <a:gd name="connsiteY12" fmla="*/ 165370 h 515566"/>
              <a:gd name="connsiteX13" fmla="*/ 651753 w 846307"/>
              <a:gd name="connsiteY13" fmla="*/ 126460 h 515566"/>
              <a:gd name="connsiteX14" fmla="*/ 700392 w 846307"/>
              <a:gd name="connsiteY14" fmla="*/ 97277 h 515566"/>
              <a:gd name="connsiteX15" fmla="*/ 729575 w 846307"/>
              <a:gd name="connsiteY15" fmla="*/ 77821 h 515566"/>
              <a:gd name="connsiteX16" fmla="*/ 758758 w 846307"/>
              <a:gd name="connsiteY16" fmla="*/ 68094 h 515566"/>
              <a:gd name="connsiteX17" fmla="*/ 778213 w 846307"/>
              <a:gd name="connsiteY17" fmla="*/ 48638 h 515566"/>
              <a:gd name="connsiteX18" fmla="*/ 846307 w 846307"/>
              <a:gd name="connsiteY18" fmla="*/ 0 h 51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46307" h="515566">
                <a:moveTo>
                  <a:pt x="0" y="515566"/>
                </a:moveTo>
                <a:cubicBezTo>
                  <a:pt x="29183" y="505838"/>
                  <a:pt x="57206" y="491440"/>
                  <a:pt x="87549" y="486383"/>
                </a:cubicBezTo>
                <a:cubicBezTo>
                  <a:pt x="107004" y="483140"/>
                  <a:pt x="126780" y="481439"/>
                  <a:pt x="145915" y="476655"/>
                </a:cubicBezTo>
                <a:cubicBezTo>
                  <a:pt x="165810" y="471681"/>
                  <a:pt x="184826" y="463685"/>
                  <a:pt x="204281" y="457200"/>
                </a:cubicBezTo>
                <a:lnTo>
                  <a:pt x="233464" y="447472"/>
                </a:lnTo>
                <a:cubicBezTo>
                  <a:pt x="246434" y="437744"/>
                  <a:pt x="258298" y="426333"/>
                  <a:pt x="272375" y="418289"/>
                </a:cubicBezTo>
                <a:cubicBezTo>
                  <a:pt x="281278" y="413202"/>
                  <a:pt x="293551" y="414967"/>
                  <a:pt x="301558" y="408562"/>
                </a:cubicBezTo>
                <a:cubicBezTo>
                  <a:pt x="310687" y="401259"/>
                  <a:pt x="311884" y="386682"/>
                  <a:pt x="321013" y="379379"/>
                </a:cubicBezTo>
                <a:cubicBezTo>
                  <a:pt x="329020" y="372973"/>
                  <a:pt x="341233" y="374631"/>
                  <a:pt x="350196" y="369651"/>
                </a:cubicBezTo>
                <a:cubicBezTo>
                  <a:pt x="370636" y="358295"/>
                  <a:pt x="392028" y="347274"/>
                  <a:pt x="408562" y="330740"/>
                </a:cubicBezTo>
                <a:cubicBezTo>
                  <a:pt x="428017" y="311285"/>
                  <a:pt x="444035" y="287636"/>
                  <a:pt x="466928" y="272374"/>
                </a:cubicBezTo>
                <a:cubicBezTo>
                  <a:pt x="487227" y="258841"/>
                  <a:pt x="517785" y="239249"/>
                  <a:pt x="535022" y="223736"/>
                </a:cubicBezTo>
                <a:cubicBezTo>
                  <a:pt x="555473" y="205330"/>
                  <a:pt x="570494" y="180632"/>
                  <a:pt x="593387" y="165370"/>
                </a:cubicBezTo>
                <a:cubicBezTo>
                  <a:pt x="612842" y="152400"/>
                  <a:pt x="635219" y="142994"/>
                  <a:pt x="651753" y="126460"/>
                </a:cubicBezTo>
                <a:cubicBezTo>
                  <a:pt x="678460" y="99753"/>
                  <a:pt x="662508" y="109904"/>
                  <a:pt x="700392" y="97277"/>
                </a:cubicBezTo>
                <a:cubicBezTo>
                  <a:pt x="710120" y="90792"/>
                  <a:pt x="719118" y="83050"/>
                  <a:pt x="729575" y="77821"/>
                </a:cubicBezTo>
                <a:cubicBezTo>
                  <a:pt x="738746" y="73235"/>
                  <a:pt x="749965" y="73370"/>
                  <a:pt x="758758" y="68094"/>
                </a:cubicBezTo>
                <a:cubicBezTo>
                  <a:pt x="766622" y="63375"/>
                  <a:pt x="770876" y="54141"/>
                  <a:pt x="778213" y="48638"/>
                </a:cubicBezTo>
                <a:cubicBezTo>
                  <a:pt x="861126" y="-13547"/>
                  <a:pt x="815979" y="30328"/>
                  <a:pt x="84630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789889" y="4260715"/>
            <a:ext cx="943583" cy="97276"/>
          </a:xfrm>
          <a:custGeom>
            <a:avLst/>
            <a:gdLst>
              <a:gd name="connsiteX0" fmla="*/ 0 w 943583"/>
              <a:gd name="connsiteY0" fmla="*/ 9728 h 97276"/>
              <a:gd name="connsiteX1" fmla="*/ 126460 w 943583"/>
              <a:gd name="connsiteY1" fmla="*/ 77821 h 97276"/>
              <a:gd name="connsiteX2" fmla="*/ 243192 w 943583"/>
              <a:gd name="connsiteY2" fmla="*/ 97276 h 97276"/>
              <a:gd name="connsiteX3" fmla="*/ 719847 w 943583"/>
              <a:gd name="connsiteY3" fmla="*/ 87549 h 97276"/>
              <a:gd name="connsiteX4" fmla="*/ 778213 w 943583"/>
              <a:gd name="connsiteY4" fmla="*/ 68094 h 97276"/>
              <a:gd name="connsiteX5" fmla="*/ 807396 w 943583"/>
              <a:gd name="connsiteY5" fmla="*/ 58366 h 97276"/>
              <a:gd name="connsiteX6" fmla="*/ 836579 w 943583"/>
              <a:gd name="connsiteY6" fmla="*/ 48638 h 97276"/>
              <a:gd name="connsiteX7" fmla="*/ 875490 w 943583"/>
              <a:gd name="connsiteY7" fmla="*/ 38911 h 97276"/>
              <a:gd name="connsiteX8" fmla="*/ 894945 w 943583"/>
              <a:gd name="connsiteY8" fmla="*/ 19455 h 97276"/>
              <a:gd name="connsiteX9" fmla="*/ 924128 w 943583"/>
              <a:gd name="connsiteY9" fmla="*/ 9728 h 97276"/>
              <a:gd name="connsiteX10" fmla="*/ 943583 w 943583"/>
              <a:gd name="connsiteY10" fmla="*/ 0 h 9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3583" h="97276">
                <a:moveTo>
                  <a:pt x="0" y="9728"/>
                </a:moveTo>
                <a:cubicBezTo>
                  <a:pt x="24751" y="24579"/>
                  <a:pt x="106516" y="75328"/>
                  <a:pt x="126460" y="77821"/>
                </a:cubicBezTo>
                <a:cubicBezTo>
                  <a:pt x="217547" y="89207"/>
                  <a:pt x="178919" y="81209"/>
                  <a:pt x="243192" y="97276"/>
                </a:cubicBezTo>
                <a:cubicBezTo>
                  <a:pt x="402077" y="94034"/>
                  <a:pt x="561165" y="96204"/>
                  <a:pt x="719847" y="87549"/>
                </a:cubicBezTo>
                <a:cubicBezTo>
                  <a:pt x="740324" y="86432"/>
                  <a:pt x="758758" y="74579"/>
                  <a:pt x="778213" y="68094"/>
                </a:cubicBezTo>
                <a:lnTo>
                  <a:pt x="807396" y="58366"/>
                </a:lnTo>
                <a:cubicBezTo>
                  <a:pt x="817124" y="55123"/>
                  <a:pt x="826631" y="51125"/>
                  <a:pt x="836579" y="48638"/>
                </a:cubicBezTo>
                <a:lnTo>
                  <a:pt x="875490" y="38911"/>
                </a:lnTo>
                <a:cubicBezTo>
                  <a:pt x="881975" y="32426"/>
                  <a:pt x="887081" y="24174"/>
                  <a:pt x="894945" y="19455"/>
                </a:cubicBezTo>
                <a:cubicBezTo>
                  <a:pt x="903738" y="14179"/>
                  <a:pt x="914608" y="13536"/>
                  <a:pt x="924128" y="9728"/>
                </a:cubicBezTo>
                <a:cubicBezTo>
                  <a:pt x="930860" y="7035"/>
                  <a:pt x="937098" y="3243"/>
                  <a:pt x="9435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1935804" y="4270443"/>
            <a:ext cx="680936" cy="593462"/>
          </a:xfrm>
          <a:custGeom>
            <a:avLst/>
            <a:gdLst>
              <a:gd name="connsiteX0" fmla="*/ 0 w 680936"/>
              <a:gd name="connsiteY0" fmla="*/ 0 h 593462"/>
              <a:gd name="connsiteX1" fmla="*/ 48639 w 680936"/>
              <a:gd name="connsiteY1" fmla="*/ 19455 h 593462"/>
              <a:gd name="connsiteX2" fmla="*/ 87549 w 680936"/>
              <a:gd name="connsiteY2" fmla="*/ 29183 h 593462"/>
              <a:gd name="connsiteX3" fmla="*/ 155643 w 680936"/>
              <a:gd name="connsiteY3" fmla="*/ 68093 h 593462"/>
              <a:gd name="connsiteX4" fmla="*/ 184826 w 680936"/>
              <a:gd name="connsiteY4" fmla="*/ 107004 h 593462"/>
              <a:gd name="connsiteX5" fmla="*/ 214009 w 680936"/>
              <a:gd name="connsiteY5" fmla="*/ 116731 h 593462"/>
              <a:gd name="connsiteX6" fmla="*/ 262647 w 680936"/>
              <a:gd name="connsiteY6" fmla="*/ 165370 h 593462"/>
              <a:gd name="connsiteX7" fmla="*/ 272375 w 680936"/>
              <a:gd name="connsiteY7" fmla="*/ 194553 h 593462"/>
              <a:gd name="connsiteX8" fmla="*/ 321013 w 680936"/>
              <a:gd name="connsiteY8" fmla="*/ 252919 h 593462"/>
              <a:gd name="connsiteX9" fmla="*/ 330741 w 680936"/>
              <a:gd name="connsiteY9" fmla="*/ 291829 h 593462"/>
              <a:gd name="connsiteX10" fmla="*/ 350196 w 680936"/>
              <a:gd name="connsiteY10" fmla="*/ 321012 h 593462"/>
              <a:gd name="connsiteX11" fmla="*/ 369651 w 680936"/>
              <a:gd name="connsiteY11" fmla="*/ 359923 h 593462"/>
              <a:gd name="connsiteX12" fmla="*/ 389107 w 680936"/>
              <a:gd name="connsiteY12" fmla="*/ 418289 h 593462"/>
              <a:gd name="connsiteX13" fmla="*/ 408562 w 680936"/>
              <a:gd name="connsiteY13" fmla="*/ 447472 h 593462"/>
              <a:gd name="connsiteX14" fmla="*/ 418290 w 680936"/>
              <a:gd name="connsiteY14" fmla="*/ 476655 h 593462"/>
              <a:gd name="connsiteX15" fmla="*/ 505839 w 680936"/>
              <a:gd name="connsiteY15" fmla="*/ 515566 h 593462"/>
              <a:gd name="connsiteX16" fmla="*/ 573932 w 680936"/>
              <a:gd name="connsiteY16" fmla="*/ 544748 h 593462"/>
              <a:gd name="connsiteX17" fmla="*/ 603115 w 680936"/>
              <a:gd name="connsiteY17" fmla="*/ 554476 h 593462"/>
              <a:gd name="connsiteX18" fmla="*/ 680936 w 680936"/>
              <a:gd name="connsiteY18" fmla="*/ 593387 h 59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80936" h="593462">
                <a:moveTo>
                  <a:pt x="0" y="0"/>
                </a:moveTo>
                <a:cubicBezTo>
                  <a:pt x="16213" y="6485"/>
                  <a:pt x="32073" y="13933"/>
                  <a:pt x="48639" y="19455"/>
                </a:cubicBezTo>
                <a:cubicBezTo>
                  <a:pt x="61322" y="23683"/>
                  <a:pt x="75031" y="24489"/>
                  <a:pt x="87549" y="29183"/>
                </a:cubicBezTo>
                <a:cubicBezTo>
                  <a:pt x="115761" y="39762"/>
                  <a:pt x="131451" y="51965"/>
                  <a:pt x="155643" y="68093"/>
                </a:cubicBezTo>
                <a:cubicBezTo>
                  <a:pt x="165371" y="81063"/>
                  <a:pt x="172371" y="96625"/>
                  <a:pt x="184826" y="107004"/>
                </a:cubicBezTo>
                <a:cubicBezTo>
                  <a:pt x="192703" y="113568"/>
                  <a:pt x="205806" y="110579"/>
                  <a:pt x="214009" y="116731"/>
                </a:cubicBezTo>
                <a:cubicBezTo>
                  <a:pt x="232352" y="130488"/>
                  <a:pt x="262647" y="165370"/>
                  <a:pt x="262647" y="165370"/>
                </a:cubicBezTo>
                <a:cubicBezTo>
                  <a:pt x="265890" y="175098"/>
                  <a:pt x="267288" y="185650"/>
                  <a:pt x="272375" y="194553"/>
                </a:cubicBezTo>
                <a:cubicBezTo>
                  <a:pt x="287789" y="221527"/>
                  <a:pt x="300996" y="232901"/>
                  <a:pt x="321013" y="252919"/>
                </a:cubicBezTo>
                <a:cubicBezTo>
                  <a:pt x="324256" y="265889"/>
                  <a:pt x="325475" y="279541"/>
                  <a:pt x="330741" y="291829"/>
                </a:cubicBezTo>
                <a:cubicBezTo>
                  <a:pt x="335346" y="302575"/>
                  <a:pt x="344396" y="310861"/>
                  <a:pt x="350196" y="321012"/>
                </a:cubicBezTo>
                <a:cubicBezTo>
                  <a:pt x="357390" y="333603"/>
                  <a:pt x="364265" y="346459"/>
                  <a:pt x="369651" y="359923"/>
                </a:cubicBezTo>
                <a:cubicBezTo>
                  <a:pt x="377267" y="378964"/>
                  <a:pt x="377731" y="401225"/>
                  <a:pt x="389107" y="418289"/>
                </a:cubicBezTo>
                <a:cubicBezTo>
                  <a:pt x="395592" y="428017"/>
                  <a:pt x="403334" y="437015"/>
                  <a:pt x="408562" y="447472"/>
                </a:cubicBezTo>
                <a:cubicBezTo>
                  <a:pt x="413148" y="456643"/>
                  <a:pt x="411884" y="468648"/>
                  <a:pt x="418290" y="476655"/>
                </a:cubicBezTo>
                <a:cubicBezTo>
                  <a:pt x="435106" y="497675"/>
                  <a:pt x="488007" y="509622"/>
                  <a:pt x="505839" y="515566"/>
                </a:cubicBezTo>
                <a:cubicBezTo>
                  <a:pt x="574286" y="538382"/>
                  <a:pt x="489779" y="508682"/>
                  <a:pt x="573932" y="544748"/>
                </a:cubicBezTo>
                <a:cubicBezTo>
                  <a:pt x="583357" y="548787"/>
                  <a:pt x="594152" y="549496"/>
                  <a:pt x="603115" y="554476"/>
                </a:cubicBezTo>
                <a:cubicBezTo>
                  <a:pt x="679629" y="596984"/>
                  <a:pt x="634562" y="593387"/>
                  <a:pt x="680936" y="5933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1809345" y="3676999"/>
            <a:ext cx="2859932" cy="1870234"/>
          </a:xfrm>
          <a:custGeom>
            <a:avLst/>
            <a:gdLst>
              <a:gd name="connsiteX0" fmla="*/ 0 w 2859932"/>
              <a:gd name="connsiteY0" fmla="*/ 1225741 h 1870234"/>
              <a:gd name="connsiteX1" fmla="*/ 9727 w 2859932"/>
              <a:gd name="connsiteY1" fmla="*/ 1342473 h 1870234"/>
              <a:gd name="connsiteX2" fmla="*/ 19455 w 2859932"/>
              <a:gd name="connsiteY2" fmla="*/ 1381384 h 1870234"/>
              <a:gd name="connsiteX3" fmla="*/ 48638 w 2859932"/>
              <a:gd name="connsiteY3" fmla="*/ 1400839 h 1870234"/>
              <a:gd name="connsiteX4" fmla="*/ 107004 w 2859932"/>
              <a:gd name="connsiteY4" fmla="*/ 1468933 h 1870234"/>
              <a:gd name="connsiteX5" fmla="*/ 155642 w 2859932"/>
              <a:gd name="connsiteY5" fmla="*/ 1507844 h 1870234"/>
              <a:gd name="connsiteX6" fmla="*/ 175098 w 2859932"/>
              <a:gd name="connsiteY6" fmla="*/ 1527299 h 1870234"/>
              <a:gd name="connsiteX7" fmla="*/ 214008 w 2859932"/>
              <a:gd name="connsiteY7" fmla="*/ 1556482 h 1870234"/>
              <a:gd name="connsiteX8" fmla="*/ 233464 w 2859932"/>
              <a:gd name="connsiteY8" fmla="*/ 1575937 h 1870234"/>
              <a:gd name="connsiteX9" fmla="*/ 282102 w 2859932"/>
              <a:gd name="connsiteY9" fmla="*/ 1605120 h 1870234"/>
              <a:gd name="connsiteX10" fmla="*/ 311285 w 2859932"/>
              <a:gd name="connsiteY10" fmla="*/ 1624575 h 1870234"/>
              <a:gd name="connsiteX11" fmla="*/ 350195 w 2859932"/>
              <a:gd name="connsiteY11" fmla="*/ 1653758 h 1870234"/>
              <a:gd name="connsiteX12" fmla="*/ 379378 w 2859932"/>
              <a:gd name="connsiteY12" fmla="*/ 1673214 h 1870234"/>
              <a:gd name="connsiteX13" fmla="*/ 398834 w 2859932"/>
              <a:gd name="connsiteY13" fmla="*/ 1692669 h 1870234"/>
              <a:gd name="connsiteX14" fmla="*/ 447472 w 2859932"/>
              <a:gd name="connsiteY14" fmla="*/ 1702397 h 1870234"/>
              <a:gd name="connsiteX15" fmla="*/ 476655 w 2859932"/>
              <a:gd name="connsiteY15" fmla="*/ 1712124 h 1870234"/>
              <a:gd name="connsiteX16" fmla="*/ 573932 w 2859932"/>
              <a:gd name="connsiteY16" fmla="*/ 1751035 h 1870234"/>
              <a:gd name="connsiteX17" fmla="*/ 622570 w 2859932"/>
              <a:gd name="connsiteY17" fmla="*/ 1760763 h 1870234"/>
              <a:gd name="connsiteX18" fmla="*/ 797668 w 2859932"/>
              <a:gd name="connsiteY18" fmla="*/ 1789946 h 1870234"/>
              <a:gd name="connsiteX19" fmla="*/ 924127 w 2859932"/>
              <a:gd name="connsiteY19" fmla="*/ 1809401 h 1870234"/>
              <a:gd name="connsiteX20" fmla="*/ 1001949 w 2859932"/>
              <a:gd name="connsiteY20" fmla="*/ 1819129 h 1870234"/>
              <a:gd name="connsiteX21" fmla="*/ 1060315 w 2859932"/>
              <a:gd name="connsiteY21" fmla="*/ 1828856 h 1870234"/>
              <a:gd name="connsiteX22" fmla="*/ 1225685 w 2859932"/>
              <a:gd name="connsiteY22" fmla="*/ 1848312 h 1870234"/>
              <a:gd name="connsiteX23" fmla="*/ 1264595 w 2859932"/>
              <a:gd name="connsiteY23" fmla="*/ 1858039 h 1870234"/>
              <a:gd name="connsiteX24" fmla="*/ 1994170 w 2859932"/>
              <a:gd name="connsiteY24" fmla="*/ 1828856 h 1870234"/>
              <a:gd name="connsiteX25" fmla="*/ 1994170 w 2859932"/>
              <a:gd name="connsiteY25" fmla="*/ 1828856 h 1870234"/>
              <a:gd name="connsiteX26" fmla="*/ 2110902 w 2859932"/>
              <a:gd name="connsiteY26" fmla="*/ 1809401 h 1870234"/>
              <a:gd name="connsiteX27" fmla="*/ 2149812 w 2859932"/>
              <a:gd name="connsiteY27" fmla="*/ 1799673 h 1870234"/>
              <a:gd name="connsiteX28" fmla="*/ 2305455 w 2859932"/>
              <a:gd name="connsiteY28" fmla="*/ 1731580 h 1870234"/>
              <a:gd name="connsiteX29" fmla="*/ 2324910 w 2859932"/>
              <a:gd name="connsiteY29" fmla="*/ 1712124 h 1870234"/>
              <a:gd name="connsiteX30" fmla="*/ 2383276 w 2859932"/>
              <a:gd name="connsiteY30" fmla="*/ 1692669 h 1870234"/>
              <a:gd name="connsiteX31" fmla="*/ 2412459 w 2859932"/>
              <a:gd name="connsiteY31" fmla="*/ 1682941 h 1870234"/>
              <a:gd name="connsiteX32" fmla="*/ 2529191 w 2859932"/>
              <a:gd name="connsiteY32" fmla="*/ 1634303 h 1870234"/>
              <a:gd name="connsiteX33" fmla="*/ 2558374 w 2859932"/>
              <a:gd name="connsiteY33" fmla="*/ 1614848 h 1870234"/>
              <a:gd name="connsiteX34" fmla="*/ 2577829 w 2859932"/>
              <a:gd name="connsiteY34" fmla="*/ 1595392 h 1870234"/>
              <a:gd name="connsiteX35" fmla="*/ 2626468 w 2859932"/>
              <a:gd name="connsiteY35" fmla="*/ 1575937 h 1870234"/>
              <a:gd name="connsiteX36" fmla="*/ 2704289 w 2859932"/>
              <a:gd name="connsiteY36" fmla="*/ 1507844 h 1870234"/>
              <a:gd name="connsiteX37" fmla="*/ 2762655 w 2859932"/>
              <a:gd name="connsiteY37" fmla="*/ 1468933 h 1870234"/>
              <a:gd name="connsiteX38" fmla="*/ 2791838 w 2859932"/>
              <a:gd name="connsiteY38" fmla="*/ 1410567 h 1870234"/>
              <a:gd name="connsiteX39" fmla="*/ 2840476 w 2859932"/>
              <a:gd name="connsiteY39" fmla="*/ 1303563 h 1870234"/>
              <a:gd name="connsiteX40" fmla="*/ 2850204 w 2859932"/>
              <a:gd name="connsiteY40" fmla="*/ 1177103 h 1870234"/>
              <a:gd name="connsiteX41" fmla="*/ 2859932 w 2859932"/>
              <a:gd name="connsiteY41" fmla="*/ 1138192 h 1870234"/>
              <a:gd name="connsiteX42" fmla="*/ 2850204 w 2859932"/>
              <a:gd name="connsiteY42" fmla="*/ 982550 h 1870234"/>
              <a:gd name="connsiteX43" fmla="*/ 2830749 w 2859932"/>
              <a:gd name="connsiteY43" fmla="*/ 943639 h 1870234"/>
              <a:gd name="connsiteX44" fmla="*/ 2811293 w 2859932"/>
              <a:gd name="connsiteY44" fmla="*/ 865818 h 1870234"/>
              <a:gd name="connsiteX45" fmla="*/ 2801566 w 2859932"/>
              <a:gd name="connsiteY45" fmla="*/ 797724 h 1870234"/>
              <a:gd name="connsiteX46" fmla="*/ 2772383 w 2859932"/>
              <a:gd name="connsiteY46" fmla="*/ 700448 h 1870234"/>
              <a:gd name="connsiteX47" fmla="*/ 2762655 w 2859932"/>
              <a:gd name="connsiteY47" fmla="*/ 671265 h 1870234"/>
              <a:gd name="connsiteX48" fmla="*/ 2733472 w 2859932"/>
              <a:gd name="connsiteY48" fmla="*/ 642082 h 1870234"/>
              <a:gd name="connsiteX49" fmla="*/ 2704289 w 2859932"/>
              <a:gd name="connsiteY49" fmla="*/ 564261 h 1870234"/>
              <a:gd name="connsiteX50" fmla="*/ 2665378 w 2859932"/>
              <a:gd name="connsiteY50" fmla="*/ 525350 h 1870234"/>
              <a:gd name="connsiteX51" fmla="*/ 2636195 w 2859932"/>
              <a:gd name="connsiteY51" fmla="*/ 466984 h 1870234"/>
              <a:gd name="connsiteX52" fmla="*/ 2626468 w 2859932"/>
              <a:gd name="connsiteY52" fmla="*/ 428073 h 1870234"/>
              <a:gd name="connsiteX53" fmla="*/ 2607012 w 2859932"/>
              <a:gd name="connsiteY53" fmla="*/ 398890 h 1870234"/>
              <a:gd name="connsiteX54" fmla="*/ 2577829 w 2859932"/>
              <a:gd name="connsiteY54" fmla="*/ 311341 h 1870234"/>
              <a:gd name="connsiteX55" fmla="*/ 2538919 w 2859932"/>
              <a:gd name="connsiteY55" fmla="*/ 243248 h 1870234"/>
              <a:gd name="connsiteX56" fmla="*/ 2529191 w 2859932"/>
              <a:gd name="connsiteY56" fmla="*/ 214065 h 1870234"/>
              <a:gd name="connsiteX57" fmla="*/ 2509736 w 2859932"/>
              <a:gd name="connsiteY57" fmla="*/ 165427 h 1870234"/>
              <a:gd name="connsiteX58" fmla="*/ 2461098 w 2859932"/>
              <a:gd name="connsiteY58" fmla="*/ 87605 h 1870234"/>
              <a:gd name="connsiteX59" fmla="*/ 2412459 w 2859932"/>
              <a:gd name="connsiteY59" fmla="*/ 29239 h 1870234"/>
              <a:gd name="connsiteX60" fmla="*/ 2383276 w 2859932"/>
              <a:gd name="connsiteY60" fmla="*/ 56 h 187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859932" h="1870234">
                <a:moveTo>
                  <a:pt x="0" y="1225741"/>
                </a:moveTo>
                <a:cubicBezTo>
                  <a:pt x="3242" y="1264652"/>
                  <a:pt x="4884" y="1303729"/>
                  <a:pt x="9727" y="1342473"/>
                </a:cubicBezTo>
                <a:cubicBezTo>
                  <a:pt x="11385" y="1355739"/>
                  <a:pt x="12039" y="1370260"/>
                  <a:pt x="19455" y="1381384"/>
                </a:cubicBezTo>
                <a:cubicBezTo>
                  <a:pt x="25940" y="1391112"/>
                  <a:pt x="38910" y="1394354"/>
                  <a:pt x="48638" y="1400839"/>
                </a:cubicBezTo>
                <a:cubicBezTo>
                  <a:pt x="73012" y="1433337"/>
                  <a:pt x="77442" y="1443066"/>
                  <a:pt x="107004" y="1468933"/>
                </a:cubicBezTo>
                <a:cubicBezTo>
                  <a:pt x="122629" y="1482605"/>
                  <a:pt x="139878" y="1494332"/>
                  <a:pt x="155642" y="1507844"/>
                </a:cubicBezTo>
                <a:cubicBezTo>
                  <a:pt x="162605" y="1513813"/>
                  <a:pt x="168052" y="1521428"/>
                  <a:pt x="175098" y="1527299"/>
                </a:cubicBezTo>
                <a:cubicBezTo>
                  <a:pt x="187553" y="1537678"/>
                  <a:pt x="201553" y="1546103"/>
                  <a:pt x="214008" y="1556482"/>
                </a:cubicBezTo>
                <a:cubicBezTo>
                  <a:pt x="221054" y="1562353"/>
                  <a:pt x="226001" y="1570606"/>
                  <a:pt x="233464" y="1575937"/>
                </a:cubicBezTo>
                <a:cubicBezTo>
                  <a:pt x="248849" y="1586926"/>
                  <a:pt x="266069" y="1595099"/>
                  <a:pt x="282102" y="1605120"/>
                </a:cubicBezTo>
                <a:cubicBezTo>
                  <a:pt x="292016" y="1611316"/>
                  <a:pt x="301772" y="1617780"/>
                  <a:pt x="311285" y="1624575"/>
                </a:cubicBezTo>
                <a:cubicBezTo>
                  <a:pt x="324478" y="1633998"/>
                  <a:pt x="337002" y="1644334"/>
                  <a:pt x="350195" y="1653758"/>
                </a:cubicBezTo>
                <a:cubicBezTo>
                  <a:pt x="359709" y="1660554"/>
                  <a:pt x="370249" y="1665911"/>
                  <a:pt x="379378" y="1673214"/>
                </a:cubicBezTo>
                <a:cubicBezTo>
                  <a:pt x="386540" y="1678943"/>
                  <a:pt x="390404" y="1689056"/>
                  <a:pt x="398834" y="1692669"/>
                </a:cubicBezTo>
                <a:cubicBezTo>
                  <a:pt x="414031" y="1699182"/>
                  <a:pt x="431432" y="1698387"/>
                  <a:pt x="447472" y="1702397"/>
                </a:cubicBezTo>
                <a:cubicBezTo>
                  <a:pt x="457420" y="1704884"/>
                  <a:pt x="467230" y="1708085"/>
                  <a:pt x="476655" y="1712124"/>
                </a:cubicBezTo>
                <a:cubicBezTo>
                  <a:pt x="522057" y="1731582"/>
                  <a:pt x="518569" y="1739962"/>
                  <a:pt x="573932" y="1751035"/>
                </a:cubicBezTo>
                <a:cubicBezTo>
                  <a:pt x="590145" y="1754278"/>
                  <a:pt x="606288" y="1757890"/>
                  <a:pt x="622570" y="1760763"/>
                </a:cubicBezTo>
                <a:lnTo>
                  <a:pt x="797668" y="1789946"/>
                </a:lnTo>
                <a:cubicBezTo>
                  <a:pt x="857086" y="1799849"/>
                  <a:pt x="861577" y="1801061"/>
                  <a:pt x="924127" y="1809401"/>
                </a:cubicBezTo>
                <a:lnTo>
                  <a:pt x="1001949" y="1819129"/>
                </a:lnTo>
                <a:cubicBezTo>
                  <a:pt x="1021474" y="1821918"/>
                  <a:pt x="1040790" y="1826067"/>
                  <a:pt x="1060315" y="1828856"/>
                </a:cubicBezTo>
                <a:cubicBezTo>
                  <a:pt x="1107121" y="1835542"/>
                  <a:pt x="1179715" y="1843204"/>
                  <a:pt x="1225685" y="1848312"/>
                </a:cubicBezTo>
                <a:cubicBezTo>
                  <a:pt x="1238655" y="1851554"/>
                  <a:pt x="1251226" y="1858039"/>
                  <a:pt x="1264595" y="1858039"/>
                </a:cubicBezTo>
                <a:cubicBezTo>
                  <a:pt x="1902582" y="1858039"/>
                  <a:pt x="1710546" y="1899765"/>
                  <a:pt x="1994170" y="1828856"/>
                </a:cubicBezTo>
                <a:lnTo>
                  <a:pt x="1994170" y="1828856"/>
                </a:lnTo>
                <a:cubicBezTo>
                  <a:pt x="2051021" y="1820735"/>
                  <a:pt x="2059691" y="1820782"/>
                  <a:pt x="2110902" y="1809401"/>
                </a:cubicBezTo>
                <a:cubicBezTo>
                  <a:pt x="2123953" y="1806501"/>
                  <a:pt x="2137524" y="1804939"/>
                  <a:pt x="2149812" y="1799673"/>
                </a:cubicBezTo>
                <a:cubicBezTo>
                  <a:pt x="2352133" y="1712964"/>
                  <a:pt x="2163651" y="1778847"/>
                  <a:pt x="2305455" y="1731580"/>
                </a:cubicBezTo>
                <a:cubicBezTo>
                  <a:pt x="2311940" y="1725095"/>
                  <a:pt x="2316707" y="1716226"/>
                  <a:pt x="2324910" y="1712124"/>
                </a:cubicBezTo>
                <a:cubicBezTo>
                  <a:pt x="2343253" y="1702953"/>
                  <a:pt x="2363821" y="1699154"/>
                  <a:pt x="2383276" y="1692669"/>
                </a:cubicBezTo>
                <a:cubicBezTo>
                  <a:pt x="2393004" y="1689426"/>
                  <a:pt x="2403288" y="1687527"/>
                  <a:pt x="2412459" y="1682941"/>
                </a:cubicBezTo>
                <a:cubicBezTo>
                  <a:pt x="2502239" y="1638052"/>
                  <a:pt x="2462145" y="1651065"/>
                  <a:pt x="2529191" y="1634303"/>
                </a:cubicBezTo>
                <a:cubicBezTo>
                  <a:pt x="2538919" y="1627818"/>
                  <a:pt x="2549245" y="1622151"/>
                  <a:pt x="2558374" y="1614848"/>
                </a:cubicBezTo>
                <a:cubicBezTo>
                  <a:pt x="2565536" y="1609119"/>
                  <a:pt x="2569866" y="1599942"/>
                  <a:pt x="2577829" y="1595392"/>
                </a:cubicBezTo>
                <a:cubicBezTo>
                  <a:pt x="2592990" y="1586728"/>
                  <a:pt x="2610255" y="1582422"/>
                  <a:pt x="2626468" y="1575937"/>
                </a:cubicBezTo>
                <a:cubicBezTo>
                  <a:pt x="2659841" y="1542564"/>
                  <a:pt x="2660742" y="1539515"/>
                  <a:pt x="2704289" y="1507844"/>
                </a:cubicBezTo>
                <a:cubicBezTo>
                  <a:pt x="2723199" y="1494091"/>
                  <a:pt x="2762655" y="1468933"/>
                  <a:pt x="2762655" y="1468933"/>
                </a:cubicBezTo>
                <a:cubicBezTo>
                  <a:pt x="2818412" y="1385295"/>
                  <a:pt x="2751562" y="1491118"/>
                  <a:pt x="2791838" y="1410567"/>
                </a:cubicBezTo>
                <a:cubicBezTo>
                  <a:pt x="2844815" y="1304614"/>
                  <a:pt x="2800678" y="1422959"/>
                  <a:pt x="2840476" y="1303563"/>
                </a:cubicBezTo>
                <a:cubicBezTo>
                  <a:pt x="2843719" y="1261410"/>
                  <a:pt x="2845264" y="1219091"/>
                  <a:pt x="2850204" y="1177103"/>
                </a:cubicBezTo>
                <a:cubicBezTo>
                  <a:pt x="2851766" y="1163825"/>
                  <a:pt x="2859932" y="1151562"/>
                  <a:pt x="2859932" y="1138192"/>
                </a:cubicBezTo>
                <a:cubicBezTo>
                  <a:pt x="2859932" y="1086210"/>
                  <a:pt x="2857915" y="1033957"/>
                  <a:pt x="2850204" y="982550"/>
                </a:cubicBezTo>
                <a:cubicBezTo>
                  <a:pt x="2848053" y="968209"/>
                  <a:pt x="2835335" y="957396"/>
                  <a:pt x="2830749" y="943639"/>
                </a:cubicBezTo>
                <a:cubicBezTo>
                  <a:pt x="2822293" y="918272"/>
                  <a:pt x="2815074" y="892288"/>
                  <a:pt x="2811293" y="865818"/>
                </a:cubicBezTo>
                <a:cubicBezTo>
                  <a:pt x="2808051" y="843120"/>
                  <a:pt x="2805668" y="820283"/>
                  <a:pt x="2801566" y="797724"/>
                </a:cubicBezTo>
                <a:cubicBezTo>
                  <a:pt x="2795687" y="765388"/>
                  <a:pt x="2782532" y="730894"/>
                  <a:pt x="2772383" y="700448"/>
                </a:cubicBezTo>
                <a:cubicBezTo>
                  <a:pt x="2769140" y="690720"/>
                  <a:pt x="2769906" y="678516"/>
                  <a:pt x="2762655" y="671265"/>
                </a:cubicBezTo>
                <a:lnTo>
                  <a:pt x="2733472" y="642082"/>
                </a:lnTo>
                <a:cubicBezTo>
                  <a:pt x="2726090" y="612553"/>
                  <a:pt x="2723364" y="589695"/>
                  <a:pt x="2704289" y="564261"/>
                </a:cubicBezTo>
                <a:cubicBezTo>
                  <a:pt x="2693283" y="549587"/>
                  <a:pt x="2665378" y="525350"/>
                  <a:pt x="2665378" y="525350"/>
                </a:cubicBezTo>
                <a:cubicBezTo>
                  <a:pt x="2624395" y="402392"/>
                  <a:pt x="2692762" y="598974"/>
                  <a:pt x="2636195" y="466984"/>
                </a:cubicBezTo>
                <a:cubicBezTo>
                  <a:pt x="2630929" y="454696"/>
                  <a:pt x="2631734" y="440361"/>
                  <a:pt x="2626468" y="428073"/>
                </a:cubicBezTo>
                <a:cubicBezTo>
                  <a:pt x="2621863" y="417327"/>
                  <a:pt x="2612241" y="409347"/>
                  <a:pt x="2607012" y="398890"/>
                </a:cubicBezTo>
                <a:cubicBezTo>
                  <a:pt x="2564438" y="313743"/>
                  <a:pt x="2605692" y="385641"/>
                  <a:pt x="2577829" y="311341"/>
                </a:cubicBezTo>
                <a:cubicBezTo>
                  <a:pt x="2552249" y="243129"/>
                  <a:pt x="2567140" y="299690"/>
                  <a:pt x="2538919" y="243248"/>
                </a:cubicBezTo>
                <a:cubicBezTo>
                  <a:pt x="2534333" y="234077"/>
                  <a:pt x="2532791" y="223666"/>
                  <a:pt x="2529191" y="214065"/>
                </a:cubicBezTo>
                <a:cubicBezTo>
                  <a:pt x="2523060" y="197715"/>
                  <a:pt x="2516828" y="181384"/>
                  <a:pt x="2509736" y="165427"/>
                </a:cubicBezTo>
                <a:cubicBezTo>
                  <a:pt x="2490313" y="121725"/>
                  <a:pt x="2490839" y="127260"/>
                  <a:pt x="2461098" y="87605"/>
                </a:cubicBezTo>
                <a:cubicBezTo>
                  <a:pt x="2442518" y="31867"/>
                  <a:pt x="2465463" y="82243"/>
                  <a:pt x="2412459" y="29239"/>
                </a:cubicBezTo>
                <a:cubicBezTo>
                  <a:pt x="2380578" y="-2642"/>
                  <a:pt x="2407643" y="56"/>
                  <a:pt x="2383276" y="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1964987" y="4387174"/>
            <a:ext cx="885217" cy="282103"/>
          </a:xfrm>
          <a:custGeom>
            <a:avLst/>
            <a:gdLst>
              <a:gd name="connsiteX0" fmla="*/ 0 w 885217"/>
              <a:gd name="connsiteY0" fmla="*/ 262647 h 282103"/>
              <a:gd name="connsiteX1" fmla="*/ 87549 w 885217"/>
              <a:gd name="connsiteY1" fmla="*/ 272375 h 282103"/>
              <a:gd name="connsiteX2" fmla="*/ 116732 w 885217"/>
              <a:gd name="connsiteY2" fmla="*/ 282103 h 282103"/>
              <a:gd name="connsiteX3" fmla="*/ 428017 w 885217"/>
              <a:gd name="connsiteY3" fmla="*/ 272375 h 282103"/>
              <a:gd name="connsiteX4" fmla="*/ 457200 w 885217"/>
              <a:gd name="connsiteY4" fmla="*/ 262647 h 282103"/>
              <a:gd name="connsiteX5" fmla="*/ 496111 w 885217"/>
              <a:gd name="connsiteY5" fmla="*/ 252920 h 282103"/>
              <a:gd name="connsiteX6" fmla="*/ 535022 w 885217"/>
              <a:gd name="connsiteY6" fmla="*/ 223737 h 282103"/>
              <a:gd name="connsiteX7" fmla="*/ 564204 w 885217"/>
              <a:gd name="connsiteY7" fmla="*/ 214009 h 282103"/>
              <a:gd name="connsiteX8" fmla="*/ 612843 w 885217"/>
              <a:gd name="connsiteY8" fmla="*/ 194554 h 282103"/>
              <a:gd name="connsiteX9" fmla="*/ 651753 w 885217"/>
              <a:gd name="connsiteY9" fmla="*/ 165371 h 282103"/>
              <a:gd name="connsiteX10" fmla="*/ 749030 w 885217"/>
              <a:gd name="connsiteY10" fmla="*/ 107005 h 282103"/>
              <a:gd name="connsiteX11" fmla="*/ 768485 w 885217"/>
              <a:gd name="connsiteY11" fmla="*/ 87549 h 282103"/>
              <a:gd name="connsiteX12" fmla="*/ 797668 w 885217"/>
              <a:gd name="connsiteY12" fmla="*/ 77822 h 282103"/>
              <a:gd name="connsiteX13" fmla="*/ 846307 w 885217"/>
              <a:gd name="connsiteY13" fmla="*/ 29183 h 282103"/>
              <a:gd name="connsiteX14" fmla="*/ 885217 w 885217"/>
              <a:gd name="connsiteY14" fmla="*/ 0 h 28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5217" h="282103">
                <a:moveTo>
                  <a:pt x="0" y="262647"/>
                </a:moveTo>
                <a:cubicBezTo>
                  <a:pt x="29183" y="265890"/>
                  <a:pt x="58586" y="267548"/>
                  <a:pt x="87549" y="272375"/>
                </a:cubicBezTo>
                <a:cubicBezTo>
                  <a:pt x="97663" y="274061"/>
                  <a:pt x="106478" y="282103"/>
                  <a:pt x="116732" y="282103"/>
                </a:cubicBezTo>
                <a:cubicBezTo>
                  <a:pt x="220544" y="282103"/>
                  <a:pt x="324255" y="275618"/>
                  <a:pt x="428017" y="272375"/>
                </a:cubicBezTo>
                <a:cubicBezTo>
                  <a:pt x="437745" y="269132"/>
                  <a:pt x="447341" y="265464"/>
                  <a:pt x="457200" y="262647"/>
                </a:cubicBezTo>
                <a:cubicBezTo>
                  <a:pt x="470055" y="258974"/>
                  <a:pt x="484153" y="258899"/>
                  <a:pt x="496111" y="252920"/>
                </a:cubicBezTo>
                <a:cubicBezTo>
                  <a:pt x="510612" y="245670"/>
                  <a:pt x="520945" y="231781"/>
                  <a:pt x="535022" y="223737"/>
                </a:cubicBezTo>
                <a:cubicBezTo>
                  <a:pt x="543925" y="218650"/>
                  <a:pt x="554603" y="217609"/>
                  <a:pt x="564204" y="214009"/>
                </a:cubicBezTo>
                <a:cubicBezTo>
                  <a:pt x="580554" y="207878"/>
                  <a:pt x="597579" y="203034"/>
                  <a:pt x="612843" y="194554"/>
                </a:cubicBezTo>
                <a:cubicBezTo>
                  <a:pt x="627015" y="186681"/>
                  <a:pt x="638471" y="174668"/>
                  <a:pt x="651753" y="165371"/>
                </a:cubicBezTo>
                <a:cubicBezTo>
                  <a:pt x="710446" y="124285"/>
                  <a:pt x="696485" y="133277"/>
                  <a:pt x="749030" y="107005"/>
                </a:cubicBezTo>
                <a:cubicBezTo>
                  <a:pt x="755515" y="100520"/>
                  <a:pt x="760621" y="92268"/>
                  <a:pt x="768485" y="87549"/>
                </a:cubicBezTo>
                <a:cubicBezTo>
                  <a:pt x="777278" y="82273"/>
                  <a:pt x="789465" y="83974"/>
                  <a:pt x="797668" y="77822"/>
                </a:cubicBezTo>
                <a:cubicBezTo>
                  <a:pt x="816011" y="64065"/>
                  <a:pt x="827964" y="42940"/>
                  <a:pt x="846307" y="29183"/>
                </a:cubicBezTo>
                <a:lnTo>
                  <a:pt x="885217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2023353" y="4873557"/>
            <a:ext cx="954381" cy="252920"/>
          </a:xfrm>
          <a:custGeom>
            <a:avLst/>
            <a:gdLst>
              <a:gd name="connsiteX0" fmla="*/ 0 w 954381"/>
              <a:gd name="connsiteY0" fmla="*/ 0 h 252920"/>
              <a:gd name="connsiteX1" fmla="*/ 48638 w 954381"/>
              <a:gd name="connsiteY1" fmla="*/ 19456 h 252920"/>
              <a:gd name="connsiteX2" fmla="*/ 97277 w 954381"/>
              <a:gd name="connsiteY2" fmla="*/ 48639 h 252920"/>
              <a:gd name="connsiteX3" fmla="*/ 136187 w 954381"/>
              <a:gd name="connsiteY3" fmla="*/ 87549 h 252920"/>
              <a:gd name="connsiteX4" fmla="*/ 243192 w 954381"/>
              <a:gd name="connsiteY4" fmla="*/ 165371 h 252920"/>
              <a:gd name="connsiteX5" fmla="*/ 282102 w 954381"/>
              <a:gd name="connsiteY5" fmla="*/ 194554 h 252920"/>
              <a:gd name="connsiteX6" fmla="*/ 301558 w 954381"/>
              <a:gd name="connsiteY6" fmla="*/ 214009 h 252920"/>
              <a:gd name="connsiteX7" fmla="*/ 369651 w 954381"/>
              <a:gd name="connsiteY7" fmla="*/ 243192 h 252920"/>
              <a:gd name="connsiteX8" fmla="*/ 418290 w 954381"/>
              <a:gd name="connsiteY8" fmla="*/ 252920 h 252920"/>
              <a:gd name="connsiteX9" fmla="*/ 856034 w 954381"/>
              <a:gd name="connsiteY9" fmla="*/ 243192 h 252920"/>
              <a:gd name="connsiteX10" fmla="*/ 933856 w 954381"/>
              <a:gd name="connsiteY10" fmla="*/ 184826 h 252920"/>
              <a:gd name="connsiteX11" fmla="*/ 953311 w 954381"/>
              <a:gd name="connsiteY11" fmla="*/ 155643 h 252920"/>
              <a:gd name="connsiteX12" fmla="*/ 953311 w 954381"/>
              <a:gd name="connsiteY12" fmla="*/ 136188 h 25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381" h="252920">
                <a:moveTo>
                  <a:pt x="0" y="0"/>
                </a:moveTo>
                <a:cubicBezTo>
                  <a:pt x="16213" y="6485"/>
                  <a:pt x="33477" y="10793"/>
                  <a:pt x="48638" y="19456"/>
                </a:cubicBezTo>
                <a:cubicBezTo>
                  <a:pt x="123413" y="62185"/>
                  <a:pt x="5652" y="18096"/>
                  <a:pt x="97277" y="48639"/>
                </a:cubicBezTo>
                <a:cubicBezTo>
                  <a:pt x="110247" y="61609"/>
                  <a:pt x="122096" y="75807"/>
                  <a:pt x="136187" y="87549"/>
                </a:cubicBezTo>
                <a:cubicBezTo>
                  <a:pt x="224638" y="161257"/>
                  <a:pt x="186569" y="124925"/>
                  <a:pt x="243192" y="165371"/>
                </a:cubicBezTo>
                <a:cubicBezTo>
                  <a:pt x="256385" y="174795"/>
                  <a:pt x="269647" y="184175"/>
                  <a:pt x="282102" y="194554"/>
                </a:cubicBezTo>
                <a:cubicBezTo>
                  <a:pt x="289148" y="200425"/>
                  <a:pt x="293927" y="208922"/>
                  <a:pt x="301558" y="214009"/>
                </a:cubicBezTo>
                <a:cubicBezTo>
                  <a:pt x="318261" y="225144"/>
                  <a:pt x="348900" y="238004"/>
                  <a:pt x="369651" y="243192"/>
                </a:cubicBezTo>
                <a:cubicBezTo>
                  <a:pt x="385691" y="247202"/>
                  <a:pt x="402077" y="249677"/>
                  <a:pt x="418290" y="252920"/>
                </a:cubicBezTo>
                <a:lnTo>
                  <a:pt x="856034" y="243192"/>
                </a:lnTo>
                <a:cubicBezTo>
                  <a:pt x="888211" y="241851"/>
                  <a:pt x="919909" y="205747"/>
                  <a:pt x="933856" y="184826"/>
                </a:cubicBezTo>
                <a:cubicBezTo>
                  <a:pt x="940341" y="175098"/>
                  <a:pt x="948969" y="166498"/>
                  <a:pt x="953311" y="155643"/>
                </a:cubicBezTo>
                <a:cubicBezTo>
                  <a:pt x="955719" y="149622"/>
                  <a:pt x="953311" y="142673"/>
                  <a:pt x="953311" y="1361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3297677" y="3686783"/>
            <a:ext cx="48638" cy="418289"/>
          </a:xfrm>
          <a:custGeom>
            <a:avLst/>
            <a:gdLst>
              <a:gd name="connsiteX0" fmla="*/ 48638 w 48638"/>
              <a:gd name="connsiteY0" fmla="*/ 0 h 418289"/>
              <a:gd name="connsiteX1" fmla="*/ 19455 w 48638"/>
              <a:gd name="connsiteY1" fmla="*/ 68094 h 418289"/>
              <a:gd name="connsiteX2" fmla="*/ 9727 w 48638"/>
              <a:gd name="connsiteY2" fmla="*/ 175098 h 418289"/>
              <a:gd name="connsiteX3" fmla="*/ 0 w 48638"/>
              <a:gd name="connsiteY3" fmla="*/ 243191 h 418289"/>
              <a:gd name="connsiteX4" fmla="*/ 9727 w 48638"/>
              <a:gd name="connsiteY4" fmla="*/ 418289 h 41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38" h="418289">
                <a:moveTo>
                  <a:pt x="48638" y="0"/>
                </a:moveTo>
                <a:cubicBezTo>
                  <a:pt x="38910" y="22698"/>
                  <a:pt x="24812" y="43987"/>
                  <a:pt x="19455" y="68094"/>
                </a:cubicBezTo>
                <a:cubicBezTo>
                  <a:pt x="11686" y="103056"/>
                  <a:pt x="13682" y="139502"/>
                  <a:pt x="9727" y="175098"/>
                </a:cubicBezTo>
                <a:cubicBezTo>
                  <a:pt x="7195" y="197886"/>
                  <a:pt x="3242" y="220493"/>
                  <a:pt x="0" y="243191"/>
                </a:cubicBezTo>
                <a:cubicBezTo>
                  <a:pt x="9917" y="411799"/>
                  <a:pt x="9727" y="353343"/>
                  <a:pt x="9727" y="4182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136187" y="3103123"/>
            <a:ext cx="3346315" cy="2869660"/>
          </a:xfrm>
          <a:custGeom>
            <a:avLst/>
            <a:gdLst>
              <a:gd name="connsiteX0" fmla="*/ 2577830 w 3346315"/>
              <a:gd name="connsiteY0" fmla="*/ 252920 h 2869660"/>
              <a:gd name="connsiteX1" fmla="*/ 2470826 w 3346315"/>
              <a:gd name="connsiteY1" fmla="*/ 233464 h 2869660"/>
              <a:gd name="connsiteX2" fmla="*/ 2402732 w 3346315"/>
              <a:gd name="connsiteY2" fmla="*/ 204281 h 2869660"/>
              <a:gd name="connsiteX3" fmla="*/ 2315183 w 3346315"/>
              <a:gd name="connsiteY3" fmla="*/ 194554 h 2869660"/>
              <a:gd name="connsiteX4" fmla="*/ 2237362 w 3346315"/>
              <a:gd name="connsiteY4" fmla="*/ 175098 h 2869660"/>
              <a:gd name="connsiteX5" fmla="*/ 2208179 w 3346315"/>
              <a:gd name="connsiteY5" fmla="*/ 165371 h 2869660"/>
              <a:gd name="connsiteX6" fmla="*/ 2081719 w 3346315"/>
              <a:gd name="connsiteY6" fmla="*/ 145915 h 2869660"/>
              <a:gd name="connsiteX7" fmla="*/ 2042809 w 3346315"/>
              <a:gd name="connsiteY7" fmla="*/ 136188 h 2869660"/>
              <a:gd name="connsiteX8" fmla="*/ 2013626 w 3346315"/>
              <a:gd name="connsiteY8" fmla="*/ 126460 h 2869660"/>
              <a:gd name="connsiteX9" fmla="*/ 1916349 w 3346315"/>
              <a:gd name="connsiteY9" fmla="*/ 116732 h 2869660"/>
              <a:gd name="connsiteX10" fmla="*/ 1780162 w 3346315"/>
              <a:gd name="connsiteY10" fmla="*/ 97277 h 2869660"/>
              <a:gd name="connsiteX11" fmla="*/ 1663430 w 3346315"/>
              <a:gd name="connsiteY11" fmla="*/ 77822 h 2869660"/>
              <a:gd name="connsiteX12" fmla="*/ 1605064 w 3346315"/>
              <a:gd name="connsiteY12" fmla="*/ 68094 h 2869660"/>
              <a:gd name="connsiteX13" fmla="*/ 1439694 w 3346315"/>
              <a:gd name="connsiteY13" fmla="*/ 48639 h 2869660"/>
              <a:gd name="connsiteX14" fmla="*/ 1371600 w 3346315"/>
              <a:gd name="connsiteY14" fmla="*/ 29183 h 2869660"/>
              <a:gd name="connsiteX15" fmla="*/ 1245141 w 3346315"/>
              <a:gd name="connsiteY15" fmla="*/ 9728 h 2869660"/>
              <a:gd name="connsiteX16" fmla="*/ 1186775 w 3346315"/>
              <a:gd name="connsiteY16" fmla="*/ 0 h 2869660"/>
              <a:gd name="connsiteX17" fmla="*/ 398834 w 3346315"/>
              <a:gd name="connsiteY17" fmla="*/ 9728 h 2869660"/>
              <a:gd name="connsiteX18" fmla="*/ 291830 w 3346315"/>
              <a:gd name="connsiteY18" fmla="*/ 29183 h 2869660"/>
              <a:gd name="connsiteX19" fmla="*/ 252919 w 3346315"/>
              <a:gd name="connsiteY19" fmla="*/ 48639 h 2869660"/>
              <a:gd name="connsiteX20" fmla="*/ 223736 w 3346315"/>
              <a:gd name="connsiteY20" fmla="*/ 68094 h 2869660"/>
              <a:gd name="connsiteX21" fmla="*/ 194553 w 3346315"/>
              <a:gd name="connsiteY21" fmla="*/ 77822 h 2869660"/>
              <a:gd name="connsiteX22" fmla="*/ 136187 w 3346315"/>
              <a:gd name="connsiteY22" fmla="*/ 126460 h 2869660"/>
              <a:gd name="connsiteX23" fmla="*/ 107004 w 3346315"/>
              <a:gd name="connsiteY23" fmla="*/ 155643 h 2869660"/>
              <a:gd name="connsiteX24" fmla="*/ 77822 w 3346315"/>
              <a:gd name="connsiteY24" fmla="*/ 175098 h 2869660"/>
              <a:gd name="connsiteX25" fmla="*/ 38911 w 3346315"/>
              <a:gd name="connsiteY25" fmla="*/ 223737 h 2869660"/>
              <a:gd name="connsiteX26" fmla="*/ 29183 w 3346315"/>
              <a:gd name="connsiteY26" fmla="*/ 262647 h 2869660"/>
              <a:gd name="connsiteX27" fmla="*/ 9728 w 3346315"/>
              <a:gd name="connsiteY27" fmla="*/ 291830 h 2869660"/>
              <a:gd name="connsiteX28" fmla="*/ 0 w 3346315"/>
              <a:gd name="connsiteY28" fmla="*/ 321013 h 2869660"/>
              <a:gd name="connsiteX29" fmla="*/ 9728 w 3346315"/>
              <a:gd name="connsiteY29" fmla="*/ 564205 h 2869660"/>
              <a:gd name="connsiteX30" fmla="*/ 19456 w 3346315"/>
              <a:gd name="connsiteY30" fmla="*/ 603115 h 2869660"/>
              <a:gd name="connsiteX31" fmla="*/ 29183 w 3346315"/>
              <a:gd name="connsiteY31" fmla="*/ 710120 h 2869660"/>
              <a:gd name="connsiteX32" fmla="*/ 48639 w 3346315"/>
              <a:gd name="connsiteY32" fmla="*/ 807396 h 2869660"/>
              <a:gd name="connsiteX33" fmla="*/ 68094 w 3346315"/>
              <a:gd name="connsiteY33" fmla="*/ 972766 h 2869660"/>
              <a:gd name="connsiteX34" fmla="*/ 77822 w 3346315"/>
              <a:gd name="connsiteY34" fmla="*/ 1021405 h 2869660"/>
              <a:gd name="connsiteX35" fmla="*/ 97277 w 3346315"/>
              <a:gd name="connsiteY35" fmla="*/ 1653703 h 2869660"/>
              <a:gd name="connsiteX36" fmla="*/ 107004 w 3346315"/>
              <a:gd name="connsiteY36" fmla="*/ 1682886 h 2869660"/>
              <a:gd name="connsiteX37" fmla="*/ 116732 w 3346315"/>
              <a:gd name="connsiteY37" fmla="*/ 1750979 h 2869660"/>
              <a:gd name="connsiteX38" fmla="*/ 126460 w 3346315"/>
              <a:gd name="connsiteY38" fmla="*/ 1828800 h 2869660"/>
              <a:gd name="connsiteX39" fmla="*/ 145915 w 3346315"/>
              <a:gd name="connsiteY39" fmla="*/ 1926077 h 2869660"/>
              <a:gd name="connsiteX40" fmla="*/ 175098 w 3346315"/>
              <a:gd name="connsiteY40" fmla="*/ 2062264 h 2869660"/>
              <a:gd name="connsiteX41" fmla="*/ 184826 w 3346315"/>
              <a:gd name="connsiteY41" fmla="*/ 2091447 h 2869660"/>
              <a:gd name="connsiteX42" fmla="*/ 214009 w 3346315"/>
              <a:gd name="connsiteY42" fmla="*/ 2188724 h 2869660"/>
              <a:gd name="connsiteX43" fmla="*/ 233464 w 3346315"/>
              <a:gd name="connsiteY43" fmla="*/ 2237362 h 2869660"/>
              <a:gd name="connsiteX44" fmla="*/ 252919 w 3346315"/>
              <a:gd name="connsiteY44" fmla="*/ 2295728 h 2869660"/>
              <a:gd name="connsiteX45" fmla="*/ 272375 w 3346315"/>
              <a:gd name="connsiteY45" fmla="*/ 2334639 h 2869660"/>
              <a:gd name="connsiteX46" fmla="*/ 301558 w 3346315"/>
              <a:gd name="connsiteY46" fmla="*/ 2373549 h 2869660"/>
              <a:gd name="connsiteX47" fmla="*/ 321013 w 3346315"/>
              <a:gd name="connsiteY47" fmla="*/ 2422188 h 2869660"/>
              <a:gd name="connsiteX48" fmla="*/ 359924 w 3346315"/>
              <a:gd name="connsiteY48" fmla="*/ 2461098 h 2869660"/>
              <a:gd name="connsiteX49" fmla="*/ 379379 w 3346315"/>
              <a:gd name="connsiteY49" fmla="*/ 2490281 h 2869660"/>
              <a:gd name="connsiteX50" fmla="*/ 428017 w 3346315"/>
              <a:gd name="connsiteY50" fmla="*/ 2538920 h 2869660"/>
              <a:gd name="connsiteX51" fmla="*/ 515566 w 3346315"/>
              <a:gd name="connsiteY51" fmla="*/ 2626468 h 2869660"/>
              <a:gd name="connsiteX52" fmla="*/ 535022 w 3346315"/>
              <a:gd name="connsiteY52" fmla="*/ 2645924 h 2869660"/>
              <a:gd name="connsiteX53" fmla="*/ 564204 w 3346315"/>
              <a:gd name="connsiteY53" fmla="*/ 2675107 h 2869660"/>
              <a:gd name="connsiteX54" fmla="*/ 632298 w 3346315"/>
              <a:gd name="connsiteY54" fmla="*/ 2704290 h 2869660"/>
              <a:gd name="connsiteX55" fmla="*/ 661481 w 3346315"/>
              <a:gd name="connsiteY55" fmla="*/ 2723745 h 2869660"/>
              <a:gd name="connsiteX56" fmla="*/ 690664 w 3346315"/>
              <a:gd name="connsiteY56" fmla="*/ 2733473 h 2869660"/>
              <a:gd name="connsiteX57" fmla="*/ 739302 w 3346315"/>
              <a:gd name="connsiteY57" fmla="*/ 2752928 h 2869660"/>
              <a:gd name="connsiteX58" fmla="*/ 778213 w 3346315"/>
              <a:gd name="connsiteY58" fmla="*/ 2772383 h 2869660"/>
              <a:gd name="connsiteX59" fmla="*/ 885217 w 3346315"/>
              <a:gd name="connsiteY59" fmla="*/ 2801566 h 2869660"/>
              <a:gd name="connsiteX60" fmla="*/ 914400 w 3346315"/>
              <a:gd name="connsiteY60" fmla="*/ 2811294 h 2869660"/>
              <a:gd name="connsiteX61" fmla="*/ 1031132 w 3346315"/>
              <a:gd name="connsiteY61" fmla="*/ 2821022 h 2869660"/>
              <a:gd name="connsiteX62" fmla="*/ 1118681 w 3346315"/>
              <a:gd name="connsiteY62" fmla="*/ 2830749 h 2869660"/>
              <a:gd name="connsiteX63" fmla="*/ 1196502 w 3346315"/>
              <a:gd name="connsiteY63" fmla="*/ 2850205 h 2869660"/>
              <a:gd name="connsiteX64" fmla="*/ 1293779 w 3346315"/>
              <a:gd name="connsiteY64" fmla="*/ 2859932 h 2869660"/>
              <a:gd name="connsiteX65" fmla="*/ 1361873 w 3346315"/>
              <a:gd name="connsiteY65" fmla="*/ 2869660 h 2869660"/>
              <a:gd name="connsiteX66" fmla="*/ 1605064 w 3346315"/>
              <a:gd name="connsiteY66" fmla="*/ 2859932 h 2869660"/>
              <a:gd name="connsiteX67" fmla="*/ 1731524 w 3346315"/>
              <a:gd name="connsiteY67" fmla="*/ 2840477 h 2869660"/>
              <a:gd name="connsiteX68" fmla="*/ 1809345 w 3346315"/>
              <a:gd name="connsiteY68" fmla="*/ 2830749 h 2869660"/>
              <a:gd name="connsiteX69" fmla="*/ 1945532 w 3346315"/>
              <a:gd name="connsiteY69" fmla="*/ 2791839 h 2869660"/>
              <a:gd name="connsiteX70" fmla="*/ 2042809 w 3346315"/>
              <a:gd name="connsiteY70" fmla="*/ 2772383 h 2869660"/>
              <a:gd name="connsiteX71" fmla="*/ 2178996 w 3346315"/>
              <a:gd name="connsiteY71" fmla="*/ 2733473 h 2869660"/>
              <a:gd name="connsiteX72" fmla="*/ 2247090 w 3346315"/>
              <a:gd name="connsiteY72" fmla="*/ 2704290 h 2869660"/>
              <a:gd name="connsiteX73" fmla="*/ 2295728 w 3346315"/>
              <a:gd name="connsiteY73" fmla="*/ 2694562 h 2869660"/>
              <a:gd name="connsiteX74" fmla="*/ 2344366 w 3346315"/>
              <a:gd name="connsiteY74" fmla="*/ 2675107 h 2869660"/>
              <a:gd name="connsiteX75" fmla="*/ 2422187 w 3346315"/>
              <a:gd name="connsiteY75" fmla="*/ 2655651 h 2869660"/>
              <a:gd name="connsiteX76" fmla="*/ 2461098 w 3346315"/>
              <a:gd name="connsiteY76" fmla="*/ 2636196 h 2869660"/>
              <a:gd name="connsiteX77" fmla="*/ 2500009 w 3346315"/>
              <a:gd name="connsiteY77" fmla="*/ 2626468 h 2869660"/>
              <a:gd name="connsiteX78" fmla="*/ 2558375 w 3346315"/>
              <a:gd name="connsiteY78" fmla="*/ 2607013 h 2869660"/>
              <a:gd name="connsiteX79" fmla="*/ 2626468 w 3346315"/>
              <a:gd name="connsiteY79" fmla="*/ 2577830 h 2869660"/>
              <a:gd name="connsiteX80" fmla="*/ 2645924 w 3346315"/>
              <a:gd name="connsiteY80" fmla="*/ 2558375 h 2869660"/>
              <a:gd name="connsiteX81" fmla="*/ 2675107 w 3346315"/>
              <a:gd name="connsiteY81" fmla="*/ 2538920 h 2869660"/>
              <a:gd name="connsiteX82" fmla="*/ 2733473 w 3346315"/>
              <a:gd name="connsiteY82" fmla="*/ 2490281 h 2869660"/>
              <a:gd name="connsiteX83" fmla="*/ 2811294 w 3346315"/>
              <a:gd name="connsiteY83" fmla="*/ 2461098 h 2869660"/>
              <a:gd name="connsiteX84" fmla="*/ 2869660 w 3346315"/>
              <a:gd name="connsiteY84" fmla="*/ 2412460 h 2869660"/>
              <a:gd name="connsiteX85" fmla="*/ 2937753 w 3346315"/>
              <a:gd name="connsiteY85" fmla="*/ 2383277 h 2869660"/>
              <a:gd name="connsiteX86" fmla="*/ 2986392 w 3346315"/>
              <a:gd name="connsiteY86" fmla="*/ 2354094 h 2869660"/>
              <a:gd name="connsiteX87" fmla="*/ 3044758 w 3346315"/>
              <a:gd name="connsiteY87" fmla="*/ 2324911 h 2869660"/>
              <a:gd name="connsiteX88" fmla="*/ 3083668 w 3346315"/>
              <a:gd name="connsiteY88" fmla="*/ 2286000 h 2869660"/>
              <a:gd name="connsiteX89" fmla="*/ 3112851 w 3346315"/>
              <a:gd name="connsiteY89" fmla="*/ 2266545 h 2869660"/>
              <a:gd name="connsiteX90" fmla="*/ 3151762 w 3346315"/>
              <a:gd name="connsiteY90" fmla="*/ 2227634 h 2869660"/>
              <a:gd name="connsiteX91" fmla="*/ 3180945 w 3346315"/>
              <a:gd name="connsiteY91" fmla="*/ 2198451 h 2869660"/>
              <a:gd name="connsiteX92" fmla="*/ 3200400 w 3346315"/>
              <a:gd name="connsiteY92" fmla="*/ 2169268 h 2869660"/>
              <a:gd name="connsiteX93" fmla="*/ 3219856 w 3346315"/>
              <a:gd name="connsiteY93" fmla="*/ 2149813 h 2869660"/>
              <a:gd name="connsiteX94" fmla="*/ 3258766 w 3346315"/>
              <a:gd name="connsiteY94" fmla="*/ 2091447 h 2869660"/>
              <a:gd name="connsiteX95" fmla="*/ 3278222 w 3346315"/>
              <a:gd name="connsiteY95" fmla="*/ 2062264 h 2869660"/>
              <a:gd name="connsiteX96" fmla="*/ 3307404 w 3346315"/>
              <a:gd name="connsiteY96" fmla="*/ 2003898 h 2869660"/>
              <a:gd name="connsiteX97" fmla="*/ 3317132 w 3346315"/>
              <a:gd name="connsiteY97" fmla="*/ 1974715 h 2869660"/>
              <a:gd name="connsiteX98" fmla="*/ 3336587 w 3346315"/>
              <a:gd name="connsiteY98" fmla="*/ 1945532 h 2869660"/>
              <a:gd name="connsiteX99" fmla="*/ 3346315 w 3346315"/>
              <a:gd name="connsiteY99" fmla="*/ 1916349 h 28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346315" h="2869660">
                <a:moveTo>
                  <a:pt x="2577830" y="252920"/>
                </a:moveTo>
                <a:cubicBezTo>
                  <a:pt x="2552971" y="249369"/>
                  <a:pt x="2499053" y="244049"/>
                  <a:pt x="2470826" y="233464"/>
                </a:cubicBezTo>
                <a:cubicBezTo>
                  <a:pt x="2442482" y="222835"/>
                  <a:pt x="2431715" y="209111"/>
                  <a:pt x="2402732" y="204281"/>
                </a:cubicBezTo>
                <a:cubicBezTo>
                  <a:pt x="2373769" y="199454"/>
                  <a:pt x="2344366" y="197796"/>
                  <a:pt x="2315183" y="194554"/>
                </a:cubicBezTo>
                <a:cubicBezTo>
                  <a:pt x="2248484" y="172320"/>
                  <a:pt x="2331256" y="198571"/>
                  <a:pt x="2237362" y="175098"/>
                </a:cubicBezTo>
                <a:cubicBezTo>
                  <a:pt x="2227414" y="172611"/>
                  <a:pt x="2218267" y="167205"/>
                  <a:pt x="2208179" y="165371"/>
                </a:cubicBezTo>
                <a:cubicBezTo>
                  <a:pt x="2046025" y="135889"/>
                  <a:pt x="2198954" y="171967"/>
                  <a:pt x="2081719" y="145915"/>
                </a:cubicBezTo>
                <a:cubicBezTo>
                  <a:pt x="2068668" y="143015"/>
                  <a:pt x="2055664" y="139861"/>
                  <a:pt x="2042809" y="136188"/>
                </a:cubicBezTo>
                <a:cubicBezTo>
                  <a:pt x="2032950" y="133371"/>
                  <a:pt x="2023761" y="128019"/>
                  <a:pt x="2013626" y="126460"/>
                </a:cubicBezTo>
                <a:cubicBezTo>
                  <a:pt x="1981418" y="121505"/>
                  <a:pt x="1948685" y="120774"/>
                  <a:pt x="1916349" y="116732"/>
                </a:cubicBezTo>
                <a:cubicBezTo>
                  <a:pt x="1870847" y="111044"/>
                  <a:pt x="1825395" y="104816"/>
                  <a:pt x="1780162" y="97277"/>
                </a:cubicBezTo>
                <a:lnTo>
                  <a:pt x="1663430" y="77822"/>
                </a:lnTo>
                <a:cubicBezTo>
                  <a:pt x="1643975" y="74579"/>
                  <a:pt x="1624707" y="69880"/>
                  <a:pt x="1605064" y="68094"/>
                </a:cubicBezTo>
                <a:cubicBezTo>
                  <a:pt x="1478417" y="56580"/>
                  <a:pt x="1533388" y="64254"/>
                  <a:pt x="1439694" y="48639"/>
                </a:cubicBezTo>
                <a:cubicBezTo>
                  <a:pt x="1411881" y="39368"/>
                  <a:pt x="1402135" y="35290"/>
                  <a:pt x="1371600" y="29183"/>
                </a:cubicBezTo>
                <a:cubicBezTo>
                  <a:pt x="1331181" y="21099"/>
                  <a:pt x="1285606" y="15954"/>
                  <a:pt x="1245141" y="9728"/>
                </a:cubicBezTo>
                <a:cubicBezTo>
                  <a:pt x="1225647" y="6729"/>
                  <a:pt x="1206230" y="3243"/>
                  <a:pt x="1186775" y="0"/>
                </a:cubicBezTo>
                <a:lnTo>
                  <a:pt x="398834" y="9728"/>
                </a:lnTo>
                <a:cubicBezTo>
                  <a:pt x="384778" y="10051"/>
                  <a:pt x="308994" y="25750"/>
                  <a:pt x="291830" y="29183"/>
                </a:cubicBezTo>
                <a:cubicBezTo>
                  <a:pt x="278860" y="35668"/>
                  <a:pt x="265510" y="41444"/>
                  <a:pt x="252919" y="48639"/>
                </a:cubicBezTo>
                <a:cubicBezTo>
                  <a:pt x="242768" y="54439"/>
                  <a:pt x="234193" y="62866"/>
                  <a:pt x="223736" y="68094"/>
                </a:cubicBezTo>
                <a:cubicBezTo>
                  <a:pt x="214565" y="72680"/>
                  <a:pt x="204281" y="74579"/>
                  <a:pt x="194553" y="77822"/>
                </a:cubicBezTo>
                <a:cubicBezTo>
                  <a:pt x="156200" y="135353"/>
                  <a:pt x="199019" y="81581"/>
                  <a:pt x="136187" y="126460"/>
                </a:cubicBezTo>
                <a:cubicBezTo>
                  <a:pt x="124992" y="134456"/>
                  <a:pt x="117572" y="146836"/>
                  <a:pt x="107004" y="155643"/>
                </a:cubicBezTo>
                <a:cubicBezTo>
                  <a:pt x="98023" y="163127"/>
                  <a:pt x="86951" y="167795"/>
                  <a:pt x="77822" y="175098"/>
                </a:cubicBezTo>
                <a:cubicBezTo>
                  <a:pt x="58019" y="190940"/>
                  <a:pt x="53358" y="202067"/>
                  <a:pt x="38911" y="223737"/>
                </a:cubicBezTo>
                <a:cubicBezTo>
                  <a:pt x="35668" y="236707"/>
                  <a:pt x="34449" y="250359"/>
                  <a:pt x="29183" y="262647"/>
                </a:cubicBezTo>
                <a:cubicBezTo>
                  <a:pt x="24578" y="273393"/>
                  <a:pt x="14956" y="281373"/>
                  <a:pt x="9728" y="291830"/>
                </a:cubicBezTo>
                <a:cubicBezTo>
                  <a:pt x="5142" y="301001"/>
                  <a:pt x="3243" y="311285"/>
                  <a:pt x="0" y="321013"/>
                </a:cubicBezTo>
                <a:cubicBezTo>
                  <a:pt x="3243" y="402077"/>
                  <a:pt x="4146" y="483268"/>
                  <a:pt x="9728" y="564205"/>
                </a:cubicBezTo>
                <a:cubicBezTo>
                  <a:pt x="10648" y="577543"/>
                  <a:pt x="17689" y="589863"/>
                  <a:pt x="19456" y="603115"/>
                </a:cubicBezTo>
                <a:cubicBezTo>
                  <a:pt x="24189" y="638616"/>
                  <a:pt x="24998" y="674550"/>
                  <a:pt x="29183" y="710120"/>
                </a:cubicBezTo>
                <a:cubicBezTo>
                  <a:pt x="34483" y="755171"/>
                  <a:pt x="38618" y="767315"/>
                  <a:pt x="48639" y="807396"/>
                </a:cubicBezTo>
                <a:cubicBezTo>
                  <a:pt x="52246" y="839862"/>
                  <a:pt x="62743" y="937984"/>
                  <a:pt x="68094" y="972766"/>
                </a:cubicBezTo>
                <a:cubicBezTo>
                  <a:pt x="70608" y="989108"/>
                  <a:pt x="74579" y="1005192"/>
                  <a:pt x="77822" y="1021405"/>
                </a:cubicBezTo>
                <a:cubicBezTo>
                  <a:pt x="78091" y="1035393"/>
                  <a:pt x="77189" y="1492996"/>
                  <a:pt x="97277" y="1653703"/>
                </a:cubicBezTo>
                <a:cubicBezTo>
                  <a:pt x="98549" y="1663878"/>
                  <a:pt x="103762" y="1673158"/>
                  <a:pt x="107004" y="1682886"/>
                </a:cubicBezTo>
                <a:cubicBezTo>
                  <a:pt x="110247" y="1705584"/>
                  <a:pt x="113702" y="1728252"/>
                  <a:pt x="116732" y="1750979"/>
                </a:cubicBezTo>
                <a:cubicBezTo>
                  <a:pt x="120187" y="1776892"/>
                  <a:pt x="122162" y="1803013"/>
                  <a:pt x="126460" y="1828800"/>
                </a:cubicBezTo>
                <a:cubicBezTo>
                  <a:pt x="131896" y="1861418"/>
                  <a:pt x="139430" y="1893651"/>
                  <a:pt x="145915" y="1926077"/>
                </a:cubicBezTo>
                <a:cubicBezTo>
                  <a:pt x="153363" y="1963316"/>
                  <a:pt x="163264" y="2020847"/>
                  <a:pt x="175098" y="2062264"/>
                </a:cubicBezTo>
                <a:cubicBezTo>
                  <a:pt x="177915" y="2072123"/>
                  <a:pt x="182009" y="2081588"/>
                  <a:pt x="184826" y="2091447"/>
                </a:cubicBezTo>
                <a:cubicBezTo>
                  <a:pt x="199162" y="2141625"/>
                  <a:pt x="190884" y="2130911"/>
                  <a:pt x="214009" y="2188724"/>
                </a:cubicBezTo>
                <a:cubicBezTo>
                  <a:pt x="220494" y="2204937"/>
                  <a:pt x="227497" y="2220952"/>
                  <a:pt x="233464" y="2237362"/>
                </a:cubicBezTo>
                <a:cubicBezTo>
                  <a:pt x="240472" y="2256635"/>
                  <a:pt x="243747" y="2277385"/>
                  <a:pt x="252919" y="2295728"/>
                </a:cubicBezTo>
                <a:cubicBezTo>
                  <a:pt x="259404" y="2308698"/>
                  <a:pt x="264689" y="2322342"/>
                  <a:pt x="272375" y="2334639"/>
                </a:cubicBezTo>
                <a:cubicBezTo>
                  <a:pt x="280968" y="2348387"/>
                  <a:pt x="293685" y="2359377"/>
                  <a:pt x="301558" y="2373549"/>
                </a:cubicBezTo>
                <a:cubicBezTo>
                  <a:pt x="310038" y="2388813"/>
                  <a:pt x="311327" y="2407659"/>
                  <a:pt x="321013" y="2422188"/>
                </a:cubicBezTo>
                <a:cubicBezTo>
                  <a:pt x="331188" y="2437450"/>
                  <a:pt x="347987" y="2447171"/>
                  <a:pt x="359924" y="2461098"/>
                </a:cubicBezTo>
                <a:cubicBezTo>
                  <a:pt x="367533" y="2469975"/>
                  <a:pt x="371680" y="2481482"/>
                  <a:pt x="379379" y="2490281"/>
                </a:cubicBezTo>
                <a:cubicBezTo>
                  <a:pt x="394477" y="2507537"/>
                  <a:pt x="411804" y="2522707"/>
                  <a:pt x="428017" y="2538920"/>
                </a:cubicBezTo>
                <a:lnTo>
                  <a:pt x="515566" y="2626468"/>
                </a:lnTo>
                <a:lnTo>
                  <a:pt x="535022" y="2645924"/>
                </a:lnTo>
                <a:cubicBezTo>
                  <a:pt x="544749" y="2655652"/>
                  <a:pt x="551560" y="2669688"/>
                  <a:pt x="564204" y="2675107"/>
                </a:cubicBezTo>
                <a:cubicBezTo>
                  <a:pt x="586902" y="2684835"/>
                  <a:pt x="610210" y="2693246"/>
                  <a:pt x="632298" y="2704290"/>
                </a:cubicBezTo>
                <a:cubicBezTo>
                  <a:pt x="642755" y="2709518"/>
                  <a:pt x="651024" y="2718517"/>
                  <a:pt x="661481" y="2723745"/>
                </a:cubicBezTo>
                <a:cubicBezTo>
                  <a:pt x="670652" y="2728331"/>
                  <a:pt x="681063" y="2729873"/>
                  <a:pt x="690664" y="2733473"/>
                </a:cubicBezTo>
                <a:cubicBezTo>
                  <a:pt x="707014" y="2739604"/>
                  <a:pt x="723345" y="2745836"/>
                  <a:pt x="739302" y="2752928"/>
                </a:cubicBezTo>
                <a:cubicBezTo>
                  <a:pt x="752553" y="2758817"/>
                  <a:pt x="764884" y="2766671"/>
                  <a:pt x="778213" y="2772383"/>
                </a:cubicBezTo>
                <a:cubicBezTo>
                  <a:pt x="807673" y="2785009"/>
                  <a:pt x="862873" y="2794118"/>
                  <a:pt x="885217" y="2801566"/>
                </a:cubicBezTo>
                <a:cubicBezTo>
                  <a:pt x="894945" y="2804809"/>
                  <a:pt x="904236" y="2809939"/>
                  <a:pt x="914400" y="2811294"/>
                </a:cubicBezTo>
                <a:cubicBezTo>
                  <a:pt x="953103" y="2816455"/>
                  <a:pt x="992262" y="2817320"/>
                  <a:pt x="1031132" y="2821022"/>
                </a:cubicBezTo>
                <a:cubicBezTo>
                  <a:pt x="1060362" y="2823806"/>
                  <a:pt x="1089498" y="2827507"/>
                  <a:pt x="1118681" y="2830749"/>
                </a:cubicBezTo>
                <a:cubicBezTo>
                  <a:pt x="1151415" y="2841661"/>
                  <a:pt x="1157375" y="2844988"/>
                  <a:pt x="1196502" y="2850205"/>
                </a:cubicBezTo>
                <a:cubicBezTo>
                  <a:pt x="1228804" y="2854512"/>
                  <a:pt x="1261415" y="2856125"/>
                  <a:pt x="1293779" y="2859932"/>
                </a:cubicBezTo>
                <a:cubicBezTo>
                  <a:pt x="1316550" y="2862611"/>
                  <a:pt x="1339175" y="2866417"/>
                  <a:pt x="1361873" y="2869660"/>
                </a:cubicBezTo>
                <a:cubicBezTo>
                  <a:pt x="1442937" y="2866417"/>
                  <a:pt x="1524084" y="2864840"/>
                  <a:pt x="1605064" y="2859932"/>
                </a:cubicBezTo>
                <a:cubicBezTo>
                  <a:pt x="1692352" y="2854642"/>
                  <a:pt x="1661639" y="2851229"/>
                  <a:pt x="1731524" y="2840477"/>
                </a:cubicBezTo>
                <a:cubicBezTo>
                  <a:pt x="1757362" y="2836502"/>
                  <a:pt x="1783405" y="2833992"/>
                  <a:pt x="1809345" y="2830749"/>
                </a:cubicBezTo>
                <a:cubicBezTo>
                  <a:pt x="1864976" y="2812206"/>
                  <a:pt x="1884456" y="2804055"/>
                  <a:pt x="1945532" y="2791839"/>
                </a:cubicBezTo>
                <a:cubicBezTo>
                  <a:pt x="1977958" y="2785354"/>
                  <a:pt x="2011136" y="2781885"/>
                  <a:pt x="2042809" y="2772383"/>
                </a:cubicBezTo>
                <a:cubicBezTo>
                  <a:pt x="2152891" y="2739358"/>
                  <a:pt x="2107243" y="2751410"/>
                  <a:pt x="2178996" y="2733473"/>
                </a:cubicBezTo>
                <a:cubicBezTo>
                  <a:pt x="2206842" y="2719550"/>
                  <a:pt x="2218459" y="2711448"/>
                  <a:pt x="2247090" y="2704290"/>
                </a:cubicBezTo>
                <a:cubicBezTo>
                  <a:pt x="2263130" y="2700280"/>
                  <a:pt x="2279892" y="2699313"/>
                  <a:pt x="2295728" y="2694562"/>
                </a:cubicBezTo>
                <a:cubicBezTo>
                  <a:pt x="2312453" y="2689544"/>
                  <a:pt x="2328016" y="2681238"/>
                  <a:pt x="2344366" y="2675107"/>
                </a:cubicBezTo>
                <a:cubicBezTo>
                  <a:pt x="2378553" y="2662287"/>
                  <a:pt x="2380716" y="2663945"/>
                  <a:pt x="2422187" y="2655651"/>
                </a:cubicBezTo>
                <a:cubicBezTo>
                  <a:pt x="2435157" y="2649166"/>
                  <a:pt x="2447520" y="2641288"/>
                  <a:pt x="2461098" y="2636196"/>
                </a:cubicBezTo>
                <a:cubicBezTo>
                  <a:pt x="2473616" y="2631502"/>
                  <a:pt x="2487203" y="2630310"/>
                  <a:pt x="2500009" y="2626468"/>
                </a:cubicBezTo>
                <a:cubicBezTo>
                  <a:pt x="2519652" y="2620575"/>
                  <a:pt x="2538920" y="2613498"/>
                  <a:pt x="2558375" y="2607013"/>
                </a:cubicBezTo>
                <a:cubicBezTo>
                  <a:pt x="2584320" y="2598365"/>
                  <a:pt x="2602421" y="2593861"/>
                  <a:pt x="2626468" y="2577830"/>
                </a:cubicBezTo>
                <a:cubicBezTo>
                  <a:pt x="2634099" y="2572743"/>
                  <a:pt x="2638762" y="2564104"/>
                  <a:pt x="2645924" y="2558375"/>
                </a:cubicBezTo>
                <a:cubicBezTo>
                  <a:pt x="2655053" y="2551072"/>
                  <a:pt x="2665978" y="2546223"/>
                  <a:pt x="2675107" y="2538920"/>
                </a:cubicBezTo>
                <a:cubicBezTo>
                  <a:pt x="2710517" y="2510591"/>
                  <a:pt x="2679285" y="2520385"/>
                  <a:pt x="2733473" y="2490281"/>
                </a:cubicBezTo>
                <a:cubicBezTo>
                  <a:pt x="2862494" y="2418603"/>
                  <a:pt x="2723933" y="2504778"/>
                  <a:pt x="2811294" y="2461098"/>
                </a:cubicBezTo>
                <a:cubicBezTo>
                  <a:pt x="2911513" y="2410989"/>
                  <a:pt x="2762091" y="2477002"/>
                  <a:pt x="2869660" y="2412460"/>
                </a:cubicBezTo>
                <a:cubicBezTo>
                  <a:pt x="2890835" y="2399755"/>
                  <a:pt x="2915666" y="2394321"/>
                  <a:pt x="2937753" y="2383277"/>
                </a:cubicBezTo>
                <a:cubicBezTo>
                  <a:pt x="2954664" y="2374821"/>
                  <a:pt x="2969793" y="2363148"/>
                  <a:pt x="2986392" y="2354094"/>
                </a:cubicBezTo>
                <a:cubicBezTo>
                  <a:pt x="3005488" y="2343678"/>
                  <a:pt x="3025303" y="2334639"/>
                  <a:pt x="3044758" y="2324911"/>
                </a:cubicBezTo>
                <a:cubicBezTo>
                  <a:pt x="3057728" y="2311941"/>
                  <a:pt x="3069741" y="2297937"/>
                  <a:pt x="3083668" y="2286000"/>
                </a:cubicBezTo>
                <a:cubicBezTo>
                  <a:pt x="3092545" y="2278391"/>
                  <a:pt x="3103974" y="2274153"/>
                  <a:pt x="3112851" y="2266545"/>
                </a:cubicBezTo>
                <a:cubicBezTo>
                  <a:pt x="3126778" y="2254608"/>
                  <a:pt x="3138792" y="2240604"/>
                  <a:pt x="3151762" y="2227634"/>
                </a:cubicBezTo>
                <a:cubicBezTo>
                  <a:pt x="3161490" y="2217906"/>
                  <a:pt x="3173314" y="2209898"/>
                  <a:pt x="3180945" y="2198451"/>
                </a:cubicBezTo>
                <a:cubicBezTo>
                  <a:pt x="3187430" y="2188723"/>
                  <a:pt x="3193097" y="2178397"/>
                  <a:pt x="3200400" y="2169268"/>
                </a:cubicBezTo>
                <a:cubicBezTo>
                  <a:pt x="3206129" y="2162106"/>
                  <a:pt x="3214353" y="2157150"/>
                  <a:pt x="3219856" y="2149813"/>
                </a:cubicBezTo>
                <a:cubicBezTo>
                  <a:pt x="3233885" y="2131107"/>
                  <a:pt x="3245796" y="2110902"/>
                  <a:pt x="3258766" y="2091447"/>
                </a:cubicBezTo>
                <a:lnTo>
                  <a:pt x="3278222" y="2062264"/>
                </a:lnTo>
                <a:cubicBezTo>
                  <a:pt x="3302212" y="1966301"/>
                  <a:pt x="3270237" y="2065843"/>
                  <a:pt x="3307404" y="2003898"/>
                </a:cubicBezTo>
                <a:cubicBezTo>
                  <a:pt x="3312680" y="1995105"/>
                  <a:pt x="3312546" y="1983886"/>
                  <a:pt x="3317132" y="1974715"/>
                </a:cubicBezTo>
                <a:cubicBezTo>
                  <a:pt x="3322360" y="1964258"/>
                  <a:pt x="3331359" y="1955989"/>
                  <a:pt x="3336587" y="1945532"/>
                </a:cubicBezTo>
                <a:cubicBezTo>
                  <a:pt x="3341173" y="1936361"/>
                  <a:pt x="3346315" y="1916349"/>
                  <a:pt x="3346315" y="19163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93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57890"/>
            <a:ext cx="8242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/>
              <a:t>Krissinel</a:t>
            </a:r>
            <a:r>
              <a:rPr lang="en-US" sz="1000" dirty="0"/>
              <a:t> E, </a:t>
            </a:r>
            <a:r>
              <a:rPr lang="en-US" sz="1000" dirty="0" err="1"/>
              <a:t>Henrick</a:t>
            </a:r>
            <a:r>
              <a:rPr lang="en-US" sz="1000" dirty="0"/>
              <a:t> K. Secondary-structure matching (SSM), a new tool for fast protein structure alignment in three dimensions. </a:t>
            </a:r>
            <a:r>
              <a:rPr lang="en-US" sz="1000" dirty="0" err="1"/>
              <a:t>Acta</a:t>
            </a:r>
            <a:r>
              <a:rPr lang="en-US" sz="1000" dirty="0"/>
              <a:t> </a:t>
            </a:r>
            <a:r>
              <a:rPr lang="en-US" sz="1000" dirty="0" err="1"/>
              <a:t>Crystallogr</a:t>
            </a:r>
            <a:r>
              <a:rPr lang="en-US" sz="1000" dirty="0"/>
              <a:t> D </a:t>
            </a:r>
            <a:r>
              <a:rPr lang="en-US" sz="1000" dirty="0" err="1"/>
              <a:t>Biol</a:t>
            </a:r>
            <a:r>
              <a:rPr lang="en-US" sz="1000" dirty="0"/>
              <a:t> </a:t>
            </a:r>
            <a:r>
              <a:rPr lang="en-US" sz="1000" dirty="0" err="1"/>
              <a:t>Crystallogr</a:t>
            </a:r>
            <a:r>
              <a:rPr lang="en-US" sz="1000" dirty="0"/>
              <a:t>. 2004 Dec;60(</a:t>
            </a:r>
            <a:r>
              <a:rPr lang="en-US" sz="1000" dirty="0" err="1"/>
              <a:t>Pt</a:t>
            </a:r>
            <a:r>
              <a:rPr lang="en-US" sz="1000" dirty="0"/>
              <a:t> 12 </a:t>
            </a:r>
            <a:r>
              <a:rPr lang="en-US" sz="1000" dirty="0" err="1"/>
              <a:t>Pt</a:t>
            </a:r>
            <a:r>
              <a:rPr lang="en-US" sz="1000" dirty="0"/>
              <a:t> 1)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err="1" smtClean="0"/>
              <a:t>PDBeFold</a:t>
            </a:r>
            <a:r>
              <a:rPr lang="en-US" dirty="0" smtClean="0"/>
              <a:t> (SSM)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/>
          <a:srcRect l="31482" t="41859" r="19985" b="24331"/>
          <a:stretch/>
        </p:blipFill>
        <p:spPr>
          <a:xfrm>
            <a:off x="755576" y="2536272"/>
            <a:ext cx="2664296" cy="151216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27" y="692696"/>
            <a:ext cx="8305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Далее, заменим каждый </a:t>
            </a:r>
            <a:r>
              <a:rPr lang="en-US" sz="2000" dirty="0" smtClean="0"/>
              <a:t>SSE</a:t>
            </a:r>
            <a:r>
              <a:rPr lang="ru-RU" sz="2000" dirty="0" smtClean="0"/>
              <a:t> на точку (его центр). Поскольку у нас уже есть списки совпадающих элементов, эти точки можно совместить. Получится черновое совмещение структур.</a:t>
            </a:r>
          </a:p>
          <a:p>
            <a:endParaRPr lang="ru-RU" sz="2000" dirty="0"/>
          </a:p>
          <a:p>
            <a:r>
              <a:rPr lang="ru-RU" sz="2000" dirty="0" smtClean="0"/>
              <a:t>Теперь надо перейти от выравнивания элементов вторичной структуры к выравниванию последовательностей.</a:t>
            </a:r>
            <a:endParaRPr lang="ru-RU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202981" y="4097540"/>
            <a:ext cx="37694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Для совпадающих </a:t>
            </a:r>
            <a:r>
              <a:rPr lang="en-US" sz="2000" dirty="0" smtClean="0"/>
              <a:t>SSE</a:t>
            </a:r>
            <a:r>
              <a:rPr lang="ru-RU" sz="2000" dirty="0" smtClean="0"/>
              <a:t> (см. предыдущий этап) выбирает 3-4 аминокислоты, наиболее близких друг к другу. Затем выравнивание расширяется на весь тяж или спираль.</a:t>
            </a:r>
            <a:endParaRPr lang="ru-RU" sz="2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/>
          <a:srcRect l="22944" t="34357" r="10513" b="27794"/>
          <a:stretch/>
        </p:blipFill>
        <p:spPr>
          <a:xfrm>
            <a:off x="4554960" y="2680538"/>
            <a:ext cx="2952328" cy="136815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146381" y="4097540"/>
            <a:ext cx="37694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Для всех остальных алгоритм находит взаимно наиболее близкие </a:t>
            </a:r>
            <a:r>
              <a:rPr lang="en-US" sz="2000" dirty="0" smtClean="0"/>
              <a:t>C</a:t>
            </a:r>
            <a:r>
              <a:rPr lang="el-GR" sz="2000" baseline="-25000" dirty="0" smtClean="0"/>
              <a:t>α</a:t>
            </a:r>
            <a:r>
              <a:rPr lang="ru-RU" sz="2000" dirty="0" smtClean="0"/>
              <a:t> атомы. Соседние с ними пары атомов также считаются выровненными.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30421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57890"/>
            <a:ext cx="8242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/>
              <a:t>Krissinel</a:t>
            </a:r>
            <a:r>
              <a:rPr lang="en-US" sz="1000" dirty="0"/>
              <a:t> E, </a:t>
            </a:r>
            <a:r>
              <a:rPr lang="en-US" sz="1000" dirty="0" err="1"/>
              <a:t>Henrick</a:t>
            </a:r>
            <a:r>
              <a:rPr lang="en-US" sz="1000" dirty="0"/>
              <a:t> K. Secondary-structure matching (SSM), a new tool for fast protein structure alignment in three dimensions. </a:t>
            </a:r>
            <a:r>
              <a:rPr lang="en-US" sz="1000" dirty="0" err="1"/>
              <a:t>Acta</a:t>
            </a:r>
            <a:r>
              <a:rPr lang="en-US" sz="1000" dirty="0"/>
              <a:t> </a:t>
            </a:r>
            <a:r>
              <a:rPr lang="en-US" sz="1000" dirty="0" err="1"/>
              <a:t>Crystallogr</a:t>
            </a:r>
            <a:r>
              <a:rPr lang="en-US" sz="1000" dirty="0"/>
              <a:t> D </a:t>
            </a:r>
            <a:r>
              <a:rPr lang="en-US" sz="1000" dirty="0" err="1"/>
              <a:t>Biol</a:t>
            </a:r>
            <a:r>
              <a:rPr lang="en-US" sz="1000" dirty="0"/>
              <a:t> </a:t>
            </a:r>
            <a:r>
              <a:rPr lang="en-US" sz="1000" dirty="0" err="1"/>
              <a:t>Crystallogr</a:t>
            </a:r>
            <a:r>
              <a:rPr lang="en-US" sz="1000" dirty="0"/>
              <a:t>. 2004 Dec;60(</a:t>
            </a:r>
            <a:r>
              <a:rPr lang="en-US" sz="1000" dirty="0" err="1"/>
              <a:t>Pt</a:t>
            </a:r>
            <a:r>
              <a:rPr lang="en-US" sz="1000" dirty="0"/>
              <a:t> 12 </a:t>
            </a:r>
            <a:r>
              <a:rPr lang="en-US" sz="1000" dirty="0" err="1"/>
              <a:t>Pt</a:t>
            </a:r>
            <a:r>
              <a:rPr lang="en-US" sz="1000" dirty="0"/>
              <a:t> 1)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err="1" smtClean="0"/>
              <a:t>PDBeFold</a:t>
            </a:r>
            <a:r>
              <a:rPr lang="en-US" dirty="0" smtClean="0"/>
              <a:t> (SSM)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0427" y="692696"/>
            <a:ext cx="83059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Далее, заменим каждый </a:t>
            </a:r>
            <a:r>
              <a:rPr lang="en-US" sz="2000" dirty="0" smtClean="0"/>
              <a:t>SSE</a:t>
            </a:r>
            <a:r>
              <a:rPr lang="ru-RU" sz="2000" dirty="0" smtClean="0"/>
              <a:t> на точку (его центр). Поскольку у нас уже есть списки совпадающих элементов, эти точки можно совместить. Получится черновое совмещение структур.</a:t>
            </a:r>
          </a:p>
          <a:p>
            <a:r>
              <a:rPr lang="ru-RU" sz="2000" dirty="0" smtClean="0"/>
              <a:t>Теперь можно перейти от выравнивания элементов вторичной структуры к выравниванию последовательностей. При этом близко расположенные </a:t>
            </a:r>
            <a:r>
              <a:rPr lang="en-US" sz="2000" dirty="0" smtClean="0"/>
              <a:t>C</a:t>
            </a:r>
            <a:r>
              <a:rPr lang="el-GR" sz="2000" baseline="-25000" dirty="0" smtClean="0"/>
              <a:t>α</a:t>
            </a:r>
            <a:r>
              <a:rPr lang="ru-RU" sz="2000" dirty="0" smtClean="0"/>
              <a:t> атомы считаются выровненными и это выравнивание распространяется на их соседей по полипептидной цепочке.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2913906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Теперь </a:t>
            </a:r>
            <a:r>
              <a:rPr lang="ru-RU" sz="2800" dirty="0" smtClean="0"/>
              <a:t>у нас есть черновое выравнивание последовательностей. Ему соответствует некое совмещение структур, длина выравнивания, </a:t>
            </a:r>
            <a:r>
              <a:rPr lang="en-US" sz="2800" dirty="0" smtClean="0"/>
              <a:t>RMSD </a:t>
            </a:r>
            <a:r>
              <a:rPr lang="ru-RU" sz="2800" dirty="0" smtClean="0"/>
              <a:t>и </a:t>
            </a:r>
            <a:r>
              <a:rPr lang="en-US" sz="2800" dirty="0" smtClean="0"/>
              <a:t>Q-score</a:t>
            </a:r>
            <a:r>
              <a:rPr lang="ru-RU" sz="2800" dirty="0" smtClean="0"/>
              <a:t>. Его можно оптимизировать: менять разными способами, строить новое совмещение и добиваться увеличения </a:t>
            </a:r>
            <a:r>
              <a:rPr lang="en-US" sz="2800" dirty="0" smtClean="0"/>
              <a:t>Q</a:t>
            </a:r>
            <a:r>
              <a:rPr lang="ru-RU" sz="2800" dirty="0" smtClean="0"/>
              <a:t>. И так много-много раз, пока решение не стабилизируется.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36590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57890"/>
            <a:ext cx="8242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/>
              <a:t>Krissinel</a:t>
            </a:r>
            <a:r>
              <a:rPr lang="en-US" sz="1000" dirty="0"/>
              <a:t> E, </a:t>
            </a:r>
            <a:r>
              <a:rPr lang="en-US" sz="1000" dirty="0" err="1"/>
              <a:t>Henrick</a:t>
            </a:r>
            <a:r>
              <a:rPr lang="en-US" sz="1000" dirty="0"/>
              <a:t> K. Secondary-structure matching (SSM), a new tool for fast protein structure alignment in three dimensions. </a:t>
            </a:r>
            <a:r>
              <a:rPr lang="en-US" sz="1000" dirty="0" err="1"/>
              <a:t>Acta</a:t>
            </a:r>
            <a:r>
              <a:rPr lang="en-US" sz="1000" dirty="0"/>
              <a:t> </a:t>
            </a:r>
            <a:r>
              <a:rPr lang="en-US" sz="1000" dirty="0" err="1"/>
              <a:t>Crystallogr</a:t>
            </a:r>
            <a:r>
              <a:rPr lang="en-US" sz="1000" dirty="0"/>
              <a:t> D </a:t>
            </a:r>
            <a:r>
              <a:rPr lang="en-US" sz="1000" dirty="0" err="1"/>
              <a:t>Biol</a:t>
            </a:r>
            <a:r>
              <a:rPr lang="en-US" sz="1000" dirty="0"/>
              <a:t> </a:t>
            </a:r>
            <a:r>
              <a:rPr lang="en-US" sz="1000" dirty="0" err="1"/>
              <a:t>Crystallogr</a:t>
            </a:r>
            <a:r>
              <a:rPr lang="en-US" sz="1000" dirty="0"/>
              <a:t>. 2004 Dec;60(</a:t>
            </a:r>
            <a:r>
              <a:rPr lang="en-US" sz="1000" dirty="0" err="1"/>
              <a:t>Pt</a:t>
            </a:r>
            <a:r>
              <a:rPr lang="en-US" sz="1000" dirty="0"/>
              <a:t> 12 </a:t>
            </a:r>
            <a:r>
              <a:rPr lang="en-US" sz="1000" dirty="0" err="1"/>
              <a:t>Pt</a:t>
            </a:r>
            <a:r>
              <a:rPr lang="en-US" sz="1000" dirty="0"/>
              <a:t> 1)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err="1" smtClean="0"/>
              <a:t>PDBeFold</a:t>
            </a:r>
            <a:r>
              <a:rPr lang="en-US" dirty="0" smtClean="0"/>
              <a:t> (SSM)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27" y="692696"/>
            <a:ext cx="83059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Это было </a:t>
            </a:r>
            <a:r>
              <a:rPr lang="ru-RU" sz="4000" dirty="0" err="1" smtClean="0"/>
              <a:t>оооочень</a:t>
            </a:r>
            <a:r>
              <a:rPr lang="ru-RU" sz="4000" dirty="0" smtClean="0"/>
              <a:t> приблизительное описание алгоритма. Реальность несколько сложнее.</a:t>
            </a:r>
          </a:p>
          <a:p>
            <a:endParaRPr lang="ru-RU" sz="4000" dirty="0"/>
          </a:p>
          <a:p>
            <a:r>
              <a:rPr lang="ru-RU" sz="4000" dirty="0" smtClean="0"/>
              <a:t>В алгоритмах для анализа 3</a:t>
            </a:r>
            <a:r>
              <a:rPr lang="en-US" sz="4000" dirty="0" smtClean="0"/>
              <a:t>D</a:t>
            </a:r>
            <a:r>
              <a:rPr lang="ru-RU" sz="4000" dirty="0" smtClean="0"/>
              <a:t> структур почти всегда так – авторы учитывают очень много деталей, часто совершенно неочевидных.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745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smtClean="0"/>
              <a:t>DALI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14809"/>
            <a:ext cx="82429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Holm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L,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Sander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C.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Protein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structure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comparison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alignment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distance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matrices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J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Biol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1993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5;233(1)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6" t="8682" r="25625" b="5837"/>
          <a:stretch/>
        </p:blipFill>
        <p:spPr bwMode="auto">
          <a:xfrm>
            <a:off x="971600" y="783264"/>
            <a:ext cx="65436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83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3005164" y="4509120"/>
            <a:ext cx="1782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RMSD = </a:t>
            </a:r>
            <a:r>
              <a:rPr lang="en-US" sz="3200" dirty="0"/>
              <a:t>?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7507288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Оценка качества совмещения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411760" y="215310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47864" y="215310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11960" y="1865074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76056" y="2017474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156176" y="1721058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6"/>
            <a:endCxn id="10" idx="2"/>
          </p:cNvCxnSpPr>
          <p:nvPr/>
        </p:nvCxnSpPr>
        <p:spPr>
          <a:xfrm>
            <a:off x="2627784" y="2261118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0" idx="6"/>
            <a:endCxn id="11" idx="3"/>
          </p:cNvCxnSpPr>
          <p:nvPr/>
        </p:nvCxnSpPr>
        <p:spPr>
          <a:xfrm flipV="1">
            <a:off x="3563888" y="2049462"/>
            <a:ext cx="679708" cy="211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2" idx="2"/>
            <a:endCxn id="11" idx="6"/>
          </p:cNvCxnSpPr>
          <p:nvPr/>
        </p:nvCxnSpPr>
        <p:spPr>
          <a:xfrm flipH="1" flipV="1">
            <a:off x="4427984" y="1973086"/>
            <a:ext cx="648072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2"/>
            <a:endCxn id="12" idx="6"/>
          </p:cNvCxnSpPr>
          <p:nvPr/>
        </p:nvCxnSpPr>
        <p:spPr>
          <a:xfrm flipH="1">
            <a:off x="5292080" y="1829070"/>
            <a:ext cx="864096" cy="296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2383937" y="2396750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20041" y="1762065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033995" y="2293106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670124" y="2871089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592587" y="2861306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>
            <a:stCxn id="27" idx="6"/>
            <a:endCxn id="28" idx="2"/>
          </p:cNvCxnSpPr>
          <p:nvPr/>
        </p:nvCxnSpPr>
        <p:spPr>
          <a:xfrm flipV="1">
            <a:off x="2599961" y="1870077"/>
            <a:ext cx="720080" cy="6346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8" idx="6"/>
            <a:endCxn id="29" idx="1"/>
          </p:cNvCxnSpPr>
          <p:nvPr/>
        </p:nvCxnSpPr>
        <p:spPr>
          <a:xfrm>
            <a:off x="3536065" y="1870077"/>
            <a:ext cx="529566" cy="4546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30" idx="1"/>
            <a:endCxn id="29" idx="5"/>
          </p:cNvCxnSpPr>
          <p:nvPr/>
        </p:nvCxnSpPr>
        <p:spPr>
          <a:xfrm flipH="1" flipV="1">
            <a:off x="4218383" y="2477494"/>
            <a:ext cx="483377" cy="4252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90" idx="1"/>
            <a:endCxn id="30" idx="5"/>
          </p:cNvCxnSpPr>
          <p:nvPr/>
        </p:nvCxnSpPr>
        <p:spPr>
          <a:xfrm flipH="1" flipV="1">
            <a:off x="4854512" y="3055477"/>
            <a:ext cx="211659" cy="6211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1628056" y="1654053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>
            <a:stCxn id="47" idx="5"/>
            <a:endCxn id="4" idx="1"/>
          </p:cNvCxnSpPr>
          <p:nvPr/>
        </p:nvCxnSpPr>
        <p:spPr>
          <a:xfrm>
            <a:off x="1812444" y="1838441"/>
            <a:ext cx="630952" cy="3463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1670719" y="1960807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>
            <a:stCxn id="50" idx="6"/>
            <a:endCxn id="27" idx="2"/>
          </p:cNvCxnSpPr>
          <p:nvPr/>
        </p:nvCxnSpPr>
        <p:spPr>
          <a:xfrm>
            <a:off x="1886743" y="2068819"/>
            <a:ext cx="497194" cy="4359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6237968" y="2200475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>
            <a:stCxn id="60" idx="3"/>
            <a:endCxn id="31" idx="7"/>
          </p:cNvCxnSpPr>
          <p:nvPr/>
        </p:nvCxnSpPr>
        <p:spPr>
          <a:xfrm flipH="1">
            <a:off x="5776975" y="2384863"/>
            <a:ext cx="492629" cy="508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63"/>
          <p:cNvGrpSpPr/>
          <p:nvPr/>
        </p:nvGrpSpPr>
        <p:grpSpPr>
          <a:xfrm>
            <a:off x="2913516" y="3036356"/>
            <a:ext cx="813049" cy="135632"/>
            <a:chOff x="1886743" y="3284984"/>
            <a:chExt cx="813049" cy="135632"/>
          </a:xfrm>
        </p:grpSpPr>
        <p:cxnSp>
          <p:nvCxnSpPr>
            <p:cNvPr id="62" name="Прямая соединительная линия 61"/>
            <p:cNvCxnSpPr/>
            <p:nvPr/>
          </p:nvCxnSpPr>
          <p:spPr>
            <a:xfrm>
              <a:off x="1886743" y="3356992"/>
              <a:ext cx="81304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1907704" y="3284984"/>
              <a:ext cx="0" cy="135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2699792" y="3284984"/>
              <a:ext cx="0" cy="135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3078493" y="3171988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</a:t>
            </a:r>
            <a:r>
              <a:rPr lang="en-US" dirty="0" smtClean="0"/>
              <a:t>Å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1130656" y="4491654"/>
            <a:ext cx="1782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RMSD = </a:t>
            </a:r>
            <a:r>
              <a:rPr lang="en-US" sz="3200" dirty="0"/>
              <a:t>?</a:t>
            </a:r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9" name="TextBox 68"/>
              <p:cNvSpPr txBox="1"/>
              <p:nvPr/>
            </p:nvSpPr>
            <p:spPr>
              <a:xfrm>
                <a:off x="2537592" y="4192276"/>
                <a:ext cx="1674368" cy="11835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592" y="4192276"/>
                <a:ext cx="1674368" cy="118352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Овал 71"/>
          <p:cNvSpPr/>
          <p:nvPr/>
        </p:nvSpPr>
        <p:spPr>
          <a:xfrm>
            <a:off x="1475656" y="1484784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2225370" y="1880849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3161474" y="1628800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 rot="1812101">
            <a:off x="3980281" y="1705152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 rot="19677269">
            <a:off x="5157341" y="1727761"/>
            <a:ext cx="546430" cy="15490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 rot="20648435">
            <a:off x="6073224" y="1607292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7194376" y="1349653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>
            <a:stCxn id="84" idx="2"/>
            <a:endCxn id="13" idx="6"/>
          </p:cNvCxnSpPr>
          <p:nvPr/>
        </p:nvCxnSpPr>
        <p:spPr>
          <a:xfrm flipH="1">
            <a:off x="6372200" y="1457665"/>
            <a:ext cx="822176" cy="3714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Овал 85"/>
          <p:cNvSpPr/>
          <p:nvPr/>
        </p:nvSpPr>
        <p:spPr>
          <a:xfrm>
            <a:off x="7091780" y="2645282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7" name="Прямая соединительная линия 86"/>
          <p:cNvCxnSpPr>
            <a:stCxn id="86" idx="3"/>
            <a:endCxn id="60" idx="5"/>
          </p:cNvCxnSpPr>
          <p:nvPr/>
        </p:nvCxnSpPr>
        <p:spPr>
          <a:xfrm flipH="1" flipV="1">
            <a:off x="6422356" y="2384863"/>
            <a:ext cx="701060" cy="4448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Овал 89"/>
          <p:cNvSpPr/>
          <p:nvPr/>
        </p:nvSpPr>
        <p:spPr>
          <a:xfrm>
            <a:off x="5034535" y="3645024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1" name="Прямая соединительная линия 90"/>
          <p:cNvCxnSpPr>
            <a:stCxn id="31" idx="3"/>
            <a:endCxn id="90" idx="7"/>
          </p:cNvCxnSpPr>
          <p:nvPr/>
        </p:nvCxnSpPr>
        <p:spPr>
          <a:xfrm flipH="1">
            <a:off x="5218923" y="3045694"/>
            <a:ext cx="405300" cy="6309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5638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69" grpId="0" animBg="1"/>
      <p:bldP spid="72" grpId="0" animBg="1"/>
      <p:bldP spid="79" grpId="0" animBg="1"/>
      <p:bldP spid="80" grpId="0" animBg="1"/>
      <p:bldP spid="81" grpId="0" animBg="1"/>
      <p:bldP spid="82" grpId="0" animBg="1"/>
      <p:bldP spid="82" grpId="1" animBg="1"/>
      <p:bldP spid="83" grpId="0" animBg="1"/>
      <p:bldP spid="8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</a:t>
            </a:r>
            <a:r>
              <a:rPr lang="en-US" dirty="0" smtClean="0"/>
              <a:t>DALI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14809"/>
            <a:ext cx="82429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Holm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L,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Sander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C.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Protein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structure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comparison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alignment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distance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matrices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J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Biol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1993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5;233(1)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855340" y="262625"/>
            <a:ext cx="4299952" cy="1867561"/>
            <a:chOff x="1628056" y="1349653"/>
            <a:chExt cx="5782344" cy="2511395"/>
          </a:xfrm>
        </p:grpSpPr>
        <p:sp>
          <p:nvSpPr>
            <p:cNvPr id="25" name="Овал 24"/>
            <p:cNvSpPr/>
            <p:nvPr/>
          </p:nvSpPr>
          <p:spPr>
            <a:xfrm>
              <a:off x="2411760" y="2153106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347864" y="2153106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211960" y="1865074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5076056" y="2017474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156176" y="1721058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stCxn id="25" idx="6"/>
              <a:endCxn id="26" idx="2"/>
            </p:cNvCxnSpPr>
            <p:nvPr/>
          </p:nvCxnSpPr>
          <p:spPr>
            <a:xfrm>
              <a:off x="2627784" y="2261118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>
              <a:stCxn id="26" idx="6"/>
              <a:endCxn id="27" idx="3"/>
            </p:cNvCxnSpPr>
            <p:nvPr/>
          </p:nvCxnSpPr>
          <p:spPr>
            <a:xfrm flipV="1">
              <a:off x="3563888" y="2049462"/>
              <a:ext cx="679708" cy="211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stCxn id="28" idx="2"/>
              <a:endCxn id="27" idx="6"/>
            </p:cNvCxnSpPr>
            <p:nvPr/>
          </p:nvCxnSpPr>
          <p:spPr>
            <a:xfrm flipH="1" flipV="1">
              <a:off x="4427984" y="1973086"/>
              <a:ext cx="648072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>
              <a:stCxn id="29" idx="2"/>
              <a:endCxn id="28" idx="6"/>
            </p:cNvCxnSpPr>
            <p:nvPr/>
          </p:nvCxnSpPr>
          <p:spPr>
            <a:xfrm flipH="1">
              <a:off x="5292080" y="1829070"/>
              <a:ext cx="864096" cy="296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Овал 33"/>
            <p:cNvSpPr/>
            <p:nvPr/>
          </p:nvSpPr>
          <p:spPr>
            <a:xfrm>
              <a:off x="2383937" y="2396750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320041" y="1762065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033995" y="2293106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4670124" y="2871089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5592587" y="2861306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единительная линия 38"/>
            <p:cNvCxnSpPr>
              <a:stCxn id="34" idx="6"/>
              <a:endCxn id="35" idx="2"/>
            </p:cNvCxnSpPr>
            <p:nvPr/>
          </p:nvCxnSpPr>
          <p:spPr>
            <a:xfrm flipV="1">
              <a:off x="2599961" y="1870077"/>
              <a:ext cx="720080" cy="6346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>
              <a:stCxn id="35" idx="6"/>
              <a:endCxn id="36" idx="1"/>
            </p:cNvCxnSpPr>
            <p:nvPr/>
          </p:nvCxnSpPr>
          <p:spPr>
            <a:xfrm>
              <a:off x="3536065" y="1870077"/>
              <a:ext cx="529566" cy="4546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>
              <a:stCxn id="37" idx="1"/>
              <a:endCxn id="36" idx="5"/>
            </p:cNvCxnSpPr>
            <p:nvPr/>
          </p:nvCxnSpPr>
          <p:spPr>
            <a:xfrm flipH="1" flipV="1">
              <a:off x="4218383" y="2477494"/>
              <a:ext cx="483377" cy="4252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>
              <a:stCxn id="64" idx="1"/>
              <a:endCxn id="37" idx="5"/>
            </p:cNvCxnSpPr>
            <p:nvPr/>
          </p:nvCxnSpPr>
          <p:spPr>
            <a:xfrm flipH="1" flipV="1">
              <a:off x="4854512" y="3055477"/>
              <a:ext cx="211659" cy="62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Овал 42"/>
            <p:cNvSpPr/>
            <p:nvPr/>
          </p:nvSpPr>
          <p:spPr>
            <a:xfrm>
              <a:off x="1628056" y="1654053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4" name="Прямая соединительная линия 43"/>
            <p:cNvCxnSpPr>
              <a:stCxn id="43" idx="5"/>
              <a:endCxn id="25" idx="1"/>
            </p:cNvCxnSpPr>
            <p:nvPr/>
          </p:nvCxnSpPr>
          <p:spPr>
            <a:xfrm>
              <a:off x="1812444" y="1838441"/>
              <a:ext cx="630952" cy="3463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/>
            <p:cNvSpPr/>
            <p:nvPr/>
          </p:nvSpPr>
          <p:spPr>
            <a:xfrm>
              <a:off x="1670719" y="1960807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/>
            <p:cNvCxnSpPr>
              <a:stCxn id="45" idx="6"/>
              <a:endCxn id="34" idx="2"/>
            </p:cNvCxnSpPr>
            <p:nvPr/>
          </p:nvCxnSpPr>
          <p:spPr>
            <a:xfrm>
              <a:off x="1886743" y="2068819"/>
              <a:ext cx="497194" cy="4359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Овал 46"/>
            <p:cNvSpPr/>
            <p:nvPr/>
          </p:nvSpPr>
          <p:spPr>
            <a:xfrm>
              <a:off x="6237968" y="2200475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>
              <a:stCxn id="47" idx="3"/>
              <a:endCxn id="38" idx="7"/>
            </p:cNvCxnSpPr>
            <p:nvPr/>
          </p:nvCxnSpPr>
          <p:spPr>
            <a:xfrm flipH="1">
              <a:off x="5776975" y="2384863"/>
              <a:ext cx="492629" cy="5080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48"/>
            <p:cNvGrpSpPr/>
            <p:nvPr/>
          </p:nvGrpSpPr>
          <p:grpSpPr>
            <a:xfrm>
              <a:off x="2913516" y="3036356"/>
              <a:ext cx="813049" cy="135632"/>
              <a:chOff x="1886743" y="3284984"/>
              <a:chExt cx="813049" cy="135632"/>
            </a:xfrm>
          </p:grpSpPr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1886743" y="3356992"/>
                <a:ext cx="81304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1907704" y="3284984"/>
                <a:ext cx="0" cy="1356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2699792" y="3284984"/>
                <a:ext cx="0" cy="1356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3078493" y="3171988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 </a:t>
              </a:r>
              <a:r>
                <a:rPr lang="en-US" dirty="0" smtClean="0"/>
                <a:t>Å</a:t>
              </a:r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7194376" y="1349653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1" name="Прямая соединительная линия 60"/>
            <p:cNvCxnSpPr>
              <a:stCxn id="60" idx="2"/>
              <a:endCxn id="29" idx="6"/>
            </p:cNvCxnSpPr>
            <p:nvPr/>
          </p:nvCxnSpPr>
          <p:spPr>
            <a:xfrm flipH="1">
              <a:off x="6372200" y="1457665"/>
              <a:ext cx="822176" cy="3714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Овал 61"/>
            <p:cNvSpPr/>
            <p:nvPr/>
          </p:nvSpPr>
          <p:spPr>
            <a:xfrm>
              <a:off x="7091780" y="2645282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3" name="Прямая соединительная линия 62"/>
            <p:cNvCxnSpPr>
              <a:stCxn id="62" idx="3"/>
              <a:endCxn id="47" idx="5"/>
            </p:cNvCxnSpPr>
            <p:nvPr/>
          </p:nvCxnSpPr>
          <p:spPr>
            <a:xfrm flipH="1" flipV="1">
              <a:off x="6422356" y="2384863"/>
              <a:ext cx="701060" cy="4448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Овал 63"/>
            <p:cNvSpPr/>
            <p:nvPr/>
          </p:nvSpPr>
          <p:spPr>
            <a:xfrm>
              <a:off x="5034535" y="3645024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5" name="Прямая соединительная линия 64"/>
            <p:cNvCxnSpPr>
              <a:stCxn id="38" idx="3"/>
              <a:endCxn id="64" idx="7"/>
            </p:cNvCxnSpPr>
            <p:nvPr/>
          </p:nvCxnSpPr>
          <p:spPr>
            <a:xfrm flipH="1">
              <a:off x="5218923" y="3045694"/>
              <a:ext cx="405300" cy="6309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52" t="28325" r="40636" b="25150"/>
          <a:stretch/>
        </p:blipFill>
        <p:spPr bwMode="auto">
          <a:xfrm>
            <a:off x="309542" y="2420888"/>
            <a:ext cx="3545798" cy="225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98" t="29588" r="41361" b="24410"/>
          <a:stretch/>
        </p:blipFill>
        <p:spPr bwMode="auto">
          <a:xfrm>
            <a:off x="262777" y="2438382"/>
            <a:ext cx="3589143" cy="228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50" t="28325" r="31478" b="13119"/>
          <a:stretch/>
        </p:blipFill>
        <p:spPr bwMode="auto">
          <a:xfrm>
            <a:off x="4220031" y="2276872"/>
            <a:ext cx="4226623" cy="277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179512" y="515719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Задача</a:t>
            </a:r>
            <a:r>
              <a:rPr lang="en-US" dirty="0" smtClean="0"/>
              <a:t>: </a:t>
            </a:r>
            <a:r>
              <a:rPr lang="ru-RU" dirty="0" smtClean="0"/>
              <a:t>выбрать выровненные атомы так, чтобы матрицы стали похожими.</a:t>
            </a:r>
            <a:br>
              <a:rPr lang="ru-RU" dirty="0" smtClean="0"/>
            </a:br>
            <a:r>
              <a:rPr lang="ru-RU" dirty="0" smtClean="0"/>
              <a:t>При этом разрешается удалять строки (и столбцы) из матрицы, а также менять их местами.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60293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</a:t>
            </a:r>
            <a:r>
              <a:rPr lang="en-US" dirty="0" smtClean="0"/>
              <a:t>DALI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14809"/>
            <a:ext cx="82429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Holm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L,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Sander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C.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Protein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structure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comparison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alignment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distance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matrices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J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Biol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1993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5;233(1)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6" t="8682" r="25625" b="5837"/>
          <a:stretch/>
        </p:blipFill>
        <p:spPr bwMode="auto">
          <a:xfrm>
            <a:off x="192291" y="1484784"/>
            <a:ext cx="4320480" cy="359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11" t="11522" r="53750" b="3073"/>
          <a:stretch/>
        </p:blipFill>
        <p:spPr bwMode="auto">
          <a:xfrm>
            <a:off x="4932040" y="404664"/>
            <a:ext cx="3076575" cy="543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44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</a:t>
            </a:r>
            <a:r>
              <a:rPr lang="en-US" dirty="0" smtClean="0"/>
              <a:t>DALI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14809"/>
            <a:ext cx="82429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Holm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L,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Sander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C.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Protein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structure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comparison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alignment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distance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matrices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J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Biol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1993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5;233(1)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7" t="9432" r="17856" b="3072"/>
          <a:stretch/>
        </p:blipFill>
        <p:spPr bwMode="auto">
          <a:xfrm>
            <a:off x="0" y="692696"/>
            <a:ext cx="8439150" cy="556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42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</a:t>
            </a:r>
            <a:r>
              <a:rPr lang="en-US" dirty="0" smtClean="0"/>
              <a:t>DALI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14809"/>
            <a:ext cx="82429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Holm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L,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Sander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C.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Protein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structure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comparison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alignment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distance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matrices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J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Biol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1993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5;233(1)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78" t="31886" r="69286" b="55839"/>
          <a:stretch/>
        </p:blipFill>
        <p:spPr bwMode="auto">
          <a:xfrm>
            <a:off x="323528" y="1340768"/>
            <a:ext cx="2190750" cy="78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836712"/>
            <a:ext cx="1894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Целевая функция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1546627"/>
            <a:ext cx="5445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, </a:t>
            </a:r>
            <a:r>
              <a:rPr lang="ru-RU" dirty="0" smtClean="0"/>
              <a:t>где </a:t>
            </a:r>
            <a:r>
              <a:rPr lang="en-US" dirty="0" smtClean="0"/>
              <a:t>i </a:t>
            </a:r>
            <a:r>
              <a:rPr lang="ru-RU" dirty="0" smtClean="0"/>
              <a:t>и </a:t>
            </a:r>
            <a:r>
              <a:rPr lang="en-US" dirty="0" smtClean="0"/>
              <a:t>j</a:t>
            </a:r>
            <a:r>
              <a:rPr lang="ru-RU" dirty="0" smtClean="0"/>
              <a:t> – координаты в матрице (= в выравнивании)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97" t="37725" r="10136" b="51737"/>
          <a:stretch/>
        </p:blipFill>
        <p:spPr bwMode="auto">
          <a:xfrm>
            <a:off x="463004" y="2276872"/>
            <a:ext cx="2471489" cy="67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32" t="23318" r="27947" b="47306"/>
          <a:stretch/>
        </p:blipFill>
        <p:spPr bwMode="auto">
          <a:xfrm>
            <a:off x="463004" y="3212976"/>
            <a:ext cx="3672408" cy="117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295213" y="3501008"/>
                <a:ext cx="1572931" cy="473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b="0" i="1" baseline="30000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400</m:t>
                            </m:r>
                          </m:den>
                        </m:f>
                      </m:sup>
                    </m:sSup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213" y="3501008"/>
                <a:ext cx="1572931" cy="47301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488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95536" y="4869160"/>
            <a:ext cx="6873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Смысл: сильно непохожие расстояния вообще не надо учитывать.</a:t>
            </a:r>
          </a:p>
          <a:p>
            <a:endParaRPr lang="ru-RU" dirty="0"/>
          </a:p>
          <a:p>
            <a:r>
              <a:rPr lang="ru-RU" dirty="0" smtClean="0"/>
              <a:t>Задача: подобрать такую перестановку строк и столбцов в матрице,</a:t>
            </a:r>
          </a:p>
          <a:p>
            <a:r>
              <a:rPr lang="ru-RU" dirty="0" smtClean="0"/>
              <a:t>чтобы </a:t>
            </a:r>
            <a:r>
              <a:rPr lang="en-US" dirty="0" smtClean="0"/>
              <a:t>S → max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966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9255"/>
            <a:ext cx="7507288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Алгоритм гибкого совмещения</a:t>
            </a:r>
            <a:r>
              <a:rPr lang="en-US" dirty="0" smtClean="0"/>
              <a:t> (FATCAT)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7504" y="1342927"/>
            <a:ext cx="6404288" cy="33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431" y="4715852"/>
            <a:ext cx="172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Ye, </a:t>
            </a:r>
            <a:r>
              <a:rPr lang="en-US" dirty="0" err="1" smtClean="0"/>
              <a:t>Godzik</a:t>
            </a:r>
            <a:r>
              <a:rPr lang="en-US" dirty="0" smtClean="0"/>
              <a:t>, 2003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987824" y="5085184"/>
            <a:ext cx="3358949" cy="115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13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8072"/>
            <a:ext cx="8388424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Постановка задачи при заданном выравнивании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1788" y="5720968"/>
            <a:ext cx="548640" cy="396240"/>
          </a:xfrm>
        </p:spPr>
        <p:txBody>
          <a:bodyPr/>
          <a:lstStyle/>
          <a:p>
            <a:fld id="{0650861A-FB08-42BE-8AE3-7B76ACB541A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131840" y="1649050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67944" y="1649050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932040" y="1361018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96136" y="1513418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876256" y="1217002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6"/>
            <a:endCxn id="10" idx="2"/>
          </p:cNvCxnSpPr>
          <p:nvPr/>
        </p:nvCxnSpPr>
        <p:spPr>
          <a:xfrm>
            <a:off x="3347864" y="1757062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0" idx="6"/>
            <a:endCxn id="11" idx="3"/>
          </p:cNvCxnSpPr>
          <p:nvPr/>
        </p:nvCxnSpPr>
        <p:spPr>
          <a:xfrm flipV="1">
            <a:off x="4283968" y="1545406"/>
            <a:ext cx="679708" cy="211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2" idx="2"/>
            <a:endCxn id="11" idx="6"/>
          </p:cNvCxnSpPr>
          <p:nvPr/>
        </p:nvCxnSpPr>
        <p:spPr>
          <a:xfrm flipH="1" flipV="1">
            <a:off x="5148064" y="1469030"/>
            <a:ext cx="648072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2"/>
            <a:endCxn id="12" idx="6"/>
          </p:cNvCxnSpPr>
          <p:nvPr/>
        </p:nvCxnSpPr>
        <p:spPr>
          <a:xfrm flipH="1">
            <a:off x="6012160" y="1325014"/>
            <a:ext cx="864096" cy="296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3104017" y="1892694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040121" y="1258009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754075" y="1789050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390204" y="2367033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312667" y="2357250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>
            <a:stCxn id="27" idx="6"/>
            <a:endCxn id="28" idx="2"/>
          </p:cNvCxnSpPr>
          <p:nvPr/>
        </p:nvCxnSpPr>
        <p:spPr>
          <a:xfrm flipV="1">
            <a:off x="3320041" y="1366021"/>
            <a:ext cx="720080" cy="6346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8" idx="6"/>
            <a:endCxn id="29" idx="1"/>
          </p:cNvCxnSpPr>
          <p:nvPr/>
        </p:nvCxnSpPr>
        <p:spPr>
          <a:xfrm>
            <a:off x="4256145" y="1366021"/>
            <a:ext cx="529566" cy="4546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30" idx="1"/>
            <a:endCxn id="29" idx="5"/>
          </p:cNvCxnSpPr>
          <p:nvPr/>
        </p:nvCxnSpPr>
        <p:spPr>
          <a:xfrm flipH="1" flipV="1">
            <a:off x="4938463" y="1973438"/>
            <a:ext cx="483377" cy="4252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90" idx="1"/>
            <a:endCxn id="30" idx="5"/>
          </p:cNvCxnSpPr>
          <p:nvPr/>
        </p:nvCxnSpPr>
        <p:spPr>
          <a:xfrm flipH="1" flipV="1">
            <a:off x="5574592" y="2551421"/>
            <a:ext cx="211659" cy="549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2348136" y="1149997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>
            <a:stCxn id="47" idx="5"/>
            <a:endCxn id="4" idx="1"/>
          </p:cNvCxnSpPr>
          <p:nvPr/>
        </p:nvCxnSpPr>
        <p:spPr>
          <a:xfrm>
            <a:off x="2532524" y="1334385"/>
            <a:ext cx="630952" cy="3463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2390799" y="1456751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>
            <a:stCxn id="50" idx="6"/>
            <a:endCxn id="27" idx="2"/>
          </p:cNvCxnSpPr>
          <p:nvPr/>
        </p:nvCxnSpPr>
        <p:spPr>
          <a:xfrm>
            <a:off x="2606823" y="1564763"/>
            <a:ext cx="497194" cy="4359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6958048" y="1696419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>
            <a:stCxn id="60" idx="3"/>
            <a:endCxn id="31" idx="7"/>
          </p:cNvCxnSpPr>
          <p:nvPr/>
        </p:nvCxnSpPr>
        <p:spPr>
          <a:xfrm flipH="1">
            <a:off x="6497055" y="1880807"/>
            <a:ext cx="492629" cy="508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3"/>
          <p:cNvGrpSpPr/>
          <p:nvPr/>
        </p:nvGrpSpPr>
        <p:grpSpPr>
          <a:xfrm>
            <a:off x="3633596" y="2532300"/>
            <a:ext cx="813049" cy="135632"/>
            <a:chOff x="1886743" y="3284984"/>
            <a:chExt cx="813049" cy="135632"/>
          </a:xfrm>
        </p:grpSpPr>
        <p:cxnSp>
          <p:nvCxnSpPr>
            <p:cNvPr id="62" name="Прямая соединительная линия 61"/>
            <p:cNvCxnSpPr/>
            <p:nvPr/>
          </p:nvCxnSpPr>
          <p:spPr>
            <a:xfrm>
              <a:off x="1886743" y="3356992"/>
              <a:ext cx="81304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1907704" y="3284984"/>
              <a:ext cx="0" cy="135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2699792" y="3284984"/>
              <a:ext cx="0" cy="135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3798573" y="2667932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</a:t>
            </a:r>
            <a:r>
              <a:rPr lang="en-US" dirty="0" smtClean="0"/>
              <a:t>Å</a:t>
            </a:r>
            <a:endParaRPr lang="ru-RU" dirty="0"/>
          </a:p>
        </p:txBody>
      </p:sp>
      <p:sp>
        <p:nvSpPr>
          <p:cNvPr id="72" name="Овал 71"/>
          <p:cNvSpPr/>
          <p:nvPr/>
        </p:nvSpPr>
        <p:spPr>
          <a:xfrm>
            <a:off x="2195736" y="980728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2945450" y="1376793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3881554" y="1124744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 rot="1812101">
            <a:off x="4700361" y="1201096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7914456" y="845597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>
            <a:stCxn id="84" idx="2"/>
            <a:endCxn id="13" idx="6"/>
          </p:cNvCxnSpPr>
          <p:nvPr/>
        </p:nvCxnSpPr>
        <p:spPr>
          <a:xfrm flipH="1">
            <a:off x="7092280" y="953609"/>
            <a:ext cx="822176" cy="3714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Овал 85"/>
          <p:cNvSpPr/>
          <p:nvPr/>
        </p:nvSpPr>
        <p:spPr>
          <a:xfrm>
            <a:off x="7811860" y="2141226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7" name="Прямая соединительная линия 86"/>
          <p:cNvCxnSpPr>
            <a:stCxn id="86" idx="3"/>
            <a:endCxn id="60" idx="5"/>
          </p:cNvCxnSpPr>
          <p:nvPr/>
        </p:nvCxnSpPr>
        <p:spPr>
          <a:xfrm flipH="1" flipV="1">
            <a:off x="7142436" y="1880807"/>
            <a:ext cx="701060" cy="4448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Овал 89"/>
          <p:cNvSpPr/>
          <p:nvPr/>
        </p:nvSpPr>
        <p:spPr>
          <a:xfrm>
            <a:off x="5754615" y="3068960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1" name="Прямая соединительная линия 90"/>
          <p:cNvCxnSpPr>
            <a:stCxn id="31" idx="3"/>
            <a:endCxn id="90" idx="7"/>
          </p:cNvCxnSpPr>
          <p:nvPr/>
        </p:nvCxnSpPr>
        <p:spPr>
          <a:xfrm flipH="1">
            <a:off x="5939003" y="2541638"/>
            <a:ext cx="405300" cy="5589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2647" y="2925519"/>
            <a:ext cx="8377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атомов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N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</a:p>
          <a:p>
            <a:r>
              <a:rPr lang="ru-RU" sz="2400" dirty="0" smtClean="0"/>
              <a:t>Выравнивание, то есть </a:t>
            </a:r>
            <a:endParaRPr lang="ru-RU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82647" y="2925519"/>
            <a:ext cx="8377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атомов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N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</a:p>
          <a:p>
            <a:r>
              <a:rPr lang="ru-RU" sz="2400" dirty="0" smtClean="0"/>
              <a:t>Выравнивание, то есть набор пар атомов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),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 …,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=(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L</a:t>
            </a:r>
            <a:r>
              <a:rPr lang="en-US" sz="2400" dirty="0" err="1" smtClean="0"/>
              <a:t>,j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),</a:t>
            </a:r>
          </a:p>
          <a:p>
            <a:r>
              <a:rPr lang="ru-RU" sz="2400" dirty="0" smtClean="0"/>
              <a:t>такой, что из </a:t>
            </a:r>
            <a:r>
              <a:rPr lang="en-US" sz="2400" dirty="0" err="1" smtClean="0"/>
              <a:t>q≠w</a:t>
            </a:r>
            <a:r>
              <a:rPr lang="ru-RU" sz="2400" dirty="0" smtClean="0"/>
              <a:t> =</a:t>
            </a:r>
            <a:r>
              <a:rPr lang="en-US" sz="2400" dirty="0" smtClean="0"/>
              <a:t>&gt;</a:t>
            </a:r>
            <a:r>
              <a:rPr lang="ru-RU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≠i</a:t>
            </a:r>
            <a:r>
              <a:rPr lang="en-US" sz="2400" baseline="-25000" dirty="0" err="1" smtClean="0"/>
              <a:t>w</a:t>
            </a:r>
            <a:r>
              <a:rPr lang="en-US" sz="2400" dirty="0" smtClean="0"/>
              <a:t> &amp;</a:t>
            </a:r>
            <a:r>
              <a:rPr lang="en-US" sz="2400" dirty="0"/>
              <a:t>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≠j</a:t>
            </a:r>
            <a:r>
              <a:rPr lang="en-US" sz="2400" baseline="-25000" dirty="0" err="1" smtClean="0"/>
              <a:t>w</a:t>
            </a:r>
            <a:endParaRPr lang="ru-RU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82647" y="2924944"/>
            <a:ext cx="83777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атомов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N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</a:p>
          <a:p>
            <a:r>
              <a:rPr lang="ru-RU" sz="2400" dirty="0" smtClean="0"/>
              <a:t>Выравнивание, то есть набор пар атомов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),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 …,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=(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L</a:t>
            </a:r>
            <a:r>
              <a:rPr lang="en-US" sz="2400" dirty="0" err="1" smtClean="0"/>
              <a:t>,j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),</a:t>
            </a:r>
          </a:p>
          <a:p>
            <a:r>
              <a:rPr lang="ru-RU" sz="2400" dirty="0" smtClean="0"/>
              <a:t>такой, что из </a:t>
            </a:r>
            <a:r>
              <a:rPr lang="en-US" sz="2400" dirty="0" err="1" smtClean="0"/>
              <a:t>q≠w</a:t>
            </a:r>
            <a:r>
              <a:rPr lang="ru-RU" sz="2400" dirty="0" smtClean="0"/>
              <a:t> =</a:t>
            </a:r>
            <a:r>
              <a:rPr lang="en-US" sz="2400" dirty="0" smtClean="0"/>
              <a:t>&gt;</a:t>
            </a:r>
            <a:r>
              <a:rPr lang="ru-RU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≠i</a:t>
            </a:r>
            <a:r>
              <a:rPr lang="en-US" sz="2400" baseline="-25000" dirty="0" err="1" smtClean="0"/>
              <a:t>w</a:t>
            </a:r>
            <a:r>
              <a:rPr lang="en-US" sz="2400" dirty="0" smtClean="0"/>
              <a:t> &amp;</a:t>
            </a:r>
            <a:r>
              <a:rPr lang="en-US" sz="2400" dirty="0"/>
              <a:t>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≠j</a:t>
            </a:r>
            <a:r>
              <a:rPr lang="en-US" sz="2400" baseline="-25000" dirty="0" err="1" smtClean="0"/>
              <a:t>w</a:t>
            </a:r>
            <a:endParaRPr lang="en-US" sz="2400" baseline="-25000" dirty="0" smtClean="0"/>
          </a:p>
          <a:p>
            <a:endParaRPr lang="en-US" sz="2400" baseline="-25000" dirty="0"/>
          </a:p>
          <a:p>
            <a:r>
              <a:rPr lang="ru-RU" sz="2400" dirty="0" smtClean="0"/>
              <a:t>Требуется найти</a:t>
            </a:r>
            <a:endParaRPr lang="ru-RU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82647" y="2925519"/>
            <a:ext cx="83777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атомов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N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</a:p>
          <a:p>
            <a:r>
              <a:rPr lang="ru-RU" sz="2400" dirty="0" smtClean="0"/>
              <a:t>Выравнивание, то есть набор пар атомов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),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 …,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=(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L</a:t>
            </a:r>
            <a:r>
              <a:rPr lang="en-US" sz="2400" dirty="0" err="1" smtClean="0"/>
              <a:t>,j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),</a:t>
            </a:r>
          </a:p>
          <a:p>
            <a:r>
              <a:rPr lang="ru-RU" sz="2400" dirty="0" smtClean="0"/>
              <a:t>такой, что из </a:t>
            </a:r>
            <a:r>
              <a:rPr lang="en-US" sz="2400" dirty="0" err="1" smtClean="0"/>
              <a:t>q≠w</a:t>
            </a:r>
            <a:r>
              <a:rPr lang="ru-RU" sz="2400" dirty="0" smtClean="0"/>
              <a:t> =</a:t>
            </a:r>
            <a:r>
              <a:rPr lang="en-US" sz="2400" dirty="0" smtClean="0"/>
              <a:t>&gt;</a:t>
            </a:r>
            <a:r>
              <a:rPr lang="ru-RU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≠i</a:t>
            </a:r>
            <a:r>
              <a:rPr lang="en-US" sz="2400" baseline="-25000" dirty="0" err="1" smtClean="0"/>
              <a:t>w</a:t>
            </a:r>
            <a:r>
              <a:rPr lang="en-US" sz="2400" dirty="0" smtClean="0"/>
              <a:t> &amp;</a:t>
            </a:r>
            <a:r>
              <a:rPr lang="en-US" sz="2400" dirty="0"/>
              <a:t>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≠j</a:t>
            </a:r>
            <a:r>
              <a:rPr lang="en-US" sz="2400" baseline="-25000" dirty="0" err="1" smtClean="0"/>
              <a:t>w</a:t>
            </a:r>
            <a:endParaRPr lang="en-US" sz="2400" baseline="-25000" dirty="0" smtClean="0"/>
          </a:p>
          <a:p>
            <a:endParaRPr lang="en-US" sz="2400" baseline="-25000" dirty="0"/>
          </a:p>
          <a:p>
            <a:r>
              <a:rPr lang="ru-RU" sz="2400" dirty="0" smtClean="0"/>
              <a:t>Требуется найти такое движение структуры В, </a:t>
            </a:r>
            <a:endParaRPr lang="ru-RU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82646" y="2925519"/>
            <a:ext cx="837778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атомов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N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</a:p>
          <a:p>
            <a:r>
              <a:rPr lang="ru-RU" sz="2400" dirty="0" smtClean="0"/>
              <a:t>Выравнивание, то есть набор пар атомов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),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 …,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=(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L</a:t>
            </a:r>
            <a:r>
              <a:rPr lang="en-US" sz="2400" dirty="0" err="1" smtClean="0"/>
              <a:t>,j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),</a:t>
            </a:r>
          </a:p>
          <a:p>
            <a:r>
              <a:rPr lang="ru-RU" sz="2400" dirty="0" smtClean="0"/>
              <a:t>такой, что из </a:t>
            </a:r>
            <a:r>
              <a:rPr lang="en-US" sz="2400" dirty="0" err="1" smtClean="0"/>
              <a:t>q≠w</a:t>
            </a:r>
            <a:r>
              <a:rPr lang="ru-RU" sz="2400" dirty="0" smtClean="0"/>
              <a:t> =</a:t>
            </a:r>
            <a:r>
              <a:rPr lang="en-US" sz="2400" dirty="0" smtClean="0"/>
              <a:t>&gt;</a:t>
            </a:r>
            <a:r>
              <a:rPr lang="ru-RU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≠i</a:t>
            </a:r>
            <a:r>
              <a:rPr lang="en-US" sz="2400" baseline="-25000" dirty="0" err="1" smtClean="0"/>
              <a:t>w</a:t>
            </a:r>
            <a:r>
              <a:rPr lang="en-US" sz="2400" dirty="0" smtClean="0"/>
              <a:t> &amp;</a:t>
            </a:r>
            <a:r>
              <a:rPr lang="en-US" sz="2400" dirty="0"/>
              <a:t>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≠j</a:t>
            </a:r>
            <a:r>
              <a:rPr lang="en-US" sz="2400" baseline="-25000" dirty="0" err="1" smtClean="0"/>
              <a:t>w</a:t>
            </a:r>
            <a:endParaRPr lang="en-US" sz="2400" baseline="-25000" dirty="0" smtClean="0"/>
          </a:p>
          <a:p>
            <a:endParaRPr lang="en-US" sz="2400" baseline="-25000" dirty="0"/>
          </a:p>
          <a:p>
            <a:r>
              <a:rPr lang="ru-RU" sz="2400" dirty="0" smtClean="0"/>
              <a:t>Требуется найти такое движение структуры В, при котором</a:t>
            </a:r>
          </a:p>
          <a:p>
            <a:r>
              <a:rPr lang="en-US" sz="2400" dirty="0" smtClean="0"/>
              <a:t>RMSD </a:t>
            </a:r>
            <a:r>
              <a:rPr lang="ru-RU" sz="2400" dirty="0" smtClean="0"/>
              <a:t>→ </a:t>
            </a:r>
            <a:r>
              <a:rPr lang="en-US" sz="2400" dirty="0" smtClean="0"/>
              <a:t>min</a:t>
            </a:r>
            <a:endParaRPr lang="ru-RU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82647" y="2924944"/>
            <a:ext cx="83777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атомов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N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</a:p>
          <a:p>
            <a:r>
              <a:rPr lang="ru-RU" sz="2400" dirty="0" smtClean="0"/>
              <a:t>Выравнивание, то есть набор пар атомов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),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 …,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=(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L</a:t>
            </a:r>
            <a:r>
              <a:rPr lang="en-US" sz="2400" dirty="0" err="1" smtClean="0"/>
              <a:t>,j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),</a:t>
            </a:r>
          </a:p>
          <a:p>
            <a:r>
              <a:rPr lang="ru-RU" sz="2400" dirty="0" smtClean="0"/>
              <a:t>такой, что из </a:t>
            </a:r>
            <a:r>
              <a:rPr lang="en-US" sz="2400" dirty="0" err="1" smtClean="0"/>
              <a:t>q≠w</a:t>
            </a:r>
            <a:r>
              <a:rPr lang="ru-RU" sz="2400" dirty="0" smtClean="0"/>
              <a:t> =</a:t>
            </a:r>
            <a:r>
              <a:rPr lang="en-US" sz="2400" dirty="0" smtClean="0"/>
              <a:t>&gt;</a:t>
            </a:r>
            <a:r>
              <a:rPr lang="ru-RU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≠i</a:t>
            </a:r>
            <a:r>
              <a:rPr lang="en-US" sz="2400" baseline="-25000" dirty="0" err="1" smtClean="0"/>
              <a:t>w</a:t>
            </a:r>
            <a:r>
              <a:rPr lang="en-US" sz="2400" dirty="0" smtClean="0"/>
              <a:t> &amp;</a:t>
            </a:r>
            <a:r>
              <a:rPr lang="en-US" sz="2400" dirty="0"/>
              <a:t>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≠j</a:t>
            </a:r>
            <a:r>
              <a:rPr lang="en-US" sz="2400" baseline="-25000" dirty="0" err="1" smtClean="0"/>
              <a:t>w</a:t>
            </a:r>
            <a:endParaRPr lang="en-US" sz="2400" baseline="-25000" dirty="0" smtClean="0"/>
          </a:p>
          <a:p>
            <a:endParaRPr lang="en-US" sz="2400" baseline="-25000" dirty="0"/>
          </a:p>
          <a:p>
            <a:r>
              <a:rPr lang="ru-RU" sz="2400" dirty="0" smtClean="0"/>
              <a:t>Требуется найти такое движение структуры В, при котором</a:t>
            </a:r>
          </a:p>
          <a:p>
            <a:r>
              <a:rPr lang="en-US" sz="2400" dirty="0" smtClean="0"/>
              <a:t>RMSD </a:t>
            </a:r>
            <a:r>
              <a:rPr lang="ru-RU" sz="2400" dirty="0" smtClean="0"/>
              <a:t>→ </a:t>
            </a:r>
            <a:r>
              <a:rPr lang="en-US" sz="2400" dirty="0" smtClean="0"/>
              <a:t>min</a:t>
            </a:r>
          </a:p>
          <a:p>
            <a:endParaRPr lang="en-US" sz="2400" dirty="0"/>
          </a:p>
          <a:p>
            <a:r>
              <a:rPr lang="ru-RU" sz="2400" dirty="0" smtClean="0"/>
              <a:t>Вопрос</a:t>
            </a:r>
            <a:r>
              <a:rPr lang="en-US" sz="2400" dirty="0" smtClean="0"/>
              <a:t>: </a:t>
            </a:r>
            <a:r>
              <a:rPr lang="ru-RU" sz="2400" dirty="0" smtClean="0"/>
              <a:t>сколько чисел (степеней свободы) требуется для описания такого движения?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27026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Движение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4</a:t>
            </a:fld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259632" y="836712"/>
            <a:ext cx="0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259632" y="2348880"/>
            <a:ext cx="17281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835696" y="134076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endCxn id="9" idx="2"/>
          </p:cNvCxnSpPr>
          <p:nvPr/>
        </p:nvCxnSpPr>
        <p:spPr>
          <a:xfrm flipV="1">
            <a:off x="1259632" y="1412776"/>
            <a:ext cx="576064" cy="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894589" y="1501482"/>
            <a:ext cx="8384" cy="85571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05563" y="122811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760947" y="237389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9831642" flipV="1">
            <a:off x="4623661" y="859080"/>
            <a:ext cx="0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9831642">
            <a:off x="4883839" y="1848262"/>
            <a:ext cx="17281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 rot="19831642">
            <a:off x="5027288" y="10675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endCxn id="19" idx="2"/>
          </p:cNvCxnSpPr>
          <p:nvPr/>
        </p:nvCxnSpPr>
        <p:spPr>
          <a:xfrm rot="19831642" flipV="1">
            <a:off x="4497816" y="1316727"/>
            <a:ext cx="576064" cy="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9831642" flipV="1">
            <a:off x="5341487" y="1165833"/>
            <a:ext cx="8384" cy="85571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4351769" y="1423120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769" y="1423120"/>
                <a:ext cx="183320" cy="27699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0000" r="-9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/>
              <p:cNvSpPr txBox="1"/>
              <p:nvPr/>
            </p:nvSpPr>
            <p:spPr>
              <a:xfrm>
                <a:off x="5467858" y="200741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858" y="2007410"/>
                <a:ext cx="186718" cy="27699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2258" r="-38710"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 стрелкой 41"/>
          <p:cNvCxnSpPr/>
          <p:nvPr/>
        </p:nvCxnSpPr>
        <p:spPr>
          <a:xfrm flipV="1">
            <a:off x="4402409" y="2453894"/>
            <a:ext cx="0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402409" y="3966062"/>
            <a:ext cx="17281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4402409" y="3029958"/>
            <a:ext cx="576064" cy="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5037366" y="3118664"/>
            <a:ext cx="8384" cy="85571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48340" y="284529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4903724" y="399107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780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Теорема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131840" y="1649050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67944" y="1649050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32040" y="1361018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96136" y="1513418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876256" y="1217002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4" idx="6"/>
            <a:endCxn id="5" idx="2"/>
          </p:cNvCxnSpPr>
          <p:nvPr/>
        </p:nvCxnSpPr>
        <p:spPr>
          <a:xfrm>
            <a:off x="3347864" y="1757062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5" idx="6"/>
            <a:endCxn id="6" idx="3"/>
          </p:cNvCxnSpPr>
          <p:nvPr/>
        </p:nvCxnSpPr>
        <p:spPr>
          <a:xfrm flipV="1">
            <a:off x="4283968" y="1545406"/>
            <a:ext cx="679708" cy="211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7" idx="2"/>
            <a:endCxn id="6" idx="6"/>
          </p:cNvCxnSpPr>
          <p:nvPr/>
        </p:nvCxnSpPr>
        <p:spPr>
          <a:xfrm flipH="1" flipV="1">
            <a:off x="5148064" y="1469030"/>
            <a:ext cx="648072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8" idx="2"/>
            <a:endCxn id="7" idx="6"/>
          </p:cNvCxnSpPr>
          <p:nvPr/>
        </p:nvCxnSpPr>
        <p:spPr>
          <a:xfrm flipH="1">
            <a:off x="6012160" y="1325014"/>
            <a:ext cx="864096" cy="296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104017" y="1892694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40121" y="1258009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754075" y="1789050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390204" y="2367033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312667" y="2357250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13" idx="6"/>
            <a:endCxn id="14" idx="2"/>
          </p:cNvCxnSpPr>
          <p:nvPr/>
        </p:nvCxnSpPr>
        <p:spPr>
          <a:xfrm flipV="1">
            <a:off x="3320041" y="1366021"/>
            <a:ext cx="720080" cy="6346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4" idx="6"/>
            <a:endCxn id="15" idx="1"/>
          </p:cNvCxnSpPr>
          <p:nvPr/>
        </p:nvCxnSpPr>
        <p:spPr>
          <a:xfrm>
            <a:off x="4256145" y="1366021"/>
            <a:ext cx="529566" cy="4546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6" idx="1"/>
            <a:endCxn id="15" idx="5"/>
          </p:cNvCxnSpPr>
          <p:nvPr/>
        </p:nvCxnSpPr>
        <p:spPr>
          <a:xfrm flipH="1" flipV="1">
            <a:off x="4938463" y="1973438"/>
            <a:ext cx="483377" cy="4252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41" idx="1"/>
            <a:endCxn id="16" idx="5"/>
          </p:cNvCxnSpPr>
          <p:nvPr/>
        </p:nvCxnSpPr>
        <p:spPr>
          <a:xfrm flipH="1" flipV="1">
            <a:off x="5574592" y="2551421"/>
            <a:ext cx="211659" cy="549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2348136" y="1149997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stCxn id="22" idx="5"/>
            <a:endCxn id="4" idx="1"/>
          </p:cNvCxnSpPr>
          <p:nvPr/>
        </p:nvCxnSpPr>
        <p:spPr>
          <a:xfrm>
            <a:off x="2532524" y="1334385"/>
            <a:ext cx="630952" cy="3463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2390799" y="1456751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24" idx="6"/>
            <a:endCxn id="13" idx="2"/>
          </p:cNvCxnSpPr>
          <p:nvPr/>
        </p:nvCxnSpPr>
        <p:spPr>
          <a:xfrm>
            <a:off x="2606823" y="1564763"/>
            <a:ext cx="497194" cy="4359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6958048" y="1696419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>
            <a:stCxn id="26" idx="3"/>
            <a:endCxn id="17" idx="7"/>
          </p:cNvCxnSpPr>
          <p:nvPr/>
        </p:nvCxnSpPr>
        <p:spPr>
          <a:xfrm flipH="1">
            <a:off x="6497055" y="1880807"/>
            <a:ext cx="492629" cy="508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3633596" y="2532300"/>
            <a:ext cx="813049" cy="135632"/>
            <a:chOff x="1886743" y="3284984"/>
            <a:chExt cx="813049" cy="135632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1886743" y="3356992"/>
              <a:ext cx="81304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907704" y="3284984"/>
              <a:ext cx="0" cy="135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699792" y="3284984"/>
              <a:ext cx="0" cy="135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798573" y="2667932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</a:t>
            </a:r>
            <a:r>
              <a:rPr lang="en-US" dirty="0" smtClean="0"/>
              <a:t>Å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2195736" y="980728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945450" y="1376793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881554" y="1124744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1812101">
            <a:off x="4700361" y="1201096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914456" y="845597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>
            <a:stCxn id="37" idx="2"/>
            <a:endCxn id="8" idx="6"/>
          </p:cNvCxnSpPr>
          <p:nvPr/>
        </p:nvCxnSpPr>
        <p:spPr>
          <a:xfrm flipH="1">
            <a:off x="7092280" y="953609"/>
            <a:ext cx="822176" cy="3714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7811860" y="2141226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>
            <a:stCxn id="39" idx="3"/>
            <a:endCxn id="26" idx="5"/>
          </p:cNvCxnSpPr>
          <p:nvPr/>
        </p:nvCxnSpPr>
        <p:spPr>
          <a:xfrm flipH="1" flipV="1">
            <a:off x="7142436" y="1880807"/>
            <a:ext cx="701060" cy="4448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5754615" y="3068960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>
            <a:stCxn id="17" idx="3"/>
            <a:endCxn id="41" idx="7"/>
          </p:cNvCxnSpPr>
          <p:nvPr/>
        </p:nvCxnSpPr>
        <p:spPr>
          <a:xfrm flipH="1">
            <a:off x="5939003" y="2541638"/>
            <a:ext cx="405300" cy="5589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5516" y="3539736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 заданном выравнивании движение структуры В приводящее к минимизации </a:t>
            </a:r>
            <a:r>
              <a:rPr lang="en-US" sz="2400" dirty="0" smtClean="0"/>
              <a:t>RMSD </a:t>
            </a:r>
            <a:r>
              <a:rPr lang="ru-RU" sz="2400" dirty="0" smtClean="0"/>
              <a:t>ее совмещения со структурой </a:t>
            </a:r>
            <a:r>
              <a:rPr lang="en-US" sz="2400" dirty="0" smtClean="0"/>
              <a:t>A </a:t>
            </a:r>
            <a:r>
              <a:rPr lang="ru-RU" sz="2400" dirty="0" smtClean="0"/>
              <a:t>таково, что приводит к совпадению их центров масс.</a:t>
            </a:r>
          </a:p>
          <a:p>
            <a:endParaRPr lang="en-US" sz="2400" dirty="0" smtClean="0"/>
          </a:p>
          <a:p>
            <a:r>
              <a:rPr lang="ru-RU" sz="2400" dirty="0"/>
              <a:t>Доказательства я приводить не </a:t>
            </a:r>
            <a:r>
              <a:rPr lang="ru-RU" sz="2400" dirty="0" smtClean="0"/>
              <a:t>буду, но, поверьте, это правда.</a:t>
            </a:r>
          </a:p>
        </p:txBody>
      </p:sp>
    </p:spTree>
    <p:extLst>
      <p:ext uri="{BB962C8B-B14F-4D97-AF65-F5344CB8AC3E}">
        <p14:creationId xmlns:p14="http://schemas.microsoft.com/office/powerpoint/2010/main" xmlns="" val="42301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8388424" cy="54868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Sipple</a:t>
            </a:r>
            <a:r>
              <a:rPr lang="en-US" dirty="0" smtClean="0"/>
              <a:t>, </a:t>
            </a:r>
            <a:r>
              <a:rPr lang="en-US" dirty="0" err="1" smtClean="0"/>
              <a:t>Stegbuhner</a:t>
            </a:r>
            <a:r>
              <a:rPr lang="en-US" dirty="0" smtClean="0"/>
              <a:t>, 1991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6</a:t>
            </a:fld>
            <a:endParaRPr lang="ru-RU"/>
          </a:p>
        </p:txBody>
      </p:sp>
      <p:grpSp>
        <p:nvGrpSpPr>
          <p:cNvPr id="5" name="Группа 6"/>
          <p:cNvGrpSpPr/>
          <p:nvPr/>
        </p:nvGrpSpPr>
        <p:grpSpPr>
          <a:xfrm>
            <a:off x="5220072" y="33873"/>
            <a:ext cx="3051055" cy="1296144"/>
            <a:chOff x="1187624" y="836712"/>
            <a:chExt cx="3051055" cy="1296144"/>
          </a:xfrm>
        </p:grpSpPr>
        <p:sp>
          <p:nvSpPr>
            <p:cNvPr id="4" name="Овал 3"/>
            <p:cNvSpPr/>
            <p:nvPr/>
          </p:nvSpPr>
          <p:spPr>
            <a:xfrm>
              <a:off x="2123728" y="1505034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059832" y="1505034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923928" y="1217002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>
              <a:stCxn id="4" idx="6"/>
              <a:endCxn id="10" idx="2"/>
            </p:cNvCxnSpPr>
            <p:nvPr/>
          </p:nvCxnSpPr>
          <p:spPr>
            <a:xfrm>
              <a:off x="2339752" y="1613046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stCxn id="10" idx="6"/>
              <a:endCxn id="11" idx="3"/>
            </p:cNvCxnSpPr>
            <p:nvPr/>
          </p:nvCxnSpPr>
          <p:spPr>
            <a:xfrm flipV="1">
              <a:off x="3275856" y="1401390"/>
              <a:ext cx="679708" cy="211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/>
            <p:cNvSpPr/>
            <p:nvPr/>
          </p:nvSpPr>
          <p:spPr>
            <a:xfrm>
              <a:off x="2095905" y="1748678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32009" y="1113993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745963" y="1645034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>
              <a:stCxn id="27" idx="6"/>
              <a:endCxn id="28" idx="2"/>
            </p:cNvCxnSpPr>
            <p:nvPr/>
          </p:nvCxnSpPr>
          <p:spPr>
            <a:xfrm flipV="1">
              <a:off x="2311929" y="1222005"/>
              <a:ext cx="720080" cy="6346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>
              <a:stCxn id="28" idx="6"/>
              <a:endCxn id="29" idx="1"/>
            </p:cNvCxnSpPr>
            <p:nvPr/>
          </p:nvCxnSpPr>
          <p:spPr>
            <a:xfrm>
              <a:off x="3248033" y="1222005"/>
              <a:ext cx="529566" cy="4546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Овал 46"/>
            <p:cNvSpPr/>
            <p:nvPr/>
          </p:nvSpPr>
          <p:spPr>
            <a:xfrm>
              <a:off x="1340024" y="1005981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>
              <a:stCxn id="47" idx="5"/>
              <a:endCxn id="4" idx="1"/>
            </p:cNvCxnSpPr>
            <p:nvPr/>
          </p:nvCxnSpPr>
          <p:spPr>
            <a:xfrm>
              <a:off x="1524412" y="1190369"/>
              <a:ext cx="630952" cy="3463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Овал 49"/>
            <p:cNvSpPr/>
            <p:nvPr/>
          </p:nvSpPr>
          <p:spPr>
            <a:xfrm>
              <a:off x="1382687" y="1312735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6"/>
              <a:endCxn id="27" idx="2"/>
            </p:cNvCxnSpPr>
            <p:nvPr/>
          </p:nvCxnSpPr>
          <p:spPr>
            <a:xfrm>
              <a:off x="1598711" y="1420747"/>
              <a:ext cx="497194" cy="4359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Овал 71"/>
            <p:cNvSpPr/>
            <p:nvPr/>
          </p:nvSpPr>
          <p:spPr>
            <a:xfrm>
              <a:off x="1187624" y="836712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1937338" y="1232777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2873442" y="980728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 rot="1812101">
              <a:off x="3692249" y="1057080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520" y="1331476"/>
            <a:ext cx="294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r>
              <a:rPr lang="ru-RU" dirty="0" smtClean="0"/>
              <a:t>Совмещаем центры масс</a:t>
            </a:r>
            <a:r>
              <a:rPr lang="en-US" dirty="0" smtClean="0"/>
              <a:t>:</a:t>
            </a:r>
            <a:endParaRPr lang="ru-RU" dirty="0"/>
          </a:p>
        </p:txBody>
      </p:sp>
      <p:grpSp>
        <p:nvGrpSpPr>
          <p:cNvPr id="7" name="Группа 13"/>
          <p:cNvGrpSpPr/>
          <p:nvPr/>
        </p:nvGrpSpPr>
        <p:grpSpPr>
          <a:xfrm>
            <a:off x="3184881" y="1330017"/>
            <a:ext cx="2582922" cy="1203680"/>
            <a:chOff x="3184881" y="1330017"/>
            <a:chExt cx="2582922" cy="1203680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184881" y="1330017"/>
                  <a:ext cx="1716431" cy="4157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pt-BR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>
                                    <a:latin typeface="Cambria Math"/>
                                  </a:rPr>
                                  <m:t>𝐵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/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4881" y="1330017"/>
                  <a:ext cx="1716431" cy="415755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 r="-4255" b="-735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3212873" y="1860820"/>
                  <a:ext cx="2554930" cy="6728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b="0" i="1" baseline="-25000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𝐵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>
                                    <a:latin typeface="Cambria Math"/>
                                  </a:rPr>
                                  <m:t>𝐿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baseline="-2500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p>
                                </m:sSubSup>
                              </m:e>
                            </m:nary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den>
                        </m:f>
                      </m:oMath>
                    </m:oMathPara>
                  </a14:m>
                  <a:endParaRPr lang="ru-RU" dirty="0"/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2873" y="1860820"/>
                  <a:ext cx="2554930" cy="672877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TextBox 57"/>
          <p:cNvSpPr txBox="1"/>
          <p:nvPr/>
        </p:nvSpPr>
        <p:spPr>
          <a:xfrm>
            <a:off x="251520" y="2699628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r>
              <a:rPr lang="ru-RU" dirty="0"/>
              <a:t>Находим </a:t>
            </a:r>
            <a:r>
              <a:rPr lang="ru-RU" dirty="0" smtClean="0"/>
              <a:t>вращение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/>
              <a:t>	</a:t>
            </a:r>
            <a:endParaRPr lang="ru-RU" dirty="0" smtClean="0"/>
          </a:p>
          <a:p>
            <a:r>
              <a:rPr lang="ru-RU" dirty="0"/>
              <a:t>	2.1. Вычисляем угол поворота вокруг оси Х, при котором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</a:t>
            </a:r>
            <a:r>
              <a:rPr lang="ru-RU" dirty="0"/>
              <a:t>минимизируется </a:t>
            </a:r>
            <a:r>
              <a:rPr lang="en-US" dirty="0" smtClean="0"/>
              <a:t>RMSD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2.2. </a:t>
            </a:r>
            <a:r>
              <a:rPr lang="ru-RU" dirty="0"/>
              <a:t>Вычисляем угол поворота вокруг оси </a:t>
            </a:r>
            <a:r>
              <a:rPr lang="en-US" dirty="0"/>
              <a:t>Y</a:t>
            </a:r>
            <a:r>
              <a:rPr lang="ru-RU" dirty="0" smtClean="0"/>
              <a:t>, </a:t>
            </a:r>
            <a:r>
              <a:rPr lang="ru-RU" dirty="0"/>
              <a:t>при котором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</a:t>
            </a:r>
            <a:r>
              <a:rPr lang="ru-RU" dirty="0"/>
              <a:t>минимизируется </a:t>
            </a:r>
            <a:r>
              <a:rPr lang="en-US" dirty="0" smtClean="0"/>
              <a:t>RMSD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	</a:t>
            </a:r>
            <a:r>
              <a:rPr lang="ru-RU" dirty="0" smtClean="0"/>
              <a:t>2.3. </a:t>
            </a:r>
            <a:r>
              <a:rPr lang="ru-RU" dirty="0"/>
              <a:t>Вычисляем угол поворота вокруг оси </a:t>
            </a:r>
            <a:r>
              <a:rPr lang="en-US" dirty="0" smtClean="0"/>
              <a:t>Z</a:t>
            </a:r>
            <a:r>
              <a:rPr lang="ru-RU" dirty="0" smtClean="0"/>
              <a:t>, </a:t>
            </a:r>
            <a:r>
              <a:rPr lang="ru-RU" dirty="0"/>
              <a:t>при котором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</a:t>
            </a:r>
            <a:r>
              <a:rPr lang="ru-RU" dirty="0"/>
              <a:t>минимизируется </a:t>
            </a:r>
            <a:r>
              <a:rPr lang="en-US" dirty="0" smtClean="0"/>
              <a:t>RMSD</a:t>
            </a:r>
            <a:endParaRPr lang="ru-RU" dirty="0" smtClean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ru-RU" dirty="0" smtClean="0"/>
              <a:t>2.4. Пока углы не стабилизируются.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363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617" y="724400"/>
            <a:ext cx="8388424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Постановка задачи без выравнивания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5" name="Группа 6"/>
          <p:cNvGrpSpPr/>
          <p:nvPr/>
        </p:nvGrpSpPr>
        <p:grpSpPr>
          <a:xfrm>
            <a:off x="5220072" y="33873"/>
            <a:ext cx="3051055" cy="1296144"/>
            <a:chOff x="1187624" y="836712"/>
            <a:chExt cx="3051055" cy="1296144"/>
          </a:xfrm>
        </p:grpSpPr>
        <p:sp>
          <p:nvSpPr>
            <p:cNvPr id="4" name="Овал 3"/>
            <p:cNvSpPr/>
            <p:nvPr/>
          </p:nvSpPr>
          <p:spPr>
            <a:xfrm>
              <a:off x="2123728" y="1505034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059832" y="1505034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923928" y="1217002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>
              <a:stCxn id="4" idx="6"/>
              <a:endCxn id="10" idx="2"/>
            </p:cNvCxnSpPr>
            <p:nvPr/>
          </p:nvCxnSpPr>
          <p:spPr>
            <a:xfrm>
              <a:off x="2339752" y="1613046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stCxn id="10" idx="6"/>
              <a:endCxn id="11" idx="3"/>
            </p:cNvCxnSpPr>
            <p:nvPr/>
          </p:nvCxnSpPr>
          <p:spPr>
            <a:xfrm flipV="1">
              <a:off x="3275856" y="1401390"/>
              <a:ext cx="679708" cy="211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/>
            <p:cNvSpPr/>
            <p:nvPr/>
          </p:nvSpPr>
          <p:spPr>
            <a:xfrm>
              <a:off x="2095905" y="1748678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32009" y="1113993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745963" y="1645034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>
              <a:stCxn id="27" idx="6"/>
              <a:endCxn id="28" idx="2"/>
            </p:cNvCxnSpPr>
            <p:nvPr/>
          </p:nvCxnSpPr>
          <p:spPr>
            <a:xfrm flipV="1">
              <a:off x="2311929" y="1222005"/>
              <a:ext cx="720080" cy="6346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>
              <a:stCxn id="28" idx="6"/>
              <a:endCxn id="29" idx="1"/>
            </p:cNvCxnSpPr>
            <p:nvPr/>
          </p:nvCxnSpPr>
          <p:spPr>
            <a:xfrm>
              <a:off x="3248033" y="1222005"/>
              <a:ext cx="529566" cy="4546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Овал 46"/>
            <p:cNvSpPr/>
            <p:nvPr/>
          </p:nvSpPr>
          <p:spPr>
            <a:xfrm>
              <a:off x="1340024" y="1005981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>
              <a:stCxn id="47" idx="5"/>
              <a:endCxn id="4" idx="1"/>
            </p:cNvCxnSpPr>
            <p:nvPr/>
          </p:nvCxnSpPr>
          <p:spPr>
            <a:xfrm>
              <a:off x="1524412" y="1190369"/>
              <a:ext cx="630952" cy="3463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Овал 49"/>
            <p:cNvSpPr/>
            <p:nvPr/>
          </p:nvSpPr>
          <p:spPr>
            <a:xfrm>
              <a:off x="1382687" y="1312735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6"/>
              <a:endCxn id="27" idx="2"/>
            </p:cNvCxnSpPr>
            <p:nvPr/>
          </p:nvCxnSpPr>
          <p:spPr>
            <a:xfrm>
              <a:off x="1598711" y="1420747"/>
              <a:ext cx="497194" cy="4359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Овал 71"/>
            <p:cNvSpPr/>
            <p:nvPr/>
          </p:nvSpPr>
          <p:spPr>
            <a:xfrm>
              <a:off x="1187624" y="836712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1937338" y="1232777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2873442" y="980728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 rot="1812101">
              <a:off x="3692249" y="1057080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835" y="1556792"/>
            <a:ext cx="8377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атомов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N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  <a:endParaRPr lang="ru-RU" sz="2400" baseline="30000" dirty="0" smtClean="0"/>
          </a:p>
          <a:p>
            <a:endParaRPr lang="ru-RU" sz="2400" dirty="0"/>
          </a:p>
          <a:p>
            <a:r>
              <a:rPr lang="ru-RU" sz="2400" dirty="0" smtClean="0"/>
              <a:t>Найти</a:t>
            </a:r>
            <a:r>
              <a:rPr lang="en-US" sz="2400" dirty="0" smtClean="0"/>
              <a:t>:</a:t>
            </a:r>
            <a:endParaRPr lang="ru-RU" sz="24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10639" y="1552724"/>
            <a:ext cx="8377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атомов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N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  <a:endParaRPr lang="ru-RU" sz="2400" baseline="30000" dirty="0" smtClean="0"/>
          </a:p>
          <a:p>
            <a:endParaRPr lang="ru-RU" sz="2400" dirty="0"/>
          </a:p>
          <a:p>
            <a:r>
              <a:rPr lang="ru-RU" sz="2400" dirty="0" smtClean="0"/>
              <a:t>Найти</a:t>
            </a:r>
            <a:r>
              <a:rPr lang="en-US" sz="2400" dirty="0" smtClean="0"/>
              <a:t>:</a:t>
            </a:r>
            <a:r>
              <a:rPr lang="ru-RU" sz="2400" dirty="0" smtClean="0"/>
              <a:t> выравнивание, при котором </a:t>
            </a:r>
            <a:r>
              <a:rPr lang="en-US" sz="2400" dirty="0" smtClean="0"/>
              <a:t>RMSD → min</a:t>
            </a:r>
          </a:p>
          <a:p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0639" y="1552724"/>
            <a:ext cx="8377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атомов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N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  <a:endParaRPr lang="ru-RU" sz="2400" baseline="30000" dirty="0" smtClean="0"/>
          </a:p>
          <a:p>
            <a:endParaRPr lang="ru-RU" sz="2400" dirty="0"/>
          </a:p>
          <a:p>
            <a:r>
              <a:rPr lang="ru-RU" sz="2400" dirty="0" smtClean="0"/>
              <a:t>Найти</a:t>
            </a:r>
            <a:r>
              <a:rPr lang="en-US" sz="2400" dirty="0" smtClean="0"/>
              <a:t>:</a:t>
            </a:r>
            <a:r>
              <a:rPr lang="ru-RU" sz="2400" dirty="0" smtClean="0"/>
              <a:t> выравнивание, при котором </a:t>
            </a:r>
            <a:r>
              <a:rPr lang="en-US" sz="2400" dirty="0" smtClean="0"/>
              <a:t>RMSD → min</a:t>
            </a:r>
          </a:p>
          <a:p>
            <a:endParaRPr lang="en-US" sz="2400" dirty="0"/>
          </a:p>
          <a:p>
            <a:r>
              <a:rPr lang="ru-RU" sz="2400" dirty="0" smtClean="0"/>
              <a:t>Решение</a:t>
            </a:r>
            <a:r>
              <a:rPr lang="en-US" sz="2400" dirty="0" smtClean="0"/>
              <a:t>: </a:t>
            </a:r>
            <a:r>
              <a:rPr lang="ru-RU" sz="2400" dirty="0"/>
              <a:t>взять пару </a:t>
            </a:r>
            <a:r>
              <a:rPr lang="ru-RU" sz="2400" dirty="0" smtClean="0"/>
              <a:t>соседних атомов из каждой структуры.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639" y="1552724"/>
            <a:ext cx="8377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атомов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N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  <a:endParaRPr lang="ru-RU" sz="2400" baseline="30000" dirty="0" smtClean="0"/>
          </a:p>
          <a:p>
            <a:endParaRPr lang="ru-RU" sz="2400" dirty="0"/>
          </a:p>
          <a:p>
            <a:r>
              <a:rPr lang="ru-RU" sz="2400" strike="sngStrike" dirty="0" smtClean="0"/>
              <a:t>Найти</a:t>
            </a:r>
            <a:r>
              <a:rPr lang="en-US" sz="2400" strike="sngStrike" dirty="0" smtClean="0"/>
              <a:t>:</a:t>
            </a:r>
            <a:r>
              <a:rPr lang="ru-RU" sz="2400" strike="sngStrike" dirty="0" smtClean="0"/>
              <a:t> выравнивание, при котором </a:t>
            </a:r>
            <a:r>
              <a:rPr lang="en-US" sz="2400" strike="sngStrike" dirty="0" smtClean="0"/>
              <a:t>RMSD → min</a:t>
            </a:r>
          </a:p>
          <a:p>
            <a:endParaRPr lang="en-US" sz="2400" dirty="0"/>
          </a:p>
          <a:p>
            <a:r>
              <a:rPr lang="ru-RU" sz="2400" dirty="0" smtClean="0"/>
              <a:t>Решение</a:t>
            </a:r>
            <a:r>
              <a:rPr lang="en-US" sz="2400" dirty="0" smtClean="0"/>
              <a:t>: </a:t>
            </a:r>
            <a:r>
              <a:rPr lang="ru-RU" sz="2400" dirty="0"/>
              <a:t>взять пару </a:t>
            </a:r>
            <a:r>
              <a:rPr lang="ru-RU" sz="2400" dirty="0" smtClean="0"/>
              <a:t>соседних атомов из каждой структуры.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639" y="4028871"/>
            <a:ext cx="837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Найти</a:t>
            </a:r>
            <a:r>
              <a:rPr lang="en-US" sz="2400" dirty="0" smtClean="0"/>
              <a:t>:</a:t>
            </a:r>
            <a:r>
              <a:rPr lang="ru-RU" sz="2400" dirty="0" smtClean="0"/>
              <a:t> выравнивание, при котором </a:t>
            </a:r>
            <a:r>
              <a:rPr lang="en-US" sz="2400" dirty="0" smtClean="0"/>
              <a:t>RMSD → min, L</a:t>
            </a:r>
            <a:r>
              <a:rPr lang="en-US" sz="2400" dirty="0"/>
              <a:t> → </a:t>
            </a:r>
            <a:r>
              <a:rPr lang="en-US" sz="2400" dirty="0" smtClean="0"/>
              <a:t>max</a:t>
            </a:r>
            <a:endParaRPr lang="ru-RU" sz="24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10639" y="4695527"/>
            <a:ext cx="8377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Эти две цели</a:t>
            </a:r>
            <a:br>
              <a:rPr lang="ru-RU" sz="5400" dirty="0" smtClean="0"/>
            </a:br>
            <a:r>
              <a:rPr lang="ru-RU" sz="5400" dirty="0" smtClean="0"/>
              <a:t>противоречат друг другу!!!</a:t>
            </a:r>
          </a:p>
        </p:txBody>
      </p:sp>
    </p:spTree>
    <p:extLst>
      <p:ext uri="{BB962C8B-B14F-4D97-AF65-F5344CB8AC3E}">
        <p14:creationId xmlns:p14="http://schemas.microsoft.com/office/powerpoint/2010/main" xmlns="" val="427753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</a:t>
            </a:r>
            <a:r>
              <a:rPr lang="en-US" dirty="0" smtClean="0"/>
              <a:t>CE</a:t>
            </a:r>
            <a:r>
              <a:rPr lang="ru-RU" dirty="0" smtClean="0"/>
              <a:t> </a:t>
            </a:r>
            <a:r>
              <a:rPr lang="ru-RU" sz="3200" dirty="0" smtClean="0"/>
              <a:t>(</a:t>
            </a:r>
            <a:r>
              <a:rPr lang="en-US" sz="3200" dirty="0"/>
              <a:t>combinatorial </a:t>
            </a:r>
            <a:r>
              <a:rPr lang="en-US" sz="3200" dirty="0" smtClean="0"/>
              <a:t>extension</a:t>
            </a:r>
            <a:r>
              <a:rPr lang="ru-RU" sz="3200" dirty="0" smtClean="0"/>
              <a:t>)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534834"/>
            <a:ext cx="82429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/>
              <a:t>Shindyalov</a:t>
            </a:r>
            <a:r>
              <a:rPr lang="en-US" sz="1000" dirty="0"/>
              <a:t> I.N., Bourne P.E. Protein structure alignment by incremental combinatorial extension (CE) of the optimal path. Protein Eng. 1998. 11(9).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669" y="974609"/>
            <a:ext cx="80487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Идея №1: </a:t>
            </a:r>
            <a:r>
              <a:rPr lang="ru-RU" sz="2000" dirty="0" smtClean="0"/>
              <a:t>Надо придумать такую меру сходства структур, которая отражала бы некий баланс между нашим требованием к максимизации длины выравнивания и минимизации </a:t>
            </a:r>
            <a:r>
              <a:rPr lang="en-US" sz="2000" dirty="0" smtClean="0"/>
              <a:t>RMSD</a:t>
            </a:r>
            <a:r>
              <a:rPr lang="ru-RU" sz="2000" dirty="0" smtClean="0"/>
              <a:t>.</a:t>
            </a:r>
          </a:p>
          <a:p>
            <a:endParaRPr lang="ru-RU" sz="2000" b="1" dirty="0"/>
          </a:p>
          <a:p>
            <a:r>
              <a:rPr lang="ru-RU" sz="2000" dirty="0" smtClean="0"/>
              <a:t>Конкретно в этом алгоритме эта мера получена так. Авторы взяли много пар структур (какие-то из них похожи, какие-то нет) и построили выравнивания при помощи своего алгоритма. Для каждого выравнивания можно посчитать длину и </a:t>
            </a:r>
            <a:r>
              <a:rPr lang="en-US" sz="2000" dirty="0" smtClean="0"/>
              <a:t>RMSD</a:t>
            </a:r>
            <a:r>
              <a:rPr lang="ru-RU" sz="2000" dirty="0" smtClean="0"/>
              <a:t>. Для каждой длины выравнивания можно получить распределение </a:t>
            </a:r>
            <a:r>
              <a:rPr lang="en-US" sz="2000" dirty="0" smtClean="0"/>
              <a:t>RMSD </a:t>
            </a:r>
            <a:r>
              <a:rPr lang="ru-RU" sz="2000" dirty="0" smtClean="0"/>
              <a:t>по такой случайной выборке. Мерой сходства является </a:t>
            </a:r>
            <a:r>
              <a:rPr lang="en-US" sz="2000" dirty="0" smtClean="0"/>
              <a:t>Z-score </a:t>
            </a:r>
            <a:r>
              <a:rPr lang="ru-RU" sz="2000" dirty="0" smtClean="0"/>
              <a:t>для конкретного выравнивания.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dirty="0" smtClean="0"/>
              <a:t>Как видите, тут плохо с формализацией. Алгоритм на обучающей выборке выдает какие-то значения, - те, которые достаточно маленькие считаются достаточно хорошими.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6735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</a:t>
            </a:r>
            <a:r>
              <a:rPr lang="en-US" dirty="0" smtClean="0"/>
              <a:t>CE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534834"/>
            <a:ext cx="82429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/>
              <a:t>Shindyalov</a:t>
            </a:r>
            <a:r>
              <a:rPr lang="en-US" sz="1000" dirty="0"/>
              <a:t> I.N., Bourne P.E. Protein structure alignment by incremental combinatorial extension (CE) of the optimal path. Protein Eng. 1998. 11(9).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669" y="974609"/>
            <a:ext cx="80487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Идея №2: </a:t>
            </a:r>
            <a:r>
              <a:rPr lang="ru-RU" sz="2000" dirty="0" smtClean="0"/>
              <a:t>Если есть черновое выравнивание, то его можно оптимизировать. А именно, можно:</a:t>
            </a:r>
          </a:p>
          <a:p>
            <a:endParaRPr lang="ru-RU" sz="2000" dirty="0"/>
          </a:p>
          <a:p>
            <a:pPr marL="457200" indent="-457200">
              <a:buAutoNum type="arabicPeriod"/>
            </a:pPr>
            <a:r>
              <a:rPr lang="ru-RU" sz="2000" dirty="0" smtClean="0"/>
              <a:t>Удлинять выровненные участки.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Укорачивать их.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Сдвигать </a:t>
            </a:r>
            <a:r>
              <a:rPr lang="ru-RU" sz="2000" dirty="0" err="1" smtClean="0"/>
              <a:t>гэпы</a:t>
            </a:r>
            <a:r>
              <a:rPr lang="ru-RU" sz="2000" dirty="0" smtClean="0"/>
              <a:t>.</a:t>
            </a:r>
          </a:p>
          <a:p>
            <a:pPr marL="457200" indent="-457200">
              <a:buAutoNum type="arabicPeriod"/>
            </a:pPr>
            <a:endParaRPr lang="ru-RU" sz="2000" dirty="0"/>
          </a:p>
          <a:p>
            <a:r>
              <a:rPr lang="ru-RU" sz="2000" dirty="0" smtClean="0"/>
              <a:t>Каждое такое изменение соответствует некоторому новому выравниванию. И, следовательно, некоторому совмещению. И у него есть</a:t>
            </a:r>
            <a:r>
              <a:rPr lang="en-US" sz="2000" dirty="0" smtClean="0"/>
              <a:t> </a:t>
            </a:r>
            <a:r>
              <a:rPr lang="ru-RU" sz="2000" dirty="0" smtClean="0"/>
              <a:t>длина, </a:t>
            </a:r>
            <a:r>
              <a:rPr lang="en-US" sz="2000" dirty="0" smtClean="0"/>
              <a:t>RMSD </a:t>
            </a:r>
            <a:r>
              <a:rPr lang="ru-RU" sz="2000" dirty="0" smtClean="0"/>
              <a:t>и </a:t>
            </a:r>
            <a:r>
              <a:rPr lang="en-US" sz="2000" dirty="0" smtClean="0"/>
              <a:t>Z-score</a:t>
            </a:r>
            <a:r>
              <a:rPr lang="ru-RU" sz="2000" dirty="0" smtClean="0"/>
              <a:t>. Можно посмотреть, увеличился ли он от каждого возможного изменения. </a:t>
            </a:r>
          </a:p>
          <a:p>
            <a:endParaRPr lang="ru-RU" sz="2000" dirty="0"/>
          </a:p>
          <a:p>
            <a:r>
              <a:rPr lang="ru-RU" sz="2000" dirty="0" smtClean="0"/>
              <a:t>Алгоритм </a:t>
            </a:r>
            <a:r>
              <a:rPr lang="en-US" sz="2000" dirty="0" smtClean="0"/>
              <a:t>CE</a:t>
            </a:r>
            <a:r>
              <a:rPr lang="ru-RU" sz="2000" dirty="0" smtClean="0"/>
              <a:t> рассматривает последовательности таких изменений, выбираемые случайным образом. Те последовательности, которые ведут к сильному ухудшению </a:t>
            </a:r>
            <a:r>
              <a:rPr lang="en-US" sz="2000" dirty="0" smtClean="0"/>
              <a:t>Z-score</a:t>
            </a:r>
            <a:r>
              <a:rPr lang="ru-RU" sz="2000" dirty="0" smtClean="0"/>
              <a:t> отбраковываются. Остальные – растут дальше.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2984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2336</Words>
  <Application>Microsoft Office PowerPoint</Application>
  <PresentationFormat>On-screen Show (4:3)</PresentationFormat>
  <Paragraphs>258</Paragraphs>
  <Slides>24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Пространственное  совмещение</vt:lpstr>
      <vt:lpstr>Оценка качества совмещения</vt:lpstr>
      <vt:lpstr>Постановка задачи при заданном выравнивании</vt:lpstr>
      <vt:lpstr>Движение</vt:lpstr>
      <vt:lpstr>Теорема</vt:lpstr>
      <vt:lpstr>Sipple, Stegbuhner, 1991</vt:lpstr>
      <vt:lpstr>Постановка задачи без выравнивания</vt:lpstr>
      <vt:lpstr>Алгоритм CE (combinatorial extension)</vt:lpstr>
      <vt:lpstr>Алгоритм CE</vt:lpstr>
      <vt:lpstr>Алгоритм PDBeFold (бывш. SSM)</vt:lpstr>
      <vt:lpstr>Алгоритм PDBeFold (SSM)</vt:lpstr>
      <vt:lpstr>Алгоритм PDBeFold (SSM)</vt:lpstr>
      <vt:lpstr>Алгоритм PDBeFold (SSM)</vt:lpstr>
      <vt:lpstr>Алгоритм PDBeFold (SSM)</vt:lpstr>
      <vt:lpstr>Алгоритм PDBeFold (SSM)</vt:lpstr>
      <vt:lpstr>Алгоритм PDBeFold (SSM)</vt:lpstr>
      <vt:lpstr>Алгоритм PDBeFold (SSM)</vt:lpstr>
      <vt:lpstr>Алгоритм PDBeFold (SSM)</vt:lpstr>
      <vt:lpstr>Алгоритм DALI</vt:lpstr>
      <vt:lpstr>Алгоритм DALI</vt:lpstr>
      <vt:lpstr>Алгоритм DALI</vt:lpstr>
      <vt:lpstr>Алгоритм DALI</vt:lpstr>
      <vt:lpstr>Алгоритм DALI</vt:lpstr>
      <vt:lpstr>Алгоритм гибкого совмещения (FATCAT)</vt:lpstr>
    </vt:vector>
  </TitlesOfParts>
  <Company>FBB 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Пространственное  совмещение</dc:title>
  <dc:creator>Spirin</dc:creator>
  <cp:lastModifiedBy>Spirin</cp:lastModifiedBy>
  <cp:revision>2</cp:revision>
  <dcterms:created xsi:type="dcterms:W3CDTF">2016-11-25T08:20:31Z</dcterms:created>
  <dcterms:modified xsi:type="dcterms:W3CDTF">2016-11-25T08:22:52Z</dcterms:modified>
</cp:coreProperties>
</file>