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81" r:id="rId3"/>
    <p:sldId id="256" r:id="rId4"/>
    <p:sldId id="258" r:id="rId5"/>
    <p:sldId id="259" r:id="rId6"/>
    <p:sldId id="260" r:id="rId7"/>
    <p:sldId id="272" r:id="rId8"/>
    <p:sldId id="266" r:id="rId9"/>
    <p:sldId id="267" r:id="rId10"/>
    <p:sldId id="268" r:id="rId11"/>
    <p:sldId id="269" r:id="rId12"/>
    <p:sldId id="270" r:id="rId13"/>
    <p:sldId id="264" r:id="rId14"/>
    <p:sldId id="271" r:id="rId15"/>
    <p:sldId id="274" r:id="rId16"/>
    <p:sldId id="276" r:id="rId17"/>
    <p:sldId id="279" r:id="rId18"/>
    <p:sldId id="280" r:id="rId19"/>
    <p:sldId id="283" r:id="rId20"/>
    <p:sldId id="288" r:id="rId21"/>
    <p:sldId id="289" r:id="rId22"/>
    <p:sldId id="284" r:id="rId23"/>
    <p:sldId id="285" r:id="rId24"/>
    <p:sldId id="286" r:id="rId25"/>
    <p:sldId id="287" r:id="rId26"/>
    <p:sldId id="282" r:id="rId27"/>
    <p:sldId id="262" r:id="rId28"/>
    <p:sldId id="263" r:id="rId29"/>
    <p:sldId id="29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9" d="100"/>
          <a:sy n="169" d="100"/>
        </p:scale>
        <p:origin x="-188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F523B5-1B58-5547-BE3B-D0F703403E3E}" type="datetimeFigureOut">
              <a:rPr lang="en-US" smtClean="0"/>
              <a:pPr/>
              <a:t>11/21/2012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B431E-9BA9-C14F-BC0B-C127633E092B}" type="slidenum">
              <a:rPr lang="en-US" smtClean="0"/>
              <a:pPr/>
              <a:t>‹#›</a:t>
            </a:fld>
            <a:endParaRPr lang="en-US"/>
          </a:p>
        </p:txBody>
      </p:sp>
    </p:spTree>
    <p:extLst>
      <p:ext uri="{BB962C8B-B14F-4D97-AF65-F5344CB8AC3E}">
        <p14:creationId xmlns:p14="http://schemas.microsoft.com/office/powerpoint/2010/main" val="1083709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C542C-B796-6048-B0B1-6BA11B919ED1}" type="datetimeFigureOut">
              <a:rPr lang="en-US" smtClean="0"/>
              <a:pPr/>
              <a:t>11/21/2012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1DA45-CF99-9040-B46B-507A991D56DE}" type="slidenum">
              <a:rPr lang="en-US" smtClean="0"/>
              <a:pPr/>
              <a:t>‹#›</a:t>
            </a:fld>
            <a:endParaRPr lang="en-US"/>
          </a:p>
        </p:txBody>
      </p:sp>
    </p:spTree>
    <p:extLst>
      <p:ext uri="{BB962C8B-B14F-4D97-AF65-F5344CB8AC3E}">
        <p14:creationId xmlns:p14="http://schemas.microsoft.com/office/powerpoint/2010/main" val="29366351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D10F6AE-7769-A345-83EA-AFE9B611E5BB}" type="slidenum">
              <a:rPr lang="en-US">
                <a:latin typeface="Arial" pitchFamily="-112" charset="0"/>
                <a:ea typeface="ＭＳ Ｐゴシック" pitchFamily="-112" charset="-128"/>
                <a:cs typeface="ＭＳ Ｐゴシック" pitchFamily="-112" charset="-128"/>
              </a:rPr>
              <a:pPr/>
              <a:t>1</a:t>
            </a:fld>
            <a:endParaRPr lang="en-US">
              <a:latin typeface="Arial" pitchFamily="-112" charset="0"/>
              <a:ea typeface="ＭＳ Ｐゴシック" pitchFamily="-112" charset="-128"/>
              <a:cs typeface="ＭＳ Ｐゴシック" pitchFamily="-112"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76BB94F-2C83-AB41-8353-03300CEE4B8C}" type="slidenum">
              <a:rPr lang="en-US">
                <a:latin typeface="Times New Roman" pitchFamily="-108" charset="0"/>
              </a:rPr>
              <a:pPr/>
              <a:t>12</a:t>
            </a:fld>
            <a:endParaRPr lang="en-US">
              <a:latin typeface="Times New Roman" pitchFamily="-10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Times New Roman" pitchFamily="-10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B033D3E-9F2D-9F44-89B7-5B867109316B}" type="slidenum">
              <a:rPr lang="en-US">
                <a:latin typeface="Times New Roman" pitchFamily="-108" charset="0"/>
              </a:rPr>
              <a:pPr/>
              <a:t>23</a:t>
            </a:fld>
            <a:endParaRPr lang="en-US">
              <a:latin typeface="Times New Roman" pitchFamily="-10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Times New Roman" pitchFamily="-10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3041B-6EF6-471D-9E14-E07E1FD85AFC}" type="datetime1">
              <a:rPr lang="en-US" smtClean="0"/>
              <a:t>11/21/2012</a:t>
            </a:fld>
            <a:endParaRPr lang="en-US"/>
          </a:p>
        </p:txBody>
      </p:sp>
      <p:sp>
        <p:nvSpPr>
          <p:cNvPr id="5" name="Footer Placeholder 4"/>
          <p:cNvSpPr>
            <a:spLocks noGrp="1"/>
          </p:cNvSpPr>
          <p:nvPr>
            <p:ph type="ftr" sz="quarter" idx="11"/>
          </p:nvPr>
        </p:nvSpPr>
        <p:spPr/>
        <p:txBody>
          <a:bodyPr/>
          <a:lstStyle/>
          <a:p>
            <a:r>
              <a:rPr lang="fr-FR" smtClean="0"/>
              <a:t>PHAR 201 Lecture 15 2012</a:t>
            </a:r>
            <a:endParaRPr lang="en-US"/>
          </a:p>
        </p:txBody>
      </p:sp>
      <p:sp>
        <p:nvSpPr>
          <p:cNvPr id="6" name="Slide Number Placeholder 5"/>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D971E-E55A-47DC-B766-DBCAE13DD825}" type="datetime1">
              <a:rPr lang="en-US" smtClean="0"/>
              <a:t>11/21/2012</a:t>
            </a:fld>
            <a:endParaRPr lang="en-US"/>
          </a:p>
        </p:txBody>
      </p:sp>
      <p:sp>
        <p:nvSpPr>
          <p:cNvPr id="5" name="Footer Placeholder 4"/>
          <p:cNvSpPr>
            <a:spLocks noGrp="1"/>
          </p:cNvSpPr>
          <p:nvPr>
            <p:ph type="ftr" sz="quarter" idx="11"/>
          </p:nvPr>
        </p:nvSpPr>
        <p:spPr/>
        <p:txBody>
          <a:bodyPr/>
          <a:lstStyle/>
          <a:p>
            <a:r>
              <a:rPr lang="fr-FR" smtClean="0"/>
              <a:t>PHAR 201 Lecture 15 2012</a:t>
            </a:r>
            <a:endParaRPr lang="en-US"/>
          </a:p>
        </p:txBody>
      </p:sp>
      <p:sp>
        <p:nvSpPr>
          <p:cNvPr id="6" name="Slide Number Placeholder 5"/>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C6A38-1C4F-4D53-9CE3-228E5766D58E}" type="datetime1">
              <a:rPr lang="en-US" smtClean="0"/>
              <a:t>11/21/2012</a:t>
            </a:fld>
            <a:endParaRPr lang="en-US"/>
          </a:p>
        </p:txBody>
      </p:sp>
      <p:sp>
        <p:nvSpPr>
          <p:cNvPr id="5" name="Footer Placeholder 4"/>
          <p:cNvSpPr>
            <a:spLocks noGrp="1"/>
          </p:cNvSpPr>
          <p:nvPr>
            <p:ph type="ftr" sz="quarter" idx="11"/>
          </p:nvPr>
        </p:nvSpPr>
        <p:spPr/>
        <p:txBody>
          <a:bodyPr/>
          <a:lstStyle/>
          <a:p>
            <a:r>
              <a:rPr lang="fr-FR" smtClean="0"/>
              <a:t>PHAR 201 Lecture 15 2012</a:t>
            </a:r>
            <a:endParaRPr lang="en-US"/>
          </a:p>
        </p:txBody>
      </p:sp>
      <p:sp>
        <p:nvSpPr>
          <p:cNvPr id="6" name="Slide Number Placeholder 5"/>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3CF28-BE17-4DF7-9ECD-0D12FEAED667}" type="datetime1">
              <a:rPr lang="en-US" smtClean="0"/>
              <a:t>11/21/2012</a:t>
            </a:fld>
            <a:endParaRPr lang="en-US"/>
          </a:p>
        </p:txBody>
      </p:sp>
      <p:sp>
        <p:nvSpPr>
          <p:cNvPr id="5" name="Footer Placeholder 4"/>
          <p:cNvSpPr>
            <a:spLocks noGrp="1"/>
          </p:cNvSpPr>
          <p:nvPr>
            <p:ph type="ftr" sz="quarter" idx="11"/>
          </p:nvPr>
        </p:nvSpPr>
        <p:spPr/>
        <p:txBody>
          <a:bodyPr/>
          <a:lstStyle/>
          <a:p>
            <a:r>
              <a:rPr lang="fr-FR" smtClean="0"/>
              <a:t>PHAR 201 Lecture 15 2012</a:t>
            </a:r>
            <a:endParaRPr lang="en-US"/>
          </a:p>
        </p:txBody>
      </p:sp>
      <p:sp>
        <p:nvSpPr>
          <p:cNvPr id="6" name="Slide Number Placeholder 5"/>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9ECB1-85C7-4B44-A6D5-65A954E1D26D}" type="datetime1">
              <a:rPr lang="en-US" smtClean="0"/>
              <a:t>11/21/2012</a:t>
            </a:fld>
            <a:endParaRPr lang="en-US"/>
          </a:p>
        </p:txBody>
      </p:sp>
      <p:sp>
        <p:nvSpPr>
          <p:cNvPr id="5" name="Footer Placeholder 4"/>
          <p:cNvSpPr>
            <a:spLocks noGrp="1"/>
          </p:cNvSpPr>
          <p:nvPr>
            <p:ph type="ftr" sz="quarter" idx="11"/>
          </p:nvPr>
        </p:nvSpPr>
        <p:spPr/>
        <p:txBody>
          <a:bodyPr/>
          <a:lstStyle/>
          <a:p>
            <a:r>
              <a:rPr lang="fr-FR" smtClean="0"/>
              <a:t>PHAR 201 Lecture 15 2012</a:t>
            </a:r>
            <a:endParaRPr lang="en-US"/>
          </a:p>
        </p:txBody>
      </p:sp>
      <p:sp>
        <p:nvSpPr>
          <p:cNvPr id="6" name="Slide Number Placeholder 5"/>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7E67A-CDF4-47C7-86DC-8A98055F2073}" type="datetime1">
              <a:rPr lang="en-US" smtClean="0"/>
              <a:t>11/21/2012</a:t>
            </a:fld>
            <a:endParaRPr lang="en-US"/>
          </a:p>
        </p:txBody>
      </p:sp>
      <p:sp>
        <p:nvSpPr>
          <p:cNvPr id="6" name="Footer Placeholder 5"/>
          <p:cNvSpPr>
            <a:spLocks noGrp="1"/>
          </p:cNvSpPr>
          <p:nvPr>
            <p:ph type="ftr" sz="quarter" idx="11"/>
          </p:nvPr>
        </p:nvSpPr>
        <p:spPr/>
        <p:txBody>
          <a:bodyPr/>
          <a:lstStyle/>
          <a:p>
            <a:r>
              <a:rPr lang="fr-FR" smtClean="0"/>
              <a:t>PHAR 201 Lecture 15 2012</a:t>
            </a:r>
            <a:endParaRPr lang="en-US"/>
          </a:p>
        </p:txBody>
      </p:sp>
      <p:sp>
        <p:nvSpPr>
          <p:cNvPr id="7" name="Slide Number Placeholder 6"/>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44C75-C489-4B9E-9810-A399FA5EEB9C}" type="datetime1">
              <a:rPr lang="en-US" smtClean="0"/>
              <a:t>11/21/2012</a:t>
            </a:fld>
            <a:endParaRPr lang="en-US"/>
          </a:p>
        </p:txBody>
      </p:sp>
      <p:sp>
        <p:nvSpPr>
          <p:cNvPr id="8" name="Footer Placeholder 7"/>
          <p:cNvSpPr>
            <a:spLocks noGrp="1"/>
          </p:cNvSpPr>
          <p:nvPr>
            <p:ph type="ftr" sz="quarter" idx="11"/>
          </p:nvPr>
        </p:nvSpPr>
        <p:spPr/>
        <p:txBody>
          <a:bodyPr/>
          <a:lstStyle/>
          <a:p>
            <a:r>
              <a:rPr lang="fr-FR" smtClean="0"/>
              <a:t>PHAR 201 Lecture 15 2012</a:t>
            </a:r>
            <a:endParaRPr lang="en-US"/>
          </a:p>
        </p:txBody>
      </p:sp>
      <p:sp>
        <p:nvSpPr>
          <p:cNvPr id="9" name="Slide Number Placeholder 8"/>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EC4D2-FB8F-4EFC-99BC-6772D1E48BD8}" type="datetime1">
              <a:rPr lang="en-US" smtClean="0"/>
              <a:t>11/21/2012</a:t>
            </a:fld>
            <a:endParaRPr lang="en-US"/>
          </a:p>
        </p:txBody>
      </p:sp>
      <p:sp>
        <p:nvSpPr>
          <p:cNvPr id="4" name="Footer Placeholder 3"/>
          <p:cNvSpPr>
            <a:spLocks noGrp="1"/>
          </p:cNvSpPr>
          <p:nvPr>
            <p:ph type="ftr" sz="quarter" idx="11"/>
          </p:nvPr>
        </p:nvSpPr>
        <p:spPr/>
        <p:txBody>
          <a:bodyPr/>
          <a:lstStyle/>
          <a:p>
            <a:r>
              <a:rPr lang="fr-FR" smtClean="0"/>
              <a:t>PHAR 201 Lecture 15 2012</a:t>
            </a:r>
            <a:endParaRPr lang="en-US"/>
          </a:p>
        </p:txBody>
      </p:sp>
      <p:sp>
        <p:nvSpPr>
          <p:cNvPr id="5" name="Slide Number Placeholder 4"/>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BBDD1-4E02-407B-A69D-B37C4D6A2DEF}" type="datetime1">
              <a:rPr lang="en-US" smtClean="0"/>
              <a:t>11/21/2012</a:t>
            </a:fld>
            <a:endParaRPr lang="en-US"/>
          </a:p>
        </p:txBody>
      </p:sp>
      <p:sp>
        <p:nvSpPr>
          <p:cNvPr id="3" name="Footer Placeholder 2"/>
          <p:cNvSpPr>
            <a:spLocks noGrp="1"/>
          </p:cNvSpPr>
          <p:nvPr>
            <p:ph type="ftr" sz="quarter" idx="11"/>
          </p:nvPr>
        </p:nvSpPr>
        <p:spPr/>
        <p:txBody>
          <a:bodyPr/>
          <a:lstStyle/>
          <a:p>
            <a:r>
              <a:rPr lang="fr-FR" smtClean="0"/>
              <a:t>PHAR 201 Lecture 15 2012</a:t>
            </a:r>
            <a:endParaRPr lang="en-US"/>
          </a:p>
        </p:txBody>
      </p:sp>
      <p:sp>
        <p:nvSpPr>
          <p:cNvPr id="4" name="Slide Number Placeholder 3"/>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06B20-C82C-4115-96F6-D94B487006A3}" type="datetime1">
              <a:rPr lang="en-US" smtClean="0"/>
              <a:t>11/21/2012</a:t>
            </a:fld>
            <a:endParaRPr lang="en-US"/>
          </a:p>
        </p:txBody>
      </p:sp>
      <p:sp>
        <p:nvSpPr>
          <p:cNvPr id="6" name="Footer Placeholder 5"/>
          <p:cNvSpPr>
            <a:spLocks noGrp="1"/>
          </p:cNvSpPr>
          <p:nvPr>
            <p:ph type="ftr" sz="quarter" idx="11"/>
          </p:nvPr>
        </p:nvSpPr>
        <p:spPr/>
        <p:txBody>
          <a:bodyPr/>
          <a:lstStyle/>
          <a:p>
            <a:r>
              <a:rPr lang="fr-FR" smtClean="0"/>
              <a:t>PHAR 201 Lecture 15 2012</a:t>
            </a:r>
            <a:endParaRPr lang="en-US"/>
          </a:p>
        </p:txBody>
      </p:sp>
      <p:sp>
        <p:nvSpPr>
          <p:cNvPr id="7" name="Slide Number Placeholder 6"/>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F65AF-2F94-4556-BE24-9B28042DF19F}" type="datetime1">
              <a:rPr lang="en-US" smtClean="0"/>
              <a:t>11/21/2012</a:t>
            </a:fld>
            <a:endParaRPr lang="en-US"/>
          </a:p>
        </p:txBody>
      </p:sp>
      <p:sp>
        <p:nvSpPr>
          <p:cNvPr id="6" name="Footer Placeholder 5"/>
          <p:cNvSpPr>
            <a:spLocks noGrp="1"/>
          </p:cNvSpPr>
          <p:nvPr>
            <p:ph type="ftr" sz="quarter" idx="11"/>
          </p:nvPr>
        </p:nvSpPr>
        <p:spPr/>
        <p:txBody>
          <a:bodyPr/>
          <a:lstStyle/>
          <a:p>
            <a:r>
              <a:rPr lang="fr-FR" smtClean="0"/>
              <a:t>PHAR 201 Lecture 15 2012</a:t>
            </a:r>
            <a:endParaRPr lang="en-US"/>
          </a:p>
        </p:txBody>
      </p:sp>
      <p:sp>
        <p:nvSpPr>
          <p:cNvPr id="7" name="Slide Number Placeholder 6"/>
          <p:cNvSpPr>
            <a:spLocks noGrp="1"/>
          </p:cNvSpPr>
          <p:nvPr>
            <p:ph type="sldNum" sz="quarter" idx="12"/>
          </p:nvPr>
        </p:nvSpPr>
        <p:spPr/>
        <p:txBody>
          <a:bodyPr/>
          <a:lstStyle/>
          <a:p>
            <a:fld id="{7D63CCAB-06D6-2647-A483-1208C084D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70E6-34CB-46A3-BEAD-07CDD3A8A74D}" type="datetime1">
              <a:rPr lang="en-US" smtClean="0"/>
              <a:t>11/21/2012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PHAR 201 Lecture 15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3CCAB-06D6-2647-A483-1208C084D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bourne@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oleObject" Target="../embeddings/oleObject11.bin"/><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17.bin"/><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5" Type="http://schemas.openxmlformats.org/officeDocument/2006/relationships/image" Target="../media/image22.png"/><Relationship Id="rId4" Type="http://schemas.openxmlformats.org/officeDocument/2006/relationships/oleObject" Target="../embeddings/oleObject21.bin"/><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png"/><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oleObject" Target="../embeddings/oleObject29.bin"/><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pdomains.sdsc.edu" TargetMode="External"/><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hyperlink" Target="http://pdomains.sdsc.edu/v2/consensusform.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609600"/>
            <a:ext cx="7772400" cy="1143000"/>
          </a:xfrm>
        </p:spPr>
        <p:txBody>
          <a:bodyPr>
            <a:noAutofit/>
          </a:bodyPr>
          <a:lstStyle/>
          <a:p>
            <a:pPr eaLnBrk="1" hangingPunct="1"/>
            <a:r>
              <a:rPr lang="en-US" sz="4300" b="1" dirty="0" smtClean="0">
                <a:cs typeface="ＭＳ Ｐゴシック" pitchFamily="-112" charset="-128"/>
              </a:rPr>
              <a:t>Structural Domains in Proteins</a:t>
            </a:r>
            <a:r>
              <a:rPr lang="en-US" sz="4300" b="1" dirty="0" smtClean="0">
                <a:ea typeface="Times New Roman" pitchFamily="-112" charset="0"/>
                <a:cs typeface="Times New Roman" pitchFamily="-112" charset="0"/>
              </a:rPr>
              <a:t/>
            </a:r>
            <a:br>
              <a:rPr lang="en-US" sz="4300" b="1" dirty="0" smtClean="0">
                <a:ea typeface="Times New Roman" pitchFamily="-112" charset="0"/>
                <a:cs typeface="Times New Roman" pitchFamily="-112" charset="0"/>
              </a:rPr>
            </a:br>
            <a:endParaRPr lang="en-US" sz="4300" b="1" dirty="0" smtClean="0">
              <a:ea typeface="Times New Roman" pitchFamily="-112" charset="0"/>
              <a:cs typeface="Times New Roman" pitchFamily="-112" charset="0"/>
            </a:endParaRPr>
          </a:p>
        </p:txBody>
      </p:sp>
      <p:sp>
        <p:nvSpPr>
          <p:cNvPr id="17411" name="Rectangle 3"/>
          <p:cNvSpPr>
            <a:spLocks noGrp="1" noChangeArrowheads="1"/>
          </p:cNvSpPr>
          <p:nvPr>
            <p:ph type="subTitle" idx="1"/>
          </p:nvPr>
        </p:nvSpPr>
        <p:spPr>
          <a:xfrm>
            <a:off x="1295400" y="2971800"/>
            <a:ext cx="6400800" cy="1752600"/>
          </a:xfrm>
        </p:spPr>
        <p:txBody>
          <a:bodyPr>
            <a:noAutofit/>
          </a:bodyPr>
          <a:lstStyle/>
          <a:p>
            <a:pPr eaLnBrk="1" hangingPunct="1"/>
            <a:r>
              <a:rPr lang="en-US" sz="2000" dirty="0" smtClean="0">
                <a:cs typeface="ＭＳ Ｐゴシック" pitchFamily="-112" charset="-128"/>
              </a:rPr>
              <a:t>PHAR </a:t>
            </a:r>
            <a:r>
              <a:rPr lang="en-US" sz="2000" dirty="0">
                <a:cs typeface="ＭＳ Ｐゴシック" pitchFamily="-112" charset="-128"/>
              </a:rPr>
              <a:t>201/Bioinformatics I</a:t>
            </a:r>
          </a:p>
          <a:p>
            <a:pPr eaLnBrk="1" hangingPunct="1"/>
            <a:r>
              <a:rPr lang="en-US" sz="2000" dirty="0">
                <a:cs typeface="ＭＳ Ｐゴシック" pitchFamily="-112" charset="-128"/>
              </a:rPr>
              <a:t>Philip E. Bourne</a:t>
            </a:r>
          </a:p>
          <a:p>
            <a:pPr eaLnBrk="1" hangingPunct="1"/>
            <a:r>
              <a:rPr lang="en-US" sz="2000" dirty="0">
                <a:cs typeface="ＭＳ Ｐゴシック" pitchFamily="-112" charset="-128"/>
              </a:rPr>
              <a:t>Department of Pharmacology, </a:t>
            </a:r>
            <a:r>
              <a:rPr lang="en-US" sz="2000" dirty="0" smtClean="0">
                <a:cs typeface="ＭＳ Ｐゴシック" pitchFamily="-112" charset="-128"/>
              </a:rPr>
              <a:t>UCSD</a:t>
            </a:r>
          </a:p>
          <a:p>
            <a:pPr eaLnBrk="1" hangingPunct="1"/>
            <a:r>
              <a:rPr lang="en-US" sz="2000" dirty="0" smtClean="0">
                <a:cs typeface="ＭＳ Ｐゴシック" pitchFamily="-112" charset="-128"/>
                <a:hlinkClick r:id="rId3"/>
              </a:rPr>
              <a:t>pbourne@ucsd.edu</a:t>
            </a:r>
            <a:endParaRPr lang="en-US" sz="2000" dirty="0" smtClean="0">
              <a:cs typeface="ＭＳ Ｐゴシック" pitchFamily="-112" charset="-128"/>
            </a:endParaRPr>
          </a:p>
          <a:p>
            <a:pPr eaLnBrk="1" hangingPunct="1"/>
            <a:endParaRPr lang="en-US" sz="2000" dirty="0" smtClean="0">
              <a:cs typeface="ＭＳ Ｐゴシック" pitchFamily="-112" charset="-128"/>
            </a:endParaRPr>
          </a:p>
          <a:p>
            <a:pPr eaLnBrk="1" hangingPunct="1"/>
            <a:r>
              <a:rPr lang="en-US" sz="2000" dirty="0" smtClean="0">
                <a:cs typeface="ＭＳ Ｐゴシック" pitchFamily="-112" charset="-128"/>
              </a:rPr>
              <a:t>Thanks to Stella </a:t>
            </a:r>
            <a:r>
              <a:rPr lang="en-US" sz="2000" dirty="0" err="1" smtClean="0">
                <a:cs typeface="ＭＳ Ｐゴシック" pitchFamily="-112" charset="-128"/>
              </a:rPr>
              <a:t>Veretnik</a:t>
            </a:r>
            <a:endParaRPr lang="en-US" sz="2000" dirty="0" smtClean="0">
              <a:cs typeface="ＭＳ Ｐゴシック" pitchFamily="-112" charset="-128"/>
            </a:endParaRPr>
          </a:p>
          <a:p>
            <a:pPr eaLnBrk="1" hangingPunct="1"/>
            <a:endParaRPr lang="en-US" sz="2000" dirty="0">
              <a:cs typeface="ＭＳ Ｐゴシック" pitchFamily="-112" charset="-128"/>
            </a:endParaRPr>
          </a:p>
          <a:p>
            <a:pPr eaLnBrk="1" hangingPunct="1"/>
            <a:endParaRPr lang="en-US" sz="2000" dirty="0">
              <a:cs typeface="ＭＳ Ｐゴシック" pitchFamily="-112" charset="-128"/>
            </a:endParaRPr>
          </a:p>
          <a:p>
            <a:pPr algn="l" eaLnBrk="1" hangingPunct="1"/>
            <a:r>
              <a:rPr lang="en-US" sz="2000" b="1" i="1" dirty="0">
                <a:cs typeface="ＭＳ Ｐゴシック" pitchFamily="-112" charset="-128"/>
              </a:rPr>
              <a:t> </a:t>
            </a:r>
            <a:endParaRPr lang="en-US" sz="2000" b="1" dirty="0">
              <a:cs typeface="ＭＳ Ｐゴシック" pitchFamily="-112" charset="-128"/>
            </a:endParaRPr>
          </a:p>
          <a:p>
            <a:pPr algn="l" eaLnBrk="1" hangingPunct="1">
              <a:buFontTx/>
              <a:buChar char="•"/>
            </a:pPr>
            <a:endParaRPr lang="en-US" sz="2000" b="1" dirty="0">
              <a:cs typeface="ＭＳ Ｐゴシック" pitchFamily="-112" charset="-128"/>
            </a:endParaRPr>
          </a:p>
          <a:p>
            <a:pPr eaLnBrk="1" hangingPunct="1"/>
            <a:endParaRPr lang="en-US" sz="2000" dirty="0">
              <a:cs typeface="ＭＳ Ｐゴシック" pitchFamily="-112" charset="-128"/>
            </a:endParaRPr>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4001420852"/>
              </p:ext>
            </p:extLst>
          </p:nvPr>
        </p:nvGraphicFramePr>
        <p:xfrm>
          <a:off x="5486400" y="1666051"/>
          <a:ext cx="2133600" cy="2133600"/>
        </p:xfrm>
        <a:graphic>
          <a:graphicData uri="http://schemas.openxmlformats.org/presentationml/2006/ole">
            <mc:AlternateContent xmlns:mc="http://schemas.openxmlformats.org/markup-compatibility/2006">
              <mc:Choice xmlns:v="urn:schemas-microsoft-com:vml" Requires="v">
                <p:oleObj spid="_x0000_s27699" name="Molecule" r:id="rId3" imgW="2736366" imgH="2736366" progId="">
                  <p:embed/>
                </p:oleObj>
              </mc:Choice>
              <mc:Fallback>
                <p:oleObj name="Molecule" r:id="rId3" imgW="2736366" imgH="273636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66051"/>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2" name="Rectangle 3"/>
          <p:cNvSpPr>
            <a:spLocks noChangeArrowheads="1"/>
          </p:cNvSpPr>
          <p:nvPr/>
        </p:nvSpPr>
        <p:spPr bwMode="auto">
          <a:xfrm>
            <a:off x="990600" y="0"/>
            <a:ext cx="990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5fbpa</a:t>
            </a:r>
          </a:p>
        </p:txBody>
      </p:sp>
      <p:graphicFrame>
        <p:nvGraphicFramePr>
          <p:cNvPr id="26627" name="Object 3"/>
          <p:cNvGraphicFramePr>
            <a:graphicFrameLocks noChangeAspect="1"/>
          </p:cNvGraphicFramePr>
          <p:nvPr>
            <p:extLst>
              <p:ext uri="{D42A27DB-BD31-4B8C-83A1-F6EECF244321}">
                <p14:modId xmlns:p14="http://schemas.microsoft.com/office/powerpoint/2010/main" val="3853519419"/>
              </p:ext>
            </p:extLst>
          </p:nvPr>
        </p:nvGraphicFramePr>
        <p:xfrm>
          <a:off x="304800" y="1742251"/>
          <a:ext cx="2095500" cy="2095500"/>
        </p:xfrm>
        <a:graphic>
          <a:graphicData uri="http://schemas.openxmlformats.org/presentationml/2006/ole">
            <mc:AlternateContent xmlns:mc="http://schemas.openxmlformats.org/markup-compatibility/2006">
              <mc:Choice xmlns:v="urn:schemas-microsoft-com:vml" Requires="v">
                <p:oleObj spid="_x0000_s27700" name="Molecule" r:id="rId5" imgW="2736366" imgH="2736366" progId="">
                  <p:embed/>
                </p:oleObj>
              </mc:Choice>
              <mc:Fallback>
                <p:oleObj name="Molecule" r:id="rId5" imgW="2736366" imgH="273636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42251"/>
                        <a:ext cx="2095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233830611"/>
              </p:ext>
            </p:extLst>
          </p:nvPr>
        </p:nvGraphicFramePr>
        <p:xfrm>
          <a:off x="3276600" y="1666051"/>
          <a:ext cx="2133600" cy="2133600"/>
        </p:xfrm>
        <a:graphic>
          <a:graphicData uri="http://schemas.openxmlformats.org/presentationml/2006/ole">
            <mc:AlternateContent xmlns:mc="http://schemas.openxmlformats.org/markup-compatibility/2006">
              <mc:Choice xmlns:v="urn:schemas-microsoft-com:vml" Requires="v">
                <p:oleObj spid="_x0000_s27701" name="Molecule" r:id="rId7" imgW="2736366" imgH="2736366" progId="">
                  <p:embed/>
                </p:oleObj>
              </mc:Choice>
              <mc:Fallback>
                <p:oleObj name="Molecule" r:id="rId7" imgW="2736366" imgH="2736366"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666051"/>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3" name="Rectangle 6"/>
          <p:cNvSpPr>
            <a:spLocks noChangeArrowheads="1"/>
          </p:cNvSpPr>
          <p:nvPr/>
        </p:nvSpPr>
        <p:spPr bwMode="auto">
          <a:xfrm>
            <a:off x="5105400" y="0"/>
            <a:ext cx="1225550" cy="77946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1bpb</a:t>
            </a:r>
          </a:p>
          <a:p>
            <a:pPr>
              <a:spcBef>
                <a:spcPct val="50000"/>
              </a:spcBef>
            </a:pPr>
            <a:endParaRPr lang="en-US" sz="1800" b="1">
              <a:solidFill>
                <a:schemeClr val="bg1"/>
              </a:solidFill>
              <a:latin typeface="Times New Roman" pitchFamily="-108" charset="0"/>
            </a:endParaRPr>
          </a:p>
        </p:txBody>
      </p:sp>
      <p:sp>
        <p:nvSpPr>
          <p:cNvPr id="26634" name="Rectangle 7"/>
          <p:cNvSpPr>
            <a:spLocks noChangeArrowheads="1"/>
          </p:cNvSpPr>
          <p:nvPr/>
        </p:nvSpPr>
        <p:spPr bwMode="auto">
          <a:xfrm>
            <a:off x="304800" y="1361251"/>
            <a:ext cx="25908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a:solidFill>
                  <a:srgbClr val="000000"/>
                </a:solidFill>
                <a:latin typeface="Times New Roman" pitchFamily="-108" charset="0"/>
              </a:rPr>
              <a:t>SCOP: 1 AUTHORS, CATH: 2</a:t>
            </a:r>
          </a:p>
        </p:txBody>
      </p:sp>
      <p:sp>
        <p:nvSpPr>
          <p:cNvPr id="26635" name="Rectangle 8"/>
          <p:cNvSpPr>
            <a:spLocks noChangeArrowheads="1"/>
          </p:cNvSpPr>
          <p:nvPr/>
        </p:nvSpPr>
        <p:spPr bwMode="auto">
          <a:xfrm>
            <a:off x="3581400" y="1285051"/>
            <a:ext cx="1925638"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a:solidFill>
                  <a:srgbClr val="000000"/>
                </a:solidFill>
                <a:latin typeface="Times New Roman" pitchFamily="-108" charset="0"/>
              </a:rPr>
              <a:t>AUTHORS, CATH: 3</a:t>
            </a:r>
          </a:p>
        </p:txBody>
      </p:sp>
      <p:sp>
        <p:nvSpPr>
          <p:cNvPr id="26636" name="Rectangle 9"/>
          <p:cNvSpPr>
            <a:spLocks noChangeArrowheads="1"/>
          </p:cNvSpPr>
          <p:nvPr/>
        </p:nvSpPr>
        <p:spPr bwMode="auto">
          <a:xfrm>
            <a:off x="5943600" y="1285051"/>
            <a:ext cx="925513" cy="304800"/>
          </a:xfrm>
          <a:prstGeom prst="rect">
            <a:avLst/>
          </a:prstGeom>
          <a:noFill/>
          <a:ln w="9525">
            <a:noFill/>
            <a:miter lim="800000"/>
            <a:headEnd/>
            <a:tailEnd/>
          </a:ln>
        </p:spPr>
        <p:txBody>
          <a:bodyPr>
            <a:prstTxWarp prst="textNoShape">
              <a:avLst/>
            </a:prstTxWarp>
            <a:spAutoFit/>
          </a:bodyPr>
          <a:lstStyle/>
          <a:p>
            <a:r>
              <a:rPr lang="en-US" sz="1400" i="1">
                <a:solidFill>
                  <a:srgbClr val="000000"/>
                </a:solidFill>
                <a:latin typeface="Times New Roman" pitchFamily="-108" charset="0"/>
              </a:rPr>
              <a:t>SCOP: 2</a:t>
            </a:r>
          </a:p>
        </p:txBody>
      </p:sp>
      <p:sp>
        <p:nvSpPr>
          <p:cNvPr id="26637" name="Text Box 10"/>
          <p:cNvSpPr txBox="1">
            <a:spLocks noChangeArrowheads="1"/>
          </p:cNvSpPr>
          <p:nvPr/>
        </p:nvSpPr>
        <p:spPr bwMode="auto">
          <a:xfrm>
            <a:off x="106093" y="116272"/>
            <a:ext cx="6229890"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0000"/>
                </a:solidFill>
              </a:rPr>
              <a:t>SCOP method: cases of disagreement (undercut)</a:t>
            </a:r>
          </a:p>
        </p:txBody>
      </p:sp>
      <p:sp>
        <p:nvSpPr>
          <p:cNvPr id="26638" name="Rectangle 11"/>
          <p:cNvSpPr>
            <a:spLocks noChangeArrowheads="1"/>
          </p:cNvSpPr>
          <p:nvPr/>
        </p:nvSpPr>
        <p:spPr bwMode="auto">
          <a:xfrm>
            <a:off x="5638800" y="4065588"/>
            <a:ext cx="8413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1gal</a:t>
            </a:r>
          </a:p>
        </p:txBody>
      </p:sp>
      <p:graphicFrame>
        <p:nvGraphicFramePr>
          <p:cNvPr id="26629" name="Object 5"/>
          <p:cNvGraphicFramePr>
            <a:graphicFrameLocks noChangeAspect="1"/>
          </p:cNvGraphicFramePr>
          <p:nvPr>
            <p:extLst>
              <p:ext uri="{D42A27DB-BD31-4B8C-83A1-F6EECF244321}">
                <p14:modId xmlns:p14="http://schemas.microsoft.com/office/powerpoint/2010/main" val="3709053503"/>
              </p:ext>
            </p:extLst>
          </p:nvPr>
        </p:nvGraphicFramePr>
        <p:xfrm>
          <a:off x="3810000" y="4480024"/>
          <a:ext cx="2057400" cy="2057400"/>
        </p:xfrm>
        <a:graphic>
          <a:graphicData uri="http://schemas.openxmlformats.org/presentationml/2006/ole">
            <mc:AlternateContent xmlns:mc="http://schemas.openxmlformats.org/markup-compatibility/2006">
              <mc:Choice xmlns:v="urn:schemas-microsoft-com:vml" Requires="v">
                <p:oleObj spid="_x0000_s27702" name="Molecule" r:id="rId9" imgW="2736366" imgH="2736366" progId="">
                  <p:embed/>
                </p:oleObj>
              </mc:Choice>
              <mc:Fallback>
                <p:oleObj name="Molecule" r:id="rId9" imgW="2736366" imgH="2736366"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480024"/>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448972937"/>
              </p:ext>
            </p:extLst>
          </p:nvPr>
        </p:nvGraphicFramePr>
        <p:xfrm>
          <a:off x="5873750" y="4483001"/>
          <a:ext cx="2057400" cy="2057400"/>
        </p:xfrm>
        <a:graphic>
          <a:graphicData uri="http://schemas.openxmlformats.org/presentationml/2006/ole">
            <mc:AlternateContent xmlns:mc="http://schemas.openxmlformats.org/markup-compatibility/2006">
              <mc:Choice xmlns:v="urn:schemas-microsoft-com:vml" Requires="v">
                <p:oleObj spid="_x0000_s27703" name="Molecule" r:id="rId11" imgW="2736366" imgH="2736366" progId="">
                  <p:embed/>
                </p:oleObj>
              </mc:Choice>
              <mc:Fallback>
                <p:oleObj name="Molecule" r:id="rId11" imgW="2736366" imgH="2736366"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3750" y="4483001"/>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9" name="Rectangle 14"/>
          <p:cNvSpPr>
            <a:spLocks noChangeArrowheads="1"/>
          </p:cNvSpPr>
          <p:nvPr/>
        </p:nvSpPr>
        <p:spPr bwMode="auto">
          <a:xfrm>
            <a:off x="838200" y="3962400"/>
            <a:ext cx="804863"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2cts</a:t>
            </a:r>
          </a:p>
        </p:txBody>
      </p:sp>
      <p:graphicFrame>
        <p:nvGraphicFramePr>
          <p:cNvPr id="26631" name="Object 7"/>
          <p:cNvGraphicFramePr>
            <a:graphicFrameLocks noChangeAspect="1"/>
          </p:cNvGraphicFramePr>
          <p:nvPr>
            <p:extLst>
              <p:ext uri="{D42A27DB-BD31-4B8C-83A1-F6EECF244321}">
                <p14:modId xmlns:p14="http://schemas.microsoft.com/office/powerpoint/2010/main" val="4152828226"/>
              </p:ext>
            </p:extLst>
          </p:nvPr>
        </p:nvGraphicFramePr>
        <p:xfrm>
          <a:off x="304800" y="4432300"/>
          <a:ext cx="2057400" cy="2057400"/>
        </p:xfrm>
        <a:graphic>
          <a:graphicData uri="http://schemas.openxmlformats.org/presentationml/2006/ole">
            <mc:AlternateContent xmlns:mc="http://schemas.openxmlformats.org/markup-compatibility/2006">
              <mc:Choice xmlns:v="urn:schemas-microsoft-com:vml" Requires="v">
                <p:oleObj spid="_x0000_s27704" name="Molecule" r:id="rId13" imgW="2736366" imgH="2736366" progId="">
                  <p:embed/>
                </p:oleObj>
              </mc:Choice>
              <mc:Fallback>
                <p:oleObj name="Molecule" r:id="rId13" imgW="2736366" imgH="2736366"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44323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40" name="Rectangle 16"/>
          <p:cNvSpPr>
            <a:spLocks noChangeArrowheads="1"/>
          </p:cNvSpPr>
          <p:nvPr/>
        </p:nvSpPr>
        <p:spPr bwMode="auto">
          <a:xfrm>
            <a:off x="231775" y="4022824"/>
            <a:ext cx="2743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a:solidFill>
                  <a:srgbClr val="000000"/>
                </a:solidFill>
                <a:latin typeface="Times New Roman" pitchFamily="-108" charset="0"/>
              </a:rPr>
              <a:t>SCOP: 1        AUTHORS, CATH: 2</a:t>
            </a:r>
          </a:p>
        </p:txBody>
      </p:sp>
      <p:sp>
        <p:nvSpPr>
          <p:cNvPr id="26641" name="Rectangle 17"/>
          <p:cNvSpPr>
            <a:spLocks noChangeArrowheads="1"/>
          </p:cNvSpPr>
          <p:nvPr/>
        </p:nvSpPr>
        <p:spPr bwMode="auto">
          <a:xfrm>
            <a:off x="3813175" y="4175224"/>
            <a:ext cx="206057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a:solidFill>
                  <a:srgbClr val="000000"/>
                </a:solidFill>
                <a:latin typeface="Times New Roman" pitchFamily="-108" charset="0"/>
              </a:rPr>
              <a:t>     AUTHORS, CATH: 3</a:t>
            </a:r>
          </a:p>
        </p:txBody>
      </p:sp>
      <p:sp>
        <p:nvSpPr>
          <p:cNvPr id="26642" name="Rectangle 18"/>
          <p:cNvSpPr>
            <a:spLocks noChangeArrowheads="1"/>
          </p:cNvSpPr>
          <p:nvPr/>
        </p:nvSpPr>
        <p:spPr bwMode="auto">
          <a:xfrm>
            <a:off x="6480175" y="4175224"/>
            <a:ext cx="887791" cy="307777"/>
          </a:xfrm>
          <a:prstGeom prst="rect">
            <a:avLst/>
          </a:prstGeom>
          <a:noFill/>
          <a:ln w="9525">
            <a:noFill/>
            <a:miter lim="800000"/>
            <a:headEnd/>
            <a:tailEnd/>
          </a:ln>
        </p:spPr>
        <p:txBody>
          <a:bodyPr wrap="none">
            <a:prstTxWarp prst="textNoShape">
              <a:avLst/>
            </a:prstTxWarp>
            <a:spAutoFit/>
          </a:bodyPr>
          <a:lstStyle/>
          <a:p>
            <a:r>
              <a:rPr lang="en-US" sz="1400" i="1">
                <a:solidFill>
                  <a:srgbClr val="000000"/>
                </a:solidFill>
                <a:latin typeface="Times New Roman" pitchFamily="-108" charset="0"/>
              </a:rPr>
              <a:t>SCOP: 2</a:t>
            </a:r>
          </a:p>
        </p:txBody>
      </p:sp>
      <p:sp>
        <p:nvSpPr>
          <p:cNvPr id="19"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Text Box 2"/>
          <p:cNvSpPr txBox="1">
            <a:spLocks noChangeArrowheads="1"/>
          </p:cNvSpPr>
          <p:nvPr/>
        </p:nvSpPr>
        <p:spPr bwMode="auto">
          <a:xfrm>
            <a:off x="195190" y="135880"/>
            <a:ext cx="7781998"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0000"/>
                </a:solidFill>
              </a:rPr>
              <a:t>CATH method: cases of disagreement (overcut and undercut)</a:t>
            </a:r>
          </a:p>
        </p:txBody>
      </p:sp>
      <p:graphicFrame>
        <p:nvGraphicFramePr>
          <p:cNvPr id="27650" name="Object 2"/>
          <p:cNvGraphicFramePr>
            <a:graphicFrameLocks noChangeAspect="1"/>
          </p:cNvGraphicFramePr>
          <p:nvPr>
            <p:extLst>
              <p:ext uri="{D42A27DB-BD31-4B8C-83A1-F6EECF244321}">
                <p14:modId xmlns:p14="http://schemas.microsoft.com/office/powerpoint/2010/main" val="391547246"/>
              </p:ext>
            </p:extLst>
          </p:nvPr>
        </p:nvGraphicFramePr>
        <p:xfrm>
          <a:off x="3124200" y="1269206"/>
          <a:ext cx="1752600" cy="1752600"/>
        </p:xfrm>
        <a:graphic>
          <a:graphicData uri="http://schemas.openxmlformats.org/presentationml/2006/ole">
            <mc:AlternateContent xmlns:mc="http://schemas.openxmlformats.org/markup-compatibility/2006">
              <mc:Choice xmlns:v="urn:schemas-microsoft-com:vml" Requires="v">
                <p:oleObj spid="_x0000_s28731" name="Molecule" r:id="rId3" imgW="2736366" imgH="2736366" progId="">
                  <p:embed/>
                </p:oleObj>
              </mc:Choice>
              <mc:Fallback>
                <p:oleObj name="Molecule" r:id="rId3" imgW="2736366" imgH="273636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69206"/>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8" name="Rectangle 4"/>
          <p:cNvSpPr>
            <a:spLocks noChangeArrowheads="1"/>
          </p:cNvSpPr>
          <p:nvPr/>
        </p:nvSpPr>
        <p:spPr bwMode="auto">
          <a:xfrm>
            <a:off x="3581400" y="0"/>
            <a:ext cx="7429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2hhm</a:t>
            </a:r>
          </a:p>
        </p:txBody>
      </p:sp>
      <p:sp>
        <p:nvSpPr>
          <p:cNvPr id="27659" name="Rectangle 5"/>
          <p:cNvSpPr>
            <a:spLocks noChangeArrowheads="1"/>
          </p:cNvSpPr>
          <p:nvPr/>
        </p:nvSpPr>
        <p:spPr bwMode="auto">
          <a:xfrm>
            <a:off x="3048000" y="964406"/>
            <a:ext cx="2514600" cy="304800"/>
          </a:xfrm>
          <a:prstGeom prst="rect">
            <a:avLst/>
          </a:prstGeom>
          <a:noFill/>
          <a:ln w="9525">
            <a:noFill/>
            <a:miter lim="800000"/>
            <a:headEnd/>
            <a:tailEnd/>
          </a:ln>
        </p:spPr>
        <p:txBody>
          <a:bodyPr>
            <a:prstTxWarp prst="textNoShape">
              <a:avLst/>
            </a:prstTxWarp>
            <a:spAutoFit/>
          </a:bodyPr>
          <a:lstStyle/>
          <a:p>
            <a:r>
              <a:rPr lang="en-US" sz="1400" i="1" dirty="0">
                <a:solidFill>
                  <a:srgbClr val="000000"/>
                </a:solidFill>
                <a:latin typeface="Times New Roman" pitchFamily="-108" charset="0"/>
              </a:rPr>
              <a:t>CATH: 2, AUTHORS, SCOP: 1  </a:t>
            </a:r>
          </a:p>
        </p:txBody>
      </p:sp>
      <p:graphicFrame>
        <p:nvGraphicFramePr>
          <p:cNvPr id="27651" name="Object 3"/>
          <p:cNvGraphicFramePr>
            <a:graphicFrameLocks noChangeAspect="1"/>
          </p:cNvGraphicFramePr>
          <p:nvPr>
            <p:extLst>
              <p:ext uri="{D42A27DB-BD31-4B8C-83A1-F6EECF244321}">
                <p14:modId xmlns:p14="http://schemas.microsoft.com/office/powerpoint/2010/main" val="4064898196"/>
              </p:ext>
            </p:extLst>
          </p:nvPr>
        </p:nvGraphicFramePr>
        <p:xfrm>
          <a:off x="228600" y="1269206"/>
          <a:ext cx="1714500" cy="1714500"/>
        </p:xfrm>
        <a:graphic>
          <a:graphicData uri="http://schemas.openxmlformats.org/presentationml/2006/ole">
            <mc:AlternateContent xmlns:mc="http://schemas.openxmlformats.org/markup-compatibility/2006">
              <mc:Choice xmlns:v="urn:schemas-microsoft-com:vml" Requires="v">
                <p:oleObj spid="_x0000_s28732" name="Molecule" r:id="rId5" imgW="2736366" imgH="2736366" progId="">
                  <p:embed/>
                </p:oleObj>
              </mc:Choice>
              <mc:Fallback>
                <p:oleObj name="Molecule" r:id="rId5" imgW="2736366" imgH="273636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69206"/>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60" name="Rectangle 7"/>
          <p:cNvSpPr>
            <a:spLocks noChangeArrowheads="1"/>
          </p:cNvSpPr>
          <p:nvPr/>
        </p:nvSpPr>
        <p:spPr bwMode="auto">
          <a:xfrm>
            <a:off x="762000" y="0"/>
            <a:ext cx="692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1prcl</a:t>
            </a:r>
          </a:p>
        </p:txBody>
      </p:sp>
      <p:sp>
        <p:nvSpPr>
          <p:cNvPr id="27661" name="Rectangle 8"/>
          <p:cNvSpPr>
            <a:spLocks noChangeArrowheads="1"/>
          </p:cNvSpPr>
          <p:nvPr/>
        </p:nvSpPr>
        <p:spPr bwMode="auto">
          <a:xfrm>
            <a:off x="228600" y="888206"/>
            <a:ext cx="2467062" cy="307777"/>
          </a:xfrm>
          <a:prstGeom prst="rect">
            <a:avLst/>
          </a:prstGeom>
          <a:noFill/>
          <a:ln w="9525">
            <a:noFill/>
            <a:miter lim="800000"/>
            <a:headEnd/>
            <a:tailEnd/>
          </a:ln>
        </p:spPr>
        <p:txBody>
          <a:bodyPr wrap="none">
            <a:prstTxWarp prst="textNoShape">
              <a:avLst/>
            </a:prstTxWarp>
            <a:spAutoFit/>
          </a:bodyPr>
          <a:lstStyle/>
          <a:p>
            <a:r>
              <a:rPr lang="en-US" sz="1400" i="1" dirty="0">
                <a:solidFill>
                  <a:srgbClr val="000000"/>
                </a:solidFill>
                <a:latin typeface="Times New Roman" pitchFamily="-108" charset="0"/>
              </a:rPr>
              <a:t>CATH: 2,AUTHORS, SCOP: 1</a:t>
            </a:r>
          </a:p>
        </p:txBody>
      </p:sp>
      <p:graphicFrame>
        <p:nvGraphicFramePr>
          <p:cNvPr id="27652" name="Object 4"/>
          <p:cNvGraphicFramePr>
            <a:graphicFrameLocks noChangeAspect="1"/>
          </p:cNvGraphicFramePr>
          <p:nvPr>
            <p:extLst>
              <p:ext uri="{D42A27DB-BD31-4B8C-83A1-F6EECF244321}">
                <p14:modId xmlns:p14="http://schemas.microsoft.com/office/powerpoint/2010/main" val="3718366530"/>
              </p:ext>
            </p:extLst>
          </p:nvPr>
        </p:nvGraphicFramePr>
        <p:xfrm>
          <a:off x="6096000" y="1193006"/>
          <a:ext cx="1881188" cy="1881188"/>
        </p:xfrm>
        <a:graphic>
          <a:graphicData uri="http://schemas.openxmlformats.org/presentationml/2006/ole">
            <mc:AlternateContent xmlns:mc="http://schemas.openxmlformats.org/markup-compatibility/2006">
              <mc:Choice xmlns:v="urn:schemas-microsoft-com:vml" Requires="v">
                <p:oleObj spid="_x0000_s28733" name="Molecule" r:id="rId7" imgW="2736366" imgH="2736366" progId="">
                  <p:embed/>
                </p:oleObj>
              </mc:Choice>
              <mc:Fallback>
                <p:oleObj name="Molecule" r:id="rId7" imgW="2736366" imgH="2736366"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193006"/>
                        <a:ext cx="1881188"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62" name="Rectangle 10"/>
          <p:cNvSpPr>
            <a:spLocks noChangeArrowheads="1"/>
          </p:cNvSpPr>
          <p:nvPr/>
        </p:nvSpPr>
        <p:spPr bwMode="auto">
          <a:xfrm>
            <a:off x="6629400" y="0"/>
            <a:ext cx="5524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1esl</a:t>
            </a:r>
          </a:p>
        </p:txBody>
      </p:sp>
      <p:sp>
        <p:nvSpPr>
          <p:cNvPr id="27663" name="Rectangle 11"/>
          <p:cNvSpPr>
            <a:spLocks noChangeArrowheads="1"/>
          </p:cNvSpPr>
          <p:nvPr/>
        </p:nvSpPr>
        <p:spPr bwMode="auto">
          <a:xfrm>
            <a:off x="5943600" y="812006"/>
            <a:ext cx="2708275" cy="304800"/>
          </a:xfrm>
          <a:prstGeom prst="rect">
            <a:avLst/>
          </a:prstGeom>
          <a:noFill/>
          <a:ln w="9525">
            <a:noFill/>
            <a:miter lim="800000"/>
            <a:headEnd/>
            <a:tailEnd/>
          </a:ln>
        </p:spPr>
        <p:txBody>
          <a:bodyPr>
            <a:prstTxWarp prst="textNoShape">
              <a:avLst/>
            </a:prstTxWarp>
            <a:spAutoFit/>
          </a:bodyPr>
          <a:lstStyle/>
          <a:p>
            <a:r>
              <a:rPr lang="en-US" sz="1400" i="1">
                <a:solidFill>
                  <a:srgbClr val="000000"/>
                </a:solidFill>
                <a:latin typeface="Times New Roman" pitchFamily="-108" charset="0"/>
              </a:rPr>
              <a:t>CATH: 1, AUTHORS, SCOP: 2</a:t>
            </a:r>
          </a:p>
        </p:txBody>
      </p:sp>
      <p:sp>
        <p:nvSpPr>
          <p:cNvPr id="27664" name="Text Box 12"/>
          <p:cNvSpPr txBox="1">
            <a:spLocks noChangeArrowheads="1"/>
          </p:cNvSpPr>
          <p:nvPr/>
        </p:nvSpPr>
        <p:spPr bwMode="auto">
          <a:xfrm>
            <a:off x="6019800" y="2717006"/>
            <a:ext cx="1106488" cy="304800"/>
          </a:xfrm>
          <a:prstGeom prst="rect">
            <a:avLst/>
          </a:prstGeom>
          <a:noFill/>
          <a:ln w="9525">
            <a:noFill/>
            <a:miter lim="800000"/>
            <a:headEnd/>
            <a:tailEnd/>
          </a:ln>
        </p:spPr>
        <p:txBody>
          <a:bodyPr wrap="none">
            <a:prstTxWarp prst="textNoShape">
              <a:avLst/>
            </a:prstTxWarp>
            <a:spAutoFit/>
          </a:bodyPr>
          <a:lstStyle/>
          <a:p>
            <a:r>
              <a:rPr lang="en-US" sz="1400" i="1">
                <a:solidFill>
                  <a:srgbClr val="000099"/>
                </a:solidFill>
                <a:latin typeface="Times New Roman" pitchFamily="-108" charset="0"/>
              </a:rPr>
              <a:t>EGF domain</a:t>
            </a:r>
          </a:p>
        </p:txBody>
      </p:sp>
      <p:sp>
        <p:nvSpPr>
          <p:cNvPr id="27665" name="Line 13"/>
          <p:cNvSpPr>
            <a:spLocks noChangeShapeType="1"/>
          </p:cNvSpPr>
          <p:nvPr/>
        </p:nvSpPr>
        <p:spPr bwMode="auto">
          <a:xfrm flipV="1">
            <a:off x="6629400" y="2564606"/>
            <a:ext cx="381000" cy="228600"/>
          </a:xfrm>
          <a:prstGeom prst="line">
            <a:avLst/>
          </a:prstGeom>
          <a:noFill/>
          <a:ln w="9525">
            <a:solidFill>
              <a:srgbClr val="000099"/>
            </a:solidFill>
            <a:round/>
            <a:headEnd/>
            <a:tailEnd type="triangle" w="med" len="med"/>
          </a:ln>
        </p:spPr>
        <p:txBody>
          <a:bodyPr>
            <a:prstTxWarp prst="textNoShape">
              <a:avLst/>
            </a:prstTxWarp>
          </a:bodyPr>
          <a:lstStyle/>
          <a:p>
            <a:endParaRPr lang="en-US"/>
          </a:p>
        </p:txBody>
      </p:sp>
      <p:graphicFrame>
        <p:nvGraphicFramePr>
          <p:cNvPr id="27653" name="Object 5"/>
          <p:cNvGraphicFramePr>
            <a:graphicFrameLocks noChangeAspect="1"/>
          </p:cNvGraphicFramePr>
          <p:nvPr>
            <p:extLst>
              <p:ext uri="{D42A27DB-BD31-4B8C-83A1-F6EECF244321}">
                <p14:modId xmlns:p14="http://schemas.microsoft.com/office/powerpoint/2010/main" val="3225646989"/>
              </p:ext>
            </p:extLst>
          </p:nvPr>
        </p:nvGraphicFramePr>
        <p:xfrm>
          <a:off x="0" y="4309114"/>
          <a:ext cx="2228850" cy="2228850"/>
        </p:xfrm>
        <a:graphic>
          <a:graphicData uri="http://schemas.openxmlformats.org/presentationml/2006/ole">
            <mc:AlternateContent xmlns:mc="http://schemas.openxmlformats.org/markup-compatibility/2006">
              <mc:Choice xmlns:v="urn:schemas-microsoft-com:vml" Requires="v">
                <p:oleObj spid="_x0000_s28734" name="Molecule" r:id="rId9" imgW="2736366" imgH="2736366" progId="">
                  <p:embed/>
                </p:oleObj>
              </mc:Choice>
              <mc:Fallback>
                <p:oleObj name="Molecule" r:id="rId9" imgW="2736366" imgH="2736366"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309114"/>
                        <a:ext cx="22288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66" name="Text Box 15"/>
          <p:cNvSpPr txBox="1">
            <a:spLocks noChangeArrowheads="1"/>
          </p:cNvSpPr>
          <p:nvPr/>
        </p:nvSpPr>
        <p:spPr bwMode="auto">
          <a:xfrm>
            <a:off x="1695450" y="3448050"/>
            <a:ext cx="1081088"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3mdda</a:t>
            </a:r>
          </a:p>
        </p:txBody>
      </p:sp>
      <p:sp>
        <p:nvSpPr>
          <p:cNvPr id="27667" name="Rectangle 16"/>
          <p:cNvSpPr>
            <a:spLocks noChangeArrowheads="1"/>
          </p:cNvSpPr>
          <p:nvPr/>
        </p:nvSpPr>
        <p:spPr bwMode="auto">
          <a:xfrm>
            <a:off x="628650" y="3829050"/>
            <a:ext cx="846326" cy="307777"/>
          </a:xfrm>
          <a:prstGeom prst="rect">
            <a:avLst/>
          </a:prstGeom>
          <a:noFill/>
          <a:ln w="9525">
            <a:noFill/>
            <a:miter lim="800000"/>
            <a:headEnd/>
            <a:tailEnd/>
          </a:ln>
        </p:spPr>
        <p:txBody>
          <a:bodyPr wrap="none">
            <a:prstTxWarp prst="textNoShape">
              <a:avLst/>
            </a:prstTxWarp>
            <a:spAutoFit/>
          </a:bodyPr>
          <a:lstStyle/>
          <a:p>
            <a:r>
              <a:rPr lang="en-US" sz="1400" i="1" dirty="0">
                <a:solidFill>
                  <a:srgbClr val="000000"/>
                </a:solidFill>
                <a:latin typeface="Times New Roman" pitchFamily="-108" charset="0"/>
              </a:rPr>
              <a:t>CATH:3</a:t>
            </a:r>
          </a:p>
        </p:txBody>
      </p:sp>
      <p:graphicFrame>
        <p:nvGraphicFramePr>
          <p:cNvPr id="27654" name="Object 6"/>
          <p:cNvGraphicFramePr>
            <a:graphicFrameLocks noChangeAspect="1"/>
          </p:cNvGraphicFramePr>
          <p:nvPr>
            <p:extLst>
              <p:ext uri="{D42A27DB-BD31-4B8C-83A1-F6EECF244321}">
                <p14:modId xmlns:p14="http://schemas.microsoft.com/office/powerpoint/2010/main" val="2614694209"/>
              </p:ext>
            </p:extLst>
          </p:nvPr>
        </p:nvGraphicFramePr>
        <p:xfrm>
          <a:off x="2228850" y="4191000"/>
          <a:ext cx="2228850" cy="2228850"/>
        </p:xfrm>
        <a:graphic>
          <a:graphicData uri="http://schemas.openxmlformats.org/presentationml/2006/ole">
            <mc:AlternateContent xmlns:mc="http://schemas.openxmlformats.org/markup-compatibility/2006">
              <mc:Choice xmlns:v="urn:schemas-microsoft-com:vml" Requires="v">
                <p:oleObj spid="_x0000_s28735" name="Molecule" r:id="rId11" imgW="2736366" imgH="2736366" progId="">
                  <p:embed/>
                </p:oleObj>
              </mc:Choice>
              <mc:Fallback>
                <p:oleObj name="Molecule" r:id="rId11" imgW="2736366" imgH="2736366"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8850" y="4191000"/>
                        <a:ext cx="22288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68" name="Rectangle 18"/>
          <p:cNvSpPr>
            <a:spLocks noChangeArrowheads="1"/>
          </p:cNvSpPr>
          <p:nvPr/>
        </p:nvSpPr>
        <p:spPr bwMode="auto">
          <a:xfrm>
            <a:off x="2686050" y="3752850"/>
            <a:ext cx="1730595" cy="307777"/>
          </a:xfrm>
          <a:prstGeom prst="rect">
            <a:avLst/>
          </a:prstGeom>
          <a:noFill/>
          <a:ln w="9525">
            <a:noFill/>
            <a:miter lim="800000"/>
            <a:headEnd/>
            <a:tailEnd/>
          </a:ln>
        </p:spPr>
        <p:txBody>
          <a:bodyPr wrap="none">
            <a:prstTxWarp prst="textNoShape">
              <a:avLst/>
            </a:prstTxWarp>
            <a:spAutoFit/>
          </a:bodyPr>
          <a:lstStyle/>
          <a:p>
            <a:r>
              <a:rPr lang="en-US" sz="1400" i="1">
                <a:solidFill>
                  <a:srgbClr val="000000"/>
                </a:solidFill>
                <a:latin typeface="Times New Roman" pitchFamily="-108" charset="0"/>
              </a:rPr>
              <a:t>AUTHORS, SCOP:2</a:t>
            </a:r>
          </a:p>
        </p:txBody>
      </p:sp>
      <p:graphicFrame>
        <p:nvGraphicFramePr>
          <p:cNvPr id="27655" name="Object 7"/>
          <p:cNvGraphicFramePr>
            <a:graphicFrameLocks noChangeAspect="1"/>
          </p:cNvGraphicFramePr>
          <p:nvPr>
            <p:extLst>
              <p:ext uri="{D42A27DB-BD31-4B8C-83A1-F6EECF244321}">
                <p14:modId xmlns:p14="http://schemas.microsoft.com/office/powerpoint/2010/main" val="808814608"/>
              </p:ext>
            </p:extLst>
          </p:nvPr>
        </p:nvGraphicFramePr>
        <p:xfrm>
          <a:off x="7010400" y="4354513"/>
          <a:ext cx="2133600" cy="2133600"/>
        </p:xfrm>
        <a:graphic>
          <a:graphicData uri="http://schemas.openxmlformats.org/presentationml/2006/ole">
            <mc:AlternateContent xmlns:mc="http://schemas.openxmlformats.org/markup-compatibility/2006">
              <mc:Choice xmlns:v="urn:schemas-microsoft-com:vml" Requires="v">
                <p:oleObj spid="_x0000_s28736" name="Molecule" r:id="rId13" imgW="2736366" imgH="2736366" progId="">
                  <p:embed/>
                </p:oleObj>
              </mc:Choice>
              <mc:Fallback>
                <p:oleObj name="Molecule" r:id="rId13" imgW="2736366" imgH="2736366"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4354513"/>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69" name="Rectangle 20"/>
          <p:cNvSpPr>
            <a:spLocks noChangeArrowheads="1"/>
          </p:cNvSpPr>
          <p:nvPr/>
        </p:nvSpPr>
        <p:spPr bwMode="auto">
          <a:xfrm>
            <a:off x="6648450" y="3448050"/>
            <a:ext cx="5397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1lla</a:t>
            </a:r>
          </a:p>
        </p:txBody>
      </p:sp>
      <p:graphicFrame>
        <p:nvGraphicFramePr>
          <p:cNvPr id="27656" name="Object 8"/>
          <p:cNvGraphicFramePr>
            <a:graphicFrameLocks noChangeAspect="1"/>
          </p:cNvGraphicFramePr>
          <p:nvPr>
            <p:extLst>
              <p:ext uri="{D42A27DB-BD31-4B8C-83A1-F6EECF244321}">
                <p14:modId xmlns:p14="http://schemas.microsoft.com/office/powerpoint/2010/main" val="991290751"/>
              </p:ext>
            </p:extLst>
          </p:nvPr>
        </p:nvGraphicFramePr>
        <p:xfrm>
          <a:off x="5124450" y="4286250"/>
          <a:ext cx="2133600" cy="2133600"/>
        </p:xfrm>
        <a:graphic>
          <a:graphicData uri="http://schemas.openxmlformats.org/presentationml/2006/ole">
            <mc:AlternateContent xmlns:mc="http://schemas.openxmlformats.org/markup-compatibility/2006">
              <mc:Choice xmlns:v="urn:schemas-microsoft-com:vml" Requires="v">
                <p:oleObj spid="_x0000_s28737" name="Molecule" r:id="rId15" imgW="2736366" imgH="2736366" progId="">
                  <p:embed/>
                </p:oleObj>
              </mc:Choice>
              <mc:Fallback>
                <p:oleObj name="Molecule" r:id="rId15" imgW="2736366" imgH="2736366"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4450" y="428625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70" name="Rectangle 22"/>
          <p:cNvSpPr>
            <a:spLocks noChangeArrowheads="1"/>
          </p:cNvSpPr>
          <p:nvPr/>
        </p:nvSpPr>
        <p:spPr bwMode="auto">
          <a:xfrm>
            <a:off x="5581650" y="3829050"/>
            <a:ext cx="846326" cy="307777"/>
          </a:xfrm>
          <a:prstGeom prst="rect">
            <a:avLst/>
          </a:prstGeom>
          <a:noFill/>
          <a:ln w="9525">
            <a:noFill/>
            <a:miter lim="800000"/>
            <a:headEnd/>
            <a:tailEnd/>
          </a:ln>
        </p:spPr>
        <p:txBody>
          <a:bodyPr wrap="none">
            <a:prstTxWarp prst="textNoShape">
              <a:avLst/>
            </a:prstTxWarp>
            <a:spAutoFit/>
          </a:bodyPr>
          <a:lstStyle/>
          <a:p>
            <a:r>
              <a:rPr lang="en-US" sz="1400" i="1">
                <a:solidFill>
                  <a:srgbClr val="000000"/>
                </a:solidFill>
                <a:latin typeface="Times New Roman" pitchFamily="-108" charset="0"/>
              </a:rPr>
              <a:t>CATH:2</a:t>
            </a:r>
          </a:p>
        </p:txBody>
      </p:sp>
      <p:sp>
        <p:nvSpPr>
          <p:cNvPr id="27671" name="Rectangle 23"/>
          <p:cNvSpPr>
            <a:spLocks noChangeArrowheads="1"/>
          </p:cNvSpPr>
          <p:nvPr/>
        </p:nvSpPr>
        <p:spPr bwMode="auto">
          <a:xfrm>
            <a:off x="7234760" y="3883223"/>
            <a:ext cx="1775479" cy="307777"/>
          </a:xfrm>
          <a:prstGeom prst="rect">
            <a:avLst/>
          </a:prstGeom>
          <a:noFill/>
          <a:ln w="9525">
            <a:noFill/>
            <a:miter lim="800000"/>
            <a:headEnd/>
            <a:tailEnd/>
          </a:ln>
        </p:spPr>
        <p:txBody>
          <a:bodyPr wrap="none">
            <a:prstTxWarp prst="textNoShape">
              <a:avLst/>
            </a:prstTxWarp>
            <a:spAutoFit/>
          </a:bodyPr>
          <a:lstStyle/>
          <a:p>
            <a:r>
              <a:rPr lang="en-US" sz="1400" i="1" dirty="0">
                <a:solidFill>
                  <a:srgbClr val="000000"/>
                </a:solidFill>
                <a:latin typeface="Times New Roman" pitchFamily="-108" charset="0"/>
              </a:rPr>
              <a:t>AUTHORS, SCOP: 3</a:t>
            </a:r>
          </a:p>
        </p:txBody>
      </p:sp>
      <p:sp>
        <p:nvSpPr>
          <p:cNvPr id="24"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a:t>
            </a:r>
            <a:endParaRPr lang="en-US" sz="1200" i="1" dirty="0"/>
          </a:p>
        </p:txBody>
      </p:sp>
      <p:sp>
        <p:nvSpPr>
          <p:cNvPr id="2" name="Footer Placeholder 1"/>
          <p:cNvSpPr>
            <a:spLocks noGrp="1"/>
          </p:cNvSpPr>
          <p:nvPr>
            <p:ph type="ftr" sz="quarter" idx="11"/>
          </p:nvPr>
        </p:nvSpPr>
        <p:spPr>
          <a:xfrm>
            <a:off x="3143250" y="6399987"/>
            <a:ext cx="2895600" cy="365125"/>
          </a:xfrm>
        </p:spPr>
        <p:txBody>
          <a:bodyPr/>
          <a:lstStyle/>
          <a:p>
            <a:r>
              <a:rPr lang="fr-FR" smtClean="0"/>
              <a:t>PHAR 201 Lecture 15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464456771"/>
              </p:ext>
            </p:extLst>
          </p:nvPr>
        </p:nvGraphicFramePr>
        <p:xfrm>
          <a:off x="6359525" y="3963095"/>
          <a:ext cx="2286000" cy="2286000"/>
        </p:xfrm>
        <a:graphic>
          <a:graphicData uri="http://schemas.openxmlformats.org/presentationml/2006/ole">
            <mc:AlternateContent xmlns:mc="http://schemas.openxmlformats.org/markup-compatibility/2006">
              <mc:Choice xmlns:v="urn:schemas-microsoft-com:vml" Requires="v">
                <p:oleObj spid="_x0000_s29723" name="Molecule" r:id="rId4" imgW="2736366" imgH="2736366" progId="">
                  <p:embed/>
                </p:oleObj>
              </mc:Choice>
              <mc:Fallback>
                <p:oleObj name="Molecule" r:id="rId4" imgW="2736366" imgH="273636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525" y="3963095"/>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1010021914"/>
              </p:ext>
            </p:extLst>
          </p:nvPr>
        </p:nvGraphicFramePr>
        <p:xfrm>
          <a:off x="720725" y="3963095"/>
          <a:ext cx="2286000" cy="2286000"/>
        </p:xfrm>
        <a:graphic>
          <a:graphicData uri="http://schemas.openxmlformats.org/presentationml/2006/ole">
            <mc:AlternateContent xmlns:mc="http://schemas.openxmlformats.org/markup-compatibility/2006">
              <mc:Choice xmlns:v="urn:schemas-microsoft-com:vml" Requires="v">
                <p:oleObj spid="_x0000_s29724" name="Molecule" r:id="rId6" imgW="2736366" imgH="2736366" progId="">
                  <p:embed/>
                </p:oleObj>
              </mc:Choice>
              <mc:Fallback>
                <p:oleObj name="Molecule" r:id="rId6" imgW="2736366" imgH="2736366"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25" y="3963095"/>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885575320"/>
              </p:ext>
            </p:extLst>
          </p:nvPr>
        </p:nvGraphicFramePr>
        <p:xfrm>
          <a:off x="3463925" y="3963095"/>
          <a:ext cx="2251075" cy="2251075"/>
        </p:xfrm>
        <a:graphic>
          <a:graphicData uri="http://schemas.openxmlformats.org/presentationml/2006/ole">
            <mc:AlternateContent xmlns:mc="http://schemas.openxmlformats.org/markup-compatibility/2006">
              <mc:Choice xmlns:v="urn:schemas-microsoft-com:vml" Requires="v">
                <p:oleObj spid="_x0000_s29725" name="Molecule" r:id="rId8" imgW="2736366" imgH="2736366" progId="">
                  <p:embed/>
                </p:oleObj>
              </mc:Choice>
              <mc:Fallback>
                <p:oleObj name="Molecule" r:id="rId8" imgW="2736366" imgH="2736366"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3925" y="3963095"/>
                        <a:ext cx="225107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293" name="Rectangle 5"/>
          <p:cNvSpPr>
            <a:spLocks noChangeArrowheads="1"/>
          </p:cNvSpPr>
          <p:nvPr/>
        </p:nvSpPr>
        <p:spPr bwMode="auto">
          <a:xfrm>
            <a:off x="3768725" y="3429695"/>
            <a:ext cx="198120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rgbClr val="000000"/>
                </a:solidFill>
                <a:latin typeface="Times New Roman" pitchFamily="-108" charset="0"/>
              </a:rPr>
              <a:t>1pxta/ AUTHORS</a:t>
            </a:r>
          </a:p>
        </p:txBody>
      </p:sp>
      <p:sp>
        <p:nvSpPr>
          <p:cNvPr id="12294" name="Rectangle 6"/>
          <p:cNvSpPr>
            <a:spLocks noChangeArrowheads="1"/>
          </p:cNvSpPr>
          <p:nvPr/>
        </p:nvSpPr>
        <p:spPr bwMode="auto">
          <a:xfrm>
            <a:off x="1177925" y="3429695"/>
            <a:ext cx="1479892" cy="36933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dirty="0">
                <a:solidFill>
                  <a:srgbClr val="000000"/>
                </a:solidFill>
                <a:latin typeface="Times New Roman" pitchFamily="-108" charset="0"/>
              </a:rPr>
              <a:t>1pxta/ SCOP</a:t>
            </a:r>
          </a:p>
        </p:txBody>
      </p:sp>
      <p:sp>
        <p:nvSpPr>
          <p:cNvPr id="12295" name="Rectangle 7"/>
          <p:cNvSpPr>
            <a:spLocks noChangeArrowheads="1"/>
          </p:cNvSpPr>
          <p:nvPr/>
        </p:nvSpPr>
        <p:spPr bwMode="auto">
          <a:xfrm>
            <a:off x="6740525" y="3429695"/>
            <a:ext cx="151130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rgbClr val="000000"/>
                </a:solidFill>
                <a:latin typeface="Times New Roman" pitchFamily="-108" charset="0"/>
              </a:rPr>
              <a:t>1pxta/ CATH</a:t>
            </a:r>
          </a:p>
        </p:txBody>
      </p:sp>
      <p:sp>
        <p:nvSpPr>
          <p:cNvPr id="12296" name="Text Box 8"/>
          <p:cNvSpPr txBox="1">
            <a:spLocks noChangeArrowheads="1"/>
          </p:cNvSpPr>
          <p:nvPr/>
        </p:nvSpPr>
        <p:spPr bwMode="auto">
          <a:xfrm>
            <a:off x="152400" y="2590800"/>
            <a:ext cx="1776413" cy="641350"/>
          </a:xfrm>
          <a:prstGeom prst="rect">
            <a:avLst/>
          </a:prstGeom>
          <a:noFill/>
          <a:ln w="9525">
            <a:noFill/>
            <a:miter lim="800000"/>
            <a:headEnd/>
            <a:tailEnd/>
          </a:ln>
        </p:spPr>
        <p:txBody>
          <a:bodyPr wrap="none">
            <a:prstTxWarp prst="textNoShape">
              <a:avLst/>
            </a:prstTxWarp>
            <a:spAutoFit/>
          </a:bodyPr>
          <a:lstStyle/>
          <a:p>
            <a:r>
              <a:rPr lang="en-US">
                <a:solidFill>
                  <a:schemeClr val="hlink"/>
                </a:solidFill>
                <a:latin typeface="Comic Sans MS" pitchFamily="-108" charset="0"/>
              </a:rPr>
              <a:t>(Thiolase)</a:t>
            </a:r>
          </a:p>
          <a:p>
            <a:r>
              <a:rPr lang="en-US" sz="1600">
                <a:solidFill>
                  <a:schemeClr val="hlink"/>
                </a:solidFill>
                <a:latin typeface="Comic Sans MS" pitchFamily="-108" charset="0"/>
              </a:rPr>
              <a:t>3-layer sandwich</a:t>
            </a:r>
          </a:p>
        </p:txBody>
      </p:sp>
      <p:sp>
        <p:nvSpPr>
          <p:cNvPr id="28681" name="Text Box 9"/>
          <p:cNvSpPr txBox="1">
            <a:spLocks noChangeArrowheads="1"/>
          </p:cNvSpPr>
          <p:nvPr/>
        </p:nvSpPr>
        <p:spPr bwMode="auto">
          <a:xfrm>
            <a:off x="228600" y="152400"/>
            <a:ext cx="8610600" cy="1200328"/>
          </a:xfrm>
          <a:prstGeom prst="rect">
            <a:avLst/>
          </a:prstGeom>
          <a:noFill/>
          <a:ln w="9525">
            <a:noFill/>
            <a:miter lim="800000"/>
            <a:headEnd/>
            <a:tailEnd/>
          </a:ln>
        </p:spPr>
        <p:txBody>
          <a:bodyPr>
            <a:prstTxWarp prst="textNoShape">
              <a:avLst/>
            </a:prstTxWarp>
            <a:spAutoFit/>
          </a:bodyPr>
          <a:lstStyle/>
          <a:p>
            <a:r>
              <a:rPr lang="en-US" sz="2400" dirty="0">
                <a:solidFill>
                  <a:srgbClr val="000000"/>
                </a:solidFill>
              </a:rPr>
              <a:t>Are there cases when</a:t>
            </a:r>
            <a:r>
              <a:rPr lang="en-US" sz="2400" dirty="0" smtClean="0">
                <a:solidFill>
                  <a:srgbClr val="000000"/>
                </a:solidFill>
              </a:rPr>
              <a:t> the three manual </a:t>
            </a:r>
            <a:r>
              <a:rPr lang="en-US" sz="2400" dirty="0">
                <a:solidFill>
                  <a:srgbClr val="000000"/>
                </a:solidFill>
              </a:rPr>
              <a:t>methods all assign different number of domains?</a:t>
            </a:r>
          </a:p>
          <a:p>
            <a:r>
              <a:rPr lang="en-US" sz="2400" dirty="0">
                <a:solidFill>
                  <a:srgbClr val="000000"/>
                </a:solidFill>
              </a:rPr>
              <a:t>  NO.</a:t>
            </a:r>
          </a:p>
        </p:txBody>
      </p:sp>
      <p:sp>
        <p:nvSpPr>
          <p:cNvPr id="28682" name="Text Box 10"/>
          <p:cNvSpPr txBox="1">
            <a:spLocks noChangeArrowheads="1"/>
          </p:cNvSpPr>
          <p:nvPr/>
        </p:nvSpPr>
        <p:spPr bwMode="auto">
          <a:xfrm>
            <a:off x="304800" y="1447800"/>
            <a:ext cx="8593138" cy="830997"/>
          </a:xfrm>
          <a:prstGeom prst="rect">
            <a:avLst/>
          </a:prstGeom>
          <a:noFill/>
          <a:ln w="9525">
            <a:noFill/>
            <a:miter lim="800000"/>
            <a:headEnd/>
            <a:tailEnd/>
          </a:ln>
        </p:spPr>
        <p:txBody>
          <a:bodyPr>
            <a:prstTxWarp prst="textNoShape">
              <a:avLst/>
            </a:prstTxWarp>
            <a:spAutoFit/>
          </a:bodyPr>
          <a:lstStyle/>
          <a:p>
            <a:r>
              <a:rPr lang="en-US" sz="2400" dirty="0">
                <a:solidFill>
                  <a:srgbClr val="000000"/>
                </a:solidFill>
              </a:rPr>
              <a:t>However, there</a:t>
            </a:r>
            <a:r>
              <a:rPr lang="en-US" sz="2400" dirty="0" smtClean="0">
                <a:solidFill>
                  <a:srgbClr val="000000"/>
                </a:solidFill>
              </a:rPr>
              <a:t> are cases where domain </a:t>
            </a:r>
            <a:r>
              <a:rPr lang="en-US" sz="2400" dirty="0">
                <a:solidFill>
                  <a:srgbClr val="000000"/>
                </a:solidFill>
              </a:rPr>
              <a:t>boundaries differ among all three methods.</a:t>
            </a:r>
          </a:p>
        </p:txBody>
      </p:sp>
      <p:sp>
        <p:nvSpPr>
          <p:cNvPr id="11"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additive="base">
                                        <p:cTn id="15" dur="500" fill="hold"/>
                                        <p:tgtEl>
                                          <p:spTgt spid="12290"/>
                                        </p:tgtEl>
                                        <p:attrNameLst>
                                          <p:attrName>ppt_x</p:attrName>
                                        </p:attrNameLst>
                                      </p:cBhvr>
                                      <p:tavLst>
                                        <p:tav tm="0">
                                          <p:val>
                                            <p:strVal val="#ppt_x"/>
                                          </p:val>
                                        </p:tav>
                                        <p:tav tm="100000">
                                          <p:val>
                                            <p:strVal val="#ppt_x"/>
                                          </p:val>
                                        </p:tav>
                                      </p:tavLst>
                                    </p:anim>
                                    <p:anim calcmode="lin" valueType="num">
                                      <p:cBhvr additive="base">
                                        <p:cTn id="16" dur="500" fill="hold"/>
                                        <p:tgtEl>
                                          <p:spTgt spid="1229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ppt_x"/>
                                          </p:val>
                                        </p:tav>
                                        <p:tav tm="100000">
                                          <p:val>
                                            <p:strVal val="#ppt_x"/>
                                          </p:val>
                                        </p:tav>
                                      </p:tavLst>
                                    </p:anim>
                                    <p:anim calcmode="lin" valueType="num">
                                      <p:cBhvr additive="base">
                                        <p:cTn id="20" dur="500" fill="hold"/>
                                        <p:tgtEl>
                                          <p:spTgt spid="122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293"/>
                                        </p:tgtEl>
                                        <p:attrNameLst>
                                          <p:attrName>style.visibility</p:attrName>
                                        </p:attrNameLst>
                                      </p:cBhvr>
                                      <p:to>
                                        <p:strVal val="visible"/>
                                      </p:to>
                                    </p:set>
                                    <p:anim calcmode="lin" valueType="num">
                                      <p:cBhvr additive="base">
                                        <p:cTn id="23" dur="500" fill="hold"/>
                                        <p:tgtEl>
                                          <p:spTgt spid="12293"/>
                                        </p:tgtEl>
                                        <p:attrNameLst>
                                          <p:attrName>ppt_x</p:attrName>
                                        </p:attrNameLst>
                                      </p:cBhvr>
                                      <p:tavLst>
                                        <p:tav tm="0">
                                          <p:val>
                                            <p:strVal val="#ppt_x"/>
                                          </p:val>
                                        </p:tav>
                                        <p:tav tm="100000">
                                          <p:val>
                                            <p:strVal val="#ppt_x"/>
                                          </p:val>
                                        </p:tav>
                                      </p:tavLst>
                                    </p:anim>
                                    <p:anim calcmode="lin" valueType="num">
                                      <p:cBhvr additive="base">
                                        <p:cTn id="24" dur="500" fill="hold"/>
                                        <p:tgtEl>
                                          <p:spTgt spid="1229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294"/>
                                        </p:tgtEl>
                                        <p:attrNameLst>
                                          <p:attrName>style.visibility</p:attrName>
                                        </p:attrNameLst>
                                      </p:cBhvr>
                                      <p:to>
                                        <p:strVal val="visible"/>
                                      </p:to>
                                    </p:set>
                                    <p:anim calcmode="lin" valueType="num">
                                      <p:cBhvr additive="base">
                                        <p:cTn id="27" dur="500" fill="hold"/>
                                        <p:tgtEl>
                                          <p:spTgt spid="12294"/>
                                        </p:tgtEl>
                                        <p:attrNameLst>
                                          <p:attrName>ppt_x</p:attrName>
                                        </p:attrNameLst>
                                      </p:cBhvr>
                                      <p:tavLst>
                                        <p:tav tm="0">
                                          <p:val>
                                            <p:strVal val="#ppt_x"/>
                                          </p:val>
                                        </p:tav>
                                        <p:tav tm="100000">
                                          <p:val>
                                            <p:strVal val="#ppt_x"/>
                                          </p:val>
                                        </p:tav>
                                      </p:tavLst>
                                    </p:anim>
                                    <p:anim calcmode="lin" valueType="num">
                                      <p:cBhvr additive="base">
                                        <p:cTn id="28" dur="500" fill="hold"/>
                                        <p:tgtEl>
                                          <p:spTgt spid="1229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ppt_x"/>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685800" y="5638800"/>
            <a:ext cx="8458200" cy="581025"/>
          </a:xfrm>
          <a:prstGeom prst="rect">
            <a:avLst/>
          </a:prstGeom>
          <a:noFill/>
          <a:ln w="9525">
            <a:noFill/>
            <a:miter lim="800000"/>
            <a:headEnd/>
            <a:tailEnd/>
          </a:ln>
        </p:spPr>
        <p:txBody>
          <a:bodyPr>
            <a:prstTxWarp prst="textNoShape">
              <a:avLst/>
            </a:prstTxWarp>
            <a:spAutoFit/>
          </a:bodyPr>
          <a:lstStyle/>
          <a:p>
            <a:endParaRPr lang="en-US" sz="1600">
              <a:solidFill>
                <a:srgbClr val="000099"/>
              </a:solidFill>
            </a:endParaRPr>
          </a:p>
          <a:p>
            <a:endParaRPr lang="en-US" sz="1600">
              <a:solidFill>
                <a:srgbClr val="000099"/>
              </a:solidFill>
            </a:endParaRPr>
          </a:p>
        </p:txBody>
      </p:sp>
      <p:sp>
        <p:nvSpPr>
          <p:cNvPr id="7" name="Title 6"/>
          <p:cNvSpPr>
            <a:spLocks noGrp="1"/>
          </p:cNvSpPr>
          <p:nvPr>
            <p:ph type="title"/>
          </p:nvPr>
        </p:nvSpPr>
        <p:spPr/>
        <p:txBody>
          <a:bodyPr>
            <a:noAutofit/>
          </a:bodyPr>
          <a:lstStyle/>
          <a:p>
            <a:r>
              <a:rPr lang="en-US" sz="2700" b="1" i="1" dirty="0" smtClean="0">
                <a:solidFill>
                  <a:srgbClr val="000000"/>
                </a:solidFill>
                <a:latin typeface="Arial" pitchFamily="-108" charset="0"/>
              </a:rPr>
              <a:t>Why are there disagreements among manual methods as to how to partition protein into domains?</a:t>
            </a:r>
            <a:br>
              <a:rPr lang="en-US" sz="2700" b="1" i="1" dirty="0" smtClean="0">
                <a:solidFill>
                  <a:srgbClr val="000000"/>
                </a:solidFill>
                <a:latin typeface="Arial" pitchFamily="-108" charset="0"/>
              </a:rPr>
            </a:br>
            <a:endParaRPr lang="en-US" sz="2700" dirty="0">
              <a:solidFill>
                <a:srgbClr val="000000"/>
              </a:solidFill>
            </a:endParaRPr>
          </a:p>
        </p:txBody>
      </p:sp>
      <p:sp>
        <p:nvSpPr>
          <p:cNvPr id="9" name="Content Placeholder 8"/>
          <p:cNvSpPr>
            <a:spLocks noGrp="1"/>
          </p:cNvSpPr>
          <p:nvPr>
            <p:ph idx="1"/>
          </p:nvPr>
        </p:nvSpPr>
        <p:spPr/>
        <p:txBody>
          <a:bodyPr/>
          <a:lstStyle/>
          <a:p>
            <a:r>
              <a:rPr lang="en-US" dirty="0" smtClean="0">
                <a:solidFill>
                  <a:srgbClr val="000099"/>
                </a:solidFill>
                <a:latin typeface="Arial" pitchFamily="-108" charset="0"/>
              </a:rPr>
              <a:t>Multiple aspects contribute to the concept of structural domains: </a:t>
            </a:r>
          </a:p>
          <a:p>
            <a:endParaRPr lang="en-US" dirty="0" smtClean="0">
              <a:solidFill>
                <a:srgbClr val="000099"/>
              </a:solidFill>
              <a:latin typeface="Arial" pitchFamily="-108" charset="0"/>
            </a:endParaRPr>
          </a:p>
          <a:p>
            <a:pPr lvl="1"/>
            <a:r>
              <a:rPr lang="en-US" dirty="0" smtClean="0">
                <a:solidFill>
                  <a:srgbClr val="FF0066"/>
                </a:solidFill>
                <a:latin typeface="Arial" pitchFamily="-108" charset="0"/>
              </a:rPr>
              <a:t>evolutionary aspect</a:t>
            </a:r>
            <a:r>
              <a:rPr lang="en-US" dirty="0" smtClean="0">
                <a:solidFill>
                  <a:srgbClr val="000099"/>
                </a:solidFill>
                <a:latin typeface="Arial" pitchFamily="-108" charset="0"/>
              </a:rPr>
              <a:t> </a:t>
            </a:r>
            <a:r>
              <a:rPr lang="en-US" i="1" dirty="0" smtClean="0">
                <a:solidFill>
                  <a:srgbClr val="000099"/>
                </a:solidFill>
                <a:latin typeface="Arial" pitchFamily="-108" charset="0"/>
              </a:rPr>
              <a:t>(recurrence of domain in different contexts)</a:t>
            </a:r>
            <a:r>
              <a:rPr lang="en-US" dirty="0" smtClean="0">
                <a:solidFill>
                  <a:srgbClr val="000099"/>
                </a:solidFill>
                <a:latin typeface="Arial" pitchFamily="-108" charset="0"/>
              </a:rPr>
              <a:t> </a:t>
            </a:r>
          </a:p>
          <a:p>
            <a:pPr lvl="1"/>
            <a:r>
              <a:rPr lang="en-US" dirty="0" smtClean="0">
                <a:solidFill>
                  <a:srgbClr val="FF0066"/>
                </a:solidFill>
                <a:latin typeface="Arial" pitchFamily="-108" charset="0"/>
              </a:rPr>
              <a:t>structural aspect</a:t>
            </a:r>
            <a:r>
              <a:rPr lang="en-US" dirty="0" smtClean="0">
                <a:solidFill>
                  <a:srgbClr val="000099"/>
                </a:solidFill>
                <a:latin typeface="Arial" pitchFamily="-108" charset="0"/>
              </a:rPr>
              <a:t> </a:t>
            </a:r>
            <a:r>
              <a:rPr lang="en-US" i="1" dirty="0" smtClean="0">
                <a:solidFill>
                  <a:srgbClr val="000099"/>
                </a:solidFill>
                <a:latin typeface="Arial" pitchFamily="-108" charset="0"/>
              </a:rPr>
              <a:t>(compactness/independent folding of domain)</a:t>
            </a:r>
            <a:r>
              <a:rPr lang="en-US" dirty="0" smtClean="0">
                <a:solidFill>
                  <a:srgbClr val="000099"/>
                </a:solidFill>
                <a:latin typeface="Arial" pitchFamily="-108" charset="0"/>
              </a:rPr>
              <a:t>  </a:t>
            </a:r>
          </a:p>
          <a:p>
            <a:pPr lvl="1"/>
            <a:r>
              <a:rPr lang="en-US" dirty="0" smtClean="0">
                <a:solidFill>
                  <a:srgbClr val="FF0066"/>
                </a:solidFill>
                <a:latin typeface="Arial" pitchFamily="-108" charset="0"/>
              </a:rPr>
              <a:t>functional aspect</a:t>
            </a:r>
            <a:r>
              <a:rPr lang="en-US" dirty="0" smtClean="0">
                <a:solidFill>
                  <a:srgbClr val="000099"/>
                </a:solidFill>
                <a:latin typeface="Arial" pitchFamily="-108" charset="0"/>
              </a:rPr>
              <a:t> </a:t>
            </a:r>
            <a:r>
              <a:rPr lang="en-US" i="1" dirty="0" smtClean="0">
                <a:solidFill>
                  <a:srgbClr val="000099"/>
                </a:solidFill>
                <a:latin typeface="Arial" pitchFamily="-108" charset="0"/>
              </a:rPr>
              <a:t>(ability to carry function</a:t>
            </a:r>
            <a:r>
              <a:rPr lang="en-US" dirty="0" smtClean="0">
                <a:solidFill>
                  <a:srgbClr val="000099"/>
                </a:solidFill>
                <a:latin typeface="Arial" pitchFamily="-108" charset="0"/>
              </a:rPr>
              <a:t>).</a:t>
            </a:r>
          </a:p>
          <a:p>
            <a:endParaRPr lang="en-US" dirty="0"/>
          </a:p>
        </p:txBody>
      </p:sp>
      <p:sp>
        <p:nvSpPr>
          <p:cNvPr id="10"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 </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3963645"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accent2"/>
                </a:solidFill>
              </a:rPr>
              <a:t>Summary of</a:t>
            </a:r>
            <a:r>
              <a:rPr lang="en-US" sz="2400" dirty="0" smtClean="0">
                <a:solidFill>
                  <a:schemeClr val="accent2"/>
                </a:solidFill>
              </a:rPr>
              <a:t> manual </a:t>
            </a:r>
            <a:r>
              <a:rPr lang="en-US" sz="2400" dirty="0">
                <a:solidFill>
                  <a:schemeClr val="accent2"/>
                </a:solidFill>
              </a:rPr>
              <a:t>methods: </a:t>
            </a:r>
          </a:p>
        </p:txBody>
      </p:sp>
      <p:sp>
        <p:nvSpPr>
          <p:cNvPr id="30723" name="Text Box 3"/>
          <p:cNvSpPr txBox="1">
            <a:spLocks noChangeArrowheads="1"/>
          </p:cNvSpPr>
          <p:nvPr/>
        </p:nvSpPr>
        <p:spPr bwMode="auto">
          <a:xfrm>
            <a:off x="193675" y="2705100"/>
            <a:ext cx="8950325" cy="825500"/>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pitchFamily="-108" charset="0"/>
              </a:rPr>
              <a:t>Three expert approaches exist for assigning structural domains based on 3D structure:</a:t>
            </a:r>
          </a:p>
          <a:p>
            <a:r>
              <a:rPr lang="en-US" sz="1600">
                <a:solidFill>
                  <a:srgbClr val="333399"/>
                </a:solidFill>
                <a:latin typeface="Arial" pitchFamily="-108" charset="0"/>
              </a:rPr>
              <a:t>each one is guided by different (but overlapping) set of concepts of what constitute a structural domain. </a:t>
            </a:r>
          </a:p>
        </p:txBody>
      </p:sp>
      <p:sp>
        <p:nvSpPr>
          <p:cNvPr id="33797" name="Text Box 5"/>
          <p:cNvSpPr txBox="1">
            <a:spLocks noChangeArrowheads="1"/>
          </p:cNvSpPr>
          <p:nvPr/>
        </p:nvSpPr>
        <p:spPr bwMode="auto">
          <a:xfrm>
            <a:off x="247650" y="3962400"/>
            <a:ext cx="8474075" cy="581025"/>
          </a:xfrm>
          <a:prstGeom prst="rect">
            <a:avLst/>
          </a:prstGeom>
          <a:noFill/>
          <a:ln w="9525">
            <a:noFill/>
            <a:miter lim="800000"/>
            <a:headEnd/>
            <a:tailEnd/>
          </a:ln>
        </p:spPr>
        <p:txBody>
          <a:bodyPr>
            <a:prstTxWarp prst="textNoShape">
              <a:avLst/>
            </a:prstTxWarp>
            <a:spAutoFit/>
          </a:bodyPr>
          <a:lstStyle/>
          <a:p>
            <a:r>
              <a:rPr lang="en-US" sz="1600">
                <a:solidFill>
                  <a:srgbClr val="D60093"/>
                </a:solidFill>
                <a:latin typeface="Arial" pitchFamily="-108" charset="0"/>
              </a:rPr>
              <a:t>SCOP</a:t>
            </a:r>
            <a:r>
              <a:rPr lang="en-US" sz="1600">
                <a:solidFill>
                  <a:srgbClr val="333399"/>
                </a:solidFill>
                <a:latin typeface="Arial" pitchFamily="-108" charset="0"/>
              </a:rPr>
              <a:t> tends to identify large units as domains, these units clearly can be broken down further into compact structural units.  </a:t>
            </a:r>
          </a:p>
        </p:txBody>
      </p:sp>
      <p:sp>
        <p:nvSpPr>
          <p:cNvPr id="33799" name="Text Box 7"/>
          <p:cNvSpPr txBox="1">
            <a:spLocks noChangeArrowheads="1"/>
          </p:cNvSpPr>
          <p:nvPr/>
        </p:nvSpPr>
        <p:spPr bwMode="auto">
          <a:xfrm>
            <a:off x="285750" y="4962525"/>
            <a:ext cx="8550275" cy="581025"/>
          </a:xfrm>
          <a:prstGeom prst="rect">
            <a:avLst/>
          </a:prstGeom>
          <a:noFill/>
          <a:ln w="9525">
            <a:noFill/>
            <a:miter lim="800000"/>
            <a:headEnd/>
            <a:tailEnd/>
          </a:ln>
        </p:spPr>
        <p:txBody>
          <a:bodyPr>
            <a:prstTxWarp prst="textNoShape">
              <a:avLst/>
            </a:prstTxWarp>
            <a:spAutoFit/>
          </a:bodyPr>
          <a:lstStyle/>
          <a:p>
            <a:r>
              <a:rPr lang="en-US" sz="1600" dirty="0">
                <a:solidFill>
                  <a:srgbClr val="D60093"/>
                </a:solidFill>
                <a:latin typeface="Arial" pitchFamily="-108" charset="0"/>
              </a:rPr>
              <a:t>AUTHORS</a:t>
            </a:r>
            <a:r>
              <a:rPr lang="en-US" sz="1600" dirty="0">
                <a:solidFill>
                  <a:srgbClr val="333399"/>
                </a:solidFill>
                <a:latin typeface="Arial" pitchFamily="-108" charset="0"/>
              </a:rPr>
              <a:t> tend to subdivide structures into small regions, particularly if such regions can be associated with function.  Often such units appear more like part of the domain (i.e. motif).</a:t>
            </a:r>
          </a:p>
        </p:txBody>
      </p:sp>
      <p:sp>
        <p:nvSpPr>
          <p:cNvPr id="33800" name="Text Box 8"/>
          <p:cNvSpPr txBox="1">
            <a:spLocks noChangeArrowheads="1"/>
          </p:cNvSpPr>
          <p:nvPr/>
        </p:nvSpPr>
        <p:spPr bwMode="auto">
          <a:xfrm>
            <a:off x="228600" y="5851525"/>
            <a:ext cx="8702675" cy="581025"/>
          </a:xfrm>
          <a:prstGeom prst="rect">
            <a:avLst/>
          </a:prstGeom>
          <a:noFill/>
          <a:ln w="9525">
            <a:noFill/>
            <a:miter lim="800000"/>
            <a:headEnd/>
            <a:tailEnd/>
          </a:ln>
        </p:spPr>
        <p:txBody>
          <a:bodyPr>
            <a:prstTxWarp prst="textNoShape">
              <a:avLst/>
            </a:prstTxWarp>
            <a:spAutoFit/>
          </a:bodyPr>
          <a:lstStyle/>
          <a:p>
            <a:r>
              <a:rPr lang="en-US" sz="1600">
                <a:solidFill>
                  <a:srgbClr val="D60093"/>
                </a:solidFill>
                <a:latin typeface="Arial" pitchFamily="-108" charset="0"/>
              </a:rPr>
              <a:t>CATH</a:t>
            </a:r>
            <a:r>
              <a:rPr lang="en-US" sz="1600">
                <a:solidFill>
                  <a:srgbClr val="333399"/>
                </a:solidFill>
                <a:latin typeface="Arial" pitchFamily="-108" charset="0"/>
              </a:rPr>
              <a:t> method is most “middle of the road”: it puts stress on structure of the unit, thus producing most consistent set of domains in terms of size and compactness distribution </a:t>
            </a:r>
          </a:p>
        </p:txBody>
      </p:sp>
      <p:sp>
        <p:nvSpPr>
          <p:cNvPr id="33833" name="Text Box 41"/>
          <p:cNvSpPr txBox="1">
            <a:spLocks noChangeArrowheads="1"/>
          </p:cNvSpPr>
          <p:nvPr/>
        </p:nvSpPr>
        <p:spPr bwMode="auto">
          <a:xfrm>
            <a:off x="6400800" y="147638"/>
            <a:ext cx="862013" cy="396875"/>
          </a:xfrm>
          <a:prstGeom prst="rect">
            <a:avLst/>
          </a:prstGeom>
          <a:noFill/>
          <a:ln w="9525">
            <a:noFill/>
            <a:miter lim="800000"/>
            <a:headEnd/>
            <a:tailEnd/>
          </a:ln>
        </p:spPr>
        <p:txBody>
          <a:bodyPr wrap="none">
            <a:prstTxWarp prst="textNoShape">
              <a:avLst/>
            </a:prstTxWarp>
            <a:spAutoFit/>
          </a:bodyPr>
          <a:lstStyle/>
          <a:p>
            <a:r>
              <a:rPr lang="en-US" b="1">
                <a:solidFill>
                  <a:srgbClr val="FF0066"/>
                </a:solidFill>
              </a:rPr>
              <a:t>SCOP</a:t>
            </a:r>
          </a:p>
        </p:txBody>
      </p:sp>
      <p:sp>
        <p:nvSpPr>
          <p:cNvPr id="33834" name="Text Box 42"/>
          <p:cNvSpPr txBox="1">
            <a:spLocks noChangeArrowheads="1"/>
          </p:cNvSpPr>
          <p:nvPr/>
        </p:nvSpPr>
        <p:spPr bwMode="auto">
          <a:xfrm>
            <a:off x="3962400" y="147638"/>
            <a:ext cx="1441450" cy="396875"/>
          </a:xfrm>
          <a:prstGeom prst="rect">
            <a:avLst/>
          </a:prstGeom>
          <a:noFill/>
          <a:ln w="9525">
            <a:noFill/>
            <a:miter lim="800000"/>
            <a:headEnd/>
            <a:tailEnd/>
          </a:ln>
        </p:spPr>
        <p:txBody>
          <a:bodyPr wrap="none">
            <a:prstTxWarp prst="textNoShape">
              <a:avLst/>
            </a:prstTxWarp>
            <a:spAutoFit/>
          </a:bodyPr>
          <a:lstStyle/>
          <a:p>
            <a:r>
              <a:rPr lang="en-US" b="1">
                <a:solidFill>
                  <a:srgbClr val="FF0066"/>
                </a:solidFill>
              </a:rPr>
              <a:t>AUTHORS</a:t>
            </a:r>
          </a:p>
        </p:txBody>
      </p:sp>
      <p:sp>
        <p:nvSpPr>
          <p:cNvPr id="33835" name="Text Box 43"/>
          <p:cNvSpPr txBox="1">
            <a:spLocks noChangeArrowheads="1"/>
          </p:cNvSpPr>
          <p:nvPr/>
        </p:nvSpPr>
        <p:spPr bwMode="auto">
          <a:xfrm>
            <a:off x="5410200" y="376238"/>
            <a:ext cx="919163" cy="396875"/>
          </a:xfrm>
          <a:prstGeom prst="rect">
            <a:avLst/>
          </a:prstGeom>
          <a:noFill/>
          <a:ln w="9525">
            <a:noFill/>
            <a:miter lim="800000"/>
            <a:headEnd/>
            <a:tailEnd/>
          </a:ln>
        </p:spPr>
        <p:txBody>
          <a:bodyPr wrap="none">
            <a:prstTxWarp prst="textNoShape">
              <a:avLst/>
            </a:prstTxWarp>
            <a:spAutoFit/>
          </a:bodyPr>
          <a:lstStyle/>
          <a:p>
            <a:r>
              <a:rPr lang="en-US" b="1">
                <a:solidFill>
                  <a:srgbClr val="FF0066"/>
                </a:solidFill>
              </a:rPr>
              <a:t>CATH</a:t>
            </a:r>
          </a:p>
        </p:txBody>
      </p:sp>
      <p:grpSp>
        <p:nvGrpSpPr>
          <p:cNvPr id="2" name="Group 47"/>
          <p:cNvGrpSpPr>
            <a:grpSpLocks/>
          </p:cNvGrpSpPr>
          <p:nvPr/>
        </p:nvGrpSpPr>
        <p:grpSpPr bwMode="auto">
          <a:xfrm>
            <a:off x="304800" y="0"/>
            <a:ext cx="8839200" cy="2667000"/>
            <a:chOff x="192" y="-48"/>
            <a:chExt cx="5568" cy="1680"/>
          </a:xfrm>
        </p:grpSpPr>
        <p:sp>
          <p:nvSpPr>
            <p:cNvPr id="30731" name="Oval 19"/>
            <p:cNvSpPr>
              <a:spLocks noChangeArrowheads="1"/>
            </p:cNvSpPr>
            <p:nvPr/>
          </p:nvSpPr>
          <p:spPr bwMode="auto">
            <a:xfrm>
              <a:off x="2304" y="816"/>
              <a:ext cx="2400" cy="816"/>
            </a:xfrm>
            <a:prstGeom prst="ellipse">
              <a:avLst/>
            </a:prstGeom>
            <a:noFill/>
            <a:ln w="28575">
              <a:solidFill>
                <a:srgbClr val="008080"/>
              </a:solidFill>
              <a:prstDash val="dash"/>
              <a:round/>
              <a:headEnd/>
              <a:tailEnd/>
            </a:ln>
          </p:spPr>
          <p:txBody>
            <a:bodyPr wrap="none" anchor="ctr">
              <a:prstTxWarp prst="textNoShape">
                <a:avLst/>
              </a:prstTxWarp>
            </a:bodyPr>
            <a:lstStyle/>
            <a:p>
              <a:endParaRPr lang="en-US"/>
            </a:p>
          </p:txBody>
        </p:sp>
        <p:grpSp>
          <p:nvGrpSpPr>
            <p:cNvPr id="3" name="Group 46"/>
            <p:cNvGrpSpPr>
              <a:grpSpLocks/>
            </p:cNvGrpSpPr>
            <p:nvPr/>
          </p:nvGrpSpPr>
          <p:grpSpPr bwMode="auto">
            <a:xfrm>
              <a:off x="192" y="-48"/>
              <a:ext cx="5568" cy="1530"/>
              <a:chOff x="192" y="-48"/>
              <a:chExt cx="5568" cy="1530"/>
            </a:xfrm>
          </p:grpSpPr>
          <p:sp>
            <p:nvSpPr>
              <p:cNvPr id="30733" name="Rectangle 9"/>
              <p:cNvSpPr>
                <a:spLocks noChangeArrowheads="1"/>
              </p:cNvSpPr>
              <p:nvPr/>
            </p:nvSpPr>
            <p:spPr bwMode="auto">
              <a:xfrm>
                <a:off x="192" y="1152"/>
                <a:ext cx="5568" cy="288"/>
              </a:xfrm>
              <a:prstGeom prst="rect">
                <a:avLst/>
              </a:prstGeom>
              <a:gradFill rotWithShape="0">
                <a:gsLst>
                  <a:gs pos="0">
                    <a:srgbClr val="FF0066"/>
                  </a:gs>
                  <a:gs pos="100000">
                    <a:schemeClr val="accent2"/>
                  </a:gs>
                </a:gsLst>
                <a:lin ang="0" scaled="1"/>
              </a:gradFill>
              <a:ln w="9525">
                <a:solidFill>
                  <a:schemeClr val="accent2"/>
                </a:solidFill>
                <a:miter lim="800000"/>
                <a:headEnd/>
                <a:tailEnd/>
              </a:ln>
            </p:spPr>
            <p:txBody>
              <a:bodyPr wrap="none" anchor="ctr">
                <a:prstTxWarp prst="textNoShape">
                  <a:avLst/>
                </a:prstTxWarp>
              </a:bodyPr>
              <a:lstStyle/>
              <a:p>
                <a:endParaRPr lang="en-US"/>
              </a:p>
            </p:txBody>
          </p:sp>
          <p:sp>
            <p:nvSpPr>
              <p:cNvPr id="30734" name="Text Box 10"/>
              <p:cNvSpPr txBox="1">
                <a:spLocks noChangeArrowheads="1"/>
              </p:cNvSpPr>
              <p:nvPr/>
            </p:nvSpPr>
            <p:spPr bwMode="auto">
              <a:xfrm rot="-5400000">
                <a:off x="4426" y="470"/>
                <a:ext cx="1152"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accent2"/>
                    </a:solidFill>
                    <a:latin typeface="Times New Roman" pitchFamily="-108" charset="0"/>
                  </a:rPr>
                  <a:t>protein structure</a:t>
                </a:r>
              </a:p>
            </p:txBody>
          </p:sp>
          <p:sp>
            <p:nvSpPr>
              <p:cNvPr id="30735" name="Text Box 11"/>
              <p:cNvSpPr txBox="1">
                <a:spLocks noChangeArrowheads="1"/>
              </p:cNvSpPr>
              <p:nvPr/>
            </p:nvSpPr>
            <p:spPr bwMode="auto">
              <a:xfrm rot="-5400000">
                <a:off x="3225" y="375"/>
                <a:ext cx="1019" cy="366"/>
              </a:xfrm>
              <a:prstGeom prst="rect">
                <a:avLst/>
              </a:prstGeom>
              <a:noFill/>
              <a:ln w="9525">
                <a:noFill/>
                <a:miter lim="800000"/>
                <a:headEnd/>
                <a:tailEnd/>
              </a:ln>
            </p:spPr>
            <p:txBody>
              <a:bodyPr>
                <a:prstTxWarp prst="textNoShape">
                  <a:avLst/>
                </a:prstTxWarp>
                <a:spAutoFit/>
              </a:bodyPr>
              <a:lstStyle/>
              <a:p>
                <a:r>
                  <a:rPr lang="en-US" sz="1600" b="1">
                    <a:solidFill>
                      <a:srgbClr val="9933FF"/>
                    </a:solidFill>
                    <a:latin typeface="Times New Roman" pitchFamily="-108" charset="0"/>
                  </a:rPr>
                  <a:t>structural domain</a:t>
                </a:r>
              </a:p>
            </p:txBody>
          </p:sp>
          <p:sp>
            <p:nvSpPr>
              <p:cNvPr id="30736" name="Text Box 12"/>
              <p:cNvSpPr txBox="1">
                <a:spLocks noChangeArrowheads="1"/>
              </p:cNvSpPr>
              <p:nvPr/>
            </p:nvSpPr>
            <p:spPr bwMode="auto">
              <a:xfrm rot="-5400000">
                <a:off x="1921" y="287"/>
                <a:ext cx="1190" cy="520"/>
              </a:xfrm>
              <a:prstGeom prst="rect">
                <a:avLst/>
              </a:prstGeom>
              <a:noFill/>
              <a:ln w="9525">
                <a:noFill/>
                <a:miter lim="800000"/>
                <a:headEnd/>
                <a:tailEnd/>
              </a:ln>
            </p:spPr>
            <p:txBody>
              <a:bodyPr>
                <a:prstTxWarp prst="textNoShape">
                  <a:avLst/>
                </a:prstTxWarp>
                <a:spAutoFit/>
              </a:bodyPr>
              <a:lstStyle/>
              <a:p>
                <a:r>
                  <a:rPr lang="en-US" sz="1600" b="1">
                    <a:solidFill>
                      <a:srgbClr val="CC00CC"/>
                    </a:solidFill>
                    <a:latin typeface="Times New Roman" pitchFamily="-108" charset="0"/>
                  </a:rPr>
                  <a:t>structural</a:t>
                </a:r>
                <a:r>
                  <a:rPr lang="en-US" sz="1600" b="1">
                    <a:latin typeface="Times New Roman" pitchFamily="-108" charset="0"/>
                  </a:rPr>
                  <a:t> </a:t>
                </a:r>
                <a:r>
                  <a:rPr lang="en-US" sz="1600" b="1">
                    <a:solidFill>
                      <a:srgbClr val="CC00CC"/>
                    </a:solidFill>
                    <a:latin typeface="Times New Roman" pitchFamily="-108" charset="0"/>
                  </a:rPr>
                  <a:t>motif</a:t>
                </a:r>
              </a:p>
              <a:p>
                <a:r>
                  <a:rPr lang="en-US" sz="1600" b="1">
                    <a:solidFill>
                      <a:srgbClr val="CC00CC"/>
                    </a:solidFill>
                    <a:latin typeface="Times New Roman" pitchFamily="-108" charset="0"/>
                  </a:rPr>
                  <a:t>(</a:t>
                </a:r>
                <a:r>
                  <a:rPr lang="en-US" sz="1600" i="1">
                    <a:solidFill>
                      <a:srgbClr val="CC00CC"/>
                    </a:solidFill>
                    <a:latin typeface="Times New Roman" pitchFamily="-108" charset="0"/>
                  </a:rPr>
                  <a:t>few secondary structures</a:t>
                </a:r>
                <a:r>
                  <a:rPr lang="en-US" sz="1600" b="1">
                    <a:solidFill>
                      <a:srgbClr val="CC00CC"/>
                    </a:solidFill>
                    <a:latin typeface="Times New Roman" pitchFamily="-108" charset="0"/>
                  </a:rPr>
                  <a:t>)</a:t>
                </a:r>
              </a:p>
            </p:txBody>
          </p:sp>
          <p:sp>
            <p:nvSpPr>
              <p:cNvPr id="30737" name="Text Box 13"/>
              <p:cNvSpPr txBox="1">
                <a:spLocks noChangeArrowheads="1"/>
              </p:cNvSpPr>
              <p:nvPr/>
            </p:nvSpPr>
            <p:spPr bwMode="auto">
              <a:xfrm rot="-5400000">
                <a:off x="824" y="520"/>
                <a:ext cx="925" cy="366"/>
              </a:xfrm>
              <a:prstGeom prst="rect">
                <a:avLst/>
              </a:prstGeom>
              <a:noFill/>
              <a:ln w="9525">
                <a:noFill/>
                <a:miter lim="800000"/>
                <a:headEnd/>
                <a:tailEnd/>
              </a:ln>
            </p:spPr>
            <p:txBody>
              <a:bodyPr>
                <a:prstTxWarp prst="textNoShape">
                  <a:avLst/>
                </a:prstTxWarp>
                <a:spAutoFit/>
              </a:bodyPr>
              <a:lstStyle/>
              <a:p>
                <a:r>
                  <a:rPr lang="en-US" sz="1600" b="1">
                    <a:solidFill>
                      <a:srgbClr val="FF0066"/>
                    </a:solidFill>
                    <a:latin typeface="Times New Roman" pitchFamily="-108" charset="0"/>
                  </a:rPr>
                  <a:t>secondary</a:t>
                </a:r>
                <a:r>
                  <a:rPr lang="en-US" sz="1600" b="1">
                    <a:latin typeface="Times New Roman" pitchFamily="-108" charset="0"/>
                  </a:rPr>
                  <a:t> </a:t>
                </a:r>
                <a:r>
                  <a:rPr lang="en-US" sz="1600" b="1">
                    <a:solidFill>
                      <a:srgbClr val="FF0066"/>
                    </a:solidFill>
                    <a:latin typeface="Times New Roman" pitchFamily="-108" charset="0"/>
                  </a:rPr>
                  <a:t>structure</a:t>
                </a:r>
              </a:p>
            </p:txBody>
          </p:sp>
          <p:sp>
            <p:nvSpPr>
              <p:cNvPr id="30738" name="Text Box 14"/>
              <p:cNvSpPr txBox="1">
                <a:spLocks noChangeArrowheads="1"/>
              </p:cNvSpPr>
              <p:nvPr/>
            </p:nvSpPr>
            <p:spPr bwMode="auto">
              <a:xfrm rot="-5400000">
                <a:off x="-18" y="690"/>
                <a:ext cx="632" cy="212"/>
              </a:xfrm>
              <a:prstGeom prst="rect">
                <a:avLst/>
              </a:prstGeom>
              <a:noFill/>
              <a:ln w="9525">
                <a:noFill/>
                <a:miter lim="800000"/>
                <a:headEnd/>
                <a:tailEnd/>
              </a:ln>
            </p:spPr>
            <p:txBody>
              <a:bodyPr>
                <a:prstTxWarp prst="textNoShape">
                  <a:avLst/>
                </a:prstTxWarp>
                <a:spAutoFit/>
              </a:bodyPr>
              <a:lstStyle/>
              <a:p>
                <a:r>
                  <a:rPr lang="en-US" sz="1600" b="1">
                    <a:solidFill>
                      <a:srgbClr val="FF0066"/>
                    </a:solidFill>
                    <a:latin typeface="Times New Roman" pitchFamily="-108" charset="0"/>
                  </a:rPr>
                  <a:t>residues</a:t>
                </a:r>
              </a:p>
            </p:txBody>
          </p:sp>
          <p:sp>
            <p:nvSpPr>
              <p:cNvPr id="30739" name="Text Box 15"/>
              <p:cNvSpPr txBox="1">
                <a:spLocks noChangeArrowheads="1"/>
              </p:cNvSpPr>
              <p:nvPr/>
            </p:nvSpPr>
            <p:spPr bwMode="auto">
              <a:xfrm>
                <a:off x="240" y="1152"/>
                <a:ext cx="1134" cy="330"/>
              </a:xfrm>
              <a:prstGeom prst="rect">
                <a:avLst/>
              </a:prstGeom>
              <a:noFill/>
              <a:ln w="9525">
                <a:noFill/>
                <a:miter lim="800000"/>
                <a:headEnd/>
                <a:tailEnd/>
              </a:ln>
            </p:spPr>
            <p:txBody>
              <a:bodyPr wrap="none">
                <a:prstTxWarp prst="textNoShape">
                  <a:avLst/>
                </a:prstTxWarp>
                <a:spAutoFit/>
              </a:bodyPr>
              <a:lstStyle/>
              <a:p>
                <a:r>
                  <a:rPr lang="en-US" sz="2800" dirty="0">
                    <a:solidFill>
                      <a:srgbClr val="000000"/>
                    </a:solidFill>
                    <a:latin typeface="Times New Roman" pitchFamily="-108" charset="0"/>
                  </a:rPr>
                  <a:t>complexity</a:t>
                </a:r>
              </a:p>
            </p:txBody>
          </p:sp>
          <p:sp>
            <p:nvSpPr>
              <p:cNvPr id="30740" name="AutoShape 16"/>
              <p:cNvSpPr>
                <a:spLocks noChangeArrowheads="1"/>
              </p:cNvSpPr>
              <p:nvPr/>
            </p:nvSpPr>
            <p:spPr bwMode="auto">
              <a:xfrm>
                <a:off x="1392" y="1248"/>
                <a:ext cx="576" cy="144"/>
              </a:xfrm>
              <a:prstGeom prst="rightArrow">
                <a:avLst>
                  <a:gd name="adj1" fmla="val 50000"/>
                  <a:gd name="adj2" fmla="val 100000"/>
                </a:avLst>
              </a:prstGeom>
              <a:solidFill>
                <a:schemeClr val="tx1"/>
              </a:solidFill>
              <a:ln w="9525">
                <a:solidFill>
                  <a:schemeClr val="accent2"/>
                </a:solidFill>
                <a:miter lim="800000"/>
                <a:headEnd/>
                <a:tailEnd/>
              </a:ln>
            </p:spPr>
            <p:txBody>
              <a:bodyPr wrap="none" anchor="ctr">
                <a:prstTxWarp prst="textNoShape">
                  <a:avLst/>
                </a:prstTxWarp>
              </a:bodyPr>
              <a:lstStyle/>
              <a:p>
                <a:pPr algn="ctr"/>
                <a:endParaRPr lang="en-US" sz="2400">
                  <a:solidFill>
                    <a:srgbClr val="000000"/>
                  </a:solidFill>
                  <a:latin typeface="Times New Roman" pitchFamily="-108" charset="0"/>
                </a:endParaRPr>
              </a:p>
            </p:txBody>
          </p:sp>
          <p:sp>
            <p:nvSpPr>
              <p:cNvPr id="30741" name="Text Box 17"/>
              <p:cNvSpPr txBox="1">
                <a:spLocks noChangeArrowheads="1"/>
              </p:cNvSpPr>
              <p:nvPr/>
            </p:nvSpPr>
            <p:spPr bwMode="auto">
              <a:xfrm>
                <a:off x="4128" y="1152"/>
                <a:ext cx="1129" cy="291"/>
              </a:xfrm>
              <a:prstGeom prst="rect">
                <a:avLst/>
              </a:prstGeom>
              <a:noFill/>
              <a:ln w="9525">
                <a:noFill/>
                <a:miter lim="800000"/>
                <a:headEnd/>
                <a:tailEnd/>
              </a:ln>
            </p:spPr>
            <p:txBody>
              <a:bodyPr wrap="none">
                <a:prstTxWarp prst="textNoShape">
                  <a:avLst/>
                </a:prstTxWarp>
                <a:spAutoFit/>
              </a:bodyPr>
              <a:lstStyle/>
              <a:p>
                <a:r>
                  <a:rPr lang="en-US" sz="2400" dirty="0">
                    <a:solidFill>
                      <a:srgbClr val="000000"/>
                    </a:solidFill>
                    <a:latin typeface="Times New Roman" pitchFamily="-108" charset="0"/>
                  </a:rPr>
                  <a:t>reductionism</a:t>
                </a:r>
              </a:p>
            </p:txBody>
          </p:sp>
          <p:sp>
            <p:nvSpPr>
              <p:cNvPr id="30742" name="AutoShape 18"/>
              <p:cNvSpPr>
                <a:spLocks noChangeArrowheads="1"/>
              </p:cNvSpPr>
              <p:nvPr/>
            </p:nvSpPr>
            <p:spPr bwMode="auto">
              <a:xfrm>
                <a:off x="3456" y="1248"/>
                <a:ext cx="624" cy="144"/>
              </a:xfrm>
              <a:prstGeom prst="leftArrow">
                <a:avLst>
                  <a:gd name="adj1" fmla="val 50000"/>
                  <a:gd name="adj2" fmla="val 108333"/>
                </a:avLst>
              </a:prstGeom>
              <a:solidFill>
                <a:schemeClr val="tx1"/>
              </a:solidFill>
              <a:ln w="9525">
                <a:solidFill>
                  <a:srgbClr val="FF0066"/>
                </a:solidFill>
                <a:miter lim="800000"/>
                <a:headEnd/>
                <a:tailEnd/>
              </a:ln>
            </p:spPr>
            <p:txBody>
              <a:bodyPr wrap="none" anchor="ctr">
                <a:prstTxWarp prst="textNoShape">
                  <a:avLst/>
                </a:prstTxWarp>
              </a:bodyPr>
              <a:lstStyle/>
              <a:p>
                <a:endParaRPr lang="en-US">
                  <a:solidFill>
                    <a:srgbClr val="000000"/>
                  </a:solidFill>
                </a:endParaRPr>
              </a:p>
            </p:txBody>
          </p:sp>
          <p:sp>
            <p:nvSpPr>
              <p:cNvPr id="30743" name="Text Box 40"/>
              <p:cNvSpPr txBox="1">
                <a:spLocks noChangeArrowheads="1"/>
              </p:cNvSpPr>
              <p:nvPr/>
            </p:nvSpPr>
            <p:spPr bwMode="auto">
              <a:xfrm rot="-5400000">
                <a:off x="3931" y="485"/>
                <a:ext cx="816" cy="326"/>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003366"/>
                    </a:solidFill>
                  </a:rPr>
                  <a:t>domain combinations</a:t>
                </a:r>
              </a:p>
            </p:txBody>
          </p:sp>
          <p:sp>
            <p:nvSpPr>
              <p:cNvPr id="30744" name="Text Box 45"/>
              <p:cNvSpPr txBox="1">
                <a:spLocks noChangeArrowheads="1"/>
              </p:cNvSpPr>
              <p:nvPr/>
            </p:nvSpPr>
            <p:spPr bwMode="auto">
              <a:xfrm rot="-5400000">
                <a:off x="4890" y="341"/>
                <a:ext cx="1203" cy="520"/>
              </a:xfrm>
              <a:prstGeom prst="rect">
                <a:avLst/>
              </a:prstGeom>
              <a:noFill/>
              <a:ln w="9525">
                <a:noFill/>
                <a:miter lim="800000"/>
                <a:headEnd/>
                <a:tailEnd/>
              </a:ln>
            </p:spPr>
            <p:txBody>
              <a:bodyPr>
                <a:prstTxWarp prst="textNoShape">
                  <a:avLst/>
                </a:prstTxWarp>
                <a:spAutoFit/>
              </a:bodyPr>
              <a:lstStyle/>
              <a:p>
                <a:r>
                  <a:rPr lang="en-US" sz="1600" b="1">
                    <a:solidFill>
                      <a:schemeClr val="accent2"/>
                    </a:solidFill>
                    <a:latin typeface="Times New Roman" pitchFamily="-108" charset="0"/>
                  </a:rPr>
                  <a:t>protein-protein </a:t>
                </a:r>
              </a:p>
              <a:p>
                <a:r>
                  <a:rPr lang="en-US" sz="1600" b="1">
                    <a:solidFill>
                      <a:schemeClr val="accent2"/>
                    </a:solidFill>
                    <a:latin typeface="Times New Roman" pitchFamily="-108" charset="0"/>
                  </a:rPr>
                  <a:t>protein-DNA/RNA complex</a:t>
                </a:r>
              </a:p>
            </p:txBody>
          </p:sp>
        </p:grpSp>
      </p:grpSp>
      <p:sp>
        <p:nvSpPr>
          <p:cNvPr id="25" name="TextBox 40"/>
          <p:cNvSpPr txBox="1">
            <a:spLocks noChangeArrowheads="1"/>
          </p:cNvSpPr>
          <p:nvPr/>
        </p:nvSpPr>
        <p:spPr bwMode="auto">
          <a:xfrm>
            <a:off x="0" y="6488113"/>
            <a:ext cx="2080868" cy="276999"/>
          </a:xfrm>
          <a:prstGeom prst="rect">
            <a:avLst/>
          </a:prstGeom>
          <a:noFill/>
          <a:ln w="9525">
            <a:noFill/>
            <a:miter lim="800000"/>
            <a:headEnd/>
            <a:tailEnd/>
          </a:ln>
        </p:spPr>
        <p:txBody>
          <a:bodyPr wrap="none">
            <a:prstTxWarp prst="textNoShape">
              <a:avLst/>
            </a:prstTxWarp>
            <a:spAutoFit/>
          </a:bodyPr>
          <a:lstStyle/>
          <a:p>
            <a:r>
              <a:rPr lang="en-US" sz="1200" i="1" dirty="0" smtClean="0"/>
              <a:t>Summary of Manual Methods</a:t>
            </a:r>
            <a:endParaRPr lang="en-US" sz="1200" i="1" dirty="0"/>
          </a:p>
        </p:txBody>
      </p:sp>
      <p:sp>
        <p:nvSpPr>
          <p:cNvPr id="4" name="Footer Placeholder 3"/>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33"/>
                                        </p:tgtEl>
                                        <p:attrNameLst>
                                          <p:attrName>style.visibility</p:attrName>
                                        </p:attrNameLst>
                                      </p:cBhvr>
                                      <p:to>
                                        <p:strVal val="visible"/>
                                      </p:to>
                                    </p:set>
                                    <p:anim calcmode="lin" valueType="num">
                                      <p:cBhvr additive="base">
                                        <p:cTn id="7" dur="500" fill="hold"/>
                                        <p:tgtEl>
                                          <p:spTgt spid="33833"/>
                                        </p:tgtEl>
                                        <p:attrNameLst>
                                          <p:attrName>ppt_x</p:attrName>
                                        </p:attrNameLst>
                                      </p:cBhvr>
                                      <p:tavLst>
                                        <p:tav tm="0">
                                          <p:val>
                                            <p:strVal val="#ppt_x"/>
                                          </p:val>
                                        </p:tav>
                                        <p:tav tm="100000">
                                          <p:val>
                                            <p:strVal val="#ppt_x"/>
                                          </p:val>
                                        </p:tav>
                                      </p:tavLst>
                                    </p:anim>
                                    <p:anim calcmode="lin" valueType="num">
                                      <p:cBhvr additive="base">
                                        <p:cTn id="8" dur="500" fill="hold"/>
                                        <p:tgtEl>
                                          <p:spTgt spid="338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7"/>
                                        </p:tgtEl>
                                        <p:attrNameLst>
                                          <p:attrName>style.visibility</p:attrName>
                                        </p:attrNameLst>
                                      </p:cBhvr>
                                      <p:to>
                                        <p:strVal val="visible"/>
                                      </p:to>
                                    </p:set>
                                    <p:anim calcmode="lin" valueType="num">
                                      <p:cBhvr additive="base">
                                        <p:cTn id="11" dur="500" fill="hold"/>
                                        <p:tgtEl>
                                          <p:spTgt spid="33797"/>
                                        </p:tgtEl>
                                        <p:attrNameLst>
                                          <p:attrName>ppt_x</p:attrName>
                                        </p:attrNameLst>
                                      </p:cBhvr>
                                      <p:tavLst>
                                        <p:tav tm="0">
                                          <p:val>
                                            <p:strVal val="#ppt_x"/>
                                          </p:val>
                                        </p:tav>
                                        <p:tav tm="100000">
                                          <p:val>
                                            <p:strVal val="#ppt_x"/>
                                          </p:val>
                                        </p:tav>
                                      </p:tavLst>
                                    </p:anim>
                                    <p:anim calcmode="lin" valueType="num">
                                      <p:cBhvr additive="base">
                                        <p:cTn id="12"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834"/>
                                        </p:tgtEl>
                                        <p:attrNameLst>
                                          <p:attrName>style.visibility</p:attrName>
                                        </p:attrNameLst>
                                      </p:cBhvr>
                                      <p:to>
                                        <p:strVal val="visible"/>
                                      </p:to>
                                    </p:set>
                                    <p:anim calcmode="lin" valueType="num">
                                      <p:cBhvr additive="base">
                                        <p:cTn id="17" dur="500" fill="hold"/>
                                        <p:tgtEl>
                                          <p:spTgt spid="33834"/>
                                        </p:tgtEl>
                                        <p:attrNameLst>
                                          <p:attrName>ppt_x</p:attrName>
                                        </p:attrNameLst>
                                      </p:cBhvr>
                                      <p:tavLst>
                                        <p:tav tm="0">
                                          <p:val>
                                            <p:strVal val="#ppt_x"/>
                                          </p:val>
                                        </p:tav>
                                        <p:tav tm="100000">
                                          <p:val>
                                            <p:strVal val="#ppt_x"/>
                                          </p:val>
                                        </p:tav>
                                      </p:tavLst>
                                    </p:anim>
                                    <p:anim calcmode="lin" valueType="num">
                                      <p:cBhvr additive="base">
                                        <p:cTn id="18" dur="500" fill="hold"/>
                                        <p:tgtEl>
                                          <p:spTgt spid="338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799"/>
                                        </p:tgtEl>
                                        <p:attrNameLst>
                                          <p:attrName>style.visibility</p:attrName>
                                        </p:attrNameLst>
                                      </p:cBhvr>
                                      <p:to>
                                        <p:strVal val="visible"/>
                                      </p:to>
                                    </p:set>
                                    <p:anim calcmode="lin" valueType="num">
                                      <p:cBhvr additive="base">
                                        <p:cTn id="21" dur="500" fill="hold"/>
                                        <p:tgtEl>
                                          <p:spTgt spid="33799"/>
                                        </p:tgtEl>
                                        <p:attrNameLst>
                                          <p:attrName>ppt_x</p:attrName>
                                        </p:attrNameLst>
                                      </p:cBhvr>
                                      <p:tavLst>
                                        <p:tav tm="0">
                                          <p:val>
                                            <p:strVal val="#ppt_x"/>
                                          </p:val>
                                        </p:tav>
                                        <p:tav tm="100000">
                                          <p:val>
                                            <p:strVal val="#ppt_x"/>
                                          </p:val>
                                        </p:tav>
                                      </p:tavLst>
                                    </p:anim>
                                    <p:anim calcmode="lin" valueType="num">
                                      <p:cBhvr additive="base">
                                        <p:cTn id="22"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835"/>
                                        </p:tgtEl>
                                        <p:attrNameLst>
                                          <p:attrName>style.visibility</p:attrName>
                                        </p:attrNameLst>
                                      </p:cBhvr>
                                      <p:to>
                                        <p:strVal val="visible"/>
                                      </p:to>
                                    </p:set>
                                    <p:anim calcmode="lin" valueType="num">
                                      <p:cBhvr additive="base">
                                        <p:cTn id="27" dur="500" fill="hold"/>
                                        <p:tgtEl>
                                          <p:spTgt spid="33835"/>
                                        </p:tgtEl>
                                        <p:attrNameLst>
                                          <p:attrName>ppt_x</p:attrName>
                                        </p:attrNameLst>
                                      </p:cBhvr>
                                      <p:tavLst>
                                        <p:tav tm="0">
                                          <p:val>
                                            <p:strVal val="#ppt_x"/>
                                          </p:val>
                                        </p:tav>
                                        <p:tav tm="100000">
                                          <p:val>
                                            <p:strVal val="#ppt_x"/>
                                          </p:val>
                                        </p:tav>
                                      </p:tavLst>
                                    </p:anim>
                                    <p:anim calcmode="lin" valueType="num">
                                      <p:cBhvr additive="base">
                                        <p:cTn id="28" dur="500" fill="hold"/>
                                        <p:tgtEl>
                                          <p:spTgt spid="338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800"/>
                                        </p:tgtEl>
                                        <p:attrNameLst>
                                          <p:attrName>style.visibility</p:attrName>
                                        </p:attrNameLst>
                                      </p:cBhvr>
                                      <p:to>
                                        <p:strVal val="visible"/>
                                      </p:to>
                                    </p:set>
                                    <p:anim calcmode="lin" valueType="num">
                                      <p:cBhvr additive="base">
                                        <p:cTn id="31" dur="500" fill="hold"/>
                                        <p:tgtEl>
                                          <p:spTgt spid="33800"/>
                                        </p:tgtEl>
                                        <p:attrNameLst>
                                          <p:attrName>ppt_x</p:attrName>
                                        </p:attrNameLst>
                                      </p:cBhvr>
                                      <p:tavLst>
                                        <p:tav tm="0">
                                          <p:val>
                                            <p:strVal val="#ppt_x"/>
                                          </p:val>
                                        </p:tav>
                                        <p:tav tm="100000">
                                          <p:val>
                                            <p:strVal val="#ppt_x"/>
                                          </p:val>
                                        </p:tav>
                                      </p:tavLst>
                                    </p:anim>
                                    <p:anim calcmode="lin" valueType="num">
                                      <p:cBhvr additive="base">
                                        <p:cTn id="32"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9" grpId="0"/>
      <p:bldP spid="33800" grpId="0"/>
      <p:bldP spid="33833" grpId="0"/>
      <p:bldP spid="33834" grpId="0"/>
      <p:bldP spid="338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rgbClr val="000000"/>
                </a:solidFill>
                <a:latin typeface="Arial" pitchFamily="-108" charset="0"/>
              </a:rPr>
              <a:t>Automatic Methods for Domain Assignment  </a:t>
            </a:r>
            <a:endParaRPr lang="en-US" dirty="0"/>
          </a:p>
        </p:txBody>
      </p:sp>
      <p:sp>
        <p:nvSpPr>
          <p:cNvPr id="5" name="Subtitle 4"/>
          <p:cNvSpPr>
            <a:spLocks noGrp="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0099"/>
                </a:solidFill>
                <a:latin typeface="Arial" pitchFamily="-108" charset="0"/>
              </a:rPr>
              <a:t>Why we need automatic methods for domain assignments?</a:t>
            </a:r>
            <a:br>
              <a:rPr lang="en-US" i="1" dirty="0" smtClean="0">
                <a:solidFill>
                  <a:srgbClr val="000099"/>
                </a:solidFill>
                <a:latin typeface="Arial" pitchFamily="-108" charset="0"/>
              </a:rPr>
            </a:b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0066FF"/>
                </a:solidFill>
                <a:latin typeface="Arial" pitchFamily="-108" charset="0"/>
              </a:rPr>
              <a:t>Fast annotation of  new structures</a:t>
            </a:r>
            <a:r>
              <a:rPr lang="en-US" dirty="0" smtClean="0">
                <a:solidFill>
                  <a:srgbClr val="0066FF"/>
                </a:solidFill>
                <a:latin typeface="Arial" pitchFamily="-108" charset="0"/>
              </a:rPr>
              <a:t>:</a:t>
            </a:r>
            <a:r>
              <a:rPr lang="en-US" dirty="0" smtClean="0">
                <a:solidFill>
                  <a:srgbClr val="000099"/>
                </a:solidFill>
                <a:latin typeface="Arial" pitchFamily="-108" charset="0"/>
              </a:rPr>
              <a:t> Manual methods such as SCOP and CATH are chronically behind in the assignments – compounding problem</a:t>
            </a:r>
          </a:p>
          <a:p>
            <a:r>
              <a:rPr lang="en-US" i="1" dirty="0" smtClean="0">
                <a:solidFill>
                  <a:srgbClr val="0066FF"/>
                </a:solidFill>
                <a:latin typeface="Arial" pitchFamily="-108" charset="0"/>
              </a:rPr>
              <a:t>Consistent domain assignment: </a:t>
            </a:r>
            <a:r>
              <a:rPr lang="en-US" dirty="0" smtClean="0">
                <a:solidFill>
                  <a:srgbClr val="000099"/>
                </a:solidFill>
                <a:latin typeface="Arial" pitchFamily="-108" charset="0"/>
              </a:rPr>
              <a:t>In principle automatic domain assignments should be consistent as all the rules as pre-set and there is no human intervention at any step of the process </a:t>
            </a:r>
            <a:r>
              <a:rPr lang="en-US" i="1" dirty="0" smtClean="0">
                <a:solidFill>
                  <a:srgbClr val="000099"/>
                </a:solidFill>
                <a:latin typeface="Arial" pitchFamily="-108" charset="0"/>
              </a:rPr>
              <a:t>(some assignments will be consistently wrong, however)</a:t>
            </a:r>
          </a:p>
          <a:p>
            <a:endParaRPr lang="en-US" dirty="0" smtClean="0">
              <a:solidFill>
                <a:srgbClr val="000099"/>
              </a:solidFill>
              <a:latin typeface="Arial" pitchFamily="-108" charset="0"/>
            </a:endParaRPr>
          </a:p>
          <a:p>
            <a:endParaRPr lang="en-US" dirty="0"/>
          </a:p>
        </p:txBody>
      </p:sp>
      <p:sp>
        <p:nvSpPr>
          <p:cNvPr id="4" name="TextBox 40"/>
          <p:cNvSpPr txBox="1">
            <a:spLocks noChangeArrowheads="1"/>
          </p:cNvSpPr>
          <p:nvPr/>
        </p:nvSpPr>
        <p:spPr bwMode="auto">
          <a:xfrm>
            <a:off x="0" y="6488113"/>
            <a:ext cx="2115433" cy="276999"/>
          </a:xfrm>
          <a:prstGeom prst="rect">
            <a:avLst/>
          </a:prstGeom>
          <a:noFill/>
          <a:ln w="9525">
            <a:noFill/>
            <a:miter lim="800000"/>
            <a:headEnd/>
            <a:tailEnd/>
          </a:ln>
        </p:spPr>
        <p:txBody>
          <a:bodyPr wrap="none">
            <a:prstTxWarp prst="textNoShape">
              <a:avLst/>
            </a:prstTxWarp>
            <a:spAutoFit/>
          </a:bodyPr>
          <a:lstStyle/>
          <a:p>
            <a:r>
              <a:rPr lang="en-US" sz="1200" i="1" dirty="0" smtClean="0"/>
              <a:t>Details on Automatic Methods</a:t>
            </a:r>
            <a:endParaRPr lang="en-US" sz="1200" i="1" dirty="0"/>
          </a:p>
        </p:txBody>
      </p:sp>
      <p:sp>
        <p:nvSpPr>
          <p:cNvPr id="5" name="Footer Placeholder 4"/>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362200" y="160338"/>
            <a:ext cx="4778375" cy="457200"/>
          </a:xfrm>
          <a:prstGeom prst="rect">
            <a:avLst/>
          </a:prstGeom>
          <a:noFill/>
          <a:ln w="9525">
            <a:noFill/>
            <a:miter lim="800000"/>
            <a:headEnd/>
            <a:tailEnd/>
          </a:ln>
        </p:spPr>
        <p:txBody>
          <a:bodyPr wrap="none">
            <a:prstTxWarp prst="textNoShape">
              <a:avLst/>
            </a:prstTxWarp>
            <a:spAutoFit/>
          </a:bodyPr>
          <a:lstStyle/>
          <a:p>
            <a:r>
              <a:rPr lang="en-US" sz="2400" i="1">
                <a:solidFill>
                  <a:srgbClr val="000099"/>
                </a:solidFill>
                <a:latin typeface="Arial" pitchFamily="-108" charset="0"/>
              </a:rPr>
              <a:t>How do automatic methods work?</a:t>
            </a:r>
          </a:p>
        </p:txBody>
      </p:sp>
      <p:sp>
        <p:nvSpPr>
          <p:cNvPr id="34819" name="AutoShape 6"/>
          <p:cNvSpPr>
            <a:spLocks noChangeArrowheads="1"/>
          </p:cNvSpPr>
          <p:nvPr/>
        </p:nvSpPr>
        <p:spPr bwMode="auto">
          <a:xfrm>
            <a:off x="2743200" y="1295400"/>
            <a:ext cx="152400" cy="457200"/>
          </a:xfrm>
          <a:prstGeom prst="downArrow">
            <a:avLst>
              <a:gd name="adj1" fmla="val 50000"/>
              <a:gd name="adj2" fmla="val 75000"/>
            </a:avLst>
          </a:prstGeom>
          <a:solidFill>
            <a:schemeClr val="accent2"/>
          </a:solidFill>
          <a:ln w="9525">
            <a:solidFill>
              <a:srgbClr val="000099"/>
            </a:solidFill>
            <a:miter lim="800000"/>
            <a:headEnd/>
            <a:tailEnd/>
          </a:ln>
        </p:spPr>
        <p:txBody>
          <a:bodyPr wrap="none" anchor="ctr">
            <a:prstTxWarp prst="textNoShape">
              <a:avLst/>
            </a:prstTxWarp>
          </a:bodyPr>
          <a:lstStyle/>
          <a:p>
            <a:endParaRPr lang="en-US"/>
          </a:p>
        </p:txBody>
      </p:sp>
      <p:sp>
        <p:nvSpPr>
          <p:cNvPr id="34820" name="Text Box 7"/>
          <p:cNvSpPr txBox="1">
            <a:spLocks noChangeArrowheads="1"/>
          </p:cNvSpPr>
          <p:nvPr/>
        </p:nvSpPr>
        <p:spPr bwMode="auto">
          <a:xfrm>
            <a:off x="1600200" y="838200"/>
            <a:ext cx="2597150" cy="366713"/>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pitchFamily="-108" charset="0"/>
              </a:rPr>
              <a:t>3D-coordinates of chain</a:t>
            </a:r>
          </a:p>
        </p:txBody>
      </p:sp>
      <p:sp>
        <p:nvSpPr>
          <p:cNvPr id="34821" name="Rectangle 8"/>
          <p:cNvSpPr>
            <a:spLocks noChangeArrowheads="1"/>
          </p:cNvSpPr>
          <p:nvPr/>
        </p:nvSpPr>
        <p:spPr bwMode="auto">
          <a:xfrm>
            <a:off x="685800" y="1752600"/>
            <a:ext cx="4724400" cy="37338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4822" name="Text Box 9"/>
          <p:cNvSpPr txBox="1">
            <a:spLocks noChangeArrowheads="1"/>
          </p:cNvSpPr>
          <p:nvPr/>
        </p:nvSpPr>
        <p:spPr bwMode="auto">
          <a:xfrm>
            <a:off x="1676400" y="6117773"/>
            <a:ext cx="2590800" cy="366713"/>
          </a:xfrm>
          <a:prstGeom prst="rect">
            <a:avLst/>
          </a:prstGeom>
          <a:noFill/>
          <a:ln w="9525">
            <a:noFill/>
            <a:miter lim="800000"/>
            <a:headEnd/>
            <a:tailEnd/>
          </a:ln>
        </p:spPr>
        <p:txBody>
          <a:bodyPr>
            <a:prstTxWarp prst="textNoShape">
              <a:avLst/>
            </a:prstTxWarp>
            <a:spAutoFit/>
          </a:bodyPr>
          <a:lstStyle/>
          <a:p>
            <a:r>
              <a:rPr lang="en-US" sz="1800" b="1" dirty="0">
                <a:solidFill>
                  <a:schemeClr val="accent2"/>
                </a:solidFill>
                <a:latin typeface="Arial" pitchFamily="-108" charset="0"/>
              </a:rPr>
              <a:t>Predicted domains</a:t>
            </a:r>
          </a:p>
        </p:txBody>
      </p:sp>
      <p:sp>
        <p:nvSpPr>
          <p:cNvPr id="34823" name="AutoShape 10"/>
          <p:cNvSpPr>
            <a:spLocks noChangeArrowheads="1"/>
          </p:cNvSpPr>
          <p:nvPr/>
        </p:nvSpPr>
        <p:spPr bwMode="auto">
          <a:xfrm>
            <a:off x="2743200" y="5638800"/>
            <a:ext cx="152400" cy="533400"/>
          </a:xfrm>
          <a:prstGeom prst="downArrow">
            <a:avLst>
              <a:gd name="adj1" fmla="val 50000"/>
              <a:gd name="adj2" fmla="val 87500"/>
            </a:avLst>
          </a:prstGeom>
          <a:solidFill>
            <a:schemeClr val="accent2"/>
          </a:solidFill>
          <a:ln w="9525">
            <a:solidFill>
              <a:srgbClr val="000099"/>
            </a:solidFill>
            <a:miter lim="800000"/>
            <a:headEnd/>
            <a:tailEnd/>
          </a:ln>
        </p:spPr>
        <p:txBody>
          <a:bodyPr wrap="none" anchor="ctr">
            <a:prstTxWarp prst="textNoShape">
              <a:avLst/>
            </a:prstTxWarp>
          </a:bodyPr>
          <a:lstStyle/>
          <a:p>
            <a:endParaRPr lang="en-US"/>
          </a:p>
        </p:txBody>
      </p:sp>
      <p:grpSp>
        <p:nvGrpSpPr>
          <p:cNvPr id="2" name="Group 29"/>
          <p:cNvGrpSpPr>
            <a:grpSpLocks/>
          </p:cNvGrpSpPr>
          <p:nvPr/>
        </p:nvGrpSpPr>
        <p:grpSpPr bwMode="auto">
          <a:xfrm>
            <a:off x="2971800" y="1752600"/>
            <a:ext cx="2451100" cy="2057400"/>
            <a:chOff x="1872" y="1104"/>
            <a:chExt cx="1544" cy="1296"/>
          </a:xfrm>
        </p:grpSpPr>
        <p:sp>
          <p:nvSpPr>
            <p:cNvPr id="34846" name="Rectangle 12"/>
            <p:cNvSpPr>
              <a:spLocks noChangeArrowheads="1"/>
            </p:cNvSpPr>
            <p:nvPr/>
          </p:nvSpPr>
          <p:spPr bwMode="auto">
            <a:xfrm>
              <a:off x="1872" y="1104"/>
              <a:ext cx="1544" cy="1296"/>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pPr algn="ctr"/>
              <a:endParaRPr lang="en-US" sz="1600" b="1" i="1">
                <a:solidFill>
                  <a:srgbClr val="FF0066"/>
                </a:solidFill>
                <a:latin typeface="Arial" pitchFamily="-108" charset="0"/>
              </a:endParaRPr>
            </a:p>
          </p:txBody>
        </p:sp>
        <p:sp>
          <p:nvSpPr>
            <p:cNvPr id="34847" name="Text Box 17"/>
            <p:cNvSpPr txBox="1">
              <a:spLocks noChangeArrowheads="1"/>
            </p:cNvSpPr>
            <p:nvPr/>
          </p:nvSpPr>
          <p:spPr bwMode="auto">
            <a:xfrm>
              <a:off x="1922" y="1200"/>
              <a:ext cx="1486" cy="674"/>
            </a:xfrm>
            <a:prstGeom prst="rect">
              <a:avLst/>
            </a:prstGeom>
            <a:solidFill>
              <a:srgbClr val="00FFFF"/>
            </a:solidFill>
            <a:ln w="9525">
              <a:noFill/>
              <a:miter lim="800000"/>
              <a:headEnd/>
              <a:tailEnd/>
            </a:ln>
          </p:spPr>
          <p:txBody>
            <a:bodyPr>
              <a:prstTxWarp prst="textNoShape">
                <a:avLst/>
              </a:prstTxWarp>
              <a:spAutoFit/>
            </a:bodyPr>
            <a:lstStyle/>
            <a:p>
              <a:r>
                <a:rPr lang="en-US" sz="1600">
                  <a:solidFill>
                    <a:schemeClr val="accent2"/>
                  </a:solidFill>
                  <a:latin typeface="Arial" pitchFamily="-108" charset="0"/>
                </a:rPr>
                <a:t>Make domains by putting together primitive units of secondary structure</a:t>
              </a:r>
            </a:p>
          </p:txBody>
        </p:sp>
        <p:sp>
          <p:nvSpPr>
            <p:cNvPr id="34848" name="Text Box 18"/>
            <p:cNvSpPr txBox="1">
              <a:spLocks noChangeArrowheads="1"/>
            </p:cNvSpPr>
            <p:nvPr/>
          </p:nvSpPr>
          <p:spPr bwMode="auto">
            <a:xfrm>
              <a:off x="1922" y="2088"/>
              <a:ext cx="1374" cy="212"/>
            </a:xfrm>
            <a:prstGeom prst="rect">
              <a:avLst/>
            </a:prstGeom>
            <a:solidFill>
              <a:srgbClr val="00FFFF"/>
            </a:solidFill>
            <a:ln w="9525">
              <a:noFill/>
              <a:miter lim="800000"/>
              <a:headEnd/>
              <a:tailEnd/>
            </a:ln>
          </p:spPr>
          <p:txBody>
            <a:bodyPr wrap="none">
              <a:prstTxWarp prst="textNoShape">
                <a:avLst/>
              </a:prstTxWarp>
              <a:spAutoFit/>
            </a:bodyPr>
            <a:lstStyle/>
            <a:p>
              <a:r>
                <a:rPr lang="en-US" sz="1600" b="1" i="1">
                  <a:solidFill>
                    <a:srgbClr val="D60093"/>
                  </a:solidFill>
                  <a:latin typeface="Arial" pitchFamily="-108" charset="0"/>
                </a:rPr>
                <a:t>Bottom-up approach</a:t>
              </a:r>
            </a:p>
          </p:txBody>
        </p:sp>
      </p:grpSp>
      <p:sp>
        <p:nvSpPr>
          <p:cNvPr id="42007" name="Text Box 23"/>
          <p:cNvSpPr txBox="1">
            <a:spLocks noChangeArrowheads="1"/>
          </p:cNvSpPr>
          <p:nvPr/>
        </p:nvSpPr>
        <p:spPr bwMode="auto">
          <a:xfrm>
            <a:off x="5867400" y="1063625"/>
            <a:ext cx="2498725" cy="396875"/>
          </a:xfrm>
          <a:prstGeom prst="rect">
            <a:avLst/>
          </a:prstGeom>
          <a:noFill/>
          <a:ln w="9525">
            <a:noFill/>
            <a:miter lim="800000"/>
            <a:headEnd/>
            <a:tailEnd/>
          </a:ln>
        </p:spPr>
        <p:txBody>
          <a:bodyPr wrap="none">
            <a:prstTxWarp prst="textNoShape">
              <a:avLst/>
            </a:prstTxWarp>
            <a:spAutoFit/>
          </a:bodyPr>
          <a:lstStyle/>
          <a:p>
            <a:r>
              <a:rPr lang="en-US">
                <a:solidFill>
                  <a:srgbClr val="D60093"/>
                </a:solidFill>
                <a:latin typeface="Arial" pitchFamily="-108" charset="0"/>
              </a:rPr>
              <a:t>Parameters involved</a:t>
            </a:r>
          </a:p>
        </p:txBody>
      </p:sp>
      <p:grpSp>
        <p:nvGrpSpPr>
          <p:cNvPr id="3" name="Group 30"/>
          <p:cNvGrpSpPr>
            <a:grpSpLocks/>
          </p:cNvGrpSpPr>
          <p:nvPr/>
        </p:nvGrpSpPr>
        <p:grpSpPr bwMode="auto">
          <a:xfrm>
            <a:off x="187325" y="1752600"/>
            <a:ext cx="2784475" cy="2057400"/>
            <a:chOff x="118" y="1104"/>
            <a:chExt cx="1754" cy="1296"/>
          </a:xfrm>
        </p:grpSpPr>
        <p:grpSp>
          <p:nvGrpSpPr>
            <p:cNvPr id="4" name="Group 19"/>
            <p:cNvGrpSpPr>
              <a:grpSpLocks/>
            </p:cNvGrpSpPr>
            <p:nvPr/>
          </p:nvGrpSpPr>
          <p:grpSpPr bwMode="auto">
            <a:xfrm>
              <a:off x="432" y="1104"/>
              <a:ext cx="1440" cy="1296"/>
              <a:chOff x="1344" y="1152"/>
              <a:chExt cx="1440" cy="1296"/>
            </a:xfrm>
          </p:grpSpPr>
          <p:sp>
            <p:nvSpPr>
              <p:cNvPr id="34843" name="Rectangle 11"/>
              <p:cNvSpPr>
                <a:spLocks noChangeArrowheads="1"/>
              </p:cNvSpPr>
              <p:nvPr/>
            </p:nvSpPr>
            <p:spPr bwMode="auto">
              <a:xfrm>
                <a:off x="1344" y="1152"/>
                <a:ext cx="1440" cy="1296"/>
              </a:xfrm>
              <a:prstGeom prst="rect">
                <a:avLst/>
              </a:prstGeom>
              <a:solidFill>
                <a:srgbClr val="99FF66"/>
              </a:solidFill>
              <a:ln w="9525">
                <a:solidFill>
                  <a:schemeClr val="tx1"/>
                </a:solidFill>
                <a:miter lim="800000"/>
                <a:headEnd/>
                <a:tailEnd/>
              </a:ln>
            </p:spPr>
            <p:txBody>
              <a:bodyPr wrap="none" anchor="ctr">
                <a:prstTxWarp prst="textNoShape">
                  <a:avLst/>
                </a:prstTxWarp>
              </a:bodyPr>
              <a:lstStyle/>
              <a:p>
                <a:pPr algn="ctr"/>
                <a:endParaRPr lang="en-US" sz="1600">
                  <a:latin typeface="Arial" pitchFamily="-108" charset="0"/>
                </a:endParaRPr>
              </a:p>
            </p:txBody>
          </p:sp>
          <p:sp>
            <p:nvSpPr>
              <p:cNvPr id="34844" name="Text Box 14"/>
              <p:cNvSpPr txBox="1">
                <a:spLocks noChangeArrowheads="1"/>
              </p:cNvSpPr>
              <p:nvPr/>
            </p:nvSpPr>
            <p:spPr bwMode="auto">
              <a:xfrm>
                <a:off x="1430" y="1259"/>
                <a:ext cx="1258" cy="520"/>
              </a:xfrm>
              <a:prstGeom prst="rect">
                <a:avLst/>
              </a:prstGeom>
              <a:noFill/>
              <a:ln w="9525">
                <a:noFill/>
                <a:miter lim="800000"/>
                <a:headEnd/>
                <a:tailEnd/>
              </a:ln>
            </p:spPr>
            <p:txBody>
              <a:bodyPr>
                <a:prstTxWarp prst="textNoShape">
                  <a:avLst/>
                </a:prstTxWarp>
                <a:spAutoFit/>
              </a:bodyPr>
              <a:lstStyle/>
              <a:p>
                <a:r>
                  <a:rPr lang="en-US" sz="1600">
                    <a:solidFill>
                      <a:schemeClr val="accent2"/>
                    </a:solidFill>
                    <a:latin typeface="Arial" pitchFamily="-108" charset="0"/>
                  </a:rPr>
                  <a:t>Make domains</a:t>
                </a:r>
              </a:p>
              <a:p>
                <a:r>
                  <a:rPr lang="en-US" sz="1600">
                    <a:solidFill>
                      <a:schemeClr val="accent2"/>
                    </a:solidFill>
                    <a:latin typeface="Arial" pitchFamily="-108" charset="0"/>
                  </a:rPr>
                  <a:t>by partitioning chain into smaller units</a:t>
                </a:r>
              </a:p>
            </p:txBody>
          </p:sp>
          <p:sp>
            <p:nvSpPr>
              <p:cNvPr id="34845" name="Text Box 15"/>
              <p:cNvSpPr txBox="1">
                <a:spLocks noChangeArrowheads="1"/>
              </p:cNvSpPr>
              <p:nvPr/>
            </p:nvSpPr>
            <p:spPr bwMode="auto">
              <a:xfrm>
                <a:off x="1344" y="2136"/>
                <a:ext cx="1338" cy="212"/>
              </a:xfrm>
              <a:prstGeom prst="rect">
                <a:avLst/>
              </a:prstGeom>
              <a:noFill/>
              <a:ln w="9525">
                <a:noFill/>
                <a:miter lim="800000"/>
                <a:headEnd/>
                <a:tailEnd/>
              </a:ln>
            </p:spPr>
            <p:txBody>
              <a:bodyPr wrap="none">
                <a:prstTxWarp prst="textNoShape">
                  <a:avLst/>
                </a:prstTxWarp>
                <a:spAutoFit/>
              </a:bodyPr>
              <a:lstStyle/>
              <a:p>
                <a:r>
                  <a:rPr lang="en-US" sz="1600" b="1" i="1">
                    <a:solidFill>
                      <a:srgbClr val="D60093"/>
                    </a:solidFill>
                    <a:latin typeface="Arial" pitchFamily="-108" charset="0"/>
                  </a:rPr>
                  <a:t>Top-down approach</a:t>
                </a:r>
              </a:p>
            </p:txBody>
          </p:sp>
        </p:grpSp>
        <p:sp>
          <p:nvSpPr>
            <p:cNvPr id="34842" name="Text Box 27"/>
            <p:cNvSpPr txBox="1">
              <a:spLocks noChangeArrowheads="1"/>
            </p:cNvSpPr>
            <p:nvPr/>
          </p:nvSpPr>
          <p:spPr bwMode="auto">
            <a:xfrm rot="-5400000">
              <a:off x="-19" y="1563"/>
              <a:ext cx="486" cy="212"/>
            </a:xfrm>
            <a:prstGeom prst="rect">
              <a:avLst/>
            </a:prstGeom>
            <a:noFill/>
            <a:ln w="9525">
              <a:noFill/>
              <a:miter lim="800000"/>
              <a:headEnd/>
              <a:tailEnd/>
            </a:ln>
          </p:spPr>
          <p:txBody>
            <a:bodyPr wrap="none">
              <a:prstTxWarp prst="textNoShape">
                <a:avLst/>
              </a:prstTxWarp>
              <a:spAutoFit/>
            </a:bodyPr>
            <a:lstStyle/>
            <a:p>
              <a:r>
                <a:rPr lang="en-US" sz="1600">
                  <a:solidFill>
                    <a:srgbClr val="993366"/>
                  </a:solidFill>
                  <a:latin typeface="Arial" pitchFamily="-108" charset="0"/>
                </a:rPr>
                <a:t>Step 1</a:t>
              </a:r>
            </a:p>
          </p:txBody>
        </p:sp>
      </p:grpSp>
      <p:sp>
        <p:nvSpPr>
          <p:cNvPr id="42005" name="Rectangle 21"/>
          <p:cNvSpPr>
            <a:spLocks noChangeArrowheads="1"/>
          </p:cNvSpPr>
          <p:nvPr/>
        </p:nvSpPr>
        <p:spPr bwMode="auto">
          <a:xfrm>
            <a:off x="1112838" y="4210050"/>
            <a:ext cx="3765550" cy="825500"/>
          </a:xfrm>
          <a:prstGeom prst="rect">
            <a:avLst/>
          </a:prstGeom>
          <a:noFill/>
          <a:ln w="9525">
            <a:noFill/>
            <a:miter lim="800000"/>
            <a:headEnd/>
            <a:tailEnd/>
          </a:ln>
        </p:spPr>
        <p:txBody>
          <a:bodyPr>
            <a:prstTxWarp prst="textNoShape">
              <a:avLst/>
            </a:prstTxWarp>
            <a:spAutoFit/>
          </a:bodyPr>
          <a:lstStyle/>
          <a:p>
            <a:r>
              <a:rPr lang="en-US" sz="1600" b="1">
                <a:solidFill>
                  <a:srgbClr val="3399FF"/>
                </a:solidFill>
                <a:latin typeface="Arial" pitchFamily="-108" charset="0"/>
              </a:rPr>
              <a:t>Evaluate each potential domain</a:t>
            </a:r>
            <a:r>
              <a:rPr lang="en-US" sz="1600" b="1">
                <a:solidFill>
                  <a:schemeClr val="accent2"/>
                </a:solidFill>
                <a:latin typeface="Arial" pitchFamily="-108" charset="0"/>
              </a:rPr>
              <a:t> </a:t>
            </a:r>
            <a:r>
              <a:rPr lang="en-US" sz="1600">
                <a:solidFill>
                  <a:schemeClr val="accent2"/>
                </a:solidFill>
                <a:latin typeface="Arial" pitchFamily="-108" charset="0"/>
              </a:rPr>
              <a:t>using set of parameters (accept or reject given assignment)</a:t>
            </a:r>
          </a:p>
        </p:txBody>
      </p:sp>
      <p:sp>
        <p:nvSpPr>
          <p:cNvPr id="34828" name="Text Box 28"/>
          <p:cNvSpPr txBox="1">
            <a:spLocks noChangeArrowheads="1"/>
          </p:cNvSpPr>
          <p:nvPr/>
        </p:nvSpPr>
        <p:spPr bwMode="auto">
          <a:xfrm rot="-5400000">
            <a:off x="-334962" y="4221162"/>
            <a:ext cx="1371600" cy="396875"/>
          </a:xfrm>
          <a:prstGeom prst="rect">
            <a:avLst/>
          </a:prstGeom>
          <a:noFill/>
          <a:ln w="9525">
            <a:noFill/>
            <a:miter lim="800000"/>
            <a:headEnd/>
            <a:tailEnd/>
          </a:ln>
        </p:spPr>
        <p:txBody>
          <a:bodyPr>
            <a:prstTxWarp prst="textNoShape">
              <a:avLst/>
            </a:prstTxWarp>
            <a:spAutoFit/>
          </a:bodyPr>
          <a:lstStyle/>
          <a:p>
            <a:r>
              <a:rPr lang="en-US">
                <a:solidFill>
                  <a:srgbClr val="993366"/>
                </a:solidFill>
                <a:latin typeface="Arial" pitchFamily="-108" charset="0"/>
              </a:rPr>
              <a:t>Step 2</a:t>
            </a:r>
          </a:p>
        </p:txBody>
      </p:sp>
      <p:grpSp>
        <p:nvGrpSpPr>
          <p:cNvPr id="5" name="Group 44"/>
          <p:cNvGrpSpPr>
            <a:grpSpLocks/>
          </p:cNvGrpSpPr>
          <p:nvPr/>
        </p:nvGrpSpPr>
        <p:grpSpPr bwMode="auto">
          <a:xfrm>
            <a:off x="5581650" y="1905000"/>
            <a:ext cx="3562350" cy="2047875"/>
            <a:chOff x="3516" y="1200"/>
            <a:chExt cx="2244" cy="1290"/>
          </a:xfrm>
        </p:grpSpPr>
        <p:sp>
          <p:nvSpPr>
            <p:cNvPr id="34836" name="Text Box 22"/>
            <p:cNvSpPr txBox="1">
              <a:spLocks noChangeArrowheads="1"/>
            </p:cNvSpPr>
            <p:nvPr/>
          </p:nvSpPr>
          <p:spPr bwMode="auto">
            <a:xfrm>
              <a:off x="3552" y="1200"/>
              <a:ext cx="2208" cy="1290"/>
            </a:xfrm>
            <a:prstGeom prst="rect">
              <a:avLst/>
            </a:prstGeom>
            <a:noFill/>
            <a:ln w="9525">
              <a:noFill/>
              <a:miter lim="800000"/>
              <a:headEnd/>
              <a:tailEnd/>
            </a:ln>
          </p:spPr>
          <p:txBody>
            <a:bodyPr>
              <a:prstTxWarp prst="textNoShape">
                <a:avLst/>
              </a:prstTxWarp>
              <a:spAutoFit/>
            </a:bodyPr>
            <a:lstStyle/>
            <a:p>
              <a:r>
                <a:rPr lang="en-US" sz="1600">
                  <a:solidFill>
                    <a:srgbClr val="D60093"/>
                  </a:solidFill>
                  <a:latin typeface="Arial" pitchFamily="-108" charset="0"/>
                </a:rPr>
                <a:t>Maximize </a:t>
              </a:r>
              <a:r>
                <a:rPr lang="en-US" sz="1600" b="1">
                  <a:solidFill>
                    <a:srgbClr val="D60093"/>
                  </a:solidFill>
                  <a:latin typeface="Arial" pitchFamily="-108" charset="0"/>
                </a:rPr>
                <a:t>hydrophobic core</a:t>
              </a:r>
              <a:r>
                <a:rPr lang="en-US" sz="1600">
                  <a:solidFill>
                    <a:srgbClr val="D60093"/>
                  </a:solidFill>
                  <a:latin typeface="Arial" pitchFamily="-108" charset="0"/>
                </a:rPr>
                <a:t> of the unit</a:t>
              </a:r>
            </a:p>
            <a:p>
              <a:r>
                <a:rPr lang="en-US" sz="1600">
                  <a:solidFill>
                    <a:srgbClr val="D60093"/>
                  </a:solidFill>
                  <a:latin typeface="Arial" pitchFamily="-108" charset="0"/>
                </a:rPr>
                <a:t>Maximize </a:t>
              </a:r>
              <a:r>
                <a:rPr lang="en-US" sz="1600" b="1">
                  <a:solidFill>
                    <a:srgbClr val="D60093"/>
                  </a:solidFill>
                  <a:latin typeface="Arial" pitchFamily="-108" charset="0"/>
                </a:rPr>
                <a:t>compactness</a:t>
              </a:r>
              <a:r>
                <a:rPr lang="en-US" sz="1600">
                  <a:solidFill>
                    <a:srgbClr val="D60093"/>
                  </a:solidFill>
                  <a:latin typeface="Arial" pitchFamily="-108" charset="0"/>
                </a:rPr>
                <a:t> of the unit</a:t>
              </a:r>
            </a:p>
            <a:p>
              <a:r>
                <a:rPr lang="en-US" sz="1600">
                  <a:solidFill>
                    <a:srgbClr val="D60093"/>
                  </a:solidFill>
                  <a:latin typeface="Arial" pitchFamily="-108" charset="0"/>
                </a:rPr>
                <a:t>Find mechanical </a:t>
              </a:r>
              <a:r>
                <a:rPr lang="en-US" sz="1600" b="1">
                  <a:solidFill>
                    <a:srgbClr val="D60093"/>
                  </a:solidFill>
                  <a:latin typeface="Arial" pitchFamily="-108" charset="0"/>
                </a:rPr>
                <a:t>hinge</a:t>
              </a:r>
              <a:r>
                <a:rPr lang="en-US" sz="1600">
                  <a:solidFill>
                    <a:srgbClr val="D60093"/>
                  </a:solidFill>
                  <a:latin typeface="Arial" pitchFamily="-108" charset="0"/>
                </a:rPr>
                <a:t> points between units</a:t>
              </a:r>
            </a:p>
            <a:p>
              <a:r>
                <a:rPr lang="en-US" sz="1600">
                  <a:solidFill>
                    <a:srgbClr val="D60093"/>
                  </a:solidFill>
                  <a:latin typeface="Arial" pitchFamily="-108" charset="0"/>
                </a:rPr>
                <a:t>Minimize </a:t>
              </a:r>
              <a:r>
                <a:rPr lang="en-US" sz="1600" b="1">
                  <a:solidFill>
                    <a:srgbClr val="D60093"/>
                  </a:solidFill>
                  <a:latin typeface="Arial" pitchFamily="-108" charset="0"/>
                </a:rPr>
                <a:t>interface</a:t>
              </a:r>
              <a:r>
                <a:rPr lang="en-US" sz="1600">
                  <a:solidFill>
                    <a:srgbClr val="D60093"/>
                  </a:solidFill>
                  <a:latin typeface="Arial" pitchFamily="-108" charset="0"/>
                </a:rPr>
                <a:t> area between units</a:t>
              </a:r>
            </a:p>
            <a:p>
              <a:r>
                <a:rPr lang="en-US" sz="1600">
                  <a:solidFill>
                    <a:srgbClr val="D60093"/>
                  </a:solidFill>
                  <a:latin typeface="Arial" pitchFamily="-108" charset="0"/>
                </a:rPr>
                <a:t>    </a:t>
              </a:r>
            </a:p>
          </p:txBody>
        </p:sp>
        <p:pic>
          <p:nvPicPr>
            <p:cNvPr id="34837" name="Picture 35" descr="BD10300_"/>
            <p:cNvPicPr>
              <a:picLocks noChangeAspect="1" noChangeArrowheads="1"/>
            </p:cNvPicPr>
            <p:nvPr/>
          </p:nvPicPr>
          <p:blipFill>
            <a:blip r:embed="rId2"/>
            <a:srcRect/>
            <a:stretch>
              <a:fillRect/>
            </a:stretch>
          </p:blipFill>
          <p:spPr bwMode="auto">
            <a:xfrm>
              <a:off x="3516" y="1290"/>
              <a:ext cx="54" cy="54"/>
            </a:xfrm>
            <a:prstGeom prst="rect">
              <a:avLst/>
            </a:prstGeom>
            <a:noFill/>
            <a:ln w="9525">
              <a:noFill/>
              <a:miter lim="800000"/>
              <a:headEnd/>
              <a:tailEnd/>
            </a:ln>
          </p:spPr>
        </p:pic>
        <p:pic>
          <p:nvPicPr>
            <p:cNvPr id="34838" name="Picture 36" descr="BD10300_"/>
            <p:cNvPicPr>
              <a:picLocks noChangeAspect="1" noChangeArrowheads="1"/>
            </p:cNvPicPr>
            <p:nvPr/>
          </p:nvPicPr>
          <p:blipFill>
            <a:blip r:embed="rId2"/>
            <a:srcRect/>
            <a:stretch>
              <a:fillRect/>
            </a:stretch>
          </p:blipFill>
          <p:spPr bwMode="auto">
            <a:xfrm>
              <a:off x="3534" y="1584"/>
              <a:ext cx="54" cy="54"/>
            </a:xfrm>
            <a:prstGeom prst="rect">
              <a:avLst/>
            </a:prstGeom>
            <a:noFill/>
            <a:ln w="9525">
              <a:noFill/>
              <a:miter lim="800000"/>
              <a:headEnd/>
              <a:tailEnd/>
            </a:ln>
          </p:spPr>
        </p:pic>
        <p:pic>
          <p:nvPicPr>
            <p:cNvPr id="34839" name="Picture 37" descr="BD10300_"/>
            <p:cNvPicPr>
              <a:picLocks noChangeAspect="1" noChangeArrowheads="1"/>
            </p:cNvPicPr>
            <p:nvPr/>
          </p:nvPicPr>
          <p:blipFill>
            <a:blip r:embed="rId2"/>
            <a:srcRect/>
            <a:stretch>
              <a:fillRect/>
            </a:stretch>
          </p:blipFill>
          <p:spPr bwMode="auto">
            <a:xfrm>
              <a:off x="3528" y="1758"/>
              <a:ext cx="54" cy="54"/>
            </a:xfrm>
            <a:prstGeom prst="rect">
              <a:avLst/>
            </a:prstGeom>
            <a:noFill/>
            <a:ln w="9525">
              <a:noFill/>
              <a:miter lim="800000"/>
              <a:headEnd/>
              <a:tailEnd/>
            </a:ln>
          </p:spPr>
        </p:pic>
        <p:pic>
          <p:nvPicPr>
            <p:cNvPr id="34840" name="Picture 38" descr="BD10300_"/>
            <p:cNvPicPr>
              <a:picLocks noChangeAspect="1" noChangeArrowheads="1"/>
            </p:cNvPicPr>
            <p:nvPr/>
          </p:nvPicPr>
          <p:blipFill>
            <a:blip r:embed="rId2"/>
            <a:srcRect/>
            <a:stretch>
              <a:fillRect/>
            </a:stretch>
          </p:blipFill>
          <p:spPr bwMode="auto">
            <a:xfrm>
              <a:off x="3528" y="2058"/>
              <a:ext cx="54" cy="54"/>
            </a:xfrm>
            <a:prstGeom prst="rect">
              <a:avLst/>
            </a:prstGeom>
            <a:noFill/>
            <a:ln w="9525">
              <a:noFill/>
              <a:miter lim="800000"/>
              <a:headEnd/>
              <a:tailEnd/>
            </a:ln>
          </p:spPr>
        </p:pic>
      </p:grpSp>
      <p:grpSp>
        <p:nvGrpSpPr>
          <p:cNvPr id="6" name="Group 43"/>
          <p:cNvGrpSpPr>
            <a:grpSpLocks/>
          </p:cNvGrpSpPr>
          <p:nvPr/>
        </p:nvGrpSpPr>
        <p:grpSpPr bwMode="auto">
          <a:xfrm>
            <a:off x="5572125" y="3886200"/>
            <a:ext cx="3419475" cy="1803400"/>
            <a:chOff x="3510" y="2448"/>
            <a:chExt cx="2154" cy="1136"/>
          </a:xfrm>
        </p:grpSpPr>
        <p:sp>
          <p:nvSpPr>
            <p:cNvPr id="34831" name="Rectangle 26"/>
            <p:cNvSpPr>
              <a:spLocks noChangeArrowheads="1"/>
            </p:cNvSpPr>
            <p:nvPr/>
          </p:nvSpPr>
          <p:spPr bwMode="auto">
            <a:xfrm>
              <a:off x="3552" y="2448"/>
              <a:ext cx="2112" cy="1136"/>
            </a:xfrm>
            <a:prstGeom prst="rect">
              <a:avLst/>
            </a:prstGeom>
            <a:noFill/>
            <a:ln w="9525">
              <a:noFill/>
              <a:miter lim="800000"/>
              <a:headEnd/>
              <a:tailEnd/>
            </a:ln>
          </p:spPr>
          <p:txBody>
            <a:bodyPr>
              <a:prstTxWarp prst="textNoShape">
                <a:avLst/>
              </a:prstTxWarp>
              <a:spAutoFit/>
            </a:bodyPr>
            <a:lstStyle/>
            <a:p>
              <a:r>
                <a:rPr lang="en-US" sz="1600">
                  <a:solidFill>
                    <a:srgbClr val="006600"/>
                  </a:solidFill>
                  <a:latin typeface="Arial" pitchFamily="-108" charset="0"/>
                </a:rPr>
                <a:t>Minimum</a:t>
              </a:r>
              <a:r>
                <a:rPr lang="en-US" sz="1600" b="1">
                  <a:solidFill>
                    <a:srgbClr val="006600"/>
                  </a:solidFill>
                  <a:latin typeface="Arial" pitchFamily="-108" charset="0"/>
                </a:rPr>
                <a:t> size</a:t>
              </a:r>
              <a:r>
                <a:rPr lang="en-US" sz="1600">
                  <a:solidFill>
                    <a:srgbClr val="006600"/>
                  </a:solidFill>
                  <a:latin typeface="Arial" pitchFamily="-108" charset="0"/>
                </a:rPr>
                <a:t> of unit</a:t>
              </a:r>
            </a:p>
            <a:p>
              <a:r>
                <a:rPr lang="en-US" sz="1600">
                  <a:solidFill>
                    <a:srgbClr val="006600"/>
                  </a:solidFill>
                  <a:latin typeface="Arial" pitchFamily="-108" charset="0"/>
                </a:rPr>
                <a:t>Maximize</a:t>
              </a:r>
              <a:r>
                <a:rPr lang="en-US" sz="1600" b="1">
                  <a:solidFill>
                    <a:srgbClr val="006600"/>
                  </a:solidFill>
                  <a:latin typeface="Arial" pitchFamily="-108" charset="0"/>
                </a:rPr>
                <a:t> globularity</a:t>
              </a:r>
            </a:p>
            <a:p>
              <a:r>
                <a:rPr lang="en-US" sz="1600">
                  <a:solidFill>
                    <a:srgbClr val="006600"/>
                  </a:solidFill>
                  <a:latin typeface="Arial" pitchFamily="-108" charset="0"/>
                </a:rPr>
                <a:t>Minimize cutting through </a:t>
              </a:r>
              <a:r>
                <a:rPr lang="en-US" sz="1600" b="1">
                  <a:solidFill>
                    <a:srgbClr val="006600"/>
                  </a:solidFill>
                  <a:latin typeface="Arial" pitchFamily="-108" charset="0"/>
                </a:rPr>
                <a:t>secondary structures</a:t>
              </a:r>
            </a:p>
            <a:p>
              <a:r>
                <a:rPr lang="en-US" sz="1600">
                  <a:solidFill>
                    <a:srgbClr val="006600"/>
                  </a:solidFill>
                  <a:latin typeface="Arial" pitchFamily="-108" charset="0"/>
                </a:rPr>
                <a:t>Maximum number of </a:t>
              </a:r>
              <a:r>
                <a:rPr lang="en-US" sz="1600" b="1">
                  <a:solidFill>
                    <a:srgbClr val="006600"/>
                  </a:solidFill>
                  <a:latin typeface="Arial" pitchFamily="-108" charset="0"/>
                </a:rPr>
                <a:t>discontinuous fragments</a:t>
              </a:r>
              <a:r>
                <a:rPr lang="en-US" sz="1600">
                  <a:solidFill>
                    <a:srgbClr val="006600"/>
                  </a:solidFill>
                  <a:latin typeface="Arial" pitchFamily="-108" charset="0"/>
                </a:rPr>
                <a:t> within the domain</a:t>
              </a:r>
            </a:p>
          </p:txBody>
        </p:sp>
        <p:pic>
          <p:nvPicPr>
            <p:cNvPr id="34832" name="Picture 39" descr="BD10300_"/>
            <p:cNvPicPr>
              <a:picLocks noChangeAspect="1" noChangeArrowheads="1"/>
            </p:cNvPicPr>
            <p:nvPr/>
          </p:nvPicPr>
          <p:blipFill>
            <a:blip r:embed="rId2"/>
            <a:srcRect/>
            <a:stretch>
              <a:fillRect/>
            </a:stretch>
          </p:blipFill>
          <p:spPr bwMode="auto">
            <a:xfrm>
              <a:off x="3516" y="2526"/>
              <a:ext cx="54" cy="54"/>
            </a:xfrm>
            <a:prstGeom prst="rect">
              <a:avLst/>
            </a:prstGeom>
            <a:noFill/>
            <a:ln w="9525">
              <a:noFill/>
              <a:miter lim="800000"/>
              <a:headEnd/>
              <a:tailEnd/>
            </a:ln>
          </p:spPr>
        </p:pic>
        <p:pic>
          <p:nvPicPr>
            <p:cNvPr id="34833" name="Picture 40" descr="BD10300_"/>
            <p:cNvPicPr>
              <a:picLocks noChangeAspect="1" noChangeArrowheads="1"/>
            </p:cNvPicPr>
            <p:nvPr/>
          </p:nvPicPr>
          <p:blipFill>
            <a:blip r:embed="rId2"/>
            <a:srcRect/>
            <a:stretch>
              <a:fillRect/>
            </a:stretch>
          </p:blipFill>
          <p:spPr bwMode="auto">
            <a:xfrm>
              <a:off x="3516" y="2688"/>
              <a:ext cx="54" cy="54"/>
            </a:xfrm>
            <a:prstGeom prst="rect">
              <a:avLst/>
            </a:prstGeom>
            <a:noFill/>
            <a:ln w="9525">
              <a:noFill/>
              <a:miter lim="800000"/>
              <a:headEnd/>
              <a:tailEnd/>
            </a:ln>
          </p:spPr>
        </p:pic>
        <p:pic>
          <p:nvPicPr>
            <p:cNvPr id="34834" name="Picture 41" descr="BD10300_"/>
            <p:cNvPicPr>
              <a:picLocks noChangeAspect="1" noChangeArrowheads="1"/>
            </p:cNvPicPr>
            <p:nvPr/>
          </p:nvPicPr>
          <p:blipFill>
            <a:blip r:embed="rId2"/>
            <a:srcRect/>
            <a:stretch>
              <a:fillRect/>
            </a:stretch>
          </p:blipFill>
          <p:spPr bwMode="auto">
            <a:xfrm>
              <a:off x="3516" y="2838"/>
              <a:ext cx="54" cy="54"/>
            </a:xfrm>
            <a:prstGeom prst="rect">
              <a:avLst/>
            </a:prstGeom>
            <a:noFill/>
            <a:ln w="9525">
              <a:noFill/>
              <a:miter lim="800000"/>
              <a:headEnd/>
              <a:tailEnd/>
            </a:ln>
          </p:spPr>
        </p:pic>
        <p:pic>
          <p:nvPicPr>
            <p:cNvPr id="34835" name="Picture 42" descr="BD10300_"/>
            <p:cNvPicPr>
              <a:picLocks noChangeAspect="1" noChangeArrowheads="1"/>
            </p:cNvPicPr>
            <p:nvPr/>
          </p:nvPicPr>
          <p:blipFill>
            <a:blip r:embed="rId2"/>
            <a:srcRect/>
            <a:stretch>
              <a:fillRect/>
            </a:stretch>
          </p:blipFill>
          <p:spPr bwMode="auto">
            <a:xfrm>
              <a:off x="3510" y="3144"/>
              <a:ext cx="54" cy="54"/>
            </a:xfrm>
            <a:prstGeom prst="rect">
              <a:avLst/>
            </a:prstGeom>
            <a:noFill/>
            <a:ln w="9525">
              <a:noFill/>
              <a:miter lim="800000"/>
              <a:headEnd/>
              <a:tailEnd/>
            </a:ln>
          </p:spPr>
        </p:pic>
      </p:grpSp>
      <p:sp>
        <p:nvSpPr>
          <p:cNvPr id="33" name="TextBox 40"/>
          <p:cNvSpPr txBox="1">
            <a:spLocks noChangeArrowheads="1"/>
          </p:cNvSpPr>
          <p:nvPr/>
        </p:nvSpPr>
        <p:spPr bwMode="auto">
          <a:xfrm>
            <a:off x="0" y="6488113"/>
            <a:ext cx="2115433" cy="276999"/>
          </a:xfrm>
          <a:prstGeom prst="rect">
            <a:avLst/>
          </a:prstGeom>
          <a:noFill/>
          <a:ln w="9525">
            <a:noFill/>
            <a:miter lim="800000"/>
            <a:headEnd/>
            <a:tailEnd/>
          </a:ln>
        </p:spPr>
        <p:txBody>
          <a:bodyPr wrap="none">
            <a:prstTxWarp prst="textNoShape">
              <a:avLst/>
            </a:prstTxWarp>
            <a:spAutoFit/>
          </a:bodyPr>
          <a:lstStyle/>
          <a:p>
            <a:r>
              <a:rPr lang="en-US" sz="1200" i="1" dirty="0" smtClean="0"/>
              <a:t>Details on Automatic Methods</a:t>
            </a:r>
            <a:endParaRPr lang="en-US" sz="1200" i="1" dirty="0"/>
          </a:p>
        </p:txBody>
      </p:sp>
      <p:sp>
        <p:nvSpPr>
          <p:cNvPr id="7" name="Footer Placeholder 6"/>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007"/>
                                        </p:tgtEl>
                                        <p:attrNameLst>
                                          <p:attrName>style.visibility</p:attrName>
                                        </p:attrNameLst>
                                      </p:cBhvr>
                                      <p:to>
                                        <p:strVal val="visible"/>
                                      </p:to>
                                    </p:set>
                                    <p:anim calcmode="lin" valueType="num">
                                      <p:cBhvr additive="base">
                                        <p:cTn id="23" dur="500" fill="hold"/>
                                        <p:tgtEl>
                                          <p:spTgt spid="42007"/>
                                        </p:tgtEl>
                                        <p:attrNameLst>
                                          <p:attrName>ppt_x</p:attrName>
                                        </p:attrNameLst>
                                      </p:cBhvr>
                                      <p:tavLst>
                                        <p:tav tm="0">
                                          <p:val>
                                            <p:strVal val="#ppt_x"/>
                                          </p:val>
                                        </p:tav>
                                        <p:tav tm="100000">
                                          <p:val>
                                            <p:strVal val="#ppt_x"/>
                                          </p:val>
                                        </p:tav>
                                      </p:tavLst>
                                    </p:anim>
                                    <p:anim calcmode="lin" valueType="num">
                                      <p:cBhvr additive="base">
                                        <p:cTn id="24" dur="500" fill="hold"/>
                                        <p:tgtEl>
                                          <p:spTgt spid="4200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p:bldP spid="420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476500" y="258763"/>
            <a:ext cx="3190875" cy="336550"/>
          </a:xfrm>
          <a:prstGeom prst="rect">
            <a:avLst/>
          </a:prstGeom>
          <a:noFill/>
          <a:ln w="9525">
            <a:noFill/>
            <a:miter lim="800000"/>
            <a:headEnd/>
            <a:tailEnd/>
          </a:ln>
        </p:spPr>
        <p:txBody>
          <a:bodyPr wrap="none">
            <a:prstTxWarp prst="textNoShape">
              <a:avLst/>
            </a:prstTxWarp>
            <a:spAutoFit/>
          </a:bodyPr>
          <a:lstStyle/>
          <a:p>
            <a:r>
              <a:rPr lang="en-US" sz="1600" b="1" i="1">
                <a:solidFill>
                  <a:srgbClr val="000099"/>
                </a:solidFill>
                <a:latin typeface="Arial" pitchFamily="-108" charset="0"/>
              </a:rPr>
              <a:t>Two steps of algorithm design:</a:t>
            </a:r>
          </a:p>
        </p:txBody>
      </p:sp>
      <p:sp>
        <p:nvSpPr>
          <p:cNvPr id="43013" name="Text Box 5"/>
          <p:cNvSpPr txBox="1">
            <a:spLocks noChangeArrowheads="1"/>
          </p:cNvSpPr>
          <p:nvPr/>
        </p:nvSpPr>
        <p:spPr bwMode="auto">
          <a:xfrm>
            <a:off x="301625" y="1187450"/>
            <a:ext cx="3657600" cy="1425575"/>
          </a:xfrm>
          <a:prstGeom prst="rect">
            <a:avLst/>
          </a:prstGeom>
          <a:noFill/>
          <a:ln w="9525">
            <a:noFill/>
            <a:miter lim="800000"/>
            <a:headEnd/>
            <a:tailEnd/>
          </a:ln>
        </p:spPr>
        <p:txBody>
          <a:bodyPr>
            <a:prstTxWarp prst="textNoShape">
              <a:avLst/>
            </a:prstTxWarp>
            <a:spAutoFit/>
          </a:bodyPr>
          <a:lstStyle/>
          <a:p>
            <a:pPr>
              <a:lnSpc>
                <a:spcPct val="125000"/>
              </a:lnSpc>
            </a:pPr>
            <a:r>
              <a:rPr lang="en-US" sz="1400" b="1">
                <a:solidFill>
                  <a:srgbClr val="008080"/>
                </a:solidFill>
                <a:latin typeface="Arial" pitchFamily="-108" charset="0"/>
              </a:rPr>
              <a:t>Train the algorithm</a:t>
            </a:r>
          </a:p>
          <a:p>
            <a:pPr>
              <a:lnSpc>
                <a:spcPct val="125000"/>
              </a:lnSpc>
            </a:pPr>
            <a:r>
              <a:rPr lang="en-US" sz="1400">
                <a:solidFill>
                  <a:srgbClr val="000099"/>
                </a:solidFill>
                <a:latin typeface="Arial" pitchFamily="-108" charset="0"/>
              </a:rPr>
              <a:t>compare predicted domain assignments to “correct” domain assignments</a:t>
            </a:r>
          </a:p>
          <a:p>
            <a:pPr>
              <a:lnSpc>
                <a:spcPct val="125000"/>
              </a:lnSpc>
            </a:pPr>
            <a:r>
              <a:rPr lang="en-US" sz="1400" i="1">
                <a:solidFill>
                  <a:srgbClr val="008080"/>
                </a:solidFill>
                <a:latin typeface="Arial" pitchFamily="-108" charset="0"/>
              </a:rPr>
              <a:t>Tune parameters till the </a:t>
            </a:r>
            <a:r>
              <a:rPr lang="en-US" sz="1400" i="1" u="sng">
                <a:solidFill>
                  <a:srgbClr val="008080"/>
                </a:solidFill>
                <a:latin typeface="Arial" pitchFamily="-108" charset="0"/>
              </a:rPr>
              <a:t>best level of prediction</a:t>
            </a:r>
            <a:r>
              <a:rPr lang="en-US" sz="1400" i="1">
                <a:solidFill>
                  <a:srgbClr val="008080"/>
                </a:solidFill>
                <a:latin typeface="Arial" pitchFamily="-108" charset="0"/>
              </a:rPr>
              <a:t> is achieved</a:t>
            </a:r>
          </a:p>
        </p:txBody>
      </p:sp>
      <p:sp>
        <p:nvSpPr>
          <p:cNvPr id="43014" name="Text Box 6"/>
          <p:cNvSpPr txBox="1">
            <a:spLocks noChangeArrowheads="1"/>
          </p:cNvSpPr>
          <p:nvPr/>
        </p:nvSpPr>
        <p:spPr bwMode="auto">
          <a:xfrm>
            <a:off x="4572000" y="1143000"/>
            <a:ext cx="3048000" cy="1425575"/>
          </a:xfrm>
          <a:prstGeom prst="rect">
            <a:avLst/>
          </a:prstGeom>
          <a:noFill/>
          <a:ln w="9525">
            <a:noFill/>
            <a:miter lim="800000"/>
            <a:headEnd/>
            <a:tailEnd/>
          </a:ln>
        </p:spPr>
        <p:txBody>
          <a:bodyPr>
            <a:prstTxWarp prst="textNoShape">
              <a:avLst/>
            </a:prstTxWarp>
            <a:spAutoFit/>
          </a:bodyPr>
          <a:lstStyle/>
          <a:p>
            <a:pPr>
              <a:lnSpc>
                <a:spcPct val="125000"/>
              </a:lnSpc>
            </a:pPr>
            <a:r>
              <a:rPr lang="en-US" sz="1400" b="1">
                <a:solidFill>
                  <a:srgbClr val="008080"/>
                </a:solidFill>
                <a:latin typeface="Arial" pitchFamily="-108" charset="0"/>
              </a:rPr>
              <a:t>Validate the performance</a:t>
            </a:r>
          </a:p>
          <a:p>
            <a:pPr>
              <a:lnSpc>
                <a:spcPct val="125000"/>
              </a:lnSpc>
            </a:pPr>
            <a:r>
              <a:rPr lang="en-US" sz="1400">
                <a:solidFill>
                  <a:srgbClr val="000099"/>
                </a:solidFill>
                <a:latin typeface="Arial" pitchFamily="-108" charset="0"/>
              </a:rPr>
              <a:t>run the algorithm of an independent set of data</a:t>
            </a:r>
            <a:r>
              <a:rPr lang="en-US" sz="1400" b="1">
                <a:solidFill>
                  <a:srgbClr val="008080"/>
                </a:solidFill>
                <a:latin typeface="Arial" pitchFamily="-108" charset="0"/>
              </a:rPr>
              <a:t> </a:t>
            </a:r>
            <a:r>
              <a:rPr lang="en-US" sz="1400">
                <a:solidFill>
                  <a:srgbClr val="008080"/>
                </a:solidFill>
                <a:latin typeface="Arial" pitchFamily="-108" charset="0"/>
              </a:rPr>
              <a:t> </a:t>
            </a:r>
          </a:p>
          <a:p>
            <a:pPr>
              <a:lnSpc>
                <a:spcPct val="125000"/>
              </a:lnSpc>
            </a:pPr>
            <a:r>
              <a:rPr lang="en-US" sz="1400" i="1">
                <a:solidFill>
                  <a:srgbClr val="008080"/>
                </a:solidFill>
                <a:latin typeface="Arial" pitchFamily="-108" charset="0"/>
              </a:rPr>
              <a:t>Report  % of correctly partitioned proteins</a:t>
            </a:r>
          </a:p>
        </p:txBody>
      </p:sp>
      <p:sp>
        <p:nvSpPr>
          <p:cNvPr id="43015" name="Text Box 7"/>
          <p:cNvSpPr txBox="1">
            <a:spLocks noChangeArrowheads="1"/>
          </p:cNvSpPr>
          <p:nvPr/>
        </p:nvSpPr>
        <p:spPr bwMode="auto">
          <a:xfrm>
            <a:off x="463550" y="831850"/>
            <a:ext cx="827088" cy="336550"/>
          </a:xfrm>
          <a:prstGeom prst="rect">
            <a:avLst/>
          </a:prstGeom>
          <a:noFill/>
          <a:ln w="9525">
            <a:noFill/>
            <a:miter lim="800000"/>
            <a:headEnd/>
            <a:tailEnd/>
          </a:ln>
        </p:spPr>
        <p:txBody>
          <a:bodyPr wrap="none">
            <a:prstTxWarp prst="textNoShape">
              <a:avLst/>
            </a:prstTxWarp>
            <a:spAutoFit/>
          </a:bodyPr>
          <a:lstStyle/>
          <a:p>
            <a:r>
              <a:rPr lang="en-US" sz="1600" b="1">
                <a:solidFill>
                  <a:srgbClr val="D60093"/>
                </a:solidFill>
                <a:latin typeface="Arial" pitchFamily="-108" charset="0"/>
              </a:rPr>
              <a:t>Step A</a:t>
            </a:r>
          </a:p>
        </p:txBody>
      </p:sp>
      <p:sp>
        <p:nvSpPr>
          <p:cNvPr id="43016" name="Text Box 8"/>
          <p:cNvSpPr txBox="1">
            <a:spLocks noChangeArrowheads="1"/>
          </p:cNvSpPr>
          <p:nvPr/>
        </p:nvSpPr>
        <p:spPr bwMode="auto">
          <a:xfrm>
            <a:off x="4724400" y="800100"/>
            <a:ext cx="827088" cy="336550"/>
          </a:xfrm>
          <a:prstGeom prst="rect">
            <a:avLst/>
          </a:prstGeom>
          <a:noFill/>
          <a:ln w="9525">
            <a:noFill/>
            <a:miter lim="800000"/>
            <a:headEnd/>
            <a:tailEnd/>
          </a:ln>
        </p:spPr>
        <p:txBody>
          <a:bodyPr wrap="none">
            <a:prstTxWarp prst="textNoShape">
              <a:avLst/>
            </a:prstTxWarp>
            <a:spAutoFit/>
          </a:bodyPr>
          <a:lstStyle/>
          <a:p>
            <a:r>
              <a:rPr lang="en-US" sz="1600" b="1">
                <a:solidFill>
                  <a:srgbClr val="D60093"/>
                </a:solidFill>
                <a:latin typeface="Arial" pitchFamily="-108" charset="0"/>
              </a:rPr>
              <a:t>Step B</a:t>
            </a:r>
          </a:p>
        </p:txBody>
      </p:sp>
      <p:sp>
        <p:nvSpPr>
          <p:cNvPr id="43017" name="Text Box 9"/>
          <p:cNvSpPr txBox="1">
            <a:spLocks noChangeArrowheads="1"/>
          </p:cNvSpPr>
          <p:nvPr/>
        </p:nvSpPr>
        <p:spPr bwMode="auto">
          <a:xfrm>
            <a:off x="1905000" y="3338513"/>
            <a:ext cx="4629150" cy="704850"/>
          </a:xfrm>
          <a:prstGeom prst="rect">
            <a:avLst/>
          </a:prstGeom>
          <a:noFill/>
          <a:ln w="9525">
            <a:noFill/>
            <a:miter lim="800000"/>
            <a:headEnd/>
            <a:tailEnd/>
          </a:ln>
        </p:spPr>
        <p:txBody>
          <a:bodyPr wrap="none">
            <a:prstTxWarp prst="textNoShape">
              <a:avLst/>
            </a:prstTxWarp>
            <a:spAutoFit/>
          </a:bodyPr>
          <a:lstStyle/>
          <a:p>
            <a:pPr>
              <a:lnSpc>
                <a:spcPct val="125000"/>
              </a:lnSpc>
            </a:pPr>
            <a:r>
              <a:rPr lang="en-US" sz="1600" b="1" i="1">
                <a:solidFill>
                  <a:srgbClr val="000099"/>
                </a:solidFill>
                <a:latin typeface="Arial" pitchFamily="-108" charset="0"/>
              </a:rPr>
              <a:t>Use expert data for domain assignments</a:t>
            </a:r>
          </a:p>
          <a:p>
            <a:pPr>
              <a:lnSpc>
                <a:spcPct val="125000"/>
              </a:lnSpc>
            </a:pPr>
            <a:r>
              <a:rPr lang="en-US" sz="1600" b="1" i="1">
                <a:solidFill>
                  <a:srgbClr val="000099"/>
                </a:solidFill>
                <a:latin typeface="Arial" pitchFamily="-108" charset="0"/>
              </a:rPr>
              <a:t> Use different sets of expert data  in two steps</a:t>
            </a:r>
          </a:p>
        </p:txBody>
      </p:sp>
      <p:sp>
        <p:nvSpPr>
          <p:cNvPr id="43018" name="Line 10"/>
          <p:cNvSpPr>
            <a:spLocks noChangeShapeType="1"/>
          </p:cNvSpPr>
          <p:nvPr/>
        </p:nvSpPr>
        <p:spPr bwMode="auto">
          <a:xfrm flipH="1" flipV="1">
            <a:off x="3048000" y="2667000"/>
            <a:ext cx="685800" cy="685800"/>
          </a:xfrm>
          <a:prstGeom prst="line">
            <a:avLst/>
          </a:prstGeom>
          <a:noFill/>
          <a:ln w="9525">
            <a:solidFill>
              <a:srgbClr val="000099"/>
            </a:solidFill>
            <a:round/>
            <a:headEnd/>
            <a:tailEnd type="triangle" w="med" len="med"/>
          </a:ln>
        </p:spPr>
        <p:txBody>
          <a:bodyPr>
            <a:prstTxWarp prst="textNoShape">
              <a:avLst/>
            </a:prstTxWarp>
          </a:bodyPr>
          <a:lstStyle/>
          <a:p>
            <a:endParaRPr lang="en-US"/>
          </a:p>
        </p:txBody>
      </p:sp>
      <p:sp>
        <p:nvSpPr>
          <p:cNvPr id="43019" name="Line 11"/>
          <p:cNvSpPr>
            <a:spLocks noChangeShapeType="1"/>
          </p:cNvSpPr>
          <p:nvPr/>
        </p:nvSpPr>
        <p:spPr bwMode="auto">
          <a:xfrm flipV="1">
            <a:off x="4419600" y="2667000"/>
            <a:ext cx="838200" cy="685800"/>
          </a:xfrm>
          <a:prstGeom prst="line">
            <a:avLst/>
          </a:prstGeom>
          <a:noFill/>
          <a:ln w="9525">
            <a:solidFill>
              <a:srgbClr val="000099"/>
            </a:solidFill>
            <a:round/>
            <a:headEnd/>
            <a:tailEnd type="triangle" w="med" len="med"/>
          </a:ln>
        </p:spPr>
        <p:txBody>
          <a:bodyPr>
            <a:prstTxWarp prst="textNoShape">
              <a:avLst/>
            </a:prstTxWarp>
          </a:bodyPr>
          <a:lstStyle/>
          <a:p>
            <a:endParaRPr lang="en-US"/>
          </a:p>
        </p:txBody>
      </p:sp>
      <p:sp>
        <p:nvSpPr>
          <p:cNvPr id="43020" name="Text Box 12"/>
          <p:cNvSpPr txBox="1">
            <a:spLocks noChangeArrowheads="1"/>
          </p:cNvSpPr>
          <p:nvPr/>
        </p:nvSpPr>
        <p:spPr bwMode="auto">
          <a:xfrm>
            <a:off x="304800" y="4267200"/>
            <a:ext cx="8001000" cy="581025"/>
          </a:xfrm>
          <a:prstGeom prst="rect">
            <a:avLst/>
          </a:prstGeom>
          <a:noFill/>
          <a:ln w="9525">
            <a:noFill/>
            <a:miter lim="800000"/>
            <a:headEnd/>
            <a:tailEnd/>
          </a:ln>
        </p:spPr>
        <p:txBody>
          <a:bodyPr>
            <a:prstTxWarp prst="textNoShape">
              <a:avLst/>
            </a:prstTxWarp>
            <a:spAutoFit/>
          </a:bodyPr>
          <a:lstStyle/>
          <a:p>
            <a:r>
              <a:rPr lang="en-US" sz="1600">
                <a:solidFill>
                  <a:srgbClr val="D60093"/>
                </a:solidFill>
                <a:latin typeface="Arial" pitchFamily="-108" charset="0"/>
              </a:rPr>
              <a:t>A problem: different algorithms use </a:t>
            </a:r>
            <a:r>
              <a:rPr lang="en-US" sz="1600" b="1">
                <a:solidFill>
                  <a:srgbClr val="D60093"/>
                </a:solidFill>
                <a:latin typeface="Arial" pitchFamily="-108" charset="0"/>
              </a:rPr>
              <a:t>different experts</a:t>
            </a:r>
            <a:r>
              <a:rPr lang="en-US" sz="1600">
                <a:solidFill>
                  <a:srgbClr val="D60093"/>
                </a:solidFill>
                <a:latin typeface="Arial" pitchFamily="-108" charset="0"/>
              </a:rPr>
              <a:t> assignments for training and validation.</a:t>
            </a:r>
          </a:p>
        </p:txBody>
      </p:sp>
      <p:sp>
        <p:nvSpPr>
          <p:cNvPr id="43021" name="Text Box 13"/>
          <p:cNvSpPr txBox="1">
            <a:spLocks noChangeArrowheads="1"/>
          </p:cNvSpPr>
          <p:nvPr/>
        </p:nvSpPr>
        <p:spPr bwMode="auto">
          <a:xfrm>
            <a:off x="228600" y="5486400"/>
            <a:ext cx="3886200" cy="892175"/>
          </a:xfrm>
          <a:prstGeom prst="rect">
            <a:avLst/>
          </a:prstGeom>
          <a:noFill/>
          <a:ln w="9525">
            <a:noFill/>
            <a:miter lim="800000"/>
            <a:headEnd/>
            <a:tailEnd/>
          </a:ln>
        </p:spPr>
        <p:txBody>
          <a:bodyPr>
            <a:prstTxWarp prst="textNoShape">
              <a:avLst/>
            </a:prstTxWarp>
            <a:spAutoFit/>
          </a:bodyPr>
          <a:lstStyle/>
          <a:p>
            <a:pPr>
              <a:lnSpc>
                <a:spcPct val="125000"/>
              </a:lnSpc>
            </a:pPr>
            <a:r>
              <a:rPr lang="en-US" sz="1400">
                <a:solidFill>
                  <a:schemeClr val="accent2"/>
                </a:solidFill>
                <a:latin typeface="Arial" pitchFamily="-108" charset="0"/>
              </a:rPr>
              <a:t>Algorithms will reflect same propensities toward domain assignments as the expert method they rely upon.</a:t>
            </a:r>
          </a:p>
        </p:txBody>
      </p:sp>
      <p:sp>
        <p:nvSpPr>
          <p:cNvPr id="43022" name="Text Box 14"/>
          <p:cNvSpPr txBox="1">
            <a:spLocks noChangeArrowheads="1"/>
          </p:cNvSpPr>
          <p:nvPr/>
        </p:nvSpPr>
        <p:spPr bwMode="auto">
          <a:xfrm>
            <a:off x="4800600" y="5105400"/>
            <a:ext cx="3962400" cy="1158875"/>
          </a:xfrm>
          <a:prstGeom prst="rect">
            <a:avLst/>
          </a:prstGeom>
          <a:noFill/>
          <a:ln w="9525">
            <a:noFill/>
            <a:miter lim="800000"/>
            <a:headEnd/>
            <a:tailEnd/>
          </a:ln>
        </p:spPr>
        <p:txBody>
          <a:bodyPr>
            <a:prstTxWarp prst="textNoShape">
              <a:avLst/>
            </a:prstTxWarp>
            <a:spAutoFit/>
          </a:bodyPr>
          <a:lstStyle/>
          <a:p>
            <a:pPr>
              <a:lnSpc>
                <a:spcPct val="125000"/>
              </a:lnSpc>
            </a:pPr>
            <a:r>
              <a:rPr lang="en-US" sz="1400">
                <a:solidFill>
                  <a:schemeClr val="accent2"/>
                </a:solidFill>
                <a:latin typeface="Arial" pitchFamily="-108" charset="0"/>
              </a:rPr>
              <a:t>More seriously, there is no good objective way to compare the performance of different methods, as each uses different dataset for validation. </a:t>
            </a:r>
          </a:p>
        </p:txBody>
      </p:sp>
      <p:sp>
        <p:nvSpPr>
          <p:cNvPr id="43023" name="Line 15"/>
          <p:cNvSpPr>
            <a:spLocks noChangeShapeType="1"/>
          </p:cNvSpPr>
          <p:nvPr/>
        </p:nvSpPr>
        <p:spPr bwMode="auto">
          <a:xfrm flipH="1">
            <a:off x="2343150" y="4787900"/>
            <a:ext cx="1282700" cy="609600"/>
          </a:xfrm>
          <a:prstGeom prst="line">
            <a:avLst/>
          </a:prstGeom>
          <a:noFill/>
          <a:ln w="9525">
            <a:solidFill>
              <a:srgbClr val="D60093"/>
            </a:solidFill>
            <a:round/>
            <a:headEnd/>
            <a:tailEnd type="triangle" w="med" len="med"/>
          </a:ln>
        </p:spPr>
        <p:txBody>
          <a:bodyPr>
            <a:prstTxWarp prst="textNoShape">
              <a:avLst/>
            </a:prstTxWarp>
          </a:bodyPr>
          <a:lstStyle/>
          <a:p>
            <a:endParaRPr lang="en-US"/>
          </a:p>
        </p:txBody>
      </p:sp>
      <p:sp>
        <p:nvSpPr>
          <p:cNvPr id="43024" name="Line 16"/>
          <p:cNvSpPr>
            <a:spLocks noChangeShapeType="1"/>
          </p:cNvSpPr>
          <p:nvPr/>
        </p:nvSpPr>
        <p:spPr bwMode="auto">
          <a:xfrm>
            <a:off x="3810000" y="4800600"/>
            <a:ext cx="977900" cy="736600"/>
          </a:xfrm>
          <a:prstGeom prst="line">
            <a:avLst/>
          </a:prstGeom>
          <a:noFill/>
          <a:ln w="9525">
            <a:solidFill>
              <a:srgbClr val="D60093"/>
            </a:solidFill>
            <a:round/>
            <a:headEnd/>
            <a:tailEnd type="triangle" w="med" len="med"/>
          </a:ln>
        </p:spPr>
        <p:txBody>
          <a:bodyPr>
            <a:prstTxWarp prst="textNoShape">
              <a:avLst/>
            </a:prstTxWarp>
          </a:bodyPr>
          <a:lstStyle/>
          <a:p>
            <a:endParaRPr lang="en-US"/>
          </a:p>
        </p:txBody>
      </p:sp>
      <p:sp>
        <p:nvSpPr>
          <p:cNvPr id="43025" name="Text Box 17"/>
          <p:cNvSpPr txBox="1">
            <a:spLocks noChangeArrowheads="1"/>
          </p:cNvSpPr>
          <p:nvPr/>
        </p:nvSpPr>
        <p:spPr bwMode="auto">
          <a:xfrm>
            <a:off x="6413500" y="3008313"/>
            <a:ext cx="2166938" cy="336550"/>
          </a:xfrm>
          <a:prstGeom prst="rect">
            <a:avLst/>
          </a:prstGeom>
          <a:noFill/>
          <a:ln w="9525">
            <a:noFill/>
            <a:miter lim="800000"/>
            <a:headEnd/>
            <a:tailEnd/>
          </a:ln>
        </p:spPr>
        <p:txBody>
          <a:bodyPr wrap="none">
            <a:prstTxWarp prst="textNoShape">
              <a:avLst/>
            </a:prstTxWarp>
            <a:spAutoFit/>
          </a:bodyPr>
          <a:lstStyle/>
          <a:p>
            <a:r>
              <a:rPr lang="en-US" sz="1600">
                <a:solidFill>
                  <a:srgbClr val="FF5050"/>
                </a:solidFill>
                <a:latin typeface="Comic Sans MS" pitchFamily="-108" charset="0"/>
              </a:rPr>
              <a:t>Is not typically done!</a:t>
            </a:r>
          </a:p>
        </p:txBody>
      </p:sp>
      <p:sp>
        <p:nvSpPr>
          <p:cNvPr id="43026" name="Line 18"/>
          <p:cNvSpPr>
            <a:spLocks noChangeShapeType="1"/>
          </p:cNvSpPr>
          <p:nvPr/>
        </p:nvSpPr>
        <p:spPr bwMode="auto">
          <a:xfrm flipH="1">
            <a:off x="6038850" y="3276600"/>
            <a:ext cx="1028700" cy="438150"/>
          </a:xfrm>
          <a:prstGeom prst="line">
            <a:avLst/>
          </a:prstGeom>
          <a:noFill/>
          <a:ln w="12700">
            <a:solidFill>
              <a:srgbClr val="FF5050"/>
            </a:solidFill>
            <a:round/>
            <a:headEnd/>
            <a:tailEnd type="triangle" w="med" len="med"/>
          </a:ln>
        </p:spPr>
        <p:txBody>
          <a:bodyPr>
            <a:prstTxWarp prst="textNoShape">
              <a:avLst/>
            </a:prstTxWarp>
          </a:bodyPr>
          <a:lstStyle/>
          <a:p>
            <a:endParaRPr lang="en-US"/>
          </a:p>
        </p:txBody>
      </p:sp>
      <p:sp>
        <p:nvSpPr>
          <p:cNvPr id="17" name="TextBox 40"/>
          <p:cNvSpPr txBox="1">
            <a:spLocks noChangeArrowheads="1"/>
          </p:cNvSpPr>
          <p:nvPr/>
        </p:nvSpPr>
        <p:spPr bwMode="auto">
          <a:xfrm>
            <a:off x="0" y="6488113"/>
            <a:ext cx="2115433" cy="276999"/>
          </a:xfrm>
          <a:prstGeom prst="rect">
            <a:avLst/>
          </a:prstGeom>
          <a:noFill/>
          <a:ln w="9525">
            <a:noFill/>
            <a:miter lim="800000"/>
            <a:headEnd/>
            <a:tailEnd/>
          </a:ln>
        </p:spPr>
        <p:txBody>
          <a:bodyPr wrap="none">
            <a:prstTxWarp prst="textNoShape">
              <a:avLst/>
            </a:prstTxWarp>
            <a:spAutoFit/>
          </a:bodyPr>
          <a:lstStyle/>
          <a:p>
            <a:r>
              <a:rPr lang="en-US" sz="1200" i="1" dirty="0" smtClean="0"/>
              <a:t>Details on Automatic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25"/>
                                        </p:tgtEl>
                                        <p:attrNameLst>
                                          <p:attrName>style.visibility</p:attrName>
                                        </p:attrNameLst>
                                      </p:cBhvr>
                                      <p:to>
                                        <p:strVal val="visible"/>
                                      </p:to>
                                    </p:set>
                                    <p:animEffect transition="in" filter="dissolve">
                                      <p:cBhvr>
                                        <p:cTn id="27" dur="500"/>
                                        <p:tgtEl>
                                          <p:spTgt spid="4302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3026"/>
                                        </p:tgtEl>
                                        <p:attrNameLst>
                                          <p:attrName>style.visibility</p:attrName>
                                        </p:attrNameLst>
                                      </p:cBhvr>
                                      <p:to>
                                        <p:strVal val="visible"/>
                                      </p:to>
                                    </p:set>
                                    <p:animEffect transition="in" filter="dissolve">
                                      <p:cBhvr>
                                        <p:cTn id="30" dur="500"/>
                                        <p:tgtEl>
                                          <p:spTgt spid="430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0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0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0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5" grpId="0"/>
      <p:bldP spid="43016" grpId="0"/>
      <p:bldP spid="43017" grpId="0"/>
      <p:bldP spid="43018" grpId="0" animBg="1"/>
      <p:bldP spid="43019" grpId="0" animBg="1"/>
      <p:bldP spid="43020" grpId="0"/>
      <p:bldP spid="43021" grpId="0"/>
      <p:bldP spid="43022" grpId="0"/>
      <p:bldP spid="43023" grpId="0" animBg="1"/>
      <p:bldP spid="43024" grpId="0" animBg="1"/>
      <p:bldP spid="43025" grpId="0"/>
      <p:bldP spid="430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1295400" y="1143000"/>
            <a:ext cx="6324600" cy="4575175"/>
          </a:xfrm>
          <a:prstGeom prst="rect">
            <a:avLst/>
          </a:prstGeom>
          <a:noFill/>
          <a:ln w="9525">
            <a:noFill/>
            <a:miter lim="800000"/>
            <a:headEnd/>
            <a:tailEnd/>
          </a:ln>
        </p:spPr>
      </p:pic>
      <p:sp>
        <p:nvSpPr>
          <p:cNvPr id="38916" name="Text Box 6"/>
          <p:cNvSpPr txBox="1">
            <a:spLocks noChangeArrowheads="1"/>
          </p:cNvSpPr>
          <p:nvPr/>
        </p:nvSpPr>
        <p:spPr bwMode="auto">
          <a:xfrm>
            <a:off x="1600200" y="5718175"/>
            <a:ext cx="6103938" cy="701675"/>
          </a:xfrm>
          <a:prstGeom prst="rect">
            <a:avLst/>
          </a:prstGeom>
          <a:noFill/>
          <a:ln w="9525">
            <a:noFill/>
            <a:miter lim="800000"/>
            <a:headEnd/>
            <a:tailEnd/>
          </a:ln>
        </p:spPr>
        <p:txBody>
          <a:bodyPr wrap="none">
            <a:prstTxWarp prst="textNoShape">
              <a:avLst/>
            </a:prstTxWarp>
            <a:spAutoFit/>
          </a:bodyPr>
          <a:lstStyle/>
          <a:p>
            <a:r>
              <a:rPr lang="en-US" dirty="0">
                <a:solidFill>
                  <a:srgbClr val="000099"/>
                </a:solidFill>
              </a:rPr>
              <a:t>Four most recent/available methods were used in analysis:</a:t>
            </a:r>
          </a:p>
          <a:p>
            <a:r>
              <a:rPr lang="en-US" dirty="0">
                <a:solidFill>
                  <a:srgbClr val="000099"/>
                </a:solidFill>
              </a:rPr>
              <a:t>PDP, </a:t>
            </a:r>
            <a:r>
              <a:rPr lang="en-US" dirty="0" err="1">
                <a:solidFill>
                  <a:srgbClr val="000099"/>
                </a:solidFill>
              </a:rPr>
              <a:t>DomainParser</a:t>
            </a:r>
            <a:r>
              <a:rPr lang="en-US" dirty="0">
                <a:solidFill>
                  <a:srgbClr val="000099"/>
                </a:solidFill>
              </a:rPr>
              <a:t>, PUU and method by NCBI.</a:t>
            </a:r>
          </a:p>
        </p:txBody>
      </p:sp>
      <p:sp>
        <p:nvSpPr>
          <p:cNvPr id="5" name="TextBox 40"/>
          <p:cNvSpPr txBox="1">
            <a:spLocks noChangeArrowheads="1"/>
          </p:cNvSpPr>
          <p:nvPr/>
        </p:nvSpPr>
        <p:spPr bwMode="auto">
          <a:xfrm>
            <a:off x="0" y="6581001"/>
            <a:ext cx="3597660" cy="276999"/>
          </a:xfrm>
          <a:prstGeom prst="rect">
            <a:avLst/>
          </a:prstGeom>
          <a:noFill/>
          <a:ln w="9525">
            <a:noFill/>
            <a:miter lim="800000"/>
            <a:headEnd/>
            <a:tailEnd/>
          </a:ln>
        </p:spPr>
        <p:txBody>
          <a:bodyPr wrap="none">
            <a:prstTxWarp prst="textNoShape">
              <a:avLst/>
            </a:prstTxWarp>
            <a:spAutoFit/>
          </a:bodyPr>
          <a:lstStyle/>
          <a:p>
            <a:r>
              <a:rPr lang="en-US" sz="1200" i="1" dirty="0" smtClean="0"/>
              <a:t>Details on Automatic Methods – Relative Performance</a:t>
            </a:r>
            <a:endParaRPr lang="en-US" sz="1200" i="1" dirty="0"/>
          </a:p>
        </p:txBody>
      </p:sp>
      <p:sp>
        <p:nvSpPr>
          <p:cNvPr id="6" name="Title 5"/>
          <p:cNvSpPr>
            <a:spLocks noGrp="1"/>
          </p:cNvSpPr>
          <p:nvPr>
            <p:ph type="title"/>
          </p:nvPr>
        </p:nvSpPr>
        <p:spPr>
          <a:xfrm>
            <a:off x="457200" y="0"/>
            <a:ext cx="8229600" cy="1143000"/>
          </a:xfrm>
        </p:spPr>
        <p:txBody>
          <a:bodyPr>
            <a:noAutofit/>
          </a:bodyPr>
          <a:lstStyle/>
          <a:p>
            <a:r>
              <a:rPr lang="en-US" sz="3100" dirty="0" smtClean="0"/>
              <a:t>Relative Performance of Automated Methods using a Consensus Benchmark Dataset</a:t>
            </a:r>
            <a:endParaRPr lang="en-US" sz="3100"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a 3D domain?</a:t>
            </a:r>
          </a:p>
          <a:p>
            <a:r>
              <a:rPr lang="en-US" dirty="0" smtClean="0"/>
              <a:t>Why are domains important?</a:t>
            </a:r>
          </a:p>
          <a:p>
            <a:r>
              <a:rPr lang="en-US" dirty="0" smtClean="0"/>
              <a:t>Example manual methods</a:t>
            </a:r>
          </a:p>
          <a:p>
            <a:r>
              <a:rPr lang="en-US" dirty="0" smtClean="0"/>
              <a:t>Example automated methods</a:t>
            </a:r>
          </a:p>
          <a:p>
            <a:r>
              <a:rPr lang="en-US" dirty="0" smtClean="0"/>
              <a:t>Comparison of manual vs. automated methods</a:t>
            </a:r>
          </a:p>
          <a:p>
            <a:r>
              <a:rPr lang="en-US" dirty="0" smtClean="0"/>
              <a:t>How we might do better</a:t>
            </a:r>
            <a:endParaRPr lang="en-US" dirty="0"/>
          </a:p>
        </p:txBody>
      </p:sp>
      <p:sp>
        <p:nvSpPr>
          <p:cNvPr id="4" name="Footer Placeholder 3"/>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85800" y="400050"/>
            <a:ext cx="6264275" cy="336550"/>
          </a:xfrm>
          <a:prstGeom prst="rect">
            <a:avLst/>
          </a:prstGeom>
          <a:noFill/>
          <a:ln w="9525">
            <a:noFill/>
            <a:miter lim="800000"/>
            <a:headEnd/>
            <a:tailEnd/>
          </a:ln>
        </p:spPr>
        <p:txBody>
          <a:bodyPr wrap="none">
            <a:prstTxWarp prst="textNoShape">
              <a:avLst/>
            </a:prstTxWarp>
            <a:spAutoFit/>
          </a:bodyPr>
          <a:lstStyle/>
          <a:p>
            <a:r>
              <a:rPr lang="en-US" sz="1600" b="1">
                <a:solidFill>
                  <a:srgbClr val="333399"/>
                </a:solidFill>
                <a:latin typeface="Arial" pitchFamily="-108" charset="0"/>
              </a:rPr>
              <a:t>Some insights from looking at automatic domain assignments:</a:t>
            </a:r>
          </a:p>
        </p:txBody>
      </p:sp>
      <p:sp>
        <p:nvSpPr>
          <p:cNvPr id="53251" name="Text Box 3"/>
          <p:cNvSpPr txBox="1">
            <a:spLocks noChangeArrowheads="1"/>
          </p:cNvSpPr>
          <p:nvPr/>
        </p:nvSpPr>
        <p:spPr bwMode="auto">
          <a:xfrm>
            <a:off x="288925" y="1119188"/>
            <a:ext cx="8474075" cy="973137"/>
          </a:xfrm>
          <a:prstGeom prst="rect">
            <a:avLst/>
          </a:prstGeom>
          <a:noFill/>
          <a:ln w="9525">
            <a:noFill/>
            <a:miter lim="800000"/>
            <a:headEnd/>
            <a:tailEnd/>
          </a:ln>
        </p:spPr>
        <p:txBody>
          <a:bodyPr>
            <a:prstTxWarp prst="textNoShape">
              <a:avLst/>
            </a:prstTxWarp>
            <a:spAutoFit/>
          </a:bodyPr>
          <a:lstStyle/>
          <a:p>
            <a:pPr>
              <a:lnSpc>
                <a:spcPct val="120000"/>
              </a:lnSpc>
            </a:pPr>
            <a:r>
              <a:rPr lang="en-US" sz="1600">
                <a:solidFill>
                  <a:srgbClr val="333399"/>
                </a:solidFill>
                <a:latin typeface="Arial" pitchFamily="-108" charset="0"/>
              </a:rPr>
              <a:t>Maximizing </a:t>
            </a:r>
            <a:r>
              <a:rPr lang="en-US" sz="1600" i="1">
                <a:solidFill>
                  <a:srgbClr val="333399"/>
                </a:solidFill>
                <a:latin typeface="Arial" pitchFamily="-108" charset="0"/>
              </a:rPr>
              <a:t>ratio of </a:t>
            </a:r>
            <a:r>
              <a:rPr lang="en-US" sz="1600" i="1">
                <a:solidFill>
                  <a:srgbClr val="D60093"/>
                </a:solidFill>
                <a:latin typeface="Arial" pitchFamily="-108" charset="0"/>
              </a:rPr>
              <a:t>intra- /inter-domain</a:t>
            </a:r>
            <a:r>
              <a:rPr lang="en-US" sz="1600" i="1">
                <a:solidFill>
                  <a:srgbClr val="333399"/>
                </a:solidFill>
                <a:latin typeface="Arial" pitchFamily="-108" charset="0"/>
              </a:rPr>
              <a:t> contacts</a:t>
            </a:r>
            <a:r>
              <a:rPr lang="en-US" sz="1600">
                <a:solidFill>
                  <a:srgbClr val="333399"/>
                </a:solidFill>
                <a:latin typeface="Arial" pitchFamily="-108" charset="0"/>
              </a:rPr>
              <a:t> is a chief principle in algorithmic assignments and work well for ‘standard’ cases. As more complex structures are solved, more cases of ‘unusual’ architecture are uncovered. These tend to defy our basic rules.</a:t>
            </a:r>
          </a:p>
        </p:txBody>
      </p:sp>
      <p:sp>
        <p:nvSpPr>
          <p:cNvPr id="31748" name="Text Box 4"/>
          <p:cNvSpPr txBox="1">
            <a:spLocks noChangeArrowheads="1"/>
          </p:cNvSpPr>
          <p:nvPr/>
        </p:nvSpPr>
        <p:spPr bwMode="auto">
          <a:xfrm>
            <a:off x="441325" y="2286000"/>
            <a:ext cx="5673725" cy="679450"/>
          </a:xfrm>
          <a:prstGeom prst="rect">
            <a:avLst/>
          </a:prstGeom>
          <a:noFill/>
          <a:ln w="9525">
            <a:noFill/>
            <a:miter lim="800000"/>
            <a:headEnd/>
            <a:tailEnd/>
          </a:ln>
        </p:spPr>
        <p:txBody>
          <a:bodyPr>
            <a:prstTxWarp prst="textNoShape">
              <a:avLst/>
            </a:prstTxWarp>
            <a:spAutoFit/>
          </a:bodyPr>
          <a:lstStyle/>
          <a:p>
            <a:pPr>
              <a:lnSpc>
                <a:spcPct val="120000"/>
              </a:lnSpc>
            </a:pPr>
            <a:r>
              <a:rPr lang="en-US" sz="1600">
                <a:solidFill>
                  <a:srgbClr val="333399"/>
                </a:solidFill>
                <a:latin typeface="Arial" pitchFamily="-108" charset="0"/>
              </a:rPr>
              <a:t>It is possible to include more parameters and tune them better to avoid some obvious cases of </a:t>
            </a:r>
            <a:r>
              <a:rPr lang="en-US" sz="1600" b="1">
                <a:solidFill>
                  <a:srgbClr val="333399"/>
                </a:solidFill>
                <a:latin typeface="Arial" pitchFamily="-108" charset="0"/>
              </a:rPr>
              <a:t>overcuts:</a:t>
            </a:r>
          </a:p>
        </p:txBody>
      </p:sp>
      <p:sp>
        <p:nvSpPr>
          <p:cNvPr id="31749" name="Text Box 5"/>
          <p:cNvSpPr txBox="1">
            <a:spLocks noChangeArrowheads="1"/>
          </p:cNvSpPr>
          <p:nvPr/>
        </p:nvSpPr>
        <p:spPr bwMode="auto">
          <a:xfrm>
            <a:off x="920750" y="3225800"/>
            <a:ext cx="7315200" cy="2754313"/>
          </a:xfrm>
          <a:prstGeom prst="rect">
            <a:avLst/>
          </a:prstGeom>
          <a:noFill/>
          <a:ln w="9525">
            <a:noFill/>
            <a:miter lim="800000"/>
            <a:headEnd/>
            <a:tailEnd/>
          </a:ln>
        </p:spPr>
        <p:txBody>
          <a:bodyPr>
            <a:prstTxWarp prst="textNoShape">
              <a:avLst/>
            </a:prstTxWarp>
            <a:spAutoFit/>
          </a:bodyPr>
          <a:lstStyle/>
          <a:p>
            <a:pPr>
              <a:lnSpc>
                <a:spcPct val="120000"/>
              </a:lnSpc>
            </a:pPr>
            <a:r>
              <a:rPr lang="en-US" sz="1400">
                <a:solidFill>
                  <a:srgbClr val="333399"/>
                </a:solidFill>
                <a:latin typeface="Arial" pitchFamily="-108" charset="0"/>
              </a:rPr>
              <a:t>penalize splitting secondary structure elements</a:t>
            </a:r>
            <a:r>
              <a:rPr lang="en-US" sz="1400">
                <a:solidFill>
                  <a:srgbClr val="003366"/>
                </a:solidFill>
                <a:latin typeface="Arial" pitchFamily="-108" charset="0"/>
              </a:rPr>
              <a:t> </a:t>
            </a:r>
            <a:r>
              <a:rPr lang="en-US" sz="1400" i="1">
                <a:solidFill>
                  <a:srgbClr val="D60093"/>
                </a:solidFill>
                <a:latin typeface="Arial" pitchFamily="-108" charset="0"/>
              </a:rPr>
              <a:t>(some cutting of</a:t>
            </a:r>
          </a:p>
          <a:p>
            <a:pPr>
              <a:lnSpc>
                <a:spcPct val="120000"/>
              </a:lnSpc>
            </a:pPr>
            <a:r>
              <a:rPr lang="en-US" sz="1400" i="1">
                <a:solidFill>
                  <a:srgbClr val="D60093"/>
                </a:solidFill>
                <a:latin typeface="Arial" pitchFamily="-108" charset="0"/>
              </a:rPr>
              <a:t>secondary structures is essential to obtain ‘correct’ domain, but this feature should be carefully balanced) </a:t>
            </a:r>
          </a:p>
          <a:p>
            <a:pPr>
              <a:lnSpc>
                <a:spcPct val="120000"/>
              </a:lnSpc>
            </a:pPr>
            <a:endParaRPr lang="en-US" sz="1400" i="1">
              <a:solidFill>
                <a:srgbClr val="D60093"/>
              </a:solidFill>
              <a:latin typeface="Arial" pitchFamily="-108" charset="0"/>
            </a:endParaRPr>
          </a:p>
          <a:p>
            <a:pPr>
              <a:lnSpc>
                <a:spcPct val="120000"/>
              </a:lnSpc>
            </a:pPr>
            <a:r>
              <a:rPr lang="en-US" sz="1400">
                <a:solidFill>
                  <a:srgbClr val="333399"/>
                </a:solidFill>
                <a:latin typeface="Arial" pitchFamily="-108" charset="0"/>
              </a:rPr>
              <a:t>penalize domains consisting from too many short fragments</a:t>
            </a:r>
            <a:r>
              <a:rPr lang="en-US" sz="1400">
                <a:solidFill>
                  <a:srgbClr val="003366"/>
                </a:solidFill>
                <a:latin typeface="Arial" pitchFamily="-108" charset="0"/>
              </a:rPr>
              <a:t> </a:t>
            </a:r>
            <a:r>
              <a:rPr lang="en-US" sz="1400" i="1">
                <a:solidFill>
                  <a:srgbClr val="D60093"/>
                </a:solidFill>
                <a:latin typeface="Arial" pitchFamily="-108" charset="0"/>
              </a:rPr>
              <a:t>(excessive fragmentation may result in very compact, but biologically unfeasible domains)</a:t>
            </a:r>
          </a:p>
          <a:p>
            <a:pPr>
              <a:lnSpc>
                <a:spcPct val="120000"/>
              </a:lnSpc>
            </a:pPr>
            <a:endParaRPr lang="en-US" sz="1400" i="1">
              <a:solidFill>
                <a:srgbClr val="D60093"/>
              </a:solidFill>
              <a:latin typeface="Arial" pitchFamily="-108" charset="0"/>
            </a:endParaRPr>
          </a:p>
          <a:p>
            <a:pPr>
              <a:lnSpc>
                <a:spcPct val="120000"/>
              </a:lnSpc>
            </a:pPr>
            <a:r>
              <a:rPr lang="en-US" sz="1400">
                <a:solidFill>
                  <a:srgbClr val="333399"/>
                </a:solidFill>
                <a:latin typeface="Arial" pitchFamily="-108" charset="0"/>
              </a:rPr>
              <a:t>improve the ability to recognize ‘classical’ folds</a:t>
            </a:r>
            <a:r>
              <a:rPr lang="en-US" sz="1400">
                <a:solidFill>
                  <a:srgbClr val="003366"/>
                </a:solidFill>
                <a:latin typeface="Arial" pitchFamily="-108" charset="0"/>
              </a:rPr>
              <a:t> </a:t>
            </a:r>
            <a:r>
              <a:rPr lang="en-US" sz="1400" i="1">
                <a:solidFill>
                  <a:srgbClr val="D60093"/>
                </a:solidFill>
                <a:latin typeface="Arial" pitchFamily="-108" charset="0"/>
              </a:rPr>
              <a:t>(this will improve recognition of very small and very large domains for which contact density may be misleading)</a:t>
            </a:r>
          </a:p>
          <a:p>
            <a:pPr>
              <a:lnSpc>
                <a:spcPct val="120000"/>
              </a:lnSpc>
              <a:spcBef>
                <a:spcPct val="50000"/>
              </a:spcBef>
            </a:pPr>
            <a:endParaRPr lang="en-US" sz="1400" i="1">
              <a:solidFill>
                <a:srgbClr val="FF0066"/>
              </a:solidFill>
              <a:latin typeface="Arial" pitchFamily="-108" charset="0"/>
            </a:endParaRPr>
          </a:p>
        </p:txBody>
      </p:sp>
      <p:pic>
        <p:nvPicPr>
          <p:cNvPr id="31752" name="Picture 8" descr="BD14982_"/>
          <p:cNvPicPr>
            <a:picLocks noChangeAspect="1" noChangeArrowheads="1"/>
          </p:cNvPicPr>
          <p:nvPr/>
        </p:nvPicPr>
        <p:blipFill>
          <a:blip r:embed="rId2"/>
          <a:srcRect/>
          <a:stretch>
            <a:fillRect/>
          </a:stretch>
        </p:blipFill>
        <p:spPr bwMode="auto">
          <a:xfrm>
            <a:off x="749300" y="3359150"/>
            <a:ext cx="136525" cy="136525"/>
          </a:xfrm>
          <a:prstGeom prst="rect">
            <a:avLst/>
          </a:prstGeom>
          <a:noFill/>
          <a:ln w="9525">
            <a:noFill/>
            <a:miter lim="800000"/>
            <a:headEnd/>
            <a:tailEnd/>
          </a:ln>
        </p:spPr>
      </p:pic>
      <p:pic>
        <p:nvPicPr>
          <p:cNvPr id="31758" name="Picture 14" descr="BD14982_"/>
          <p:cNvPicPr>
            <a:picLocks noChangeAspect="1" noChangeArrowheads="1"/>
          </p:cNvPicPr>
          <p:nvPr/>
        </p:nvPicPr>
        <p:blipFill>
          <a:blip r:embed="rId2"/>
          <a:srcRect/>
          <a:stretch>
            <a:fillRect/>
          </a:stretch>
        </p:blipFill>
        <p:spPr bwMode="auto">
          <a:xfrm>
            <a:off x="768350" y="4391025"/>
            <a:ext cx="136525" cy="136525"/>
          </a:xfrm>
          <a:prstGeom prst="rect">
            <a:avLst/>
          </a:prstGeom>
          <a:noFill/>
          <a:ln w="9525">
            <a:noFill/>
            <a:miter lim="800000"/>
            <a:headEnd/>
            <a:tailEnd/>
          </a:ln>
        </p:spPr>
      </p:pic>
      <p:pic>
        <p:nvPicPr>
          <p:cNvPr id="31759" name="Picture 15" descr="BD14982_"/>
          <p:cNvPicPr>
            <a:picLocks noChangeAspect="1" noChangeArrowheads="1"/>
          </p:cNvPicPr>
          <p:nvPr/>
        </p:nvPicPr>
        <p:blipFill>
          <a:blip r:embed="rId2"/>
          <a:srcRect/>
          <a:stretch>
            <a:fillRect/>
          </a:stretch>
        </p:blipFill>
        <p:spPr bwMode="auto">
          <a:xfrm>
            <a:off x="787400" y="5137150"/>
            <a:ext cx="136525" cy="136525"/>
          </a:xfrm>
          <a:prstGeom prst="rect">
            <a:avLst/>
          </a:prstGeom>
          <a:noFill/>
          <a:ln w="9525">
            <a:noFill/>
            <a:miter lim="800000"/>
            <a:headEnd/>
            <a:tailEnd/>
          </a:ln>
        </p:spPr>
      </p:pic>
      <p:sp>
        <p:nvSpPr>
          <p:cNvPr id="9" name="TextBox 40"/>
          <p:cNvSpPr txBox="1">
            <a:spLocks noChangeArrowheads="1"/>
          </p:cNvSpPr>
          <p:nvPr/>
        </p:nvSpPr>
        <p:spPr bwMode="auto">
          <a:xfrm>
            <a:off x="0" y="6488113"/>
            <a:ext cx="2311174" cy="276999"/>
          </a:xfrm>
          <a:prstGeom prst="rect">
            <a:avLst/>
          </a:prstGeom>
          <a:noFill/>
          <a:ln w="9525">
            <a:noFill/>
            <a:miter lim="800000"/>
            <a:headEnd/>
            <a:tailEnd/>
          </a:ln>
        </p:spPr>
        <p:txBody>
          <a:bodyPr wrap="none">
            <a:prstTxWarp prst="textNoShape">
              <a:avLst/>
            </a:prstTxWarp>
            <a:spAutoFit/>
          </a:bodyPr>
          <a:lstStyle/>
          <a:p>
            <a:r>
              <a:rPr lang="en-US" sz="1200" i="1" dirty="0" smtClean="0"/>
              <a:t>Insights from Automatic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par>
                                <p:cTn id="8" presetID="9" presetClass="entr" presetSubtype="0" fill="hold" nodeType="withEffect">
                                  <p:stCondLst>
                                    <p:cond delay="0"/>
                                  </p:stCondLst>
                                  <p:childTnLst>
                                    <p:set>
                                      <p:cBhvr>
                                        <p:cTn id="9" dur="1" fill="hold">
                                          <p:stCondLst>
                                            <p:cond delay="0"/>
                                          </p:stCondLst>
                                        </p:cTn>
                                        <p:tgtEl>
                                          <p:spTgt spid="31752"/>
                                        </p:tgtEl>
                                        <p:attrNameLst>
                                          <p:attrName>style.visibility</p:attrName>
                                        </p:attrNameLst>
                                      </p:cBhvr>
                                      <p:to>
                                        <p:strVal val="visible"/>
                                      </p:to>
                                    </p:set>
                                    <p:animEffect transition="in" filter="dissolve">
                                      <p:cBhvr>
                                        <p:cTn id="10" dur="500"/>
                                        <p:tgtEl>
                                          <p:spTgt spid="317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dissolve">
                                      <p:cBhvr>
                                        <p:cTn id="13" dur="500"/>
                                        <p:tgtEl>
                                          <p:spTgt spid="31749"/>
                                        </p:tgtEl>
                                      </p:cBhvr>
                                    </p:animEffect>
                                  </p:childTnLst>
                                </p:cTn>
                              </p:par>
                              <p:par>
                                <p:cTn id="14" presetID="9" presetClass="entr" presetSubtype="0" fill="hold" nodeType="withEffect">
                                  <p:stCondLst>
                                    <p:cond delay="0"/>
                                  </p:stCondLst>
                                  <p:childTnLst>
                                    <p:set>
                                      <p:cBhvr>
                                        <p:cTn id="15" dur="1" fill="hold">
                                          <p:stCondLst>
                                            <p:cond delay="0"/>
                                          </p:stCondLst>
                                        </p:cTn>
                                        <p:tgtEl>
                                          <p:spTgt spid="31758"/>
                                        </p:tgtEl>
                                        <p:attrNameLst>
                                          <p:attrName>style.visibility</p:attrName>
                                        </p:attrNameLst>
                                      </p:cBhvr>
                                      <p:to>
                                        <p:strVal val="visible"/>
                                      </p:to>
                                    </p:set>
                                    <p:animEffect transition="in" filter="dissolve">
                                      <p:cBhvr>
                                        <p:cTn id="16" dur="500"/>
                                        <p:tgtEl>
                                          <p:spTgt spid="31758"/>
                                        </p:tgtEl>
                                      </p:cBhvr>
                                    </p:animEffect>
                                  </p:childTnLst>
                                </p:cTn>
                              </p:par>
                              <p:par>
                                <p:cTn id="17" presetID="9" presetClass="entr" presetSubtype="0" fill="hold" nodeType="with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dissolve">
                                      <p:cBhvr>
                                        <p:cTn id="19" dur="5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96850" y="1130300"/>
            <a:ext cx="8007350" cy="1636345"/>
          </a:xfrm>
          <a:prstGeom prst="rect">
            <a:avLst/>
          </a:prstGeom>
          <a:noFill/>
          <a:ln w="9525">
            <a:noFill/>
            <a:miter lim="800000"/>
            <a:headEnd/>
            <a:tailEnd/>
          </a:ln>
        </p:spPr>
        <p:txBody>
          <a:bodyPr>
            <a:prstTxWarp prst="textNoShape">
              <a:avLst/>
            </a:prstTxWarp>
            <a:spAutoFit/>
          </a:bodyPr>
          <a:lstStyle/>
          <a:p>
            <a:pPr>
              <a:lnSpc>
                <a:spcPct val="120000"/>
              </a:lnSpc>
            </a:pPr>
            <a:r>
              <a:rPr lang="en-US" sz="1400" dirty="0">
                <a:solidFill>
                  <a:srgbClr val="000099"/>
                </a:solidFill>
                <a:latin typeface="Arial" pitchFamily="-108" charset="0"/>
              </a:rPr>
              <a:t>Our </a:t>
            </a:r>
            <a:r>
              <a:rPr lang="en-US" sz="1400" dirty="0" smtClean="0">
                <a:solidFill>
                  <a:srgbClr val="000099"/>
                </a:solidFill>
                <a:latin typeface="Arial" pitchFamily="-108" charset="0"/>
              </a:rPr>
              <a:t>observations </a:t>
            </a:r>
            <a:r>
              <a:rPr lang="en-US" sz="1400" dirty="0">
                <a:solidFill>
                  <a:srgbClr val="000099"/>
                </a:solidFill>
                <a:latin typeface="Arial" pitchFamily="-108" charset="0"/>
              </a:rPr>
              <a:t>indicate that majority of the undercut cases involves </a:t>
            </a:r>
            <a:r>
              <a:rPr lang="en-US" sz="1400" dirty="0">
                <a:solidFill>
                  <a:srgbClr val="D60093"/>
                </a:solidFill>
                <a:latin typeface="Symbol" pitchFamily="-108" charset="2"/>
              </a:rPr>
              <a:t>b</a:t>
            </a:r>
            <a:r>
              <a:rPr lang="en-US" sz="1400" dirty="0">
                <a:solidFill>
                  <a:srgbClr val="D60093"/>
                </a:solidFill>
                <a:latin typeface="Arial" pitchFamily="-108" charset="0"/>
              </a:rPr>
              <a:t>-class domains</a:t>
            </a:r>
            <a:r>
              <a:rPr lang="en-US" sz="1400" dirty="0">
                <a:solidFill>
                  <a:srgbClr val="000099"/>
                </a:solidFill>
                <a:latin typeface="Arial" pitchFamily="-108" charset="0"/>
              </a:rPr>
              <a:t>: </a:t>
            </a:r>
            <a:r>
              <a:rPr lang="en-US" sz="1400" dirty="0">
                <a:solidFill>
                  <a:srgbClr val="000099"/>
                </a:solidFill>
                <a:latin typeface="Symbol" pitchFamily="-108" charset="2"/>
              </a:rPr>
              <a:t>b</a:t>
            </a:r>
            <a:r>
              <a:rPr lang="en-US" sz="1400" dirty="0">
                <a:solidFill>
                  <a:srgbClr val="000099"/>
                </a:solidFill>
                <a:latin typeface="Arial" pitchFamily="-108" charset="0"/>
              </a:rPr>
              <a:t>-sheets and </a:t>
            </a:r>
            <a:r>
              <a:rPr lang="en-US" sz="1400" dirty="0">
                <a:solidFill>
                  <a:srgbClr val="000099"/>
                </a:solidFill>
                <a:latin typeface="Symbol" pitchFamily="-108" charset="2"/>
              </a:rPr>
              <a:t>b</a:t>
            </a:r>
            <a:r>
              <a:rPr lang="en-US" sz="1400" dirty="0">
                <a:solidFill>
                  <a:srgbClr val="000099"/>
                </a:solidFill>
                <a:latin typeface="Arial" pitchFamily="-108" charset="0"/>
              </a:rPr>
              <a:t>-stands cause significant interactions not only within domain but also between residues of the adjacent domains.  This phenomenon tricks most automatic methods (but not experts!).   </a:t>
            </a:r>
          </a:p>
          <a:p>
            <a:pPr>
              <a:lnSpc>
                <a:spcPct val="120000"/>
              </a:lnSpc>
            </a:pPr>
            <a:endParaRPr lang="en-US" sz="1400" dirty="0">
              <a:solidFill>
                <a:srgbClr val="000099"/>
              </a:solidFill>
              <a:latin typeface="Arial" pitchFamily="-108" charset="0"/>
            </a:endParaRPr>
          </a:p>
          <a:p>
            <a:pPr>
              <a:lnSpc>
                <a:spcPct val="120000"/>
              </a:lnSpc>
            </a:pPr>
            <a:r>
              <a:rPr lang="en-US" sz="1400" dirty="0">
                <a:solidFill>
                  <a:srgbClr val="000099"/>
                </a:solidFill>
                <a:latin typeface="Arial" pitchFamily="-108" charset="0"/>
              </a:rPr>
              <a:t>In order to be able to conceptualize when it is justified to separate structural region with significant interactions into separate domains we need to: </a:t>
            </a:r>
          </a:p>
        </p:txBody>
      </p:sp>
      <p:sp>
        <p:nvSpPr>
          <p:cNvPr id="48133" name="Text Box 5"/>
          <p:cNvSpPr txBox="1">
            <a:spLocks noChangeArrowheads="1"/>
          </p:cNvSpPr>
          <p:nvPr/>
        </p:nvSpPr>
        <p:spPr bwMode="auto">
          <a:xfrm>
            <a:off x="808038" y="3140075"/>
            <a:ext cx="5888037" cy="1114425"/>
          </a:xfrm>
          <a:prstGeom prst="rect">
            <a:avLst/>
          </a:prstGeom>
          <a:noFill/>
          <a:ln w="9525">
            <a:noFill/>
            <a:miter lim="800000"/>
            <a:headEnd/>
            <a:tailEnd/>
          </a:ln>
        </p:spPr>
        <p:txBody>
          <a:bodyPr>
            <a:prstTxWarp prst="textNoShape">
              <a:avLst/>
            </a:prstTxWarp>
            <a:spAutoFit/>
          </a:bodyPr>
          <a:lstStyle/>
          <a:p>
            <a:pPr>
              <a:lnSpc>
                <a:spcPct val="120000"/>
              </a:lnSpc>
            </a:pPr>
            <a:r>
              <a:rPr lang="en-US" sz="1400">
                <a:solidFill>
                  <a:srgbClr val="CC3399"/>
                </a:solidFill>
                <a:latin typeface="Arial" pitchFamily="-108" charset="0"/>
              </a:rPr>
              <a:t>better understanding domain –domain interfaces</a:t>
            </a:r>
          </a:p>
          <a:p>
            <a:pPr>
              <a:lnSpc>
                <a:spcPct val="120000"/>
              </a:lnSpc>
            </a:pPr>
            <a:endParaRPr lang="en-US" sz="1400">
              <a:solidFill>
                <a:srgbClr val="CC3399"/>
              </a:solidFill>
              <a:latin typeface="Arial" pitchFamily="-108" charset="0"/>
            </a:endParaRPr>
          </a:p>
          <a:p>
            <a:pPr>
              <a:lnSpc>
                <a:spcPct val="120000"/>
              </a:lnSpc>
            </a:pPr>
            <a:r>
              <a:rPr lang="en-US" sz="1400">
                <a:solidFill>
                  <a:srgbClr val="CC0066"/>
                </a:solidFill>
                <a:latin typeface="Arial" pitchFamily="-108" charset="0"/>
              </a:rPr>
              <a:t>include of additional information, such as sequence alignments and recurrence of architectures</a:t>
            </a:r>
            <a:endParaRPr lang="en-US" sz="1400">
              <a:latin typeface="Arial" pitchFamily="-108" charset="0"/>
            </a:endParaRPr>
          </a:p>
        </p:txBody>
      </p:sp>
      <p:sp>
        <p:nvSpPr>
          <p:cNvPr id="54276" name="Text Box 8"/>
          <p:cNvSpPr txBox="1">
            <a:spLocks noChangeArrowheads="1"/>
          </p:cNvSpPr>
          <p:nvPr/>
        </p:nvSpPr>
        <p:spPr bwMode="auto">
          <a:xfrm>
            <a:off x="152400" y="304800"/>
            <a:ext cx="7864475" cy="603250"/>
          </a:xfrm>
          <a:prstGeom prst="rect">
            <a:avLst/>
          </a:prstGeom>
          <a:noFill/>
          <a:ln w="9525">
            <a:noFill/>
            <a:miter lim="800000"/>
            <a:headEnd/>
            <a:tailEnd/>
          </a:ln>
        </p:spPr>
        <p:txBody>
          <a:bodyPr>
            <a:prstTxWarp prst="textNoShape">
              <a:avLst/>
            </a:prstTxWarp>
            <a:spAutoFit/>
          </a:bodyPr>
          <a:lstStyle/>
          <a:p>
            <a:pPr>
              <a:lnSpc>
                <a:spcPct val="120000"/>
              </a:lnSpc>
            </a:pPr>
            <a:r>
              <a:rPr lang="en-US" sz="1400">
                <a:solidFill>
                  <a:srgbClr val="000099"/>
                </a:solidFill>
                <a:latin typeface="Arial" pitchFamily="-108" charset="0"/>
              </a:rPr>
              <a:t>It is very difficult to improve the cases of </a:t>
            </a:r>
            <a:r>
              <a:rPr lang="en-US" sz="1400" i="1">
                <a:solidFill>
                  <a:srgbClr val="D60093"/>
                </a:solidFill>
                <a:latin typeface="Arial" pitchFamily="-108" charset="0"/>
              </a:rPr>
              <a:t>undercut</a:t>
            </a:r>
            <a:r>
              <a:rPr lang="en-US" sz="1400">
                <a:solidFill>
                  <a:srgbClr val="000099"/>
                </a:solidFill>
                <a:latin typeface="Arial" pitchFamily="-108" charset="0"/>
              </a:rPr>
              <a:t>, as they are result of significant interactions within domain interface.</a:t>
            </a:r>
          </a:p>
        </p:txBody>
      </p:sp>
      <p:sp>
        <p:nvSpPr>
          <p:cNvPr id="48138" name="Text Box 10"/>
          <p:cNvSpPr txBox="1">
            <a:spLocks noChangeArrowheads="1"/>
          </p:cNvSpPr>
          <p:nvPr/>
        </p:nvSpPr>
        <p:spPr bwMode="auto">
          <a:xfrm>
            <a:off x="1304925" y="4730750"/>
            <a:ext cx="5772150" cy="1692275"/>
          </a:xfrm>
          <a:prstGeom prst="rect">
            <a:avLst/>
          </a:prstGeom>
          <a:noFill/>
          <a:ln w="9525">
            <a:noFill/>
            <a:miter lim="800000"/>
            <a:headEnd/>
            <a:tailEnd/>
          </a:ln>
        </p:spPr>
        <p:txBody>
          <a:bodyPr>
            <a:prstTxWarp prst="textNoShape">
              <a:avLst/>
            </a:prstTxWarp>
            <a:spAutoFit/>
          </a:bodyPr>
          <a:lstStyle/>
          <a:p>
            <a:pPr>
              <a:lnSpc>
                <a:spcPct val="125000"/>
              </a:lnSpc>
            </a:pPr>
            <a:r>
              <a:rPr lang="en-US" sz="1400" dirty="0">
                <a:solidFill>
                  <a:srgbClr val="008080"/>
                </a:solidFill>
                <a:latin typeface="Century Gothic" pitchFamily="-108" charset="0"/>
              </a:rPr>
              <a:t>Typically algorithms partition structure in a similar way, it is how </a:t>
            </a:r>
            <a:r>
              <a:rPr lang="en-US" sz="1400" b="1" dirty="0">
                <a:solidFill>
                  <a:srgbClr val="008080"/>
                </a:solidFill>
                <a:latin typeface="Century Gothic" pitchFamily="-108" charset="0"/>
              </a:rPr>
              <a:t>far the structure is partitioned</a:t>
            </a:r>
            <a:r>
              <a:rPr lang="en-US" sz="1400" dirty="0">
                <a:solidFill>
                  <a:srgbClr val="008080"/>
                </a:solidFill>
                <a:latin typeface="Century Gothic" pitchFamily="-108" charset="0"/>
              </a:rPr>
              <a:t> that differs among methods.</a:t>
            </a:r>
          </a:p>
          <a:p>
            <a:pPr>
              <a:lnSpc>
                <a:spcPct val="125000"/>
              </a:lnSpc>
            </a:pPr>
            <a:r>
              <a:rPr lang="en-US" sz="1400" dirty="0">
                <a:solidFill>
                  <a:srgbClr val="008080"/>
                </a:solidFill>
                <a:latin typeface="Century Gothic" pitchFamily="-108" charset="0"/>
              </a:rPr>
              <a:t>An ideal output from an algorithm would give several structure partitions at different level of refinement (</a:t>
            </a:r>
            <a:r>
              <a:rPr lang="en-US" sz="1400" b="1" i="1" dirty="0">
                <a:solidFill>
                  <a:srgbClr val="008080"/>
                </a:solidFill>
                <a:latin typeface="Century Gothic" pitchFamily="-108" charset="0"/>
              </a:rPr>
              <a:t>less domains -&gt; more domains</a:t>
            </a:r>
            <a:r>
              <a:rPr lang="en-US" sz="1400" dirty="0">
                <a:solidFill>
                  <a:srgbClr val="008080"/>
                </a:solidFill>
                <a:latin typeface="Century Gothic" pitchFamily="-108" charset="0"/>
              </a:rPr>
              <a:t> or  </a:t>
            </a:r>
            <a:r>
              <a:rPr lang="en-US" sz="1400" b="1" i="1" dirty="0">
                <a:solidFill>
                  <a:srgbClr val="008080"/>
                </a:solidFill>
                <a:latin typeface="Century Gothic" pitchFamily="-108" charset="0"/>
              </a:rPr>
              <a:t>gross partitioning -&gt; fine partitioning</a:t>
            </a:r>
            <a:r>
              <a:rPr lang="en-US" sz="1400" dirty="0">
                <a:solidFill>
                  <a:srgbClr val="008080"/>
                </a:solidFill>
                <a:latin typeface="Century Gothic" pitchFamily="-108" charset="0"/>
              </a:rPr>
              <a:t>).  Couple of algorithms of that nature appeared so far… </a:t>
            </a:r>
          </a:p>
        </p:txBody>
      </p:sp>
      <p:sp>
        <p:nvSpPr>
          <p:cNvPr id="6" name="TextBox 40"/>
          <p:cNvSpPr txBox="1">
            <a:spLocks noChangeArrowheads="1"/>
          </p:cNvSpPr>
          <p:nvPr/>
        </p:nvSpPr>
        <p:spPr bwMode="auto">
          <a:xfrm>
            <a:off x="0" y="6581001"/>
            <a:ext cx="2311174" cy="276999"/>
          </a:xfrm>
          <a:prstGeom prst="rect">
            <a:avLst/>
          </a:prstGeom>
          <a:noFill/>
          <a:ln w="9525">
            <a:noFill/>
            <a:miter lim="800000"/>
            <a:headEnd/>
            <a:tailEnd/>
          </a:ln>
        </p:spPr>
        <p:txBody>
          <a:bodyPr wrap="none">
            <a:prstTxWarp prst="textNoShape">
              <a:avLst/>
            </a:prstTxWarp>
            <a:spAutoFit/>
          </a:bodyPr>
          <a:lstStyle/>
          <a:p>
            <a:r>
              <a:rPr lang="en-US" sz="1200" i="1" dirty="0" smtClean="0"/>
              <a:t>Insights from Automatic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animEffect transition="in" filter="dissolve">
                                      <p:cBhvr>
                                        <p:cTn id="11" dur="500"/>
                                        <p:tgtEl>
                                          <p:spTgt spid="4813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138"/>
                                        </p:tgtEl>
                                        <p:attrNameLst>
                                          <p:attrName>style.visibility</p:attrName>
                                        </p:attrNameLst>
                                      </p:cBhvr>
                                      <p:to>
                                        <p:strVal val="visible"/>
                                      </p:to>
                                    </p:set>
                                    <p:animEffect transition="in" filter="dissolve">
                                      <p:cBhvr>
                                        <p:cTn id="16"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P spid="481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Example of One Automated Method in Detail: </a:t>
            </a:r>
            <a:r>
              <a:rPr lang="en-US" dirty="0" err="1" smtClean="0"/>
              <a:t>DomainParser</a:t>
            </a:r>
            <a:endParaRPr lang="en-US" dirty="0"/>
          </a:p>
        </p:txBody>
      </p:sp>
      <p:sp>
        <p:nvSpPr>
          <p:cNvPr id="4" name="Subtitle 3"/>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228600" y="3352800"/>
          <a:ext cx="3810000" cy="3224213"/>
        </p:xfrm>
        <a:graphic>
          <a:graphicData uri="http://schemas.openxmlformats.org/presentationml/2006/ole">
            <mc:AlternateContent xmlns:mc="http://schemas.openxmlformats.org/markup-compatibility/2006">
              <mc:Choice xmlns:v="urn:schemas-microsoft-com:vml" Requires="v">
                <p:oleObj spid="_x0000_s46091" name="Bitmap Image" r:id="rId4" imgW="5401429" imgH="4571429" progId="">
                  <p:embed/>
                </p:oleObj>
              </mc:Choice>
              <mc:Fallback>
                <p:oleObj name="Bitmap Image" r:id="rId4" imgW="5401429" imgH="457142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3810000"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8" name="Rectangle 4"/>
          <p:cNvSpPr>
            <a:spLocks noChangeArrowheads="1"/>
          </p:cNvSpPr>
          <p:nvPr/>
        </p:nvSpPr>
        <p:spPr bwMode="auto">
          <a:xfrm>
            <a:off x="184150" y="220663"/>
            <a:ext cx="821375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chemeClr val="accent2"/>
                </a:solidFill>
                <a:latin typeface="Arial" pitchFamily="-108" charset="0"/>
              </a:rPr>
              <a:t>Domain </a:t>
            </a:r>
            <a:r>
              <a:rPr lang="en-US" sz="1800" b="1" dirty="0">
                <a:solidFill>
                  <a:schemeClr val="accent2"/>
                </a:solidFill>
                <a:latin typeface="Arial" pitchFamily="-108" charset="0"/>
              </a:rPr>
              <a:t>Parser:</a:t>
            </a:r>
            <a:r>
              <a:rPr lang="en-US" sz="1800" b="1" dirty="0" smtClean="0">
                <a:solidFill>
                  <a:schemeClr val="accent2"/>
                </a:solidFill>
                <a:latin typeface="Arial" pitchFamily="-108" charset="0"/>
              </a:rPr>
              <a:t> domain </a:t>
            </a:r>
            <a:r>
              <a:rPr lang="en-US" sz="1800" b="1" dirty="0">
                <a:solidFill>
                  <a:schemeClr val="accent2"/>
                </a:solidFill>
                <a:latin typeface="Arial" pitchFamily="-108" charset="0"/>
              </a:rPr>
              <a:t>decomposition using graph-theoretical approach</a:t>
            </a:r>
          </a:p>
        </p:txBody>
      </p:sp>
      <p:sp>
        <p:nvSpPr>
          <p:cNvPr id="16389" name="Text Box 5"/>
          <p:cNvSpPr txBox="1">
            <a:spLocks noChangeArrowheads="1"/>
          </p:cNvSpPr>
          <p:nvPr/>
        </p:nvSpPr>
        <p:spPr bwMode="auto">
          <a:xfrm>
            <a:off x="381000" y="1219200"/>
            <a:ext cx="7848600" cy="1793875"/>
          </a:xfrm>
          <a:prstGeom prst="rect">
            <a:avLst/>
          </a:prstGeom>
          <a:noFill/>
          <a:ln w="9525">
            <a:noFill/>
            <a:miter lim="800000"/>
            <a:headEnd/>
            <a:tailEnd/>
          </a:ln>
        </p:spPr>
        <p:txBody>
          <a:bodyPr>
            <a:prstTxWarp prst="textNoShape">
              <a:avLst/>
            </a:prstTxWarp>
            <a:spAutoFit/>
          </a:bodyPr>
          <a:lstStyle/>
          <a:p>
            <a:r>
              <a:rPr lang="en-US" sz="1400" b="1">
                <a:solidFill>
                  <a:schemeClr val="accent2"/>
                </a:solidFill>
                <a:latin typeface="Arial" pitchFamily="-108" charset="0"/>
              </a:rPr>
              <a:t>Model</a:t>
            </a:r>
            <a:r>
              <a:rPr lang="en-US" sz="1400">
                <a:solidFill>
                  <a:schemeClr val="accent2"/>
                </a:solidFill>
                <a:latin typeface="Arial" pitchFamily="-108" charset="0"/>
              </a:rPr>
              <a:t>: Network flow problem</a:t>
            </a:r>
          </a:p>
          <a:p>
            <a:endParaRPr lang="en-US" sz="1400">
              <a:solidFill>
                <a:schemeClr val="accent2"/>
              </a:solidFill>
              <a:latin typeface="Arial" pitchFamily="-108" charset="0"/>
            </a:endParaRPr>
          </a:p>
          <a:p>
            <a:r>
              <a:rPr lang="en-US" sz="1400">
                <a:solidFill>
                  <a:schemeClr val="accent2"/>
                </a:solidFill>
                <a:latin typeface="Arial" pitchFamily="-108" charset="0"/>
              </a:rPr>
              <a:t>Represent each </a:t>
            </a:r>
            <a:r>
              <a:rPr lang="en-US" sz="1400" b="1">
                <a:solidFill>
                  <a:schemeClr val="accent2"/>
                </a:solidFill>
                <a:latin typeface="Arial" pitchFamily="-108" charset="0"/>
              </a:rPr>
              <a:t>residue</a:t>
            </a:r>
            <a:r>
              <a:rPr lang="en-US" sz="1400">
                <a:solidFill>
                  <a:schemeClr val="accent2"/>
                </a:solidFill>
                <a:latin typeface="Arial" pitchFamily="-108" charset="0"/>
              </a:rPr>
              <a:t> as a </a:t>
            </a:r>
            <a:r>
              <a:rPr lang="en-US" sz="1400" b="1">
                <a:solidFill>
                  <a:schemeClr val="accent2"/>
                </a:solidFill>
                <a:latin typeface="Arial" pitchFamily="-108" charset="0"/>
              </a:rPr>
              <a:t>node</a:t>
            </a:r>
            <a:r>
              <a:rPr lang="en-US" sz="1400">
                <a:solidFill>
                  <a:schemeClr val="accent2"/>
                </a:solidFill>
                <a:latin typeface="Arial" pitchFamily="-108" charset="0"/>
              </a:rPr>
              <a:t> in the graph</a:t>
            </a:r>
          </a:p>
          <a:p>
            <a:endParaRPr lang="en-US" sz="1400">
              <a:solidFill>
                <a:schemeClr val="accent2"/>
              </a:solidFill>
              <a:latin typeface="Arial" pitchFamily="-108" charset="0"/>
            </a:endParaRPr>
          </a:p>
          <a:p>
            <a:r>
              <a:rPr lang="en-US" sz="1400">
                <a:solidFill>
                  <a:schemeClr val="accent2"/>
                </a:solidFill>
                <a:latin typeface="Arial" pitchFamily="-108" charset="0"/>
              </a:rPr>
              <a:t>Represent </a:t>
            </a:r>
            <a:r>
              <a:rPr lang="en-US" sz="1400" b="1">
                <a:solidFill>
                  <a:schemeClr val="accent2"/>
                </a:solidFill>
                <a:latin typeface="Arial" pitchFamily="-108" charset="0"/>
              </a:rPr>
              <a:t>contacts</a:t>
            </a:r>
            <a:r>
              <a:rPr lang="en-US" sz="1400">
                <a:solidFill>
                  <a:schemeClr val="accent2"/>
                </a:solidFill>
                <a:latin typeface="Arial" pitchFamily="-108" charset="0"/>
              </a:rPr>
              <a:t> between residues as </a:t>
            </a:r>
            <a:r>
              <a:rPr lang="en-US" sz="1400" b="1">
                <a:solidFill>
                  <a:schemeClr val="accent2"/>
                </a:solidFill>
                <a:latin typeface="Arial" pitchFamily="-108" charset="0"/>
              </a:rPr>
              <a:t>edges</a:t>
            </a:r>
            <a:r>
              <a:rPr lang="en-US" sz="1400">
                <a:solidFill>
                  <a:schemeClr val="accent2"/>
                </a:solidFill>
                <a:latin typeface="Arial" pitchFamily="-108" charset="0"/>
              </a:rPr>
              <a:t> connecting nodes: </a:t>
            </a:r>
            <a:r>
              <a:rPr lang="en-US" sz="1400" b="1">
                <a:solidFill>
                  <a:schemeClr val="accent2"/>
                </a:solidFill>
                <a:latin typeface="Arial" pitchFamily="-108" charset="0"/>
              </a:rPr>
              <a:t>strength</a:t>
            </a:r>
            <a:r>
              <a:rPr lang="en-US" sz="1400">
                <a:solidFill>
                  <a:schemeClr val="accent2"/>
                </a:solidFill>
                <a:latin typeface="Arial" pitchFamily="-108" charset="0"/>
              </a:rPr>
              <a:t> of the interaction between two residues is reflected by the </a:t>
            </a:r>
            <a:r>
              <a:rPr lang="en-US" sz="1400" b="1">
                <a:solidFill>
                  <a:schemeClr val="accent2"/>
                </a:solidFill>
                <a:latin typeface="Arial" pitchFamily="-108" charset="0"/>
              </a:rPr>
              <a:t>capacity</a:t>
            </a:r>
            <a:r>
              <a:rPr lang="en-US" sz="1400">
                <a:solidFill>
                  <a:schemeClr val="accent2"/>
                </a:solidFill>
                <a:latin typeface="Arial" pitchFamily="-108" charset="0"/>
              </a:rPr>
              <a:t> (weight) of the edge connecting two nodes.</a:t>
            </a:r>
          </a:p>
          <a:p>
            <a:endParaRPr lang="en-US" sz="1400">
              <a:solidFill>
                <a:schemeClr val="accent2"/>
              </a:solidFill>
              <a:latin typeface="Arial" pitchFamily="-108" charset="0"/>
            </a:endParaRPr>
          </a:p>
          <a:p>
            <a:endParaRPr lang="en-US" sz="1400">
              <a:solidFill>
                <a:schemeClr val="accent2"/>
              </a:solidFill>
              <a:latin typeface="Arial" pitchFamily="-108" charset="0"/>
            </a:endParaRPr>
          </a:p>
        </p:txBody>
      </p:sp>
      <p:sp>
        <p:nvSpPr>
          <p:cNvPr id="16390" name="Text Box 6"/>
          <p:cNvSpPr txBox="1">
            <a:spLocks noChangeArrowheads="1"/>
          </p:cNvSpPr>
          <p:nvPr/>
        </p:nvSpPr>
        <p:spPr bwMode="auto">
          <a:xfrm>
            <a:off x="4343400" y="4038600"/>
            <a:ext cx="4267200" cy="1069975"/>
          </a:xfrm>
          <a:prstGeom prst="rect">
            <a:avLst/>
          </a:prstGeom>
          <a:noFill/>
          <a:ln w="9525">
            <a:noFill/>
            <a:miter lim="800000"/>
            <a:headEnd/>
            <a:tailEnd/>
          </a:ln>
        </p:spPr>
        <p:txBody>
          <a:bodyPr>
            <a:prstTxWarp prst="textNoShape">
              <a:avLst/>
            </a:prstTxWarp>
            <a:spAutoFit/>
          </a:bodyPr>
          <a:lstStyle/>
          <a:p>
            <a:r>
              <a:rPr lang="en-US" sz="1600" b="1">
                <a:solidFill>
                  <a:schemeClr val="accent2"/>
                </a:solidFill>
                <a:latin typeface="Arial" pitchFamily="-108" charset="0"/>
              </a:rPr>
              <a:t>Solution</a:t>
            </a:r>
            <a:r>
              <a:rPr lang="en-US" sz="1600">
                <a:solidFill>
                  <a:schemeClr val="accent2"/>
                </a:solidFill>
                <a:latin typeface="Arial" pitchFamily="-108" charset="0"/>
              </a:rPr>
              <a:t>: Divide network into two parts in such a way that the edge capacity across the division is minimal (i.e. find the </a:t>
            </a:r>
            <a:r>
              <a:rPr lang="en-US" sz="1600" b="1">
                <a:solidFill>
                  <a:schemeClr val="accent2"/>
                </a:solidFill>
                <a:latin typeface="Arial" pitchFamily="-108" charset="0"/>
              </a:rPr>
              <a:t>bottleneck of the network</a:t>
            </a:r>
            <a:r>
              <a:rPr lang="en-US" sz="1600">
                <a:solidFill>
                  <a:schemeClr val="accent2"/>
                </a:solidFill>
                <a:latin typeface="Arial" pitchFamily="-108" charset="0"/>
              </a:rPr>
              <a:t>)</a:t>
            </a:r>
          </a:p>
        </p:txBody>
      </p:sp>
      <p:pic>
        <p:nvPicPr>
          <p:cNvPr id="16391" name="Picture 7" descr="BD21298_"/>
          <p:cNvPicPr>
            <a:picLocks noChangeAspect="1" noChangeArrowheads="1"/>
          </p:cNvPicPr>
          <p:nvPr/>
        </p:nvPicPr>
        <p:blipFill>
          <a:blip r:embed="rId6"/>
          <a:srcRect/>
          <a:stretch>
            <a:fillRect/>
          </a:stretch>
        </p:blipFill>
        <p:spPr bwMode="auto">
          <a:xfrm>
            <a:off x="4191000" y="4267200"/>
            <a:ext cx="149225" cy="149225"/>
          </a:xfrm>
          <a:prstGeom prst="rect">
            <a:avLst/>
          </a:prstGeom>
          <a:noFill/>
          <a:ln w="9525">
            <a:noFill/>
            <a:miter lim="800000"/>
            <a:headEnd/>
            <a:tailEnd/>
          </a:ln>
        </p:spPr>
      </p:pic>
      <p:pic>
        <p:nvPicPr>
          <p:cNvPr id="16392" name="Picture 8" descr="BD21298_"/>
          <p:cNvPicPr>
            <a:picLocks noChangeAspect="1" noChangeArrowheads="1"/>
          </p:cNvPicPr>
          <p:nvPr/>
        </p:nvPicPr>
        <p:blipFill>
          <a:blip r:embed="rId6"/>
          <a:srcRect/>
          <a:stretch>
            <a:fillRect/>
          </a:stretch>
        </p:blipFill>
        <p:spPr bwMode="auto">
          <a:xfrm>
            <a:off x="152400" y="2298700"/>
            <a:ext cx="149225" cy="149225"/>
          </a:xfrm>
          <a:prstGeom prst="rect">
            <a:avLst/>
          </a:prstGeom>
          <a:noFill/>
          <a:ln w="9525">
            <a:noFill/>
            <a:miter lim="800000"/>
            <a:headEnd/>
            <a:tailEnd/>
          </a:ln>
        </p:spPr>
      </p:pic>
      <p:pic>
        <p:nvPicPr>
          <p:cNvPr id="16393" name="Picture 9" descr="BD21298_"/>
          <p:cNvPicPr>
            <a:picLocks noChangeAspect="1" noChangeArrowheads="1"/>
          </p:cNvPicPr>
          <p:nvPr/>
        </p:nvPicPr>
        <p:blipFill>
          <a:blip r:embed="rId6"/>
          <a:srcRect/>
          <a:stretch>
            <a:fillRect/>
          </a:stretch>
        </p:blipFill>
        <p:spPr bwMode="auto">
          <a:xfrm>
            <a:off x="152400" y="1733550"/>
            <a:ext cx="149225" cy="149225"/>
          </a:xfrm>
          <a:prstGeom prst="rect">
            <a:avLst/>
          </a:prstGeom>
          <a:noFill/>
          <a:ln w="9525">
            <a:noFill/>
            <a:miter lim="800000"/>
            <a:headEnd/>
            <a:tailEnd/>
          </a:ln>
        </p:spPr>
      </p:pic>
      <p:sp>
        <p:nvSpPr>
          <p:cNvPr id="47114" name="Text Box 10"/>
          <p:cNvSpPr txBox="1">
            <a:spLocks noChangeArrowheads="1"/>
          </p:cNvSpPr>
          <p:nvPr/>
        </p:nvSpPr>
        <p:spPr bwMode="auto">
          <a:xfrm>
            <a:off x="4953000" y="901700"/>
            <a:ext cx="4114800" cy="457200"/>
          </a:xfrm>
          <a:prstGeom prst="rect">
            <a:avLst/>
          </a:prstGeom>
          <a:noFill/>
          <a:ln w="9525">
            <a:noFill/>
            <a:miter lim="800000"/>
            <a:headEnd/>
            <a:tailEnd/>
          </a:ln>
        </p:spPr>
        <p:txBody>
          <a:bodyPr>
            <a:prstTxWarp prst="textNoShape">
              <a:avLst/>
            </a:prstTxWarp>
            <a:spAutoFit/>
          </a:bodyPr>
          <a:lstStyle/>
          <a:p>
            <a:r>
              <a:rPr lang="en-US" sz="1200">
                <a:solidFill>
                  <a:srgbClr val="993366"/>
                </a:solidFill>
                <a:latin typeface="Arial" pitchFamily="-108" charset="0"/>
              </a:rPr>
              <a:t>Xu et al. (2000) Protein domain decomposition using graph-theoretical approach </a:t>
            </a:r>
            <a:r>
              <a:rPr lang="en-US" sz="1200" b="1">
                <a:solidFill>
                  <a:srgbClr val="993366"/>
                </a:solidFill>
                <a:latin typeface="Arial" pitchFamily="-108" charset="0"/>
              </a:rPr>
              <a:t>Bioinformatics</a:t>
            </a:r>
            <a:r>
              <a:rPr lang="en-US" sz="1200">
                <a:solidFill>
                  <a:srgbClr val="993366"/>
                </a:solidFill>
                <a:latin typeface="Arial" pitchFamily="-108" charset="0"/>
              </a:rPr>
              <a:t> </a:t>
            </a:r>
            <a:r>
              <a:rPr lang="en-US" sz="1200" i="1">
                <a:solidFill>
                  <a:srgbClr val="993366"/>
                </a:solidFill>
                <a:latin typeface="Arial" pitchFamily="-108" charset="0"/>
              </a:rPr>
              <a:t>16</a:t>
            </a:r>
            <a:r>
              <a:rPr lang="en-US" sz="1200">
                <a:solidFill>
                  <a:srgbClr val="993366"/>
                </a:solidFill>
                <a:latin typeface="Arial" pitchFamily="-108" charset="0"/>
              </a:rPr>
              <a:t>:1091-1104</a:t>
            </a:r>
          </a:p>
        </p:txBody>
      </p:sp>
      <p:sp>
        <p:nvSpPr>
          <p:cNvPr id="16395" name="Text Box 11"/>
          <p:cNvSpPr txBox="1">
            <a:spLocks noChangeArrowheads="1"/>
          </p:cNvSpPr>
          <p:nvPr/>
        </p:nvSpPr>
        <p:spPr bwMode="auto">
          <a:xfrm>
            <a:off x="4495800" y="5029200"/>
            <a:ext cx="4054475" cy="974725"/>
          </a:xfrm>
          <a:prstGeom prst="rect">
            <a:avLst/>
          </a:prstGeom>
          <a:noFill/>
          <a:ln w="9525">
            <a:noFill/>
            <a:miter lim="800000"/>
            <a:headEnd/>
            <a:tailEnd/>
          </a:ln>
        </p:spPr>
        <p:txBody>
          <a:bodyPr>
            <a:prstTxWarp prst="textNoShape">
              <a:avLst/>
            </a:prstTxWarp>
            <a:spAutoFit/>
          </a:bodyPr>
          <a:lstStyle/>
          <a:p>
            <a:endParaRPr lang="en-US" sz="1600">
              <a:latin typeface="Arial" pitchFamily="-108" charset="0"/>
            </a:endParaRPr>
          </a:p>
          <a:p>
            <a:r>
              <a:rPr lang="en-US" sz="1400" i="1">
                <a:solidFill>
                  <a:srgbClr val="008080"/>
                </a:solidFill>
                <a:latin typeface="Arial" pitchFamily="-108" charset="0"/>
              </a:rPr>
              <a:t>The method will be iteratively apply to each sub-graph until termination condition is reached (min. size, globularity, etc)</a:t>
            </a:r>
          </a:p>
        </p:txBody>
      </p:sp>
      <p:sp>
        <p:nvSpPr>
          <p:cNvPr id="47117" name="Text Box 14"/>
          <p:cNvSpPr txBox="1">
            <a:spLocks noChangeArrowheads="1"/>
          </p:cNvSpPr>
          <p:nvPr/>
        </p:nvSpPr>
        <p:spPr bwMode="auto">
          <a:xfrm>
            <a:off x="2286000" y="873125"/>
            <a:ext cx="1989138" cy="336550"/>
          </a:xfrm>
          <a:prstGeom prst="rect">
            <a:avLst/>
          </a:prstGeom>
          <a:noFill/>
          <a:ln w="9525">
            <a:noFill/>
            <a:miter lim="800000"/>
            <a:headEnd/>
            <a:tailEnd/>
          </a:ln>
        </p:spPr>
        <p:txBody>
          <a:bodyPr wrap="none">
            <a:prstTxWarp prst="textNoShape">
              <a:avLst/>
            </a:prstTxWarp>
            <a:spAutoFit/>
          </a:bodyPr>
          <a:lstStyle/>
          <a:p>
            <a:r>
              <a:rPr lang="en-US" sz="1600" i="1">
                <a:solidFill>
                  <a:srgbClr val="D60093"/>
                </a:solidFill>
                <a:latin typeface="Arial" pitchFamily="-108" charset="0"/>
              </a:rPr>
              <a:t>Top-down approach</a:t>
            </a:r>
          </a:p>
        </p:txBody>
      </p:sp>
      <p:sp>
        <p:nvSpPr>
          <p:cNvPr id="14" name="TextBox 40"/>
          <p:cNvSpPr txBox="1">
            <a:spLocks noChangeArrowheads="1"/>
          </p:cNvSpPr>
          <p:nvPr/>
        </p:nvSpPr>
        <p:spPr bwMode="auto">
          <a:xfrm>
            <a:off x="0" y="6577013"/>
            <a:ext cx="2465964" cy="276999"/>
          </a:xfrm>
          <a:prstGeom prst="rect">
            <a:avLst/>
          </a:prstGeom>
          <a:noFill/>
          <a:ln w="9525">
            <a:noFill/>
            <a:miter lim="800000"/>
            <a:headEnd/>
            <a:tailEnd/>
          </a:ln>
        </p:spPr>
        <p:txBody>
          <a:bodyPr wrap="none">
            <a:prstTxWarp prst="textNoShape">
              <a:avLst/>
            </a:prstTxWarp>
            <a:spAutoFit/>
          </a:bodyPr>
          <a:lstStyle/>
          <a:p>
            <a:r>
              <a:rPr lang="en-US" sz="1200" i="1" dirty="0" smtClean="0"/>
              <a:t>Automatic Method – Domain Parser</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163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9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39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000"/>
                                  </p:stCondLst>
                                  <p:childTnLst>
                                    <p:set>
                                      <p:cBhvr>
                                        <p:cTn id="22"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685800" y="3200400"/>
          <a:ext cx="3962400" cy="3354388"/>
        </p:xfrm>
        <a:graphic>
          <a:graphicData uri="http://schemas.openxmlformats.org/presentationml/2006/ole">
            <mc:AlternateContent xmlns:mc="http://schemas.openxmlformats.org/markup-compatibility/2006">
              <mc:Choice xmlns:v="urn:schemas-microsoft-com:vml" Requires="v">
                <p:oleObj spid="_x0000_s48139" name="Bitmap Image" r:id="rId3" imgW="5401429" imgH="4571429" progId="">
                  <p:embed/>
                </p:oleObj>
              </mc:Choice>
              <mc:Fallback>
                <p:oleObj name="Bitmap Image" r:id="rId3" imgW="5401429" imgH="4571429" progId="">
                  <p:embed/>
                  <p:pic>
                    <p:nvPicPr>
                      <p:cNvPr id="0" name="Picture 2"/>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85800" y="3200400"/>
                        <a:ext cx="3962400" cy="3354388"/>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27" name="Rectangle 3"/>
          <p:cNvSpPr>
            <a:spLocks noChangeArrowheads="1"/>
          </p:cNvSpPr>
          <p:nvPr/>
        </p:nvSpPr>
        <p:spPr bwMode="auto">
          <a:xfrm>
            <a:off x="381000" y="1752600"/>
            <a:ext cx="3867150" cy="1368425"/>
          </a:xfrm>
          <a:prstGeom prst="rect">
            <a:avLst/>
          </a:prstGeom>
          <a:noFill/>
          <a:ln w="9525">
            <a:noFill/>
            <a:miter lim="800000"/>
            <a:headEnd/>
            <a:tailEnd/>
          </a:ln>
        </p:spPr>
        <p:txBody>
          <a:bodyPr>
            <a:prstTxWarp prst="textNoShape">
              <a:avLst/>
            </a:prstTxWarp>
            <a:spAutoFit/>
          </a:bodyPr>
          <a:lstStyle/>
          <a:p>
            <a:endParaRPr lang="en-US" sz="1400">
              <a:solidFill>
                <a:schemeClr val="accent2"/>
              </a:solidFill>
              <a:latin typeface="Arial" pitchFamily="-108" charset="0"/>
            </a:endParaRPr>
          </a:p>
          <a:p>
            <a:endParaRPr lang="en-US" sz="1400">
              <a:solidFill>
                <a:schemeClr val="accent2"/>
              </a:solidFill>
              <a:latin typeface="Arial" pitchFamily="-108" charset="0"/>
            </a:endParaRPr>
          </a:p>
          <a:p>
            <a:r>
              <a:rPr lang="en-US" sz="1400">
                <a:solidFill>
                  <a:schemeClr val="accent2"/>
                </a:solidFill>
                <a:latin typeface="Arial" pitchFamily="-108" charset="0"/>
              </a:rPr>
              <a:t>Solve using Ford-Fulkerson algorithm (repeatedly finding direct path from S to T, by increasing flow along the way by some minimal value)</a:t>
            </a:r>
          </a:p>
        </p:txBody>
      </p:sp>
      <p:pic>
        <p:nvPicPr>
          <p:cNvPr id="26646" name="Picture 22" descr="BD21298_"/>
          <p:cNvPicPr>
            <a:picLocks noChangeAspect="1" noChangeArrowheads="1"/>
          </p:cNvPicPr>
          <p:nvPr/>
        </p:nvPicPr>
        <p:blipFill>
          <a:blip r:embed="rId5"/>
          <a:srcRect/>
          <a:stretch>
            <a:fillRect/>
          </a:stretch>
        </p:blipFill>
        <p:spPr bwMode="auto">
          <a:xfrm>
            <a:off x="228600" y="2286000"/>
            <a:ext cx="149225" cy="149225"/>
          </a:xfrm>
          <a:prstGeom prst="rect">
            <a:avLst/>
          </a:prstGeom>
          <a:noFill/>
          <a:ln w="9525">
            <a:noFill/>
            <a:miter lim="800000"/>
            <a:headEnd/>
            <a:tailEnd/>
          </a:ln>
        </p:spPr>
      </p:pic>
      <p:sp>
        <p:nvSpPr>
          <p:cNvPr id="26651" name="Text Box 27"/>
          <p:cNvSpPr txBox="1">
            <a:spLocks noChangeArrowheads="1"/>
          </p:cNvSpPr>
          <p:nvPr/>
        </p:nvSpPr>
        <p:spPr bwMode="auto">
          <a:xfrm>
            <a:off x="5372100" y="603250"/>
            <a:ext cx="3505200" cy="730250"/>
          </a:xfrm>
          <a:prstGeom prst="rect">
            <a:avLst/>
          </a:prstGeom>
          <a:noFill/>
          <a:ln w="9525">
            <a:noFill/>
            <a:miter lim="800000"/>
            <a:headEnd/>
            <a:tailEnd/>
          </a:ln>
        </p:spPr>
        <p:txBody>
          <a:bodyPr>
            <a:prstTxWarp prst="textNoShape">
              <a:avLst/>
            </a:prstTxWarp>
            <a:spAutoFit/>
          </a:bodyPr>
          <a:lstStyle/>
          <a:p>
            <a:r>
              <a:rPr lang="en-US" sz="1400">
                <a:solidFill>
                  <a:schemeClr val="accent2"/>
                </a:solidFill>
                <a:latin typeface="Arial" pitchFamily="-108" charset="0"/>
              </a:rPr>
              <a:t>Find </a:t>
            </a:r>
            <a:r>
              <a:rPr lang="en-US" sz="1400" u="sng">
                <a:solidFill>
                  <a:schemeClr val="accent2"/>
                </a:solidFill>
                <a:latin typeface="Arial" pitchFamily="-108" charset="0"/>
              </a:rPr>
              <a:t>all</a:t>
            </a:r>
            <a:r>
              <a:rPr lang="en-US" sz="1400">
                <a:solidFill>
                  <a:schemeClr val="accent2"/>
                </a:solidFill>
                <a:latin typeface="Arial" pitchFamily="-108" charset="0"/>
              </a:rPr>
              <a:t> solution for a given graph, then systematically repeat the process for different positions of S and T.</a:t>
            </a:r>
          </a:p>
        </p:txBody>
      </p:sp>
      <p:sp>
        <p:nvSpPr>
          <p:cNvPr id="49160" name="Text Box 28"/>
          <p:cNvSpPr txBox="1">
            <a:spLocks noChangeArrowheads="1"/>
          </p:cNvSpPr>
          <p:nvPr/>
        </p:nvSpPr>
        <p:spPr bwMode="auto">
          <a:xfrm>
            <a:off x="5013325" y="4735513"/>
            <a:ext cx="184150" cy="396875"/>
          </a:xfrm>
          <a:prstGeom prst="rect">
            <a:avLst/>
          </a:prstGeom>
          <a:noFill/>
          <a:ln w="9525">
            <a:noFill/>
            <a:miter lim="800000"/>
            <a:headEnd/>
            <a:tailEnd/>
          </a:ln>
        </p:spPr>
        <p:txBody>
          <a:bodyPr wrap="none">
            <a:prstTxWarp prst="textNoShape">
              <a:avLst/>
            </a:prstTxWarp>
            <a:spAutoFit/>
          </a:bodyPr>
          <a:lstStyle/>
          <a:p>
            <a:endParaRPr lang="en-US">
              <a:latin typeface="Arial" pitchFamily="-108" charset="0"/>
            </a:endParaRPr>
          </a:p>
        </p:txBody>
      </p:sp>
      <p:sp>
        <p:nvSpPr>
          <p:cNvPr id="26653" name="Text Box 29"/>
          <p:cNvSpPr txBox="1">
            <a:spLocks noChangeArrowheads="1"/>
          </p:cNvSpPr>
          <p:nvPr/>
        </p:nvSpPr>
        <p:spPr bwMode="auto">
          <a:xfrm>
            <a:off x="5511800" y="1714500"/>
            <a:ext cx="3378200" cy="730250"/>
          </a:xfrm>
          <a:prstGeom prst="rect">
            <a:avLst/>
          </a:prstGeom>
          <a:noFill/>
          <a:ln w="9525">
            <a:noFill/>
            <a:miter lim="800000"/>
            <a:headEnd/>
            <a:tailEnd/>
          </a:ln>
        </p:spPr>
        <p:txBody>
          <a:bodyPr>
            <a:prstTxWarp prst="textNoShape">
              <a:avLst/>
            </a:prstTxWarp>
            <a:spAutoFit/>
          </a:bodyPr>
          <a:lstStyle/>
          <a:p>
            <a:r>
              <a:rPr lang="en-US" sz="1400">
                <a:solidFill>
                  <a:schemeClr val="accent2"/>
                </a:solidFill>
                <a:latin typeface="Arial" pitchFamily="-108" charset="0"/>
              </a:rPr>
              <a:t> Collect all feasible domain assignments and evaluate their fitness using a list of parameters.</a:t>
            </a:r>
          </a:p>
        </p:txBody>
      </p:sp>
      <p:pic>
        <p:nvPicPr>
          <p:cNvPr id="26654" name="Picture 30" descr="BD21298_"/>
          <p:cNvPicPr>
            <a:picLocks noChangeAspect="1" noChangeArrowheads="1"/>
          </p:cNvPicPr>
          <p:nvPr/>
        </p:nvPicPr>
        <p:blipFill>
          <a:blip r:embed="rId5"/>
          <a:srcRect/>
          <a:stretch>
            <a:fillRect/>
          </a:stretch>
        </p:blipFill>
        <p:spPr bwMode="auto">
          <a:xfrm>
            <a:off x="5168900" y="1771650"/>
            <a:ext cx="149225" cy="149225"/>
          </a:xfrm>
          <a:prstGeom prst="rect">
            <a:avLst/>
          </a:prstGeom>
          <a:noFill/>
          <a:ln w="9525">
            <a:noFill/>
            <a:miter lim="800000"/>
            <a:headEnd/>
            <a:tailEnd/>
          </a:ln>
        </p:spPr>
      </p:pic>
      <p:pic>
        <p:nvPicPr>
          <p:cNvPr id="26655" name="Picture 31" descr="BD21298_"/>
          <p:cNvPicPr>
            <a:picLocks noChangeAspect="1" noChangeArrowheads="1"/>
          </p:cNvPicPr>
          <p:nvPr/>
        </p:nvPicPr>
        <p:blipFill>
          <a:blip r:embed="rId5"/>
          <a:srcRect/>
          <a:stretch>
            <a:fillRect/>
          </a:stretch>
        </p:blipFill>
        <p:spPr bwMode="auto">
          <a:xfrm>
            <a:off x="5162550" y="723900"/>
            <a:ext cx="149225" cy="149225"/>
          </a:xfrm>
          <a:prstGeom prst="rect">
            <a:avLst/>
          </a:prstGeom>
          <a:noFill/>
          <a:ln w="9525">
            <a:noFill/>
            <a:miter lim="800000"/>
            <a:headEnd/>
            <a:tailEnd/>
          </a:ln>
        </p:spPr>
      </p:pic>
      <p:grpSp>
        <p:nvGrpSpPr>
          <p:cNvPr id="2" name="Group 83"/>
          <p:cNvGrpSpPr>
            <a:grpSpLocks/>
          </p:cNvGrpSpPr>
          <p:nvPr/>
        </p:nvGrpSpPr>
        <p:grpSpPr bwMode="auto">
          <a:xfrm>
            <a:off x="171450" y="1346200"/>
            <a:ext cx="4457700" cy="4292600"/>
            <a:chOff x="108" y="848"/>
            <a:chExt cx="2808" cy="2704"/>
          </a:xfrm>
        </p:grpSpPr>
        <p:sp>
          <p:nvSpPr>
            <p:cNvPr id="49215" name="Rectangle 5"/>
            <p:cNvSpPr>
              <a:spLocks noChangeArrowheads="1"/>
            </p:cNvSpPr>
            <p:nvPr/>
          </p:nvSpPr>
          <p:spPr bwMode="auto">
            <a:xfrm>
              <a:off x="1344" y="2256"/>
              <a:ext cx="336" cy="48"/>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sp>
          <p:nvSpPr>
            <p:cNvPr id="49216" name="Rectangle 6"/>
            <p:cNvSpPr>
              <a:spLocks noChangeArrowheads="1"/>
            </p:cNvSpPr>
            <p:nvPr/>
          </p:nvSpPr>
          <p:spPr bwMode="auto">
            <a:xfrm>
              <a:off x="1328" y="3504"/>
              <a:ext cx="384" cy="48"/>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sp>
          <p:nvSpPr>
            <p:cNvPr id="49217" name="Rectangle 7"/>
            <p:cNvSpPr>
              <a:spLocks noChangeArrowheads="1"/>
            </p:cNvSpPr>
            <p:nvPr/>
          </p:nvSpPr>
          <p:spPr bwMode="auto">
            <a:xfrm rot="-2348564">
              <a:off x="1244" y="2465"/>
              <a:ext cx="487" cy="39"/>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sp>
          <p:nvSpPr>
            <p:cNvPr id="49218" name="Rectangle 8"/>
            <p:cNvSpPr>
              <a:spLocks noChangeArrowheads="1"/>
            </p:cNvSpPr>
            <p:nvPr/>
          </p:nvSpPr>
          <p:spPr bwMode="auto">
            <a:xfrm rot="-1300042">
              <a:off x="1294" y="2489"/>
              <a:ext cx="935" cy="48"/>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sp>
          <p:nvSpPr>
            <p:cNvPr id="49219" name="Rectangle 10"/>
            <p:cNvSpPr>
              <a:spLocks noChangeArrowheads="1"/>
            </p:cNvSpPr>
            <p:nvPr/>
          </p:nvSpPr>
          <p:spPr bwMode="auto">
            <a:xfrm rot="-5400000">
              <a:off x="1572" y="3296"/>
              <a:ext cx="336" cy="48"/>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sp>
          <p:nvSpPr>
            <p:cNvPr id="49220" name="Rectangle 21"/>
            <p:cNvSpPr>
              <a:spLocks noChangeArrowheads="1"/>
            </p:cNvSpPr>
            <p:nvPr/>
          </p:nvSpPr>
          <p:spPr bwMode="auto">
            <a:xfrm rot="-5390706">
              <a:off x="1607" y="2855"/>
              <a:ext cx="288" cy="48"/>
            </a:xfrm>
            <a:prstGeom prst="rect">
              <a:avLst/>
            </a:prstGeom>
            <a:solidFill>
              <a:schemeClr val="accent2">
                <a:alpha val="50195"/>
              </a:schemeClr>
            </a:solidFill>
            <a:ln w="9525">
              <a:solidFill>
                <a:schemeClr val="accent2"/>
              </a:solidFill>
              <a:miter lim="800000"/>
              <a:headEnd/>
              <a:tailEnd/>
            </a:ln>
          </p:spPr>
          <p:txBody>
            <a:bodyPr wrap="none" anchor="ctr">
              <a:prstTxWarp prst="textNoShape">
                <a:avLst/>
              </a:prstTxWarp>
            </a:bodyPr>
            <a:lstStyle/>
            <a:p>
              <a:endParaRPr lang="en-US"/>
            </a:p>
          </p:txBody>
        </p:sp>
        <p:pic>
          <p:nvPicPr>
            <p:cNvPr id="49221" name="Picture 23" descr="BD21298_"/>
            <p:cNvPicPr>
              <a:picLocks noChangeAspect="1" noChangeArrowheads="1"/>
            </p:cNvPicPr>
            <p:nvPr/>
          </p:nvPicPr>
          <p:blipFill>
            <a:blip r:embed="rId5"/>
            <a:srcRect/>
            <a:stretch>
              <a:fillRect/>
            </a:stretch>
          </p:blipFill>
          <p:spPr bwMode="auto">
            <a:xfrm>
              <a:off x="108" y="924"/>
              <a:ext cx="94" cy="94"/>
            </a:xfrm>
            <a:prstGeom prst="rect">
              <a:avLst/>
            </a:prstGeom>
            <a:noFill/>
            <a:ln w="9525">
              <a:noFill/>
              <a:miter lim="800000"/>
              <a:headEnd/>
              <a:tailEnd/>
            </a:ln>
          </p:spPr>
        </p:pic>
        <p:sp>
          <p:nvSpPr>
            <p:cNvPr id="49222" name="Text Box 33"/>
            <p:cNvSpPr txBox="1">
              <a:spLocks noChangeArrowheads="1"/>
            </p:cNvSpPr>
            <p:nvPr/>
          </p:nvSpPr>
          <p:spPr bwMode="auto">
            <a:xfrm>
              <a:off x="280" y="848"/>
              <a:ext cx="2636" cy="594"/>
            </a:xfrm>
            <a:prstGeom prst="rect">
              <a:avLst/>
            </a:prstGeom>
            <a:noFill/>
            <a:ln w="9525">
              <a:noFill/>
              <a:miter lim="800000"/>
              <a:headEnd/>
              <a:tailEnd/>
            </a:ln>
          </p:spPr>
          <p:txBody>
            <a:bodyPr>
              <a:prstTxWarp prst="textNoShape">
                <a:avLst/>
              </a:prstTxWarp>
              <a:spAutoFit/>
            </a:bodyPr>
            <a:lstStyle/>
            <a:p>
              <a:r>
                <a:rPr lang="en-US" sz="1400">
                  <a:solidFill>
                    <a:schemeClr val="accent2"/>
                  </a:solidFill>
                  <a:latin typeface="Arial" pitchFamily="-108" charset="0"/>
                </a:rPr>
                <a:t>Find a minimum cut: a set of edges (with lowest capacity) whose removal leaves no path from S (source) to T (sink)</a:t>
              </a:r>
            </a:p>
            <a:p>
              <a:endParaRPr lang="en-US" sz="1400">
                <a:latin typeface="Arial" pitchFamily="-108" charset="0"/>
              </a:endParaRPr>
            </a:p>
          </p:txBody>
        </p:sp>
      </p:grpSp>
      <p:grpSp>
        <p:nvGrpSpPr>
          <p:cNvPr id="3" name="Group 82"/>
          <p:cNvGrpSpPr>
            <a:grpSpLocks/>
          </p:cNvGrpSpPr>
          <p:nvPr/>
        </p:nvGrpSpPr>
        <p:grpSpPr bwMode="auto">
          <a:xfrm>
            <a:off x="228600" y="822325"/>
            <a:ext cx="4487863" cy="4819650"/>
            <a:chOff x="144" y="524"/>
            <a:chExt cx="2827" cy="3036"/>
          </a:xfrm>
        </p:grpSpPr>
        <p:pic>
          <p:nvPicPr>
            <p:cNvPr id="49203" name="Picture 24" descr="BD21298_"/>
            <p:cNvPicPr>
              <a:picLocks noChangeAspect="1" noChangeArrowheads="1"/>
            </p:cNvPicPr>
            <p:nvPr/>
          </p:nvPicPr>
          <p:blipFill>
            <a:blip r:embed="rId5"/>
            <a:srcRect/>
            <a:stretch>
              <a:fillRect/>
            </a:stretch>
          </p:blipFill>
          <p:spPr bwMode="auto">
            <a:xfrm>
              <a:off x="144" y="576"/>
              <a:ext cx="94" cy="94"/>
            </a:xfrm>
            <a:prstGeom prst="rect">
              <a:avLst/>
            </a:prstGeom>
            <a:noFill/>
            <a:ln w="9525">
              <a:noFill/>
              <a:miter lim="800000"/>
              <a:headEnd/>
              <a:tailEnd/>
            </a:ln>
          </p:spPr>
        </p:pic>
        <p:sp>
          <p:nvSpPr>
            <p:cNvPr id="49204" name="Oval 25"/>
            <p:cNvSpPr>
              <a:spLocks noChangeArrowheads="1"/>
            </p:cNvSpPr>
            <p:nvPr/>
          </p:nvSpPr>
          <p:spPr bwMode="auto">
            <a:xfrm>
              <a:off x="672" y="2848"/>
              <a:ext cx="144" cy="144"/>
            </a:xfrm>
            <a:prstGeom prst="ellipse">
              <a:avLst/>
            </a:prstGeom>
            <a:solidFill>
              <a:srgbClr val="33CC33">
                <a:alpha val="50195"/>
              </a:srgbClr>
            </a:solidFill>
            <a:ln w="9525">
              <a:solidFill>
                <a:srgbClr val="00CC99"/>
              </a:solidFill>
              <a:round/>
              <a:headEnd/>
              <a:tailEnd/>
            </a:ln>
          </p:spPr>
          <p:txBody>
            <a:bodyPr wrap="none" anchor="ctr">
              <a:prstTxWarp prst="textNoShape">
                <a:avLst/>
              </a:prstTxWarp>
            </a:bodyPr>
            <a:lstStyle/>
            <a:p>
              <a:endParaRPr lang="en-US"/>
            </a:p>
          </p:txBody>
        </p:sp>
        <p:sp>
          <p:nvSpPr>
            <p:cNvPr id="49205" name="Oval 26"/>
            <p:cNvSpPr>
              <a:spLocks noChangeArrowheads="1"/>
            </p:cNvSpPr>
            <p:nvPr/>
          </p:nvSpPr>
          <p:spPr bwMode="auto">
            <a:xfrm>
              <a:off x="2688" y="2832"/>
              <a:ext cx="144" cy="144"/>
            </a:xfrm>
            <a:prstGeom prst="ellipse">
              <a:avLst/>
            </a:prstGeom>
            <a:solidFill>
              <a:srgbClr val="FFCC00">
                <a:alpha val="50195"/>
              </a:srgbClr>
            </a:solidFill>
            <a:ln w="9525">
              <a:solidFill>
                <a:srgbClr val="FFCC00"/>
              </a:solidFill>
              <a:round/>
              <a:headEnd/>
              <a:tailEnd/>
            </a:ln>
          </p:spPr>
          <p:txBody>
            <a:bodyPr wrap="none" anchor="ctr">
              <a:prstTxWarp prst="textNoShape">
                <a:avLst/>
              </a:prstTxWarp>
            </a:bodyPr>
            <a:lstStyle/>
            <a:p>
              <a:endParaRPr lang="en-US"/>
            </a:p>
          </p:txBody>
        </p:sp>
        <p:sp>
          <p:nvSpPr>
            <p:cNvPr id="49206" name="Text Box 32"/>
            <p:cNvSpPr txBox="1">
              <a:spLocks noChangeArrowheads="1"/>
            </p:cNvSpPr>
            <p:nvPr/>
          </p:nvSpPr>
          <p:spPr bwMode="auto">
            <a:xfrm>
              <a:off x="278" y="524"/>
              <a:ext cx="2693" cy="460"/>
            </a:xfrm>
            <a:prstGeom prst="rect">
              <a:avLst/>
            </a:prstGeom>
            <a:noFill/>
            <a:ln w="9525">
              <a:noFill/>
              <a:miter lim="800000"/>
              <a:headEnd/>
              <a:tailEnd/>
            </a:ln>
          </p:spPr>
          <p:txBody>
            <a:bodyPr>
              <a:prstTxWarp prst="textNoShape">
                <a:avLst/>
              </a:prstTxWarp>
              <a:spAutoFit/>
            </a:bodyPr>
            <a:lstStyle/>
            <a:p>
              <a:r>
                <a:rPr lang="en-US" sz="1400">
                  <a:solidFill>
                    <a:schemeClr val="accent2"/>
                  </a:solidFill>
                  <a:latin typeface="Arial" pitchFamily="-108" charset="0"/>
                </a:rPr>
                <a:t>Create artificial start node S (source) and end node T (sink).</a:t>
              </a:r>
            </a:p>
            <a:p>
              <a:endParaRPr lang="en-US" sz="1400">
                <a:latin typeface="Arial" pitchFamily="-108" charset="0"/>
              </a:endParaRPr>
            </a:p>
          </p:txBody>
        </p:sp>
        <p:sp>
          <p:nvSpPr>
            <p:cNvPr id="49207" name="Oval 70"/>
            <p:cNvSpPr>
              <a:spLocks noChangeArrowheads="1"/>
            </p:cNvSpPr>
            <p:nvPr/>
          </p:nvSpPr>
          <p:spPr bwMode="auto">
            <a:xfrm>
              <a:off x="2184" y="2228"/>
              <a:ext cx="144" cy="144"/>
            </a:xfrm>
            <a:prstGeom prst="ellipse">
              <a:avLst/>
            </a:prstGeom>
            <a:solidFill>
              <a:srgbClr val="FFCC00">
                <a:alpha val="50195"/>
              </a:srgbClr>
            </a:solidFill>
            <a:ln w="9525">
              <a:solidFill>
                <a:srgbClr val="FFCC00"/>
              </a:solidFill>
              <a:round/>
              <a:headEnd/>
              <a:tailEnd/>
            </a:ln>
          </p:spPr>
          <p:txBody>
            <a:bodyPr wrap="none" anchor="ctr">
              <a:prstTxWarp prst="textNoShape">
                <a:avLst/>
              </a:prstTxWarp>
            </a:bodyPr>
            <a:lstStyle/>
            <a:p>
              <a:endParaRPr lang="en-US"/>
            </a:p>
          </p:txBody>
        </p:sp>
        <p:sp>
          <p:nvSpPr>
            <p:cNvPr id="49208" name="Oval 71"/>
            <p:cNvSpPr>
              <a:spLocks noChangeArrowheads="1"/>
            </p:cNvSpPr>
            <p:nvPr/>
          </p:nvSpPr>
          <p:spPr bwMode="auto">
            <a:xfrm>
              <a:off x="2176" y="2624"/>
              <a:ext cx="144" cy="144"/>
            </a:xfrm>
            <a:prstGeom prst="ellipse">
              <a:avLst/>
            </a:prstGeom>
            <a:solidFill>
              <a:srgbClr val="FFCC00">
                <a:alpha val="50195"/>
              </a:srgbClr>
            </a:solidFill>
            <a:ln w="9525">
              <a:solidFill>
                <a:srgbClr val="FFCC00"/>
              </a:solidFill>
              <a:round/>
              <a:headEnd/>
              <a:tailEnd/>
            </a:ln>
          </p:spPr>
          <p:txBody>
            <a:bodyPr wrap="none" anchor="ctr">
              <a:prstTxWarp prst="textNoShape">
                <a:avLst/>
              </a:prstTxWarp>
            </a:bodyPr>
            <a:lstStyle/>
            <a:p>
              <a:endParaRPr lang="en-US"/>
            </a:p>
          </p:txBody>
        </p:sp>
        <p:sp>
          <p:nvSpPr>
            <p:cNvPr id="49209" name="Oval 72"/>
            <p:cNvSpPr>
              <a:spLocks noChangeArrowheads="1"/>
            </p:cNvSpPr>
            <p:nvPr/>
          </p:nvSpPr>
          <p:spPr bwMode="auto">
            <a:xfrm>
              <a:off x="2180" y="3024"/>
              <a:ext cx="144" cy="144"/>
            </a:xfrm>
            <a:prstGeom prst="ellipse">
              <a:avLst/>
            </a:prstGeom>
            <a:solidFill>
              <a:srgbClr val="FFCC00">
                <a:alpha val="50195"/>
              </a:srgbClr>
            </a:solidFill>
            <a:ln w="9525">
              <a:solidFill>
                <a:srgbClr val="FFCC00"/>
              </a:solidFill>
              <a:round/>
              <a:headEnd/>
              <a:tailEnd/>
            </a:ln>
          </p:spPr>
          <p:txBody>
            <a:bodyPr wrap="none" anchor="ctr">
              <a:prstTxWarp prst="textNoShape">
                <a:avLst/>
              </a:prstTxWarp>
            </a:bodyPr>
            <a:lstStyle/>
            <a:p>
              <a:endParaRPr lang="en-US"/>
            </a:p>
          </p:txBody>
        </p:sp>
        <p:sp>
          <p:nvSpPr>
            <p:cNvPr id="49210" name="Oval 73"/>
            <p:cNvSpPr>
              <a:spLocks noChangeArrowheads="1"/>
            </p:cNvSpPr>
            <p:nvPr/>
          </p:nvSpPr>
          <p:spPr bwMode="auto">
            <a:xfrm>
              <a:off x="2180" y="3416"/>
              <a:ext cx="144" cy="144"/>
            </a:xfrm>
            <a:prstGeom prst="ellipse">
              <a:avLst/>
            </a:prstGeom>
            <a:solidFill>
              <a:srgbClr val="FFCC00">
                <a:alpha val="50195"/>
              </a:srgbClr>
            </a:solidFill>
            <a:ln w="9525">
              <a:solidFill>
                <a:srgbClr val="FFCC00"/>
              </a:solidFill>
              <a:round/>
              <a:headEnd/>
              <a:tailEnd/>
            </a:ln>
          </p:spPr>
          <p:txBody>
            <a:bodyPr wrap="none" anchor="ctr">
              <a:prstTxWarp prst="textNoShape">
                <a:avLst/>
              </a:prstTxWarp>
            </a:bodyPr>
            <a:lstStyle/>
            <a:p>
              <a:endParaRPr lang="en-US"/>
            </a:p>
          </p:txBody>
        </p:sp>
        <p:sp>
          <p:nvSpPr>
            <p:cNvPr id="49211" name="Oval 74"/>
            <p:cNvSpPr>
              <a:spLocks noChangeArrowheads="1"/>
            </p:cNvSpPr>
            <p:nvPr/>
          </p:nvSpPr>
          <p:spPr bwMode="auto">
            <a:xfrm>
              <a:off x="1192" y="2236"/>
              <a:ext cx="144" cy="144"/>
            </a:xfrm>
            <a:prstGeom prst="ellipse">
              <a:avLst/>
            </a:prstGeom>
            <a:solidFill>
              <a:srgbClr val="33CC33">
                <a:alpha val="50195"/>
              </a:srgbClr>
            </a:solidFill>
            <a:ln w="9525">
              <a:solidFill>
                <a:srgbClr val="00CC99"/>
              </a:solidFill>
              <a:round/>
              <a:headEnd/>
              <a:tailEnd/>
            </a:ln>
          </p:spPr>
          <p:txBody>
            <a:bodyPr wrap="none" anchor="ctr">
              <a:prstTxWarp prst="textNoShape">
                <a:avLst/>
              </a:prstTxWarp>
            </a:bodyPr>
            <a:lstStyle/>
            <a:p>
              <a:endParaRPr lang="en-US"/>
            </a:p>
          </p:txBody>
        </p:sp>
        <p:sp>
          <p:nvSpPr>
            <p:cNvPr id="49212" name="Oval 75"/>
            <p:cNvSpPr>
              <a:spLocks noChangeArrowheads="1"/>
            </p:cNvSpPr>
            <p:nvPr/>
          </p:nvSpPr>
          <p:spPr bwMode="auto">
            <a:xfrm>
              <a:off x="1176" y="2624"/>
              <a:ext cx="144" cy="144"/>
            </a:xfrm>
            <a:prstGeom prst="ellipse">
              <a:avLst/>
            </a:prstGeom>
            <a:solidFill>
              <a:srgbClr val="33CC33">
                <a:alpha val="50195"/>
              </a:srgbClr>
            </a:solidFill>
            <a:ln w="9525">
              <a:solidFill>
                <a:srgbClr val="00CC99"/>
              </a:solidFill>
              <a:round/>
              <a:headEnd/>
              <a:tailEnd/>
            </a:ln>
          </p:spPr>
          <p:txBody>
            <a:bodyPr wrap="none" anchor="ctr">
              <a:prstTxWarp prst="textNoShape">
                <a:avLst/>
              </a:prstTxWarp>
            </a:bodyPr>
            <a:lstStyle/>
            <a:p>
              <a:endParaRPr lang="en-US"/>
            </a:p>
          </p:txBody>
        </p:sp>
        <p:sp>
          <p:nvSpPr>
            <p:cNvPr id="49213" name="Oval 76"/>
            <p:cNvSpPr>
              <a:spLocks noChangeArrowheads="1"/>
            </p:cNvSpPr>
            <p:nvPr/>
          </p:nvSpPr>
          <p:spPr bwMode="auto">
            <a:xfrm>
              <a:off x="1184" y="3004"/>
              <a:ext cx="144" cy="144"/>
            </a:xfrm>
            <a:prstGeom prst="ellipse">
              <a:avLst/>
            </a:prstGeom>
            <a:solidFill>
              <a:srgbClr val="33CC33">
                <a:alpha val="50195"/>
              </a:srgbClr>
            </a:solidFill>
            <a:ln w="9525">
              <a:solidFill>
                <a:srgbClr val="00CC99"/>
              </a:solidFill>
              <a:round/>
              <a:headEnd/>
              <a:tailEnd/>
            </a:ln>
          </p:spPr>
          <p:txBody>
            <a:bodyPr wrap="none" anchor="ctr">
              <a:prstTxWarp prst="textNoShape">
                <a:avLst/>
              </a:prstTxWarp>
            </a:bodyPr>
            <a:lstStyle/>
            <a:p>
              <a:endParaRPr lang="en-US"/>
            </a:p>
          </p:txBody>
        </p:sp>
        <p:sp>
          <p:nvSpPr>
            <p:cNvPr id="49214" name="Oval 77"/>
            <p:cNvSpPr>
              <a:spLocks noChangeArrowheads="1"/>
            </p:cNvSpPr>
            <p:nvPr/>
          </p:nvSpPr>
          <p:spPr bwMode="auto">
            <a:xfrm>
              <a:off x="1192" y="3416"/>
              <a:ext cx="144" cy="144"/>
            </a:xfrm>
            <a:prstGeom prst="ellipse">
              <a:avLst/>
            </a:prstGeom>
            <a:solidFill>
              <a:srgbClr val="33CC33">
                <a:alpha val="50195"/>
              </a:srgbClr>
            </a:solidFill>
            <a:ln w="9525">
              <a:solidFill>
                <a:srgbClr val="00CC99"/>
              </a:solidFill>
              <a:round/>
              <a:headEnd/>
              <a:tailEnd/>
            </a:ln>
          </p:spPr>
          <p:txBody>
            <a:bodyPr wrap="none" anchor="ctr">
              <a:prstTxWarp prst="textNoShape">
                <a:avLst/>
              </a:prstTxWarp>
            </a:bodyPr>
            <a:lstStyle/>
            <a:p>
              <a:endParaRPr lang="en-US"/>
            </a:p>
          </p:txBody>
        </p:sp>
      </p:grpSp>
      <p:grpSp>
        <p:nvGrpSpPr>
          <p:cNvPr id="4" name="Group 81"/>
          <p:cNvGrpSpPr>
            <a:grpSpLocks/>
          </p:cNvGrpSpPr>
          <p:nvPr/>
        </p:nvGrpSpPr>
        <p:grpSpPr bwMode="auto">
          <a:xfrm>
            <a:off x="4826000" y="3217863"/>
            <a:ext cx="3962400" cy="3354387"/>
            <a:chOff x="3064" y="2040"/>
            <a:chExt cx="2496" cy="2113"/>
          </a:xfrm>
        </p:grpSpPr>
        <p:pic>
          <p:nvPicPr>
            <p:cNvPr id="49168" name="Picture 36"/>
            <p:cNvPicPr>
              <a:picLocks noChangeAspect="1" noChangeArrowheads="1"/>
            </p:cNvPicPr>
            <p:nvPr/>
          </p:nvPicPr>
          <p:blipFill>
            <a:blip r:embed="rId6"/>
            <a:srcRect/>
            <a:stretch>
              <a:fillRect/>
            </a:stretch>
          </p:blipFill>
          <p:spPr bwMode="auto">
            <a:xfrm>
              <a:off x="3064" y="2040"/>
              <a:ext cx="2496" cy="2113"/>
            </a:xfrm>
            <a:prstGeom prst="rect">
              <a:avLst/>
            </a:prstGeom>
            <a:noFill/>
            <a:ln w="9525">
              <a:noFill/>
              <a:miter lim="800000"/>
              <a:headEnd/>
              <a:tailEnd/>
            </a:ln>
          </p:spPr>
        </p:pic>
        <p:grpSp>
          <p:nvGrpSpPr>
            <p:cNvPr id="5" name="Group 80"/>
            <p:cNvGrpSpPr>
              <a:grpSpLocks/>
            </p:cNvGrpSpPr>
            <p:nvPr/>
          </p:nvGrpSpPr>
          <p:grpSpPr bwMode="auto">
            <a:xfrm>
              <a:off x="3210" y="2248"/>
              <a:ext cx="2348" cy="1348"/>
              <a:chOff x="3210" y="2248"/>
              <a:chExt cx="2348" cy="1348"/>
            </a:xfrm>
          </p:grpSpPr>
          <p:sp>
            <p:nvSpPr>
              <p:cNvPr id="49170" name="Rectangle 37"/>
              <p:cNvSpPr>
                <a:spLocks noChangeArrowheads="1"/>
              </p:cNvSpPr>
              <p:nvPr/>
            </p:nvSpPr>
            <p:spPr bwMode="auto">
              <a:xfrm>
                <a:off x="3976" y="2280"/>
                <a:ext cx="336" cy="48"/>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1" name="Rectangle 38"/>
              <p:cNvSpPr>
                <a:spLocks noChangeArrowheads="1"/>
              </p:cNvSpPr>
              <p:nvPr/>
            </p:nvSpPr>
            <p:spPr bwMode="auto">
              <a:xfrm>
                <a:off x="3944" y="3516"/>
                <a:ext cx="384" cy="48"/>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2" name="Rectangle 39"/>
              <p:cNvSpPr>
                <a:spLocks noChangeArrowheads="1"/>
              </p:cNvSpPr>
              <p:nvPr/>
            </p:nvSpPr>
            <p:spPr bwMode="auto">
              <a:xfrm rot="-2348564">
                <a:off x="3892" y="2493"/>
                <a:ext cx="487" cy="39"/>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3" name="Rectangle 40"/>
              <p:cNvSpPr>
                <a:spLocks noChangeArrowheads="1"/>
              </p:cNvSpPr>
              <p:nvPr/>
            </p:nvSpPr>
            <p:spPr bwMode="auto">
              <a:xfrm rot="-1300042">
                <a:off x="3918" y="2505"/>
                <a:ext cx="935" cy="48"/>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4" name="Rectangle 41"/>
              <p:cNvSpPr>
                <a:spLocks noChangeArrowheads="1"/>
              </p:cNvSpPr>
              <p:nvPr/>
            </p:nvSpPr>
            <p:spPr bwMode="auto">
              <a:xfrm rot="-5400000">
                <a:off x="4220" y="3324"/>
                <a:ext cx="336" cy="48"/>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5" name="Rectangle 42"/>
              <p:cNvSpPr>
                <a:spLocks noChangeArrowheads="1"/>
              </p:cNvSpPr>
              <p:nvPr/>
            </p:nvSpPr>
            <p:spPr bwMode="auto">
              <a:xfrm rot="-5390706">
                <a:off x="4235" y="2895"/>
                <a:ext cx="288" cy="48"/>
              </a:xfrm>
              <a:prstGeom prst="rect">
                <a:avLst/>
              </a:prstGeom>
              <a:solidFill>
                <a:schemeClr val="folHlink">
                  <a:alpha val="50195"/>
                </a:schemeClr>
              </a:solidFill>
              <a:ln w="9525">
                <a:solidFill>
                  <a:schemeClr val="folHlink"/>
                </a:solidFill>
                <a:miter lim="800000"/>
                <a:headEnd/>
                <a:tailEnd/>
              </a:ln>
            </p:spPr>
            <p:txBody>
              <a:bodyPr wrap="none" anchor="ctr">
                <a:prstTxWarp prst="textNoShape">
                  <a:avLst/>
                </a:prstTxWarp>
              </a:bodyPr>
              <a:lstStyle/>
              <a:p>
                <a:endParaRPr lang="en-US"/>
              </a:p>
            </p:txBody>
          </p:sp>
          <p:sp>
            <p:nvSpPr>
              <p:cNvPr id="49176" name="Oval 43"/>
              <p:cNvSpPr>
                <a:spLocks noChangeArrowheads="1"/>
              </p:cNvSpPr>
              <p:nvPr/>
            </p:nvSpPr>
            <p:spPr bwMode="auto">
              <a:xfrm>
                <a:off x="3816" y="2252"/>
                <a:ext cx="144" cy="144"/>
              </a:xfrm>
              <a:prstGeom prst="ellipse">
                <a:avLst/>
              </a:prstGeom>
              <a:solidFill>
                <a:srgbClr val="FF5050">
                  <a:alpha val="50195"/>
                </a:srgbClr>
              </a:solidFill>
              <a:ln w="9525">
                <a:solidFill>
                  <a:srgbClr val="FF0066"/>
                </a:solidFill>
                <a:round/>
                <a:headEnd/>
                <a:tailEnd/>
              </a:ln>
            </p:spPr>
            <p:txBody>
              <a:bodyPr wrap="none" anchor="ctr">
                <a:prstTxWarp prst="textNoShape">
                  <a:avLst/>
                </a:prstTxWarp>
              </a:bodyPr>
              <a:lstStyle/>
              <a:p>
                <a:endParaRPr lang="en-US"/>
              </a:p>
            </p:txBody>
          </p:sp>
          <p:sp>
            <p:nvSpPr>
              <p:cNvPr id="49177" name="Oval 44"/>
              <p:cNvSpPr>
                <a:spLocks noChangeArrowheads="1"/>
              </p:cNvSpPr>
              <p:nvPr/>
            </p:nvSpPr>
            <p:spPr bwMode="auto">
              <a:xfrm>
                <a:off x="3824" y="2652"/>
                <a:ext cx="144" cy="144"/>
              </a:xfrm>
              <a:prstGeom prst="ellipse">
                <a:avLst/>
              </a:prstGeom>
              <a:solidFill>
                <a:srgbClr val="FF5050">
                  <a:alpha val="50195"/>
                </a:srgbClr>
              </a:solidFill>
              <a:ln w="9525">
                <a:solidFill>
                  <a:srgbClr val="FF0066"/>
                </a:solidFill>
                <a:round/>
                <a:headEnd/>
                <a:tailEnd/>
              </a:ln>
            </p:spPr>
            <p:txBody>
              <a:bodyPr wrap="none" anchor="ctr">
                <a:prstTxWarp prst="textNoShape">
                  <a:avLst/>
                </a:prstTxWarp>
              </a:bodyPr>
              <a:lstStyle/>
              <a:p>
                <a:endParaRPr lang="en-US"/>
              </a:p>
            </p:txBody>
          </p:sp>
          <p:sp>
            <p:nvSpPr>
              <p:cNvPr id="49178" name="Oval 45"/>
              <p:cNvSpPr>
                <a:spLocks noChangeArrowheads="1"/>
              </p:cNvSpPr>
              <p:nvPr/>
            </p:nvSpPr>
            <p:spPr bwMode="auto">
              <a:xfrm>
                <a:off x="3824" y="3032"/>
                <a:ext cx="144" cy="144"/>
              </a:xfrm>
              <a:prstGeom prst="ellipse">
                <a:avLst/>
              </a:prstGeom>
              <a:solidFill>
                <a:srgbClr val="FF5050">
                  <a:alpha val="50195"/>
                </a:srgbClr>
              </a:solidFill>
              <a:ln w="9525">
                <a:solidFill>
                  <a:srgbClr val="FF0066"/>
                </a:solidFill>
                <a:round/>
                <a:headEnd/>
                <a:tailEnd/>
              </a:ln>
            </p:spPr>
            <p:txBody>
              <a:bodyPr wrap="none" anchor="ctr">
                <a:prstTxWarp prst="textNoShape">
                  <a:avLst/>
                </a:prstTxWarp>
              </a:bodyPr>
              <a:lstStyle/>
              <a:p>
                <a:endParaRPr lang="en-US"/>
              </a:p>
            </p:txBody>
          </p:sp>
          <p:sp>
            <p:nvSpPr>
              <p:cNvPr id="49179" name="Oval 46"/>
              <p:cNvSpPr>
                <a:spLocks noChangeArrowheads="1"/>
              </p:cNvSpPr>
              <p:nvPr/>
            </p:nvSpPr>
            <p:spPr bwMode="auto">
              <a:xfrm>
                <a:off x="4308" y="3048"/>
                <a:ext cx="144" cy="144"/>
              </a:xfrm>
              <a:prstGeom prst="ellipse">
                <a:avLst/>
              </a:prstGeom>
              <a:solidFill>
                <a:srgbClr val="FF5050">
                  <a:alpha val="50195"/>
                </a:srgbClr>
              </a:solidFill>
              <a:ln w="9525">
                <a:solidFill>
                  <a:srgbClr val="FF0066"/>
                </a:solidFill>
                <a:round/>
                <a:headEnd/>
                <a:tailEnd/>
              </a:ln>
            </p:spPr>
            <p:txBody>
              <a:bodyPr wrap="none" anchor="ctr">
                <a:prstTxWarp prst="textNoShape">
                  <a:avLst/>
                </a:prstTxWarp>
              </a:bodyPr>
              <a:lstStyle/>
              <a:p>
                <a:endParaRPr lang="en-US"/>
              </a:p>
            </p:txBody>
          </p:sp>
          <p:sp>
            <p:nvSpPr>
              <p:cNvPr id="49180" name="Oval 47"/>
              <p:cNvSpPr>
                <a:spLocks noChangeArrowheads="1"/>
              </p:cNvSpPr>
              <p:nvPr/>
            </p:nvSpPr>
            <p:spPr bwMode="auto">
              <a:xfrm>
                <a:off x="3820" y="3444"/>
                <a:ext cx="144" cy="144"/>
              </a:xfrm>
              <a:prstGeom prst="ellipse">
                <a:avLst/>
              </a:prstGeom>
              <a:solidFill>
                <a:srgbClr val="FF5050">
                  <a:alpha val="50195"/>
                </a:srgbClr>
              </a:solidFill>
              <a:ln w="9525">
                <a:solidFill>
                  <a:srgbClr val="FF0066"/>
                </a:solidFill>
                <a:round/>
                <a:headEnd/>
                <a:tailEnd/>
              </a:ln>
            </p:spPr>
            <p:txBody>
              <a:bodyPr wrap="none" anchor="ctr">
                <a:prstTxWarp prst="textNoShape">
                  <a:avLst/>
                </a:prstTxWarp>
              </a:bodyPr>
              <a:lstStyle/>
              <a:p>
                <a:endParaRPr lang="en-US"/>
              </a:p>
            </p:txBody>
          </p:sp>
          <p:sp>
            <p:nvSpPr>
              <p:cNvPr id="49181" name="Oval 48"/>
              <p:cNvSpPr>
                <a:spLocks noChangeArrowheads="1"/>
              </p:cNvSpPr>
              <p:nvPr/>
            </p:nvSpPr>
            <p:spPr bwMode="auto">
              <a:xfrm>
                <a:off x="4312" y="2248"/>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2" name="Oval 49"/>
              <p:cNvSpPr>
                <a:spLocks noChangeArrowheads="1"/>
              </p:cNvSpPr>
              <p:nvPr/>
            </p:nvSpPr>
            <p:spPr bwMode="auto">
              <a:xfrm>
                <a:off x="4808" y="2264"/>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3" name="Oval 50"/>
              <p:cNvSpPr>
                <a:spLocks noChangeArrowheads="1"/>
              </p:cNvSpPr>
              <p:nvPr/>
            </p:nvSpPr>
            <p:spPr bwMode="auto">
              <a:xfrm>
                <a:off x="4320" y="2652"/>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4" name="Oval 51"/>
              <p:cNvSpPr>
                <a:spLocks noChangeArrowheads="1"/>
              </p:cNvSpPr>
              <p:nvPr/>
            </p:nvSpPr>
            <p:spPr bwMode="auto">
              <a:xfrm>
                <a:off x="4808" y="2640"/>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5" name="Oval 52"/>
              <p:cNvSpPr>
                <a:spLocks noChangeArrowheads="1"/>
              </p:cNvSpPr>
              <p:nvPr/>
            </p:nvSpPr>
            <p:spPr bwMode="auto">
              <a:xfrm>
                <a:off x="4808" y="3060"/>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6" name="Oval 53"/>
              <p:cNvSpPr>
                <a:spLocks noChangeArrowheads="1"/>
              </p:cNvSpPr>
              <p:nvPr/>
            </p:nvSpPr>
            <p:spPr bwMode="auto">
              <a:xfrm>
                <a:off x="4328" y="3452"/>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7" name="Oval 54"/>
              <p:cNvSpPr>
                <a:spLocks noChangeArrowheads="1"/>
              </p:cNvSpPr>
              <p:nvPr/>
            </p:nvSpPr>
            <p:spPr bwMode="auto">
              <a:xfrm>
                <a:off x="4792" y="3440"/>
                <a:ext cx="144" cy="144"/>
              </a:xfrm>
              <a:prstGeom prst="ellipse">
                <a:avLst/>
              </a:prstGeom>
              <a:solidFill>
                <a:srgbClr val="006666">
                  <a:alpha val="50195"/>
                </a:srgbClr>
              </a:solidFill>
              <a:ln w="9525">
                <a:solidFill>
                  <a:srgbClr val="006666"/>
                </a:solidFill>
                <a:round/>
                <a:headEnd/>
                <a:tailEnd/>
              </a:ln>
            </p:spPr>
            <p:txBody>
              <a:bodyPr wrap="none" anchor="ctr">
                <a:prstTxWarp prst="textNoShape">
                  <a:avLst/>
                </a:prstTxWarp>
              </a:bodyPr>
              <a:lstStyle/>
              <a:p>
                <a:pPr algn="ctr"/>
                <a:endParaRPr lang="en-US">
                  <a:solidFill>
                    <a:srgbClr val="006666"/>
                  </a:solidFill>
                </a:endParaRPr>
              </a:p>
            </p:txBody>
          </p:sp>
          <p:sp>
            <p:nvSpPr>
              <p:cNvPr id="49188" name="Rectangle 55"/>
              <p:cNvSpPr>
                <a:spLocks noChangeArrowheads="1"/>
              </p:cNvSpPr>
              <p:nvPr/>
            </p:nvSpPr>
            <p:spPr bwMode="auto">
              <a:xfrm rot="-5390706">
                <a:off x="3747" y="2499"/>
                <a:ext cx="288" cy="4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189" name="Rectangle 56"/>
              <p:cNvSpPr>
                <a:spLocks noChangeArrowheads="1"/>
              </p:cNvSpPr>
              <p:nvPr/>
            </p:nvSpPr>
            <p:spPr bwMode="auto">
              <a:xfrm rot="-5390706">
                <a:off x="3743" y="2907"/>
                <a:ext cx="288" cy="4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190" name="Rectangle 57"/>
              <p:cNvSpPr>
                <a:spLocks noChangeArrowheads="1"/>
              </p:cNvSpPr>
              <p:nvPr/>
            </p:nvSpPr>
            <p:spPr bwMode="auto">
              <a:xfrm rot="-5390706">
                <a:off x="3739" y="3295"/>
                <a:ext cx="288" cy="4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191" name="Rectangle 58"/>
              <p:cNvSpPr>
                <a:spLocks noChangeArrowheads="1"/>
              </p:cNvSpPr>
              <p:nvPr/>
            </p:nvSpPr>
            <p:spPr bwMode="auto">
              <a:xfrm rot="19251436" flipV="1">
                <a:off x="3897" y="3303"/>
                <a:ext cx="500" cy="4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192" name="Rectangle 59"/>
              <p:cNvSpPr>
                <a:spLocks noChangeArrowheads="1"/>
              </p:cNvSpPr>
              <p:nvPr/>
            </p:nvSpPr>
            <p:spPr bwMode="auto">
              <a:xfrm rot="13115550" flipV="1">
                <a:off x="3877" y="2883"/>
                <a:ext cx="500" cy="4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193" name="Rectangle 60"/>
              <p:cNvSpPr>
                <a:spLocks noChangeArrowheads="1"/>
              </p:cNvSpPr>
              <p:nvPr/>
            </p:nvSpPr>
            <p:spPr bwMode="auto">
              <a:xfrm rot="-5390706">
                <a:off x="4723" y="2899"/>
                <a:ext cx="288" cy="48"/>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4" name="Rectangle 62"/>
              <p:cNvSpPr>
                <a:spLocks noChangeArrowheads="1"/>
              </p:cNvSpPr>
              <p:nvPr/>
            </p:nvSpPr>
            <p:spPr bwMode="auto">
              <a:xfrm rot="-8435850">
                <a:off x="4364" y="2901"/>
                <a:ext cx="517" cy="39"/>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5" name="Rectangle 63"/>
              <p:cNvSpPr>
                <a:spLocks noChangeArrowheads="1"/>
              </p:cNvSpPr>
              <p:nvPr/>
            </p:nvSpPr>
            <p:spPr bwMode="auto">
              <a:xfrm rot="-5390706">
                <a:off x="4735" y="3319"/>
                <a:ext cx="288" cy="48"/>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6" name="Rectangle 64"/>
              <p:cNvSpPr>
                <a:spLocks noChangeArrowheads="1"/>
              </p:cNvSpPr>
              <p:nvPr/>
            </p:nvSpPr>
            <p:spPr bwMode="auto">
              <a:xfrm rot="8398727" flipV="1">
                <a:off x="4361" y="3311"/>
                <a:ext cx="517" cy="27"/>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7" name="Rectangle 65"/>
              <p:cNvSpPr>
                <a:spLocks noChangeArrowheads="1"/>
              </p:cNvSpPr>
              <p:nvPr/>
            </p:nvSpPr>
            <p:spPr bwMode="auto">
              <a:xfrm rot="10775673" flipV="1">
                <a:off x="4464" y="2704"/>
                <a:ext cx="341" cy="27"/>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8" name="Rectangle 67"/>
              <p:cNvSpPr>
                <a:spLocks noChangeArrowheads="1"/>
              </p:cNvSpPr>
              <p:nvPr/>
            </p:nvSpPr>
            <p:spPr bwMode="auto">
              <a:xfrm rot="-5390706">
                <a:off x="4609" y="2132"/>
                <a:ext cx="38" cy="380"/>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199" name="Rectangle 68"/>
              <p:cNvSpPr>
                <a:spLocks noChangeArrowheads="1"/>
              </p:cNvSpPr>
              <p:nvPr/>
            </p:nvSpPr>
            <p:spPr bwMode="auto">
              <a:xfrm rot="-5390706">
                <a:off x="4609" y="3348"/>
                <a:ext cx="38" cy="380"/>
              </a:xfrm>
              <a:prstGeom prst="rect">
                <a:avLst/>
              </a:prstGeom>
              <a:solidFill>
                <a:srgbClr val="008080">
                  <a:alpha val="50195"/>
                </a:srgbClr>
              </a:solidFill>
              <a:ln w="9525">
                <a:solidFill>
                  <a:srgbClr val="008080"/>
                </a:solidFill>
                <a:miter lim="800000"/>
                <a:headEnd/>
                <a:tailEnd/>
              </a:ln>
            </p:spPr>
            <p:txBody>
              <a:bodyPr wrap="none" anchor="ctr">
                <a:prstTxWarp prst="textNoShape">
                  <a:avLst/>
                </a:prstTxWarp>
              </a:bodyPr>
              <a:lstStyle/>
              <a:p>
                <a:endParaRPr lang="en-US"/>
              </a:p>
            </p:txBody>
          </p:sp>
          <p:sp>
            <p:nvSpPr>
              <p:cNvPr id="49200" name="Rectangle 69"/>
              <p:cNvSpPr>
                <a:spLocks noChangeArrowheads="1"/>
              </p:cNvSpPr>
              <p:nvPr/>
            </p:nvSpPr>
            <p:spPr bwMode="auto">
              <a:xfrm rot="10775673" flipV="1">
                <a:off x="3953" y="3084"/>
                <a:ext cx="385" cy="38"/>
              </a:xfrm>
              <a:prstGeom prst="rect">
                <a:avLst/>
              </a:prstGeom>
              <a:solidFill>
                <a:srgbClr val="FF5050">
                  <a:alpha val="50195"/>
                </a:srgbClr>
              </a:solidFill>
              <a:ln w="9525">
                <a:solidFill>
                  <a:srgbClr val="FF5050"/>
                </a:solidFill>
                <a:miter lim="800000"/>
                <a:headEnd/>
                <a:tailEnd/>
              </a:ln>
            </p:spPr>
            <p:txBody>
              <a:bodyPr wrap="none" anchor="ctr">
                <a:prstTxWarp prst="textNoShape">
                  <a:avLst/>
                </a:prstTxWarp>
              </a:bodyPr>
              <a:lstStyle/>
              <a:p>
                <a:endParaRPr lang="en-US"/>
              </a:p>
            </p:txBody>
          </p:sp>
          <p:sp>
            <p:nvSpPr>
              <p:cNvPr id="49201" name="Text Box 78"/>
              <p:cNvSpPr txBox="1">
                <a:spLocks noChangeArrowheads="1"/>
              </p:cNvSpPr>
              <p:nvPr/>
            </p:nvSpPr>
            <p:spPr bwMode="auto">
              <a:xfrm>
                <a:off x="3210" y="2297"/>
                <a:ext cx="520" cy="173"/>
              </a:xfrm>
              <a:prstGeom prst="rect">
                <a:avLst/>
              </a:prstGeom>
              <a:noFill/>
              <a:ln w="9525">
                <a:noFill/>
                <a:miter lim="800000"/>
                <a:headEnd/>
                <a:tailEnd/>
              </a:ln>
            </p:spPr>
            <p:txBody>
              <a:bodyPr wrap="none">
                <a:prstTxWarp prst="textNoShape">
                  <a:avLst/>
                </a:prstTxWarp>
                <a:spAutoFit/>
              </a:bodyPr>
              <a:lstStyle/>
              <a:p>
                <a:r>
                  <a:rPr lang="en-US" sz="1200">
                    <a:solidFill>
                      <a:srgbClr val="FF0066"/>
                    </a:solidFill>
                    <a:latin typeface="Arial" pitchFamily="-108" charset="0"/>
                  </a:rPr>
                  <a:t>domain A</a:t>
                </a:r>
              </a:p>
            </p:txBody>
          </p:sp>
          <p:sp>
            <p:nvSpPr>
              <p:cNvPr id="49202" name="Text Box 79"/>
              <p:cNvSpPr txBox="1">
                <a:spLocks noChangeArrowheads="1"/>
              </p:cNvSpPr>
              <p:nvPr/>
            </p:nvSpPr>
            <p:spPr bwMode="auto">
              <a:xfrm>
                <a:off x="5038" y="2281"/>
                <a:ext cx="520" cy="173"/>
              </a:xfrm>
              <a:prstGeom prst="rect">
                <a:avLst/>
              </a:prstGeom>
              <a:noFill/>
              <a:ln w="9525">
                <a:noFill/>
                <a:miter lim="800000"/>
                <a:headEnd/>
                <a:tailEnd/>
              </a:ln>
            </p:spPr>
            <p:txBody>
              <a:bodyPr wrap="none">
                <a:prstTxWarp prst="textNoShape">
                  <a:avLst/>
                </a:prstTxWarp>
                <a:spAutoFit/>
              </a:bodyPr>
              <a:lstStyle/>
              <a:p>
                <a:r>
                  <a:rPr lang="en-US" sz="1200">
                    <a:solidFill>
                      <a:srgbClr val="008080"/>
                    </a:solidFill>
                    <a:latin typeface="Arial" pitchFamily="-108" charset="0"/>
                  </a:rPr>
                  <a:t>domain B</a:t>
                </a:r>
              </a:p>
            </p:txBody>
          </p:sp>
        </p:grpSp>
      </p:grpSp>
      <p:sp>
        <p:nvSpPr>
          <p:cNvPr id="71" name="TextBox 40"/>
          <p:cNvSpPr txBox="1">
            <a:spLocks noChangeArrowheads="1"/>
          </p:cNvSpPr>
          <p:nvPr/>
        </p:nvSpPr>
        <p:spPr bwMode="auto">
          <a:xfrm>
            <a:off x="0" y="6554788"/>
            <a:ext cx="2465964" cy="276999"/>
          </a:xfrm>
          <a:prstGeom prst="rect">
            <a:avLst/>
          </a:prstGeom>
          <a:noFill/>
          <a:ln w="9525">
            <a:noFill/>
            <a:miter lim="800000"/>
            <a:headEnd/>
            <a:tailEnd/>
          </a:ln>
        </p:spPr>
        <p:txBody>
          <a:bodyPr wrap="none">
            <a:prstTxWarp prst="textNoShape">
              <a:avLst/>
            </a:prstTxWarp>
            <a:spAutoFit/>
          </a:bodyPr>
          <a:lstStyle/>
          <a:p>
            <a:r>
              <a:rPr lang="en-US" sz="1200" i="1" dirty="0" smtClean="0"/>
              <a:t>Automatic Method – Domain Parser</a:t>
            </a:r>
            <a:endParaRPr lang="en-US" sz="1200" i="1" dirty="0"/>
          </a:p>
        </p:txBody>
      </p:sp>
      <p:sp>
        <p:nvSpPr>
          <p:cNvPr id="72" name="TextBox 71"/>
          <p:cNvSpPr txBox="1"/>
          <p:nvPr/>
        </p:nvSpPr>
        <p:spPr>
          <a:xfrm>
            <a:off x="228600" y="28163"/>
            <a:ext cx="8213757" cy="369332"/>
          </a:xfrm>
          <a:prstGeom prst="rect">
            <a:avLst/>
          </a:prstGeom>
          <a:noFill/>
        </p:spPr>
        <p:txBody>
          <a:bodyPr wrap="none" rtlCol="0">
            <a:spAutoFit/>
          </a:bodyPr>
          <a:lstStyle/>
          <a:p>
            <a:r>
              <a:rPr lang="en-US" b="1" dirty="0" smtClean="0">
                <a:solidFill>
                  <a:schemeClr val="accent2"/>
                </a:solidFill>
                <a:latin typeface="Arial" pitchFamily="-108" charset="0"/>
              </a:rPr>
              <a:t>Domain Parser: domain decomposition using graph-theoretical approach</a:t>
            </a:r>
            <a:endParaRPr lang="en-US" b="1" dirty="0">
              <a:solidFill>
                <a:schemeClr val="accent2"/>
              </a:solidFill>
              <a:latin typeface="Arial" pitchFamily="-108" charset="0"/>
            </a:endParaRPr>
          </a:p>
        </p:txBody>
      </p:sp>
      <p:sp>
        <p:nvSpPr>
          <p:cNvPr id="6" name="Footer Placeholder 5"/>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51" grpId="0"/>
      <p:bldP spid="266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6" name="Text Box 3"/>
          <p:cNvSpPr txBox="1">
            <a:spLocks noChangeArrowheads="1"/>
          </p:cNvSpPr>
          <p:nvPr/>
        </p:nvSpPr>
        <p:spPr bwMode="auto">
          <a:xfrm>
            <a:off x="593725" y="746125"/>
            <a:ext cx="1955800" cy="336550"/>
          </a:xfrm>
          <a:prstGeom prst="rect">
            <a:avLst/>
          </a:prstGeom>
          <a:noFill/>
          <a:ln w="9525">
            <a:noFill/>
            <a:miter lim="800000"/>
            <a:headEnd/>
            <a:tailEnd/>
          </a:ln>
        </p:spPr>
        <p:txBody>
          <a:bodyPr wrap="none">
            <a:prstTxWarp prst="textNoShape">
              <a:avLst/>
            </a:prstTxWarp>
            <a:spAutoFit/>
          </a:bodyPr>
          <a:lstStyle/>
          <a:p>
            <a:r>
              <a:rPr lang="en-US" sz="1600">
                <a:solidFill>
                  <a:srgbClr val="993366"/>
                </a:solidFill>
                <a:latin typeface="Arial" pitchFamily="-108" charset="0"/>
              </a:rPr>
              <a:t>Evaluation schema:</a:t>
            </a:r>
          </a:p>
        </p:txBody>
      </p:sp>
      <p:sp>
        <p:nvSpPr>
          <p:cNvPr id="50187" name="Text Box 4"/>
          <p:cNvSpPr txBox="1">
            <a:spLocks noChangeArrowheads="1"/>
          </p:cNvSpPr>
          <p:nvPr/>
        </p:nvSpPr>
        <p:spPr bwMode="auto">
          <a:xfrm>
            <a:off x="628650" y="1263650"/>
            <a:ext cx="5959475" cy="1158875"/>
          </a:xfrm>
          <a:prstGeom prst="rect">
            <a:avLst/>
          </a:prstGeom>
          <a:noFill/>
          <a:ln w="9525">
            <a:noFill/>
            <a:miter lim="800000"/>
            <a:headEnd/>
            <a:tailEnd/>
          </a:ln>
        </p:spPr>
        <p:txBody>
          <a:bodyPr>
            <a:prstTxWarp prst="textNoShape">
              <a:avLst/>
            </a:prstTxWarp>
            <a:spAutoFit/>
          </a:bodyPr>
          <a:lstStyle/>
          <a:p>
            <a:pPr>
              <a:lnSpc>
                <a:spcPct val="125000"/>
              </a:lnSpc>
            </a:pPr>
            <a:r>
              <a:rPr lang="en-US" sz="1400">
                <a:solidFill>
                  <a:schemeClr val="accent2"/>
                </a:solidFill>
                <a:latin typeface="Arial" pitchFamily="-108" charset="0"/>
              </a:rPr>
              <a:t>Investigate biologically “</a:t>
            </a:r>
            <a:r>
              <a:rPr lang="en-US" sz="1400" b="1" i="1">
                <a:solidFill>
                  <a:schemeClr val="accent2"/>
                </a:solidFill>
                <a:latin typeface="Arial" pitchFamily="-108" charset="0"/>
              </a:rPr>
              <a:t>sensible</a:t>
            </a:r>
            <a:r>
              <a:rPr lang="en-US" sz="1400">
                <a:solidFill>
                  <a:schemeClr val="accent2"/>
                </a:solidFill>
                <a:latin typeface="Arial" pitchFamily="-108" charset="0"/>
              </a:rPr>
              <a:t>” domains (assigned by experts) and </a:t>
            </a:r>
            <a:r>
              <a:rPr lang="en-US" sz="1400" b="1" i="1">
                <a:solidFill>
                  <a:schemeClr val="accent2"/>
                </a:solidFill>
                <a:latin typeface="Arial" pitchFamily="-108" charset="0"/>
              </a:rPr>
              <a:t>randomly generated</a:t>
            </a:r>
            <a:r>
              <a:rPr lang="en-US" sz="1400">
                <a:solidFill>
                  <a:schemeClr val="accent2"/>
                </a:solidFill>
                <a:latin typeface="Arial" pitchFamily="-108" charset="0"/>
              </a:rPr>
              <a:t> domains. Look at the behavior of relevant biological properties in two sets: ‘true’ domains will have different set of characteristics than randomly assigned domains.</a:t>
            </a:r>
          </a:p>
        </p:txBody>
      </p:sp>
      <p:graphicFrame>
        <p:nvGraphicFramePr>
          <p:cNvPr id="27653" name="Object 2"/>
          <p:cNvGraphicFramePr>
            <a:graphicFrameLocks noChangeAspect="1"/>
          </p:cNvGraphicFramePr>
          <p:nvPr/>
        </p:nvGraphicFramePr>
        <p:xfrm>
          <a:off x="381000" y="2819400"/>
          <a:ext cx="1676400" cy="1303338"/>
        </p:xfrm>
        <a:graphic>
          <a:graphicData uri="http://schemas.openxmlformats.org/presentationml/2006/ole">
            <mc:AlternateContent xmlns:mc="http://schemas.openxmlformats.org/markup-compatibility/2006">
              <mc:Choice xmlns:v="urn:schemas-microsoft-com:vml" Requires="v">
                <p:oleObj spid="_x0000_s49197" name="Bitmap Image" r:id="rId3" imgW="3390476" imgH="2638095" progId="">
                  <p:embed/>
                </p:oleObj>
              </mc:Choice>
              <mc:Fallback>
                <p:oleObj name="Bitmap Image" r:id="rId3" imgW="3390476" imgH="26380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16764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654" name="Object 3"/>
          <p:cNvGraphicFramePr>
            <a:graphicFrameLocks noChangeAspect="1"/>
          </p:cNvGraphicFramePr>
          <p:nvPr/>
        </p:nvGraphicFramePr>
        <p:xfrm>
          <a:off x="2514600" y="2819400"/>
          <a:ext cx="1752600" cy="1289050"/>
        </p:xfrm>
        <a:graphic>
          <a:graphicData uri="http://schemas.openxmlformats.org/presentationml/2006/ole">
            <mc:AlternateContent xmlns:mc="http://schemas.openxmlformats.org/markup-compatibility/2006">
              <mc:Choice xmlns:v="urn:schemas-microsoft-com:vml" Requires="v">
                <p:oleObj spid="_x0000_s49198" name="Bitmap Image" r:id="rId5" imgW="3600000" imgH="2647619" progId="">
                  <p:embed/>
                </p:oleObj>
              </mc:Choice>
              <mc:Fallback>
                <p:oleObj name="Bitmap Image" r:id="rId5" imgW="3600000" imgH="264761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819400"/>
                        <a:ext cx="175260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655" name="Object 4"/>
          <p:cNvGraphicFramePr>
            <a:graphicFrameLocks noChangeAspect="1"/>
          </p:cNvGraphicFramePr>
          <p:nvPr/>
        </p:nvGraphicFramePr>
        <p:xfrm>
          <a:off x="4572000" y="2819400"/>
          <a:ext cx="1828800" cy="1317625"/>
        </p:xfrm>
        <a:graphic>
          <a:graphicData uri="http://schemas.openxmlformats.org/presentationml/2006/ole">
            <mc:AlternateContent xmlns:mc="http://schemas.openxmlformats.org/markup-compatibility/2006">
              <mc:Choice xmlns:v="urn:schemas-microsoft-com:vml" Requires="v">
                <p:oleObj spid="_x0000_s49199" name="Bitmap Image" r:id="rId7" imgW="3476190" imgH="2505425" progId="">
                  <p:embed/>
                </p:oleObj>
              </mc:Choice>
              <mc:Fallback>
                <p:oleObj name="Bitmap Image" r:id="rId7" imgW="3476190" imgH="2505425"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819400"/>
                        <a:ext cx="18288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656" name="Object 5"/>
          <p:cNvGraphicFramePr>
            <a:graphicFrameLocks noChangeAspect="1"/>
          </p:cNvGraphicFramePr>
          <p:nvPr/>
        </p:nvGraphicFramePr>
        <p:xfrm>
          <a:off x="6781800" y="2743200"/>
          <a:ext cx="1828800" cy="1376363"/>
        </p:xfrm>
        <a:graphic>
          <a:graphicData uri="http://schemas.openxmlformats.org/presentationml/2006/ole">
            <mc:AlternateContent xmlns:mc="http://schemas.openxmlformats.org/markup-compatibility/2006">
              <mc:Choice xmlns:v="urn:schemas-microsoft-com:vml" Requires="v">
                <p:oleObj spid="_x0000_s49200" name="Bitmap Image" r:id="rId9" imgW="3381847" imgH="2542857" progId="">
                  <p:embed/>
                </p:oleObj>
              </mc:Choice>
              <mc:Fallback>
                <p:oleObj name="Bitmap Image" r:id="rId9" imgW="3381847" imgH="2542857"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743200"/>
                        <a:ext cx="18288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657" name="Object 6"/>
          <p:cNvGraphicFramePr>
            <a:graphicFrameLocks noChangeAspect="1"/>
          </p:cNvGraphicFramePr>
          <p:nvPr/>
        </p:nvGraphicFramePr>
        <p:xfrm>
          <a:off x="304800" y="5029200"/>
          <a:ext cx="1824038" cy="1336675"/>
        </p:xfrm>
        <a:graphic>
          <a:graphicData uri="http://schemas.openxmlformats.org/presentationml/2006/ole">
            <mc:AlternateContent xmlns:mc="http://schemas.openxmlformats.org/markup-compatibility/2006">
              <mc:Choice xmlns:v="urn:schemas-microsoft-com:vml" Requires="v">
                <p:oleObj spid="_x0000_s49201" name="Bitmap Image" r:id="rId11" imgW="3495238" imgH="2561905" progId="">
                  <p:embed/>
                </p:oleObj>
              </mc:Choice>
              <mc:Fallback>
                <p:oleObj name="Bitmap Image" r:id="rId11" imgW="3495238" imgH="2561905"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029200"/>
                        <a:ext cx="1824038"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658" name="Object 7"/>
          <p:cNvGraphicFramePr>
            <a:graphicFrameLocks noChangeAspect="1"/>
          </p:cNvGraphicFramePr>
          <p:nvPr/>
        </p:nvGraphicFramePr>
        <p:xfrm>
          <a:off x="5943600" y="4648200"/>
          <a:ext cx="2847975" cy="1982788"/>
        </p:xfrm>
        <a:graphic>
          <a:graphicData uri="http://schemas.openxmlformats.org/presentationml/2006/ole">
            <mc:AlternateContent xmlns:mc="http://schemas.openxmlformats.org/markup-compatibility/2006">
              <mc:Choice xmlns:v="urn:schemas-microsoft-com:vml" Requires="v">
                <p:oleObj spid="_x0000_s49202" name="Bitmap Image" r:id="rId13" imgW="3104762" imgH="2161905" progId="">
                  <p:embed/>
                </p:oleObj>
              </mc:Choice>
              <mc:Fallback>
                <p:oleObj name="Bitmap Image" r:id="rId13" imgW="3104762" imgH="2161905"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4648200"/>
                        <a:ext cx="2847975"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9" name="Text Box 11"/>
          <p:cNvSpPr txBox="1">
            <a:spLocks noChangeArrowheads="1"/>
          </p:cNvSpPr>
          <p:nvPr/>
        </p:nvSpPr>
        <p:spPr bwMode="auto">
          <a:xfrm>
            <a:off x="517525" y="4202113"/>
            <a:ext cx="1228725" cy="304800"/>
          </a:xfrm>
          <a:prstGeom prst="rect">
            <a:avLst/>
          </a:prstGeom>
          <a:noFill/>
          <a:ln w="9525">
            <a:noFill/>
            <a:miter lim="800000"/>
            <a:headEnd/>
            <a:tailEnd/>
          </a:ln>
        </p:spPr>
        <p:txBody>
          <a:bodyPr wrap="none">
            <a:prstTxWarp prst="textNoShape">
              <a:avLst/>
            </a:prstTxWarp>
            <a:spAutoFit/>
          </a:bodyPr>
          <a:lstStyle/>
          <a:p>
            <a:r>
              <a:rPr lang="en-US" sz="1400">
                <a:solidFill>
                  <a:srgbClr val="993366"/>
                </a:solidFill>
                <a:latin typeface="Arial" pitchFamily="-108" charset="0"/>
              </a:rPr>
              <a:t>compactness</a:t>
            </a:r>
          </a:p>
        </p:txBody>
      </p:sp>
      <p:sp>
        <p:nvSpPr>
          <p:cNvPr id="27660" name="Text Box 12"/>
          <p:cNvSpPr txBox="1">
            <a:spLocks noChangeArrowheads="1"/>
          </p:cNvSpPr>
          <p:nvPr/>
        </p:nvSpPr>
        <p:spPr bwMode="auto">
          <a:xfrm>
            <a:off x="2574925" y="4129088"/>
            <a:ext cx="1920875" cy="517525"/>
          </a:xfrm>
          <a:prstGeom prst="rect">
            <a:avLst/>
          </a:prstGeom>
          <a:noFill/>
          <a:ln w="9525">
            <a:noFill/>
            <a:miter lim="800000"/>
            <a:headEnd/>
            <a:tailEnd/>
          </a:ln>
        </p:spPr>
        <p:txBody>
          <a:bodyPr>
            <a:prstTxWarp prst="textNoShape">
              <a:avLst/>
            </a:prstTxWarp>
            <a:spAutoFit/>
          </a:bodyPr>
          <a:lstStyle/>
          <a:p>
            <a:r>
              <a:rPr lang="en-US" sz="1400">
                <a:solidFill>
                  <a:srgbClr val="993366"/>
                </a:solidFill>
                <a:latin typeface="Arial" pitchFamily="-108" charset="0"/>
              </a:rPr>
              <a:t>size/volume of interface</a:t>
            </a:r>
          </a:p>
        </p:txBody>
      </p:sp>
      <p:sp>
        <p:nvSpPr>
          <p:cNvPr id="27661" name="Text Box 13"/>
          <p:cNvSpPr txBox="1">
            <a:spLocks noChangeArrowheads="1"/>
          </p:cNvSpPr>
          <p:nvPr/>
        </p:nvSpPr>
        <p:spPr bwMode="auto">
          <a:xfrm>
            <a:off x="4708525" y="4052888"/>
            <a:ext cx="1768475" cy="517525"/>
          </a:xfrm>
          <a:prstGeom prst="rect">
            <a:avLst/>
          </a:prstGeom>
          <a:noFill/>
          <a:ln w="9525">
            <a:noFill/>
            <a:miter lim="800000"/>
            <a:headEnd/>
            <a:tailEnd/>
          </a:ln>
        </p:spPr>
        <p:txBody>
          <a:bodyPr>
            <a:prstTxWarp prst="textNoShape">
              <a:avLst/>
            </a:prstTxWarp>
            <a:spAutoFit/>
          </a:bodyPr>
          <a:lstStyle/>
          <a:p>
            <a:r>
              <a:rPr lang="en-US" sz="1400">
                <a:solidFill>
                  <a:srgbClr val="993366"/>
                </a:solidFill>
                <a:latin typeface="Arial" pitchFamily="-108" charset="0"/>
              </a:rPr>
              <a:t>relative motion between domains</a:t>
            </a:r>
          </a:p>
        </p:txBody>
      </p:sp>
      <p:sp>
        <p:nvSpPr>
          <p:cNvPr id="27662" name="Text Box 14"/>
          <p:cNvSpPr txBox="1">
            <a:spLocks noChangeArrowheads="1"/>
          </p:cNvSpPr>
          <p:nvPr/>
        </p:nvSpPr>
        <p:spPr bwMode="auto">
          <a:xfrm>
            <a:off x="685800" y="6546850"/>
            <a:ext cx="1130300" cy="304800"/>
          </a:xfrm>
          <a:prstGeom prst="rect">
            <a:avLst/>
          </a:prstGeom>
          <a:noFill/>
          <a:ln w="9525">
            <a:noFill/>
            <a:miter lim="800000"/>
            <a:headEnd/>
            <a:tailEnd/>
          </a:ln>
        </p:spPr>
        <p:txBody>
          <a:bodyPr wrap="none">
            <a:prstTxWarp prst="textNoShape">
              <a:avLst/>
            </a:prstTxWarp>
            <a:spAutoFit/>
          </a:bodyPr>
          <a:lstStyle/>
          <a:p>
            <a:r>
              <a:rPr lang="en-US" sz="1400">
                <a:solidFill>
                  <a:srgbClr val="993366"/>
                </a:solidFill>
                <a:latin typeface="Arial" pitchFamily="-108" charset="0"/>
              </a:rPr>
              <a:t>domain size</a:t>
            </a:r>
          </a:p>
        </p:txBody>
      </p:sp>
      <p:sp>
        <p:nvSpPr>
          <p:cNvPr id="27663" name="Text Box 15"/>
          <p:cNvSpPr txBox="1">
            <a:spLocks noChangeArrowheads="1"/>
          </p:cNvSpPr>
          <p:nvPr/>
        </p:nvSpPr>
        <p:spPr bwMode="auto">
          <a:xfrm>
            <a:off x="6858000" y="4140200"/>
            <a:ext cx="1798638" cy="304800"/>
          </a:xfrm>
          <a:prstGeom prst="rect">
            <a:avLst/>
          </a:prstGeom>
          <a:noFill/>
          <a:ln w="9525">
            <a:noFill/>
            <a:miter lim="800000"/>
            <a:headEnd/>
            <a:tailEnd/>
          </a:ln>
        </p:spPr>
        <p:txBody>
          <a:bodyPr wrap="none">
            <a:prstTxWarp prst="textNoShape">
              <a:avLst/>
            </a:prstTxWarp>
            <a:spAutoFit/>
          </a:bodyPr>
          <a:lstStyle/>
          <a:p>
            <a:r>
              <a:rPr lang="en-US" sz="1400">
                <a:solidFill>
                  <a:srgbClr val="993366"/>
                </a:solidFill>
                <a:latin typeface="Arial" pitchFamily="-108" charset="0"/>
              </a:rPr>
              <a:t>number of segments</a:t>
            </a:r>
          </a:p>
        </p:txBody>
      </p:sp>
      <p:sp>
        <p:nvSpPr>
          <p:cNvPr id="27664" name="Text Box 16"/>
          <p:cNvSpPr txBox="1">
            <a:spLocks noChangeArrowheads="1"/>
          </p:cNvSpPr>
          <p:nvPr/>
        </p:nvSpPr>
        <p:spPr bwMode="auto">
          <a:xfrm>
            <a:off x="3657600" y="4953000"/>
            <a:ext cx="2209800" cy="1049338"/>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rgbClr val="009999"/>
                </a:solidFill>
                <a:latin typeface="Arial" pitchFamily="-108" charset="0"/>
              </a:rPr>
              <a:t>Train neural network using all parameters</a:t>
            </a:r>
          </a:p>
          <a:p>
            <a:pPr>
              <a:spcBef>
                <a:spcPct val="50000"/>
              </a:spcBef>
            </a:pPr>
            <a:r>
              <a:rPr lang="en-US" sz="1400">
                <a:solidFill>
                  <a:srgbClr val="009999"/>
                </a:solidFill>
                <a:latin typeface="Arial" pitchFamily="-108" charset="0"/>
              </a:rPr>
              <a:t>Output is given as a probability[0-1]</a:t>
            </a:r>
          </a:p>
        </p:txBody>
      </p:sp>
      <p:sp>
        <p:nvSpPr>
          <p:cNvPr id="19" name="TextBox 18"/>
          <p:cNvSpPr txBox="1"/>
          <p:nvPr/>
        </p:nvSpPr>
        <p:spPr>
          <a:xfrm>
            <a:off x="228600" y="28163"/>
            <a:ext cx="8213757" cy="369332"/>
          </a:xfrm>
          <a:prstGeom prst="rect">
            <a:avLst/>
          </a:prstGeom>
          <a:noFill/>
        </p:spPr>
        <p:txBody>
          <a:bodyPr wrap="none" rtlCol="0">
            <a:spAutoFit/>
          </a:bodyPr>
          <a:lstStyle/>
          <a:p>
            <a:r>
              <a:rPr lang="en-US" b="1" dirty="0" smtClean="0">
                <a:solidFill>
                  <a:schemeClr val="accent2"/>
                </a:solidFill>
                <a:latin typeface="Arial" pitchFamily="-108" charset="0"/>
              </a:rPr>
              <a:t>Domain Parser: domain decomposition using graph-theoretical approach</a:t>
            </a:r>
            <a:endParaRPr lang="en-US" b="1" dirty="0">
              <a:solidFill>
                <a:schemeClr val="accent2"/>
              </a:solidFill>
              <a:latin typeface="Arial" pitchFamily="-108" charset="0"/>
            </a:endParaRPr>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0"/>
                                  </p:stCondLst>
                                  <p:childTnLst>
                                    <p:set>
                                      <p:cBhvr>
                                        <p:cTn id="11" dur="1" fill="hold">
                                          <p:stCondLst>
                                            <p:cond delay="0"/>
                                          </p:stCondLst>
                                        </p:cTn>
                                        <p:tgtEl>
                                          <p:spTgt spid="27654"/>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2500"/>
                                  </p:stCondLst>
                                  <p:childTnLst>
                                    <p:set>
                                      <p:cBhvr>
                                        <p:cTn id="17" dur="1" fill="hold">
                                          <p:stCondLst>
                                            <p:cond delay="0"/>
                                          </p:stCondLst>
                                        </p:cTn>
                                        <p:tgtEl>
                                          <p:spTgt spid="27655"/>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nodeType="afterEffect">
                                  <p:stCondLst>
                                    <p:cond delay="2000"/>
                                  </p:stCondLst>
                                  <p:childTnLst>
                                    <p:set>
                                      <p:cBhvr>
                                        <p:cTn id="23" dur="1" fill="hold">
                                          <p:stCondLst>
                                            <p:cond delay="0"/>
                                          </p:stCondLst>
                                        </p:cTn>
                                        <p:tgtEl>
                                          <p:spTgt spid="27656"/>
                                        </p:tgtEl>
                                        <p:attrNameLst>
                                          <p:attrName>style.visibility</p:attrName>
                                        </p:attrNameLst>
                                      </p:cBhvr>
                                      <p:to>
                                        <p:strVal val="visible"/>
                                      </p:to>
                                    </p:set>
                                  </p:childTnLst>
                                </p:cTn>
                              </p:par>
                            </p:childTnLst>
                          </p:cTn>
                        </p:par>
                        <p:par>
                          <p:cTn id="24" fill="hold">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27663"/>
                                        </p:tgtEl>
                                        <p:attrNameLst>
                                          <p:attrName>style.visibility</p:attrName>
                                        </p:attrNameLst>
                                      </p:cBhvr>
                                      <p:to>
                                        <p:strVal val="visible"/>
                                      </p:to>
                                    </p:set>
                                  </p:childTnLst>
                                </p:cTn>
                              </p:par>
                            </p:childTnLst>
                          </p:cTn>
                        </p:par>
                        <p:par>
                          <p:cTn id="27" fill="hold">
                            <p:stCondLst>
                              <p:cond delay="7000"/>
                            </p:stCondLst>
                            <p:childTnLst>
                              <p:par>
                                <p:cTn id="28" presetID="1" presetClass="entr" presetSubtype="0" fill="hold" nodeType="afterEffect">
                                  <p:stCondLst>
                                    <p:cond delay="3000"/>
                                  </p:stCondLst>
                                  <p:childTnLst>
                                    <p:set>
                                      <p:cBhvr>
                                        <p:cTn id="29" dur="1" fill="hold">
                                          <p:stCondLst>
                                            <p:cond delay="0"/>
                                          </p:stCondLst>
                                        </p:cTn>
                                        <p:tgtEl>
                                          <p:spTgt spid="27657"/>
                                        </p:tgtEl>
                                        <p:attrNameLst>
                                          <p:attrName>style.visibility</p:attrName>
                                        </p:attrNameLst>
                                      </p:cBhvr>
                                      <p:to>
                                        <p:strVal val="visible"/>
                                      </p:to>
                                    </p:set>
                                  </p:childTnLst>
                                </p:cTn>
                              </p:par>
                            </p:childTnLst>
                          </p:cTn>
                        </p:par>
                        <p:par>
                          <p:cTn id="30" fill="hold">
                            <p:stCondLst>
                              <p:cond delay="10000"/>
                            </p:stCondLst>
                            <p:childTnLst>
                              <p:par>
                                <p:cTn id="31" presetID="1" presetClass="entr" presetSubtype="0" fill="hold" grpId="0" nodeType="afterEffect">
                                  <p:stCondLst>
                                    <p:cond delay="0"/>
                                  </p:stCondLst>
                                  <p:childTnLst>
                                    <p:set>
                                      <p:cBhvr>
                                        <p:cTn id="32" dur="1" fill="hold">
                                          <p:stCondLst>
                                            <p:cond delay="0"/>
                                          </p:stCondLst>
                                        </p:cTn>
                                        <p:tgtEl>
                                          <p:spTgt spid="276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64"/>
                                        </p:tgtEl>
                                        <p:attrNameLst>
                                          <p:attrName>style.visibility</p:attrName>
                                        </p:attrNameLst>
                                      </p:cBhvr>
                                      <p:to>
                                        <p:strVal val="visible"/>
                                      </p:to>
                                    </p:set>
                                    <p:anim calcmode="lin" valueType="num">
                                      <p:cBhvr additive="base">
                                        <p:cTn id="37" dur="500" fill="hold"/>
                                        <p:tgtEl>
                                          <p:spTgt spid="27664"/>
                                        </p:tgtEl>
                                        <p:attrNameLst>
                                          <p:attrName>ppt_x</p:attrName>
                                        </p:attrNameLst>
                                      </p:cBhvr>
                                      <p:tavLst>
                                        <p:tav tm="0">
                                          <p:val>
                                            <p:strVal val="#ppt_x"/>
                                          </p:val>
                                        </p:tav>
                                        <p:tav tm="100000">
                                          <p:val>
                                            <p:strVal val="#ppt_x"/>
                                          </p:val>
                                        </p:tav>
                                      </p:tavLst>
                                    </p:anim>
                                    <p:anim calcmode="lin" valueType="num">
                                      <p:cBhvr additive="base">
                                        <p:cTn id="38" dur="500" fill="hold"/>
                                        <p:tgtEl>
                                          <p:spTgt spid="2766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658"/>
                                        </p:tgtEl>
                                        <p:attrNameLst>
                                          <p:attrName>style.visibility</p:attrName>
                                        </p:attrNameLst>
                                      </p:cBhvr>
                                      <p:to>
                                        <p:strVal val="visible"/>
                                      </p:to>
                                    </p:set>
                                    <p:anim calcmode="lin" valueType="num">
                                      <p:cBhvr additive="base">
                                        <p:cTn id="41" dur="500" fill="hold"/>
                                        <p:tgtEl>
                                          <p:spTgt spid="27658"/>
                                        </p:tgtEl>
                                        <p:attrNameLst>
                                          <p:attrName>ppt_x</p:attrName>
                                        </p:attrNameLst>
                                      </p:cBhvr>
                                      <p:tavLst>
                                        <p:tav tm="0">
                                          <p:val>
                                            <p:strVal val="#ppt_x"/>
                                          </p:val>
                                        </p:tav>
                                        <p:tav tm="100000">
                                          <p:val>
                                            <p:strVal val="#ppt_x"/>
                                          </p:val>
                                        </p:tav>
                                      </p:tavLst>
                                    </p:anim>
                                    <p:anim calcmode="lin" valueType="num">
                                      <p:cBhvr additive="base">
                                        <p:cTn id="42"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P spid="27662" grpId="0"/>
      <p:bldP spid="27663" grpId="0"/>
      <p:bldP spid="276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Comparison of Automated vs. Manual Methods</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8" descr="The image “http://ieng9.ucsd.edu/~tholland/fixedimg/1e88a/ncbi/ncbi.png” cannot be displayed, because it contains errors."/>
          <p:cNvPicPr>
            <a:picLocks noChangeAspect="1" noChangeArrowheads="1"/>
          </p:cNvPicPr>
          <p:nvPr/>
        </p:nvPicPr>
        <p:blipFill>
          <a:blip r:embed="rId2"/>
          <a:srcRect/>
          <a:stretch>
            <a:fillRect/>
          </a:stretch>
        </p:blipFill>
        <p:spPr bwMode="auto">
          <a:xfrm>
            <a:off x="2971800" y="4343400"/>
            <a:ext cx="1339850" cy="1081088"/>
          </a:xfrm>
          <a:prstGeom prst="rect">
            <a:avLst/>
          </a:prstGeom>
          <a:noFill/>
          <a:ln w="9525">
            <a:noFill/>
            <a:miter lim="800000"/>
            <a:headEnd/>
            <a:tailEnd/>
          </a:ln>
        </p:spPr>
      </p:pic>
      <p:sp>
        <p:nvSpPr>
          <p:cNvPr id="118787" name="Text Box 5"/>
          <p:cNvSpPr txBox="1">
            <a:spLocks noChangeArrowheads="1"/>
          </p:cNvSpPr>
          <p:nvPr/>
        </p:nvSpPr>
        <p:spPr bwMode="auto">
          <a:xfrm>
            <a:off x="0" y="1447800"/>
            <a:ext cx="4037013" cy="784225"/>
          </a:xfrm>
          <a:prstGeom prst="rect">
            <a:avLst/>
          </a:prstGeom>
          <a:noFill/>
          <a:ln w="9525">
            <a:noFill/>
            <a:miter lim="800000"/>
            <a:headEnd/>
            <a:tailEnd/>
          </a:ln>
        </p:spPr>
        <p:txBody>
          <a:bodyPr>
            <a:prstTxWarp prst="textNoShape">
              <a:avLst/>
            </a:prstTxWarp>
            <a:spAutoFit/>
          </a:bodyPr>
          <a:lstStyle/>
          <a:p>
            <a:r>
              <a:rPr lang="en-US" sz="1500">
                <a:solidFill>
                  <a:schemeClr val="accent2"/>
                </a:solidFill>
                <a:latin typeface="Eras Demi ITC" pitchFamily="34" charset="0"/>
              </a:rPr>
              <a:t>Very small simple domains: difficult to separate. Issues: minimum domain size, low contact density</a:t>
            </a:r>
          </a:p>
        </p:txBody>
      </p:sp>
      <p:grpSp>
        <p:nvGrpSpPr>
          <p:cNvPr id="2" name="Group 6"/>
          <p:cNvGrpSpPr>
            <a:grpSpLocks/>
          </p:cNvGrpSpPr>
          <p:nvPr/>
        </p:nvGrpSpPr>
        <p:grpSpPr bwMode="auto">
          <a:xfrm>
            <a:off x="298450" y="2276475"/>
            <a:ext cx="3455650" cy="1617663"/>
            <a:chOff x="144" y="2917"/>
            <a:chExt cx="2999" cy="1350"/>
          </a:xfrm>
        </p:grpSpPr>
        <p:pic>
          <p:nvPicPr>
            <p:cNvPr id="118819" name="Picture 7"/>
            <p:cNvPicPr>
              <a:picLocks noChangeAspect="1" noChangeArrowheads="1"/>
            </p:cNvPicPr>
            <p:nvPr/>
          </p:nvPicPr>
          <p:blipFill>
            <a:blip r:embed="rId3"/>
            <a:srcRect/>
            <a:stretch>
              <a:fillRect/>
            </a:stretch>
          </p:blipFill>
          <p:spPr bwMode="auto">
            <a:xfrm>
              <a:off x="192" y="3120"/>
              <a:ext cx="864" cy="745"/>
            </a:xfrm>
            <a:prstGeom prst="rect">
              <a:avLst/>
            </a:prstGeom>
            <a:noFill/>
            <a:ln w="9525">
              <a:noFill/>
              <a:miter lim="800000"/>
              <a:headEnd/>
              <a:tailEnd/>
            </a:ln>
          </p:spPr>
        </p:pic>
        <p:pic>
          <p:nvPicPr>
            <p:cNvPr id="118820" name="Picture 8"/>
            <p:cNvPicPr>
              <a:picLocks noChangeAspect="1" noChangeArrowheads="1"/>
            </p:cNvPicPr>
            <p:nvPr/>
          </p:nvPicPr>
          <p:blipFill>
            <a:blip r:embed="rId4"/>
            <a:srcRect/>
            <a:stretch>
              <a:fillRect/>
            </a:stretch>
          </p:blipFill>
          <p:spPr bwMode="auto">
            <a:xfrm>
              <a:off x="1296" y="3120"/>
              <a:ext cx="864" cy="744"/>
            </a:xfrm>
            <a:prstGeom prst="rect">
              <a:avLst/>
            </a:prstGeom>
            <a:noFill/>
            <a:ln w="9525">
              <a:noFill/>
              <a:miter lim="800000"/>
              <a:headEnd/>
              <a:tailEnd/>
            </a:ln>
          </p:spPr>
        </p:pic>
        <p:pic>
          <p:nvPicPr>
            <p:cNvPr id="118821" name="Picture 9"/>
            <p:cNvPicPr>
              <a:picLocks noChangeAspect="1" noChangeArrowheads="1"/>
            </p:cNvPicPr>
            <p:nvPr/>
          </p:nvPicPr>
          <p:blipFill>
            <a:blip r:embed="rId5"/>
            <a:srcRect/>
            <a:stretch>
              <a:fillRect/>
            </a:stretch>
          </p:blipFill>
          <p:spPr bwMode="auto">
            <a:xfrm>
              <a:off x="2304" y="3216"/>
              <a:ext cx="816" cy="704"/>
            </a:xfrm>
            <a:prstGeom prst="rect">
              <a:avLst/>
            </a:prstGeom>
            <a:noFill/>
            <a:ln w="9525">
              <a:noFill/>
              <a:miter lim="800000"/>
              <a:headEnd/>
              <a:tailEnd/>
            </a:ln>
          </p:spPr>
        </p:pic>
        <p:sp>
          <p:nvSpPr>
            <p:cNvPr id="118822" name="Text Box 10"/>
            <p:cNvSpPr txBox="1">
              <a:spLocks noChangeArrowheads="1"/>
            </p:cNvSpPr>
            <p:nvPr/>
          </p:nvSpPr>
          <p:spPr bwMode="auto">
            <a:xfrm>
              <a:off x="144" y="3936"/>
              <a:ext cx="940" cy="331"/>
            </a:xfrm>
            <a:prstGeom prst="rect">
              <a:avLst/>
            </a:prstGeom>
            <a:noFill/>
            <a:ln w="9525">
              <a:noFill/>
              <a:miter lim="800000"/>
              <a:headEnd/>
              <a:tailEnd/>
            </a:ln>
          </p:spPr>
          <p:txBody>
            <a:bodyPr wrap="none">
              <a:prstTxWarp prst="textNoShape">
                <a:avLst/>
              </a:prstTxWarp>
              <a:spAutoFit/>
            </a:bodyPr>
            <a:lstStyle/>
            <a:p>
              <a:r>
                <a:rPr lang="en-US" sz="1000" b="1">
                  <a:ea typeface="Arial" pitchFamily="-112" charset="0"/>
                  <a:cs typeface="Arial" pitchFamily="-112" charset="0"/>
                </a:rPr>
                <a:t>Experts</a:t>
              </a:r>
              <a:r>
                <a:rPr lang="en-US" sz="1000">
                  <a:ea typeface="Arial" pitchFamily="-112" charset="0"/>
                  <a:cs typeface="Arial" pitchFamily="-112" charset="0"/>
                </a:rPr>
                <a:t>: </a:t>
              </a:r>
              <a:r>
                <a:rPr lang="en-US" sz="1000" b="1">
                  <a:ea typeface="Arial" pitchFamily="-112" charset="0"/>
                  <a:cs typeface="Arial" pitchFamily="-112" charset="0"/>
                </a:rPr>
                <a:t>4</a:t>
              </a:r>
              <a:r>
                <a:rPr lang="en-US" sz="1000">
                  <a:ea typeface="Arial" pitchFamily="-112" charset="0"/>
                  <a:cs typeface="Arial" pitchFamily="-112" charset="0"/>
                </a:rPr>
                <a:t> </a:t>
              </a:r>
            </a:p>
            <a:p>
              <a:r>
                <a:rPr lang="en-US" sz="1000">
                  <a:ea typeface="Arial" pitchFamily="-112" charset="0"/>
                  <a:cs typeface="Arial" pitchFamily="-112" charset="0"/>
                </a:rPr>
                <a:t>NCBI method: 4</a:t>
              </a:r>
            </a:p>
          </p:txBody>
        </p:sp>
        <p:sp>
          <p:nvSpPr>
            <p:cNvPr id="118823" name="Text Box 11"/>
            <p:cNvSpPr txBox="1">
              <a:spLocks noChangeArrowheads="1"/>
            </p:cNvSpPr>
            <p:nvPr/>
          </p:nvSpPr>
          <p:spPr bwMode="auto">
            <a:xfrm>
              <a:off x="1429" y="3925"/>
              <a:ext cx="984" cy="204"/>
            </a:xfrm>
            <a:prstGeom prst="rect">
              <a:avLst/>
            </a:prstGeom>
            <a:noFill/>
            <a:ln w="9525">
              <a:noFill/>
              <a:miter lim="800000"/>
              <a:headEnd/>
              <a:tailEnd/>
            </a:ln>
          </p:spPr>
          <p:txBody>
            <a:bodyPr wrap="none">
              <a:prstTxWarp prst="textNoShape">
                <a:avLst/>
              </a:prstTxWarp>
              <a:spAutoFit/>
            </a:bodyPr>
            <a:lstStyle/>
            <a:p>
              <a:r>
                <a:rPr lang="en-US" sz="1000">
                  <a:ea typeface="Arial" pitchFamily="-112" charset="0"/>
                  <a:cs typeface="Arial" pitchFamily="-112" charset="0"/>
                </a:rPr>
                <a:t>DomainParser: 2</a:t>
              </a:r>
            </a:p>
          </p:txBody>
        </p:sp>
        <p:sp>
          <p:nvSpPr>
            <p:cNvPr id="118824" name="Text Box 12"/>
            <p:cNvSpPr txBox="1">
              <a:spLocks noChangeArrowheads="1"/>
            </p:cNvSpPr>
            <p:nvPr/>
          </p:nvSpPr>
          <p:spPr bwMode="auto">
            <a:xfrm>
              <a:off x="2448" y="3936"/>
              <a:ext cx="695" cy="205"/>
            </a:xfrm>
            <a:prstGeom prst="rect">
              <a:avLst/>
            </a:prstGeom>
            <a:noFill/>
            <a:ln w="9525">
              <a:noFill/>
              <a:miter lim="800000"/>
              <a:headEnd/>
              <a:tailEnd/>
            </a:ln>
          </p:spPr>
          <p:txBody>
            <a:bodyPr wrap="none">
              <a:prstTxWarp prst="textNoShape">
                <a:avLst/>
              </a:prstTxWarp>
              <a:spAutoFit/>
            </a:bodyPr>
            <a:lstStyle/>
            <a:p>
              <a:r>
                <a:rPr lang="en-US" sz="1000" dirty="0">
                  <a:ea typeface="Arial" pitchFamily="-112" charset="0"/>
                  <a:cs typeface="Arial" pitchFamily="-112" charset="0"/>
                </a:rPr>
                <a:t>PDP, PUU:</a:t>
              </a:r>
              <a:r>
                <a:rPr lang="en-US" sz="1000" dirty="0" smtClean="0">
                  <a:ea typeface="Arial" pitchFamily="-112" charset="0"/>
                  <a:cs typeface="Arial" pitchFamily="-112" charset="0"/>
                </a:rPr>
                <a:t> 1</a:t>
              </a:r>
              <a:endParaRPr lang="en-US" sz="1000" dirty="0">
                <a:ea typeface="Arial" pitchFamily="-112" charset="0"/>
                <a:cs typeface="Arial" pitchFamily="-112" charset="0"/>
              </a:endParaRPr>
            </a:p>
          </p:txBody>
        </p:sp>
        <p:sp>
          <p:nvSpPr>
            <p:cNvPr id="118825" name="Text Box 13"/>
            <p:cNvSpPr txBox="1">
              <a:spLocks noChangeArrowheads="1"/>
            </p:cNvSpPr>
            <p:nvPr/>
          </p:nvSpPr>
          <p:spPr bwMode="auto">
            <a:xfrm>
              <a:off x="1574" y="2917"/>
              <a:ext cx="484" cy="204"/>
            </a:xfrm>
            <a:prstGeom prst="rect">
              <a:avLst/>
            </a:prstGeom>
            <a:noFill/>
            <a:ln w="9525">
              <a:noFill/>
              <a:miter lim="800000"/>
              <a:headEnd/>
              <a:tailEnd/>
            </a:ln>
          </p:spPr>
          <p:txBody>
            <a:bodyPr wrap="none">
              <a:prstTxWarp prst="textNoShape">
                <a:avLst/>
              </a:prstTxWarp>
              <a:spAutoFit/>
            </a:bodyPr>
            <a:lstStyle/>
            <a:p>
              <a:r>
                <a:rPr lang="en-US" sz="1000" b="1">
                  <a:ea typeface="Arial" pitchFamily="-112" charset="0"/>
                  <a:cs typeface="Arial" pitchFamily="-112" charset="0"/>
                </a:rPr>
                <a:t>1ubdc</a:t>
              </a:r>
            </a:p>
          </p:txBody>
        </p:sp>
      </p:grpSp>
      <p:pic>
        <p:nvPicPr>
          <p:cNvPr id="118789" name="Picture 14" descr="The image “http://ieng9.ucsd.edu/~tholland/fixedimg/1e88a/puu/puu.png” cannot be displayed, because it contains errors."/>
          <p:cNvPicPr>
            <a:picLocks noChangeAspect="1" noChangeArrowheads="1"/>
          </p:cNvPicPr>
          <p:nvPr/>
        </p:nvPicPr>
        <p:blipFill>
          <a:blip r:embed="rId6"/>
          <a:srcRect/>
          <a:stretch>
            <a:fillRect/>
          </a:stretch>
        </p:blipFill>
        <p:spPr bwMode="auto">
          <a:xfrm>
            <a:off x="1079500" y="4448175"/>
            <a:ext cx="1217613" cy="984250"/>
          </a:xfrm>
          <a:prstGeom prst="rect">
            <a:avLst/>
          </a:prstGeom>
          <a:noFill/>
          <a:ln w="9525">
            <a:noFill/>
            <a:miter lim="800000"/>
            <a:headEnd/>
            <a:tailEnd/>
          </a:ln>
        </p:spPr>
      </p:pic>
      <p:sp>
        <p:nvSpPr>
          <p:cNvPr id="118790" name="Text Box 15"/>
          <p:cNvSpPr txBox="1">
            <a:spLocks noChangeArrowheads="1"/>
          </p:cNvSpPr>
          <p:nvPr/>
        </p:nvSpPr>
        <p:spPr bwMode="auto">
          <a:xfrm>
            <a:off x="1470025" y="5543550"/>
            <a:ext cx="592138" cy="244475"/>
          </a:xfrm>
          <a:prstGeom prst="rect">
            <a:avLst/>
          </a:prstGeom>
          <a:noFill/>
          <a:ln w="9525">
            <a:noFill/>
            <a:miter lim="800000"/>
            <a:headEnd/>
            <a:tailEnd/>
          </a:ln>
        </p:spPr>
        <p:txBody>
          <a:bodyPr wrap="none">
            <a:prstTxWarp prst="textNoShape">
              <a:avLst/>
            </a:prstTxWarp>
            <a:spAutoFit/>
          </a:bodyPr>
          <a:lstStyle/>
          <a:p>
            <a:r>
              <a:rPr lang="en-US" sz="1000">
                <a:ea typeface="Arial" pitchFamily="-112" charset="0"/>
                <a:cs typeface="Arial" pitchFamily="-112" charset="0"/>
              </a:rPr>
              <a:t>PUU: 1</a:t>
            </a:r>
          </a:p>
        </p:txBody>
      </p:sp>
      <p:pic>
        <p:nvPicPr>
          <p:cNvPr id="118791" name="Picture 16" descr="The image “http://ieng9.ucsd.edu/~tholland/fixedimg/1e88a/pdp/pdp.png” cannot be displayed, because it contains errors."/>
          <p:cNvPicPr>
            <a:picLocks noChangeAspect="1" noChangeArrowheads="1"/>
          </p:cNvPicPr>
          <p:nvPr/>
        </p:nvPicPr>
        <p:blipFill>
          <a:blip r:embed="rId7"/>
          <a:srcRect/>
          <a:stretch>
            <a:fillRect/>
          </a:stretch>
        </p:blipFill>
        <p:spPr bwMode="auto">
          <a:xfrm>
            <a:off x="2032000" y="4410075"/>
            <a:ext cx="1252538" cy="1011238"/>
          </a:xfrm>
          <a:prstGeom prst="rect">
            <a:avLst/>
          </a:prstGeom>
          <a:noFill/>
          <a:ln w="9525">
            <a:noFill/>
            <a:miter lim="800000"/>
            <a:headEnd/>
            <a:tailEnd/>
          </a:ln>
        </p:spPr>
      </p:pic>
      <p:sp>
        <p:nvSpPr>
          <p:cNvPr id="118792" name="Text Box 17"/>
          <p:cNvSpPr txBox="1">
            <a:spLocks noChangeArrowheads="1"/>
          </p:cNvSpPr>
          <p:nvPr/>
        </p:nvSpPr>
        <p:spPr bwMode="auto">
          <a:xfrm>
            <a:off x="2393950" y="5524500"/>
            <a:ext cx="584200" cy="244475"/>
          </a:xfrm>
          <a:prstGeom prst="rect">
            <a:avLst/>
          </a:prstGeom>
          <a:noFill/>
          <a:ln w="9525">
            <a:noFill/>
            <a:miter lim="800000"/>
            <a:headEnd/>
            <a:tailEnd/>
          </a:ln>
        </p:spPr>
        <p:txBody>
          <a:bodyPr wrap="none">
            <a:prstTxWarp prst="textNoShape">
              <a:avLst/>
            </a:prstTxWarp>
            <a:spAutoFit/>
          </a:bodyPr>
          <a:lstStyle/>
          <a:p>
            <a:r>
              <a:rPr lang="en-US" sz="1000">
                <a:ea typeface="Arial" pitchFamily="-112" charset="0"/>
                <a:cs typeface="Arial" pitchFamily="-112" charset="0"/>
              </a:rPr>
              <a:t>PDP: 2</a:t>
            </a:r>
          </a:p>
        </p:txBody>
      </p:sp>
      <p:sp>
        <p:nvSpPr>
          <p:cNvPr id="118793" name="Text Box 19"/>
          <p:cNvSpPr txBox="1">
            <a:spLocks noChangeArrowheads="1"/>
          </p:cNvSpPr>
          <p:nvPr/>
        </p:nvSpPr>
        <p:spPr bwMode="auto">
          <a:xfrm>
            <a:off x="3289300" y="5514975"/>
            <a:ext cx="627063" cy="244475"/>
          </a:xfrm>
          <a:prstGeom prst="rect">
            <a:avLst/>
          </a:prstGeom>
          <a:noFill/>
          <a:ln w="9525">
            <a:noFill/>
            <a:miter lim="800000"/>
            <a:headEnd/>
            <a:tailEnd/>
          </a:ln>
        </p:spPr>
        <p:txBody>
          <a:bodyPr wrap="none">
            <a:prstTxWarp prst="textNoShape">
              <a:avLst/>
            </a:prstTxWarp>
            <a:spAutoFit/>
          </a:bodyPr>
          <a:lstStyle/>
          <a:p>
            <a:r>
              <a:rPr lang="en-US" sz="1000">
                <a:ea typeface="Arial" pitchFamily="-112" charset="0"/>
                <a:cs typeface="Arial" pitchFamily="-112" charset="0"/>
              </a:rPr>
              <a:t>NCBI: 2</a:t>
            </a:r>
          </a:p>
        </p:txBody>
      </p:sp>
      <p:pic>
        <p:nvPicPr>
          <p:cNvPr id="118794" name="Picture 20" descr="The image “http://ieng9.ucsd.edu/~tholland/fixedimg/1e88a/cath/cath.png” cannot be displayed, because it contains errors."/>
          <p:cNvPicPr>
            <a:picLocks noChangeAspect="1" noChangeArrowheads="1"/>
          </p:cNvPicPr>
          <p:nvPr/>
        </p:nvPicPr>
        <p:blipFill>
          <a:blip r:embed="rId8"/>
          <a:srcRect/>
          <a:stretch>
            <a:fillRect/>
          </a:stretch>
        </p:blipFill>
        <p:spPr bwMode="auto">
          <a:xfrm>
            <a:off x="0" y="4448175"/>
            <a:ext cx="1235075" cy="996950"/>
          </a:xfrm>
          <a:prstGeom prst="rect">
            <a:avLst/>
          </a:prstGeom>
          <a:noFill/>
          <a:ln w="9525">
            <a:noFill/>
            <a:miter lim="800000"/>
            <a:headEnd/>
            <a:tailEnd/>
          </a:ln>
        </p:spPr>
      </p:pic>
      <p:sp>
        <p:nvSpPr>
          <p:cNvPr id="118795" name="Text Box 21"/>
          <p:cNvSpPr txBox="1">
            <a:spLocks noChangeArrowheads="1"/>
          </p:cNvSpPr>
          <p:nvPr/>
        </p:nvSpPr>
        <p:spPr bwMode="auto">
          <a:xfrm>
            <a:off x="298450" y="5591175"/>
            <a:ext cx="795338" cy="244475"/>
          </a:xfrm>
          <a:prstGeom prst="rect">
            <a:avLst/>
          </a:prstGeom>
          <a:noFill/>
          <a:ln w="9525">
            <a:noFill/>
            <a:miter lim="800000"/>
            <a:headEnd/>
            <a:tailEnd/>
          </a:ln>
        </p:spPr>
        <p:txBody>
          <a:bodyPr wrap="none">
            <a:prstTxWarp prst="textNoShape">
              <a:avLst/>
            </a:prstTxWarp>
            <a:spAutoFit/>
          </a:bodyPr>
          <a:lstStyle/>
          <a:p>
            <a:r>
              <a:rPr lang="en-US" sz="1000" b="1">
                <a:ea typeface="Arial" pitchFamily="-112" charset="0"/>
                <a:cs typeface="Arial" pitchFamily="-112" charset="0"/>
              </a:rPr>
              <a:t>Experts: 3</a:t>
            </a:r>
          </a:p>
        </p:txBody>
      </p:sp>
      <p:sp>
        <p:nvSpPr>
          <p:cNvPr id="118796" name="Text Box 22"/>
          <p:cNvSpPr txBox="1">
            <a:spLocks noChangeArrowheads="1"/>
          </p:cNvSpPr>
          <p:nvPr/>
        </p:nvSpPr>
        <p:spPr bwMode="auto">
          <a:xfrm>
            <a:off x="1660525" y="4029075"/>
            <a:ext cx="533400" cy="244475"/>
          </a:xfrm>
          <a:prstGeom prst="rect">
            <a:avLst/>
          </a:prstGeom>
          <a:noFill/>
          <a:ln w="9525">
            <a:noFill/>
            <a:miter lim="800000"/>
            <a:headEnd/>
            <a:tailEnd/>
          </a:ln>
        </p:spPr>
        <p:txBody>
          <a:bodyPr wrap="none">
            <a:prstTxWarp prst="textNoShape">
              <a:avLst/>
            </a:prstTxWarp>
            <a:spAutoFit/>
          </a:bodyPr>
          <a:lstStyle/>
          <a:p>
            <a:r>
              <a:rPr lang="en-US" sz="1000" b="1">
                <a:ea typeface="Arial" pitchFamily="-112" charset="0"/>
                <a:cs typeface="Arial" pitchFamily="-112" charset="0"/>
              </a:rPr>
              <a:t>1e88a</a:t>
            </a:r>
          </a:p>
        </p:txBody>
      </p:sp>
      <p:sp>
        <p:nvSpPr>
          <p:cNvPr id="18455" name="Text Box 23"/>
          <p:cNvSpPr txBox="1">
            <a:spLocks noChangeArrowheads="1"/>
          </p:cNvSpPr>
          <p:nvPr/>
        </p:nvSpPr>
        <p:spPr bwMode="auto">
          <a:xfrm>
            <a:off x="4648200" y="762000"/>
            <a:ext cx="4225925" cy="369888"/>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Eras Demi ITC" pitchFamily="34" charset="0"/>
              </a:rPr>
              <a:t>Large structures, complex architectures</a:t>
            </a:r>
          </a:p>
        </p:txBody>
      </p:sp>
      <p:pic>
        <p:nvPicPr>
          <p:cNvPr id="18457" name="Picture 25"/>
          <p:cNvPicPr>
            <a:picLocks noChangeAspect="1" noChangeArrowheads="1"/>
          </p:cNvPicPr>
          <p:nvPr/>
        </p:nvPicPr>
        <p:blipFill>
          <a:blip r:embed="rId9"/>
          <a:srcRect/>
          <a:stretch>
            <a:fillRect/>
          </a:stretch>
        </p:blipFill>
        <p:spPr bwMode="auto">
          <a:xfrm>
            <a:off x="4362450" y="1335088"/>
            <a:ext cx="1411288" cy="1216025"/>
          </a:xfrm>
          <a:prstGeom prst="rect">
            <a:avLst/>
          </a:prstGeom>
          <a:noFill/>
          <a:ln w="9525">
            <a:noFill/>
            <a:miter lim="800000"/>
            <a:headEnd/>
            <a:tailEnd/>
          </a:ln>
        </p:spPr>
      </p:pic>
      <p:pic>
        <p:nvPicPr>
          <p:cNvPr id="18458" name="Picture 26"/>
          <p:cNvPicPr>
            <a:picLocks noChangeAspect="1" noChangeArrowheads="1"/>
          </p:cNvPicPr>
          <p:nvPr/>
        </p:nvPicPr>
        <p:blipFill>
          <a:blip r:embed="rId10"/>
          <a:srcRect/>
          <a:stretch>
            <a:fillRect/>
          </a:stretch>
        </p:blipFill>
        <p:spPr bwMode="auto">
          <a:xfrm>
            <a:off x="5895975" y="1373188"/>
            <a:ext cx="1338263" cy="1152525"/>
          </a:xfrm>
          <a:prstGeom prst="rect">
            <a:avLst/>
          </a:prstGeom>
          <a:noFill/>
          <a:ln w="9525">
            <a:noFill/>
            <a:miter lim="800000"/>
            <a:headEnd/>
            <a:tailEnd/>
          </a:ln>
        </p:spPr>
      </p:pic>
      <p:pic>
        <p:nvPicPr>
          <p:cNvPr id="18459" name="Picture 27"/>
          <p:cNvPicPr>
            <a:picLocks noChangeAspect="1" noChangeArrowheads="1"/>
          </p:cNvPicPr>
          <p:nvPr/>
        </p:nvPicPr>
        <p:blipFill>
          <a:blip r:embed="rId11"/>
          <a:srcRect/>
          <a:stretch>
            <a:fillRect/>
          </a:stretch>
        </p:blipFill>
        <p:spPr bwMode="auto">
          <a:xfrm>
            <a:off x="7534275" y="1439863"/>
            <a:ext cx="1308100" cy="1127125"/>
          </a:xfrm>
          <a:prstGeom prst="rect">
            <a:avLst/>
          </a:prstGeom>
          <a:noFill/>
          <a:ln w="9525">
            <a:noFill/>
            <a:miter lim="800000"/>
            <a:headEnd/>
            <a:tailEnd/>
          </a:ln>
        </p:spPr>
      </p:pic>
      <p:sp>
        <p:nvSpPr>
          <p:cNvPr id="18460" name="Text Box 28"/>
          <p:cNvSpPr txBox="1">
            <a:spLocks noChangeArrowheads="1"/>
          </p:cNvSpPr>
          <p:nvPr/>
        </p:nvSpPr>
        <p:spPr bwMode="auto">
          <a:xfrm>
            <a:off x="6604000" y="1130300"/>
            <a:ext cx="508000" cy="228600"/>
          </a:xfrm>
          <a:prstGeom prst="rect">
            <a:avLst/>
          </a:prstGeom>
          <a:noFill/>
          <a:ln w="9525">
            <a:noFill/>
            <a:miter lim="800000"/>
            <a:headEnd/>
            <a:tailEnd/>
          </a:ln>
        </p:spPr>
        <p:txBody>
          <a:bodyPr wrap="none">
            <a:prstTxWarp prst="textNoShape">
              <a:avLst/>
            </a:prstTxWarp>
            <a:spAutoFit/>
          </a:bodyPr>
          <a:lstStyle/>
          <a:p>
            <a:r>
              <a:rPr lang="en-US" sz="900" b="1">
                <a:ea typeface="Arial" pitchFamily="-112" charset="0"/>
                <a:cs typeface="Arial" pitchFamily="-112" charset="0"/>
              </a:rPr>
              <a:t>1dcea</a:t>
            </a:r>
          </a:p>
        </p:txBody>
      </p:sp>
      <p:sp>
        <p:nvSpPr>
          <p:cNvPr id="18461" name="Text Box 29"/>
          <p:cNvSpPr txBox="1">
            <a:spLocks noChangeArrowheads="1"/>
          </p:cNvSpPr>
          <p:nvPr/>
        </p:nvSpPr>
        <p:spPr bwMode="auto">
          <a:xfrm>
            <a:off x="4708525" y="2625725"/>
            <a:ext cx="736600" cy="228600"/>
          </a:xfrm>
          <a:prstGeom prst="rect">
            <a:avLst/>
          </a:prstGeom>
          <a:noFill/>
          <a:ln w="9525">
            <a:noFill/>
            <a:miter lim="800000"/>
            <a:headEnd/>
            <a:tailEnd/>
          </a:ln>
        </p:spPr>
        <p:txBody>
          <a:bodyPr wrap="none">
            <a:prstTxWarp prst="textNoShape">
              <a:avLst/>
            </a:prstTxWarp>
            <a:spAutoFit/>
          </a:bodyPr>
          <a:lstStyle/>
          <a:p>
            <a:r>
              <a:rPr lang="en-US" sz="900" b="1">
                <a:ea typeface="Arial" pitchFamily="-112" charset="0"/>
                <a:cs typeface="Arial" pitchFamily="-112" charset="0"/>
              </a:rPr>
              <a:t>Experts: 3</a:t>
            </a:r>
          </a:p>
        </p:txBody>
      </p:sp>
      <p:sp>
        <p:nvSpPr>
          <p:cNvPr id="18462" name="Text Box 30"/>
          <p:cNvSpPr txBox="1">
            <a:spLocks noChangeArrowheads="1"/>
          </p:cNvSpPr>
          <p:nvPr/>
        </p:nvSpPr>
        <p:spPr bwMode="auto">
          <a:xfrm>
            <a:off x="6248400" y="2652713"/>
            <a:ext cx="552450" cy="228600"/>
          </a:xfrm>
          <a:prstGeom prst="rect">
            <a:avLst/>
          </a:prstGeom>
          <a:noFill/>
          <a:ln w="9525">
            <a:noFill/>
            <a:miter lim="800000"/>
            <a:headEnd/>
            <a:tailEnd/>
          </a:ln>
        </p:spPr>
        <p:txBody>
          <a:bodyPr wrap="none">
            <a:prstTxWarp prst="textNoShape">
              <a:avLst/>
            </a:prstTxWarp>
            <a:spAutoFit/>
          </a:bodyPr>
          <a:lstStyle/>
          <a:p>
            <a:r>
              <a:rPr lang="en-US" sz="900">
                <a:ea typeface="Arial" pitchFamily="-112" charset="0"/>
                <a:cs typeface="Arial" pitchFamily="-112" charset="0"/>
              </a:rPr>
              <a:t>PUU: 6</a:t>
            </a:r>
          </a:p>
        </p:txBody>
      </p:sp>
      <p:sp>
        <p:nvSpPr>
          <p:cNvPr id="18463" name="Text Box 31"/>
          <p:cNvSpPr txBox="1">
            <a:spLocks noChangeArrowheads="1"/>
          </p:cNvSpPr>
          <p:nvPr/>
        </p:nvSpPr>
        <p:spPr bwMode="auto">
          <a:xfrm>
            <a:off x="7632700" y="2597150"/>
            <a:ext cx="1200150" cy="365125"/>
          </a:xfrm>
          <a:prstGeom prst="rect">
            <a:avLst/>
          </a:prstGeom>
          <a:noFill/>
          <a:ln w="9525">
            <a:noFill/>
            <a:miter lim="800000"/>
            <a:headEnd/>
            <a:tailEnd/>
          </a:ln>
        </p:spPr>
        <p:txBody>
          <a:bodyPr wrap="none">
            <a:prstTxWarp prst="textNoShape">
              <a:avLst/>
            </a:prstTxWarp>
            <a:spAutoFit/>
          </a:bodyPr>
          <a:lstStyle/>
          <a:p>
            <a:r>
              <a:rPr lang="en-US" sz="900">
                <a:ea typeface="Arial" pitchFamily="-112" charset="0"/>
                <a:cs typeface="Arial" pitchFamily="-112" charset="0"/>
              </a:rPr>
              <a:t>NCBI method, PDP,</a:t>
            </a:r>
          </a:p>
          <a:p>
            <a:r>
              <a:rPr lang="en-US" sz="900">
                <a:ea typeface="Arial" pitchFamily="-112" charset="0"/>
                <a:cs typeface="Arial" pitchFamily="-112" charset="0"/>
              </a:rPr>
              <a:t>DomainParser : 5</a:t>
            </a:r>
          </a:p>
        </p:txBody>
      </p:sp>
      <p:pic>
        <p:nvPicPr>
          <p:cNvPr id="18464" name="Picture 32" descr="dpar"/>
          <p:cNvPicPr>
            <a:picLocks noChangeAspect="1" noChangeArrowheads="1"/>
          </p:cNvPicPr>
          <p:nvPr/>
        </p:nvPicPr>
        <p:blipFill>
          <a:blip r:embed="rId12"/>
          <a:srcRect/>
          <a:stretch>
            <a:fillRect/>
          </a:stretch>
        </p:blipFill>
        <p:spPr bwMode="auto">
          <a:xfrm>
            <a:off x="6115050" y="3286125"/>
            <a:ext cx="1524000" cy="1268413"/>
          </a:xfrm>
          <a:prstGeom prst="rect">
            <a:avLst/>
          </a:prstGeom>
          <a:noFill/>
          <a:ln w="9525">
            <a:noFill/>
            <a:miter lim="800000"/>
            <a:headEnd/>
            <a:tailEnd/>
          </a:ln>
        </p:spPr>
      </p:pic>
      <p:pic>
        <p:nvPicPr>
          <p:cNvPr id="18465" name="Picture 33" descr="ncbi"/>
          <p:cNvPicPr>
            <a:picLocks noChangeAspect="1" noChangeArrowheads="1"/>
          </p:cNvPicPr>
          <p:nvPr/>
        </p:nvPicPr>
        <p:blipFill>
          <a:blip r:embed="rId13"/>
          <a:srcRect/>
          <a:stretch>
            <a:fillRect/>
          </a:stretch>
        </p:blipFill>
        <p:spPr bwMode="auto">
          <a:xfrm>
            <a:off x="7566025" y="3314700"/>
            <a:ext cx="1577975" cy="1311275"/>
          </a:xfrm>
          <a:prstGeom prst="rect">
            <a:avLst/>
          </a:prstGeom>
          <a:noFill/>
          <a:ln w="9525">
            <a:noFill/>
            <a:miter lim="800000"/>
            <a:headEnd/>
            <a:tailEnd/>
          </a:ln>
        </p:spPr>
      </p:pic>
      <p:pic>
        <p:nvPicPr>
          <p:cNvPr id="18466" name="Picture 34" descr="dali"/>
          <p:cNvPicPr>
            <a:picLocks noChangeAspect="1" noChangeArrowheads="1"/>
          </p:cNvPicPr>
          <p:nvPr/>
        </p:nvPicPr>
        <p:blipFill>
          <a:blip r:embed="rId14"/>
          <a:srcRect/>
          <a:stretch>
            <a:fillRect/>
          </a:stretch>
        </p:blipFill>
        <p:spPr bwMode="auto">
          <a:xfrm>
            <a:off x="4400550" y="5010150"/>
            <a:ext cx="1576388" cy="1355725"/>
          </a:xfrm>
          <a:prstGeom prst="rect">
            <a:avLst/>
          </a:prstGeom>
          <a:noFill/>
          <a:ln w="9525">
            <a:noFill/>
            <a:miter lim="800000"/>
            <a:headEnd/>
            <a:tailEnd/>
          </a:ln>
        </p:spPr>
      </p:pic>
      <p:pic>
        <p:nvPicPr>
          <p:cNvPr id="18467" name="Picture 35" descr="pdp"/>
          <p:cNvPicPr>
            <a:picLocks noChangeAspect="1" noChangeArrowheads="1"/>
          </p:cNvPicPr>
          <p:nvPr/>
        </p:nvPicPr>
        <p:blipFill>
          <a:blip r:embed="rId15"/>
          <a:srcRect/>
          <a:stretch>
            <a:fillRect/>
          </a:stretch>
        </p:blipFill>
        <p:spPr bwMode="auto">
          <a:xfrm>
            <a:off x="6334125" y="5010150"/>
            <a:ext cx="1524000" cy="1309688"/>
          </a:xfrm>
          <a:prstGeom prst="rect">
            <a:avLst/>
          </a:prstGeom>
          <a:noFill/>
          <a:ln w="9525">
            <a:noFill/>
            <a:miter lim="800000"/>
            <a:headEnd/>
            <a:tailEnd/>
          </a:ln>
        </p:spPr>
      </p:pic>
      <p:sp>
        <p:nvSpPr>
          <p:cNvPr id="18468" name="Text Box 36"/>
          <p:cNvSpPr txBox="1">
            <a:spLocks noChangeArrowheads="1"/>
          </p:cNvSpPr>
          <p:nvPr/>
        </p:nvSpPr>
        <p:spPr bwMode="auto">
          <a:xfrm>
            <a:off x="5976938" y="2992438"/>
            <a:ext cx="520700" cy="244475"/>
          </a:xfrm>
          <a:prstGeom prst="rect">
            <a:avLst/>
          </a:prstGeom>
          <a:noFill/>
          <a:ln w="9525">
            <a:noFill/>
            <a:miter lim="800000"/>
            <a:headEnd/>
            <a:tailEnd/>
          </a:ln>
        </p:spPr>
        <p:txBody>
          <a:bodyPr wrap="none">
            <a:prstTxWarp prst="textNoShape">
              <a:avLst/>
            </a:prstTxWarp>
            <a:spAutoFit/>
          </a:bodyPr>
          <a:lstStyle/>
          <a:p>
            <a:r>
              <a:rPr lang="en-US" sz="1000" b="1">
                <a:ea typeface="Arial" pitchFamily="-112" charset="0"/>
                <a:cs typeface="Arial" pitchFamily="-112" charset="0"/>
              </a:rPr>
              <a:t>1bxrc</a:t>
            </a:r>
          </a:p>
        </p:txBody>
      </p:sp>
      <p:sp>
        <p:nvSpPr>
          <p:cNvPr id="18469" name="Text Box 37"/>
          <p:cNvSpPr txBox="1">
            <a:spLocks noChangeArrowheads="1"/>
          </p:cNvSpPr>
          <p:nvPr/>
        </p:nvSpPr>
        <p:spPr bwMode="auto">
          <a:xfrm>
            <a:off x="4824413" y="4694238"/>
            <a:ext cx="644525" cy="214312"/>
          </a:xfrm>
          <a:prstGeom prst="rect">
            <a:avLst/>
          </a:prstGeom>
          <a:noFill/>
          <a:ln w="9525">
            <a:noFill/>
            <a:miter lim="800000"/>
            <a:headEnd/>
            <a:tailEnd/>
          </a:ln>
        </p:spPr>
        <p:txBody>
          <a:bodyPr wrap="none">
            <a:prstTxWarp prst="textNoShape">
              <a:avLst/>
            </a:prstTxWarp>
            <a:spAutoFit/>
          </a:bodyPr>
          <a:lstStyle/>
          <a:p>
            <a:r>
              <a:rPr lang="en-US" sz="800">
                <a:ea typeface="Arial" pitchFamily="-112" charset="0"/>
                <a:cs typeface="Arial" pitchFamily="-112" charset="0"/>
              </a:rPr>
              <a:t>Experts: 6</a:t>
            </a:r>
          </a:p>
        </p:txBody>
      </p:sp>
      <p:sp>
        <p:nvSpPr>
          <p:cNvPr id="18470" name="Text Box 38"/>
          <p:cNvSpPr txBox="1">
            <a:spLocks noChangeArrowheads="1"/>
          </p:cNvSpPr>
          <p:nvPr/>
        </p:nvSpPr>
        <p:spPr bwMode="auto">
          <a:xfrm>
            <a:off x="6357938" y="4656138"/>
            <a:ext cx="949325" cy="214312"/>
          </a:xfrm>
          <a:prstGeom prst="rect">
            <a:avLst/>
          </a:prstGeom>
          <a:noFill/>
          <a:ln w="9525">
            <a:noFill/>
            <a:miter lim="800000"/>
            <a:headEnd/>
            <a:tailEnd/>
          </a:ln>
        </p:spPr>
        <p:txBody>
          <a:bodyPr wrap="none">
            <a:prstTxWarp prst="textNoShape">
              <a:avLst/>
            </a:prstTxWarp>
            <a:spAutoFit/>
          </a:bodyPr>
          <a:lstStyle/>
          <a:p>
            <a:r>
              <a:rPr lang="en-US" sz="800">
                <a:ea typeface="Arial" pitchFamily="-112" charset="0"/>
                <a:cs typeface="Arial" pitchFamily="-112" charset="0"/>
              </a:rPr>
              <a:t>DomainParser: 5</a:t>
            </a:r>
          </a:p>
        </p:txBody>
      </p:sp>
      <p:sp>
        <p:nvSpPr>
          <p:cNvPr id="18471" name="Text Box 39"/>
          <p:cNvSpPr txBox="1">
            <a:spLocks noChangeArrowheads="1"/>
          </p:cNvSpPr>
          <p:nvPr/>
        </p:nvSpPr>
        <p:spPr bwMode="auto">
          <a:xfrm>
            <a:off x="7805738" y="4732338"/>
            <a:ext cx="962025" cy="214312"/>
          </a:xfrm>
          <a:prstGeom prst="rect">
            <a:avLst/>
          </a:prstGeom>
          <a:noFill/>
          <a:ln w="9525">
            <a:noFill/>
            <a:miter lim="800000"/>
            <a:headEnd/>
            <a:tailEnd/>
          </a:ln>
        </p:spPr>
        <p:txBody>
          <a:bodyPr wrap="none">
            <a:prstTxWarp prst="textNoShape">
              <a:avLst/>
            </a:prstTxWarp>
            <a:spAutoFit/>
          </a:bodyPr>
          <a:lstStyle/>
          <a:p>
            <a:r>
              <a:rPr lang="en-US" sz="800">
                <a:ea typeface="Arial" pitchFamily="-112" charset="0"/>
                <a:cs typeface="Arial" pitchFamily="-112" charset="0"/>
              </a:rPr>
              <a:t>NCBI methods: 8</a:t>
            </a:r>
          </a:p>
        </p:txBody>
      </p:sp>
      <p:sp>
        <p:nvSpPr>
          <p:cNvPr id="18472" name="Text Box 40"/>
          <p:cNvSpPr txBox="1">
            <a:spLocks noChangeArrowheads="1"/>
          </p:cNvSpPr>
          <p:nvPr/>
        </p:nvSpPr>
        <p:spPr bwMode="auto">
          <a:xfrm>
            <a:off x="4932363" y="6320198"/>
            <a:ext cx="512762" cy="214313"/>
          </a:xfrm>
          <a:prstGeom prst="rect">
            <a:avLst/>
          </a:prstGeom>
          <a:noFill/>
          <a:ln w="9525">
            <a:noFill/>
            <a:miter lim="800000"/>
            <a:headEnd/>
            <a:tailEnd/>
          </a:ln>
        </p:spPr>
        <p:txBody>
          <a:bodyPr wrap="none">
            <a:prstTxWarp prst="textNoShape">
              <a:avLst/>
            </a:prstTxWarp>
            <a:spAutoFit/>
          </a:bodyPr>
          <a:lstStyle/>
          <a:p>
            <a:r>
              <a:rPr lang="en-US" sz="800" dirty="0">
                <a:ea typeface="Arial" pitchFamily="-112" charset="0"/>
                <a:cs typeface="Arial" pitchFamily="-112" charset="0"/>
              </a:rPr>
              <a:t>PUU: 2</a:t>
            </a:r>
          </a:p>
        </p:txBody>
      </p:sp>
      <p:sp>
        <p:nvSpPr>
          <p:cNvPr id="18473" name="Text Box 41"/>
          <p:cNvSpPr txBox="1">
            <a:spLocks noChangeArrowheads="1"/>
          </p:cNvSpPr>
          <p:nvPr/>
        </p:nvSpPr>
        <p:spPr bwMode="auto">
          <a:xfrm>
            <a:off x="6858000" y="6319838"/>
            <a:ext cx="508000" cy="214312"/>
          </a:xfrm>
          <a:prstGeom prst="rect">
            <a:avLst/>
          </a:prstGeom>
          <a:noFill/>
          <a:ln w="9525">
            <a:noFill/>
            <a:miter lim="800000"/>
            <a:headEnd/>
            <a:tailEnd/>
          </a:ln>
        </p:spPr>
        <p:txBody>
          <a:bodyPr wrap="none">
            <a:prstTxWarp prst="textNoShape">
              <a:avLst/>
            </a:prstTxWarp>
            <a:spAutoFit/>
          </a:bodyPr>
          <a:lstStyle/>
          <a:p>
            <a:r>
              <a:rPr lang="en-US" sz="800" dirty="0">
                <a:ea typeface="Arial" pitchFamily="-112" charset="0"/>
                <a:cs typeface="Arial" pitchFamily="-112" charset="0"/>
              </a:rPr>
              <a:t>PDP: 2</a:t>
            </a:r>
          </a:p>
        </p:txBody>
      </p:sp>
      <p:pic>
        <p:nvPicPr>
          <p:cNvPr id="18474" name="Picture 42" descr="The image “http://ieng9.ucsd.edu/~tholland/fixedimg/1bxrc/cath.png” cannot be displayed, because it contains errors."/>
          <p:cNvPicPr>
            <a:picLocks noChangeAspect="1" noChangeArrowheads="1"/>
          </p:cNvPicPr>
          <p:nvPr/>
        </p:nvPicPr>
        <p:blipFill>
          <a:blip r:embed="rId16"/>
          <a:srcRect/>
          <a:stretch>
            <a:fillRect/>
          </a:stretch>
        </p:blipFill>
        <p:spPr bwMode="auto">
          <a:xfrm>
            <a:off x="4419600" y="3324225"/>
            <a:ext cx="1630363" cy="1317625"/>
          </a:xfrm>
          <a:prstGeom prst="rect">
            <a:avLst/>
          </a:prstGeom>
          <a:noFill/>
          <a:ln w="9525">
            <a:noFill/>
            <a:miter lim="800000"/>
            <a:headEnd/>
            <a:tailEnd/>
          </a:ln>
        </p:spPr>
      </p:pic>
      <p:sp>
        <p:nvSpPr>
          <p:cNvPr id="118816" name="Text Box 43"/>
          <p:cNvSpPr txBox="1">
            <a:spLocks noChangeArrowheads="1"/>
          </p:cNvSpPr>
          <p:nvPr/>
        </p:nvSpPr>
        <p:spPr bwMode="auto">
          <a:xfrm>
            <a:off x="473075" y="1004888"/>
            <a:ext cx="3629025" cy="304800"/>
          </a:xfrm>
          <a:prstGeom prst="rect">
            <a:avLst/>
          </a:prstGeom>
          <a:noFill/>
          <a:ln w="9525">
            <a:noFill/>
            <a:miter lim="800000"/>
            <a:headEnd/>
            <a:tailEnd/>
          </a:ln>
        </p:spPr>
        <p:txBody>
          <a:bodyPr wrap="none">
            <a:prstTxWarp prst="textNoShape">
              <a:avLst/>
            </a:prstTxWarp>
            <a:spAutoFit/>
          </a:bodyPr>
          <a:lstStyle/>
          <a:p>
            <a:r>
              <a:rPr lang="en-US" sz="1400">
                <a:solidFill>
                  <a:srgbClr val="B80088"/>
                </a:solidFill>
                <a:latin typeface="Eras Demi ITC" pitchFamily="34" charset="0"/>
              </a:rPr>
              <a:t>Structures with issues (all/most methods)</a:t>
            </a:r>
          </a:p>
        </p:txBody>
      </p:sp>
      <p:sp>
        <p:nvSpPr>
          <p:cNvPr id="118817" name="TextBox 40"/>
          <p:cNvSpPr txBox="1">
            <a:spLocks noChangeArrowheads="1"/>
          </p:cNvSpPr>
          <p:nvPr/>
        </p:nvSpPr>
        <p:spPr bwMode="auto">
          <a:xfrm>
            <a:off x="0" y="6571863"/>
            <a:ext cx="2194255" cy="276999"/>
          </a:xfrm>
          <a:prstGeom prst="rect">
            <a:avLst/>
          </a:prstGeom>
          <a:noFill/>
          <a:ln w="9525">
            <a:noFill/>
            <a:miter lim="800000"/>
            <a:headEnd/>
            <a:tailEnd/>
          </a:ln>
        </p:spPr>
        <p:txBody>
          <a:bodyPr wrap="none">
            <a:prstTxWarp prst="textNoShape">
              <a:avLst/>
            </a:prstTxWarp>
            <a:spAutoFit/>
          </a:bodyPr>
          <a:lstStyle/>
          <a:p>
            <a:r>
              <a:rPr lang="en-US" sz="1200" i="1" dirty="0" smtClean="0"/>
              <a:t>Automated </a:t>
            </a:r>
            <a:r>
              <a:rPr lang="en-US" sz="1200" i="1" dirty="0" err="1" smtClean="0"/>
              <a:t>vs</a:t>
            </a:r>
            <a:r>
              <a:rPr lang="en-US" sz="1200" i="1" dirty="0" smtClean="0"/>
              <a:t> Manual Methods </a:t>
            </a:r>
            <a:endParaRPr lang="en-US" sz="1200" i="1" dirty="0"/>
          </a:p>
        </p:txBody>
      </p:sp>
      <p:sp>
        <p:nvSpPr>
          <p:cNvPr id="118818" name="Title 41"/>
          <p:cNvSpPr>
            <a:spLocks noGrp="1"/>
          </p:cNvSpPr>
          <p:nvPr>
            <p:ph type="title"/>
          </p:nvPr>
        </p:nvSpPr>
        <p:spPr>
          <a:xfrm>
            <a:off x="685800" y="0"/>
            <a:ext cx="7772400" cy="1143000"/>
          </a:xfrm>
        </p:spPr>
        <p:txBody>
          <a:bodyPr>
            <a:normAutofit fontScale="90000"/>
          </a:bodyPr>
          <a:lstStyle/>
          <a:p>
            <a:r>
              <a:rPr lang="en-US" sz="2800" smtClean="0">
                <a:solidFill>
                  <a:schemeClr val="tx1"/>
                </a:solidFill>
              </a:rPr>
              <a:t>Evaluation of automatic domain assignment methods</a:t>
            </a:r>
            <a:br>
              <a:rPr lang="en-US" sz="2800" smtClean="0">
                <a:solidFill>
                  <a:schemeClr val="tx1"/>
                </a:solidFill>
              </a:rPr>
            </a:br>
            <a:endParaRPr lang="en-US" sz="2800" smtClean="0">
              <a:solidFill>
                <a:schemeClr val="tx1"/>
              </a:solidFill>
            </a:endParaRPr>
          </a:p>
        </p:txBody>
      </p:sp>
      <p:sp>
        <p:nvSpPr>
          <p:cNvPr id="3" name="Footer Placeholder 2"/>
          <p:cNvSpPr>
            <a:spLocks noGrp="1"/>
          </p:cNvSpPr>
          <p:nvPr>
            <p:ph type="ftr" sz="quarter" idx="11"/>
          </p:nvPr>
        </p:nvSpPr>
        <p:spPr>
          <a:xfrm>
            <a:off x="3124200" y="6571863"/>
            <a:ext cx="2895600" cy="365125"/>
          </a:xfrm>
        </p:spPr>
        <p:txBody>
          <a:bodyPr/>
          <a:lstStyle/>
          <a:p>
            <a:r>
              <a:rPr lang="fr-FR" smtClean="0"/>
              <a:t>PHAR 201 Lecture 15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p:bldP spid="18460" grpId="0"/>
      <p:bldP spid="18461" grpId="0"/>
      <p:bldP spid="18462" grpId="0"/>
      <p:bldP spid="18463" grpId="0"/>
      <p:bldP spid="18468" grpId="0"/>
      <p:bldP spid="18469" grpId="0"/>
      <p:bldP spid="18470" grpId="0"/>
      <p:bldP spid="18471" grpId="0"/>
      <p:bldP spid="18472" grpId="0"/>
      <p:bldP spid="184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2438400"/>
            <a:ext cx="6096000" cy="3276600"/>
            <a:chOff x="336" y="1104"/>
            <a:chExt cx="4800" cy="2688"/>
          </a:xfrm>
        </p:grpSpPr>
        <p:sp>
          <p:nvSpPr>
            <p:cNvPr id="119822" name="Oval 3"/>
            <p:cNvSpPr>
              <a:spLocks noChangeArrowheads="1"/>
            </p:cNvSpPr>
            <p:nvPr/>
          </p:nvSpPr>
          <p:spPr bwMode="auto">
            <a:xfrm>
              <a:off x="720" y="1632"/>
              <a:ext cx="4080" cy="2160"/>
            </a:xfrm>
            <a:prstGeom prst="ellipse">
              <a:avLst/>
            </a:prstGeom>
            <a:solidFill>
              <a:srgbClr val="CC3399"/>
            </a:solidFill>
            <a:ln w="12700">
              <a:solidFill>
                <a:srgbClr val="800080"/>
              </a:solidFill>
              <a:round/>
              <a:headEnd/>
              <a:tailEnd/>
            </a:ln>
          </p:spPr>
          <p:txBody>
            <a:bodyPr wrap="none" anchor="ctr">
              <a:prstTxWarp prst="textNoShape">
                <a:avLst/>
              </a:prstTxWarp>
            </a:bodyPr>
            <a:lstStyle/>
            <a:p>
              <a:endParaRPr lang="en-US"/>
            </a:p>
          </p:txBody>
        </p:sp>
        <p:grpSp>
          <p:nvGrpSpPr>
            <p:cNvPr id="3" name="Group 4"/>
            <p:cNvGrpSpPr>
              <a:grpSpLocks/>
            </p:cNvGrpSpPr>
            <p:nvPr/>
          </p:nvGrpSpPr>
          <p:grpSpPr bwMode="auto">
            <a:xfrm>
              <a:off x="336" y="1104"/>
              <a:ext cx="4800" cy="2544"/>
              <a:chOff x="336" y="1104"/>
              <a:chExt cx="4800" cy="2544"/>
            </a:xfrm>
          </p:grpSpPr>
          <p:sp>
            <p:nvSpPr>
              <p:cNvPr id="119824" name="Oval 5"/>
              <p:cNvSpPr>
                <a:spLocks noChangeArrowheads="1"/>
              </p:cNvSpPr>
              <p:nvPr/>
            </p:nvSpPr>
            <p:spPr bwMode="auto">
              <a:xfrm>
                <a:off x="1488" y="1104"/>
                <a:ext cx="3648" cy="2448"/>
              </a:xfrm>
              <a:prstGeom prst="ellipse">
                <a:avLst/>
              </a:prstGeom>
              <a:gradFill rotWithShape="0">
                <a:gsLst>
                  <a:gs pos="0">
                    <a:srgbClr val="FFCCCC"/>
                  </a:gs>
                  <a:gs pos="100000">
                    <a:srgbClr val="DBAFAF"/>
                  </a:gs>
                </a:gsLst>
                <a:path path="rect">
                  <a:fillToRect r="100000" b="100000"/>
                </a:path>
              </a:gradFill>
              <a:ln w="9525">
                <a:solidFill>
                  <a:srgbClr val="FF9999"/>
                </a:solidFill>
                <a:round/>
                <a:headEnd/>
                <a:tailEnd/>
              </a:ln>
            </p:spPr>
            <p:txBody>
              <a:bodyPr wrap="none" anchor="ctr">
                <a:prstTxWarp prst="textNoShape">
                  <a:avLst/>
                </a:prstTxWarp>
              </a:bodyPr>
              <a:lstStyle/>
              <a:p>
                <a:endParaRPr lang="en-US"/>
              </a:p>
            </p:txBody>
          </p:sp>
          <p:sp>
            <p:nvSpPr>
              <p:cNvPr id="119825" name="Oval 6"/>
              <p:cNvSpPr>
                <a:spLocks noChangeArrowheads="1"/>
              </p:cNvSpPr>
              <p:nvPr/>
            </p:nvSpPr>
            <p:spPr bwMode="auto">
              <a:xfrm>
                <a:off x="336" y="1200"/>
                <a:ext cx="3648" cy="2448"/>
              </a:xfrm>
              <a:prstGeom prst="ellipse">
                <a:avLst/>
              </a:prstGeom>
              <a:gradFill rotWithShape="0">
                <a:gsLst>
                  <a:gs pos="0">
                    <a:srgbClr val="00CCFF"/>
                  </a:gs>
                  <a:gs pos="100000">
                    <a:srgbClr val="0087A9"/>
                  </a:gs>
                </a:gsLst>
                <a:path path="rect">
                  <a:fillToRect r="100000" b="100000"/>
                </a:path>
              </a:gradFill>
              <a:ln w="9525">
                <a:solidFill>
                  <a:srgbClr val="3366FF"/>
                </a:solidFill>
                <a:round/>
                <a:headEnd/>
                <a:tailEnd/>
              </a:ln>
            </p:spPr>
            <p:txBody>
              <a:bodyPr wrap="none" anchor="ctr">
                <a:prstTxWarp prst="textNoShape">
                  <a:avLst/>
                </a:prstTxWarp>
              </a:bodyPr>
              <a:lstStyle/>
              <a:p>
                <a:pPr algn="ctr" eaLnBrk="1" hangingPunct="1"/>
                <a:endParaRPr lang="en-US">
                  <a:latin typeface="Times New Roman" pitchFamily="-112" charset="0"/>
                  <a:ea typeface="Osaka" pitchFamily="-112" charset="-128"/>
                  <a:cs typeface="Osaka" pitchFamily="-112" charset="-128"/>
                </a:endParaRPr>
              </a:p>
            </p:txBody>
          </p:sp>
          <p:sp>
            <p:nvSpPr>
              <p:cNvPr id="119826" name="Oval 7"/>
              <p:cNvSpPr>
                <a:spLocks noChangeArrowheads="1"/>
              </p:cNvSpPr>
              <p:nvPr/>
            </p:nvSpPr>
            <p:spPr bwMode="auto">
              <a:xfrm>
                <a:off x="912" y="1152"/>
                <a:ext cx="3744" cy="2496"/>
              </a:xfrm>
              <a:prstGeom prst="ellipse">
                <a:avLst/>
              </a:prstGeom>
              <a:gradFill rotWithShape="0">
                <a:gsLst>
                  <a:gs pos="0">
                    <a:srgbClr val="00FF99"/>
                  </a:gs>
                  <a:gs pos="100000">
                    <a:srgbClr val="00C274"/>
                  </a:gs>
                </a:gsLst>
                <a:path path="rect">
                  <a:fillToRect r="100000" b="100000"/>
                </a:path>
              </a:gradFill>
              <a:ln w="9525">
                <a:solidFill>
                  <a:srgbClr val="339966"/>
                </a:solidFill>
                <a:round/>
                <a:headEnd/>
                <a:tailEnd/>
              </a:ln>
            </p:spPr>
            <p:txBody>
              <a:bodyPr wrap="none" anchor="ctr">
                <a:prstTxWarp prst="textNoShape">
                  <a:avLst/>
                </a:prstTxWarp>
              </a:bodyPr>
              <a:lstStyle/>
              <a:p>
                <a:pPr algn="ctr" eaLnBrk="1" hangingPunct="1"/>
                <a:r>
                  <a:rPr lang="en-US" sz="1600" b="1">
                    <a:latin typeface="Times New Roman" pitchFamily="-112" charset="0"/>
                    <a:ea typeface="Osaka" pitchFamily="-112" charset="-128"/>
                    <a:cs typeface="Osaka" pitchFamily="-112" charset="-128"/>
                  </a:rPr>
                  <a:t>Manual and automatic consensus</a:t>
                </a:r>
              </a:p>
              <a:p>
                <a:pPr algn="ctr" eaLnBrk="1" hangingPunct="1"/>
                <a:r>
                  <a:rPr lang="en-US" sz="1600" b="1">
                    <a:latin typeface="Times New Roman" pitchFamily="-112" charset="0"/>
                    <a:ea typeface="Osaka" pitchFamily="-112" charset="-128"/>
                    <a:cs typeface="Osaka" pitchFamily="-112" charset="-128"/>
                  </a:rPr>
                  <a:t>agree  </a:t>
                </a:r>
              </a:p>
              <a:p>
                <a:pPr algn="ctr" eaLnBrk="1" hangingPunct="1"/>
                <a:r>
                  <a:rPr lang="en-US" sz="1600">
                    <a:latin typeface="Times New Roman" pitchFamily="-112" charset="0"/>
                    <a:ea typeface="Osaka" pitchFamily="-112" charset="-128"/>
                    <a:cs typeface="Osaka" pitchFamily="-112" charset="-128"/>
                  </a:rPr>
                  <a:t>328 chains</a:t>
                </a:r>
                <a:r>
                  <a:rPr lang="en-US" sz="1600" b="1">
                    <a:latin typeface="Times New Roman" pitchFamily="-112" charset="0"/>
                    <a:ea typeface="Osaka" pitchFamily="-112" charset="-128"/>
                    <a:cs typeface="Osaka" pitchFamily="-112" charset="-128"/>
                  </a:rPr>
                  <a:t> </a:t>
                </a:r>
              </a:p>
              <a:p>
                <a:pPr algn="ctr" eaLnBrk="1" hangingPunct="1"/>
                <a:r>
                  <a:rPr lang="en-US" sz="1600" i="1">
                    <a:latin typeface="Times New Roman" pitchFamily="-112" charset="0"/>
                    <a:ea typeface="Osaka" pitchFamily="-112" charset="-128"/>
                    <a:cs typeface="Osaka" pitchFamily="-112" charset="-128"/>
                  </a:rPr>
                  <a:t>(77.3% of chains with consensus)</a:t>
                </a:r>
              </a:p>
              <a:p>
                <a:pPr algn="ctr" eaLnBrk="1" hangingPunct="1"/>
                <a:endParaRPr lang="en-US" sz="1600">
                  <a:latin typeface="Times New Roman" pitchFamily="-112" charset="0"/>
                  <a:ea typeface="Osaka" pitchFamily="-112" charset="-128"/>
                  <a:cs typeface="Osaka" pitchFamily="-112" charset="-128"/>
                </a:endParaRPr>
              </a:p>
            </p:txBody>
          </p:sp>
        </p:grpSp>
      </p:grpSp>
      <p:sp>
        <p:nvSpPr>
          <p:cNvPr id="119811" name="Rectangle 8"/>
          <p:cNvSpPr>
            <a:spLocks noChangeArrowheads="1"/>
          </p:cNvSpPr>
          <p:nvPr/>
        </p:nvSpPr>
        <p:spPr bwMode="auto">
          <a:xfrm>
            <a:off x="6792913" y="1981200"/>
            <a:ext cx="2351087" cy="730250"/>
          </a:xfrm>
          <a:prstGeom prst="rect">
            <a:avLst/>
          </a:prstGeom>
          <a:solidFill>
            <a:schemeClr val="tx1"/>
          </a:solidFill>
          <a:ln w="9525">
            <a:noFill/>
            <a:miter lim="800000"/>
            <a:headEnd/>
            <a:tailEnd/>
          </a:ln>
        </p:spPr>
        <p:txBody>
          <a:bodyPr>
            <a:prstTxWarp prst="textNoShape">
              <a:avLst/>
            </a:prstTxWarp>
            <a:spAutoFit/>
          </a:bodyPr>
          <a:lstStyle/>
          <a:p>
            <a:pPr algn="ctr" eaLnBrk="1" hangingPunct="1"/>
            <a:r>
              <a:rPr lang="en-US" sz="1400" b="1">
                <a:solidFill>
                  <a:srgbClr val="CC3399"/>
                </a:solidFill>
                <a:latin typeface="Times New Roman" pitchFamily="-112" charset="0"/>
                <a:ea typeface="Osaka" pitchFamily="-112" charset="-128"/>
                <a:cs typeface="Osaka" pitchFamily="-112" charset="-128"/>
              </a:rPr>
              <a:t>Automatic consensus only</a:t>
            </a:r>
          </a:p>
          <a:p>
            <a:pPr algn="ctr" eaLnBrk="1" hangingPunct="1"/>
            <a:r>
              <a:rPr lang="en-US" sz="1400">
                <a:solidFill>
                  <a:srgbClr val="CC3399"/>
                </a:solidFill>
                <a:latin typeface="Times New Roman" pitchFamily="-112" charset="0"/>
                <a:ea typeface="Osaka" pitchFamily="-112" charset="-128"/>
                <a:cs typeface="Osaka" pitchFamily="-112" charset="-128"/>
              </a:rPr>
              <a:t>46 chains </a:t>
            </a:r>
            <a:r>
              <a:rPr lang="en-US" sz="1400" i="1">
                <a:solidFill>
                  <a:srgbClr val="CC3399"/>
                </a:solidFill>
                <a:latin typeface="Times New Roman" pitchFamily="-112" charset="0"/>
                <a:ea typeface="Osaka" pitchFamily="-112" charset="-128"/>
                <a:cs typeface="Osaka" pitchFamily="-112" charset="-128"/>
              </a:rPr>
              <a:t>(10.9% of chains with consensus)</a:t>
            </a:r>
          </a:p>
        </p:txBody>
      </p:sp>
      <p:sp>
        <p:nvSpPr>
          <p:cNvPr id="119812" name="Line 9"/>
          <p:cNvSpPr>
            <a:spLocks noChangeShapeType="1"/>
          </p:cNvSpPr>
          <p:nvPr/>
        </p:nvSpPr>
        <p:spPr bwMode="auto">
          <a:xfrm flipH="1">
            <a:off x="7315200" y="2743200"/>
            <a:ext cx="762000" cy="7620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9813" name="Text Box 10"/>
          <p:cNvSpPr txBox="1">
            <a:spLocks noChangeArrowheads="1"/>
          </p:cNvSpPr>
          <p:nvPr/>
        </p:nvSpPr>
        <p:spPr bwMode="auto">
          <a:xfrm>
            <a:off x="152400" y="2362200"/>
            <a:ext cx="2057400"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latin typeface="Times New Roman" pitchFamily="-112" charset="0"/>
                <a:ea typeface="Osaka" pitchFamily="-112" charset="-128"/>
                <a:cs typeface="Osaka" pitchFamily="-112" charset="-128"/>
              </a:rPr>
              <a:t>Manual consensus only </a:t>
            </a:r>
            <a:r>
              <a:rPr lang="en-US" sz="1400">
                <a:latin typeface="Times New Roman" pitchFamily="-112" charset="0"/>
                <a:ea typeface="Osaka" pitchFamily="-112" charset="-128"/>
                <a:cs typeface="Osaka" pitchFamily="-112" charset="-128"/>
              </a:rPr>
              <a:t>47 chains </a:t>
            </a:r>
            <a:r>
              <a:rPr lang="en-US" sz="1400" i="1">
                <a:latin typeface="Times New Roman" pitchFamily="-112" charset="0"/>
                <a:ea typeface="Osaka" pitchFamily="-112" charset="-128"/>
                <a:cs typeface="Osaka" pitchFamily="-112" charset="-128"/>
              </a:rPr>
              <a:t>(11.1% of chains with consensus)</a:t>
            </a:r>
          </a:p>
        </p:txBody>
      </p:sp>
      <p:sp>
        <p:nvSpPr>
          <p:cNvPr id="119814" name="Line 11"/>
          <p:cNvSpPr>
            <a:spLocks noChangeShapeType="1"/>
          </p:cNvSpPr>
          <p:nvPr/>
        </p:nvSpPr>
        <p:spPr bwMode="auto">
          <a:xfrm>
            <a:off x="762000" y="3124200"/>
            <a:ext cx="1219200" cy="685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9815" name="Text Box 12"/>
          <p:cNvSpPr txBox="1">
            <a:spLocks noChangeArrowheads="1"/>
          </p:cNvSpPr>
          <p:nvPr/>
        </p:nvSpPr>
        <p:spPr bwMode="auto">
          <a:xfrm>
            <a:off x="6324600" y="5334000"/>
            <a:ext cx="2819400"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latin typeface="Times New Roman" pitchFamily="-112" charset="0"/>
                <a:ea typeface="Osaka" pitchFamily="-112" charset="-128"/>
                <a:cs typeface="Osaka" pitchFamily="-112" charset="-128"/>
              </a:rPr>
              <a:t>Automatic consensus and manual consensus disagree  </a:t>
            </a:r>
            <a:r>
              <a:rPr lang="en-US" sz="1400">
                <a:latin typeface="Times New Roman" pitchFamily="-112" charset="0"/>
                <a:ea typeface="Osaka" pitchFamily="-112" charset="-128"/>
                <a:cs typeface="Osaka" pitchFamily="-112" charset="-128"/>
              </a:rPr>
              <a:t>3 chains </a:t>
            </a:r>
            <a:r>
              <a:rPr lang="en-US" sz="1400" i="1">
                <a:latin typeface="Times New Roman" pitchFamily="-112" charset="0"/>
                <a:ea typeface="Osaka" pitchFamily="-112" charset="-128"/>
                <a:cs typeface="Osaka" pitchFamily="-112" charset="-128"/>
              </a:rPr>
              <a:t>(0.7% of chains with consensus)</a:t>
            </a:r>
          </a:p>
        </p:txBody>
      </p:sp>
      <p:sp>
        <p:nvSpPr>
          <p:cNvPr id="119816" name="Line 13"/>
          <p:cNvSpPr>
            <a:spLocks noChangeShapeType="1"/>
          </p:cNvSpPr>
          <p:nvPr/>
        </p:nvSpPr>
        <p:spPr bwMode="auto">
          <a:xfrm flipH="1" flipV="1">
            <a:off x="5181600" y="5638800"/>
            <a:ext cx="1219200" cy="1524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48142" name="Text Box 14"/>
          <p:cNvSpPr txBox="1">
            <a:spLocks noChangeArrowheads="1"/>
          </p:cNvSpPr>
          <p:nvPr/>
        </p:nvSpPr>
        <p:spPr bwMode="auto">
          <a:xfrm>
            <a:off x="609600" y="685800"/>
            <a:ext cx="8001000" cy="12001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en-US" sz="1800" dirty="0">
                <a:latin typeface="+mj-lt"/>
                <a:ea typeface="Osaka" pitchFamily="-107" charset="-128"/>
                <a:cs typeface="Osaka" pitchFamily="-107" charset="-128"/>
              </a:rPr>
              <a:t>Chains with manual consensus: 375 (80% of entire dataset)</a:t>
            </a:r>
          </a:p>
          <a:p>
            <a:pPr eaLnBrk="1" hangingPunct="1">
              <a:spcBef>
                <a:spcPct val="50000"/>
              </a:spcBef>
              <a:defRPr/>
            </a:pPr>
            <a:r>
              <a:rPr lang="en-US" sz="1800" dirty="0">
                <a:latin typeface="+mj-lt"/>
                <a:ea typeface="Osaka" pitchFamily="-107" charset="-128"/>
                <a:cs typeface="Osaka" pitchFamily="-107" charset="-128"/>
              </a:rPr>
              <a:t>Chains with automatic consensus: 374 (80% of entire dataset)</a:t>
            </a:r>
          </a:p>
          <a:p>
            <a:pPr eaLnBrk="1" hangingPunct="1">
              <a:spcBef>
                <a:spcPct val="50000"/>
              </a:spcBef>
              <a:defRPr/>
            </a:pPr>
            <a:r>
              <a:rPr lang="en-US" sz="1800" dirty="0">
                <a:latin typeface="+mj-lt"/>
                <a:ea typeface="Osaka" pitchFamily="-107" charset="-128"/>
                <a:cs typeface="Osaka" pitchFamily="-107" charset="-128"/>
              </a:rPr>
              <a:t>Chains with consensus (automatic or manual) : 424 (90.6% of entire dataset)</a:t>
            </a:r>
          </a:p>
        </p:txBody>
      </p:sp>
      <p:sp>
        <p:nvSpPr>
          <p:cNvPr id="119818" name="Text Box 15"/>
          <p:cNvSpPr txBox="1">
            <a:spLocks noChangeArrowheads="1"/>
          </p:cNvSpPr>
          <p:nvPr/>
        </p:nvSpPr>
        <p:spPr bwMode="auto">
          <a:xfrm>
            <a:off x="304800" y="0"/>
            <a:ext cx="8534400" cy="58420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3200">
                <a:ea typeface="Osaka" pitchFamily="-112" charset="-128"/>
                <a:cs typeface="Osaka" pitchFamily="-112" charset="-128"/>
              </a:rPr>
              <a:t>Manual vs. Automatic Consensus</a:t>
            </a:r>
          </a:p>
        </p:txBody>
      </p:sp>
      <p:sp>
        <p:nvSpPr>
          <p:cNvPr id="119819" name="Text Box 16"/>
          <p:cNvSpPr txBox="1">
            <a:spLocks noChangeArrowheads="1"/>
          </p:cNvSpPr>
          <p:nvPr/>
        </p:nvSpPr>
        <p:spPr bwMode="auto">
          <a:xfrm>
            <a:off x="381000" y="6096000"/>
            <a:ext cx="80010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US">
              <a:latin typeface="Times New Roman" pitchFamily="-112" charset="0"/>
              <a:ea typeface="Osaka" pitchFamily="-112" charset="-128"/>
              <a:cs typeface="Osaka" pitchFamily="-112" charset="-128"/>
            </a:endParaRPr>
          </a:p>
        </p:txBody>
      </p:sp>
      <p:sp>
        <p:nvSpPr>
          <p:cNvPr id="48145" name="Text Box 17"/>
          <p:cNvSpPr txBox="1">
            <a:spLocks noChangeArrowheads="1"/>
          </p:cNvSpPr>
          <p:nvPr/>
        </p:nvSpPr>
        <p:spPr bwMode="auto">
          <a:xfrm>
            <a:off x="6159500" y="6488113"/>
            <a:ext cx="2984500" cy="369887"/>
          </a:xfrm>
          <a:prstGeom prst="rect">
            <a:avLst/>
          </a:prstGeom>
          <a:noFill/>
          <a:ln w="9525">
            <a:noFill/>
            <a:miter lim="800000"/>
            <a:headEnd/>
            <a:tailEnd/>
          </a:ln>
          <a:effectLst/>
        </p:spPr>
        <p:txBody>
          <a:bodyPr wrap="none">
            <a:prstTxWarp prst="textNoShape">
              <a:avLst/>
            </a:prstTxWarp>
            <a:spAutoFit/>
          </a:bodyPr>
          <a:lstStyle/>
          <a:p>
            <a:pPr eaLnBrk="1" hangingPunct="1">
              <a:defRPr/>
            </a:pPr>
            <a:r>
              <a:rPr lang="en-US" sz="1800" i="1" dirty="0">
                <a:latin typeface="+mn-lt"/>
                <a:ea typeface="ヒラギノ角ゴ Pro W3" pitchFamily="-107" charset="-128"/>
                <a:cs typeface="ヒラギノ角ゴ Pro W3" pitchFamily="-107" charset="-128"/>
              </a:rPr>
              <a:t>JMB 2004 339(3), 647-678 </a:t>
            </a:r>
          </a:p>
        </p:txBody>
      </p:sp>
      <p:sp>
        <p:nvSpPr>
          <p:cNvPr id="19" name="TextBox 40"/>
          <p:cNvSpPr txBox="1">
            <a:spLocks noChangeArrowheads="1"/>
          </p:cNvSpPr>
          <p:nvPr/>
        </p:nvSpPr>
        <p:spPr bwMode="auto">
          <a:xfrm>
            <a:off x="0" y="6565679"/>
            <a:ext cx="2194255" cy="276999"/>
          </a:xfrm>
          <a:prstGeom prst="rect">
            <a:avLst/>
          </a:prstGeom>
          <a:noFill/>
          <a:ln w="9525">
            <a:noFill/>
            <a:miter lim="800000"/>
            <a:headEnd/>
            <a:tailEnd/>
          </a:ln>
        </p:spPr>
        <p:txBody>
          <a:bodyPr wrap="none">
            <a:prstTxWarp prst="textNoShape">
              <a:avLst/>
            </a:prstTxWarp>
            <a:spAutoFit/>
          </a:bodyPr>
          <a:lstStyle/>
          <a:p>
            <a:r>
              <a:rPr lang="en-US" sz="1200" i="1" dirty="0" smtClean="0"/>
              <a:t>Automated </a:t>
            </a:r>
            <a:r>
              <a:rPr lang="en-US" sz="1200" i="1" dirty="0" err="1" smtClean="0"/>
              <a:t>vs</a:t>
            </a:r>
            <a:r>
              <a:rPr lang="en-US" sz="1200" i="1" dirty="0" smtClean="0"/>
              <a:t> Manual Methods </a:t>
            </a:r>
            <a:endParaRPr lang="en-US" sz="1200" i="1" dirty="0"/>
          </a:p>
        </p:txBody>
      </p:sp>
      <p:sp>
        <p:nvSpPr>
          <p:cNvPr id="4" name="Footer Placeholder 3"/>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Best Solution is to Use a Consensus Based Approach</a:t>
            </a:r>
            <a:endParaRPr lang="en-US" dirty="0"/>
          </a:p>
        </p:txBody>
      </p:sp>
      <p:pic>
        <p:nvPicPr>
          <p:cNvPr id="3" name="Picture 2" descr="Picture 1.png"/>
          <p:cNvPicPr>
            <a:picLocks noChangeAspect="1"/>
          </p:cNvPicPr>
          <p:nvPr/>
        </p:nvPicPr>
        <p:blipFill>
          <a:blip r:embed="rId2"/>
          <a:stretch>
            <a:fillRect/>
          </a:stretch>
        </p:blipFill>
        <p:spPr>
          <a:xfrm>
            <a:off x="0" y="2107326"/>
            <a:ext cx="9144000" cy="4136377"/>
          </a:xfrm>
          <a:prstGeom prst="rect">
            <a:avLst/>
          </a:prstGeom>
        </p:spPr>
      </p:pic>
      <p:sp>
        <p:nvSpPr>
          <p:cNvPr id="4" name="TextBox 3"/>
          <p:cNvSpPr txBox="1"/>
          <p:nvPr/>
        </p:nvSpPr>
        <p:spPr>
          <a:xfrm>
            <a:off x="88807" y="6243703"/>
            <a:ext cx="2674906" cy="276999"/>
          </a:xfrm>
          <a:prstGeom prst="rect">
            <a:avLst/>
          </a:prstGeom>
          <a:noFill/>
        </p:spPr>
        <p:txBody>
          <a:bodyPr wrap="none" rtlCol="0">
            <a:spAutoFit/>
          </a:bodyPr>
          <a:lstStyle/>
          <a:p>
            <a:r>
              <a:rPr lang="en-US" sz="1200" dirty="0" smtClean="0">
                <a:hlinkClick r:id="rId3"/>
              </a:rPr>
              <a:t>http://pdomains.sdsc.edu</a:t>
            </a:r>
            <a:r>
              <a:rPr lang="en-US" sz="1200" dirty="0" smtClean="0"/>
              <a:t>  1CS6 chain A</a:t>
            </a:r>
            <a:endParaRPr lang="en-US" sz="1200" dirty="0"/>
          </a:p>
        </p:txBody>
      </p:sp>
      <p:sp>
        <p:nvSpPr>
          <p:cNvPr id="5" name="TextBox 4"/>
          <p:cNvSpPr txBox="1"/>
          <p:nvPr/>
        </p:nvSpPr>
        <p:spPr>
          <a:xfrm>
            <a:off x="6868430" y="6444476"/>
            <a:ext cx="2275570" cy="276999"/>
          </a:xfrm>
          <a:prstGeom prst="rect">
            <a:avLst/>
          </a:prstGeom>
          <a:noFill/>
        </p:spPr>
        <p:txBody>
          <a:bodyPr wrap="none" rtlCol="0">
            <a:spAutoFit/>
          </a:bodyPr>
          <a:lstStyle/>
          <a:p>
            <a:r>
              <a:rPr lang="en-US" sz="1200" i="1" dirty="0" smtClean="0"/>
              <a:t>BMC Bioinformatics 2010, 11:310</a:t>
            </a:r>
            <a:endParaRPr lang="en-US" sz="1200" dirty="0"/>
          </a:p>
        </p:txBody>
      </p:sp>
      <p:sp>
        <p:nvSpPr>
          <p:cNvPr id="7" name="Right Arrow 6">
            <a:hlinkClick r:id="rId4"/>
          </p:cNvPr>
          <p:cNvSpPr/>
          <p:nvPr/>
        </p:nvSpPr>
        <p:spPr>
          <a:xfrm>
            <a:off x="2867305" y="6172078"/>
            <a:ext cx="513789" cy="3429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65552"/>
          </a:xfrm>
        </p:spPr>
        <p:txBody>
          <a:bodyPr>
            <a:normAutofit fontScale="90000"/>
          </a:bodyPr>
          <a:lstStyle/>
          <a:p>
            <a:r>
              <a:rPr lang="en-US" dirty="0" smtClean="0"/>
              <a:t>What is a Domain?</a:t>
            </a:r>
            <a:br>
              <a:rPr lang="en-US" dirty="0" smtClean="0"/>
            </a:br>
            <a:endParaRPr lang="en-US" dirty="0"/>
          </a:p>
        </p:txBody>
      </p:sp>
      <p:sp>
        <p:nvSpPr>
          <p:cNvPr id="7" name="Content Placeholder 6"/>
          <p:cNvSpPr>
            <a:spLocks noGrp="1"/>
          </p:cNvSpPr>
          <p:nvPr>
            <p:ph sz="half" idx="1"/>
          </p:nvPr>
        </p:nvSpPr>
        <p:spPr>
          <a:xfrm>
            <a:off x="457200" y="1417638"/>
            <a:ext cx="4038600" cy="1921933"/>
          </a:xfrm>
        </p:spPr>
        <p:txBody>
          <a:bodyPr>
            <a:normAutofit fontScale="70000" lnSpcReduction="20000"/>
          </a:bodyPr>
          <a:lstStyle/>
          <a:p>
            <a:r>
              <a:rPr lang="en-US" dirty="0" smtClean="0">
                <a:latin typeface="Arial" pitchFamily="-112" charset="0"/>
              </a:rPr>
              <a:t>A </a:t>
            </a:r>
            <a:r>
              <a:rPr lang="en-US" dirty="0">
                <a:latin typeface="Arial" pitchFamily="-112" charset="0"/>
              </a:rPr>
              <a:t>d</a:t>
            </a:r>
            <a:r>
              <a:rPr lang="en-US" dirty="0" smtClean="0">
                <a:latin typeface="Arial" pitchFamily="-112" charset="0"/>
              </a:rPr>
              <a:t>omain is a fundamental structural, functional and evolutionary </a:t>
            </a:r>
            <a:r>
              <a:rPr lang="en-US" b="1" dirty="0" smtClean="0">
                <a:latin typeface="Arial" pitchFamily="-112" charset="0"/>
              </a:rPr>
              <a:t>unit</a:t>
            </a:r>
            <a:r>
              <a:rPr lang="en-US" dirty="0" smtClean="0">
                <a:latin typeface="Arial" pitchFamily="-112" charset="0"/>
              </a:rPr>
              <a:t> of a protein: </a:t>
            </a:r>
            <a:r>
              <a:rPr lang="en-US" b="1" dirty="0" smtClean="0">
                <a:latin typeface="Arial" pitchFamily="-112" charset="0"/>
              </a:rPr>
              <a:t>it is the smallest unit that captures features of the entire protein</a:t>
            </a:r>
          </a:p>
          <a:p>
            <a:endParaRPr lang="en-US" dirty="0"/>
          </a:p>
        </p:txBody>
      </p:sp>
      <p:sp>
        <p:nvSpPr>
          <p:cNvPr id="8" name="Content Placeholder 7"/>
          <p:cNvSpPr>
            <a:spLocks noGrp="1"/>
          </p:cNvSpPr>
          <p:nvPr>
            <p:ph sz="half" idx="2"/>
          </p:nvPr>
        </p:nvSpPr>
        <p:spPr/>
        <p:txBody>
          <a:bodyPr>
            <a:normAutofit fontScale="70000" lnSpcReduction="20000"/>
          </a:bodyPr>
          <a:lstStyle/>
          <a:p>
            <a:pPr>
              <a:spcBef>
                <a:spcPct val="50000"/>
              </a:spcBef>
            </a:pPr>
            <a:r>
              <a:rPr lang="en-US" dirty="0" smtClean="0">
                <a:solidFill>
                  <a:srgbClr val="000000"/>
                </a:solidFill>
                <a:latin typeface="Arial" pitchFamily="-112" charset="0"/>
              </a:rPr>
              <a:t>Compact</a:t>
            </a:r>
          </a:p>
          <a:p>
            <a:pPr>
              <a:spcBef>
                <a:spcPct val="50000"/>
              </a:spcBef>
            </a:pPr>
            <a:r>
              <a:rPr lang="en-US" dirty="0" smtClean="0">
                <a:solidFill>
                  <a:srgbClr val="000000"/>
                </a:solidFill>
                <a:latin typeface="Arial" pitchFamily="-112" charset="0"/>
              </a:rPr>
              <a:t>Stable</a:t>
            </a:r>
          </a:p>
          <a:p>
            <a:pPr>
              <a:spcBef>
                <a:spcPct val="50000"/>
              </a:spcBef>
            </a:pPr>
            <a:r>
              <a:rPr lang="en-US" dirty="0" smtClean="0">
                <a:solidFill>
                  <a:srgbClr val="000000"/>
                </a:solidFill>
                <a:latin typeface="Arial" pitchFamily="-112" charset="0"/>
              </a:rPr>
              <a:t>Has hydrophobic core</a:t>
            </a:r>
          </a:p>
          <a:p>
            <a:pPr>
              <a:spcBef>
                <a:spcPct val="50000"/>
              </a:spcBef>
            </a:pPr>
            <a:r>
              <a:rPr lang="en-US" dirty="0" smtClean="0">
                <a:solidFill>
                  <a:srgbClr val="000000"/>
                </a:solidFill>
                <a:latin typeface="Arial" pitchFamily="-112" charset="0"/>
              </a:rPr>
              <a:t>Folds independently **</a:t>
            </a:r>
          </a:p>
          <a:p>
            <a:pPr>
              <a:spcBef>
                <a:spcPct val="50000"/>
              </a:spcBef>
            </a:pPr>
            <a:r>
              <a:rPr lang="en-US" dirty="0" smtClean="0">
                <a:solidFill>
                  <a:srgbClr val="000000"/>
                </a:solidFill>
                <a:latin typeface="Arial" pitchFamily="-112" charset="0"/>
              </a:rPr>
              <a:t>Performs specific function</a:t>
            </a:r>
          </a:p>
          <a:p>
            <a:pPr>
              <a:spcBef>
                <a:spcPct val="50000"/>
              </a:spcBef>
            </a:pPr>
            <a:r>
              <a:rPr lang="en-US" dirty="0" smtClean="0">
                <a:solidFill>
                  <a:srgbClr val="000000"/>
                </a:solidFill>
                <a:latin typeface="Arial" pitchFamily="-112" charset="0"/>
              </a:rPr>
              <a:t>Can be put together in different combinations with other domains</a:t>
            </a:r>
          </a:p>
          <a:p>
            <a:pPr>
              <a:spcBef>
                <a:spcPct val="50000"/>
              </a:spcBef>
            </a:pPr>
            <a:r>
              <a:rPr lang="en-US" dirty="0" smtClean="0">
                <a:solidFill>
                  <a:srgbClr val="000000"/>
                </a:solidFill>
                <a:latin typeface="Arial" pitchFamily="-112" charset="0"/>
              </a:rPr>
              <a:t>Evolution works on the level of domain</a:t>
            </a:r>
          </a:p>
          <a:p>
            <a:pPr>
              <a:spcBef>
                <a:spcPct val="50000"/>
              </a:spcBef>
            </a:pPr>
            <a:r>
              <a:rPr lang="en-US" i="1" dirty="0" smtClean="0">
                <a:solidFill>
                  <a:srgbClr val="000000"/>
                </a:solidFill>
                <a:latin typeface="Arial" pitchFamily="-112" charset="0"/>
              </a:rPr>
              <a:t>Corresponds with intron-</a:t>
            </a:r>
            <a:r>
              <a:rPr lang="en-US" i="1" dirty="0" err="1" smtClean="0">
                <a:solidFill>
                  <a:srgbClr val="000000"/>
                </a:solidFill>
                <a:latin typeface="Arial" pitchFamily="-112" charset="0"/>
              </a:rPr>
              <a:t>exon</a:t>
            </a:r>
            <a:r>
              <a:rPr lang="en-US" i="1" dirty="0" smtClean="0">
                <a:solidFill>
                  <a:srgbClr val="000000"/>
                </a:solidFill>
                <a:latin typeface="Arial" pitchFamily="-112" charset="0"/>
              </a:rPr>
              <a:t> boundaries in DNA (debatable)</a:t>
            </a:r>
          </a:p>
          <a:p>
            <a:endParaRPr lang="en-US" dirty="0">
              <a:solidFill>
                <a:srgbClr val="000000"/>
              </a:solidFill>
            </a:endParaRPr>
          </a:p>
        </p:txBody>
      </p:sp>
      <p:pic>
        <p:nvPicPr>
          <p:cNvPr id="9" name="Picture 6"/>
          <p:cNvPicPr>
            <a:picLocks noChangeAspect="1" noChangeArrowheads="1"/>
          </p:cNvPicPr>
          <p:nvPr/>
        </p:nvPicPr>
        <p:blipFill>
          <a:blip r:embed="rId2"/>
          <a:srcRect/>
          <a:stretch>
            <a:fillRect/>
          </a:stretch>
        </p:blipFill>
        <p:spPr bwMode="auto">
          <a:xfrm>
            <a:off x="220133" y="3074987"/>
            <a:ext cx="3979863" cy="3281363"/>
          </a:xfrm>
          <a:prstGeom prst="rect">
            <a:avLst/>
          </a:prstGeom>
          <a:noFill/>
          <a:ln w="9525">
            <a:noFill/>
            <a:miter lim="800000"/>
            <a:headEnd/>
            <a:tailEnd/>
          </a:ln>
          <a:effectLst/>
        </p:spPr>
      </p:pic>
      <p:sp>
        <p:nvSpPr>
          <p:cNvPr id="10" name="TextBox 9"/>
          <p:cNvSpPr txBox="1"/>
          <p:nvPr/>
        </p:nvSpPr>
        <p:spPr>
          <a:xfrm>
            <a:off x="220133" y="6395144"/>
            <a:ext cx="2019729" cy="369332"/>
          </a:xfrm>
          <a:prstGeom prst="rect">
            <a:avLst/>
          </a:prstGeom>
          <a:noFill/>
        </p:spPr>
        <p:txBody>
          <a:bodyPr wrap="none" rtlCol="0">
            <a:spAutoFit/>
          </a:bodyPr>
          <a:lstStyle/>
          <a:p>
            <a:r>
              <a:rPr lang="en-US" i="1" dirty="0" smtClean="0"/>
              <a:t>What is a Domain?</a:t>
            </a:r>
            <a:endParaRPr lang="en-US"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
        <p:nvSpPr>
          <p:cNvPr id="3" name="TextBox 2"/>
          <p:cNvSpPr txBox="1"/>
          <p:nvPr/>
        </p:nvSpPr>
        <p:spPr>
          <a:xfrm>
            <a:off x="5777747" y="6225195"/>
            <a:ext cx="2816584" cy="369332"/>
          </a:xfrm>
          <a:prstGeom prst="rect">
            <a:avLst/>
          </a:prstGeom>
          <a:noFill/>
        </p:spPr>
        <p:txBody>
          <a:bodyPr wrap="none" rtlCol="0">
            <a:spAutoFit/>
          </a:bodyPr>
          <a:lstStyle/>
          <a:p>
            <a:r>
              <a:rPr lang="en-US" dirty="0" smtClean="0"/>
              <a:t>** Non-contiguous domains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57200" y="3124200"/>
            <a:ext cx="8534400" cy="457200"/>
          </a:xfrm>
          <a:prstGeom prst="rect">
            <a:avLst/>
          </a:prstGeom>
          <a:gradFill rotWithShape="0">
            <a:gsLst>
              <a:gs pos="0">
                <a:srgbClr val="FF0066"/>
              </a:gs>
              <a:gs pos="100000">
                <a:schemeClr val="accent2"/>
              </a:gs>
            </a:gsLst>
            <a:lin ang="0" scaled="1"/>
          </a:gradFill>
          <a:ln w="9525">
            <a:solidFill>
              <a:schemeClr val="accent2"/>
            </a:solidFill>
            <a:miter lim="800000"/>
            <a:headEnd/>
            <a:tailEnd/>
          </a:ln>
          <a:effectLst/>
        </p:spPr>
        <p:txBody>
          <a:bodyPr wrap="none" anchor="ctr">
            <a:prstTxWarp prst="textNoShape">
              <a:avLst/>
            </a:prstTxWarp>
          </a:bodyPr>
          <a:lstStyle/>
          <a:p>
            <a:endParaRPr lang="en-US"/>
          </a:p>
        </p:txBody>
      </p:sp>
      <p:sp>
        <p:nvSpPr>
          <p:cNvPr id="3076" name="Text Box 4"/>
          <p:cNvSpPr txBox="1">
            <a:spLocks noChangeArrowheads="1"/>
          </p:cNvSpPr>
          <p:nvPr/>
        </p:nvSpPr>
        <p:spPr bwMode="auto">
          <a:xfrm rot="-5400000">
            <a:off x="6721475" y="1965325"/>
            <a:ext cx="18288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1">
                <a:solidFill>
                  <a:srgbClr val="3399FF"/>
                </a:solidFill>
                <a:latin typeface="Arial" pitchFamily="-112" charset="0"/>
              </a:rPr>
              <a:t>protein structure</a:t>
            </a:r>
          </a:p>
        </p:txBody>
      </p:sp>
      <p:sp>
        <p:nvSpPr>
          <p:cNvPr id="3077" name="Text Box 5"/>
          <p:cNvSpPr txBox="1">
            <a:spLocks noChangeArrowheads="1"/>
          </p:cNvSpPr>
          <p:nvPr/>
        </p:nvSpPr>
        <p:spPr bwMode="auto">
          <a:xfrm rot="-5400000">
            <a:off x="5272881" y="1889919"/>
            <a:ext cx="1617663" cy="581025"/>
          </a:xfrm>
          <a:prstGeom prst="rect">
            <a:avLst/>
          </a:prstGeom>
          <a:noFill/>
          <a:ln w="9525">
            <a:noFill/>
            <a:miter lim="800000"/>
            <a:headEnd/>
            <a:tailEnd/>
          </a:ln>
          <a:effectLst/>
        </p:spPr>
        <p:txBody>
          <a:bodyPr>
            <a:prstTxWarp prst="textNoShape">
              <a:avLst/>
            </a:prstTxWarp>
            <a:spAutoFit/>
          </a:bodyPr>
          <a:lstStyle/>
          <a:p>
            <a:r>
              <a:rPr lang="en-US" sz="1600" b="1">
                <a:solidFill>
                  <a:srgbClr val="9933FF"/>
                </a:solidFill>
                <a:latin typeface="Arial" pitchFamily="-112" charset="0"/>
              </a:rPr>
              <a:t>structural domain</a:t>
            </a:r>
          </a:p>
        </p:txBody>
      </p:sp>
      <p:sp>
        <p:nvSpPr>
          <p:cNvPr id="3078" name="Text Box 6"/>
          <p:cNvSpPr txBox="1">
            <a:spLocks noChangeArrowheads="1"/>
          </p:cNvSpPr>
          <p:nvPr/>
        </p:nvSpPr>
        <p:spPr bwMode="auto">
          <a:xfrm rot="-5400000">
            <a:off x="3201987" y="1751013"/>
            <a:ext cx="1889125" cy="825500"/>
          </a:xfrm>
          <a:prstGeom prst="rect">
            <a:avLst/>
          </a:prstGeom>
          <a:noFill/>
          <a:ln w="9525">
            <a:noFill/>
            <a:miter lim="800000"/>
            <a:headEnd/>
            <a:tailEnd/>
          </a:ln>
          <a:effectLst/>
        </p:spPr>
        <p:txBody>
          <a:bodyPr>
            <a:prstTxWarp prst="textNoShape">
              <a:avLst/>
            </a:prstTxWarp>
            <a:spAutoFit/>
          </a:bodyPr>
          <a:lstStyle/>
          <a:p>
            <a:r>
              <a:rPr lang="en-US" sz="1600" b="1">
                <a:solidFill>
                  <a:srgbClr val="CC00CC"/>
                </a:solidFill>
                <a:latin typeface="Arial" pitchFamily="-112" charset="0"/>
              </a:rPr>
              <a:t>structural</a:t>
            </a:r>
            <a:r>
              <a:rPr lang="en-US" sz="1600" b="1">
                <a:latin typeface="Arial" pitchFamily="-112" charset="0"/>
              </a:rPr>
              <a:t> </a:t>
            </a:r>
            <a:r>
              <a:rPr lang="en-US" sz="1600" b="1">
                <a:solidFill>
                  <a:srgbClr val="CC00CC"/>
                </a:solidFill>
                <a:latin typeface="Arial" pitchFamily="-112" charset="0"/>
              </a:rPr>
              <a:t>motif</a:t>
            </a:r>
          </a:p>
          <a:p>
            <a:r>
              <a:rPr lang="en-US" sz="1600" b="1">
                <a:solidFill>
                  <a:srgbClr val="CC00CC"/>
                </a:solidFill>
                <a:latin typeface="Arial" pitchFamily="-112" charset="0"/>
              </a:rPr>
              <a:t>(</a:t>
            </a:r>
            <a:r>
              <a:rPr lang="en-US" sz="1600" i="1">
                <a:solidFill>
                  <a:srgbClr val="CC00CC"/>
                </a:solidFill>
                <a:latin typeface="Arial" pitchFamily="-112" charset="0"/>
              </a:rPr>
              <a:t>few secondary structures</a:t>
            </a:r>
            <a:r>
              <a:rPr lang="en-US" sz="1600" b="1">
                <a:solidFill>
                  <a:srgbClr val="CC00CC"/>
                </a:solidFill>
                <a:latin typeface="Arial" pitchFamily="-112" charset="0"/>
              </a:rPr>
              <a:t>)</a:t>
            </a:r>
          </a:p>
        </p:txBody>
      </p:sp>
      <p:sp>
        <p:nvSpPr>
          <p:cNvPr id="3079" name="Text Box 7"/>
          <p:cNvSpPr txBox="1">
            <a:spLocks noChangeArrowheads="1"/>
          </p:cNvSpPr>
          <p:nvPr/>
        </p:nvSpPr>
        <p:spPr bwMode="auto">
          <a:xfrm rot="-5400000">
            <a:off x="1583531" y="1843882"/>
            <a:ext cx="1468437" cy="825500"/>
          </a:xfrm>
          <a:prstGeom prst="rect">
            <a:avLst/>
          </a:prstGeom>
          <a:noFill/>
          <a:ln w="9525">
            <a:noFill/>
            <a:miter lim="800000"/>
            <a:headEnd/>
            <a:tailEnd/>
          </a:ln>
          <a:effectLst/>
        </p:spPr>
        <p:txBody>
          <a:bodyPr>
            <a:prstTxWarp prst="textNoShape">
              <a:avLst/>
            </a:prstTxWarp>
            <a:spAutoFit/>
          </a:bodyPr>
          <a:lstStyle/>
          <a:p>
            <a:r>
              <a:rPr lang="en-US" sz="1600" b="1">
                <a:solidFill>
                  <a:srgbClr val="FF0066"/>
                </a:solidFill>
                <a:latin typeface="Arial" pitchFamily="-112" charset="0"/>
              </a:rPr>
              <a:t>secondary</a:t>
            </a:r>
            <a:r>
              <a:rPr lang="en-US" sz="1600" b="1">
                <a:latin typeface="Arial" pitchFamily="-112" charset="0"/>
              </a:rPr>
              <a:t> </a:t>
            </a:r>
            <a:r>
              <a:rPr lang="en-US" sz="1600" b="1">
                <a:solidFill>
                  <a:srgbClr val="FF0066"/>
                </a:solidFill>
                <a:latin typeface="Arial" pitchFamily="-112" charset="0"/>
              </a:rPr>
              <a:t>structure element</a:t>
            </a:r>
          </a:p>
        </p:txBody>
      </p:sp>
      <p:sp>
        <p:nvSpPr>
          <p:cNvPr id="3080" name="Text Box 8"/>
          <p:cNvSpPr txBox="1">
            <a:spLocks noChangeArrowheads="1"/>
          </p:cNvSpPr>
          <p:nvPr/>
        </p:nvSpPr>
        <p:spPr bwMode="auto">
          <a:xfrm rot="-5400000">
            <a:off x="46831" y="2161382"/>
            <a:ext cx="1154113"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66"/>
                </a:solidFill>
                <a:latin typeface="Arial" pitchFamily="-112" charset="0"/>
              </a:rPr>
              <a:t>residues</a:t>
            </a:r>
          </a:p>
        </p:txBody>
      </p:sp>
      <p:sp>
        <p:nvSpPr>
          <p:cNvPr id="3081" name="Text Box 9"/>
          <p:cNvSpPr txBox="1">
            <a:spLocks noChangeArrowheads="1"/>
          </p:cNvSpPr>
          <p:nvPr/>
        </p:nvSpPr>
        <p:spPr bwMode="auto">
          <a:xfrm>
            <a:off x="533400" y="3124200"/>
            <a:ext cx="1800142" cy="523220"/>
          </a:xfrm>
          <a:prstGeom prst="rect">
            <a:avLst/>
          </a:prstGeom>
          <a:noFill/>
          <a:ln w="9525">
            <a:noFill/>
            <a:miter lim="800000"/>
            <a:headEnd/>
            <a:tailEnd/>
          </a:ln>
          <a:effectLst/>
        </p:spPr>
        <p:txBody>
          <a:bodyPr wrap="none">
            <a:prstTxWarp prst="textNoShape">
              <a:avLst/>
            </a:prstTxWarp>
            <a:spAutoFit/>
          </a:bodyPr>
          <a:lstStyle/>
          <a:p>
            <a:r>
              <a:rPr lang="en-US" sz="2800" dirty="0">
                <a:solidFill>
                  <a:srgbClr val="000000"/>
                </a:solidFill>
                <a:latin typeface="Times New Roman" pitchFamily="-112" charset="0"/>
              </a:rPr>
              <a:t>complexity</a:t>
            </a:r>
          </a:p>
        </p:txBody>
      </p:sp>
      <p:sp>
        <p:nvSpPr>
          <p:cNvPr id="3082" name="AutoShape 10"/>
          <p:cNvSpPr>
            <a:spLocks noChangeArrowheads="1"/>
          </p:cNvSpPr>
          <p:nvPr/>
        </p:nvSpPr>
        <p:spPr bwMode="auto">
          <a:xfrm>
            <a:off x="2362200" y="3276600"/>
            <a:ext cx="914400" cy="228600"/>
          </a:xfrm>
          <a:prstGeom prst="rightArrow">
            <a:avLst>
              <a:gd name="adj1" fmla="val 50000"/>
              <a:gd name="adj2" fmla="val 100000"/>
            </a:avLst>
          </a:prstGeom>
          <a:solidFill>
            <a:schemeClr val="tx1"/>
          </a:solidFill>
          <a:ln w="9525">
            <a:solidFill>
              <a:schemeClr val="accent2"/>
            </a:solidFill>
            <a:miter lim="800000"/>
            <a:headEnd/>
            <a:tailEnd/>
          </a:ln>
          <a:effectLst/>
        </p:spPr>
        <p:txBody>
          <a:bodyPr wrap="none" anchor="ctr">
            <a:prstTxWarp prst="textNoShape">
              <a:avLst/>
            </a:prstTxWarp>
          </a:bodyPr>
          <a:lstStyle/>
          <a:p>
            <a:pPr algn="ctr"/>
            <a:endParaRPr lang="en-US" sz="2400">
              <a:solidFill>
                <a:srgbClr val="CC00CC"/>
              </a:solidFill>
              <a:latin typeface="Times New Roman" pitchFamily="-112" charset="0"/>
            </a:endParaRPr>
          </a:p>
        </p:txBody>
      </p:sp>
      <p:sp>
        <p:nvSpPr>
          <p:cNvPr id="3084" name="Oval 12"/>
          <p:cNvSpPr>
            <a:spLocks noChangeArrowheads="1"/>
          </p:cNvSpPr>
          <p:nvPr/>
        </p:nvSpPr>
        <p:spPr bwMode="auto">
          <a:xfrm>
            <a:off x="3429000" y="990600"/>
            <a:ext cx="3505200" cy="3429000"/>
          </a:xfrm>
          <a:prstGeom prst="ellipse">
            <a:avLst/>
          </a:prstGeom>
          <a:noFill/>
          <a:ln w="28575">
            <a:solidFill>
              <a:srgbClr val="00CC99"/>
            </a:solidFill>
            <a:prstDash val="dash"/>
            <a:round/>
            <a:headEnd/>
            <a:tailEnd/>
          </a:ln>
          <a:effectLst/>
        </p:spPr>
        <p:txBody>
          <a:bodyPr wrap="none" anchor="ctr">
            <a:prstTxWarp prst="textNoShape">
              <a:avLst/>
            </a:prstTxWarp>
          </a:bodyPr>
          <a:lstStyle/>
          <a:p>
            <a:endParaRPr lang="en-US"/>
          </a:p>
        </p:txBody>
      </p:sp>
      <p:sp>
        <p:nvSpPr>
          <p:cNvPr id="3085" name="Text Box 13"/>
          <p:cNvSpPr txBox="1">
            <a:spLocks noChangeArrowheads="1"/>
          </p:cNvSpPr>
          <p:nvPr/>
        </p:nvSpPr>
        <p:spPr bwMode="auto">
          <a:xfrm>
            <a:off x="215900" y="4419600"/>
            <a:ext cx="8686800" cy="1754327"/>
          </a:xfrm>
          <a:prstGeom prst="rect">
            <a:avLst/>
          </a:prstGeom>
          <a:noFill/>
          <a:ln w="9525">
            <a:noFill/>
            <a:miter lim="800000"/>
            <a:headEnd/>
            <a:tailEnd/>
          </a:ln>
          <a:effectLst/>
        </p:spPr>
        <p:txBody>
          <a:bodyPr>
            <a:prstTxWarp prst="textNoShape">
              <a:avLst/>
            </a:prstTxWarp>
            <a:spAutoFit/>
          </a:bodyPr>
          <a:lstStyle/>
          <a:p>
            <a:pPr marL="457200" indent="-457200"/>
            <a:r>
              <a:rPr lang="en-US" dirty="0">
                <a:solidFill>
                  <a:srgbClr val="000000"/>
                </a:solidFill>
              </a:rPr>
              <a:t>Building blocks in the region of ‘reasonable complexity’ have several qualities: </a:t>
            </a:r>
          </a:p>
          <a:p>
            <a:pPr marL="457200" indent="-457200">
              <a:buFontTx/>
              <a:buAutoNum type="arabicPeriod"/>
            </a:pPr>
            <a:r>
              <a:rPr lang="en-US" dirty="0">
                <a:solidFill>
                  <a:srgbClr val="000000"/>
                </a:solidFill>
              </a:rPr>
              <a:t>blocks are sufficiently unique and yet they </a:t>
            </a:r>
            <a:r>
              <a:rPr lang="en-US" dirty="0" smtClean="0">
                <a:solidFill>
                  <a:srgbClr val="000000"/>
                </a:solidFill>
              </a:rPr>
              <a:t>reoccur </a:t>
            </a:r>
            <a:r>
              <a:rPr lang="en-US" dirty="0">
                <a:solidFill>
                  <a:srgbClr val="000000"/>
                </a:solidFill>
              </a:rPr>
              <a:t>in different structures</a:t>
            </a:r>
          </a:p>
          <a:p>
            <a:pPr marL="457200" indent="-457200">
              <a:buFontTx/>
              <a:buAutoNum type="arabicPeriod"/>
            </a:pPr>
            <a:r>
              <a:rPr lang="en-US" dirty="0">
                <a:solidFill>
                  <a:srgbClr val="000000"/>
                </a:solidFill>
              </a:rPr>
              <a:t>protein contains small number of such blocks, simple to reconstruct the protein from its basic units</a:t>
            </a:r>
          </a:p>
          <a:p>
            <a:pPr marL="457200" indent="-457200">
              <a:buFontTx/>
              <a:buAutoNum type="arabicPeriod"/>
            </a:pPr>
            <a:r>
              <a:rPr lang="en-US" dirty="0">
                <a:solidFill>
                  <a:srgbClr val="000000"/>
                </a:solidFill>
              </a:rPr>
              <a:t>such blocks make a lot of biological sense in terms of evolution, structure compactness and functionality</a:t>
            </a:r>
          </a:p>
        </p:txBody>
      </p:sp>
      <p:sp>
        <p:nvSpPr>
          <p:cNvPr id="3086" name="Text Box 14"/>
          <p:cNvSpPr txBox="1">
            <a:spLocks noChangeArrowheads="1"/>
          </p:cNvSpPr>
          <p:nvPr/>
        </p:nvSpPr>
        <p:spPr bwMode="auto">
          <a:xfrm>
            <a:off x="6705600" y="3124200"/>
            <a:ext cx="1791626"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rgbClr val="000000"/>
                </a:solidFill>
                <a:latin typeface="Times New Roman" pitchFamily="-112" charset="0"/>
              </a:rPr>
              <a:t>reductionism</a:t>
            </a:r>
          </a:p>
        </p:txBody>
      </p:sp>
      <p:sp>
        <p:nvSpPr>
          <p:cNvPr id="3087" name="AutoShape 15"/>
          <p:cNvSpPr>
            <a:spLocks noChangeArrowheads="1"/>
          </p:cNvSpPr>
          <p:nvPr/>
        </p:nvSpPr>
        <p:spPr bwMode="auto">
          <a:xfrm>
            <a:off x="5638800" y="3276600"/>
            <a:ext cx="990600" cy="228600"/>
          </a:xfrm>
          <a:prstGeom prst="leftArrow">
            <a:avLst>
              <a:gd name="adj1" fmla="val 50000"/>
              <a:gd name="adj2" fmla="val 108333"/>
            </a:avLst>
          </a:prstGeom>
          <a:solidFill>
            <a:schemeClr val="tx1"/>
          </a:solidFill>
          <a:ln w="9525">
            <a:solidFill>
              <a:srgbClr val="FF0066"/>
            </a:solidFill>
            <a:miter lim="800000"/>
            <a:headEnd/>
            <a:tailEnd/>
          </a:ln>
          <a:effectLst/>
        </p:spPr>
        <p:txBody>
          <a:bodyPr wrap="none" anchor="ctr">
            <a:prstTxWarp prst="textNoShape">
              <a:avLst/>
            </a:prstTxWarp>
          </a:bodyPr>
          <a:lstStyle/>
          <a:p>
            <a:endParaRPr lang="en-US"/>
          </a:p>
        </p:txBody>
      </p:sp>
      <p:sp>
        <p:nvSpPr>
          <p:cNvPr id="3088" name="Text Box 16"/>
          <p:cNvSpPr txBox="1">
            <a:spLocks noChangeArrowheads="1"/>
          </p:cNvSpPr>
          <p:nvPr/>
        </p:nvSpPr>
        <p:spPr bwMode="auto">
          <a:xfrm>
            <a:off x="4267200" y="3657600"/>
            <a:ext cx="2378075" cy="641350"/>
          </a:xfrm>
          <a:prstGeom prst="rect">
            <a:avLst/>
          </a:prstGeom>
          <a:noFill/>
          <a:ln w="9525">
            <a:noFill/>
            <a:miter lim="800000"/>
            <a:headEnd/>
            <a:tailEnd/>
          </a:ln>
          <a:effectLst/>
        </p:spPr>
        <p:txBody>
          <a:bodyPr>
            <a:prstTxWarp prst="textNoShape">
              <a:avLst/>
            </a:prstTxWarp>
            <a:spAutoFit/>
          </a:bodyPr>
          <a:lstStyle/>
          <a:p>
            <a:r>
              <a:rPr lang="en-US" sz="1800" b="1" i="1">
                <a:solidFill>
                  <a:srgbClr val="00CC66"/>
                </a:solidFill>
                <a:latin typeface="Times New Roman" pitchFamily="-112" charset="0"/>
              </a:rPr>
              <a:t>reasonable region of    complexity</a:t>
            </a:r>
          </a:p>
        </p:txBody>
      </p:sp>
      <p:sp>
        <p:nvSpPr>
          <p:cNvPr id="3089" name="Text Box 17"/>
          <p:cNvSpPr txBox="1">
            <a:spLocks noChangeArrowheads="1"/>
          </p:cNvSpPr>
          <p:nvPr/>
        </p:nvSpPr>
        <p:spPr bwMode="auto">
          <a:xfrm rot="-5400000">
            <a:off x="7292976" y="1381125"/>
            <a:ext cx="2755900" cy="581025"/>
          </a:xfrm>
          <a:prstGeom prst="rect">
            <a:avLst/>
          </a:prstGeom>
          <a:noFill/>
          <a:ln w="9525">
            <a:noFill/>
            <a:miter lim="800000"/>
            <a:headEnd/>
            <a:tailEnd/>
          </a:ln>
          <a:effectLst/>
        </p:spPr>
        <p:txBody>
          <a:bodyPr wrap="none">
            <a:prstTxWarp prst="textNoShape">
              <a:avLst/>
            </a:prstTxWarp>
            <a:spAutoFit/>
          </a:bodyPr>
          <a:lstStyle/>
          <a:p>
            <a:r>
              <a:rPr lang="en-US" sz="1600" b="1">
                <a:solidFill>
                  <a:srgbClr val="3399FF"/>
                </a:solidFill>
                <a:latin typeface="Arial" pitchFamily="-112" charset="0"/>
              </a:rPr>
              <a:t>protein-protein complex</a:t>
            </a:r>
          </a:p>
          <a:p>
            <a:r>
              <a:rPr lang="en-US" sz="1600" b="1">
                <a:solidFill>
                  <a:srgbClr val="3399FF"/>
                </a:solidFill>
                <a:latin typeface="Arial" pitchFamily="-112" charset="0"/>
              </a:rPr>
              <a:t>protein-DNA/RNA complex</a:t>
            </a:r>
          </a:p>
        </p:txBody>
      </p:sp>
      <p:sp>
        <p:nvSpPr>
          <p:cNvPr id="18" name="Title 17"/>
          <p:cNvSpPr>
            <a:spLocks noGrp="1"/>
          </p:cNvSpPr>
          <p:nvPr>
            <p:ph type="title"/>
          </p:nvPr>
        </p:nvSpPr>
        <p:spPr>
          <a:xfrm>
            <a:off x="455612" y="274638"/>
            <a:ext cx="8231188" cy="715962"/>
          </a:xfrm>
        </p:spPr>
        <p:txBody>
          <a:bodyPr>
            <a:normAutofit fontScale="90000"/>
          </a:bodyPr>
          <a:lstStyle/>
          <a:p>
            <a:r>
              <a:rPr lang="en-US" dirty="0" smtClean="0">
                <a:solidFill>
                  <a:srgbClr val="000000"/>
                </a:solidFill>
              </a:rPr>
              <a:t>What is a Domain?</a:t>
            </a:r>
            <a:br>
              <a:rPr lang="en-US" dirty="0" smtClean="0">
                <a:solidFill>
                  <a:srgbClr val="000000"/>
                </a:solidFill>
              </a:rPr>
            </a:br>
            <a:endParaRPr lang="en-US" dirty="0">
              <a:solidFill>
                <a:srgbClr val="000000"/>
              </a:solidFill>
            </a:endParaRPr>
          </a:p>
        </p:txBody>
      </p:sp>
      <p:sp>
        <p:nvSpPr>
          <p:cNvPr id="17" name="TextBox 16"/>
          <p:cNvSpPr txBox="1"/>
          <p:nvPr/>
        </p:nvSpPr>
        <p:spPr>
          <a:xfrm>
            <a:off x="220133" y="6395144"/>
            <a:ext cx="2019729" cy="369332"/>
          </a:xfrm>
          <a:prstGeom prst="rect">
            <a:avLst/>
          </a:prstGeom>
          <a:noFill/>
        </p:spPr>
        <p:txBody>
          <a:bodyPr wrap="none" rtlCol="0">
            <a:spAutoFit/>
          </a:bodyPr>
          <a:lstStyle/>
          <a:p>
            <a:r>
              <a:rPr lang="en-US" i="1" dirty="0" smtClean="0"/>
              <a:t>What is a Domain?</a:t>
            </a:r>
            <a:endParaRPr lang="en-US"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5" grpId="0"/>
      <p:bldP spid="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791"/>
          </a:xfrm>
        </p:spPr>
        <p:txBody>
          <a:bodyPr>
            <a:normAutofit fontScale="90000"/>
          </a:bodyPr>
          <a:lstStyle/>
          <a:p>
            <a:r>
              <a:rPr lang="en-US" dirty="0" smtClean="0">
                <a:solidFill>
                  <a:srgbClr val="000000"/>
                </a:solidFill>
                <a:latin typeface="Arial" pitchFamily="-112" charset="0"/>
              </a:rPr>
              <a:t>Why are Domains Important?</a:t>
            </a:r>
            <a:br>
              <a:rPr lang="en-US" dirty="0" smtClean="0">
                <a:solidFill>
                  <a:srgbClr val="000000"/>
                </a:solidFill>
                <a:latin typeface="Arial" pitchFamily="-112" charset="0"/>
              </a:rPr>
            </a:br>
            <a:endParaRPr lang="en-US" dirty="0">
              <a:solidFill>
                <a:srgbClr val="000000"/>
              </a:solidFill>
            </a:endParaRPr>
          </a:p>
        </p:txBody>
      </p:sp>
      <p:sp>
        <p:nvSpPr>
          <p:cNvPr id="4" name="Content Placeholder 3"/>
          <p:cNvSpPr>
            <a:spLocks noGrp="1"/>
          </p:cNvSpPr>
          <p:nvPr>
            <p:ph idx="1"/>
          </p:nvPr>
        </p:nvSpPr>
        <p:spPr/>
        <p:txBody>
          <a:bodyPr>
            <a:normAutofit fontScale="92500" lnSpcReduction="10000"/>
          </a:bodyPr>
          <a:lstStyle/>
          <a:p>
            <a:r>
              <a:rPr lang="en-US" dirty="0" smtClean="0">
                <a:solidFill>
                  <a:srgbClr val="000000"/>
                </a:solidFill>
                <a:latin typeface="Arial" pitchFamily="-112" charset="0"/>
              </a:rPr>
              <a:t>Analysis of protein structure begins with its decomposition into basic structural units</a:t>
            </a:r>
          </a:p>
          <a:p>
            <a:r>
              <a:rPr lang="en-US" dirty="0" smtClean="0">
                <a:solidFill>
                  <a:srgbClr val="000000"/>
                </a:solidFill>
                <a:latin typeface="Arial" pitchFamily="-112" charset="0"/>
              </a:rPr>
              <a:t>Comparison of protein sequences often is confined to the </a:t>
            </a:r>
            <a:r>
              <a:rPr lang="en-US" b="1" u="sng" dirty="0" smtClean="0">
                <a:solidFill>
                  <a:srgbClr val="000000"/>
                </a:solidFill>
                <a:latin typeface="Arial" pitchFamily="-112" charset="0"/>
              </a:rPr>
              <a:t>region</a:t>
            </a:r>
            <a:r>
              <a:rPr lang="en-US" dirty="0" smtClean="0">
                <a:solidFill>
                  <a:srgbClr val="000000"/>
                </a:solidFill>
                <a:latin typeface="Arial" pitchFamily="-112" charset="0"/>
              </a:rPr>
              <a:t> of the sequence, these regions often correspond to structural domains</a:t>
            </a:r>
          </a:p>
          <a:p>
            <a:r>
              <a:rPr lang="en-US" dirty="0" smtClean="0">
                <a:solidFill>
                  <a:srgbClr val="000000"/>
                </a:solidFill>
                <a:latin typeface="Arial" pitchFamily="-112" charset="0"/>
              </a:rPr>
              <a:t>Prediction of protein function is based on protein domains</a:t>
            </a:r>
          </a:p>
          <a:p>
            <a:r>
              <a:rPr lang="en-US" dirty="0" smtClean="0">
                <a:solidFill>
                  <a:srgbClr val="000000"/>
                </a:solidFill>
                <a:latin typeface="Arial" pitchFamily="-112" charset="0"/>
              </a:rPr>
              <a:t>Structural classifications are constructed using domains as building blocks  </a:t>
            </a:r>
          </a:p>
          <a:p>
            <a:endParaRPr lang="en-US" dirty="0">
              <a:solidFill>
                <a:srgbClr val="000000"/>
              </a:solidFill>
            </a:endParaRPr>
          </a:p>
        </p:txBody>
      </p:sp>
      <p:sp>
        <p:nvSpPr>
          <p:cNvPr id="5" name="TextBox 4"/>
          <p:cNvSpPr txBox="1"/>
          <p:nvPr/>
        </p:nvSpPr>
        <p:spPr>
          <a:xfrm>
            <a:off x="220133" y="6395144"/>
            <a:ext cx="3082031" cy="369332"/>
          </a:xfrm>
          <a:prstGeom prst="rect">
            <a:avLst/>
          </a:prstGeom>
          <a:noFill/>
        </p:spPr>
        <p:txBody>
          <a:bodyPr wrap="none" rtlCol="0">
            <a:spAutoFit/>
          </a:bodyPr>
          <a:lstStyle/>
          <a:p>
            <a:r>
              <a:rPr lang="en-US" i="1" dirty="0" smtClean="0"/>
              <a:t>Why are Domains Important?</a:t>
            </a:r>
            <a:endParaRPr lang="en-US"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solidFill>
                  <a:srgbClr val="000000"/>
                </a:solidFill>
                <a:latin typeface="Arial" pitchFamily="-112" charset="0"/>
              </a:rPr>
              <a:t>Can we unambiguously and consistently identify domains in structures?</a:t>
            </a:r>
            <a:br>
              <a:rPr lang="en-US" sz="3300" dirty="0" smtClean="0">
                <a:solidFill>
                  <a:srgbClr val="000000"/>
                </a:solidFill>
                <a:latin typeface="Arial" pitchFamily="-112" charset="0"/>
              </a:rPr>
            </a:br>
            <a:endParaRPr lang="en-US" sz="3300" dirty="0">
              <a:solidFill>
                <a:srgbClr val="000000"/>
              </a:solidFill>
            </a:endParaRPr>
          </a:p>
        </p:txBody>
      </p:sp>
      <p:sp>
        <p:nvSpPr>
          <p:cNvPr id="4" name="Subtitle 3"/>
          <p:cNvSpPr>
            <a:spLocks noGrp="1"/>
          </p:cNvSpPr>
          <p:nvPr>
            <p:ph idx="1"/>
          </p:nvPr>
        </p:nvSpPr>
        <p:spPr>
          <a:xfrm>
            <a:off x="457200" y="1935238"/>
            <a:ext cx="8229600" cy="4190925"/>
          </a:xfrm>
        </p:spPr>
        <p:txBody>
          <a:bodyPr/>
          <a:lstStyle/>
          <a:p>
            <a:r>
              <a:rPr lang="en-US" dirty="0" smtClean="0"/>
              <a:t>One way of answering this question is by comparing methods</a:t>
            </a:r>
          </a:p>
          <a:p>
            <a:endParaRPr lang="en-US" dirty="0" smtClean="0"/>
          </a:p>
          <a:p>
            <a:r>
              <a:rPr lang="en-US" dirty="0" smtClean="0"/>
              <a:t>Methods fall into two categories:</a:t>
            </a:r>
          </a:p>
          <a:p>
            <a:pPr lvl="1"/>
            <a:r>
              <a:rPr lang="en-US" dirty="0" smtClean="0"/>
              <a:t>Manual – Author, SCOP, CATH</a:t>
            </a:r>
          </a:p>
          <a:p>
            <a:pPr lvl="1"/>
            <a:r>
              <a:rPr lang="en-US" dirty="0" smtClean="0"/>
              <a:t>Automatic – e.g. </a:t>
            </a:r>
            <a:r>
              <a:rPr lang="en-US" dirty="0" err="1" smtClean="0"/>
              <a:t>DomainParser</a:t>
            </a:r>
            <a:r>
              <a:rPr lang="en-US" dirty="0" smtClean="0"/>
              <a:t>, PDP, PU, NCPI</a:t>
            </a:r>
          </a:p>
          <a:p>
            <a:pPr lvl="1"/>
            <a:endParaRPr lang="en-US" dirty="0" smtClean="0"/>
          </a:p>
          <a:p>
            <a:endParaRPr lang="en-US" dirty="0"/>
          </a:p>
        </p:txBody>
      </p:sp>
      <p:sp>
        <p:nvSpPr>
          <p:cNvPr id="5" name="TextBox 4"/>
          <p:cNvSpPr txBox="1"/>
          <p:nvPr/>
        </p:nvSpPr>
        <p:spPr>
          <a:xfrm>
            <a:off x="0" y="6582975"/>
            <a:ext cx="2997886" cy="276999"/>
          </a:xfrm>
          <a:prstGeom prst="rect">
            <a:avLst/>
          </a:prstGeom>
          <a:noFill/>
        </p:spPr>
        <p:txBody>
          <a:bodyPr wrap="none" rtlCol="0">
            <a:spAutoFit/>
          </a:bodyPr>
          <a:lstStyle/>
          <a:p>
            <a:r>
              <a:rPr lang="en-US" sz="1200" i="1" dirty="0" smtClean="0"/>
              <a:t>Characterizing Domain Assignment Methods</a:t>
            </a:r>
            <a:endParaRPr lang="en-US" sz="1200" i="1" dirty="0"/>
          </a:p>
        </p:txBody>
      </p:sp>
      <p:sp>
        <p:nvSpPr>
          <p:cNvPr id="3" name="Footer Placeholder 2"/>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000000"/>
                </a:solidFill>
                <a:latin typeface="Arial" pitchFamily="-108" charset="0"/>
              </a:rPr>
              <a:t>Manual Methods for Domain Assignment</a:t>
            </a:r>
            <a:endParaRPr lang="en-US" sz="3000" dirty="0">
              <a:solidFill>
                <a:srgbClr val="000000"/>
              </a:solidFill>
            </a:endParaRPr>
          </a:p>
        </p:txBody>
      </p:sp>
      <p:sp>
        <p:nvSpPr>
          <p:cNvPr id="3" name="Content Placeholder 2"/>
          <p:cNvSpPr>
            <a:spLocks noGrp="1"/>
          </p:cNvSpPr>
          <p:nvPr>
            <p:ph idx="1"/>
          </p:nvPr>
        </p:nvSpPr>
        <p:spPr/>
        <p:txBody>
          <a:bodyPr>
            <a:noAutofit/>
          </a:bodyPr>
          <a:lstStyle/>
          <a:p>
            <a:pPr>
              <a:lnSpc>
                <a:spcPct val="125000"/>
              </a:lnSpc>
            </a:pPr>
            <a:r>
              <a:rPr lang="en-US" sz="1600" b="1" i="1" dirty="0" smtClean="0">
                <a:solidFill>
                  <a:srgbClr val="006600"/>
                </a:solidFill>
                <a:latin typeface="Arial" pitchFamily="-108" charset="0"/>
              </a:rPr>
              <a:t>SCOP</a:t>
            </a:r>
            <a:r>
              <a:rPr lang="en-US" sz="1600" b="1" i="1" dirty="0" smtClean="0">
                <a:solidFill>
                  <a:srgbClr val="339966"/>
                </a:solidFill>
                <a:latin typeface="Arial" pitchFamily="-108" charset="0"/>
              </a:rPr>
              <a:t> </a:t>
            </a:r>
            <a:r>
              <a:rPr lang="en-US" sz="1600" b="1" dirty="0" smtClean="0">
                <a:solidFill>
                  <a:srgbClr val="000066"/>
                </a:solidFill>
              </a:rPr>
              <a:t>:</a:t>
            </a:r>
            <a:r>
              <a:rPr lang="en-US" sz="1600" dirty="0" smtClean="0">
                <a:solidFill>
                  <a:srgbClr val="000066"/>
                </a:solidFill>
                <a:latin typeface="Arial" pitchFamily="-108" charset="0"/>
              </a:rPr>
              <a:t> </a:t>
            </a:r>
            <a:r>
              <a:rPr lang="en-US" sz="1600" b="1" dirty="0" smtClean="0">
                <a:solidFill>
                  <a:srgbClr val="000099"/>
                </a:solidFill>
                <a:latin typeface="Arial" pitchFamily="-108" charset="0"/>
              </a:rPr>
              <a:t>S</a:t>
            </a:r>
            <a:r>
              <a:rPr lang="en-US" sz="1600" dirty="0" smtClean="0">
                <a:solidFill>
                  <a:srgbClr val="000099"/>
                </a:solidFill>
                <a:latin typeface="Arial" pitchFamily="-108" charset="0"/>
              </a:rPr>
              <a:t>tructural </a:t>
            </a:r>
            <a:r>
              <a:rPr lang="en-US" sz="1600" b="1" dirty="0" smtClean="0">
                <a:solidFill>
                  <a:srgbClr val="000099"/>
                </a:solidFill>
                <a:latin typeface="Arial" pitchFamily="-108" charset="0"/>
              </a:rPr>
              <a:t>C</a:t>
            </a:r>
            <a:r>
              <a:rPr lang="en-US" sz="1600" dirty="0" smtClean="0">
                <a:solidFill>
                  <a:srgbClr val="000099"/>
                </a:solidFill>
                <a:latin typeface="Arial" pitchFamily="-108" charset="0"/>
              </a:rPr>
              <a:t>lassification </a:t>
            </a:r>
            <a:r>
              <a:rPr lang="en-US" sz="1600" b="1" dirty="0" smtClean="0">
                <a:solidFill>
                  <a:srgbClr val="000099"/>
                </a:solidFill>
                <a:latin typeface="Arial" pitchFamily="-108" charset="0"/>
              </a:rPr>
              <a:t>O</a:t>
            </a:r>
            <a:r>
              <a:rPr lang="en-US" sz="1600" dirty="0" smtClean="0">
                <a:solidFill>
                  <a:srgbClr val="000099"/>
                </a:solidFill>
                <a:latin typeface="Arial" pitchFamily="-108" charset="0"/>
              </a:rPr>
              <a:t>f </a:t>
            </a:r>
            <a:r>
              <a:rPr lang="en-US" sz="1600" b="1" dirty="0" smtClean="0">
                <a:solidFill>
                  <a:srgbClr val="000099"/>
                </a:solidFill>
                <a:latin typeface="Arial" pitchFamily="-108" charset="0"/>
              </a:rPr>
              <a:t>P</a:t>
            </a:r>
            <a:r>
              <a:rPr lang="en-US" sz="1600" dirty="0" smtClean="0">
                <a:solidFill>
                  <a:srgbClr val="000099"/>
                </a:solidFill>
                <a:latin typeface="Arial" pitchFamily="-108" charset="0"/>
              </a:rPr>
              <a:t>roteins is a manually curated database; orders structures hierarchically into Classes, Folds, </a:t>
            </a:r>
            <a:r>
              <a:rPr lang="en-US" sz="1600" dirty="0" err="1" smtClean="0">
                <a:solidFill>
                  <a:srgbClr val="000099"/>
                </a:solidFill>
                <a:latin typeface="Arial" pitchFamily="-108" charset="0"/>
              </a:rPr>
              <a:t>Superfamilies</a:t>
            </a:r>
            <a:r>
              <a:rPr lang="en-US" sz="1600" dirty="0" smtClean="0">
                <a:solidFill>
                  <a:srgbClr val="000099"/>
                </a:solidFill>
                <a:latin typeface="Arial" pitchFamily="-108" charset="0"/>
              </a:rPr>
              <a:t> and Families according to their evolutionary, structural and functional relationships.</a:t>
            </a:r>
            <a:r>
              <a:rPr lang="en-US" sz="1600" dirty="0" smtClean="0">
                <a:solidFill>
                  <a:srgbClr val="000066"/>
                </a:solidFill>
                <a:latin typeface="Arial" pitchFamily="-108" charset="0"/>
              </a:rPr>
              <a:t> </a:t>
            </a:r>
            <a:r>
              <a:rPr lang="en-US" sz="1600" b="1" i="1" dirty="0" smtClean="0">
                <a:solidFill>
                  <a:srgbClr val="CC0066"/>
                </a:solidFill>
                <a:latin typeface="Arial" pitchFamily="-108" charset="0"/>
              </a:rPr>
              <a:t>Domains are defined as largest reoccurring units in the structure.</a:t>
            </a:r>
          </a:p>
          <a:p>
            <a:pPr>
              <a:lnSpc>
                <a:spcPct val="125000"/>
              </a:lnSpc>
            </a:pPr>
            <a:endParaRPr lang="en-US" sz="1600" b="1" i="1" dirty="0" smtClean="0">
              <a:solidFill>
                <a:srgbClr val="CC0066"/>
              </a:solidFill>
              <a:latin typeface="Arial" pitchFamily="-108" charset="0"/>
            </a:endParaRPr>
          </a:p>
          <a:p>
            <a:pPr>
              <a:lnSpc>
                <a:spcPct val="125000"/>
              </a:lnSpc>
            </a:pPr>
            <a:r>
              <a:rPr lang="en-US" sz="1600" b="1" i="1" dirty="0" smtClean="0">
                <a:solidFill>
                  <a:srgbClr val="006600"/>
                </a:solidFill>
                <a:latin typeface="Arial" pitchFamily="-108" charset="0"/>
              </a:rPr>
              <a:t>CATH</a:t>
            </a:r>
            <a:r>
              <a:rPr lang="en-US" sz="1600" b="1" i="1" dirty="0" smtClean="0">
                <a:solidFill>
                  <a:srgbClr val="000066"/>
                </a:solidFill>
                <a:latin typeface="Arial" pitchFamily="-108" charset="0"/>
              </a:rPr>
              <a:t> </a:t>
            </a:r>
            <a:r>
              <a:rPr lang="en-US" sz="1600" b="1" dirty="0" smtClean="0">
                <a:solidFill>
                  <a:srgbClr val="000066"/>
                </a:solidFill>
                <a:latin typeface="Arial" pitchFamily="-108" charset="0"/>
              </a:rPr>
              <a:t>:</a:t>
            </a:r>
            <a:r>
              <a:rPr lang="en-US" sz="1600" dirty="0" smtClean="0">
                <a:solidFill>
                  <a:srgbClr val="000066"/>
                </a:solidFill>
                <a:latin typeface="Arial" pitchFamily="-108" charset="0"/>
              </a:rPr>
              <a:t> </a:t>
            </a:r>
            <a:r>
              <a:rPr lang="en-US" sz="1600" dirty="0" smtClean="0">
                <a:solidFill>
                  <a:srgbClr val="000099"/>
                </a:solidFill>
                <a:latin typeface="Arial" pitchFamily="-108" charset="0"/>
              </a:rPr>
              <a:t>hierarchical classification of protein domain structures.  Clusters proteins at four major levels Class (C), Architecture (A), Topology (T), Homologous superfamily (H).  Uses both manual and automated methods (DETECTIVE, PUU, DOMAK and SSAP).</a:t>
            </a:r>
            <a:r>
              <a:rPr lang="en-US" sz="1600" dirty="0" smtClean="0">
                <a:solidFill>
                  <a:srgbClr val="000066"/>
                </a:solidFill>
                <a:latin typeface="Arial" pitchFamily="-108" charset="0"/>
              </a:rPr>
              <a:t>  </a:t>
            </a:r>
            <a:r>
              <a:rPr lang="en-US" sz="1600" b="1" i="1" dirty="0" smtClean="0">
                <a:solidFill>
                  <a:srgbClr val="CC0066"/>
                </a:solidFill>
                <a:latin typeface="Arial" pitchFamily="-108" charset="0"/>
              </a:rPr>
              <a:t>Domains have to form a structurally compact and sensible unit.</a:t>
            </a:r>
          </a:p>
          <a:p>
            <a:pPr>
              <a:lnSpc>
                <a:spcPct val="125000"/>
              </a:lnSpc>
            </a:pPr>
            <a:endParaRPr lang="en-US" sz="1600" dirty="0" smtClean="0">
              <a:solidFill>
                <a:srgbClr val="CC0066"/>
              </a:solidFill>
              <a:latin typeface="Arial" pitchFamily="-108" charset="0"/>
            </a:endParaRPr>
          </a:p>
          <a:p>
            <a:pPr>
              <a:lnSpc>
                <a:spcPct val="125000"/>
              </a:lnSpc>
            </a:pPr>
            <a:r>
              <a:rPr lang="en-US" sz="1600" b="1" i="1" dirty="0" smtClean="0">
                <a:solidFill>
                  <a:srgbClr val="006600"/>
                </a:solidFill>
                <a:latin typeface="Arial" pitchFamily="-108" charset="0"/>
              </a:rPr>
              <a:t>AUTHORS</a:t>
            </a:r>
            <a:r>
              <a:rPr lang="en-US" sz="1600" dirty="0" smtClean="0">
                <a:solidFill>
                  <a:srgbClr val="000066"/>
                </a:solidFill>
                <a:latin typeface="Arial" pitchFamily="-108" charset="0"/>
              </a:rPr>
              <a:t> </a:t>
            </a:r>
            <a:r>
              <a:rPr lang="en-US" sz="1600" b="1" dirty="0" smtClean="0">
                <a:solidFill>
                  <a:srgbClr val="000066"/>
                </a:solidFill>
              </a:rPr>
              <a:t>:</a:t>
            </a:r>
            <a:r>
              <a:rPr lang="en-US" sz="1600" dirty="0" smtClean="0">
                <a:solidFill>
                  <a:srgbClr val="000066"/>
                </a:solidFill>
                <a:latin typeface="Arial" pitchFamily="-108" charset="0"/>
              </a:rPr>
              <a:t> </a:t>
            </a:r>
            <a:r>
              <a:rPr lang="en-US" sz="1600" dirty="0" smtClean="0">
                <a:solidFill>
                  <a:srgbClr val="000099"/>
                </a:solidFill>
                <a:latin typeface="Arial" pitchFamily="-108" charset="0"/>
              </a:rPr>
              <a:t>assigned by the authors of the solved structure.</a:t>
            </a:r>
            <a:r>
              <a:rPr lang="en-US" sz="1600" dirty="0" smtClean="0">
                <a:solidFill>
                  <a:srgbClr val="000066"/>
                </a:solidFill>
                <a:latin typeface="Arial" pitchFamily="-108" charset="0"/>
              </a:rPr>
              <a:t>  </a:t>
            </a:r>
            <a:r>
              <a:rPr lang="en-US" sz="1600" b="1" i="1" dirty="0" smtClean="0">
                <a:solidFill>
                  <a:srgbClr val="CC0066"/>
                </a:solidFill>
                <a:latin typeface="Arial" pitchFamily="-108" charset="0"/>
              </a:rPr>
              <a:t>Authors of the structure tend to promote small structural regions to the status of domain if they carry specific functions.</a:t>
            </a:r>
          </a:p>
        </p:txBody>
      </p:sp>
      <p:sp>
        <p:nvSpPr>
          <p:cNvPr id="4" name="TextBox 40"/>
          <p:cNvSpPr txBox="1">
            <a:spLocks noChangeArrowheads="1"/>
          </p:cNvSpPr>
          <p:nvPr/>
        </p:nvSpPr>
        <p:spPr bwMode="auto">
          <a:xfrm>
            <a:off x="0" y="6488113"/>
            <a:ext cx="2828882" cy="369332"/>
          </a:xfrm>
          <a:prstGeom prst="rect">
            <a:avLst/>
          </a:prstGeom>
          <a:noFill/>
          <a:ln w="9525">
            <a:noFill/>
            <a:miter lim="800000"/>
            <a:headEnd/>
            <a:tailEnd/>
          </a:ln>
        </p:spPr>
        <p:txBody>
          <a:bodyPr wrap="none">
            <a:prstTxWarp prst="textNoShape">
              <a:avLst/>
            </a:prstTxWarp>
            <a:spAutoFit/>
          </a:bodyPr>
          <a:lstStyle/>
          <a:p>
            <a:r>
              <a:rPr lang="en-US" sz="1800" i="1" dirty="0" smtClean="0"/>
              <a:t>Details on Manual Methods</a:t>
            </a:r>
            <a:endParaRPr lang="en-US" sz="1800" i="1" dirty="0"/>
          </a:p>
        </p:txBody>
      </p:sp>
      <p:sp>
        <p:nvSpPr>
          <p:cNvPr id="5" name="Footer Placeholder 4"/>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81075" y="2028825"/>
            <a:ext cx="7224713" cy="2032608"/>
          </a:xfrm>
          <a:prstGeom prst="rect">
            <a:avLst/>
          </a:prstGeom>
          <a:noFill/>
          <a:ln w="9525">
            <a:noFill/>
            <a:miter lim="800000"/>
            <a:headEnd/>
            <a:tailEnd/>
          </a:ln>
        </p:spPr>
        <p:txBody>
          <a:bodyPr>
            <a:prstTxWarp prst="textNoShape">
              <a:avLst/>
            </a:prstTxWarp>
            <a:spAutoFit/>
          </a:bodyPr>
          <a:lstStyle/>
          <a:p>
            <a:pPr algn="ctr">
              <a:lnSpc>
                <a:spcPct val="125000"/>
              </a:lnSpc>
            </a:pPr>
            <a:r>
              <a:rPr lang="en-US" sz="3400" b="1" dirty="0" smtClean="0">
                <a:solidFill>
                  <a:srgbClr val="000000"/>
                </a:solidFill>
                <a:latin typeface="Arial" pitchFamily="-108" charset="0"/>
              </a:rPr>
              <a:t>Examples where there </a:t>
            </a:r>
            <a:r>
              <a:rPr lang="en-US" sz="3400" b="1" dirty="0">
                <a:solidFill>
                  <a:srgbClr val="000000"/>
                </a:solidFill>
                <a:latin typeface="Arial" pitchFamily="-108" charset="0"/>
              </a:rPr>
              <a:t>is no agreement among</a:t>
            </a:r>
            <a:r>
              <a:rPr lang="en-US" sz="3400" b="1" dirty="0" smtClean="0">
                <a:solidFill>
                  <a:srgbClr val="000000"/>
                </a:solidFill>
                <a:latin typeface="Arial" pitchFamily="-108" charset="0"/>
              </a:rPr>
              <a:t> manual methods</a:t>
            </a:r>
            <a:endParaRPr lang="en-US" sz="3400" b="1" dirty="0">
              <a:solidFill>
                <a:srgbClr val="000000"/>
              </a:solidFill>
              <a:latin typeface="Arial" pitchFamily="-108" charset="0"/>
            </a:endParaRPr>
          </a:p>
        </p:txBody>
      </p:sp>
      <p:sp>
        <p:nvSpPr>
          <p:cNvPr id="3"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145336427"/>
              </p:ext>
            </p:extLst>
          </p:nvPr>
        </p:nvGraphicFramePr>
        <p:xfrm>
          <a:off x="2819400" y="1353743"/>
          <a:ext cx="1676400" cy="1676400"/>
        </p:xfrm>
        <a:graphic>
          <a:graphicData uri="http://schemas.openxmlformats.org/presentationml/2006/ole">
            <mc:AlternateContent xmlns:mc="http://schemas.openxmlformats.org/markup-compatibility/2006">
              <mc:Choice xmlns:v="urn:schemas-microsoft-com:vml" Requires="v">
                <p:oleObj spid="_x0000_s26683" name="Molecule" r:id="rId3" imgW="2736366" imgH="2736366" progId="">
                  <p:embed/>
                </p:oleObj>
              </mc:Choice>
              <mc:Fallback>
                <p:oleObj name="Molecule" r:id="rId3" imgW="2736366" imgH="273636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53743"/>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09" name="Rectangle 3"/>
          <p:cNvSpPr>
            <a:spLocks noChangeArrowheads="1"/>
          </p:cNvSpPr>
          <p:nvPr/>
        </p:nvSpPr>
        <p:spPr bwMode="auto">
          <a:xfrm>
            <a:off x="2971800" y="769543"/>
            <a:ext cx="1524000" cy="523220"/>
          </a:xfrm>
          <a:prstGeom prst="rect">
            <a:avLst/>
          </a:prstGeom>
          <a:noFill/>
          <a:ln w="9525">
            <a:noFill/>
            <a:miter lim="800000"/>
            <a:headEnd/>
            <a:tailEnd/>
          </a:ln>
        </p:spPr>
        <p:txBody>
          <a:bodyPr>
            <a:prstTxWarp prst="textNoShape">
              <a:avLst/>
            </a:prstTxWarp>
            <a:spAutoFit/>
          </a:bodyPr>
          <a:lstStyle/>
          <a:p>
            <a:r>
              <a:rPr lang="en-US" sz="1400" i="1">
                <a:solidFill>
                  <a:srgbClr val="000000"/>
                </a:solidFill>
                <a:latin typeface="Times New Roman" pitchFamily="-108" charset="0"/>
              </a:rPr>
              <a:t>AUTHORS: 2   </a:t>
            </a:r>
          </a:p>
          <a:p>
            <a:r>
              <a:rPr lang="en-US" sz="1400" i="1">
                <a:solidFill>
                  <a:srgbClr val="000000"/>
                </a:solidFill>
                <a:latin typeface="Times New Roman" pitchFamily="-108" charset="0"/>
              </a:rPr>
              <a:t>SCOP, CATH: 1</a:t>
            </a:r>
          </a:p>
        </p:txBody>
      </p:sp>
      <p:sp>
        <p:nvSpPr>
          <p:cNvPr id="25610" name="Rectangle 4"/>
          <p:cNvSpPr>
            <a:spLocks noChangeArrowheads="1"/>
          </p:cNvSpPr>
          <p:nvPr/>
        </p:nvSpPr>
        <p:spPr bwMode="auto">
          <a:xfrm>
            <a:off x="609600" y="718743"/>
            <a:ext cx="1406676" cy="523220"/>
          </a:xfrm>
          <a:prstGeom prst="rect">
            <a:avLst/>
          </a:prstGeom>
          <a:noFill/>
          <a:ln w="9525">
            <a:noFill/>
            <a:miter lim="800000"/>
            <a:headEnd/>
            <a:tailEnd/>
          </a:ln>
        </p:spPr>
        <p:txBody>
          <a:bodyPr wrap="none">
            <a:prstTxWarp prst="textNoShape">
              <a:avLst/>
            </a:prstTxWarp>
            <a:spAutoFit/>
          </a:bodyPr>
          <a:lstStyle/>
          <a:p>
            <a:r>
              <a:rPr lang="en-US" sz="1400" i="1" dirty="0">
                <a:solidFill>
                  <a:srgbClr val="000000"/>
                </a:solidFill>
                <a:latin typeface="Times New Roman" pitchFamily="-108" charset="0"/>
              </a:rPr>
              <a:t>AUTHORS:2</a:t>
            </a:r>
          </a:p>
          <a:p>
            <a:r>
              <a:rPr lang="en-US" sz="1400" i="1" dirty="0">
                <a:solidFill>
                  <a:srgbClr val="000000"/>
                </a:solidFill>
                <a:latin typeface="Times New Roman" pitchFamily="-108" charset="0"/>
              </a:rPr>
              <a:t>SCOP, CATH: 1</a:t>
            </a:r>
          </a:p>
        </p:txBody>
      </p:sp>
      <p:graphicFrame>
        <p:nvGraphicFramePr>
          <p:cNvPr id="25603" name="Object 3"/>
          <p:cNvGraphicFramePr>
            <a:graphicFrameLocks noChangeAspect="1"/>
          </p:cNvGraphicFramePr>
          <p:nvPr>
            <p:extLst>
              <p:ext uri="{D42A27DB-BD31-4B8C-83A1-F6EECF244321}">
                <p14:modId xmlns:p14="http://schemas.microsoft.com/office/powerpoint/2010/main" val="1071388008"/>
              </p:ext>
            </p:extLst>
          </p:nvPr>
        </p:nvGraphicFramePr>
        <p:xfrm>
          <a:off x="533400" y="1277543"/>
          <a:ext cx="1676400" cy="1676400"/>
        </p:xfrm>
        <a:graphic>
          <a:graphicData uri="http://schemas.openxmlformats.org/presentationml/2006/ole">
            <mc:AlternateContent xmlns:mc="http://schemas.openxmlformats.org/markup-compatibility/2006">
              <mc:Choice xmlns:v="urn:schemas-microsoft-com:vml" Requires="v">
                <p:oleObj spid="_x0000_s26684" name="Molecule" r:id="rId5" imgW="2736366" imgH="2736366" progId="">
                  <p:embed/>
                </p:oleObj>
              </mc:Choice>
              <mc:Fallback>
                <p:oleObj name="Molecule" r:id="rId5" imgW="2736366" imgH="273636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77543"/>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11" name="Rectangle 6"/>
          <p:cNvSpPr>
            <a:spLocks noChangeArrowheads="1"/>
          </p:cNvSpPr>
          <p:nvPr/>
        </p:nvSpPr>
        <p:spPr bwMode="auto">
          <a:xfrm>
            <a:off x="685800" y="-74613"/>
            <a:ext cx="7683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1caub</a:t>
            </a:r>
          </a:p>
        </p:txBody>
      </p:sp>
      <p:sp>
        <p:nvSpPr>
          <p:cNvPr id="25612" name="Rectangle 7"/>
          <p:cNvSpPr>
            <a:spLocks noChangeArrowheads="1"/>
          </p:cNvSpPr>
          <p:nvPr/>
        </p:nvSpPr>
        <p:spPr bwMode="auto">
          <a:xfrm>
            <a:off x="2895600" y="-49213"/>
            <a:ext cx="13652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1pcpa/1pcpl</a:t>
            </a:r>
          </a:p>
        </p:txBody>
      </p:sp>
      <p:graphicFrame>
        <p:nvGraphicFramePr>
          <p:cNvPr id="25604" name="Object 4"/>
          <p:cNvGraphicFramePr>
            <a:graphicFrameLocks noChangeAspect="1"/>
          </p:cNvGraphicFramePr>
          <p:nvPr/>
        </p:nvGraphicFramePr>
        <p:xfrm>
          <a:off x="381000" y="4495800"/>
          <a:ext cx="2209800" cy="2209800"/>
        </p:xfrm>
        <a:graphic>
          <a:graphicData uri="http://schemas.openxmlformats.org/presentationml/2006/ole">
            <mc:AlternateContent xmlns:mc="http://schemas.openxmlformats.org/markup-compatibility/2006">
              <mc:Choice xmlns:v="urn:schemas-microsoft-com:vml" Requires="v">
                <p:oleObj spid="_x0000_s26685" name="Molecule" r:id="rId7" imgW="2736366" imgH="2736366" progId="">
                  <p:embed/>
                </p:oleObj>
              </mc:Choice>
              <mc:Fallback>
                <p:oleObj name="Molecule" r:id="rId7" imgW="2736366" imgH="2736366"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4958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5943600" y="4495800"/>
          <a:ext cx="2133600" cy="2133600"/>
        </p:xfrm>
        <a:graphic>
          <a:graphicData uri="http://schemas.openxmlformats.org/presentationml/2006/ole">
            <mc:AlternateContent xmlns:mc="http://schemas.openxmlformats.org/markup-compatibility/2006">
              <mc:Choice xmlns:v="urn:schemas-microsoft-com:vml" Requires="v">
                <p:oleObj spid="_x0000_s26686" name="Molecule" r:id="rId9" imgW="2736366" imgH="2736366" progId="">
                  <p:embed/>
                </p:oleObj>
              </mc:Choice>
              <mc:Fallback>
                <p:oleObj name="Molecule" r:id="rId9" imgW="2736366" imgH="2736366"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4958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13" name="Rectangle 15"/>
          <p:cNvSpPr>
            <a:spLocks noChangeArrowheads="1"/>
          </p:cNvSpPr>
          <p:nvPr/>
        </p:nvSpPr>
        <p:spPr bwMode="auto">
          <a:xfrm>
            <a:off x="6553200" y="3657600"/>
            <a:ext cx="10033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bg1"/>
                </a:solidFill>
                <a:latin typeface="Times New Roman" pitchFamily="-108" charset="0"/>
              </a:rPr>
              <a:t>1mat</a:t>
            </a:r>
          </a:p>
        </p:txBody>
      </p:sp>
      <p:sp>
        <p:nvSpPr>
          <p:cNvPr id="25614" name="Rectangle 16"/>
          <p:cNvSpPr>
            <a:spLocks noChangeArrowheads="1"/>
          </p:cNvSpPr>
          <p:nvPr/>
        </p:nvSpPr>
        <p:spPr bwMode="auto">
          <a:xfrm>
            <a:off x="6324600" y="3886200"/>
            <a:ext cx="1406676" cy="523220"/>
          </a:xfrm>
          <a:prstGeom prst="rect">
            <a:avLst/>
          </a:prstGeom>
          <a:noFill/>
          <a:ln w="9525">
            <a:noFill/>
            <a:miter lim="800000"/>
            <a:headEnd/>
            <a:tailEnd/>
          </a:ln>
        </p:spPr>
        <p:txBody>
          <a:bodyPr wrap="none">
            <a:prstTxWarp prst="textNoShape">
              <a:avLst/>
            </a:prstTxWarp>
            <a:spAutoFit/>
          </a:bodyPr>
          <a:lstStyle/>
          <a:p>
            <a:r>
              <a:rPr lang="en-US" sz="1400" i="1">
                <a:solidFill>
                  <a:srgbClr val="000000"/>
                </a:solidFill>
                <a:latin typeface="Times New Roman" pitchFamily="-108" charset="0"/>
              </a:rPr>
              <a:t>AUTHORS:2</a:t>
            </a:r>
          </a:p>
          <a:p>
            <a:r>
              <a:rPr lang="en-US" sz="1400" i="1">
                <a:solidFill>
                  <a:srgbClr val="000000"/>
                </a:solidFill>
                <a:latin typeface="Times New Roman" pitchFamily="-108" charset="0"/>
              </a:rPr>
              <a:t>SCOP, CATH: 1</a:t>
            </a:r>
          </a:p>
        </p:txBody>
      </p:sp>
      <p:graphicFrame>
        <p:nvGraphicFramePr>
          <p:cNvPr id="25606" name="Object 6"/>
          <p:cNvGraphicFramePr>
            <a:graphicFrameLocks noChangeAspect="1"/>
          </p:cNvGraphicFramePr>
          <p:nvPr/>
        </p:nvGraphicFramePr>
        <p:xfrm>
          <a:off x="3048000" y="4419600"/>
          <a:ext cx="2266950" cy="2266950"/>
        </p:xfrm>
        <a:graphic>
          <a:graphicData uri="http://schemas.openxmlformats.org/presentationml/2006/ole">
            <mc:AlternateContent xmlns:mc="http://schemas.openxmlformats.org/markup-compatibility/2006">
              <mc:Choice xmlns:v="urn:schemas-microsoft-com:vml" Requires="v">
                <p:oleObj spid="_x0000_s26687" name="Molecule" r:id="rId11" imgW="2736366" imgH="2736366" progId="">
                  <p:embed/>
                </p:oleObj>
              </mc:Choice>
              <mc:Fallback>
                <p:oleObj name="Molecule" r:id="rId11" imgW="2736366" imgH="2736366"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419600"/>
                        <a:ext cx="22669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15" name="Rectangle 18"/>
          <p:cNvSpPr>
            <a:spLocks noChangeArrowheads="1"/>
          </p:cNvSpPr>
          <p:nvPr/>
        </p:nvSpPr>
        <p:spPr bwMode="auto">
          <a:xfrm>
            <a:off x="3886200" y="3532188"/>
            <a:ext cx="679450" cy="36671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1ppn</a:t>
            </a:r>
          </a:p>
        </p:txBody>
      </p:sp>
      <p:sp>
        <p:nvSpPr>
          <p:cNvPr id="25616" name="Rectangle 19"/>
          <p:cNvSpPr>
            <a:spLocks noChangeArrowheads="1"/>
          </p:cNvSpPr>
          <p:nvPr/>
        </p:nvSpPr>
        <p:spPr bwMode="auto">
          <a:xfrm>
            <a:off x="3581400" y="3886200"/>
            <a:ext cx="1497013" cy="523220"/>
          </a:xfrm>
          <a:prstGeom prst="rect">
            <a:avLst/>
          </a:prstGeom>
          <a:noFill/>
          <a:ln w="9525">
            <a:noFill/>
            <a:miter lim="800000"/>
            <a:headEnd/>
            <a:tailEnd/>
          </a:ln>
        </p:spPr>
        <p:txBody>
          <a:bodyPr>
            <a:prstTxWarp prst="textNoShape">
              <a:avLst/>
            </a:prstTxWarp>
            <a:spAutoFit/>
          </a:bodyPr>
          <a:lstStyle/>
          <a:p>
            <a:r>
              <a:rPr lang="en-US" sz="1400" i="1">
                <a:solidFill>
                  <a:srgbClr val="000000"/>
                </a:solidFill>
                <a:latin typeface="Times New Roman" pitchFamily="-108" charset="0"/>
              </a:rPr>
              <a:t>AUTHORS:2</a:t>
            </a:r>
          </a:p>
          <a:p>
            <a:r>
              <a:rPr lang="en-US" sz="1400" i="1">
                <a:solidFill>
                  <a:srgbClr val="000000"/>
                </a:solidFill>
                <a:latin typeface="Times New Roman" pitchFamily="-108" charset="0"/>
              </a:rPr>
              <a:t>SCOP, CATH:1</a:t>
            </a:r>
          </a:p>
        </p:txBody>
      </p:sp>
      <p:sp>
        <p:nvSpPr>
          <p:cNvPr id="25617" name="Rectangle 20"/>
          <p:cNvSpPr>
            <a:spLocks noChangeArrowheads="1"/>
          </p:cNvSpPr>
          <p:nvPr/>
        </p:nvSpPr>
        <p:spPr bwMode="auto">
          <a:xfrm>
            <a:off x="990600" y="3886200"/>
            <a:ext cx="1406676" cy="523220"/>
          </a:xfrm>
          <a:prstGeom prst="rect">
            <a:avLst/>
          </a:prstGeom>
          <a:noFill/>
          <a:ln w="9525">
            <a:noFill/>
            <a:miter lim="800000"/>
            <a:headEnd/>
            <a:tailEnd/>
          </a:ln>
        </p:spPr>
        <p:txBody>
          <a:bodyPr wrap="none">
            <a:prstTxWarp prst="textNoShape">
              <a:avLst/>
            </a:prstTxWarp>
            <a:spAutoFit/>
          </a:bodyPr>
          <a:lstStyle/>
          <a:p>
            <a:r>
              <a:rPr lang="en-US" sz="1400" i="1" dirty="0">
                <a:solidFill>
                  <a:srgbClr val="000000"/>
                </a:solidFill>
                <a:latin typeface="Times New Roman" pitchFamily="-108" charset="0"/>
              </a:rPr>
              <a:t>AUTHORS:2</a:t>
            </a:r>
          </a:p>
          <a:p>
            <a:r>
              <a:rPr lang="en-US" sz="1400" i="1" dirty="0">
                <a:solidFill>
                  <a:srgbClr val="000000"/>
                </a:solidFill>
                <a:latin typeface="Times New Roman" pitchFamily="-108" charset="0"/>
              </a:rPr>
              <a:t>SCOP, CATH: 1</a:t>
            </a:r>
          </a:p>
        </p:txBody>
      </p:sp>
      <p:sp>
        <p:nvSpPr>
          <p:cNvPr id="25618" name="Rectangle 21"/>
          <p:cNvSpPr>
            <a:spLocks noChangeArrowheads="1"/>
          </p:cNvSpPr>
          <p:nvPr/>
        </p:nvSpPr>
        <p:spPr bwMode="auto">
          <a:xfrm>
            <a:off x="1143000" y="3532188"/>
            <a:ext cx="679450" cy="36671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b="1">
                <a:solidFill>
                  <a:schemeClr val="bg1"/>
                </a:solidFill>
                <a:latin typeface="Times New Roman" pitchFamily="-108" charset="0"/>
              </a:rPr>
              <a:t>2hpd</a:t>
            </a:r>
          </a:p>
        </p:txBody>
      </p:sp>
      <p:sp>
        <p:nvSpPr>
          <p:cNvPr id="25619" name="Text Box 22"/>
          <p:cNvSpPr txBox="1">
            <a:spLocks noChangeArrowheads="1"/>
          </p:cNvSpPr>
          <p:nvPr/>
        </p:nvSpPr>
        <p:spPr bwMode="auto">
          <a:xfrm>
            <a:off x="141528" y="86667"/>
            <a:ext cx="6596878"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0000"/>
                </a:solidFill>
              </a:rPr>
              <a:t>AUTHORS method: cases of disagreement (overcut)</a:t>
            </a:r>
          </a:p>
        </p:txBody>
      </p:sp>
      <p:graphicFrame>
        <p:nvGraphicFramePr>
          <p:cNvPr id="25607" name="Object 7"/>
          <p:cNvGraphicFramePr>
            <a:graphicFrameLocks noChangeAspect="1"/>
          </p:cNvGraphicFramePr>
          <p:nvPr>
            <p:extLst>
              <p:ext uri="{D42A27DB-BD31-4B8C-83A1-F6EECF244321}">
                <p14:modId xmlns:p14="http://schemas.microsoft.com/office/powerpoint/2010/main" val="1166791503"/>
              </p:ext>
            </p:extLst>
          </p:nvPr>
        </p:nvGraphicFramePr>
        <p:xfrm>
          <a:off x="4876800" y="1201343"/>
          <a:ext cx="2057400" cy="2057400"/>
        </p:xfrm>
        <a:graphic>
          <a:graphicData uri="http://schemas.openxmlformats.org/presentationml/2006/ole">
            <mc:AlternateContent xmlns:mc="http://schemas.openxmlformats.org/markup-compatibility/2006">
              <mc:Choice xmlns:v="urn:schemas-microsoft-com:vml" Requires="v">
                <p:oleObj spid="_x0000_s26688" name="Molecule" r:id="rId13" imgW="2736366" imgH="2736366" progId="">
                  <p:embed/>
                </p:oleObj>
              </mc:Choice>
              <mc:Fallback>
                <p:oleObj name="Molecule" r:id="rId13" imgW="2736366" imgH="2736366"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1201343"/>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8" name="Object 8"/>
          <p:cNvGraphicFramePr>
            <a:graphicFrameLocks noChangeAspect="1"/>
          </p:cNvGraphicFramePr>
          <p:nvPr>
            <p:extLst>
              <p:ext uri="{D42A27DB-BD31-4B8C-83A1-F6EECF244321}">
                <p14:modId xmlns:p14="http://schemas.microsoft.com/office/powerpoint/2010/main" val="3622246672"/>
              </p:ext>
            </p:extLst>
          </p:nvPr>
        </p:nvGraphicFramePr>
        <p:xfrm>
          <a:off x="6934200" y="1201343"/>
          <a:ext cx="2057400" cy="2057400"/>
        </p:xfrm>
        <a:graphic>
          <a:graphicData uri="http://schemas.openxmlformats.org/presentationml/2006/ole">
            <mc:AlternateContent xmlns:mc="http://schemas.openxmlformats.org/markup-compatibility/2006">
              <mc:Choice xmlns:v="urn:schemas-microsoft-com:vml" Requires="v">
                <p:oleObj spid="_x0000_s26689" name="Molecule" r:id="rId15" imgW="2736366" imgH="2736366" progId="">
                  <p:embed/>
                </p:oleObj>
              </mc:Choice>
              <mc:Fallback>
                <p:oleObj name="Molecule" r:id="rId15" imgW="2736366" imgH="2736366"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4200" y="1201343"/>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20" name="Text Box 25"/>
          <p:cNvSpPr txBox="1">
            <a:spLocks noChangeArrowheads="1"/>
          </p:cNvSpPr>
          <p:nvPr/>
        </p:nvSpPr>
        <p:spPr bwMode="auto">
          <a:xfrm>
            <a:off x="4887020" y="896543"/>
            <a:ext cx="41910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200" i="1" dirty="0">
                <a:solidFill>
                  <a:srgbClr val="000000"/>
                </a:solidFill>
                <a:latin typeface="Times New Roman" pitchFamily="-108" charset="0"/>
              </a:rPr>
              <a:t>CATH, </a:t>
            </a:r>
            <a:r>
              <a:rPr lang="en-US" sz="1400" i="1" dirty="0">
                <a:solidFill>
                  <a:srgbClr val="000000"/>
                </a:solidFill>
                <a:latin typeface="Times New Roman" pitchFamily="-108" charset="0"/>
              </a:rPr>
              <a:t>SCOP:1</a:t>
            </a:r>
            <a:r>
              <a:rPr lang="en-US" sz="1200" i="1" dirty="0">
                <a:solidFill>
                  <a:srgbClr val="000000"/>
                </a:solidFill>
                <a:latin typeface="Times New Roman" pitchFamily="-108" charset="0"/>
              </a:rPr>
              <a:t>                              AUTHORS: 3</a:t>
            </a:r>
          </a:p>
        </p:txBody>
      </p:sp>
      <p:sp>
        <p:nvSpPr>
          <p:cNvPr id="25621" name="Text Box 27"/>
          <p:cNvSpPr txBox="1">
            <a:spLocks noChangeArrowheads="1"/>
          </p:cNvSpPr>
          <p:nvPr/>
        </p:nvSpPr>
        <p:spPr bwMode="auto">
          <a:xfrm>
            <a:off x="6553200" y="-74613"/>
            <a:ext cx="742950" cy="366713"/>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latin typeface="Times New Roman" pitchFamily="-108" charset="0"/>
              </a:rPr>
              <a:t>1tahb</a:t>
            </a:r>
          </a:p>
        </p:txBody>
      </p:sp>
      <p:sp>
        <p:nvSpPr>
          <p:cNvPr id="22" name="TextBox 40"/>
          <p:cNvSpPr txBox="1">
            <a:spLocks noChangeArrowheads="1"/>
          </p:cNvSpPr>
          <p:nvPr/>
        </p:nvSpPr>
        <p:spPr bwMode="auto">
          <a:xfrm>
            <a:off x="0" y="6488113"/>
            <a:ext cx="2683797" cy="276999"/>
          </a:xfrm>
          <a:prstGeom prst="rect">
            <a:avLst/>
          </a:prstGeom>
          <a:noFill/>
          <a:ln w="9525">
            <a:noFill/>
            <a:miter lim="800000"/>
            <a:headEnd/>
            <a:tailEnd/>
          </a:ln>
        </p:spPr>
        <p:txBody>
          <a:bodyPr wrap="none">
            <a:prstTxWarp prst="textNoShape">
              <a:avLst/>
            </a:prstTxWarp>
            <a:spAutoFit/>
          </a:bodyPr>
          <a:lstStyle/>
          <a:p>
            <a:r>
              <a:rPr lang="en-US" sz="1200" i="1" dirty="0" smtClean="0"/>
              <a:t>Disagreement Among Manual Methods</a:t>
            </a:r>
            <a:endParaRPr lang="en-US" sz="1200" i="1" dirty="0"/>
          </a:p>
        </p:txBody>
      </p:sp>
      <p:sp>
        <p:nvSpPr>
          <p:cNvPr id="2" name="Footer Placeholder 1"/>
          <p:cNvSpPr>
            <a:spLocks noGrp="1"/>
          </p:cNvSpPr>
          <p:nvPr>
            <p:ph type="ftr" sz="quarter" idx="11"/>
          </p:nvPr>
        </p:nvSpPr>
        <p:spPr/>
        <p:txBody>
          <a:bodyPr/>
          <a:lstStyle/>
          <a:p>
            <a:r>
              <a:rPr lang="fr-FR" smtClean="0"/>
              <a:t>PHAR 201 Lecture 15 2012</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1516</TotalTime>
  <Words>2322</Words>
  <Application>Microsoft Office PowerPoint</Application>
  <PresentationFormat>On-screen Show (4:3)</PresentationFormat>
  <Paragraphs>328</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Molecule</vt:lpstr>
      <vt:lpstr>Bitmap Image</vt:lpstr>
      <vt:lpstr>Structural Domains in Proteins </vt:lpstr>
      <vt:lpstr>Agenda</vt:lpstr>
      <vt:lpstr>What is a Domain? </vt:lpstr>
      <vt:lpstr>What is a Domain? </vt:lpstr>
      <vt:lpstr>Why are Domains Important? </vt:lpstr>
      <vt:lpstr>Can we unambiguously and consistently identify domains in structures? </vt:lpstr>
      <vt:lpstr>Manual Methods for Domain Assignment</vt:lpstr>
      <vt:lpstr>PowerPoint Presentation</vt:lpstr>
      <vt:lpstr>PowerPoint Presentation</vt:lpstr>
      <vt:lpstr>PowerPoint Presentation</vt:lpstr>
      <vt:lpstr>PowerPoint Presentation</vt:lpstr>
      <vt:lpstr>PowerPoint Presentation</vt:lpstr>
      <vt:lpstr>Why are there disagreements among manual methods as to how to partition protein into domains? </vt:lpstr>
      <vt:lpstr>PowerPoint Presentation</vt:lpstr>
      <vt:lpstr>Automatic Methods for Domain Assignment  </vt:lpstr>
      <vt:lpstr>Why we need automatic methods for domain assignments? </vt:lpstr>
      <vt:lpstr>PowerPoint Presentation</vt:lpstr>
      <vt:lpstr>PowerPoint Presentation</vt:lpstr>
      <vt:lpstr>Relative Performance of Automated Methods using a Consensus Benchmark Dataset</vt:lpstr>
      <vt:lpstr>PowerPoint Presentation</vt:lpstr>
      <vt:lpstr>PowerPoint Presentation</vt:lpstr>
      <vt:lpstr>Example of One Automated Method in Detail: DomainParser</vt:lpstr>
      <vt:lpstr>PowerPoint Presentation</vt:lpstr>
      <vt:lpstr>PowerPoint Presentation</vt:lpstr>
      <vt:lpstr>PowerPoint Presentation</vt:lpstr>
      <vt:lpstr>Comparison of Automated vs. Manual Methods</vt:lpstr>
      <vt:lpstr>Evaluation of automatic domain assignment methods </vt:lpstr>
      <vt:lpstr>PowerPoint Presentation</vt:lpstr>
      <vt:lpstr>Current Best Solution is to Use a Consensus Based Approach</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Domains in Proteins</dc:title>
  <dc:creator>Philip Bourne</dc:creator>
  <cp:lastModifiedBy>Philip Bourne</cp:lastModifiedBy>
  <cp:revision>19</cp:revision>
  <dcterms:created xsi:type="dcterms:W3CDTF">2010-11-15T16:28:41Z</dcterms:created>
  <dcterms:modified xsi:type="dcterms:W3CDTF">2012-11-21T15:39:28Z</dcterms:modified>
</cp:coreProperties>
</file>