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324" r:id="rId3"/>
    <p:sldId id="325" r:id="rId4"/>
    <p:sldId id="326" r:id="rId5"/>
    <p:sldId id="327" r:id="rId6"/>
    <p:sldId id="328" r:id="rId7"/>
    <p:sldId id="329" r:id="rId8"/>
    <p:sldId id="334" r:id="rId9"/>
    <p:sldId id="330" r:id="rId10"/>
    <p:sldId id="331" r:id="rId11"/>
    <p:sldId id="335" r:id="rId12"/>
    <p:sldId id="336" r:id="rId13"/>
    <p:sldId id="337" r:id="rId14"/>
    <p:sldId id="332" r:id="rId15"/>
    <p:sldId id="338" r:id="rId16"/>
    <p:sldId id="339" r:id="rId17"/>
    <p:sldId id="34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00FF"/>
    <a:srgbClr val="F2F2F2"/>
    <a:srgbClr val="0000FF"/>
    <a:srgbClr val="CCFFFF"/>
    <a:srgbClr val="006699"/>
    <a:srgbClr val="00FFCC"/>
    <a:srgbClr val="FF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7304" autoAdjust="0"/>
  </p:normalViewPr>
  <p:slideViewPr>
    <p:cSldViewPr snapToGrid="0">
      <p:cViewPr varScale="1">
        <p:scale>
          <a:sx n="70" d="100"/>
          <a:sy n="70" d="100"/>
        </p:scale>
        <p:origin x="5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799C3-2F2B-4725-9FFA-51AB825EF1C1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D849-B866-4A40-8DA3-D64718BD9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4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D849-B866-4A40-8DA3-D64718BD9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9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7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543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1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6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1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6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63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2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8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3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BA5BB-BCCC-4845-99EB-0A8CB9F57ECF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E1F88-5C92-4F68-9B9D-245F70583C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s.dtu.dk/services/TMHM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m.phar.umich.edu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cdb.org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rc-mbu.cam.ac.uk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c-mbu.cam.ac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>
          <a:xfrm>
            <a:off x="0" y="1805651"/>
            <a:ext cx="9144000" cy="15678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ru-RU" sz="4000" b="1">
                <a:solidFill>
                  <a:srgbClr val="7030A0"/>
                </a:solidFill>
                <a:latin typeface="Courier New" panose="02070309020205020404" pitchFamily="49" charset="0"/>
              </a:rPr>
              <a:t>Особенности мембранных белков</a:t>
            </a:r>
          </a:p>
        </p:txBody>
      </p:sp>
      <p:pic>
        <p:nvPicPr>
          <p:cNvPr id="3" name="Picture 6" descr="C:\Downloads\fbb_gold_r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94563"/>
            <a:ext cx="1484313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38930" y="5138758"/>
            <a:ext cx="8466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Факультет биоинженерии и биоинформатики </a:t>
            </a:r>
            <a:endParaRPr lang="ru-RU" altLang="ru-RU" sz="2800" smtClean="0"/>
          </a:p>
          <a:p>
            <a:pPr algn="ctr" eaLnBrk="1" hangingPunct="1"/>
            <a:r>
              <a:rPr lang="ru-RU" altLang="ru-RU" sz="2800" smtClean="0"/>
              <a:t>МГУ </a:t>
            </a:r>
            <a:r>
              <a:rPr lang="ru-RU" altLang="ru-RU" sz="2800"/>
              <a:t>имени М.В.Ломоносова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5834" y="6197018"/>
            <a:ext cx="2663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2015 </a:t>
            </a:r>
            <a:r>
              <a:rPr lang="ru-RU" altLang="ru-RU" sz="2800"/>
              <a:t>год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40085" y="4271750"/>
            <a:ext cx="2663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600" b="1" smtClean="0"/>
              <a:t>IV </a:t>
            </a:r>
            <a:r>
              <a:rPr lang="ru-RU" altLang="ru-RU" sz="3600" b="1" smtClean="0"/>
              <a:t>семестр</a:t>
            </a:r>
            <a:endParaRPr lang="ru-RU" altLang="ru-RU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1440" y="3573333"/>
            <a:ext cx="36779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smtClean="0"/>
              <a:t>Практикум №</a:t>
            </a:r>
            <a:r>
              <a:rPr lang="ru-RU" altLang="ru-RU" sz="36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423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Правило “</a:t>
            </a:r>
            <a:r>
              <a:rPr lang="en-US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positive-inside”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9</a:t>
            </a: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9226" y="1190807"/>
            <a:ext cx="72739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Часть белка, расположенная с </a:t>
            </a:r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стороны </a:t>
            </a:r>
            <a:r>
              <a:rPr lang="ru-RU" altLang="ru-RU" sz="2800"/>
              <a:t>от мембраны (цитоплазма бактерии, матрикс митохондрии и строма хлоропласта по отношению к внутренним мембранам и т.п.), содержит больше </a:t>
            </a:r>
            <a:r>
              <a:rPr lang="ru-RU" altLang="ru-RU" sz="2800" b="1"/>
              <a:t>положительно заряженных </a:t>
            </a:r>
            <a:r>
              <a:rPr lang="ru-RU" altLang="ru-RU" sz="2800"/>
              <a:t>остатков (</a:t>
            </a:r>
            <a:r>
              <a:rPr lang="en-US" altLang="ru-RU" sz="2800"/>
              <a:t>Lys, Arg, His)</a:t>
            </a:r>
            <a:endParaRPr lang="ru-RU" altLang="ru-RU" sz="2800"/>
          </a:p>
        </p:txBody>
      </p:sp>
      <p:sp>
        <p:nvSpPr>
          <p:cNvPr id="12" name="Овал 11"/>
          <p:cNvSpPr/>
          <p:nvPr/>
        </p:nvSpPr>
        <p:spPr>
          <a:xfrm>
            <a:off x="7690774" y="886589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90774" y="3047177"/>
            <a:ext cx="865188" cy="863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2" idx="4"/>
            <a:endCxn id="13" idx="0"/>
          </p:cNvCxnSpPr>
          <p:nvPr/>
        </p:nvCxnSpPr>
        <p:spPr>
          <a:xfrm>
            <a:off x="8124162" y="1750189"/>
            <a:ext cx="0" cy="12969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F:\FBB\Membrane\vonHeij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4744215"/>
            <a:ext cx="1095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149226" y="5067886"/>
            <a:ext cx="6985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Gunnar von 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Heijne</a:t>
            </a:r>
            <a:r>
              <a:rPr lang="ru-RU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ru-RU" sz="18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ru-RU" sz="1800" b="1" smtClean="0"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Membrane protein structure prediction: hydrophobicity analysis and the positive-inside rule</a:t>
            </a:r>
          </a:p>
          <a:p>
            <a:r>
              <a:rPr lang="en-US" altLang="ru-RU" sz="1800" i="1">
                <a:latin typeface="Arial" panose="020B0604020202020204" pitchFamily="34" charset="0"/>
                <a:cs typeface="Arial" panose="020B0604020202020204" pitchFamily="34" charset="0"/>
              </a:rPr>
              <a:t>J Mol </a:t>
            </a:r>
            <a:r>
              <a:rPr lang="en-US" altLang="ru-RU" sz="1800" i="1" smtClean="0">
                <a:latin typeface="Arial" panose="020B0604020202020204" pitchFamily="34" charset="0"/>
                <a:cs typeface="Arial" panose="020B0604020202020204" pitchFamily="34" charset="0"/>
              </a:rPr>
              <a:t>Biol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225(2):</a:t>
            </a:r>
            <a:r>
              <a:rPr lang="en-US" altLang="ru-RU" sz="1800" smtClean="0">
                <a:latin typeface="Arial" panose="020B0604020202020204" pitchFamily="34" charset="0"/>
                <a:cs typeface="Arial" panose="020B0604020202020204" pitchFamily="34" charset="0"/>
              </a:rPr>
              <a:t>487-494</a:t>
            </a:r>
            <a:endParaRPr lang="en-US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5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Сервис </a:t>
            </a:r>
            <a:r>
              <a:rPr lang="en-US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TMHMM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10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203450"/>
            <a:ext cx="3171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4925" y="6237288"/>
            <a:ext cx="3744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2FYN</a:t>
            </a:r>
            <a:r>
              <a:rPr lang="ru-RU" altLang="ru-RU" sz="2800"/>
              <a:t>, цепь </a:t>
            </a:r>
            <a:r>
              <a:rPr lang="en-US" altLang="ru-RU" sz="2800"/>
              <a:t>B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297189" y="1681163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3"/>
              </a:rPr>
              <a:t>http://www.cbs.dtu.dk/services/TMHMM/</a:t>
            </a:r>
            <a:endParaRPr lang="ru-RU" altLang="ru-RU" sz="2800"/>
          </a:p>
        </p:txBody>
      </p:sp>
      <p:sp>
        <p:nvSpPr>
          <p:cNvPr id="12" name="Прямоугольник 11"/>
          <p:cNvSpPr/>
          <p:nvPr/>
        </p:nvSpPr>
        <p:spPr>
          <a:xfrm>
            <a:off x="1547813" y="4005263"/>
            <a:ext cx="1728787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005263"/>
            <a:ext cx="647700" cy="201612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5" descr="http://www.cbs.dtu.dk/services/TMHMM-2.0/tmp/TMHMM_24712597/Cytochoro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05038"/>
            <a:ext cx="51546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27087" y="833313"/>
            <a:ext cx="80359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TMHMM – программа для предсказания трансмембранных участков</a:t>
            </a:r>
          </a:p>
        </p:txBody>
      </p:sp>
    </p:spTree>
    <p:extLst>
      <p:ext uri="{BB962C8B-B14F-4D97-AF65-F5344CB8AC3E}">
        <p14:creationId xmlns:p14="http://schemas.microsoft.com/office/powerpoint/2010/main" val="306426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s.dtu.dk/services/TMHMM-2.0/tmp/TMHMM_21792/2WP9_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464" y="3555455"/>
            <a:ext cx="5468215" cy="26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Пример: сукцинатдегидрогеназа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264548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/>
              <a:t>PDB </a:t>
            </a:r>
            <a:r>
              <a:rPr lang="en-US" altLang="ru-RU" sz="2800" smtClean="0"/>
              <a:t>2WP9</a:t>
            </a:r>
            <a:r>
              <a:rPr lang="ru-RU" altLang="ru-RU" sz="2800" smtClean="0"/>
              <a:t>, цеп</a:t>
            </a:r>
            <a:r>
              <a:rPr lang="ru-RU" altLang="ru-RU" sz="2800"/>
              <a:t>и</a:t>
            </a:r>
            <a:r>
              <a:rPr lang="ru-RU" altLang="ru-RU" sz="2800" smtClean="0"/>
              <a:t> </a:t>
            </a:r>
            <a:r>
              <a:rPr lang="en-US" altLang="ru-RU" sz="2800" smtClean="0"/>
              <a:t>A, B, C</a:t>
            </a:r>
            <a:endParaRPr lang="ru-RU" altLang="ru-RU" sz="2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5" y="997018"/>
            <a:ext cx="3023410" cy="5366552"/>
          </a:xfrm>
          <a:prstGeom prst="rect">
            <a:avLst/>
          </a:prstGeom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132873" y="3270768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solidFill>
                  <a:srgbClr val="FF9999"/>
                </a:solidFill>
              </a:rPr>
              <a:t>N-</a:t>
            </a:r>
            <a:r>
              <a:rPr lang="ru-RU" altLang="ru-RU" sz="2800" b="1" smtClean="0">
                <a:solidFill>
                  <a:srgbClr val="FF9999"/>
                </a:solidFill>
              </a:rPr>
              <a:t>конец</a:t>
            </a:r>
            <a:endParaRPr lang="ru-RU" altLang="ru-RU" sz="2800" b="1">
              <a:solidFill>
                <a:srgbClr val="FF9999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21920" y="5354072"/>
            <a:ext cx="1615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rgbClr val="FF9999"/>
                </a:solidFill>
              </a:rPr>
              <a:t>C</a:t>
            </a:r>
            <a:r>
              <a:rPr lang="en-US" altLang="ru-RU" sz="2800" b="1" smtClean="0">
                <a:solidFill>
                  <a:srgbClr val="FF9999"/>
                </a:solidFill>
              </a:rPr>
              <a:t>-</a:t>
            </a:r>
            <a:r>
              <a:rPr lang="ru-RU" altLang="ru-RU" sz="2800" b="1" smtClean="0">
                <a:solidFill>
                  <a:srgbClr val="FF9999"/>
                </a:solidFill>
              </a:rPr>
              <a:t>конец</a:t>
            </a:r>
            <a:endParaRPr lang="ru-RU" altLang="ru-RU" sz="2800" b="1">
              <a:solidFill>
                <a:srgbClr val="FF9999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3967357" y="2392810"/>
            <a:ext cx="4748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i27-49o64-86i112-128o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3940593" y="1491627"/>
            <a:ext cx="4748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Топология в текстовом виде:</a:t>
            </a:r>
            <a:endParaRPr lang="ru-RU" altLang="ru-RU" sz="2800" b="1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en-US" sz="36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OPM</a:t>
            </a:r>
            <a:endParaRPr lang="ru-RU" sz="36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07950" y="2108835"/>
            <a:ext cx="44640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В базе данных содержатся предсказания о положении белков относительно мембраны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2800"/>
              <a:t>Есть сервер </a:t>
            </a:r>
            <a:r>
              <a:rPr lang="en-US" altLang="ru-RU" sz="2800"/>
              <a:t>(PPM) </a:t>
            </a:r>
            <a:r>
              <a:rPr lang="ru-RU" altLang="ru-RU" sz="2800"/>
              <a:t>для создания предсказания для любого исходного белка</a:t>
            </a:r>
            <a:r>
              <a:rPr lang="en-US" altLang="ru-RU" sz="2800"/>
              <a:t> </a:t>
            </a:r>
            <a:r>
              <a:rPr lang="ru-RU" altLang="ru-RU" sz="2800"/>
              <a:t>по </a:t>
            </a:r>
            <a:r>
              <a:rPr lang="en-US" altLang="ru-RU" sz="2800"/>
              <a:t>PDB-</a:t>
            </a:r>
            <a:r>
              <a:rPr lang="ru-RU" altLang="ru-RU" sz="2800"/>
              <a:t>файлу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63713" y="153257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hlinkClick r:id="rId2"/>
              </a:rPr>
              <a:t>http://opm.phar.umich.edu/</a:t>
            </a:r>
            <a:endParaRPr lang="ru-RU" altLang="ru-RU" sz="280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74023"/>
            <a:ext cx="435451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724525" y="2089785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PDB 2ZZL</a:t>
            </a:r>
            <a:endParaRPr lang="ru-RU" altLang="ru-RU" sz="28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219700" y="5988685"/>
            <a:ext cx="2952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FF0000"/>
                </a:solidFill>
              </a:rPr>
              <a:t>p</a:t>
            </a:r>
            <a:r>
              <a:rPr lang="en-US" altLang="ru-RU" sz="3200" b="1">
                <a:solidFill>
                  <a:srgbClr val="FF0000"/>
                </a:solidFill>
              </a:rPr>
              <a:t>-</a:t>
            </a:r>
            <a:r>
              <a:rPr lang="ru-RU" altLang="ru-RU" sz="3200" b="1">
                <a:solidFill>
                  <a:srgbClr val="FF0000"/>
                </a:solidFill>
              </a:rPr>
              <a:t>сторона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5508625" y="2540635"/>
            <a:ext cx="2482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 b="1" i="1">
                <a:solidFill>
                  <a:srgbClr val="0000FF"/>
                </a:solidFill>
              </a:rPr>
              <a:t>n</a:t>
            </a:r>
            <a:r>
              <a:rPr lang="en-US" altLang="ru-RU" sz="3200" b="1">
                <a:solidFill>
                  <a:srgbClr val="0000FF"/>
                </a:solidFill>
              </a:rPr>
              <a:t>-</a:t>
            </a:r>
            <a:r>
              <a:rPr lang="ru-RU" altLang="ru-RU" sz="3200" b="1">
                <a:solidFill>
                  <a:srgbClr val="0000FF"/>
                </a:solidFill>
              </a:rPr>
              <a:t>сторона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01612" y="920014"/>
            <a:ext cx="8740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ru-RU" sz="3600"/>
              <a:t>(Orientation of Proteins in the Membrane)</a:t>
            </a:r>
            <a:endParaRPr lang="ru-RU" altLang="ru-RU" sz="3600"/>
          </a:p>
        </p:txBody>
      </p:sp>
    </p:spTree>
    <p:extLst>
      <p:ext uri="{BB962C8B-B14F-4D97-AF65-F5344CB8AC3E}">
        <p14:creationId xmlns:p14="http://schemas.microsoft.com/office/powerpoint/2010/main" val="11502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База данных 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транспортеров </a:t>
            </a: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TCDB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750" y="1527175"/>
            <a:ext cx="81359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Полезная база данных: можно найти белки сходные с заданным в базе, почитать про них (со ссылками), посмотреть, т.е. «вытащить» комплекс белков по одной субъединице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916238" y="950913"/>
            <a:ext cx="3455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hlinkClick r:id="rId2"/>
              </a:rPr>
              <a:t>http://www.tcdb.org/</a:t>
            </a:r>
            <a:endParaRPr lang="ru-RU" altLang="ru-RU" sz="2800"/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32559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Система классификации </a:t>
            </a:r>
            <a:r>
              <a:rPr lang="en-US" altLang="ru-RU" sz="2800" b="1"/>
              <a:t>TC</a:t>
            </a:r>
            <a:r>
              <a:rPr lang="ru-RU" altLang="ru-RU" sz="2800" b="1"/>
              <a:t> </a:t>
            </a:r>
            <a:endParaRPr lang="en-US" altLang="ru-RU" sz="2800" b="1"/>
          </a:p>
          <a:p>
            <a:pPr algn="ctr" eaLnBrk="1" hangingPunct="1"/>
            <a:r>
              <a:rPr lang="ru-RU" altLang="ru-RU" sz="2800" b="1"/>
              <a:t>(</a:t>
            </a:r>
            <a:r>
              <a:rPr lang="en-US" altLang="ru-RU" sz="2800" b="1"/>
              <a:t>Transport Classification)</a:t>
            </a:r>
            <a:endParaRPr lang="ru-RU" altLang="ru-RU" sz="2800" b="1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0" y="432498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/>
              <a:t>TCV.W.X.Y.Z.</a:t>
            </a:r>
            <a:endParaRPr lang="ru-RU" altLang="ru-RU" sz="4000" b="1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4424682" y="4271326"/>
            <a:ext cx="431800" cy="1691644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5612608" y="4936966"/>
            <a:ext cx="431800" cy="360363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59298" y="5609272"/>
            <a:ext cx="28082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Класс, подкласс, </a:t>
            </a:r>
          </a:p>
          <a:p>
            <a:pPr algn="ctr" eaLnBrk="1" hangingPunct="1"/>
            <a:r>
              <a:rPr lang="ru-RU" altLang="ru-RU" sz="2000"/>
              <a:t>семейство, подсемейство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377586" y="5643564"/>
            <a:ext cx="16573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/>
              <a:t>Субстрат</a:t>
            </a:r>
          </a:p>
        </p:txBody>
      </p:sp>
    </p:spTree>
    <p:extLst>
      <p:ext uri="{BB962C8B-B14F-4D97-AF65-F5344CB8AC3E}">
        <p14:creationId xmlns:p14="http://schemas.microsoft.com/office/powerpoint/2010/main" val="24071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BLAST: 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поиск сходных белков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7" name="Вертикальный свиток 16"/>
          <p:cNvSpPr/>
          <p:nvPr/>
        </p:nvSpPr>
        <p:spPr>
          <a:xfrm>
            <a:off x="4643438" y="1484313"/>
            <a:ext cx="3673475" cy="4897437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Сходные последовательности:</a:t>
            </a: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1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Identity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…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e-value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Выравнивание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2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Белок </a:t>
            </a: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>
              <a:defRPr/>
            </a:pPr>
            <a:r>
              <a:rPr lang="en-US" sz="1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16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карточка 17"/>
          <p:cNvSpPr/>
          <p:nvPr/>
        </p:nvSpPr>
        <p:spPr>
          <a:xfrm>
            <a:off x="611188" y="1341438"/>
            <a:ext cx="2016125" cy="1366837"/>
          </a:xfrm>
          <a:prstGeom prst="flowChartPunchedCard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&gt;MY_PROT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MARFGTYHIV…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572000" y="5157788"/>
            <a:ext cx="3887788" cy="0"/>
          </a:xfrm>
          <a:prstGeom prst="line">
            <a:avLst/>
          </a:prstGeom>
          <a:noFill/>
          <a:ln w="381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863600" y="4932363"/>
            <a:ext cx="45005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Порог </a:t>
            </a:r>
            <a:r>
              <a:rPr lang="en-US" altLang="ru-RU" sz="2800" b="1">
                <a:solidFill>
                  <a:srgbClr val="FF0000"/>
                </a:solidFill>
              </a:rPr>
              <a:t>e-value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/>
              <a:t>берем только хиты с </a:t>
            </a:r>
            <a:r>
              <a:rPr lang="en-US" altLang="ru-RU"/>
              <a:t>e-value </a:t>
            </a:r>
            <a:r>
              <a:rPr lang="ru-RU" altLang="ru-RU"/>
              <a:t>ниже</a:t>
            </a:r>
            <a:endParaRPr lang="en-US" alt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16238" y="1989138"/>
            <a:ext cx="1871662" cy="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2771775" y="1125538"/>
            <a:ext cx="21605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b="1">
                <a:solidFill>
                  <a:srgbClr val="FF0000"/>
                </a:solidFill>
              </a:rPr>
              <a:t>BLAST</a:t>
            </a:r>
            <a:endParaRPr lang="en-US" altLang="ru-RU" sz="4000"/>
          </a:p>
        </p:txBody>
      </p:sp>
      <p:sp>
        <p:nvSpPr>
          <p:cNvPr id="23" name="Левая фигурная скобка 22"/>
          <p:cNvSpPr/>
          <p:nvPr/>
        </p:nvSpPr>
        <p:spPr>
          <a:xfrm>
            <a:off x="4643438" y="2924175"/>
            <a:ext cx="360362" cy="2160588"/>
          </a:xfrm>
          <a:prstGeom prst="leftBrace">
            <a:avLst>
              <a:gd name="adj1" fmla="val 41927"/>
              <a:gd name="adj2" fmla="val 50000"/>
            </a:avLst>
          </a:prstGeom>
          <a:noFill/>
          <a:ln w="38100">
            <a:solidFill>
              <a:srgbClr val="0000FF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987675" y="4005263"/>
            <a:ext cx="1439863" cy="0"/>
          </a:xfrm>
          <a:prstGeom prst="straightConnector1">
            <a:avLst/>
          </a:prstGeom>
          <a:noFill/>
          <a:ln w="38100">
            <a:solidFill>
              <a:srgbClr val="0000F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Вертикальный свиток 24"/>
          <p:cNvSpPr/>
          <p:nvPr/>
        </p:nvSpPr>
        <p:spPr>
          <a:xfrm>
            <a:off x="539750" y="3213100"/>
            <a:ext cx="2160588" cy="1655763"/>
          </a:xfrm>
          <a:prstGeom prst="verticalScroll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Гомологи белка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MY_PROT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0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Репрезентативная выборка белков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Вертикальный свиток 8"/>
          <p:cNvSpPr/>
          <p:nvPr/>
        </p:nvSpPr>
        <p:spPr>
          <a:xfrm>
            <a:off x="4859338" y="1773238"/>
            <a:ext cx="3673475" cy="4895850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Сходные последовательности: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87900" y="5516563"/>
            <a:ext cx="3887788" cy="0"/>
          </a:xfrm>
          <a:prstGeom prst="line">
            <a:avLst/>
          </a:prstGeom>
          <a:noFill/>
          <a:ln w="381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4925" y="3317875"/>
            <a:ext cx="4032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Извлечь какую-либо </a:t>
            </a:r>
          </a:p>
          <a:p>
            <a:pPr algn="ctr" eaLnBrk="1" hangingPunct="1"/>
            <a:r>
              <a:rPr lang="ru-RU" altLang="ru-RU" sz="2400">
                <a:solidFill>
                  <a:srgbClr val="FF0000"/>
                </a:solidFill>
              </a:rPr>
              <a:t>информацию нельзя</a:t>
            </a:r>
            <a:endParaRPr lang="en-US" altLang="ru-RU" sz="2400">
              <a:solidFill>
                <a:srgbClr val="FF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859338" y="2924175"/>
            <a:ext cx="360362" cy="792163"/>
          </a:xfrm>
          <a:prstGeom prst="leftBrace">
            <a:avLst>
              <a:gd name="adj1" fmla="val 41927"/>
              <a:gd name="adj2" fmla="val 50000"/>
            </a:avLst>
          </a:prstGeom>
          <a:noFill/>
          <a:ln w="38100">
            <a:solidFill>
              <a:srgbClr val="7030A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147435" y="2440782"/>
            <a:ext cx="1368425" cy="863600"/>
          </a:xfrm>
          <a:prstGeom prst="straightConnector1">
            <a:avLst/>
          </a:prstGeom>
          <a:noFill/>
          <a:ln w="38100">
            <a:solidFill>
              <a:srgbClr val="7030A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Вертикальный свиток 13"/>
          <p:cNvSpPr/>
          <p:nvPr/>
        </p:nvSpPr>
        <p:spPr>
          <a:xfrm>
            <a:off x="755650" y="1484313"/>
            <a:ext cx="2520950" cy="1728787"/>
          </a:xfrm>
          <a:prstGeom prst="verticalScroll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Белки практически полностью идентичные с исходным</a:t>
            </a:r>
          </a:p>
        </p:txBody>
      </p:sp>
      <p:pic>
        <p:nvPicPr>
          <p:cNvPr id="15" name="Picture 2" descr="http://bonappetit.com.ua/uploads/posts/2011-11/1322051077_image4d51e608dde97-44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48150"/>
            <a:ext cx="365601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50825" y="6402388"/>
            <a:ext cx="25923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chemeClr val="bg1"/>
                </a:solidFill>
              </a:rPr>
              <a:t>http://bonappetit.com.ua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550" y="4221163"/>
            <a:ext cx="2016125" cy="7921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0" y="786319"/>
            <a:ext cx="8988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</a:rPr>
              <a:t>Очень плохая идея: первые </a:t>
            </a:r>
            <a:r>
              <a:rPr lang="en-US" altLang="ru-RU" sz="2800" b="1" i="1" smtClean="0">
                <a:solidFill>
                  <a:srgbClr val="FF0000"/>
                </a:solidFill>
              </a:rPr>
              <a:t>X</a:t>
            </a:r>
            <a:r>
              <a:rPr lang="en-US" altLang="ru-RU" sz="2800" b="1" smtClean="0">
                <a:solidFill>
                  <a:srgbClr val="FF0000"/>
                </a:solidFill>
              </a:rPr>
              <a:t> </a:t>
            </a:r>
            <a:r>
              <a:rPr lang="ru-RU" altLang="ru-RU" sz="2800" b="1" smtClean="0">
                <a:solidFill>
                  <a:srgbClr val="FF0000"/>
                </a:solidFill>
              </a:rPr>
              <a:t>хитов </a:t>
            </a:r>
            <a:r>
              <a:rPr lang="en-US" altLang="ru-RU" sz="2800" b="1" smtClean="0">
                <a:solidFill>
                  <a:srgbClr val="FF0000"/>
                </a:solidFill>
              </a:rPr>
              <a:t>BLAST</a:t>
            </a:r>
            <a:endParaRPr lang="en-US" altLang="ru-RU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8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064625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Белки из разных групп организмов</a:t>
            </a:r>
            <a:endParaRPr lang="en-US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6" y="1088493"/>
            <a:ext cx="7822250" cy="367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feld 12"/>
          <p:cNvSpPr txBox="1">
            <a:spLocks noChangeArrowheads="1"/>
          </p:cNvSpPr>
          <p:nvPr/>
        </p:nvSpPr>
        <p:spPr bwMode="auto">
          <a:xfrm>
            <a:off x="0" y="6076761"/>
            <a:ext cx="80118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Woese 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CR, Kandler O, Wheelis ML (</a:t>
            </a:r>
            <a:r>
              <a:rPr lang="en-US" altLang="ru-RU" sz="1400" b="1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Towards a natural system of organisms: proposal for the domains Archaea, Bacteria, and Eucarya</a:t>
            </a:r>
          </a:p>
          <a:p>
            <a:r>
              <a:rPr lang="en-US" altLang="ru-RU" sz="1400" i="1">
                <a:latin typeface="Arial" panose="020B0604020202020204" pitchFamily="34" charset="0"/>
                <a:cs typeface="Arial" panose="020B0604020202020204" pitchFamily="34" charset="0"/>
              </a:rPr>
              <a:t>Proc Natl Acad Sci U S A</a:t>
            </a:r>
            <a:r>
              <a:rPr lang="en-US" altLang="ru-RU" sz="1400">
                <a:latin typeface="Arial" panose="020B0604020202020204" pitchFamily="34" charset="0"/>
                <a:cs typeface="Arial" panose="020B0604020202020204" pitchFamily="34" charset="0"/>
              </a:rPr>
              <a:t>, 87(12):4576-9</a:t>
            </a:r>
            <a:endParaRPr lang="en-US" alt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67" name="Группа 2066"/>
          <p:cNvGrpSpPr/>
          <p:nvPr/>
        </p:nvGrpSpPr>
        <p:grpSpPr>
          <a:xfrm>
            <a:off x="882159" y="1734982"/>
            <a:ext cx="7806088" cy="3891668"/>
            <a:chOff x="882159" y="1734982"/>
            <a:chExt cx="7806088" cy="3891668"/>
          </a:xfrm>
        </p:grpSpPr>
        <p:sp>
          <p:nvSpPr>
            <p:cNvPr id="2" name="Овал 1"/>
            <p:cNvSpPr/>
            <p:nvPr/>
          </p:nvSpPr>
          <p:spPr>
            <a:xfrm>
              <a:off x="882159" y="3052997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8345347" y="2596618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06424" y="1734982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903996" y="2574066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91006" y="2100722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077027" y="2402997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>
              <a:off x="1225059" y="3330259"/>
              <a:ext cx="3875945" cy="140625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Вертикальный свиток 42"/>
            <p:cNvSpPr/>
            <p:nvPr/>
          </p:nvSpPr>
          <p:spPr>
            <a:xfrm>
              <a:off x="4998040" y="3897863"/>
              <a:ext cx="2520950" cy="1728787"/>
            </a:xfrm>
            <a:prstGeom prst="verticalScroll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Разнообразная выборка белков!</a:t>
              </a:r>
              <a:endPara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419350" y="2662244"/>
              <a:ext cx="2696615" cy="1812936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130839" y="2057660"/>
              <a:ext cx="1968489" cy="211350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>
              <a:off x="4172488" y="2863317"/>
              <a:ext cx="1012838" cy="990506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5656971" y="2413206"/>
              <a:ext cx="137089" cy="1392195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H="1">
              <a:off x="7190800" y="2941007"/>
              <a:ext cx="1342084" cy="86439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Овал 65"/>
            <p:cNvSpPr/>
            <p:nvPr/>
          </p:nvSpPr>
          <p:spPr>
            <a:xfrm>
              <a:off x="7190800" y="2084449"/>
              <a:ext cx="342900" cy="328757"/>
            </a:xfrm>
            <a:prstGeom prst="ellipse">
              <a:avLst/>
            </a:prstGeom>
            <a:ln w="25400">
              <a:solidFill>
                <a:srgbClr val="7030A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flipH="1">
              <a:off x="6556064" y="2428838"/>
              <a:ext cx="809979" cy="142279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7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1" y="96337"/>
            <a:ext cx="9064624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АТФ-синтаза: части в мембране и в воде</a:t>
            </a:r>
            <a:endParaRPr lang="ru-RU" sz="28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504" y="1413685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046784" y="4688110"/>
            <a:ext cx="53827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smtClean="0"/>
              <a:t>Желтый цвет</a:t>
            </a:r>
            <a:r>
              <a:rPr lang="ru-RU" altLang="ru-RU" sz="2400" smtClean="0"/>
              <a:t>:</a:t>
            </a:r>
            <a:endParaRPr lang="ru-RU" altLang="ru-RU" sz="2400"/>
          </a:p>
          <a:p>
            <a:pPr eaLnBrk="1" hangingPunct="1"/>
            <a:r>
              <a:rPr lang="ru-RU" altLang="ru-RU" sz="2400" smtClean="0"/>
              <a:t>	гидрофобные кластеры</a:t>
            </a:r>
          </a:p>
          <a:p>
            <a:pPr eaLnBrk="1" hangingPunct="1"/>
            <a:r>
              <a:rPr lang="ru-RU" altLang="ru-RU" sz="2400"/>
              <a:t>	</a:t>
            </a:r>
            <a:r>
              <a:rPr lang="ru-RU" altLang="ru-RU" sz="2400" smtClean="0"/>
              <a:t>(программа </a:t>
            </a:r>
            <a:r>
              <a:rPr lang="en-US" altLang="ru-RU" sz="2400" b="1" smtClean="0">
                <a:solidFill>
                  <a:srgbClr val="0000FF"/>
                </a:solidFill>
              </a:rPr>
              <a:t>CluD</a:t>
            </a:r>
            <a:r>
              <a:rPr lang="en-US" altLang="ru-RU" sz="2400" smtClean="0"/>
              <a:t>)</a:t>
            </a:r>
            <a:endParaRPr lang="ru-RU" altLang="ru-RU" sz="240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b="1" smtClean="0"/>
              <a:t>Белый полупрозрачный цвет</a:t>
            </a:r>
            <a:r>
              <a:rPr lang="ru-RU" altLang="ru-RU" sz="2400" smtClean="0"/>
              <a:t>:</a:t>
            </a:r>
            <a:endParaRPr lang="ru-RU" altLang="ru-RU" sz="2400"/>
          </a:p>
          <a:p>
            <a:pPr eaLnBrk="1" hangingPunct="1"/>
            <a:r>
              <a:rPr lang="ru-RU" altLang="ru-RU" sz="2400" smtClean="0"/>
              <a:t>	все </a:t>
            </a:r>
            <a:r>
              <a:rPr lang="ru-RU" altLang="ru-RU" sz="2400"/>
              <a:t>остальные атомы белка</a:t>
            </a: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44" y="932028"/>
            <a:ext cx="20193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348" y="1632552"/>
            <a:ext cx="2274887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59244" y="1937281"/>
            <a:ext cx="1883551" cy="322118"/>
          </a:xfrm>
          <a:prstGeom prst="straightConnector1">
            <a:avLst/>
          </a:prstGeom>
          <a:noFill/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42796" y="2872463"/>
            <a:ext cx="1883552" cy="322117"/>
          </a:xfrm>
          <a:prstGeom prst="straightConnector1">
            <a:avLst/>
          </a:prstGeom>
          <a:noFill/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анимации:</a:t>
            </a:r>
            <a:endParaRPr lang="en-US" altLang="ru-RU" sz="1200" smtClean="0"/>
          </a:p>
          <a:p>
            <a:pPr eaLnBrk="1" hangingPunct="1"/>
            <a:r>
              <a:rPr lang="en-US" altLang="ru-RU" sz="1200" smtClean="0">
                <a:hlinkClick r:id="rId5"/>
              </a:rPr>
              <a:t>http</a:t>
            </a:r>
            <a:r>
              <a:rPr lang="en-US" altLang="ru-RU" sz="1200">
                <a:hlinkClick r:id="rId5"/>
              </a:rPr>
              <a:t>://www.mrc-mbu.cam.ac.uk</a:t>
            </a:r>
            <a:r>
              <a:rPr lang="en-US" altLang="ru-RU" sz="1200" smtClean="0">
                <a:hlinkClick r:id="rId5"/>
              </a:rPr>
              <a:t>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2231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0" y="96337"/>
            <a:ext cx="914400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8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Мембранная часть отличается по сиквенсам</a:t>
            </a:r>
            <a:endParaRPr lang="ru-RU" sz="28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261195"/>
            <a:ext cx="64198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9188" y="3975820"/>
            <a:ext cx="1643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3975820"/>
            <a:ext cx="500062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0" y="3975820"/>
            <a:ext cx="357188" cy="2214562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3" descr="F:\FBB\Jmol\Figures\atpsynan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89882"/>
            <a:ext cx="20383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1500188" y="2332757"/>
            <a:ext cx="1000125" cy="500063"/>
          </a:xfrm>
          <a:prstGeom prst="straightConnector1">
            <a:avLst/>
          </a:prstGeom>
          <a:noFill/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1178719" y="3940101"/>
            <a:ext cx="1357312" cy="1143000"/>
          </a:xfrm>
          <a:prstGeom prst="straightConnector1">
            <a:avLst/>
          </a:prstGeom>
          <a:noFill/>
          <a:ln w="38100">
            <a:solidFill>
              <a:srgbClr val="00B0F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7533" y="6269954"/>
            <a:ext cx="2531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smtClean="0"/>
              <a:t>Источник анимации:</a:t>
            </a:r>
            <a:endParaRPr lang="en-US" altLang="ru-RU" sz="1200" smtClean="0"/>
          </a:p>
          <a:p>
            <a:pPr eaLnBrk="1" hangingPunct="1"/>
            <a:r>
              <a:rPr lang="en-US" altLang="ru-RU" sz="1200" smtClean="0">
                <a:hlinkClick r:id="rId4"/>
              </a:rPr>
              <a:t>http</a:t>
            </a:r>
            <a:r>
              <a:rPr lang="en-US" altLang="ru-RU" sz="1200">
                <a:hlinkClick r:id="rId4"/>
              </a:rPr>
              <a:t>://www.mrc-mbu.cam.ac.uk</a:t>
            </a:r>
            <a:r>
              <a:rPr lang="en-US" altLang="ru-RU" sz="1200" smtClean="0">
                <a:hlinkClick r:id="rId4"/>
              </a:rPr>
              <a:t>/</a:t>
            </a:r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3786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9013" y="4201134"/>
            <a:ext cx="3354492" cy="1939894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Внутри мембраны нет воды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4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0" y="973956"/>
            <a:ext cx="4331904" cy="4204338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5587" y="5063349"/>
            <a:ext cx="3634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smtClean="0"/>
              <a:t>Цитохром </a:t>
            </a:r>
            <a:r>
              <a:rPr lang="ru-RU" altLang="ru-RU" sz="2800" i="1" smtClean="0"/>
              <a:t>с</a:t>
            </a:r>
            <a:r>
              <a:rPr lang="ru-RU" altLang="ru-RU" sz="2800" smtClean="0"/>
              <a:t> лошади</a:t>
            </a:r>
            <a:endParaRPr lang="en-US" altLang="ru-RU" sz="2800" smtClean="0"/>
          </a:p>
          <a:p>
            <a:pPr algn="ctr" eaLnBrk="1" hangingPunct="1"/>
            <a:r>
              <a:rPr lang="ru-RU" altLang="ru-RU" sz="2800" smtClean="0"/>
              <a:t>(</a:t>
            </a:r>
            <a:r>
              <a:rPr lang="en-US" altLang="ru-RU" sz="2800" smtClean="0"/>
              <a:t>1HRC)</a:t>
            </a:r>
            <a:endParaRPr lang="ru-RU" altLang="ru-RU" sz="2800"/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433104" y="1107824"/>
            <a:ext cx="463152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/>
              <a:t>С</a:t>
            </a:r>
            <a:r>
              <a:rPr lang="ru-RU" altLang="ru-RU" sz="2400" smtClean="0"/>
              <a:t>пособные </a:t>
            </a:r>
            <a:r>
              <a:rPr lang="ru-RU" altLang="ru-RU" sz="2400"/>
              <a:t>к образованию водородных связей </a:t>
            </a:r>
            <a:r>
              <a:rPr lang="ru-RU" altLang="ru-RU" sz="2400" smtClean="0"/>
              <a:t>группы белка </a:t>
            </a:r>
            <a:r>
              <a:rPr lang="ru-RU" altLang="ru-RU" sz="2400" b="1" smtClean="0"/>
              <a:t>в воде </a:t>
            </a:r>
            <a:r>
              <a:rPr lang="ru-RU" altLang="ru-RU" sz="2400"/>
              <a:t>могут быть свободно экспонированы наружу:</a:t>
            </a:r>
          </a:p>
          <a:p>
            <a:pPr lvl="1" eaLnBrk="1" hangingPunct="1">
              <a:buFontTx/>
              <a:buChar char="-"/>
            </a:pPr>
            <a:r>
              <a:rPr lang="ru-RU" altLang="ru-RU" sz="2400" smtClean="0"/>
              <a:t>пептидная </a:t>
            </a:r>
            <a:r>
              <a:rPr lang="ru-RU" altLang="ru-RU" sz="2400"/>
              <a:t>связь в петлях;</a:t>
            </a:r>
          </a:p>
          <a:p>
            <a:pPr lvl="1" eaLnBrk="1" hangingPunct="1">
              <a:buFontTx/>
              <a:buChar char="-"/>
            </a:pPr>
            <a:r>
              <a:rPr lang="ru-RU" altLang="ru-RU" sz="2400" smtClean="0"/>
              <a:t>полярные </a:t>
            </a:r>
            <a:r>
              <a:rPr lang="ru-RU" altLang="ru-RU" sz="2400"/>
              <a:t>остатки.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2400" smtClean="0">
                <a:solidFill>
                  <a:srgbClr val="FF0000"/>
                </a:solidFill>
              </a:rPr>
              <a:t>Внутри </a:t>
            </a:r>
            <a:r>
              <a:rPr lang="ru-RU" altLang="ru-RU" sz="2400">
                <a:solidFill>
                  <a:srgbClr val="FF0000"/>
                </a:solidFill>
              </a:rPr>
              <a:t>мембраны это энергетически невыгодно: этим группам не с кем образовать связь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49522" y="6363570"/>
            <a:ext cx="143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rgbClr val="FF0000"/>
                </a:solidFill>
              </a:rPr>
              <a:t>Asp, Glu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-22938" y="5976092"/>
            <a:ext cx="217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rgbClr val="00B0F0"/>
                </a:solidFill>
              </a:rPr>
              <a:t>Lys, Arg, His</a:t>
            </a:r>
            <a:endParaRPr lang="ru-RU" altLang="ru-RU" sz="2400">
              <a:solidFill>
                <a:srgbClr val="00B0F0"/>
              </a:solidFill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2530189" y="5979647"/>
            <a:ext cx="21790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smtClean="0">
                <a:solidFill>
                  <a:schemeClr val="accent2">
                    <a:lumMod val="75000"/>
                  </a:schemeClr>
                </a:solidFill>
              </a:rPr>
              <a:t>Asn, Gln, Ser, Thr</a:t>
            </a:r>
            <a:endParaRPr lang="ru-RU" altLang="ru-RU" sz="240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Как поместить белок в мембрану</a:t>
            </a: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?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900113" y="836613"/>
            <a:ext cx="73437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Требование</a:t>
            </a:r>
            <a:r>
              <a:rPr lang="ru-RU" altLang="ru-RU" sz="2800"/>
              <a:t>: </a:t>
            </a:r>
          </a:p>
          <a:p>
            <a:pPr algn="ctr" eaLnBrk="1" hangingPunct="1"/>
            <a:r>
              <a:rPr lang="ru-RU" altLang="ru-RU" sz="2800"/>
              <a:t>все способные образовывать водородные и ионные связи остатки должны быть задействованы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4249738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1 часть:</a:t>
            </a:r>
          </a:p>
          <a:p>
            <a:pPr algn="ctr" eaLnBrk="1" hangingPunct="1"/>
            <a:r>
              <a:rPr lang="ru-RU" altLang="ru-RU" sz="2000"/>
              <a:t>Убрать из мембраны способные образовывать водородные связи </a:t>
            </a:r>
            <a:endParaRPr lang="en-US" altLang="ru-RU" sz="2000"/>
          </a:p>
          <a:p>
            <a:pPr algn="ctr" eaLnBrk="1" hangingPunct="1"/>
            <a:r>
              <a:rPr lang="ru-RU" altLang="ru-RU" sz="2000"/>
              <a:t>(</a:t>
            </a:r>
            <a:r>
              <a:rPr lang="en-US" altLang="ru-RU" sz="2000"/>
              <a:t>Ser, Thr, Asn, Gln, Cys)</a:t>
            </a:r>
            <a:r>
              <a:rPr lang="ru-RU" altLang="ru-RU" sz="2000"/>
              <a:t> и особенно заряженные</a:t>
            </a:r>
            <a:r>
              <a:rPr lang="en-US" altLang="ru-RU" sz="2000"/>
              <a:t> </a:t>
            </a:r>
          </a:p>
          <a:p>
            <a:pPr algn="ctr" eaLnBrk="1" hangingPunct="1"/>
            <a:r>
              <a:rPr lang="en-US" altLang="ru-RU" sz="2000"/>
              <a:t>(Arg, Lys, Asp, Glu, His)</a:t>
            </a:r>
            <a:r>
              <a:rPr lang="ru-RU" altLang="ru-RU" sz="2000"/>
              <a:t> остатки</a:t>
            </a:r>
          </a:p>
          <a:p>
            <a:pPr algn="ctr" eaLnBrk="1" hangingPunct="1"/>
            <a:endParaRPr lang="en-US" altLang="ru-RU" sz="2000"/>
          </a:p>
          <a:p>
            <a:pPr algn="ctr" eaLnBrk="1" hangingPunct="1"/>
            <a:r>
              <a:rPr lang="ru-RU" altLang="ru-RU" sz="2000" b="1">
                <a:solidFill>
                  <a:srgbClr val="FF0000"/>
                </a:solidFill>
              </a:rPr>
              <a:t>! </a:t>
            </a:r>
            <a:r>
              <a:rPr lang="ru-RU" altLang="ru-RU" sz="2000"/>
              <a:t>Если такие остатки встречаются посредине мембраны – они должны взаимодействовать с другими молекулами (например, образовывать олигомерный комплекс, координировать гем)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572000" y="2708275"/>
            <a:ext cx="42481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B050"/>
                </a:solidFill>
              </a:rPr>
              <a:t>Решение, 2 часть:</a:t>
            </a:r>
          </a:p>
          <a:p>
            <a:pPr algn="ctr" eaLnBrk="1" hangingPunct="1"/>
            <a:r>
              <a:rPr lang="ru-RU" altLang="ru-RU" sz="2000"/>
              <a:t>Упаковать главную цепь белка в структуру, где все возможные водородные связи уже образованы</a:t>
            </a:r>
          </a:p>
          <a:p>
            <a:pPr algn="ctr" eaLnBrk="1" hangingPunct="1"/>
            <a:endParaRPr lang="ru-RU" altLang="ru-RU" sz="2000"/>
          </a:p>
          <a:p>
            <a:pPr algn="ctr" eaLnBrk="1" hangingPunct="1"/>
            <a:r>
              <a:rPr lang="ru-RU" altLang="ru-RU" sz="2000" b="1"/>
              <a:t>2а) </a:t>
            </a:r>
            <a:r>
              <a:rPr lang="ru-RU" altLang="ru-RU" sz="2000"/>
              <a:t>Одна или несколько </a:t>
            </a:r>
            <a:r>
              <a:rPr lang="ru-RU" altLang="ru-RU" sz="2000">
                <a:sym typeface="Symbol" panose="05050102010706020507" pitchFamily="18" charset="2"/>
              </a:rPr>
              <a:t>-спиралей, пронизывающих мембрану</a:t>
            </a: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(чаще всего)</a:t>
            </a:r>
          </a:p>
          <a:p>
            <a:pPr algn="ctr" eaLnBrk="1" hangingPunct="1"/>
            <a:endParaRPr lang="ru-RU" altLang="ru-RU" sz="2000">
              <a:sym typeface="Symbol" panose="05050102010706020507" pitchFamily="18" charset="2"/>
            </a:endParaRPr>
          </a:p>
          <a:p>
            <a:pPr algn="ctr" eaLnBrk="1" hangingPunct="1"/>
            <a:r>
              <a:rPr lang="ru-RU" altLang="ru-RU" sz="2000" b="1">
                <a:sym typeface="Symbol" panose="05050102010706020507" pitchFamily="18" charset="2"/>
              </a:rPr>
              <a:t>2б) </a:t>
            </a:r>
            <a:r>
              <a:rPr lang="ru-RU" altLang="ru-RU" sz="2000">
                <a:sym typeface="Symbol" panose="05050102010706020507" pitchFamily="18" charset="2"/>
              </a:rPr>
              <a:t>Циклический -лист </a:t>
            </a:r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13728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0"/>
          <p:cNvGrpSpPr>
            <a:grpSpLocks/>
          </p:cNvGrpSpPr>
          <p:nvPr/>
        </p:nvGrpSpPr>
        <p:grpSpPr bwMode="auto">
          <a:xfrm>
            <a:off x="128156" y="3944502"/>
            <a:ext cx="7066430" cy="2865960"/>
            <a:chOff x="52388" y="-4059832"/>
            <a:chExt cx="9091612" cy="368617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8" y="-4059832"/>
              <a:ext cx="9091612" cy="368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857556" y="-3059838"/>
              <a:ext cx="571062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6428618" y="-2488954"/>
              <a:ext cx="572954" cy="35727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6358654" y="-1417128"/>
              <a:ext cx="642918" cy="189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7001572" y="-3488947"/>
              <a:ext cx="784737" cy="14366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572634" y="-2774397"/>
              <a:ext cx="571062" cy="28544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7428923" y="-1702570"/>
              <a:ext cx="642918" cy="189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Группа 59"/>
          <p:cNvGrpSpPr>
            <a:grpSpLocks/>
          </p:cNvGrpSpPr>
          <p:nvPr/>
        </p:nvGrpSpPr>
        <p:grpSpPr bwMode="auto">
          <a:xfrm>
            <a:off x="128156" y="791955"/>
            <a:ext cx="5032334" cy="3187830"/>
            <a:chOff x="1571625" y="1528763"/>
            <a:chExt cx="6000750" cy="3800475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25" y="1528763"/>
              <a:ext cx="6000750" cy="380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5835647" y="2320717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5620959" y="2749125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V="1">
              <a:off x="5370343" y="3141636"/>
              <a:ext cx="501123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5836530" y="3248519"/>
              <a:ext cx="571210" cy="71855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192292" y="3392173"/>
              <a:ext cx="501123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5835647" y="3820581"/>
              <a:ext cx="499370" cy="28566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16200000" flipV="1">
              <a:off x="5764668" y="4177165"/>
              <a:ext cx="499371" cy="14371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Элементы вторичной структуры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6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023402" y="199238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/>
              <a:t>&lt; 3</a:t>
            </a:r>
            <a:r>
              <a:rPr lang="ru-RU" altLang="ru-RU" sz="2400" b="1"/>
              <a:t> </a:t>
            </a:r>
            <a:r>
              <a:rPr lang="en-US" altLang="ru-RU" sz="2400" b="1"/>
              <a:t>Å (</a:t>
            </a:r>
            <a:r>
              <a:rPr lang="ru-RU" altLang="ru-RU" sz="2400" b="1"/>
              <a:t>водородные связи)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988477" y="2208280"/>
            <a:ext cx="857250" cy="1588"/>
          </a:xfrm>
          <a:prstGeom prst="line">
            <a:avLst/>
          </a:prstGeom>
          <a:noFill/>
          <a:ln w="38100">
            <a:solidFill>
              <a:srgbClr val="00CC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859743" y="879397"/>
            <a:ext cx="25033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ym typeface="Symbol" panose="05050102010706020507" pitchFamily="18" charset="2"/>
              </a:rPr>
              <a:t>-спираль</a:t>
            </a:r>
            <a:endParaRPr lang="ru-RU" altLang="ru-RU" sz="3200" b="1"/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6839030" y="4095971"/>
            <a:ext cx="2054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smtClean="0">
                <a:sym typeface="Symbol" panose="05050102010706020507" pitchFamily="18" charset="2"/>
              </a:rPr>
              <a:t>-лист</a:t>
            </a:r>
            <a:endParaRPr lang="ru-RU" altLang="ru-RU" sz="3200" b="1"/>
          </a:p>
        </p:txBody>
      </p:sp>
    </p:spTree>
    <p:extLst>
      <p:ext uri="{BB962C8B-B14F-4D97-AF65-F5344CB8AC3E}">
        <p14:creationId xmlns:p14="http://schemas.microsoft.com/office/powerpoint/2010/main" val="7220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Строение клеточной мембраны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7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975352" y="2278338"/>
            <a:ext cx="29816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Гидрофобные «хвосты»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8525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169441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228525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V="1">
            <a:off x="4169441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876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820076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77876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 flipV="1">
            <a:off x="3820076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27256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869457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4927256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flipV="1">
            <a:off x="4869457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7891" y="4318016"/>
            <a:ext cx="232483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18807" y="3968650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4577891" y="5133631"/>
            <a:ext cx="232483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flipV="1">
            <a:off x="4518807" y="5715478"/>
            <a:ext cx="350650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25987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568188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5625987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5568188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76622" y="4318016"/>
            <a:ext cx="233767" cy="58184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18823" y="3968650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276622" y="5133631"/>
            <a:ext cx="233767" cy="581847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 flipV="1">
            <a:off x="5218823" y="5715478"/>
            <a:ext cx="349365" cy="349365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TextBox 4"/>
          <p:cNvSpPr txBox="1">
            <a:spLocks noChangeArrowheads="1"/>
          </p:cNvSpPr>
          <p:nvPr/>
        </p:nvSpPr>
        <p:spPr bwMode="auto">
          <a:xfrm>
            <a:off x="6266919" y="4201133"/>
            <a:ext cx="243431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Липидный </a:t>
            </a:r>
          </a:p>
          <a:p>
            <a:pPr algn="ctr" eaLnBrk="1" hangingPunct="1"/>
            <a:r>
              <a:rPr lang="ru-RU" altLang="ru-RU" sz="3600"/>
              <a:t>бислой</a:t>
            </a:r>
          </a:p>
          <a:p>
            <a:pPr algn="ctr" eaLnBrk="1" hangingPunct="1"/>
            <a:r>
              <a:rPr lang="en-US" altLang="ru-RU" sz="3600"/>
              <a:t>~ 40Å</a:t>
            </a:r>
            <a:endParaRPr lang="ru-RU" altLang="ru-RU" sz="2800"/>
          </a:p>
        </p:txBody>
      </p:sp>
      <p:grpSp>
        <p:nvGrpSpPr>
          <p:cNvPr id="35" name="Группа 41"/>
          <p:cNvGrpSpPr>
            <a:grpSpLocks/>
          </p:cNvGrpSpPr>
          <p:nvPr/>
        </p:nvGrpSpPr>
        <p:grpSpPr bwMode="auto">
          <a:xfrm>
            <a:off x="4461008" y="996475"/>
            <a:ext cx="990297" cy="2640792"/>
            <a:chOff x="1043608" y="1268760"/>
            <a:chExt cx="432048" cy="11521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15896" y="1700808"/>
              <a:ext cx="288032" cy="72008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043608" y="1268760"/>
              <a:ext cx="432048" cy="432048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713329" y="996475"/>
            <a:ext cx="3087774" cy="87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Полярная «головка»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228525" y="902712"/>
            <a:ext cx="1514346" cy="288997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62277" y="3909567"/>
            <a:ext cx="466248" cy="11071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>
            <a:off x="3762277" y="1871173"/>
            <a:ext cx="466248" cy="203839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9709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150035" y="3968650"/>
            <a:ext cx="0" cy="2038394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1" y="879592"/>
            <a:ext cx="3703192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(1)</a:t>
            </a:r>
          </a:p>
          <a:p>
            <a:pPr algn="ctr" eaLnBrk="1" hangingPunct="1"/>
            <a:r>
              <a:rPr lang="ru-RU" altLang="ru-RU" sz="2000"/>
              <a:t>Клеточная мембрана предоставляет </a:t>
            </a:r>
            <a:r>
              <a:rPr lang="ru-RU" altLang="ru-RU" sz="2000" b="1"/>
              <a:t>гидрофобное окружение </a:t>
            </a:r>
            <a:r>
              <a:rPr lang="ru-RU" altLang="ru-RU" sz="2000"/>
              <a:t>молекулам, погруженным в нее (внутри не содержит групп, которые способны образовывать водородные связи)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164844" y="4252718"/>
            <a:ext cx="335866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/>
              <a:t>(2)</a:t>
            </a:r>
            <a:endParaRPr lang="ru-RU" altLang="ru-RU" sz="2800"/>
          </a:p>
          <a:p>
            <a:pPr algn="ctr" eaLnBrk="1" hangingPunct="1"/>
            <a:r>
              <a:rPr lang="ru-RU" altLang="ru-RU" sz="2000"/>
              <a:t>Клеточная мембрана всегда </a:t>
            </a:r>
            <a:r>
              <a:rPr lang="ru-RU" altLang="ru-RU" sz="2000" b="1"/>
              <a:t>ориентирована</a:t>
            </a:r>
            <a:r>
              <a:rPr lang="ru-RU" altLang="ru-RU" sz="2000"/>
              <a:t>, т.е. ее две стороны качественно различаются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16218" y="879592"/>
            <a:ext cx="3471375" cy="3089058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73075" y="96337"/>
            <a:ext cx="8228160" cy="515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200" b="1" smtClean="0">
                <a:solidFill>
                  <a:srgbClr val="7030A0"/>
                </a:solidFill>
                <a:latin typeface="Courier New" panose="02070309020205020404" pitchFamily="49" charset="0"/>
                <a:ea typeface="+mj-ea"/>
                <a:cs typeface="+mj-cs"/>
              </a:rPr>
              <a:t>Разные трансмембранные белки</a:t>
            </a:r>
            <a:endParaRPr lang="ru-RU" sz="3200" b="1">
              <a:solidFill>
                <a:srgbClr val="7030A0"/>
              </a:solidFill>
              <a:latin typeface="Courier New" panose="02070309020205020404" pitchFamily="49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1" y="745724"/>
            <a:ext cx="9143999" cy="0"/>
          </a:xfrm>
          <a:prstGeom prst="line">
            <a:avLst/>
          </a:prstGeom>
          <a:ln w="60325">
            <a:gradFill flip="none" rotWithShape="1">
              <a:gsLst>
                <a:gs pos="0">
                  <a:srgbClr val="7030A0"/>
                </a:gs>
                <a:gs pos="83000">
                  <a:schemeClr val="accent5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345347" y="6363570"/>
            <a:ext cx="719278" cy="49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8</a:t>
            </a:r>
            <a:endParaRPr lang="en-US" altLang="ru-RU" sz="2800" b="1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105" name="Полотно 20"/>
          <p:cNvGrpSpPr>
            <a:grpSpLocks/>
          </p:cNvGrpSpPr>
          <p:nvPr/>
        </p:nvGrpSpPr>
        <p:grpSpPr bwMode="auto">
          <a:xfrm>
            <a:off x="0" y="0"/>
            <a:ext cx="3581400" cy="457200"/>
            <a:chOff x="0" y="0"/>
            <a:chExt cx="35814" cy="4572"/>
          </a:xfrm>
        </p:grpSpPr>
      </p:grpSp>
      <p:grpSp>
        <p:nvGrpSpPr>
          <p:cNvPr id="2085" name="Полотно 117"/>
          <p:cNvGrpSpPr>
            <a:grpSpLocks/>
          </p:cNvGrpSpPr>
          <p:nvPr/>
        </p:nvGrpSpPr>
        <p:grpSpPr bwMode="auto">
          <a:xfrm>
            <a:off x="0" y="0"/>
            <a:ext cx="5045075" cy="457200"/>
            <a:chOff x="0" y="0"/>
            <a:chExt cx="50438" cy="4578"/>
          </a:xfrm>
        </p:grpSpPr>
      </p:grpSp>
      <p:grpSp>
        <p:nvGrpSpPr>
          <p:cNvPr id="2066" name="Полотно 80"/>
          <p:cNvGrpSpPr>
            <a:grpSpLocks/>
          </p:cNvGrpSpPr>
          <p:nvPr/>
        </p:nvGrpSpPr>
        <p:grpSpPr bwMode="auto">
          <a:xfrm>
            <a:off x="0" y="0"/>
            <a:ext cx="4165600" cy="457200"/>
            <a:chOff x="0" y="0"/>
            <a:chExt cx="41656" cy="4572"/>
          </a:xfrm>
        </p:grpSpPr>
      </p:grpSp>
      <p:grpSp>
        <p:nvGrpSpPr>
          <p:cNvPr id="2051" name="Полотно 151"/>
          <p:cNvGrpSpPr>
            <a:grpSpLocks/>
          </p:cNvGrpSpPr>
          <p:nvPr/>
        </p:nvGrpSpPr>
        <p:grpSpPr bwMode="auto">
          <a:xfrm>
            <a:off x="0" y="0"/>
            <a:ext cx="4046538" cy="457200"/>
            <a:chOff x="0" y="0"/>
            <a:chExt cx="40462" cy="4572"/>
          </a:xfrm>
        </p:grpSpPr>
      </p:grpSp>
      <p:sp>
        <p:nvSpPr>
          <p:cNvPr id="9" name="Прямоугольник 8"/>
          <p:cNvSpPr/>
          <p:nvPr/>
        </p:nvSpPr>
        <p:spPr>
          <a:xfrm>
            <a:off x="2035026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97304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035026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 flipV="1">
            <a:off x="197304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47661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84302" y="2749089"/>
            <a:ext cx="376026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309" y="3128699"/>
            <a:ext cx="249307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160328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3847661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V="1">
            <a:off x="3784302" y="4647140"/>
            <a:ext cx="376026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4222309" y="4014922"/>
            <a:ext cx="249307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 flipV="1">
            <a:off x="4160328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052" y="2684890"/>
            <a:ext cx="131126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76505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814522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9101" y="3128699"/>
            <a:ext cx="249306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85741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876505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 flipV="1">
            <a:off x="7814522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V="1">
            <a:off x="849101" y="4014922"/>
            <a:ext cx="249306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 flipV="1">
            <a:off x="785741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23749" y="2684890"/>
            <a:ext cx="311288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8417" y="1166450"/>
            <a:ext cx="2155603" cy="151844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60378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598397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flipV="1">
            <a:off x="1660378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 flipV="1">
            <a:off x="1598397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3567" y="3128699"/>
            <a:ext cx="250684" cy="632219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971585" y="2749089"/>
            <a:ext cx="374648" cy="379610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6033567" y="4014922"/>
            <a:ext cx="250684" cy="632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 flipV="1">
            <a:off x="5971585" y="4647140"/>
            <a:ext cx="374648" cy="38100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08215" y="2684890"/>
            <a:ext cx="1312645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003265" y="5090948"/>
            <a:ext cx="2155603" cy="1519837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098407" y="5533362"/>
            <a:ext cx="2359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Внешняя среда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5533577" y="849643"/>
            <a:ext cx="30432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FF0000"/>
                </a:solidFill>
              </a:rPr>
              <a:t>Цитоплазма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473075" y="1575368"/>
            <a:ext cx="2374607" cy="72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«Заякоренный» белок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2442731" y="3530569"/>
            <a:ext cx="1311268" cy="73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Транс-портер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346232" y="3684855"/>
            <a:ext cx="1437987" cy="40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Рецептор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96957" y="2684890"/>
            <a:ext cx="1312646" cy="240605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4722299" y="1419058"/>
            <a:ext cx="1123944" cy="12658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4534975" y="3254305"/>
            <a:ext cx="14366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«Энерге-тический»</a:t>
            </a:r>
          </a:p>
          <a:p>
            <a:pPr algn="ctr" eaLnBrk="1" hangingPunct="1"/>
            <a:r>
              <a:rPr lang="ru-RU" altLang="ru-RU" sz="2000"/>
              <a:t>белок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3409654" y="5153752"/>
            <a:ext cx="25619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p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2598376" y="2115475"/>
            <a:ext cx="2154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i="1"/>
              <a:t>n</a:t>
            </a:r>
            <a:r>
              <a:rPr lang="en-US" altLang="ru-RU" sz="2800" b="1"/>
              <a:t>-</a:t>
            </a:r>
            <a:r>
              <a:rPr lang="ru-RU" altLang="ru-RU" sz="2800" b="1"/>
              <a:t>сторона</a:t>
            </a:r>
          </a:p>
        </p:txBody>
      </p:sp>
      <p:sp>
        <p:nvSpPr>
          <p:cNvPr id="52" name="Овал 51"/>
          <p:cNvSpPr/>
          <p:nvPr/>
        </p:nvSpPr>
        <p:spPr>
          <a:xfrm>
            <a:off x="3347672" y="1292056"/>
            <a:ext cx="749296" cy="760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-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47652" y="5660364"/>
            <a:ext cx="749296" cy="7592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+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533557" y="2178278"/>
            <a:ext cx="1125322" cy="5066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76200">
          <a:solidFill>
            <a:schemeClr val="accent2">
              <a:lumMod val="7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2259</TotalTime>
  <Words>742</Words>
  <Application>Microsoft Office PowerPoint</Application>
  <PresentationFormat>Экран (4:3)</PresentationFormat>
  <Paragraphs>178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DDibrova</dc:creator>
  <cp:lastModifiedBy>DDibrova</cp:lastModifiedBy>
  <cp:revision>200</cp:revision>
  <dcterms:created xsi:type="dcterms:W3CDTF">2015-02-12T07:48:46Z</dcterms:created>
  <dcterms:modified xsi:type="dcterms:W3CDTF">2015-03-26T20:38:51Z</dcterms:modified>
</cp:coreProperties>
</file>