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9"/>
  </p:notesMasterIdLst>
  <p:sldIdLst>
    <p:sldId id="30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04" r:id="rId24"/>
    <p:sldId id="277" r:id="rId25"/>
    <p:sldId id="278" r:id="rId26"/>
    <p:sldId id="280" r:id="rId27"/>
    <p:sldId id="281" r:id="rId28"/>
    <p:sldId id="282" r:id="rId29"/>
    <p:sldId id="283" r:id="rId30"/>
    <p:sldId id="284" r:id="rId31"/>
    <p:sldId id="305" r:id="rId32"/>
    <p:sldId id="286" r:id="rId33"/>
    <p:sldId id="287" r:id="rId34"/>
    <p:sldId id="288" r:id="rId35"/>
    <p:sldId id="289" r:id="rId36"/>
    <p:sldId id="290" r:id="rId37"/>
    <p:sldId id="294" r:id="rId38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1pPr>
    <a:lvl2pPr marL="452438" indent="4763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2pPr>
    <a:lvl3pPr marL="909638" indent="4763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3pPr>
    <a:lvl4pPr marL="1366838" indent="4763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4pPr>
    <a:lvl5pPr marL="1824038" indent="4763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52FC24"/>
    <a:srgbClr val="5CEB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8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11776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303213"/>
            <a:ext cx="0" cy="261000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53112" cy="405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r>
              <a:rPr lang="ru-RU" smtClean="0">
                <a:latin typeface="Times New Roman" pitchFamily="18" charset="0"/>
              </a:rPr>
              <a:t>Точка пространства принадлежит ван-дер-ваальсовой поверхности, если (и только если) выполнены два условия: а) она находится на ван-дер-ваальсовой сфере некоторого атома; б) она </a:t>
            </a:r>
            <a:r>
              <a:rPr lang="ru-RU" b="1" smtClean="0">
                <a:latin typeface="Times New Roman" pitchFamily="18" charset="0"/>
              </a:rPr>
              <a:t>не</a:t>
            </a:r>
            <a:r>
              <a:rPr lang="ru-RU" smtClean="0">
                <a:latin typeface="Times New Roman" pitchFamily="18" charset="0"/>
              </a:rPr>
              <a:t> находится </a:t>
            </a:r>
            <a:r>
              <a:rPr lang="ru-RU" b="1" smtClean="0">
                <a:latin typeface="Times New Roman" pitchFamily="18" charset="0"/>
              </a:rPr>
              <a:t>внутри</a:t>
            </a:r>
            <a:r>
              <a:rPr lang="ru-RU" smtClean="0">
                <a:latin typeface="Times New Roman" pitchFamily="18" charset="0"/>
              </a:rPr>
              <a:t> ван-дер-ваальсовой сферы никакого другого атома.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0338" y="490538"/>
            <a:ext cx="1939925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90538"/>
            <a:ext cx="5672138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5238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806825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90538"/>
            <a:ext cx="7764463" cy="1376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4463" cy="410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34963" indent="-334963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5013" indent="-277813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38238" indent="-223838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595438" indent="-223838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2638" indent="-223838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09838" indent="-223838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67038" indent="-223838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4238" indent="-223838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1438" indent="-223838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ru/imgres?imgurl=http://www.elderly.com/images/new_instruments/PER/FRUIT-LEMON.jpg&amp;imgrefurl=http://www.elderly.com/new_instruments/items/FRUIT-LEMON.htm&amp;h=640&amp;w=409&amp;sz=39&amp;tbnid=QxMdm7Kyj2gJ:&amp;tbnh=135&amp;tbnw=86&amp;hl=ru&amp;start=7&amp;prev=/images?q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www.iijnet.or.jp/CHUBU/images/slice-c.JPG" TargetMode="Externa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286000"/>
          </a:xfrm>
        </p:spPr>
        <p:txBody>
          <a:bodyPr/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Гидрофобное ядро</a:t>
            </a:r>
            <a:br>
              <a:rPr lang="ru-RU" sz="3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Структурные домены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Поверхность макромолекул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Алгоритмы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685800" y="381000"/>
            <a:ext cx="8229600" cy="155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MNO: 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миоглобин свиньи, натуральная модель (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spacefill); 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видны сквозные просветы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981200"/>
            <a:ext cx="4354513" cy="459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66700" y="319088"/>
            <a:ext cx="8610600" cy="210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геометрии поверхность тела – это граница между ним и внешней средой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57200" y="2895600"/>
            <a:ext cx="8153400" cy="301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В микромире </a:t>
            </a:r>
            <a:r>
              <a:rPr lang="en-US" sz="32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32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твердых тел</a:t>
            </a:r>
            <a:r>
              <a:rPr lang="en-US" sz="32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32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не бывает!</a:t>
            </a:r>
            <a:r>
              <a:rPr lang="ru-RU" sz="3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Нужно указывать для каких частиц непроницаема молекула – нейтрино? фотонов? электронов? протонов? других молекул (каких)?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685800" y="490538"/>
            <a:ext cx="7767638" cy="1379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>
                <a:solidFill>
                  <a:srgbClr val="000000"/>
                </a:solidFill>
              </a:rPr>
              <a:t>Поверхность фонтана (!?)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95600"/>
            <a:ext cx="4152900" cy="311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895600"/>
            <a:ext cx="4191000" cy="314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304800" y="303213"/>
            <a:ext cx="8534400" cy="145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Концепция поверхности белка</a:t>
            </a:r>
            <a:r>
              <a:rPr lang="en-GB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(Lee, Richards,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JMB 1971)</a:t>
            </a:r>
            <a:endParaRPr lang="ru-RU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26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604838" indent="-604838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Ван-дер-Ваальсова поверхность</a:t>
            </a:r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04838" indent="-604838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Поверхность, доступная для растворителя (воды)</a:t>
            </a: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AS, solvent accessible surface)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SAS — это поверхность области допустимых положений </a:t>
            </a:r>
            <a:r>
              <a:rPr lang="ru-RU" sz="2800" b="1" u="sng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центров </a:t>
            </a:r>
            <a:r>
              <a:rPr lang="ru-RU" sz="28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молекул воды</a:t>
            </a:r>
            <a:r>
              <a:rPr lang="en-GB" sz="28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85800" y="203200"/>
            <a:ext cx="7770813" cy="195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VdW поверхность и поверхность, доступная для воды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713" y="1919288"/>
            <a:ext cx="6618287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609600" y="931863"/>
            <a:ext cx="7847013" cy="394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34963" indent="-3349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3200" dirty="0">
                <a:solidFill>
                  <a:srgbClr val="000000"/>
                </a:solidFill>
              </a:rPr>
              <a:t>  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Поверхность, доступная для воды, определяется аналогично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dW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поверхности, но для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условных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радиусов (вместо ван-дер-ваальсовых):</a:t>
            </a:r>
            <a:b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усл</a:t>
            </a:r>
            <a:r>
              <a:rPr lang="ru-RU" sz="2800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. радиус = </a:t>
            </a:r>
            <a:r>
              <a:rPr lang="en-US" sz="2800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 sz="2800" i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dW</a:t>
            </a:r>
            <a:r>
              <a:rPr lang="ru-RU" sz="2800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радиус + </a:t>
            </a:r>
            <a:r>
              <a:rPr lang="ru-RU" sz="2800" i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радиус</a:t>
            </a:r>
            <a:r>
              <a:rPr lang="ru-RU" sz="2800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молекулы воды (</a:t>
            </a:r>
            <a:r>
              <a:rPr lang="ru-RU" sz="2800" i="1" dirty="0">
                <a:solidFill>
                  <a:srgbClr val="FF3300"/>
                </a:solidFill>
                <a:latin typeface="Symbol" pitchFamily="18" charset="2"/>
              </a:rPr>
              <a:t></a:t>
            </a:r>
            <a:r>
              <a:rPr lang="ru-RU" sz="2800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1,4 Å) </a:t>
            </a:r>
            <a:br>
              <a:rPr lang="ru-RU" sz="2800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Поэтому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математика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поверхности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VdW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SAS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одинаковы (строятся по одному правилу)‏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304800" y="304800"/>
            <a:ext cx="8686800" cy="1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 dirty="0">
                <a:solidFill>
                  <a:srgbClr val="000000"/>
                </a:solidFill>
              </a:rPr>
              <a:t>Поверхность, доступная для воды, используется, например, для того, чтобы показать, какие аминокислотные остатки чаще экспонированы – доступны для воды.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04800" y="2667000"/>
            <a:ext cx="8534400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SAS </a:t>
            </a:r>
            <a:r>
              <a:rPr lang="ru-RU" dirty="0">
                <a:solidFill>
                  <a:srgbClr val="000000"/>
                </a:solidFill>
              </a:rPr>
              <a:t>не всегда применима, так как «раздувает» молекулу. 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2000" dirty="0" smtClean="0">
              <a:solidFill>
                <a:srgbClr val="000000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Например</a:t>
            </a:r>
            <a:r>
              <a:rPr lang="ru-RU" sz="2000" dirty="0">
                <a:solidFill>
                  <a:srgbClr val="000000"/>
                </a:solidFill>
              </a:rPr>
              <a:t>, при контакте двух белков их </a:t>
            </a:r>
            <a:r>
              <a:rPr lang="en-US" sz="2000" dirty="0">
                <a:solidFill>
                  <a:srgbClr val="000000"/>
                </a:solidFill>
              </a:rPr>
              <a:t>SAS </a:t>
            </a:r>
            <a:r>
              <a:rPr lang="ru-RU" sz="2000" dirty="0">
                <a:solidFill>
                  <a:srgbClr val="000000"/>
                </a:solidFill>
              </a:rPr>
              <a:t>пересекаются:</a:t>
            </a:r>
          </a:p>
        </p:txBody>
      </p:sp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2133600" y="3962400"/>
            <a:ext cx="3960813" cy="2665412"/>
            <a:chOff x="1344" y="2496"/>
            <a:chExt cx="2495" cy="1679"/>
          </a:xfrm>
        </p:grpSpPr>
        <p:grpSp>
          <p:nvGrpSpPr>
            <p:cNvPr id="20485" name="Group 4"/>
            <p:cNvGrpSpPr>
              <a:grpSpLocks/>
            </p:cNvGrpSpPr>
            <p:nvPr/>
          </p:nvGrpSpPr>
          <p:grpSpPr bwMode="auto">
            <a:xfrm>
              <a:off x="1392" y="2496"/>
              <a:ext cx="2447" cy="1679"/>
              <a:chOff x="1392" y="2496"/>
              <a:chExt cx="2447" cy="1679"/>
            </a:xfrm>
          </p:grpSpPr>
          <p:sp>
            <p:nvSpPr>
              <p:cNvPr id="20488" name="Rectangle 5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2448" cy="1680"/>
              </a:xfrm>
              <a:prstGeom prst="rect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20489" name="Oval 6"/>
              <p:cNvSpPr>
                <a:spLocks noChangeArrowheads="1"/>
              </p:cNvSpPr>
              <p:nvPr/>
            </p:nvSpPr>
            <p:spPr bwMode="auto">
              <a:xfrm>
                <a:off x="1776" y="3168"/>
                <a:ext cx="576" cy="576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20490" name="Oval 7"/>
              <p:cNvSpPr>
                <a:spLocks noChangeArrowheads="1"/>
              </p:cNvSpPr>
              <p:nvPr/>
            </p:nvSpPr>
            <p:spPr bwMode="auto">
              <a:xfrm>
                <a:off x="2832" y="3360"/>
                <a:ext cx="576" cy="576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20491" name="Oval 8"/>
              <p:cNvSpPr>
                <a:spLocks noChangeArrowheads="1"/>
              </p:cNvSpPr>
              <p:nvPr/>
            </p:nvSpPr>
            <p:spPr bwMode="auto">
              <a:xfrm>
                <a:off x="2256" y="3552"/>
                <a:ext cx="576" cy="576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20492" name="Oval 9"/>
              <p:cNvSpPr>
                <a:spLocks noChangeArrowheads="1"/>
              </p:cNvSpPr>
              <p:nvPr/>
            </p:nvSpPr>
            <p:spPr bwMode="auto">
              <a:xfrm>
                <a:off x="1920" y="2544"/>
                <a:ext cx="576" cy="576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20493" name="Oval 10"/>
              <p:cNvSpPr>
                <a:spLocks noChangeArrowheads="1"/>
              </p:cNvSpPr>
              <p:nvPr/>
            </p:nvSpPr>
            <p:spPr bwMode="auto">
              <a:xfrm>
                <a:off x="2448" y="2784"/>
                <a:ext cx="576" cy="576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20494" name="Oval 11"/>
              <p:cNvSpPr>
                <a:spLocks noChangeArrowheads="1"/>
              </p:cNvSpPr>
              <p:nvPr/>
            </p:nvSpPr>
            <p:spPr bwMode="auto">
              <a:xfrm>
                <a:off x="3072" y="2736"/>
                <a:ext cx="576" cy="576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20495" name="AutoShape 12"/>
              <p:cNvSpPr>
                <a:spLocks noChangeArrowheads="1"/>
              </p:cNvSpPr>
              <p:nvPr/>
            </p:nvSpPr>
            <p:spPr bwMode="auto">
              <a:xfrm>
                <a:off x="1584" y="2920"/>
                <a:ext cx="2080" cy="632"/>
              </a:xfrm>
              <a:custGeom>
                <a:avLst/>
                <a:gdLst>
                  <a:gd name="T0" fmla="*/ 0 w 2080"/>
                  <a:gd name="T1" fmla="*/ 296 h 632"/>
                  <a:gd name="T2" fmla="*/ 96 w 2080"/>
                  <a:gd name="T3" fmla="*/ 152 h 632"/>
                  <a:gd name="T4" fmla="*/ 240 w 2080"/>
                  <a:gd name="T5" fmla="*/ 56 h 632"/>
                  <a:gd name="T6" fmla="*/ 528 w 2080"/>
                  <a:gd name="T7" fmla="*/ 8 h 632"/>
                  <a:gd name="T8" fmla="*/ 768 w 2080"/>
                  <a:gd name="T9" fmla="*/ 104 h 632"/>
                  <a:gd name="T10" fmla="*/ 912 w 2080"/>
                  <a:gd name="T11" fmla="*/ 248 h 632"/>
                  <a:gd name="T12" fmla="*/ 912 w 2080"/>
                  <a:gd name="T13" fmla="*/ 392 h 632"/>
                  <a:gd name="T14" fmla="*/ 1104 w 2080"/>
                  <a:gd name="T15" fmla="*/ 296 h 632"/>
                  <a:gd name="T16" fmla="*/ 1248 w 2080"/>
                  <a:gd name="T17" fmla="*/ 296 h 632"/>
                  <a:gd name="T18" fmla="*/ 1344 w 2080"/>
                  <a:gd name="T19" fmla="*/ 200 h 632"/>
                  <a:gd name="T20" fmla="*/ 1536 w 2080"/>
                  <a:gd name="T21" fmla="*/ 152 h 632"/>
                  <a:gd name="T22" fmla="*/ 1728 w 2080"/>
                  <a:gd name="T23" fmla="*/ 200 h 632"/>
                  <a:gd name="T24" fmla="*/ 1872 w 2080"/>
                  <a:gd name="T25" fmla="*/ 248 h 632"/>
                  <a:gd name="T26" fmla="*/ 1968 w 2080"/>
                  <a:gd name="T27" fmla="*/ 392 h 632"/>
                  <a:gd name="T28" fmla="*/ 2064 w 2080"/>
                  <a:gd name="T29" fmla="*/ 536 h 632"/>
                  <a:gd name="T30" fmla="*/ 2064 w 2080"/>
                  <a:gd name="T31" fmla="*/ 632 h 6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80"/>
                  <a:gd name="T49" fmla="*/ 0 h 632"/>
                  <a:gd name="T50" fmla="*/ 2080 w 2080"/>
                  <a:gd name="T51" fmla="*/ 632 h 6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80" h="632">
                    <a:moveTo>
                      <a:pt x="0" y="296"/>
                    </a:moveTo>
                    <a:cubicBezTo>
                      <a:pt x="28" y="244"/>
                      <a:pt x="56" y="192"/>
                      <a:pt x="96" y="152"/>
                    </a:cubicBezTo>
                    <a:cubicBezTo>
                      <a:pt x="136" y="112"/>
                      <a:pt x="168" y="80"/>
                      <a:pt x="240" y="56"/>
                    </a:cubicBezTo>
                    <a:cubicBezTo>
                      <a:pt x="312" y="32"/>
                      <a:pt x="440" y="0"/>
                      <a:pt x="528" y="8"/>
                    </a:cubicBezTo>
                    <a:cubicBezTo>
                      <a:pt x="616" y="16"/>
                      <a:pt x="704" y="64"/>
                      <a:pt x="768" y="104"/>
                    </a:cubicBezTo>
                    <a:cubicBezTo>
                      <a:pt x="832" y="144"/>
                      <a:pt x="888" y="200"/>
                      <a:pt x="912" y="248"/>
                    </a:cubicBezTo>
                    <a:cubicBezTo>
                      <a:pt x="936" y="296"/>
                      <a:pt x="880" y="384"/>
                      <a:pt x="912" y="392"/>
                    </a:cubicBezTo>
                    <a:cubicBezTo>
                      <a:pt x="944" y="400"/>
                      <a:pt x="1048" y="312"/>
                      <a:pt x="1104" y="296"/>
                    </a:cubicBezTo>
                    <a:cubicBezTo>
                      <a:pt x="1160" y="280"/>
                      <a:pt x="1208" y="312"/>
                      <a:pt x="1248" y="296"/>
                    </a:cubicBezTo>
                    <a:cubicBezTo>
                      <a:pt x="1288" y="280"/>
                      <a:pt x="1296" y="224"/>
                      <a:pt x="1344" y="200"/>
                    </a:cubicBezTo>
                    <a:cubicBezTo>
                      <a:pt x="1392" y="176"/>
                      <a:pt x="1472" y="152"/>
                      <a:pt x="1536" y="152"/>
                    </a:cubicBezTo>
                    <a:cubicBezTo>
                      <a:pt x="1600" y="152"/>
                      <a:pt x="1672" y="184"/>
                      <a:pt x="1728" y="200"/>
                    </a:cubicBezTo>
                    <a:cubicBezTo>
                      <a:pt x="1784" y="216"/>
                      <a:pt x="1832" y="216"/>
                      <a:pt x="1872" y="248"/>
                    </a:cubicBezTo>
                    <a:cubicBezTo>
                      <a:pt x="1912" y="280"/>
                      <a:pt x="1936" y="344"/>
                      <a:pt x="1968" y="392"/>
                    </a:cubicBezTo>
                    <a:cubicBezTo>
                      <a:pt x="2000" y="440"/>
                      <a:pt x="2048" y="496"/>
                      <a:pt x="2064" y="536"/>
                    </a:cubicBezTo>
                    <a:cubicBezTo>
                      <a:pt x="2080" y="576"/>
                      <a:pt x="2072" y="604"/>
                      <a:pt x="2064" y="632"/>
                    </a:cubicBezTo>
                  </a:path>
                </a:pathLst>
              </a:custGeom>
              <a:noFill/>
              <a:ln w="38160">
                <a:solidFill>
                  <a:srgbClr val="339966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96" name="AutoShape 13"/>
              <p:cNvSpPr>
                <a:spLocks noChangeArrowheads="1"/>
              </p:cNvSpPr>
              <p:nvPr/>
            </p:nvSpPr>
            <p:spPr bwMode="auto">
              <a:xfrm>
                <a:off x="1728" y="2832"/>
                <a:ext cx="2016" cy="728"/>
              </a:xfrm>
              <a:custGeom>
                <a:avLst/>
                <a:gdLst>
                  <a:gd name="T0" fmla="*/ 0 w 2016"/>
                  <a:gd name="T1" fmla="*/ 0 h 728"/>
                  <a:gd name="T2" fmla="*/ 48 w 2016"/>
                  <a:gd name="T3" fmla="*/ 192 h 728"/>
                  <a:gd name="T4" fmla="*/ 144 w 2016"/>
                  <a:gd name="T5" fmla="*/ 336 h 728"/>
                  <a:gd name="T6" fmla="*/ 288 w 2016"/>
                  <a:gd name="T7" fmla="*/ 432 h 728"/>
                  <a:gd name="T8" fmla="*/ 480 w 2016"/>
                  <a:gd name="T9" fmla="*/ 480 h 728"/>
                  <a:gd name="T10" fmla="*/ 576 w 2016"/>
                  <a:gd name="T11" fmla="*/ 480 h 728"/>
                  <a:gd name="T12" fmla="*/ 624 w 2016"/>
                  <a:gd name="T13" fmla="*/ 528 h 728"/>
                  <a:gd name="T14" fmla="*/ 720 w 2016"/>
                  <a:gd name="T15" fmla="*/ 672 h 728"/>
                  <a:gd name="T16" fmla="*/ 912 w 2016"/>
                  <a:gd name="T17" fmla="*/ 720 h 728"/>
                  <a:gd name="T18" fmla="*/ 1104 w 2016"/>
                  <a:gd name="T19" fmla="*/ 720 h 728"/>
                  <a:gd name="T20" fmla="*/ 1248 w 2016"/>
                  <a:gd name="T21" fmla="*/ 672 h 728"/>
                  <a:gd name="T22" fmla="*/ 1344 w 2016"/>
                  <a:gd name="T23" fmla="*/ 528 h 728"/>
                  <a:gd name="T24" fmla="*/ 1536 w 2016"/>
                  <a:gd name="T25" fmla="*/ 624 h 728"/>
                  <a:gd name="T26" fmla="*/ 1680 w 2016"/>
                  <a:gd name="T27" fmla="*/ 672 h 728"/>
                  <a:gd name="T28" fmla="*/ 1872 w 2016"/>
                  <a:gd name="T29" fmla="*/ 624 h 728"/>
                  <a:gd name="T30" fmla="*/ 2016 w 2016"/>
                  <a:gd name="T31" fmla="*/ 480 h 7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16"/>
                  <a:gd name="T49" fmla="*/ 0 h 728"/>
                  <a:gd name="T50" fmla="*/ 2016 w 2016"/>
                  <a:gd name="T51" fmla="*/ 728 h 7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16" h="728">
                    <a:moveTo>
                      <a:pt x="0" y="0"/>
                    </a:moveTo>
                    <a:cubicBezTo>
                      <a:pt x="12" y="68"/>
                      <a:pt x="24" y="136"/>
                      <a:pt x="48" y="192"/>
                    </a:cubicBezTo>
                    <a:cubicBezTo>
                      <a:pt x="72" y="248"/>
                      <a:pt x="104" y="296"/>
                      <a:pt x="144" y="336"/>
                    </a:cubicBezTo>
                    <a:cubicBezTo>
                      <a:pt x="184" y="376"/>
                      <a:pt x="232" y="408"/>
                      <a:pt x="288" y="432"/>
                    </a:cubicBezTo>
                    <a:cubicBezTo>
                      <a:pt x="344" y="456"/>
                      <a:pt x="432" y="472"/>
                      <a:pt x="480" y="480"/>
                    </a:cubicBezTo>
                    <a:cubicBezTo>
                      <a:pt x="528" y="488"/>
                      <a:pt x="552" y="472"/>
                      <a:pt x="576" y="480"/>
                    </a:cubicBezTo>
                    <a:cubicBezTo>
                      <a:pt x="600" y="488"/>
                      <a:pt x="600" y="496"/>
                      <a:pt x="624" y="528"/>
                    </a:cubicBezTo>
                    <a:cubicBezTo>
                      <a:pt x="648" y="560"/>
                      <a:pt x="672" y="640"/>
                      <a:pt x="720" y="672"/>
                    </a:cubicBezTo>
                    <a:cubicBezTo>
                      <a:pt x="768" y="704"/>
                      <a:pt x="848" y="712"/>
                      <a:pt x="912" y="720"/>
                    </a:cubicBezTo>
                    <a:cubicBezTo>
                      <a:pt x="976" y="728"/>
                      <a:pt x="1048" y="728"/>
                      <a:pt x="1104" y="720"/>
                    </a:cubicBezTo>
                    <a:cubicBezTo>
                      <a:pt x="1160" y="712"/>
                      <a:pt x="1208" y="704"/>
                      <a:pt x="1248" y="672"/>
                    </a:cubicBezTo>
                    <a:cubicBezTo>
                      <a:pt x="1288" y="640"/>
                      <a:pt x="1296" y="536"/>
                      <a:pt x="1344" y="528"/>
                    </a:cubicBezTo>
                    <a:cubicBezTo>
                      <a:pt x="1392" y="520"/>
                      <a:pt x="1480" y="600"/>
                      <a:pt x="1536" y="624"/>
                    </a:cubicBezTo>
                    <a:cubicBezTo>
                      <a:pt x="1592" y="648"/>
                      <a:pt x="1624" y="672"/>
                      <a:pt x="1680" y="672"/>
                    </a:cubicBezTo>
                    <a:cubicBezTo>
                      <a:pt x="1736" y="672"/>
                      <a:pt x="1816" y="656"/>
                      <a:pt x="1872" y="624"/>
                    </a:cubicBezTo>
                    <a:cubicBezTo>
                      <a:pt x="1928" y="592"/>
                      <a:pt x="1972" y="536"/>
                      <a:pt x="2016" y="480"/>
                    </a:cubicBezTo>
                  </a:path>
                </a:pathLst>
              </a:custGeom>
              <a:noFill/>
              <a:ln w="38160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97" name="Text Box 14"/>
              <p:cNvSpPr txBox="1">
                <a:spLocks noChangeArrowheads="1"/>
              </p:cNvSpPr>
              <p:nvPr/>
            </p:nvSpPr>
            <p:spPr bwMode="auto">
              <a:xfrm>
                <a:off x="2544" y="2496"/>
                <a:ext cx="739" cy="2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>
                    <a:solidFill>
                      <a:srgbClr val="000000"/>
                    </a:solidFill>
                  </a:rPr>
                  <a:t>Белок 1</a:t>
                </a:r>
              </a:p>
            </p:txBody>
          </p:sp>
          <p:sp>
            <p:nvSpPr>
              <p:cNvPr id="20498" name="Text Box 15"/>
              <p:cNvSpPr txBox="1">
                <a:spLocks noChangeArrowheads="1"/>
              </p:cNvSpPr>
              <p:nvPr/>
            </p:nvSpPr>
            <p:spPr bwMode="auto">
              <a:xfrm>
                <a:off x="1440" y="3792"/>
                <a:ext cx="739" cy="2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>
                    <a:solidFill>
                      <a:srgbClr val="000000"/>
                    </a:solidFill>
                  </a:rPr>
                  <a:t>Белок 2</a:t>
                </a:r>
              </a:p>
            </p:txBody>
          </p:sp>
        </p:grpSp>
        <p:sp>
          <p:nvSpPr>
            <p:cNvPr id="20486" name="Text Box 16"/>
            <p:cNvSpPr txBox="1">
              <a:spLocks noChangeArrowheads="1"/>
            </p:cNvSpPr>
            <p:nvPr/>
          </p:nvSpPr>
          <p:spPr bwMode="auto">
            <a:xfrm>
              <a:off x="1440" y="2592"/>
              <a:ext cx="530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b="1">
                  <a:solidFill>
                    <a:srgbClr val="000000"/>
                  </a:solidFill>
                </a:rPr>
                <a:t>SAS 1</a:t>
              </a:r>
            </a:p>
          </p:txBody>
        </p:sp>
        <p:sp>
          <p:nvSpPr>
            <p:cNvPr id="20487" name="Text Box 17"/>
            <p:cNvSpPr txBox="1">
              <a:spLocks noChangeArrowheads="1"/>
            </p:cNvSpPr>
            <p:nvPr/>
          </p:nvSpPr>
          <p:spPr bwMode="auto">
            <a:xfrm>
              <a:off x="1344" y="3168"/>
              <a:ext cx="530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b="1">
                  <a:solidFill>
                    <a:srgbClr val="000000"/>
                  </a:solidFill>
                </a:rPr>
                <a:t>SAS 2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381000" y="163513"/>
            <a:ext cx="8207375" cy="187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Молекулярная поверхность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MS, moleculare surface 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Connolly surface)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Richards, 1977; Connolly, 1983)</a:t>
            </a:r>
            <a:r>
              <a:rPr lang="en-GB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GB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GB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75" y="1590675"/>
            <a:ext cx="4779963" cy="4886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5486400" y="2068513"/>
            <a:ext cx="3657600" cy="2163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Поверхность контакта (contact surface) – зеленая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Дополнительная  поверхность (reentrant surface) – синяя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563563" y="160338"/>
            <a:ext cx="7772400" cy="284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>
                <a:solidFill>
                  <a:srgbClr val="000000"/>
                </a:solidFill>
              </a:rPr>
              <a:t>Три поверхности молекулы:</a:t>
            </a:r>
            <a:r>
              <a:rPr lang="ru-RU" sz="3200" b="1">
                <a:solidFill>
                  <a:srgbClr val="000000"/>
                </a:solidFill>
              </a:rPr>
              <a:t/>
            </a:r>
            <a:br>
              <a:rPr lang="ru-RU" sz="3200" b="1">
                <a:solidFill>
                  <a:srgbClr val="000000"/>
                </a:solidFill>
              </a:rPr>
            </a:br>
            <a:r>
              <a:rPr lang="ru-RU" sz="2800">
                <a:solidFill>
                  <a:srgbClr val="000000"/>
                </a:solidFill>
              </a:rPr>
              <a:t>- ван-дер-Ваальсова (vdWS)</a:t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800">
                <a:solidFill>
                  <a:srgbClr val="000000"/>
                </a:solidFill>
              </a:rPr>
              <a:t>- доступная для воды (SAS)</a:t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800">
                <a:solidFill>
                  <a:srgbClr val="000000"/>
                </a:solidFill>
              </a:rPr>
              <a:t>- поверхность молекулы (MS) или поверхность Конолли</a:t>
            </a:r>
            <a:r>
              <a:rPr lang="en-GB" sz="2800">
                <a:solidFill>
                  <a:srgbClr val="000000"/>
                </a:solidFill>
              </a:rPr>
              <a:t> (Conolly surface)</a:t>
            </a:r>
            <a:br>
              <a:rPr lang="en-GB" sz="2800">
                <a:solidFill>
                  <a:srgbClr val="000000"/>
                </a:solidFill>
              </a:rPr>
            </a:br>
            <a:endParaRPr lang="en-GB" sz="2800">
              <a:solidFill>
                <a:srgbClr val="000000"/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2703513"/>
            <a:ext cx="8358187" cy="340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685800" y="490538"/>
            <a:ext cx="7767638" cy="1379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</a:rPr>
              <a:t>Поверхность молекулы</a:t>
            </a:r>
            <a:r>
              <a:rPr lang="en-GB" sz="3600">
                <a:solidFill>
                  <a:srgbClr val="000000"/>
                </a:solidFill>
              </a:rPr>
              <a:t> </a:t>
            </a:r>
            <a:r>
              <a:rPr lang="ru-RU" sz="3600">
                <a:solidFill>
                  <a:srgbClr val="000000"/>
                </a:solidFill>
              </a:rPr>
              <a:t/>
            </a:r>
            <a:br>
              <a:rPr lang="ru-RU" sz="3600">
                <a:solidFill>
                  <a:srgbClr val="000000"/>
                </a:solidFill>
              </a:rPr>
            </a:br>
            <a:r>
              <a:rPr lang="en-GB" sz="3600">
                <a:solidFill>
                  <a:srgbClr val="000000"/>
                </a:solidFill>
              </a:rPr>
              <a:t>(Connolly surface)‏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67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>
                <a:solidFill>
                  <a:srgbClr val="000000"/>
                </a:solidFill>
              </a:rPr>
              <a:t>Делится на </a:t>
            </a:r>
            <a:r>
              <a:rPr lang="ru-RU" b="1">
                <a:solidFill>
                  <a:srgbClr val="000000"/>
                </a:solidFill>
              </a:rPr>
              <a:t>две части</a:t>
            </a:r>
            <a:r>
              <a:rPr lang="ru-RU">
                <a:solidFill>
                  <a:srgbClr val="000000"/>
                </a:solidFill>
              </a:rPr>
              <a:t>:</a:t>
            </a:r>
          </a:p>
          <a:p>
            <a:pPr marL="735013" lvl="1" indent="-27781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>
                <a:solidFill>
                  <a:srgbClr val="000000"/>
                </a:solidFill>
              </a:rPr>
              <a:t>поверхность контакта с водой;</a:t>
            </a:r>
          </a:p>
          <a:p>
            <a:pPr marL="735013" lvl="1" indent="-27781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>
                <a:solidFill>
                  <a:srgbClr val="000000"/>
                </a:solidFill>
              </a:rPr>
              <a:t>дополнительная поверхность.</a:t>
            </a:r>
          </a:p>
          <a:p>
            <a: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b="1">
                <a:solidFill>
                  <a:srgbClr val="000000"/>
                </a:solidFill>
              </a:rPr>
              <a:t>Поверхность контакта </a:t>
            </a:r>
            <a:r>
              <a:rPr lang="ru-RU">
                <a:solidFill>
                  <a:srgbClr val="000000"/>
                </a:solidFill>
              </a:rPr>
              <a:t>образована точками ван-дер-ваальсовых сфер атомов белка, которых может коснуться ван-дер-ваальсова сфера молекулы воды</a:t>
            </a:r>
          </a:p>
          <a:p>
            <a: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b="1">
                <a:solidFill>
                  <a:srgbClr val="000000"/>
                </a:solidFill>
              </a:rPr>
              <a:t>Дополнительная поверхность </a:t>
            </a:r>
            <a:r>
              <a:rPr lang="ru-RU">
                <a:solidFill>
                  <a:srgbClr val="000000"/>
                </a:solidFill>
              </a:rPr>
              <a:t>образована поверхностью молекул воды, касающихся белка в </a:t>
            </a:r>
            <a:r>
              <a:rPr lang="ru-RU" i="1" u="sng">
                <a:solidFill>
                  <a:srgbClr val="000000"/>
                </a:solidFill>
              </a:rPr>
              <a:t>двух</a:t>
            </a:r>
            <a:r>
              <a:rPr lang="ru-RU">
                <a:solidFill>
                  <a:srgbClr val="000000"/>
                </a:solidFill>
              </a:rPr>
              <a:t> или </a:t>
            </a:r>
            <a:r>
              <a:rPr lang="ru-RU" i="1" u="sng">
                <a:solidFill>
                  <a:srgbClr val="000000"/>
                </a:solidFill>
              </a:rPr>
              <a:t>трех</a:t>
            </a:r>
            <a:r>
              <a:rPr lang="ru-RU">
                <a:solidFill>
                  <a:srgbClr val="000000"/>
                </a:solidFill>
              </a:rPr>
              <a:t> точках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609600" y="1600200"/>
            <a:ext cx="7848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ru-RU" sz="4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Поверхность белковой молекулы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685800" y="490538"/>
            <a:ext cx="7767638" cy="1379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Молекулярная поверхность</a:t>
            </a:r>
            <a:b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состоит из кусков трёх видов:  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4953000" y="2209800"/>
            <a:ext cx="3979863" cy="378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2438" indent="-452438"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596438" algn="l"/>
              </a:tabLst>
            </a:pP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кусок 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выпуклой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сферы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жёлтая) </a:t>
            </a:r>
          </a:p>
          <a:p>
            <a:pPr marL="452438" indent="-452438"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596438" algn="l"/>
              </a:tabLst>
            </a:pP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кусок 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вогнутой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сферы (синяя)‏</a:t>
            </a:r>
          </a:p>
          <a:p>
            <a:pPr marL="452438" indent="-452438"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596438" algn="l"/>
              </a:tabLst>
            </a:pP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тороидальная часть (зеленая)‏</a:t>
            </a:r>
          </a:p>
          <a:p>
            <a:pPr marL="452438" indent="-452438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596438" algn="l"/>
              </a:tabLst>
            </a:pPr>
            <a:endParaRPr 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2438" indent="-452438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596438" algn="l"/>
              </a:tabLst>
            </a:pP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Все куски соединяются </a:t>
            </a:r>
          </a:p>
          <a:p>
            <a:pPr marL="452438" indent="-452438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596438" algn="l"/>
              </a:tabLst>
            </a:pP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гладким образом – без углов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45720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1" name="Line 4"/>
          <p:cNvSpPr>
            <a:spLocks noChangeShapeType="1"/>
          </p:cNvSpPr>
          <p:nvPr/>
        </p:nvSpPr>
        <p:spPr bwMode="auto">
          <a:xfrm flipH="1">
            <a:off x="3654425" y="2514600"/>
            <a:ext cx="1377950" cy="152400"/>
          </a:xfrm>
          <a:prstGeom prst="line">
            <a:avLst/>
          </a:prstGeom>
          <a:noFill/>
          <a:ln w="38160">
            <a:solidFill>
              <a:srgbClr val="FF7C80"/>
            </a:solidFill>
            <a:prstDash val="dash"/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Line 5"/>
          <p:cNvSpPr>
            <a:spLocks noChangeShapeType="1"/>
          </p:cNvSpPr>
          <p:nvPr/>
        </p:nvSpPr>
        <p:spPr bwMode="auto">
          <a:xfrm flipH="1">
            <a:off x="3844925" y="3276600"/>
            <a:ext cx="1111250" cy="457200"/>
          </a:xfrm>
          <a:prstGeom prst="line">
            <a:avLst/>
          </a:prstGeom>
          <a:noFill/>
          <a:ln w="38160">
            <a:solidFill>
              <a:srgbClr val="FF7C80"/>
            </a:solidFill>
            <a:prstDash val="dash"/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Line 6"/>
          <p:cNvSpPr>
            <a:spLocks noChangeShapeType="1"/>
          </p:cNvSpPr>
          <p:nvPr/>
        </p:nvSpPr>
        <p:spPr bwMode="auto">
          <a:xfrm flipH="1">
            <a:off x="3959225" y="3962400"/>
            <a:ext cx="1073150" cy="1588"/>
          </a:xfrm>
          <a:prstGeom prst="line">
            <a:avLst/>
          </a:prstGeom>
          <a:noFill/>
          <a:ln w="38160">
            <a:solidFill>
              <a:srgbClr val="FF7C80"/>
            </a:solidFill>
            <a:prstDash val="dash"/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228600" y="152400"/>
            <a:ext cx="84582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Тороидальная поверхность заметается подвижным шариком (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который вращается между двумя фиксированными шарами (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sz="280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все время касаясь обоих</a:t>
            </a:r>
          </a:p>
        </p:txBody>
      </p:sp>
      <p:sp>
        <p:nvSpPr>
          <p:cNvPr id="25603" name="Oval 2"/>
          <p:cNvSpPr>
            <a:spLocks noChangeArrowheads="1"/>
          </p:cNvSpPr>
          <p:nvPr/>
        </p:nvSpPr>
        <p:spPr bwMode="auto">
          <a:xfrm>
            <a:off x="1676400" y="3429000"/>
            <a:ext cx="1828800" cy="1828800"/>
          </a:xfrm>
          <a:prstGeom prst="ellipse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5604" name="Oval 3"/>
          <p:cNvSpPr>
            <a:spLocks noChangeArrowheads="1"/>
          </p:cNvSpPr>
          <p:nvPr/>
        </p:nvSpPr>
        <p:spPr bwMode="auto">
          <a:xfrm>
            <a:off x="4191000" y="3505200"/>
            <a:ext cx="1828800" cy="1828800"/>
          </a:xfrm>
          <a:prstGeom prst="ellipse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5605" name="Oval 4"/>
          <p:cNvSpPr>
            <a:spLocks noChangeArrowheads="1"/>
          </p:cNvSpPr>
          <p:nvPr/>
        </p:nvSpPr>
        <p:spPr bwMode="auto">
          <a:xfrm>
            <a:off x="2895600" y="4800600"/>
            <a:ext cx="1828800" cy="1828800"/>
          </a:xfrm>
          <a:prstGeom prst="ellipse">
            <a:avLst/>
          </a:prstGeom>
          <a:solidFill>
            <a:srgbClr val="00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5606" name="Oval 5"/>
          <p:cNvSpPr>
            <a:spLocks noChangeArrowheads="1"/>
          </p:cNvSpPr>
          <p:nvPr/>
        </p:nvSpPr>
        <p:spPr bwMode="auto">
          <a:xfrm>
            <a:off x="2971800" y="2133600"/>
            <a:ext cx="1828800" cy="1828800"/>
          </a:xfrm>
          <a:prstGeom prst="ellipse">
            <a:avLst/>
          </a:prstGeom>
          <a:solidFill>
            <a:srgbClr val="00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 flipV="1">
            <a:off x="4114800" y="3429000"/>
            <a:ext cx="457200" cy="1738313"/>
          </a:xfrm>
          <a:prstGeom prst="curvedLeftArrow">
            <a:avLst>
              <a:gd name="adj1" fmla="val 17919"/>
              <a:gd name="adj2" fmla="val 90933"/>
              <a:gd name="adj3" fmla="val 66667"/>
            </a:avLst>
          </a:prstGeom>
          <a:solidFill>
            <a:srgbClr val="FF99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1995488" y="3886200"/>
            <a:ext cx="1033462" cy="78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000000"/>
                </a:solidFill>
              </a:rPr>
              <a:t>CH</a:t>
            </a:r>
            <a:r>
              <a:rPr lang="en-US" sz="4000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4738688" y="3962400"/>
            <a:ext cx="1033462" cy="78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000000"/>
                </a:solidFill>
              </a:rPr>
              <a:t>CH</a:t>
            </a:r>
            <a:r>
              <a:rPr lang="en-US" sz="4000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3367088" y="2667000"/>
            <a:ext cx="1060450" cy="78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000000"/>
                </a:solidFill>
              </a:rPr>
              <a:t>H</a:t>
            </a:r>
            <a:r>
              <a:rPr lang="en-US" sz="4000" baseline="-25000">
                <a:solidFill>
                  <a:srgbClr val="000000"/>
                </a:solidFill>
              </a:rPr>
              <a:t>2</a:t>
            </a:r>
            <a:r>
              <a:rPr lang="en-US" sz="40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>
            <a:off x="3290888" y="5334000"/>
            <a:ext cx="1060450" cy="78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000000"/>
                </a:solidFill>
              </a:rPr>
              <a:t>H</a:t>
            </a:r>
            <a:r>
              <a:rPr lang="en-US" sz="4000" baseline="-25000">
                <a:solidFill>
                  <a:srgbClr val="000000"/>
                </a:solidFill>
              </a:rPr>
              <a:t>2</a:t>
            </a:r>
            <a:r>
              <a:rPr lang="en-US" sz="40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25612" name="AutoShape 11"/>
          <p:cNvSpPr>
            <a:spLocks noChangeArrowheads="1"/>
          </p:cNvSpPr>
          <p:nvPr/>
        </p:nvSpPr>
        <p:spPr bwMode="auto">
          <a:xfrm rot="7800000">
            <a:off x="3432970" y="3132931"/>
            <a:ext cx="842962" cy="1057275"/>
          </a:xfrm>
          <a:custGeom>
            <a:avLst/>
            <a:gdLst>
              <a:gd name="T0" fmla="*/ 0 w 21703"/>
              <a:gd name="T1" fmla="*/ 0 h 27226"/>
              <a:gd name="T2" fmla="*/ 2147483647 w 21703"/>
              <a:gd name="T3" fmla="*/ 2147483647 h 27226"/>
              <a:gd name="T4" fmla="*/ 2147483647 w 21703"/>
              <a:gd name="T5" fmla="*/ 2147483647 h 27226"/>
              <a:gd name="T6" fmla="*/ 0 60000 65536"/>
              <a:gd name="T7" fmla="*/ 0 60000 65536"/>
              <a:gd name="T8" fmla="*/ 0 60000 65536"/>
              <a:gd name="T9" fmla="*/ 0 w 21703"/>
              <a:gd name="T10" fmla="*/ 0 h 27226"/>
              <a:gd name="T11" fmla="*/ 21703 w 21703"/>
              <a:gd name="T12" fmla="*/ 27226 h 27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03" h="27226" fill="none" extrusionOk="0">
                <a:moveTo>
                  <a:pt x="0" y="0"/>
                </a:moveTo>
                <a:cubicBezTo>
                  <a:pt x="34" y="0"/>
                  <a:pt x="68" y="-1"/>
                  <a:pt x="103" y="0"/>
                </a:cubicBezTo>
                <a:cubicBezTo>
                  <a:pt x="12032" y="0"/>
                  <a:pt x="21703" y="9670"/>
                  <a:pt x="21703" y="21600"/>
                </a:cubicBezTo>
                <a:cubicBezTo>
                  <a:pt x="21703" y="23499"/>
                  <a:pt x="21452" y="25391"/>
                  <a:pt x="20957" y="27225"/>
                </a:cubicBezTo>
              </a:path>
              <a:path w="21703" h="27226" stroke="0" extrusionOk="0">
                <a:moveTo>
                  <a:pt x="0" y="0"/>
                </a:moveTo>
                <a:cubicBezTo>
                  <a:pt x="34" y="0"/>
                  <a:pt x="68" y="-1"/>
                  <a:pt x="103" y="0"/>
                </a:cubicBezTo>
                <a:cubicBezTo>
                  <a:pt x="12032" y="0"/>
                  <a:pt x="21703" y="9670"/>
                  <a:pt x="21703" y="21600"/>
                </a:cubicBezTo>
                <a:cubicBezTo>
                  <a:pt x="21703" y="23499"/>
                  <a:pt x="21452" y="25391"/>
                  <a:pt x="20957" y="27225"/>
                </a:cubicBezTo>
                <a:lnTo>
                  <a:pt x="103" y="21600"/>
                </a:lnTo>
                <a:close/>
              </a:path>
            </a:pathLst>
          </a:custGeom>
          <a:noFill/>
          <a:ln w="3492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 rot="-2880000">
            <a:off x="3351213" y="4584700"/>
            <a:ext cx="917575" cy="1050925"/>
          </a:xfrm>
          <a:custGeom>
            <a:avLst/>
            <a:gdLst>
              <a:gd name="T0" fmla="*/ 2147483647 w 21600"/>
              <a:gd name="T1" fmla="*/ 0 h 27050"/>
              <a:gd name="T2" fmla="*/ 2147483647 w 21600"/>
              <a:gd name="T3" fmla="*/ 2147483647 h 27050"/>
              <a:gd name="T4" fmla="*/ 0 w 21600"/>
              <a:gd name="T5" fmla="*/ 2147483647 h 27050"/>
              <a:gd name="T6" fmla="*/ 0 60000 65536"/>
              <a:gd name="T7" fmla="*/ 0 60000 65536"/>
              <a:gd name="T8" fmla="*/ 0 60000 65536"/>
              <a:gd name="T9" fmla="*/ 0 w 21600"/>
              <a:gd name="T10" fmla="*/ 0 h 27050"/>
              <a:gd name="T11" fmla="*/ 21600 w 21600"/>
              <a:gd name="T12" fmla="*/ 27050 h 270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50" fill="none" extrusionOk="0">
                <a:moveTo>
                  <a:pt x="2751" y="0"/>
                </a:moveTo>
                <a:cubicBezTo>
                  <a:pt x="13528" y="1384"/>
                  <a:pt x="21600" y="10558"/>
                  <a:pt x="21600" y="21424"/>
                </a:cubicBezTo>
                <a:cubicBezTo>
                  <a:pt x="21600" y="23323"/>
                  <a:pt x="21349" y="25215"/>
                  <a:pt x="20854" y="27049"/>
                </a:cubicBezTo>
              </a:path>
              <a:path w="21600" h="27050" stroke="0" extrusionOk="0">
                <a:moveTo>
                  <a:pt x="2751" y="0"/>
                </a:moveTo>
                <a:cubicBezTo>
                  <a:pt x="13528" y="1384"/>
                  <a:pt x="21600" y="10558"/>
                  <a:pt x="21600" y="21424"/>
                </a:cubicBezTo>
                <a:cubicBezTo>
                  <a:pt x="21600" y="23323"/>
                  <a:pt x="21349" y="25215"/>
                  <a:pt x="20854" y="27049"/>
                </a:cubicBezTo>
                <a:lnTo>
                  <a:pt x="0" y="21424"/>
                </a:lnTo>
                <a:close/>
              </a:path>
            </a:pathLst>
          </a:custGeom>
          <a:noFill/>
          <a:ln w="3492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685800" y="228600"/>
            <a:ext cx="77724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Вогнутая сфера получается в том случае, когда шар 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касается одновременно трёх атомов белка</a:t>
            </a:r>
          </a:p>
        </p:txBody>
      </p:sp>
      <p:grpSp>
        <p:nvGrpSpPr>
          <p:cNvPr id="26627" name="Group 2"/>
          <p:cNvGrpSpPr>
            <a:grpSpLocks/>
          </p:cNvGrpSpPr>
          <p:nvPr/>
        </p:nvGrpSpPr>
        <p:grpSpPr bwMode="auto">
          <a:xfrm>
            <a:off x="992188" y="2057400"/>
            <a:ext cx="3959225" cy="3960813"/>
            <a:chOff x="625" y="1296"/>
            <a:chExt cx="2494" cy="2495"/>
          </a:xfrm>
        </p:grpSpPr>
        <p:sp>
          <p:nvSpPr>
            <p:cNvPr id="26628" name="Oval 3"/>
            <p:cNvSpPr>
              <a:spLocks noChangeArrowheads="1"/>
            </p:cNvSpPr>
            <p:nvPr/>
          </p:nvSpPr>
          <p:spPr bwMode="auto">
            <a:xfrm>
              <a:off x="672" y="2016"/>
              <a:ext cx="1152" cy="1152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26629" name="Oval 4"/>
            <p:cNvSpPr>
              <a:spLocks noChangeArrowheads="1"/>
            </p:cNvSpPr>
            <p:nvPr/>
          </p:nvSpPr>
          <p:spPr bwMode="auto">
            <a:xfrm>
              <a:off x="1968" y="2640"/>
              <a:ext cx="1152" cy="1152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26630" name="Oval 5"/>
            <p:cNvSpPr>
              <a:spLocks noChangeArrowheads="1"/>
            </p:cNvSpPr>
            <p:nvPr/>
          </p:nvSpPr>
          <p:spPr bwMode="auto">
            <a:xfrm>
              <a:off x="1872" y="1296"/>
              <a:ext cx="1152" cy="1152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26631" name="Text Box 6"/>
            <p:cNvSpPr txBox="1">
              <a:spLocks noChangeArrowheads="1"/>
            </p:cNvSpPr>
            <p:nvPr/>
          </p:nvSpPr>
          <p:spPr bwMode="auto">
            <a:xfrm>
              <a:off x="873" y="2304"/>
              <a:ext cx="651" cy="4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4000">
                  <a:solidFill>
                    <a:srgbClr val="000000"/>
                  </a:solidFill>
                </a:rPr>
                <a:t>CH</a:t>
              </a:r>
              <a:r>
                <a:rPr lang="en-US" sz="4000" baseline="-25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6632" name="Text Box 7"/>
            <p:cNvSpPr txBox="1">
              <a:spLocks noChangeArrowheads="1"/>
            </p:cNvSpPr>
            <p:nvPr/>
          </p:nvSpPr>
          <p:spPr bwMode="auto">
            <a:xfrm>
              <a:off x="2121" y="1718"/>
              <a:ext cx="651" cy="4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4000">
                  <a:solidFill>
                    <a:srgbClr val="000000"/>
                  </a:solidFill>
                </a:rPr>
                <a:t>CH</a:t>
              </a:r>
              <a:r>
                <a:rPr lang="en-US" sz="4000" baseline="-25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6633" name="Text Box 8"/>
            <p:cNvSpPr txBox="1">
              <a:spLocks noChangeArrowheads="1"/>
            </p:cNvSpPr>
            <p:nvPr/>
          </p:nvSpPr>
          <p:spPr bwMode="auto">
            <a:xfrm>
              <a:off x="2221" y="2976"/>
              <a:ext cx="651" cy="4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4000">
                  <a:solidFill>
                    <a:srgbClr val="000000"/>
                  </a:solidFill>
                </a:rPr>
                <a:t>CH</a:t>
              </a:r>
              <a:r>
                <a:rPr lang="en-US" sz="4000" baseline="-25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6634" name="Oval 9"/>
            <p:cNvSpPr>
              <a:spLocks noChangeArrowheads="1"/>
            </p:cNvSpPr>
            <p:nvPr/>
          </p:nvSpPr>
          <p:spPr bwMode="auto">
            <a:xfrm>
              <a:off x="2256" y="2784"/>
              <a:ext cx="96" cy="96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26635" name="Oval 10"/>
            <p:cNvSpPr>
              <a:spLocks noChangeArrowheads="1"/>
            </p:cNvSpPr>
            <p:nvPr/>
          </p:nvSpPr>
          <p:spPr bwMode="auto">
            <a:xfrm>
              <a:off x="1584" y="2496"/>
              <a:ext cx="96" cy="96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26636" name="Oval 11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26637" name="Oval 12"/>
            <p:cNvSpPr>
              <a:spLocks noChangeArrowheads="1"/>
            </p:cNvSpPr>
            <p:nvPr/>
          </p:nvSpPr>
          <p:spPr bwMode="auto">
            <a:xfrm>
              <a:off x="1488" y="1920"/>
              <a:ext cx="1152" cy="1152"/>
            </a:xfrm>
            <a:prstGeom prst="ellipse">
              <a:avLst/>
            </a:prstGeom>
            <a:solidFill>
              <a:srgbClr val="00FFFF">
                <a:alpha val="50195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26638" name="Text Box 13"/>
            <p:cNvSpPr txBox="1">
              <a:spLocks noChangeArrowheads="1"/>
            </p:cNvSpPr>
            <p:nvPr/>
          </p:nvSpPr>
          <p:spPr bwMode="auto">
            <a:xfrm>
              <a:off x="625" y="1584"/>
              <a:ext cx="1311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>
                  <a:solidFill>
                    <a:srgbClr val="000000"/>
                  </a:solidFill>
                </a:rPr>
                <a:t>Точки касания</a:t>
              </a:r>
            </a:p>
          </p:txBody>
        </p:sp>
        <p:sp>
          <p:nvSpPr>
            <p:cNvPr id="26639" name="Line 14"/>
            <p:cNvSpPr>
              <a:spLocks noChangeShapeType="1"/>
            </p:cNvSpPr>
            <p:nvPr/>
          </p:nvSpPr>
          <p:spPr bwMode="auto">
            <a:xfrm>
              <a:off x="1728" y="1872"/>
              <a:ext cx="480" cy="288"/>
            </a:xfrm>
            <a:prstGeom prst="line">
              <a:avLst/>
            </a:prstGeom>
            <a:noFill/>
            <a:ln w="25560">
              <a:solidFill>
                <a:srgbClr val="FF99CC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0" name="Line 15"/>
            <p:cNvSpPr>
              <a:spLocks noChangeShapeType="1"/>
            </p:cNvSpPr>
            <p:nvPr/>
          </p:nvSpPr>
          <p:spPr bwMode="auto">
            <a:xfrm>
              <a:off x="1584" y="1872"/>
              <a:ext cx="672" cy="912"/>
            </a:xfrm>
            <a:prstGeom prst="line">
              <a:avLst/>
            </a:prstGeom>
            <a:noFill/>
            <a:ln w="25560">
              <a:solidFill>
                <a:srgbClr val="FF99CC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1" name="Line 16"/>
            <p:cNvSpPr>
              <a:spLocks noChangeShapeType="1"/>
            </p:cNvSpPr>
            <p:nvPr/>
          </p:nvSpPr>
          <p:spPr bwMode="auto">
            <a:xfrm>
              <a:off x="1488" y="1872"/>
              <a:ext cx="96" cy="576"/>
            </a:xfrm>
            <a:prstGeom prst="line">
              <a:avLst/>
            </a:prstGeom>
            <a:noFill/>
            <a:ln w="25560">
              <a:solidFill>
                <a:srgbClr val="FF99CC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2" name="Text Box 17"/>
            <p:cNvSpPr txBox="1">
              <a:spLocks noChangeArrowheads="1"/>
            </p:cNvSpPr>
            <p:nvPr/>
          </p:nvSpPr>
          <p:spPr bwMode="auto">
            <a:xfrm>
              <a:off x="1737" y="2256"/>
              <a:ext cx="668" cy="4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4000">
                  <a:solidFill>
                    <a:srgbClr val="000000"/>
                  </a:solidFill>
                </a:rPr>
                <a:t>H</a:t>
              </a:r>
              <a:r>
                <a:rPr lang="en-US" sz="4000" baseline="-25000">
                  <a:solidFill>
                    <a:srgbClr val="000000"/>
                  </a:solidFill>
                </a:rPr>
                <a:t>2</a:t>
              </a:r>
              <a:r>
                <a:rPr lang="en-US" sz="4000">
                  <a:solidFill>
                    <a:srgbClr val="000000"/>
                  </a:solidFill>
                </a:rPr>
                <a:t>O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609600" y="1600200"/>
            <a:ext cx="7848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en-US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4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Вычисление площади поверхности</a:t>
            </a:r>
            <a:endParaRPr lang="ru-RU" sz="4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685800" y="200025"/>
            <a:ext cx="7772400" cy="1963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Основные алгоритмы построения поверхности и вычисления её площади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608013" y="2319338"/>
            <a:ext cx="7772400" cy="3929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3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Приближённые аналитические методы</a:t>
            </a:r>
            <a:r>
              <a:rPr lang="en-GB" sz="3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GB" sz="3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(Richards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Lee, 1971; Wodak and Janin, 1980)‏</a:t>
            </a:r>
          </a:p>
          <a:p>
            <a:pPr marL="334963" indent="-3349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3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Представление поверхности точками</a:t>
            </a:r>
            <a:r>
              <a:rPr lang="en-GB" sz="3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(Shrake&amp;Rupley, 1973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Connolly, 1983)‏</a:t>
            </a:r>
          </a:p>
          <a:p>
            <a:pPr marL="334963" indent="-3349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3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Точные аналитические методы </a:t>
            </a: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(Gibson&amp;Scheraga, 1987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 </a:t>
            </a: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Richmond, 1984)‏</a:t>
            </a:r>
          </a:p>
          <a:p>
            <a: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685800" y="152400"/>
            <a:ext cx="7770813" cy="138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Метод срезов Ли – Ричардса </a:t>
            </a:r>
            <a:b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вычисления площади SAS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09600" y="2209800"/>
            <a:ext cx="53340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4963" indent="-3349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Структура режется на «ломтики» фиксированной толщины</a:t>
            </a:r>
          </a:p>
          <a:p>
            <a: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каждого «ломтика» находятся круги от «срезов» атомов  </a:t>
            </a:r>
          </a:p>
          <a:p>
            <a: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Вычисляется длина границы </a:t>
            </a:r>
          </a:p>
          <a:p>
            <a: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Умножается на толщину дольки</a:t>
            </a:r>
          </a:p>
          <a:p>
            <a: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Берется сумма по всем срезам</a:t>
            </a:r>
          </a:p>
        </p:txBody>
      </p:sp>
      <p:pic>
        <p:nvPicPr>
          <p:cNvPr id="28676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371600"/>
            <a:ext cx="2057400" cy="323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7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648200"/>
            <a:ext cx="2514600" cy="203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85800" y="490538"/>
            <a:ext cx="7770813" cy="138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Молекулярная поверхность: </a:t>
            </a:r>
            <a:b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“Connolly dot surface algorithm”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0813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4963" indent="-3349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3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Контактная поверхность </a:t>
            </a:r>
          </a:p>
          <a:p>
            <a:pPr marL="735013" lvl="1" indent="-27781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поверхности каждой 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VdW 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сферы атома белка строится равномерная сеть точек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35013" lvl="1" indent="-27781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каждой точки проверяется, что молекула воды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касающаяся этой точки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 пересекается с белком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35013" lvl="1" indent="-27781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если пересекается, то точка удаляется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533400" y="0"/>
            <a:ext cx="7767638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Продолжение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533400" y="1066800"/>
            <a:ext cx="82296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4963" indent="-334963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Дополнительная поверхность – тороидальная</a:t>
            </a:r>
          </a:p>
          <a:p>
            <a:pPr marL="735013" lvl="1" indent="-27781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Каждая пара соседних атомов определяет тороидальную поверхность между ними</a:t>
            </a:r>
          </a:p>
          <a:p>
            <a:pPr marL="735013" lvl="1" indent="-27781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этой поверхности строится равномерная сеть точек</a:t>
            </a:r>
          </a:p>
          <a:p>
            <a:pPr marL="735013" lvl="1" indent="-27781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Далее – как для контактной поверхности</a:t>
            </a:r>
          </a:p>
          <a:p>
            <a:pPr marL="334963" indent="-334963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Дополнительная поверхность – сферическая </a:t>
            </a:r>
          </a:p>
          <a:p>
            <a:pPr marL="735013" lvl="1" indent="-27781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Каждая тройка соседних атомов определяет сферическую дополнительную поверхность – ван-дер-ваальсову поверхность молекулы воды, касающейся этих атомов</a:t>
            </a:r>
          </a:p>
          <a:p>
            <a:pPr marL="735013" lvl="1" indent="-27781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Если эта молекула воды не пересекается с белком, то на подходящей части этой поверхности строится равномерная сеть точек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67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Оставшиеся точки представляют поверхность молекулы белка</a:t>
            </a:r>
          </a:p>
          <a:p>
            <a: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Их число пропорционально площади поверхности. На этих точках может быть построена триангуляция поверхности для визуализации (или более точного подсчета площади) </a:t>
            </a: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533400" y="0"/>
            <a:ext cx="7767638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Продолжение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685800" y="2590800"/>
            <a:ext cx="7924800" cy="369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Aft>
                <a:spcPts val="15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Площадь </a:t>
            </a:r>
            <a:r>
              <a:rPr lang="ru-RU" sz="2000" i="1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ru-RU" sz="2000" i="1" baseline="-25000">
                <a:solidFill>
                  <a:srgbClr val="000000"/>
                </a:solidFill>
                <a:cs typeface="Arial" pitchFamily="34" charset="0"/>
              </a:rPr>
              <a:t>A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ван-дер-ваальсовой сферы атома </a:t>
            </a:r>
            <a:r>
              <a:rPr lang="ru-RU" sz="2000" i="1">
                <a:solidFill>
                  <a:srgbClr val="000000"/>
                </a:solidFill>
                <a:cs typeface="Arial" pitchFamily="34" charset="0"/>
              </a:rPr>
              <a:t>A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равна </a:t>
            </a:r>
            <a:r>
              <a:rPr lang="ru-RU" sz="2000">
                <a:solidFill>
                  <a:srgbClr val="000000"/>
                </a:solidFill>
                <a:cs typeface="Arial" pitchFamily="34" charset="0"/>
              </a:rPr>
              <a:t>4</a:t>
            </a:r>
            <a:r>
              <a:rPr lang="ru-RU" sz="2000" i="1">
                <a:solidFill>
                  <a:srgbClr val="000000"/>
                </a:solidFill>
                <a:cs typeface="Arial" pitchFamily="34" charset="0"/>
              </a:rPr>
              <a:t>πr</a:t>
            </a:r>
            <a:r>
              <a:rPr lang="ru-RU" sz="2000" baseline="30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0" hangingPunct="0">
              <a:spcAft>
                <a:spcPts val="15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Нужно найти площадь (</a:t>
            </a:r>
            <a:r>
              <a:rPr lang="ru-RU" sz="2000" i="1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ru-RU" sz="2000" i="1" baseline="-25000">
                <a:solidFill>
                  <a:srgbClr val="000000"/>
                </a:solidFill>
                <a:cs typeface="Arial" pitchFamily="34" charset="0"/>
              </a:rPr>
              <a:t>A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00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области,  не попадающей внутрь сфер других атомов; тогда </a:t>
            </a:r>
            <a:r>
              <a:rPr lang="ru-RU" sz="2000" i="1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∑</a:t>
            </a:r>
            <a:r>
              <a:rPr lang="ru-RU" sz="2000" i="1" baseline="-25000">
                <a:solidFill>
                  <a:srgbClr val="000000"/>
                </a:solidFill>
                <a:cs typeface="Arial" pitchFamily="34" charset="0"/>
              </a:rPr>
              <a:t>A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i="1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ru-RU" sz="2000" i="1" baseline="-25000">
                <a:solidFill>
                  <a:srgbClr val="000000"/>
                </a:solidFill>
                <a:cs typeface="Arial" pitchFamily="34" charset="0"/>
              </a:rPr>
              <a:t>A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00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  <a:p>
            <a:pPr eaLnBrk="0" hangingPunct="0">
              <a:spcAft>
                <a:spcPts val="15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Для двух пересекающихся сфер площадь области на первой сфере, попадающей внутрь второй, вычисляется (в зависимости от радиусов и расстояния между центрами)‏</a:t>
            </a:r>
          </a:p>
          <a:p>
            <a:pPr eaLnBrk="0" hangingPunct="0">
              <a:spcAft>
                <a:spcPts val="15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Примерно так же может быть вычислена площадь более сложных пересечений и, следовательно, (</a:t>
            </a:r>
            <a:r>
              <a:rPr lang="ru-RU" sz="2000" i="1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ru-RU" sz="2000" i="1" baseline="-25000">
                <a:solidFill>
                  <a:srgbClr val="000000"/>
                </a:solidFill>
                <a:cs typeface="Arial" pitchFamily="34" charset="0"/>
              </a:rPr>
              <a:t>A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00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baseline="-2500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685800" y="490538"/>
            <a:ext cx="7767638" cy="1379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Аналитический метод определения площади поверхности S </a:t>
            </a:r>
            <a:b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(Kratky, 1981)‏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85800" y="304800"/>
            <a:ext cx="7767638" cy="1379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Миоглобин свиньи </a:t>
            </a:r>
            <a:r>
              <a:rPr lang="en-US" sz="4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(1MNO)‏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3965575" cy="4608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828800"/>
            <a:ext cx="3932238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685800" y="76200"/>
            <a:ext cx="7770813" cy="138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Поверхность контакта двух молекул A и B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685800" y="1447800"/>
            <a:ext cx="7770813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sz="3200">
                <a:solidFill>
                  <a:srgbClr val="000000"/>
                </a:solidFill>
              </a:rPr>
              <a:t>S</a:t>
            </a:r>
            <a:r>
              <a:rPr lang="en-US" sz="3200" baseline="-25000">
                <a:solidFill>
                  <a:srgbClr val="000000"/>
                </a:solidFill>
              </a:rPr>
              <a:t>cont</a:t>
            </a:r>
            <a:r>
              <a:rPr lang="en-US" sz="3200">
                <a:solidFill>
                  <a:srgbClr val="000000"/>
                </a:solidFill>
              </a:rPr>
              <a:t> = (S(A) + S(B) – S(A</a:t>
            </a:r>
            <a:r>
              <a:rPr lang="en-US" sz="3200">
                <a:solidFill>
                  <a:srgbClr val="000000"/>
                </a:solidFill>
                <a:latin typeface="Symbol" pitchFamily="18" charset="2"/>
              </a:rPr>
              <a:t></a:t>
            </a:r>
            <a:r>
              <a:rPr lang="en-US" sz="3200">
                <a:solidFill>
                  <a:srgbClr val="000000"/>
                </a:solidFill>
              </a:rPr>
              <a:t>B))/2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4114800" cy="3451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838200" y="3657600"/>
            <a:ext cx="3733800" cy="609600"/>
          </a:xfrm>
          <a:prstGeom prst="ellipse">
            <a:avLst/>
          </a:prstGeom>
          <a:solidFill>
            <a:srgbClr val="CCFFFF">
              <a:alpha val="50195"/>
            </a:srgbClr>
          </a:solidFill>
          <a:ln w="3816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257800" y="2209800"/>
            <a:ext cx="3913188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S – 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площадь молекулярной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поверхности или же </a:t>
            </a:r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SAS 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белка</a:t>
            </a:r>
          </a:p>
        </p:txBody>
      </p:sp>
      <p:sp>
        <p:nvSpPr>
          <p:cNvPr id="33799" name="TextBox 6"/>
          <p:cNvSpPr txBox="1">
            <a:spLocks noChangeArrowheads="1"/>
          </p:cNvSpPr>
          <p:nvPr/>
        </p:nvSpPr>
        <p:spPr bwMode="auto">
          <a:xfrm>
            <a:off x="228600" y="5613400"/>
            <a:ext cx="868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Вклад взаимодействия макромолекул (или частей макромолекул) в энергию системы примерно пропорционален площади, «скрывающейся» при взаимодействии.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609600" y="1600200"/>
            <a:ext cx="7848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en-US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4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Экспонированность</a:t>
            </a:r>
            <a:r>
              <a:rPr lang="ru-RU" sz="4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аминокислотного остатка</a:t>
            </a:r>
            <a:endParaRPr lang="ru-RU" sz="4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685800" y="311150"/>
            <a:ext cx="7767638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Экспонированность аминокислотного остатка белка</a:t>
            </a:r>
            <a:b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ru-RU" sz="3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67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4963" indent="-334963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каждого остатка считается площадь, выходящая на молекулярную поверхность (дополнительная площадь делится между соседями)‏</a:t>
            </a:r>
          </a:p>
          <a:p>
            <a:pPr marL="334963" indent="-334963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Эта площадь сравнивается с максимально возможной – при полностью раскрытой боковой цепи остатка того же типа в составе трипептида  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Gly – X – Gly</a:t>
            </a:r>
          </a:p>
          <a:p>
            <a:pPr marL="334963" indent="-334963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Вычисляется процент экспонированности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685800" y="0"/>
            <a:ext cx="7767638" cy="1379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</a:rPr>
              <a:t>Экспонированность</a:t>
            </a:r>
            <a:r>
              <a:rPr lang="en-US" sz="3600">
                <a:solidFill>
                  <a:srgbClr val="000000"/>
                </a:solidFill>
              </a:rPr>
              <a:t> </a:t>
            </a:r>
            <a:r>
              <a:rPr lang="ru-RU" sz="3600">
                <a:solidFill>
                  <a:srgbClr val="000000"/>
                </a:solidFill>
              </a:rPr>
              <a:t>боковой цепи </a:t>
            </a:r>
            <a:r>
              <a:rPr lang="en-US" sz="3600">
                <a:solidFill>
                  <a:srgbClr val="000000"/>
                </a:solidFill>
              </a:rPr>
              <a:t>Leu</a:t>
            </a:r>
            <a:r>
              <a:rPr lang="ru-RU" sz="3600">
                <a:solidFill>
                  <a:srgbClr val="000000"/>
                </a:solidFill>
              </a:rPr>
              <a:t/>
            </a:r>
            <a:br>
              <a:rPr lang="ru-RU" sz="3600">
                <a:solidFill>
                  <a:srgbClr val="000000"/>
                </a:solidFill>
              </a:rPr>
            </a:br>
            <a:r>
              <a:rPr lang="ru-RU" sz="3200">
                <a:solidFill>
                  <a:srgbClr val="000000"/>
                </a:solidFill>
              </a:rPr>
              <a:t>(похожие графики у </a:t>
            </a:r>
            <a:r>
              <a:rPr lang="en-US" sz="3200">
                <a:solidFill>
                  <a:srgbClr val="000000"/>
                </a:solidFill>
              </a:rPr>
              <a:t>Val, Ile, Met)‏</a:t>
            </a:r>
          </a:p>
        </p:txBody>
      </p:sp>
      <p:grpSp>
        <p:nvGrpSpPr>
          <p:cNvPr id="35843" name="Group 2"/>
          <p:cNvGrpSpPr>
            <a:grpSpLocks/>
          </p:cNvGrpSpPr>
          <p:nvPr/>
        </p:nvGrpSpPr>
        <p:grpSpPr bwMode="auto">
          <a:xfrm>
            <a:off x="363538" y="1735138"/>
            <a:ext cx="7108825" cy="4656137"/>
            <a:chOff x="229" y="1093"/>
            <a:chExt cx="4478" cy="2933"/>
          </a:xfrm>
        </p:grpSpPr>
        <p:grpSp>
          <p:nvGrpSpPr>
            <p:cNvPr id="35846" name="Group 3"/>
            <p:cNvGrpSpPr>
              <a:grpSpLocks/>
            </p:cNvGrpSpPr>
            <p:nvPr/>
          </p:nvGrpSpPr>
          <p:grpSpPr bwMode="auto">
            <a:xfrm>
              <a:off x="229" y="1093"/>
              <a:ext cx="4478" cy="2933"/>
              <a:chOff x="229" y="1093"/>
              <a:chExt cx="4478" cy="2933"/>
            </a:xfrm>
          </p:grpSpPr>
          <p:sp>
            <p:nvSpPr>
              <p:cNvPr id="35894" name="Rectangle 4"/>
              <p:cNvSpPr>
                <a:spLocks noChangeArrowheads="1"/>
              </p:cNvSpPr>
              <p:nvPr/>
            </p:nvSpPr>
            <p:spPr bwMode="auto">
              <a:xfrm>
                <a:off x="229" y="1093"/>
                <a:ext cx="4479" cy="2934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5895" name="Rectangle 5"/>
              <p:cNvSpPr>
                <a:spLocks noChangeArrowheads="1"/>
              </p:cNvSpPr>
              <p:nvPr/>
            </p:nvSpPr>
            <p:spPr bwMode="auto">
              <a:xfrm>
                <a:off x="697" y="1481"/>
                <a:ext cx="3931" cy="2005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5896" name="Line 6"/>
              <p:cNvSpPr>
                <a:spLocks noChangeShapeType="1"/>
              </p:cNvSpPr>
              <p:nvPr/>
            </p:nvSpPr>
            <p:spPr bwMode="auto">
              <a:xfrm>
                <a:off x="697" y="3361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97" name="Line 7"/>
              <p:cNvSpPr>
                <a:spLocks noChangeShapeType="1"/>
              </p:cNvSpPr>
              <p:nvPr/>
            </p:nvSpPr>
            <p:spPr bwMode="auto">
              <a:xfrm>
                <a:off x="697" y="3113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98" name="Line 8"/>
              <p:cNvSpPr>
                <a:spLocks noChangeShapeType="1"/>
              </p:cNvSpPr>
              <p:nvPr/>
            </p:nvSpPr>
            <p:spPr bwMode="auto">
              <a:xfrm>
                <a:off x="697" y="2856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99" name="Line 9"/>
              <p:cNvSpPr>
                <a:spLocks noChangeShapeType="1"/>
              </p:cNvSpPr>
              <p:nvPr/>
            </p:nvSpPr>
            <p:spPr bwMode="auto">
              <a:xfrm>
                <a:off x="697" y="2608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0" name="Line 10"/>
              <p:cNvSpPr>
                <a:spLocks noChangeShapeType="1"/>
              </p:cNvSpPr>
              <p:nvPr/>
            </p:nvSpPr>
            <p:spPr bwMode="auto">
              <a:xfrm>
                <a:off x="697" y="2359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1" name="Line 11"/>
              <p:cNvSpPr>
                <a:spLocks noChangeShapeType="1"/>
              </p:cNvSpPr>
              <p:nvPr/>
            </p:nvSpPr>
            <p:spPr bwMode="auto">
              <a:xfrm>
                <a:off x="697" y="2110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2" name="Line 12"/>
              <p:cNvSpPr>
                <a:spLocks noChangeShapeType="1"/>
              </p:cNvSpPr>
              <p:nvPr/>
            </p:nvSpPr>
            <p:spPr bwMode="auto">
              <a:xfrm>
                <a:off x="697" y="1854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3" name="Line 13"/>
              <p:cNvSpPr>
                <a:spLocks noChangeShapeType="1"/>
              </p:cNvSpPr>
              <p:nvPr/>
            </p:nvSpPr>
            <p:spPr bwMode="auto">
              <a:xfrm>
                <a:off x="697" y="1605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4" name="Line 14"/>
              <p:cNvSpPr>
                <a:spLocks noChangeShapeType="1"/>
              </p:cNvSpPr>
              <p:nvPr/>
            </p:nvSpPr>
            <p:spPr bwMode="auto">
              <a:xfrm>
                <a:off x="697" y="3237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5" name="Line 15"/>
              <p:cNvSpPr>
                <a:spLocks noChangeShapeType="1"/>
              </p:cNvSpPr>
              <p:nvPr/>
            </p:nvSpPr>
            <p:spPr bwMode="auto">
              <a:xfrm>
                <a:off x="697" y="2988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6" name="Line 16"/>
              <p:cNvSpPr>
                <a:spLocks noChangeShapeType="1"/>
              </p:cNvSpPr>
              <p:nvPr/>
            </p:nvSpPr>
            <p:spPr bwMode="auto">
              <a:xfrm>
                <a:off x="697" y="2732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7" name="Line 17"/>
              <p:cNvSpPr>
                <a:spLocks noChangeShapeType="1"/>
              </p:cNvSpPr>
              <p:nvPr/>
            </p:nvSpPr>
            <p:spPr bwMode="auto">
              <a:xfrm>
                <a:off x="697" y="2483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8" name="Line 18"/>
              <p:cNvSpPr>
                <a:spLocks noChangeShapeType="1"/>
              </p:cNvSpPr>
              <p:nvPr/>
            </p:nvSpPr>
            <p:spPr bwMode="auto">
              <a:xfrm>
                <a:off x="697" y="2234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9" name="Line 19"/>
              <p:cNvSpPr>
                <a:spLocks noChangeShapeType="1"/>
              </p:cNvSpPr>
              <p:nvPr/>
            </p:nvSpPr>
            <p:spPr bwMode="auto">
              <a:xfrm>
                <a:off x="697" y="1985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10" name="Line 20"/>
              <p:cNvSpPr>
                <a:spLocks noChangeShapeType="1"/>
              </p:cNvSpPr>
              <p:nvPr/>
            </p:nvSpPr>
            <p:spPr bwMode="auto">
              <a:xfrm>
                <a:off x="697" y="1729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11" name="Line 21"/>
              <p:cNvSpPr>
                <a:spLocks noChangeShapeType="1"/>
              </p:cNvSpPr>
              <p:nvPr/>
            </p:nvSpPr>
            <p:spPr bwMode="auto">
              <a:xfrm>
                <a:off x="697" y="1481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12" name="Rectangle 22"/>
              <p:cNvSpPr>
                <a:spLocks noChangeArrowheads="1"/>
              </p:cNvSpPr>
              <p:nvPr/>
            </p:nvSpPr>
            <p:spPr bwMode="auto">
              <a:xfrm>
                <a:off x="697" y="1481"/>
                <a:ext cx="3931" cy="2005"/>
              </a:xfrm>
              <a:prstGeom prst="rect">
                <a:avLst/>
              </a:prstGeom>
              <a:noFill/>
              <a:ln w="1116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5913" name="Line 23"/>
              <p:cNvSpPr>
                <a:spLocks noChangeShapeType="1"/>
              </p:cNvSpPr>
              <p:nvPr/>
            </p:nvSpPr>
            <p:spPr bwMode="auto">
              <a:xfrm>
                <a:off x="697" y="1481"/>
                <a:ext cx="1" cy="200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14" name="Line 24"/>
              <p:cNvSpPr>
                <a:spLocks noChangeShapeType="1"/>
              </p:cNvSpPr>
              <p:nvPr/>
            </p:nvSpPr>
            <p:spPr bwMode="auto">
              <a:xfrm>
                <a:off x="682" y="3486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15" name="Line 25"/>
              <p:cNvSpPr>
                <a:spLocks noChangeShapeType="1"/>
              </p:cNvSpPr>
              <p:nvPr/>
            </p:nvSpPr>
            <p:spPr bwMode="auto">
              <a:xfrm>
                <a:off x="682" y="3361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16" name="Line 26"/>
              <p:cNvSpPr>
                <a:spLocks noChangeShapeType="1"/>
              </p:cNvSpPr>
              <p:nvPr/>
            </p:nvSpPr>
            <p:spPr bwMode="auto">
              <a:xfrm>
                <a:off x="682" y="3237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17" name="Line 27"/>
              <p:cNvSpPr>
                <a:spLocks noChangeShapeType="1"/>
              </p:cNvSpPr>
              <p:nvPr/>
            </p:nvSpPr>
            <p:spPr bwMode="auto">
              <a:xfrm>
                <a:off x="682" y="3113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18" name="Line 28"/>
              <p:cNvSpPr>
                <a:spLocks noChangeShapeType="1"/>
              </p:cNvSpPr>
              <p:nvPr/>
            </p:nvSpPr>
            <p:spPr bwMode="auto">
              <a:xfrm>
                <a:off x="682" y="2988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19" name="Line 29"/>
              <p:cNvSpPr>
                <a:spLocks noChangeShapeType="1"/>
              </p:cNvSpPr>
              <p:nvPr/>
            </p:nvSpPr>
            <p:spPr bwMode="auto">
              <a:xfrm>
                <a:off x="682" y="2856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20" name="Line 30"/>
              <p:cNvSpPr>
                <a:spLocks noChangeShapeType="1"/>
              </p:cNvSpPr>
              <p:nvPr/>
            </p:nvSpPr>
            <p:spPr bwMode="auto">
              <a:xfrm>
                <a:off x="682" y="2732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21" name="Line 31"/>
              <p:cNvSpPr>
                <a:spLocks noChangeShapeType="1"/>
              </p:cNvSpPr>
              <p:nvPr/>
            </p:nvSpPr>
            <p:spPr bwMode="auto">
              <a:xfrm>
                <a:off x="682" y="2608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22" name="Line 32"/>
              <p:cNvSpPr>
                <a:spLocks noChangeShapeType="1"/>
              </p:cNvSpPr>
              <p:nvPr/>
            </p:nvSpPr>
            <p:spPr bwMode="auto">
              <a:xfrm>
                <a:off x="682" y="2483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23" name="Line 33"/>
              <p:cNvSpPr>
                <a:spLocks noChangeShapeType="1"/>
              </p:cNvSpPr>
              <p:nvPr/>
            </p:nvSpPr>
            <p:spPr bwMode="auto">
              <a:xfrm>
                <a:off x="682" y="2359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24" name="Line 34"/>
              <p:cNvSpPr>
                <a:spLocks noChangeShapeType="1"/>
              </p:cNvSpPr>
              <p:nvPr/>
            </p:nvSpPr>
            <p:spPr bwMode="auto">
              <a:xfrm>
                <a:off x="682" y="2234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25" name="Line 35"/>
              <p:cNvSpPr>
                <a:spLocks noChangeShapeType="1"/>
              </p:cNvSpPr>
              <p:nvPr/>
            </p:nvSpPr>
            <p:spPr bwMode="auto">
              <a:xfrm>
                <a:off x="682" y="2110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26" name="Line 36"/>
              <p:cNvSpPr>
                <a:spLocks noChangeShapeType="1"/>
              </p:cNvSpPr>
              <p:nvPr/>
            </p:nvSpPr>
            <p:spPr bwMode="auto">
              <a:xfrm>
                <a:off x="682" y="1985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27" name="Line 37"/>
              <p:cNvSpPr>
                <a:spLocks noChangeShapeType="1"/>
              </p:cNvSpPr>
              <p:nvPr/>
            </p:nvSpPr>
            <p:spPr bwMode="auto">
              <a:xfrm>
                <a:off x="682" y="1854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28" name="Line 38"/>
              <p:cNvSpPr>
                <a:spLocks noChangeShapeType="1"/>
              </p:cNvSpPr>
              <p:nvPr/>
            </p:nvSpPr>
            <p:spPr bwMode="auto">
              <a:xfrm>
                <a:off x="682" y="1729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29" name="Line 39"/>
              <p:cNvSpPr>
                <a:spLocks noChangeShapeType="1"/>
              </p:cNvSpPr>
              <p:nvPr/>
            </p:nvSpPr>
            <p:spPr bwMode="auto">
              <a:xfrm>
                <a:off x="682" y="1605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30" name="Line 40"/>
              <p:cNvSpPr>
                <a:spLocks noChangeShapeType="1"/>
              </p:cNvSpPr>
              <p:nvPr/>
            </p:nvSpPr>
            <p:spPr bwMode="auto">
              <a:xfrm>
                <a:off x="682" y="1481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31" name="Line 41"/>
              <p:cNvSpPr>
                <a:spLocks noChangeShapeType="1"/>
              </p:cNvSpPr>
              <p:nvPr/>
            </p:nvSpPr>
            <p:spPr bwMode="auto">
              <a:xfrm>
                <a:off x="682" y="3486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32" name="Line 42"/>
              <p:cNvSpPr>
                <a:spLocks noChangeShapeType="1"/>
              </p:cNvSpPr>
              <p:nvPr/>
            </p:nvSpPr>
            <p:spPr bwMode="auto">
              <a:xfrm>
                <a:off x="682" y="3237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33" name="Line 43"/>
              <p:cNvSpPr>
                <a:spLocks noChangeShapeType="1"/>
              </p:cNvSpPr>
              <p:nvPr/>
            </p:nvSpPr>
            <p:spPr bwMode="auto">
              <a:xfrm>
                <a:off x="682" y="2988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34" name="Line 44"/>
              <p:cNvSpPr>
                <a:spLocks noChangeShapeType="1"/>
              </p:cNvSpPr>
              <p:nvPr/>
            </p:nvSpPr>
            <p:spPr bwMode="auto">
              <a:xfrm>
                <a:off x="682" y="2732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35" name="Line 45"/>
              <p:cNvSpPr>
                <a:spLocks noChangeShapeType="1"/>
              </p:cNvSpPr>
              <p:nvPr/>
            </p:nvSpPr>
            <p:spPr bwMode="auto">
              <a:xfrm>
                <a:off x="682" y="2483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36" name="Line 46"/>
              <p:cNvSpPr>
                <a:spLocks noChangeShapeType="1"/>
              </p:cNvSpPr>
              <p:nvPr/>
            </p:nvSpPr>
            <p:spPr bwMode="auto">
              <a:xfrm>
                <a:off x="682" y="2234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37" name="Line 47"/>
              <p:cNvSpPr>
                <a:spLocks noChangeShapeType="1"/>
              </p:cNvSpPr>
              <p:nvPr/>
            </p:nvSpPr>
            <p:spPr bwMode="auto">
              <a:xfrm>
                <a:off x="682" y="1985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38" name="Line 48"/>
              <p:cNvSpPr>
                <a:spLocks noChangeShapeType="1"/>
              </p:cNvSpPr>
              <p:nvPr/>
            </p:nvSpPr>
            <p:spPr bwMode="auto">
              <a:xfrm>
                <a:off x="682" y="1729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39" name="Line 49"/>
              <p:cNvSpPr>
                <a:spLocks noChangeShapeType="1"/>
              </p:cNvSpPr>
              <p:nvPr/>
            </p:nvSpPr>
            <p:spPr bwMode="auto">
              <a:xfrm>
                <a:off x="682" y="1481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40" name="Line 50"/>
              <p:cNvSpPr>
                <a:spLocks noChangeShapeType="1"/>
              </p:cNvSpPr>
              <p:nvPr/>
            </p:nvSpPr>
            <p:spPr bwMode="auto">
              <a:xfrm>
                <a:off x="697" y="3486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41" name="Line 51"/>
              <p:cNvSpPr>
                <a:spLocks noChangeShapeType="1"/>
              </p:cNvSpPr>
              <p:nvPr/>
            </p:nvSpPr>
            <p:spPr bwMode="auto">
              <a:xfrm flipV="1">
                <a:off x="770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42" name="Line 52"/>
              <p:cNvSpPr>
                <a:spLocks noChangeShapeType="1"/>
              </p:cNvSpPr>
              <p:nvPr/>
            </p:nvSpPr>
            <p:spPr bwMode="auto">
              <a:xfrm flipV="1">
                <a:off x="924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43" name="Line 53"/>
              <p:cNvSpPr>
                <a:spLocks noChangeShapeType="1"/>
              </p:cNvSpPr>
              <p:nvPr/>
            </p:nvSpPr>
            <p:spPr bwMode="auto">
              <a:xfrm flipV="1">
                <a:off x="1078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44" name="Line 54"/>
              <p:cNvSpPr>
                <a:spLocks noChangeShapeType="1"/>
              </p:cNvSpPr>
              <p:nvPr/>
            </p:nvSpPr>
            <p:spPr bwMode="auto">
              <a:xfrm flipV="1">
                <a:off x="1224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45" name="Line 55"/>
              <p:cNvSpPr>
                <a:spLocks noChangeShapeType="1"/>
              </p:cNvSpPr>
              <p:nvPr/>
            </p:nvSpPr>
            <p:spPr bwMode="auto">
              <a:xfrm flipV="1">
                <a:off x="1378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46" name="Line 56"/>
              <p:cNvSpPr>
                <a:spLocks noChangeShapeType="1"/>
              </p:cNvSpPr>
              <p:nvPr/>
            </p:nvSpPr>
            <p:spPr bwMode="auto">
              <a:xfrm flipV="1">
                <a:off x="1531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47" name="Line 57"/>
              <p:cNvSpPr>
                <a:spLocks noChangeShapeType="1"/>
              </p:cNvSpPr>
              <p:nvPr/>
            </p:nvSpPr>
            <p:spPr bwMode="auto">
              <a:xfrm flipV="1">
                <a:off x="1678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48" name="Line 58"/>
              <p:cNvSpPr>
                <a:spLocks noChangeShapeType="1"/>
              </p:cNvSpPr>
              <p:nvPr/>
            </p:nvSpPr>
            <p:spPr bwMode="auto">
              <a:xfrm flipV="1">
                <a:off x="1832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49" name="Line 59"/>
              <p:cNvSpPr>
                <a:spLocks noChangeShapeType="1"/>
              </p:cNvSpPr>
              <p:nvPr/>
            </p:nvSpPr>
            <p:spPr bwMode="auto">
              <a:xfrm flipV="1">
                <a:off x="1985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0" name="Line 60"/>
              <p:cNvSpPr>
                <a:spLocks noChangeShapeType="1"/>
              </p:cNvSpPr>
              <p:nvPr/>
            </p:nvSpPr>
            <p:spPr bwMode="auto">
              <a:xfrm flipV="1">
                <a:off x="2132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1" name="Line 61"/>
              <p:cNvSpPr>
                <a:spLocks noChangeShapeType="1"/>
              </p:cNvSpPr>
              <p:nvPr/>
            </p:nvSpPr>
            <p:spPr bwMode="auto">
              <a:xfrm flipV="1">
                <a:off x="2285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2" name="Line 62"/>
              <p:cNvSpPr>
                <a:spLocks noChangeShapeType="1"/>
              </p:cNvSpPr>
              <p:nvPr/>
            </p:nvSpPr>
            <p:spPr bwMode="auto">
              <a:xfrm flipV="1">
                <a:off x="2439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3" name="Line 63"/>
              <p:cNvSpPr>
                <a:spLocks noChangeShapeType="1"/>
              </p:cNvSpPr>
              <p:nvPr/>
            </p:nvSpPr>
            <p:spPr bwMode="auto">
              <a:xfrm flipV="1">
                <a:off x="2585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4" name="Line 64"/>
              <p:cNvSpPr>
                <a:spLocks noChangeShapeType="1"/>
              </p:cNvSpPr>
              <p:nvPr/>
            </p:nvSpPr>
            <p:spPr bwMode="auto">
              <a:xfrm flipV="1">
                <a:off x="2739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5" name="Line 65"/>
              <p:cNvSpPr>
                <a:spLocks noChangeShapeType="1"/>
              </p:cNvSpPr>
              <p:nvPr/>
            </p:nvSpPr>
            <p:spPr bwMode="auto">
              <a:xfrm flipV="1">
                <a:off x="2886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6" name="Line 66"/>
              <p:cNvSpPr>
                <a:spLocks noChangeShapeType="1"/>
              </p:cNvSpPr>
              <p:nvPr/>
            </p:nvSpPr>
            <p:spPr bwMode="auto">
              <a:xfrm flipV="1">
                <a:off x="3039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7" name="Line 67"/>
              <p:cNvSpPr>
                <a:spLocks noChangeShapeType="1"/>
              </p:cNvSpPr>
              <p:nvPr/>
            </p:nvSpPr>
            <p:spPr bwMode="auto">
              <a:xfrm flipV="1">
                <a:off x="3193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8" name="Line 68"/>
              <p:cNvSpPr>
                <a:spLocks noChangeShapeType="1"/>
              </p:cNvSpPr>
              <p:nvPr/>
            </p:nvSpPr>
            <p:spPr bwMode="auto">
              <a:xfrm flipV="1">
                <a:off x="3339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9" name="Line 69"/>
              <p:cNvSpPr>
                <a:spLocks noChangeShapeType="1"/>
              </p:cNvSpPr>
              <p:nvPr/>
            </p:nvSpPr>
            <p:spPr bwMode="auto">
              <a:xfrm flipV="1">
                <a:off x="3493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0" name="Line 70"/>
              <p:cNvSpPr>
                <a:spLocks noChangeShapeType="1"/>
              </p:cNvSpPr>
              <p:nvPr/>
            </p:nvSpPr>
            <p:spPr bwMode="auto">
              <a:xfrm flipV="1">
                <a:off x="3647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1" name="Line 71"/>
              <p:cNvSpPr>
                <a:spLocks noChangeShapeType="1"/>
              </p:cNvSpPr>
              <p:nvPr/>
            </p:nvSpPr>
            <p:spPr bwMode="auto">
              <a:xfrm flipV="1">
                <a:off x="3793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2" name="Line 72"/>
              <p:cNvSpPr>
                <a:spLocks noChangeShapeType="1"/>
              </p:cNvSpPr>
              <p:nvPr/>
            </p:nvSpPr>
            <p:spPr bwMode="auto">
              <a:xfrm flipV="1">
                <a:off x="3947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3" name="Line 73"/>
              <p:cNvSpPr>
                <a:spLocks noChangeShapeType="1"/>
              </p:cNvSpPr>
              <p:nvPr/>
            </p:nvSpPr>
            <p:spPr bwMode="auto">
              <a:xfrm flipV="1">
                <a:off x="4101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4" name="Line 74"/>
              <p:cNvSpPr>
                <a:spLocks noChangeShapeType="1"/>
              </p:cNvSpPr>
              <p:nvPr/>
            </p:nvSpPr>
            <p:spPr bwMode="auto">
              <a:xfrm flipV="1">
                <a:off x="4247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5" name="Line 75"/>
              <p:cNvSpPr>
                <a:spLocks noChangeShapeType="1"/>
              </p:cNvSpPr>
              <p:nvPr/>
            </p:nvSpPr>
            <p:spPr bwMode="auto">
              <a:xfrm flipV="1">
                <a:off x="4401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6" name="Line 76"/>
              <p:cNvSpPr>
                <a:spLocks noChangeShapeType="1"/>
              </p:cNvSpPr>
              <p:nvPr/>
            </p:nvSpPr>
            <p:spPr bwMode="auto">
              <a:xfrm flipV="1">
                <a:off x="4554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7" name="Line 77"/>
              <p:cNvSpPr>
                <a:spLocks noChangeShapeType="1"/>
              </p:cNvSpPr>
              <p:nvPr/>
            </p:nvSpPr>
            <p:spPr bwMode="auto">
              <a:xfrm flipV="1">
                <a:off x="697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8" name="Line 78"/>
              <p:cNvSpPr>
                <a:spLocks noChangeShapeType="1"/>
              </p:cNvSpPr>
              <p:nvPr/>
            </p:nvSpPr>
            <p:spPr bwMode="auto">
              <a:xfrm flipV="1">
                <a:off x="851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9" name="Line 79"/>
              <p:cNvSpPr>
                <a:spLocks noChangeShapeType="1"/>
              </p:cNvSpPr>
              <p:nvPr/>
            </p:nvSpPr>
            <p:spPr bwMode="auto">
              <a:xfrm flipV="1">
                <a:off x="997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0" name="Line 80"/>
              <p:cNvSpPr>
                <a:spLocks noChangeShapeType="1"/>
              </p:cNvSpPr>
              <p:nvPr/>
            </p:nvSpPr>
            <p:spPr bwMode="auto">
              <a:xfrm flipV="1">
                <a:off x="1151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1" name="Line 81"/>
              <p:cNvSpPr>
                <a:spLocks noChangeShapeType="1"/>
              </p:cNvSpPr>
              <p:nvPr/>
            </p:nvSpPr>
            <p:spPr bwMode="auto">
              <a:xfrm flipV="1">
                <a:off x="1305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2" name="Line 82"/>
              <p:cNvSpPr>
                <a:spLocks noChangeShapeType="1"/>
              </p:cNvSpPr>
              <p:nvPr/>
            </p:nvSpPr>
            <p:spPr bwMode="auto">
              <a:xfrm flipV="1">
                <a:off x="1451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3" name="Line 83"/>
              <p:cNvSpPr>
                <a:spLocks noChangeShapeType="1"/>
              </p:cNvSpPr>
              <p:nvPr/>
            </p:nvSpPr>
            <p:spPr bwMode="auto">
              <a:xfrm flipV="1">
                <a:off x="1605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4" name="Line 84"/>
              <p:cNvSpPr>
                <a:spLocks noChangeShapeType="1"/>
              </p:cNvSpPr>
              <p:nvPr/>
            </p:nvSpPr>
            <p:spPr bwMode="auto">
              <a:xfrm flipV="1">
                <a:off x="1758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5" name="Line 85"/>
              <p:cNvSpPr>
                <a:spLocks noChangeShapeType="1"/>
              </p:cNvSpPr>
              <p:nvPr/>
            </p:nvSpPr>
            <p:spPr bwMode="auto">
              <a:xfrm flipV="1">
                <a:off x="1905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6" name="Line 86"/>
              <p:cNvSpPr>
                <a:spLocks noChangeShapeType="1"/>
              </p:cNvSpPr>
              <p:nvPr/>
            </p:nvSpPr>
            <p:spPr bwMode="auto">
              <a:xfrm flipV="1">
                <a:off x="2058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7" name="Line 87"/>
              <p:cNvSpPr>
                <a:spLocks noChangeShapeType="1"/>
              </p:cNvSpPr>
              <p:nvPr/>
            </p:nvSpPr>
            <p:spPr bwMode="auto">
              <a:xfrm flipV="1">
                <a:off x="2212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8" name="Line 88"/>
              <p:cNvSpPr>
                <a:spLocks noChangeShapeType="1"/>
              </p:cNvSpPr>
              <p:nvPr/>
            </p:nvSpPr>
            <p:spPr bwMode="auto">
              <a:xfrm flipV="1">
                <a:off x="2359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9" name="Line 89"/>
              <p:cNvSpPr>
                <a:spLocks noChangeShapeType="1"/>
              </p:cNvSpPr>
              <p:nvPr/>
            </p:nvSpPr>
            <p:spPr bwMode="auto">
              <a:xfrm flipV="1">
                <a:off x="2512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0" name="Line 90"/>
              <p:cNvSpPr>
                <a:spLocks noChangeShapeType="1"/>
              </p:cNvSpPr>
              <p:nvPr/>
            </p:nvSpPr>
            <p:spPr bwMode="auto">
              <a:xfrm flipV="1">
                <a:off x="2666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1" name="Line 91"/>
              <p:cNvSpPr>
                <a:spLocks noChangeShapeType="1"/>
              </p:cNvSpPr>
              <p:nvPr/>
            </p:nvSpPr>
            <p:spPr bwMode="auto">
              <a:xfrm flipV="1">
                <a:off x="2812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2" name="Line 92"/>
              <p:cNvSpPr>
                <a:spLocks noChangeShapeType="1"/>
              </p:cNvSpPr>
              <p:nvPr/>
            </p:nvSpPr>
            <p:spPr bwMode="auto">
              <a:xfrm flipV="1">
                <a:off x="2966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3" name="Line 93"/>
              <p:cNvSpPr>
                <a:spLocks noChangeShapeType="1"/>
              </p:cNvSpPr>
              <p:nvPr/>
            </p:nvSpPr>
            <p:spPr bwMode="auto">
              <a:xfrm flipV="1">
                <a:off x="3112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4" name="Line 94"/>
              <p:cNvSpPr>
                <a:spLocks noChangeShapeType="1"/>
              </p:cNvSpPr>
              <p:nvPr/>
            </p:nvSpPr>
            <p:spPr bwMode="auto">
              <a:xfrm flipV="1">
                <a:off x="3266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5" name="Line 95"/>
              <p:cNvSpPr>
                <a:spLocks noChangeShapeType="1"/>
              </p:cNvSpPr>
              <p:nvPr/>
            </p:nvSpPr>
            <p:spPr bwMode="auto">
              <a:xfrm flipV="1">
                <a:off x="3420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6" name="Line 96"/>
              <p:cNvSpPr>
                <a:spLocks noChangeShapeType="1"/>
              </p:cNvSpPr>
              <p:nvPr/>
            </p:nvSpPr>
            <p:spPr bwMode="auto">
              <a:xfrm flipV="1">
                <a:off x="3566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7" name="Line 97"/>
              <p:cNvSpPr>
                <a:spLocks noChangeShapeType="1"/>
              </p:cNvSpPr>
              <p:nvPr/>
            </p:nvSpPr>
            <p:spPr bwMode="auto">
              <a:xfrm flipV="1">
                <a:off x="3720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8" name="Line 98"/>
              <p:cNvSpPr>
                <a:spLocks noChangeShapeType="1"/>
              </p:cNvSpPr>
              <p:nvPr/>
            </p:nvSpPr>
            <p:spPr bwMode="auto">
              <a:xfrm flipV="1">
                <a:off x="3874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9" name="Line 99"/>
              <p:cNvSpPr>
                <a:spLocks noChangeShapeType="1"/>
              </p:cNvSpPr>
              <p:nvPr/>
            </p:nvSpPr>
            <p:spPr bwMode="auto">
              <a:xfrm flipV="1">
                <a:off x="4020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0" name="Line 100"/>
              <p:cNvSpPr>
                <a:spLocks noChangeShapeType="1"/>
              </p:cNvSpPr>
              <p:nvPr/>
            </p:nvSpPr>
            <p:spPr bwMode="auto">
              <a:xfrm flipV="1">
                <a:off x="4174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1" name="Line 101"/>
              <p:cNvSpPr>
                <a:spLocks noChangeShapeType="1"/>
              </p:cNvSpPr>
              <p:nvPr/>
            </p:nvSpPr>
            <p:spPr bwMode="auto">
              <a:xfrm flipV="1">
                <a:off x="4327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2" name="Line 102"/>
              <p:cNvSpPr>
                <a:spLocks noChangeShapeType="1"/>
              </p:cNvSpPr>
              <p:nvPr/>
            </p:nvSpPr>
            <p:spPr bwMode="auto">
              <a:xfrm flipV="1">
                <a:off x="4474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3" name="Line 103"/>
              <p:cNvSpPr>
                <a:spLocks noChangeShapeType="1"/>
              </p:cNvSpPr>
              <p:nvPr/>
            </p:nvSpPr>
            <p:spPr bwMode="auto">
              <a:xfrm flipV="1">
                <a:off x="4628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4" name="Line 104"/>
              <p:cNvSpPr>
                <a:spLocks noChangeShapeType="1"/>
              </p:cNvSpPr>
              <p:nvPr/>
            </p:nvSpPr>
            <p:spPr bwMode="auto">
              <a:xfrm>
                <a:off x="770" y="2798"/>
                <a:ext cx="154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5" name="Line 105"/>
              <p:cNvSpPr>
                <a:spLocks noChangeShapeType="1"/>
              </p:cNvSpPr>
              <p:nvPr/>
            </p:nvSpPr>
            <p:spPr bwMode="auto">
              <a:xfrm>
                <a:off x="924" y="2805"/>
                <a:ext cx="154" cy="46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6" name="Line 106"/>
              <p:cNvSpPr>
                <a:spLocks noChangeShapeType="1"/>
              </p:cNvSpPr>
              <p:nvPr/>
            </p:nvSpPr>
            <p:spPr bwMode="auto">
              <a:xfrm>
                <a:off x="1078" y="3266"/>
                <a:ext cx="146" cy="59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7" name="Line 107"/>
              <p:cNvSpPr>
                <a:spLocks noChangeShapeType="1"/>
              </p:cNvSpPr>
              <p:nvPr/>
            </p:nvSpPr>
            <p:spPr bwMode="auto">
              <a:xfrm>
                <a:off x="1224" y="3325"/>
                <a:ext cx="154" cy="5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8" name="Line 108"/>
              <p:cNvSpPr>
                <a:spLocks noChangeShapeType="1"/>
              </p:cNvSpPr>
              <p:nvPr/>
            </p:nvSpPr>
            <p:spPr bwMode="auto">
              <a:xfrm>
                <a:off x="1378" y="3376"/>
                <a:ext cx="153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9" name="Line 109"/>
              <p:cNvSpPr>
                <a:spLocks noChangeShapeType="1"/>
              </p:cNvSpPr>
              <p:nvPr/>
            </p:nvSpPr>
            <p:spPr bwMode="auto">
              <a:xfrm>
                <a:off x="1531" y="3376"/>
                <a:ext cx="147" cy="29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0" name="Line 110"/>
              <p:cNvSpPr>
                <a:spLocks noChangeShapeType="1"/>
              </p:cNvSpPr>
              <p:nvPr/>
            </p:nvSpPr>
            <p:spPr bwMode="auto">
              <a:xfrm flipV="1">
                <a:off x="1678" y="3396"/>
                <a:ext cx="154" cy="1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1" name="Line 111"/>
              <p:cNvSpPr>
                <a:spLocks noChangeShapeType="1"/>
              </p:cNvSpPr>
              <p:nvPr/>
            </p:nvSpPr>
            <p:spPr bwMode="auto">
              <a:xfrm>
                <a:off x="1832" y="3398"/>
                <a:ext cx="153" cy="29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2" name="Line 112"/>
              <p:cNvSpPr>
                <a:spLocks noChangeShapeType="1"/>
              </p:cNvSpPr>
              <p:nvPr/>
            </p:nvSpPr>
            <p:spPr bwMode="auto">
              <a:xfrm>
                <a:off x="1985" y="3427"/>
                <a:ext cx="147" cy="8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3" name="Line 113"/>
              <p:cNvSpPr>
                <a:spLocks noChangeShapeType="1"/>
              </p:cNvSpPr>
              <p:nvPr/>
            </p:nvSpPr>
            <p:spPr bwMode="auto">
              <a:xfrm>
                <a:off x="2132" y="3435"/>
                <a:ext cx="153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4" name="Line 114"/>
              <p:cNvSpPr>
                <a:spLocks noChangeShapeType="1"/>
              </p:cNvSpPr>
              <p:nvPr/>
            </p:nvSpPr>
            <p:spPr bwMode="auto">
              <a:xfrm>
                <a:off x="2285" y="3435"/>
                <a:ext cx="154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5" name="Line 115"/>
              <p:cNvSpPr>
                <a:spLocks noChangeShapeType="1"/>
              </p:cNvSpPr>
              <p:nvPr/>
            </p:nvSpPr>
            <p:spPr bwMode="auto">
              <a:xfrm>
                <a:off x="2439" y="3442"/>
                <a:ext cx="146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6" name="Line 116"/>
              <p:cNvSpPr>
                <a:spLocks noChangeShapeType="1"/>
              </p:cNvSpPr>
              <p:nvPr/>
            </p:nvSpPr>
            <p:spPr bwMode="auto">
              <a:xfrm>
                <a:off x="2585" y="3449"/>
                <a:ext cx="154" cy="8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7" name="Line 117"/>
              <p:cNvSpPr>
                <a:spLocks noChangeShapeType="1"/>
              </p:cNvSpPr>
              <p:nvPr/>
            </p:nvSpPr>
            <p:spPr bwMode="auto">
              <a:xfrm>
                <a:off x="2739" y="3457"/>
                <a:ext cx="147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8" name="Line 118"/>
              <p:cNvSpPr>
                <a:spLocks noChangeShapeType="1"/>
              </p:cNvSpPr>
              <p:nvPr/>
            </p:nvSpPr>
            <p:spPr bwMode="auto">
              <a:xfrm>
                <a:off x="2886" y="3464"/>
                <a:ext cx="153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9" name="Line 119"/>
              <p:cNvSpPr>
                <a:spLocks noChangeShapeType="1"/>
              </p:cNvSpPr>
              <p:nvPr/>
            </p:nvSpPr>
            <p:spPr bwMode="auto">
              <a:xfrm>
                <a:off x="3039" y="3471"/>
                <a:ext cx="154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0" name="Line 120"/>
              <p:cNvSpPr>
                <a:spLocks noChangeShapeType="1"/>
              </p:cNvSpPr>
              <p:nvPr/>
            </p:nvSpPr>
            <p:spPr bwMode="auto">
              <a:xfrm>
                <a:off x="3193" y="3471"/>
                <a:ext cx="146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1" name="Line 121"/>
              <p:cNvSpPr>
                <a:spLocks noChangeShapeType="1"/>
              </p:cNvSpPr>
              <p:nvPr/>
            </p:nvSpPr>
            <p:spPr bwMode="auto">
              <a:xfrm>
                <a:off x="3339" y="3478"/>
                <a:ext cx="154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2" name="Line 122"/>
              <p:cNvSpPr>
                <a:spLocks noChangeShapeType="1"/>
              </p:cNvSpPr>
              <p:nvPr/>
            </p:nvSpPr>
            <p:spPr bwMode="auto">
              <a:xfrm>
                <a:off x="3493" y="3478"/>
                <a:ext cx="154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3" name="Line 123"/>
              <p:cNvSpPr>
                <a:spLocks noChangeShapeType="1"/>
              </p:cNvSpPr>
              <p:nvPr/>
            </p:nvSpPr>
            <p:spPr bwMode="auto">
              <a:xfrm>
                <a:off x="3647" y="3478"/>
                <a:ext cx="14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4" name="Line 124"/>
              <p:cNvSpPr>
                <a:spLocks noChangeShapeType="1"/>
              </p:cNvSpPr>
              <p:nvPr/>
            </p:nvSpPr>
            <p:spPr bwMode="auto">
              <a:xfrm>
                <a:off x="3793" y="3478"/>
                <a:ext cx="154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5" name="Line 125"/>
              <p:cNvSpPr>
                <a:spLocks noChangeShapeType="1"/>
              </p:cNvSpPr>
              <p:nvPr/>
            </p:nvSpPr>
            <p:spPr bwMode="auto">
              <a:xfrm>
                <a:off x="3947" y="3478"/>
                <a:ext cx="154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6" name="Line 126"/>
              <p:cNvSpPr>
                <a:spLocks noChangeShapeType="1"/>
              </p:cNvSpPr>
              <p:nvPr/>
            </p:nvSpPr>
            <p:spPr bwMode="auto">
              <a:xfrm>
                <a:off x="4101" y="3478"/>
                <a:ext cx="146" cy="8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7" name="Line 127"/>
              <p:cNvSpPr>
                <a:spLocks noChangeShapeType="1"/>
              </p:cNvSpPr>
              <p:nvPr/>
            </p:nvSpPr>
            <p:spPr bwMode="auto">
              <a:xfrm>
                <a:off x="4247" y="3486"/>
                <a:ext cx="154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8" name="Line 128"/>
              <p:cNvSpPr>
                <a:spLocks noChangeShapeType="1"/>
              </p:cNvSpPr>
              <p:nvPr/>
            </p:nvSpPr>
            <p:spPr bwMode="auto">
              <a:xfrm>
                <a:off x="4401" y="3486"/>
                <a:ext cx="153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9" name="Line 129"/>
              <p:cNvSpPr>
                <a:spLocks noChangeShapeType="1"/>
              </p:cNvSpPr>
              <p:nvPr/>
            </p:nvSpPr>
            <p:spPr bwMode="auto">
              <a:xfrm>
                <a:off x="770" y="1671"/>
                <a:ext cx="154" cy="680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0" name="Line 130"/>
              <p:cNvSpPr>
                <a:spLocks noChangeShapeType="1"/>
              </p:cNvSpPr>
              <p:nvPr/>
            </p:nvSpPr>
            <p:spPr bwMode="auto">
              <a:xfrm>
                <a:off x="924" y="2351"/>
                <a:ext cx="154" cy="220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1" name="Line 131"/>
              <p:cNvSpPr>
                <a:spLocks noChangeShapeType="1"/>
              </p:cNvSpPr>
              <p:nvPr/>
            </p:nvSpPr>
            <p:spPr bwMode="auto">
              <a:xfrm>
                <a:off x="1078" y="2571"/>
                <a:ext cx="146" cy="16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2" name="Line 132"/>
              <p:cNvSpPr>
                <a:spLocks noChangeShapeType="1"/>
              </p:cNvSpPr>
              <p:nvPr/>
            </p:nvSpPr>
            <p:spPr bwMode="auto">
              <a:xfrm>
                <a:off x="1224" y="2732"/>
                <a:ext cx="154" cy="110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3" name="Line 133"/>
              <p:cNvSpPr>
                <a:spLocks noChangeShapeType="1"/>
              </p:cNvSpPr>
              <p:nvPr/>
            </p:nvSpPr>
            <p:spPr bwMode="auto">
              <a:xfrm>
                <a:off x="1378" y="2842"/>
                <a:ext cx="153" cy="110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4" name="Line 134"/>
              <p:cNvSpPr>
                <a:spLocks noChangeShapeType="1"/>
              </p:cNvSpPr>
              <p:nvPr/>
            </p:nvSpPr>
            <p:spPr bwMode="auto">
              <a:xfrm>
                <a:off x="1531" y="2952"/>
                <a:ext cx="147" cy="80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5" name="Line 135"/>
              <p:cNvSpPr>
                <a:spLocks noChangeShapeType="1"/>
              </p:cNvSpPr>
              <p:nvPr/>
            </p:nvSpPr>
            <p:spPr bwMode="auto">
              <a:xfrm>
                <a:off x="1678" y="3032"/>
                <a:ext cx="154" cy="88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6" name="Line 136"/>
              <p:cNvSpPr>
                <a:spLocks noChangeShapeType="1"/>
              </p:cNvSpPr>
              <p:nvPr/>
            </p:nvSpPr>
            <p:spPr bwMode="auto">
              <a:xfrm>
                <a:off x="1832" y="3120"/>
                <a:ext cx="153" cy="58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7" name="Line 137"/>
              <p:cNvSpPr>
                <a:spLocks noChangeShapeType="1"/>
              </p:cNvSpPr>
              <p:nvPr/>
            </p:nvSpPr>
            <p:spPr bwMode="auto">
              <a:xfrm>
                <a:off x="1985" y="3178"/>
                <a:ext cx="147" cy="59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8" name="Line 138"/>
              <p:cNvSpPr>
                <a:spLocks noChangeShapeType="1"/>
              </p:cNvSpPr>
              <p:nvPr/>
            </p:nvSpPr>
            <p:spPr bwMode="auto">
              <a:xfrm>
                <a:off x="2132" y="3237"/>
                <a:ext cx="153" cy="44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9" name="Line 139"/>
              <p:cNvSpPr>
                <a:spLocks noChangeShapeType="1"/>
              </p:cNvSpPr>
              <p:nvPr/>
            </p:nvSpPr>
            <p:spPr bwMode="auto">
              <a:xfrm>
                <a:off x="2285" y="3281"/>
                <a:ext cx="154" cy="44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0" name="Line 140"/>
              <p:cNvSpPr>
                <a:spLocks noChangeShapeType="1"/>
              </p:cNvSpPr>
              <p:nvPr/>
            </p:nvSpPr>
            <p:spPr bwMode="auto">
              <a:xfrm>
                <a:off x="2439" y="3325"/>
                <a:ext cx="146" cy="29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1" name="Line 141"/>
              <p:cNvSpPr>
                <a:spLocks noChangeShapeType="1"/>
              </p:cNvSpPr>
              <p:nvPr/>
            </p:nvSpPr>
            <p:spPr bwMode="auto">
              <a:xfrm>
                <a:off x="2585" y="3354"/>
                <a:ext cx="154" cy="29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2" name="Line 142"/>
              <p:cNvSpPr>
                <a:spLocks noChangeShapeType="1"/>
              </p:cNvSpPr>
              <p:nvPr/>
            </p:nvSpPr>
            <p:spPr bwMode="auto">
              <a:xfrm>
                <a:off x="2739" y="3383"/>
                <a:ext cx="147" cy="22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3" name="Line 143"/>
              <p:cNvSpPr>
                <a:spLocks noChangeShapeType="1"/>
              </p:cNvSpPr>
              <p:nvPr/>
            </p:nvSpPr>
            <p:spPr bwMode="auto">
              <a:xfrm>
                <a:off x="2886" y="3405"/>
                <a:ext cx="153" cy="15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4" name="Line 144"/>
              <p:cNvSpPr>
                <a:spLocks noChangeShapeType="1"/>
              </p:cNvSpPr>
              <p:nvPr/>
            </p:nvSpPr>
            <p:spPr bwMode="auto">
              <a:xfrm>
                <a:off x="3039" y="3420"/>
                <a:ext cx="154" cy="22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5" name="Line 145"/>
              <p:cNvSpPr>
                <a:spLocks noChangeShapeType="1"/>
              </p:cNvSpPr>
              <p:nvPr/>
            </p:nvSpPr>
            <p:spPr bwMode="auto">
              <a:xfrm>
                <a:off x="3193" y="3442"/>
                <a:ext cx="146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6" name="Line 146"/>
              <p:cNvSpPr>
                <a:spLocks noChangeShapeType="1"/>
              </p:cNvSpPr>
              <p:nvPr/>
            </p:nvSpPr>
            <p:spPr bwMode="auto">
              <a:xfrm>
                <a:off x="3339" y="3449"/>
                <a:ext cx="154" cy="8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7" name="Line 147"/>
              <p:cNvSpPr>
                <a:spLocks noChangeShapeType="1"/>
              </p:cNvSpPr>
              <p:nvPr/>
            </p:nvSpPr>
            <p:spPr bwMode="auto">
              <a:xfrm>
                <a:off x="3493" y="3457"/>
                <a:ext cx="154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8" name="Line 148"/>
              <p:cNvSpPr>
                <a:spLocks noChangeShapeType="1"/>
              </p:cNvSpPr>
              <p:nvPr/>
            </p:nvSpPr>
            <p:spPr bwMode="auto">
              <a:xfrm>
                <a:off x="3647" y="3464"/>
                <a:ext cx="146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9" name="Line 149"/>
              <p:cNvSpPr>
                <a:spLocks noChangeShapeType="1"/>
              </p:cNvSpPr>
              <p:nvPr/>
            </p:nvSpPr>
            <p:spPr bwMode="auto">
              <a:xfrm>
                <a:off x="3793" y="3471"/>
                <a:ext cx="154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40" name="Line 150"/>
              <p:cNvSpPr>
                <a:spLocks noChangeShapeType="1"/>
              </p:cNvSpPr>
              <p:nvPr/>
            </p:nvSpPr>
            <p:spPr bwMode="auto">
              <a:xfrm>
                <a:off x="3947" y="3478"/>
                <a:ext cx="154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41" name="Line 151"/>
              <p:cNvSpPr>
                <a:spLocks noChangeShapeType="1"/>
              </p:cNvSpPr>
              <p:nvPr/>
            </p:nvSpPr>
            <p:spPr bwMode="auto">
              <a:xfrm>
                <a:off x="4101" y="3478"/>
                <a:ext cx="146" cy="8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42" name="Line 152"/>
              <p:cNvSpPr>
                <a:spLocks noChangeShapeType="1"/>
              </p:cNvSpPr>
              <p:nvPr/>
            </p:nvSpPr>
            <p:spPr bwMode="auto">
              <a:xfrm>
                <a:off x="4247" y="3486"/>
                <a:ext cx="154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43" name="Line 153"/>
              <p:cNvSpPr>
                <a:spLocks noChangeShapeType="1"/>
              </p:cNvSpPr>
              <p:nvPr/>
            </p:nvSpPr>
            <p:spPr bwMode="auto">
              <a:xfrm>
                <a:off x="4401" y="3486"/>
                <a:ext cx="153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44" name="Rectangle 154"/>
              <p:cNvSpPr>
                <a:spLocks noChangeArrowheads="1"/>
              </p:cNvSpPr>
              <p:nvPr/>
            </p:nvSpPr>
            <p:spPr bwMode="auto">
              <a:xfrm>
                <a:off x="748" y="2776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45" name="Rectangle 155"/>
              <p:cNvSpPr>
                <a:spLocks noChangeArrowheads="1"/>
              </p:cNvSpPr>
              <p:nvPr/>
            </p:nvSpPr>
            <p:spPr bwMode="auto">
              <a:xfrm>
                <a:off x="902" y="2783"/>
                <a:ext cx="37" cy="37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46" name="Rectangle 156"/>
              <p:cNvSpPr>
                <a:spLocks noChangeArrowheads="1"/>
              </p:cNvSpPr>
              <p:nvPr/>
            </p:nvSpPr>
            <p:spPr bwMode="auto">
              <a:xfrm>
                <a:off x="1056" y="3244"/>
                <a:ext cx="36" cy="37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47" name="Rectangle 157"/>
              <p:cNvSpPr>
                <a:spLocks noChangeArrowheads="1"/>
              </p:cNvSpPr>
              <p:nvPr/>
            </p:nvSpPr>
            <p:spPr bwMode="auto">
              <a:xfrm>
                <a:off x="1202" y="3303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48" name="Rectangle 158"/>
              <p:cNvSpPr>
                <a:spLocks noChangeArrowheads="1"/>
              </p:cNvSpPr>
              <p:nvPr/>
            </p:nvSpPr>
            <p:spPr bwMode="auto">
              <a:xfrm>
                <a:off x="1356" y="3354"/>
                <a:ext cx="36" cy="37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49" name="Rectangle 159"/>
              <p:cNvSpPr>
                <a:spLocks noChangeArrowheads="1"/>
              </p:cNvSpPr>
              <p:nvPr/>
            </p:nvSpPr>
            <p:spPr bwMode="auto">
              <a:xfrm>
                <a:off x="1510" y="3354"/>
                <a:ext cx="36" cy="37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50" name="Rectangle 160"/>
              <p:cNvSpPr>
                <a:spLocks noChangeArrowheads="1"/>
              </p:cNvSpPr>
              <p:nvPr/>
            </p:nvSpPr>
            <p:spPr bwMode="auto">
              <a:xfrm>
                <a:off x="1656" y="3383"/>
                <a:ext cx="36" cy="37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51" name="Rectangle 161"/>
              <p:cNvSpPr>
                <a:spLocks noChangeArrowheads="1"/>
              </p:cNvSpPr>
              <p:nvPr/>
            </p:nvSpPr>
            <p:spPr bwMode="auto">
              <a:xfrm>
                <a:off x="1810" y="3376"/>
                <a:ext cx="36" cy="37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52" name="Rectangle 162"/>
              <p:cNvSpPr>
                <a:spLocks noChangeArrowheads="1"/>
              </p:cNvSpPr>
              <p:nvPr/>
            </p:nvSpPr>
            <p:spPr bwMode="auto">
              <a:xfrm>
                <a:off x="1963" y="3405"/>
                <a:ext cx="37" cy="37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53" name="Rectangle 163"/>
              <p:cNvSpPr>
                <a:spLocks noChangeArrowheads="1"/>
              </p:cNvSpPr>
              <p:nvPr/>
            </p:nvSpPr>
            <p:spPr bwMode="auto">
              <a:xfrm>
                <a:off x="2110" y="3413"/>
                <a:ext cx="36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54" name="Rectangle 164"/>
              <p:cNvSpPr>
                <a:spLocks noChangeArrowheads="1"/>
              </p:cNvSpPr>
              <p:nvPr/>
            </p:nvSpPr>
            <p:spPr bwMode="auto">
              <a:xfrm>
                <a:off x="2263" y="3413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55" name="Rectangle 165"/>
              <p:cNvSpPr>
                <a:spLocks noChangeArrowheads="1"/>
              </p:cNvSpPr>
              <p:nvPr/>
            </p:nvSpPr>
            <p:spPr bwMode="auto">
              <a:xfrm>
                <a:off x="2417" y="3420"/>
                <a:ext cx="37" cy="37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56" name="Rectangle 166"/>
              <p:cNvSpPr>
                <a:spLocks noChangeArrowheads="1"/>
              </p:cNvSpPr>
              <p:nvPr/>
            </p:nvSpPr>
            <p:spPr bwMode="auto">
              <a:xfrm>
                <a:off x="2563" y="3427"/>
                <a:ext cx="37" cy="37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57" name="Rectangle 167"/>
              <p:cNvSpPr>
                <a:spLocks noChangeArrowheads="1"/>
              </p:cNvSpPr>
              <p:nvPr/>
            </p:nvSpPr>
            <p:spPr bwMode="auto">
              <a:xfrm>
                <a:off x="2717" y="3435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58" name="Rectangle 168"/>
              <p:cNvSpPr>
                <a:spLocks noChangeArrowheads="1"/>
              </p:cNvSpPr>
              <p:nvPr/>
            </p:nvSpPr>
            <p:spPr bwMode="auto">
              <a:xfrm>
                <a:off x="2864" y="3442"/>
                <a:ext cx="36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59" name="Rectangle 169"/>
              <p:cNvSpPr>
                <a:spLocks noChangeArrowheads="1"/>
              </p:cNvSpPr>
              <p:nvPr/>
            </p:nvSpPr>
            <p:spPr bwMode="auto">
              <a:xfrm>
                <a:off x="3017" y="3449"/>
                <a:ext cx="37" cy="37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60" name="Rectangle 170"/>
              <p:cNvSpPr>
                <a:spLocks noChangeArrowheads="1"/>
              </p:cNvSpPr>
              <p:nvPr/>
            </p:nvSpPr>
            <p:spPr bwMode="auto">
              <a:xfrm>
                <a:off x="3171" y="3449"/>
                <a:ext cx="37" cy="37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61" name="Rectangle 171"/>
              <p:cNvSpPr>
                <a:spLocks noChangeArrowheads="1"/>
              </p:cNvSpPr>
              <p:nvPr/>
            </p:nvSpPr>
            <p:spPr bwMode="auto">
              <a:xfrm>
                <a:off x="3317" y="3457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62" name="Rectangle 172"/>
              <p:cNvSpPr>
                <a:spLocks noChangeArrowheads="1"/>
              </p:cNvSpPr>
              <p:nvPr/>
            </p:nvSpPr>
            <p:spPr bwMode="auto">
              <a:xfrm>
                <a:off x="3471" y="3457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63" name="Rectangle 173"/>
              <p:cNvSpPr>
                <a:spLocks noChangeArrowheads="1"/>
              </p:cNvSpPr>
              <p:nvPr/>
            </p:nvSpPr>
            <p:spPr bwMode="auto">
              <a:xfrm>
                <a:off x="3625" y="3457"/>
                <a:ext cx="36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64" name="Rectangle 174"/>
              <p:cNvSpPr>
                <a:spLocks noChangeArrowheads="1"/>
              </p:cNvSpPr>
              <p:nvPr/>
            </p:nvSpPr>
            <p:spPr bwMode="auto">
              <a:xfrm>
                <a:off x="3771" y="3457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65" name="Rectangle 175"/>
              <p:cNvSpPr>
                <a:spLocks noChangeArrowheads="1"/>
              </p:cNvSpPr>
              <p:nvPr/>
            </p:nvSpPr>
            <p:spPr bwMode="auto">
              <a:xfrm>
                <a:off x="3925" y="3457"/>
                <a:ext cx="36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66" name="Rectangle 176"/>
              <p:cNvSpPr>
                <a:spLocks noChangeArrowheads="1"/>
              </p:cNvSpPr>
              <p:nvPr/>
            </p:nvSpPr>
            <p:spPr bwMode="auto">
              <a:xfrm>
                <a:off x="4079" y="3457"/>
                <a:ext cx="36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67" name="Rectangle 177"/>
              <p:cNvSpPr>
                <a:spLocks noChangeArrowheads="1"/>
              </p:cNvSpPr>
              <p:nvPr/>
            </p:nvSpPr>
            <p:spPr bwMode="auto">
              <a:xfrm>
                <a:off x="4225" y="3464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68" name="Rectangle 178"/>
              <p:cNvSpPr>
                <a:spLocks noChangeArrowheads="1"/>
              </p:cNvSpPr>
              <p:nvPr/>
            </p:nvSpPr>
            <p:spPr bwMode="auto">
              <a:xfrm>
                <a:off x="4379" y="3464"/>
                <a:ext cx="36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69" name="Rectangle 179"/>
              <p:cNvSpPr>
                <a:spLocks noChangeArrowheads="1"/>
              </p:cNvSpPr>
              <p:nvPr/>
            </p:nvSpPr>
            <p:spPr bwMode="auto">
              <a:xfrm>
                <a:off x="4532" y="3464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70" name="AutoShape 180"/>
              <p:cNvSpPr>
                <a:spLocks noChangeArrowheads="1"/>
              </p:cNvSpPr>
              <p:nvPr/>
            </p:nvSpPr>
            <p:spPr bwMode="auto">
              <a:xfrm>
                <a:off x="748" y="1649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71" name="AutoShape 181"/>
              <p:cNvSpPr>
                <a:spLocks noChangeArrowheads="1"/>
              </p:cNvSpPr>
              <p:nvPr/>
            </p:nvSpPr>
            <p:spPr bwMode="auto">
              <a:xfrm>
                <a:off x="902" y="2329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72" name="AutoShape 182"/>
              <p:cNvSpPr>
                <a:spLocks noChangeArrowheads="1"/>
              </p:cNvSpPr>
              <p:nvPr/>
            </p:nvSpPr>
            <p:spPr bwMode="auto">
              <a:xfrm>
                <a:off x="1056" y="2549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73" name="AutoShape 183"/>
              <p:cNvSpPr>
                <a:spLocks noChangeArrowheads="1"/>
              </p:cNvSpPr>
              <p:nvPr/>
            </p:nvSpPr>
            <p:spPr bwMode="auto">
              <a:xfrm>
                <a:off x="1202" y="2710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74" name="AutoShape 184"/>
              <p:cNvSpPr>
                <a:spLocks noChangeArrowheads="1"/>
              </p:cNvSpPr>
              <p:nvPr/>
            </p:nvSpPr>
            <p:spPr bwMode="auto">
              <a:xfrm>
                <a:off x="1356" y="2820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75" name="AutoShape 185"/>
              <p:cNvSpPr>
                <a:spLocks noChangeArrowheads="1"/>
              </p:cNvSpPr>
              <p:nvPr/>
            </p:nvSpPr>
            <p:spPr bwMode="auto">
              <a:xfrm>
                <a:off x="1510" y="2930"/>
                <a:ext cx="43" cy="44"/>
              </a:xfrm>
              <a:custGeom>
                <a:avLst/>
                <a:gdLst>
                  <a:gd name="T0" fmla="*/ 21 w 43"/>
                  <a:gd name="T1" fmla="*/ 0 h 44"/>
                  <a:gd name="T2" fmla="*/ 43 w 43"/>
                  <a:gd name="T3" fmla="*/ 22 h 44"/>
                  <a:gd name="T4" fmla="*/ 21 w 43"/>
                  <a:gd name="T5" fmla="*/ 44 h 44"/>
                  <a:gd name="T6" fmla="*/ 0 w 43"/>
                  <a:gd name="T7" fmla="*/ 22 h 44"/>
                  <a:gd name="T8" fmla="*/ 21 w 4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44"/>
                  <a:gd name="T17" fmla="*/ 43 w 4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44">
                    <a:moveTo>
                      <a:pt x="21" y="0"/>
                    </a:moveTo>
                    <a:lnTo>
                      <a:pt x="43" y="22"/>
                    </a:lnTo>
                    <a:lnTo>
                      <a:pt x="21" y="44"/>
                    </a:lnTo>
                    <a:lnTo>
                      <a:pt x="0" y="2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76" name="AutoShape 186"/>
              <p:cNvSpPr>
                <a:spLocks noChangeArrowheads="1"/>
              </p:cNvSpPr>
              <p:nvPr/>
            </p:nvSpPr>
            <p:spPr bwMode="auto">
              <a:xfrm>
                <a:off x="1656" y="3010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77" name="AutoShape 187"/>
              <p:cNvSpPr>
                <a:spLocks noChangeArrowheads="1"/>
              </p:cNvSpPr>
              <p:nvPr/>
            </p:nvSpPr>
            <p:spPr bwMode="auto">
              <a:xfrm>
                <a:off x="1810" y="3098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78" name="AutoShape 188"/>
              <p:cNvSpPr>
                <a:spLocks noChangeArrowheads="1"/>
              </p:cNvSpPr>
              <p:nvPr/>
            </p:nvSpPr>
            <p:spPr bwMode="auto">
              <a:xfrm>
                <a:off x="1963" y="3156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79" name="AutoShape 189"/>
              <p:cNvSpPr>
                <a:spLocks noChangeArrowheads="1"/>
              </p:cNvSpPr>
              <p:nvPr/>
            </p:nvSpPr>
            <p:spPr bwMode="auto">
              <a:xfrm>
                <a:off x="2110" y="32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80" name="AutoShape 190"/>
              <p:cNvSpPr>
                <a:spLocks noChangeArrowheads="1"/>
              </p:cNvSpPr>
              <p:nvPr/>
            </p:nvSpPr>
            <p:spPr bwMode="auto">
              <a:xfrm>
                <a:off x="2263" y="3259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81" name="AutoShape 191"/>
              <p:cNvSpPr>
                <a:spLocks noChangeArrowheads="1"/>
              </p:cNvSpPr>
              <p:nvPr/>
            </p:nvSpPr>
            <p:spPr bwMode="auto">
              <a:xfrm>
                <a:off x="2417" y="330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82" name="AutoShape 192"/>
              <p:cNvSpPr>
                <a:spLocks noChangeArrowheads="1"/>
              </p:cNvSpPr>
              <p:nvPr/>
            </p:nvSpPr>
            <p:spPr bwMode="auto">
              <a:xfrm>
                <a:off x="2563" y="3332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83" name="AutoShape 193"/>
              <p:cNvSpPr>
                <a:spLocks noChangeArrowheads="1"/>
              </p:cNvSpPr>
              <p:nvPr/>
            </p:nvSpPr>
            <p:spPr bwMode="auto">
              <a:xfrm>
                <a:off x="2717" y="3361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84" name="AutoShape 194"/>
              <p:cNvSpPr>
                <a:spLocks noChangeArrowheads="1"/>
              </p:cNvSpPr>
              <p:nvPr/>
            </p:nvSpPr>
            <p:spPr bwMode="auto">
              <a:xfrm>
                <a:off x="2864" y="338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85" name="AutoShape 195"/>
              <p:cNvSpPr>
                <a:spLocks noChangeArrowheads="1"/>
              </p:cNvSpPr>
              <p:nvPr/>
            </p:nvSpPr>
            <p:spPr bwMode="auto">
              <a:xfrm>
                <a:off x="3017" y="3398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86" name="AutoShape 196"/>
              <p:cNvSpPr>
                <a:spLocks noChangeArrowheads="1"/>
              </p:cNvSpPr>
              <p:nvPr/>
            </p:nvSpPr>
            <p:spPr bwMode="auto">
              <a:xfrm>
                <a:off x="3171" y="3420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87" name="AutoShape 197"/>
              <p:cNvSpPr>
                <a:spLocks noChangeArrowheads="1"/>
              </p:cNvSpPr>
              <p:nvPr/>
            </p:nvSpPr>
            <p:spPr bwMode="auto">
              <a:xfrm>
                <a:off x="3317" y="34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88" name="AutoShape 198"/>
              <p:cNvSpPr>
                <a:spLocks noChangeArrowheads="1"/>
              </p:cNvSpPr>
              <p:nvPr/>
            </p:nvSpPr>
            <p:spPr bwMode="auto">
              <a:xfrm>
                <a:off x="3471" y="3435"/>
                <a:ext cx="44" cy="43"/>
              </a:xfrm>
              <a:custGeom>
                <a:avLst/>
                <a:gdLst>
                  <a:gd name="T0" fmla="*/ 22 w 44"/>
                  <a:gd name="T1" fmla="*/ 0 h 43"/>
                  <a:gd name="T2" fmla="*/ 44 w 44"/>
                  <a:gd name="T3" fmla="*/ 22 h 43"/>
                  <a:gd name="T4" fmla="*/ 22 w 44"/>
                  <a:gd name="T5" fmla="*/ 43 h 43"/>
                  <a:gd name="T6" fmla="*/ 0 w 44"/>
                  <a:gd name="T7" fmla="*/ 22 h 43"/>
                  <a:gd name="T8" fmla="*/ 22 w 4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3"/>
                  <a:gd name="T17" fmla="*/ 44 w 4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3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3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89" name="AutoShape 199"/>
              <p:cNvSpPr>
                <a:spLocks noChangeArrowheads="1"/>
              </p:cNvSpPr>
              <p:nvPr/>
            </p:nvSpPr>
            <p:spPr bwMode="auto">
              <a:xfrm>
                <a:off x="3625" y="3442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90" name="AutoShape 200"/>
              <p:cNvSpPr>
                <a:spLocks noChangeArrowheads="1"/>
              </p:cNvSpPr>
              <p:nvPr/>
            </p:nvSpPr>
            <p:spPr bwMode="auto">
              <a:xfrm>
                <a:off x="3771" y="3449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91" name="AutoShape 201"/>
              <p:cNvSpPr>
                <a:spLocks noChangeArrowheads="1"/>
              </p:cNvSpPr>
              <p:nvPr/>
            </p:nvSpPr>
            <p:spPr bwMode="auto">
              <a:xfrm>
                <a:off x="3925" y="3457"/>
                <a:ext cx="44" cy="43"/>
              </a:xfrm>
              <a:custGeom>
                <a:avLst/>
                <a:gdLst>
                  <a:gd name="T0" fmla="*/ 22 w 44"/>
                  <a:gd name="T1" fmla="*/ 0 h 43"/>
                  <a:gd name="T2" fmla="*/ 44 w 44"/>
                  <a:gd name="T3" fmla="*/ 21 h 43"/>
                  <a:gd name="T4" fmla="*/ 22 w 44"/>
                  <a:gd name="T5" fmla="*/ 43 h 43"/>
                  <a:gd name="T6" fmla="*/ 0 w 44"/>
                  <a:gd name="T7" fmla="*/ 21 h 43"/>
                  <a:gd name="T8" fmla="*/ 22 w 4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3"/>
                  <a:gd name="T17" fmla="*/ 44 w 4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3">
                    <a:moveTo>
                      <a:pt x="22" y="0"/>
                    </a:moveTo>
                    <a:lnTo>
                      <a:pt x="44" y="21"/>
                    </a:lnTo>
                    <a:lnTo>
                      <a:pt x="22" y="43"/>
                    </a:lnTo>
                    <a:lnTo>
                      <a:pt x="0" y="2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92" name="AutoShape 202"/>
              <p:cNvSpPr>
                <a:spLocks noChangeArrowheads="1"/>
              </p:cNvSpPr>
              <p:nvPr/>
            </p:nvSpPr>
            <p:spPr bwMode="auto">
              <a:xfrm>
                <a:off x="4079" y="3457"/>
                <a:ext cx="44" cy="43"/>
              </a:xfrm>
              <a:custGeom>
                <a:avLst/>
                <a:gdLst>
                  <a:gd name="T0" fmla="*/ 22 w 44"/>
                  <a:gd name="T1" fmla="*/ 0 h 43"/>
                  <a:gd name="T2" fmla="*/ 44 w 44"/>
                  <a:gd name="T3" fmla="*/ 21 h 43"/>
                  <a:gd name="T4" fmla="*/ 22 w 44"/>
                  <a:gd name="T5" fmla="*/ 43 h 43"/>
                  <a:gd name="T6" fmla="*/ 0 w 44"/>
                  <a:gd name="T7" fmla="*/ 21 h 43"/>
                  <a:gd name="T8" fmla="*/ 22 w 4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3"/>
                  <a:gd name="T17" fmla="*/ 44 w 4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3">
                    <a:moveTo>
                      <a:pt x="22" y="0"/>
                    </a:moveTo>
                    <a:lnTo>
                      <a:pt x="44" y="21"/>
                    </a:lnTo>
                    <a:lnTo>
                      <a:pt x="22" y="43"/>
                    </a:lnTo>
                    <a:lnTo>
                      <a:pt x="0" y="2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93" name="AutoShape 203"/>
              <p:cNvSpPr>
                <a:spLocks noChangeArrowheads="1"/>
              </p:cNvSpPr>
              <p:nvPr/>
            </p:nvSpPr>
            <p:spPr bwMode="auto">
              <a:xfrm>
                <a:off x="4225" y="3464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5847" name="AutoShape 204"/>
            <p:cNvSpPr>
              <a:spLocks noChangeArrowheads="1"/>
            </p:cNvSpPr>
            <p:nvPr/>
          </p:nvSpPr>
          <p:spPr bwMode="auto">
            <a:xfrm>
              <a:off x="4379" y="3464"/>
              <a:ext cx="44" cy="44"/>
            </a:xfrm>
            <a:custGeom>
              <a:avLst/>
              <a:gdLst>
                <a:gd name="T0" fmla="*/ 22 w 44"/>
                <a:gd name="T1" fmla="*/ 0 h 44"/>
                <a:gd name="T2" fmla="*/ 44 w 44"/>
                <a:gd name="T3" fmla="*/ 22 h 44"/>
                <a:gd name="T4" fmla="*/ 22 w 44"/>
                <a:gd name="T5" fmla="*/ 44 h 44"/>
                <a:gd name="T6" fmla="*/ 0 w 44"/>
                <a:gd name="T7" fmla="*/ 22 h 44"/>
                <a:gd name="T8" fmla="*/ 22 w 4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4"/>
                <a:gd name="T17" fmla="*/ 44 w 4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4">
                  <a:moveTo>
                    <a:pt x="22" y="0"/>
                  </a:moveTo>
                  <a:lnTo>
                    <a:pt x="44" y="22"/>
                  </a:lnTo>
                  <a:lnTo>
                    <a:pt x="22" y="44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48" name="AutoShape 205"/>
            <p:cNvSpPr>
              <a:spLocks noChangeArrowheads="1"/>
            </p:cNvSpPr>
            <p:nvPr/>
          </p:nvSpPr>
          <p:spPr bwMode="auto">
            <a:xfrm>
              <a:off x="4532" y="3464"/>
              <a:ext cx="44" cy="44"/>
            </a:xfrm>
            <a:custGeom>
              <a:avLst/>
              <a:gdLst>
                <a:gd name="T0" fmla="*/ 22 w 44"/>
                <a:gd name="T1" fmla="*/ 0 h 44"/>
                <a:gd name="T2" fmla="*/ 44 w 44"/>
                <a:gd name="T3" fmla="*/ 22 h 44"/>
                <a:gd name="T4" fmla="*/ 22 w 44"/>
                <a:gd name="T5" fmla="*/ 44 h 44"/>
                <a:gd name="T6" fmla="*/ 0 w 44"/>
                <a:gd name="T7" fmla="*/ 22 h 44"/>
                <a:gd name="T8" fmla="*/ 22 w 4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4"/>
                <a:gd name="T17" fmla="*/ 44 w 4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4">
                  <a:moveTo>
                    <a:pt x="22" y="0"/>
                  </a:moveTo>
                  <a:lnTo>
                    <a:pt x="44" y="22"/>
                  </a:lnTo>
                  <a:lnTo>
                    <a:pt x="22" y="44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49" name="Rectangle 206"/>
            <p:cNvSpPr>
              <a:spLocks noChangeArrowheads="1"/>
            </p:cNvSpPr>
            <p:nvPr/>
          </p:nvSpPr>
          <p:spPr bwMode="auto">
            <a:xfrm>
              <a:off x="590" y="3449"/>
              <a:ext cx="96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0,%</a:t>
              </a:r>
            </a:p>
          </p:txBody>
        </p:sp>
        <p:sp>
          <p:nvSpPr>
            <p:cNvPr id="35850" name="Rectangle 207"/>
            <p:cNvSpPr>
              <a:spLocks noChangeArrowheads="1"/>
            </p:cNvSpPr>
            <p:nvPr/>
          </p:nvSpPr>
          <p:spPr bwMode="auto">
            <a:xfrm>
              <a:off x="564" y="3200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10,%</a:t>
              </a:r>
            </a:p>
          </p:txBody>
        </p:sp>
        <p:sp>
          <p:nvSpPr>
            <p:cNvPr id="35851" name="Rectangle 208"/>
            <p:cNvSpPr>
              <a:spLocks noChangeArrowheads="1"/>
            </p:cNvSpPr>
            <p:nvPr/>
          </p:nvSpPr>
          <p:spPr bwMode="auto">
            <a:xfrm>
              <a:off x="564" y="2952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20,%</a:t>
              </a:r>
            </a:p>
          </p:txBody>
        </p:sp>
        <p:sp>
          <p:nvSpPr>
            <p:cNvPr id="35852" name="Rectangle 209"/>
            <p:cNvSpPr>
              <a:spLocks noChangeArrowheads="1"/>
            </p:cNvSpPr>
            <p:nvPr/>
          </p:nvSpPr>
          <p:spPr bwMode="auto">
            <a:xfrm>
              <a:off x="564" y="2695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30,%</a:t>
              </a:r>
            </a:p>
          </p:txBody>
        </p:sp>
        <p:sp>
          <p:nvSpPr>
            <p:cNvPr id="35853" name="Rectangle 210"/>
            <p:cNvSpPr>
              <a:spLocks noChangeArrowheads="1"/>
            </p:cNvSpPr>
            <p:nvPr/>
          </p:nvSpPr>
          <p:spPr bwMode="auto">
            <a:xfrm>
              <a:off x="564" y="2447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40,%</a:t>
              </a:r>
            </a:p>
          </p:txBody>
        </p:sp>
        <p:sp>
          <p:nvSpPr>
            <p:cNvPr id="35854" name="Rectangle 211"/>
            <p:cNvSpPr>
              <a:spLocks noChangeArrowheads="1"/>
            </p:cNvSpPr>
            <p:nvPr/>
          </p:nvSpPr>
          <p:spPr bwMode="auto">
            <a:xfrm>
              <a:off x="564" y="2198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50,%</a:t>
              </a:r>
            </a:p>
          </p:txBody>
        </p:sp>
        <p:sp>
          <p:nvSpPr>
            <p:cNvPr id="35855" name="Rectangle 212"/>
            <p:cNvSpPr>
              <a:spLocks noChangeArrowheads="1"/>
            </p:cNvSpPr>
            <p:nvPr/>
          </p:nvSpPr>
          <p:spPr bwMode="auto">
            <a:xfrm>
              <a:off x="564" y="1949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60,%</a:t>
              </a:r>
            </a:p>
          </p:txBody>
        </p:sp>
        <p:sp>
          <p:nvSpPr>
            <p:cNvPr id="35856" name="Rectangle 213"/>
            <p:cNvSpPr>
              <a:spLocks noChangeArrowheads="1"/>
            </p:cNvSpPr>
            <p:nvPr/>
          </p:nvSpPr>
          <p:spPr bwMode="auto">
            <a:xfrm>
              <a:off x="564" y="1693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70,%</a:t>
              </a:r>
            </a:p>
          </p:txBody>
        </p:sp>
        <p:sp>
          <p:nvSpPr>
            <p:cNvPr id="35857" name="Rectangle 214"/>
            <p:cNvSpPr>
              <a:spLocks noChangeArrowheads="1"/>
            </p:cNvSpPr>
            <p:nvPr/>
          </p:nvSpPr>
          <p:spPr bwMode="auto">
            <a:xfrm>
              <a:off x="564" y="1444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80,%</a:t>
              </a:r>
            </a:p>
          </p:txBody>
        </p:sp>
        <p:sp>
          <p:nvSpPr>
            <p:cNvPr id="35858" name="Rectangle 215"/>
            <p:cNvSpPr>
              <a:spLocks noChangeArrowheads="1"/>
            </p:cNvSpPr>
            <p:nvPr/>
          </p:nvSpPr>
          <p:spPr bwMode="auto">
            <a:xfrm>
              <a:off x="770" y="3552"/>
              <a:ext cx="45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35859" name="Rectangle 216"/>
            <p:cNvSpPr>
              <a:spLocks noChangeArrowheads="1"/>
            </p:cNvSpPr>
            <p:nvPr/>
          </p:nvSpPr>
          <p:spPr bwMode="auto">
            <a:xfrm>
              <a:off x="924" y="3552"/>
              <a:ext cx="45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35860" name="Rectangle 217"/>
            <p:cNvSpPr>
              <a:spLocks noChangeArrowheads="1"/>
            </p:cNvSpPr>
            <p:nvPr/>
          </p:nvSpPr>
          <p:spPr bwMode="auto">
            <a:xfrm>
              <a:off x="1078" y="3552"/>
              <a:ext cx="45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35861" name="Rectangle 218"/>
            <p:cNvSpPr>
              <a:spLocks noChangeArrowheads="1"/>
            </p:cNvSpPr>
            <p:nvPr/>
          </p:nvSpPr>
          <p:spPr bwMode="auto">
            <a:xfrm>
              <a:off x="1224" y="3552"/>
              <a:ext cx="45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6</a:t>
              </a:r>
            </a:p>
          </p:txBody>
        </p:sp>
        <p:sp>
          <p:nvSpPr>
            <p:cNvPr id="35862" name="Rectangle 219"/>
            <p:cNvSpPr>
              <a:spLocks noChangeArrowheads="1"/>
            </p:cNvSpPr>
            <p:nvPr/>
          </p:nvSpPr>
          <p:spPr bwMode="auto">
            <a:xfrm>
              <a:off x="1378" y="3552"/>
              <a:ext cx="45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8</a:t>
              </a:r>
            </a:p>
          </p:txBody>
        </p:sp>
        <p:sp>
          <p:nvSpPr>
            <p:cNvPr id="35863" name="Rectangle 220"/>
            <p:cNvSpPr>
              <a:spLocks noChangeArrowheads="1"/>
            </p:cNvSpPr>
            <p:nvPr/>
          </p:nvSpPr>
          <p:spPr bwMode="auto">
            <a:xfrm>
              <a:off x="1510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10</a:t>
              </a:r>
            </a:p>
          </p:txBody>
        </p:sp>
        <p:sp>
          <p:nvSpPr>
            <p:cNvPr id="35864" name="Rectangle 221"/>
            <p:cNvSpPr>
              <a:spLocks noChangeArrowheads="1"/>
            </p:cNvSpPr>
            <p:nvPr/>
          </p:nvSpPr>
          <p:spPr bwMode="auto">
            <a:xfrm>
              <a:off x="1656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12</a:t>
              </a:r>
            </a:p>
          </p:txBody>
        </p:sp>
        <p:sp>
          <p:nvSpPr>
            <p:cNvPr id="35865" name="Rectangle 222"/>
            <p:cNvSpPr>
              <a:spLocks noChangeArrowheads="1"/>
            </p:cNvSpPr>
            <p:nvPr/>
          </p:nvSpPr>
          <p:spPr bwMode="auto">
            <a:xfrm>
              <a:off x="1810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14</a:t>
              </a:r>
            </a:p>
          </p:txBody>
        </p:sp>
        <p:sp>
          <p:nvSpPr>
            <p:cNvPr id="35866" name="Rectangle 223"/>
            <p:cNvSpPr>
              <a:spLocks noChangeArrowheads="1"/>
            </p:cNvSpPr>
            <p:nvPr/>
          </p:nvSpPr>
          <p:spPr bwMode="auto">
            <a:xfrm>
              <a:off x="1962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16</a:t>
              </a:r>
            </a:p>
          </p:txBody>
        </p:sp>
        <p:sp>
          <p:nvSpPr>
            <p:cNvPr id="35867" name="Rectangle 224"/>
            <p:cNvSpPr>
              <a:spLocks noChangeArrowheads="1"/>
            </p:cNvSpPr>
            <p:nvPr/>
          </p:nvSpPr>
          <p:spPr bwMode="auto">
            <a:xfrm>
              <a:off x="2110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18</a:t>
              </a:r>
            </a:p>
          </p:txBody>
        </p:sp>
        <p:sp>
          <p:nvSpPr>
            <p:cNvPr id="35868" name="Rectangle 225"/>
            <p:cNvSpPr>
              <a:spLocks noChangeArrowheads="1"/>
            </p:cNvSpPr>
            <p:nvPr/>
          </p:nvSpPr>
          <p:spPr bwMode="auto">
            <a:xfrm>
              <a:off x="2263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20</a:t>
              </a:r>
            </a:p>
          </p:txBody>
        </p:sp>
        <p:sp>
          <p:nvSpPr>
            <p:cNvPr id="35869" name="Rectangle 226"/>
            <p:cNvSpPr>
              <a:spLocks noChangeArrowheads="1"/>
            </p:cNvSpPr>
            <p:nvPr/>
          </p:nvSpPr>
          <p:spPr bwMode="auto">
            <a:xfrm>
              <a:off x="2416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22</a:t>
              </a:r>
            </a:p>
          </p:txBody>
        </p:sp>
        <p:sp>
          <p:nvSpPr>
            <p:cNvPr id="35870" name="Rectangle 227"/>
            <p:cNvSpPr>
              <a:spLocks noChangeArrowheads="1"/>
            </p:cNvSpPr>
            <p:nvPr/>
          </p:nvSpPr>
          <p:spPr bwMode="auto">
            <a:xfrm>
              <a:off x="2564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24</a:t>
              </a:r>
            </a:p>
          </p:txBody>
        </p:sp>
        <p:sp>
          <p:nvSpPr>
            <p:cNvPr id="35871" name="Rectangle 228"/>
            <p:cNvSpPr>
              <a:spLocks noChangeArrowheads="1"/>
            </p:cNvSpPr>
            <p:nvPr/>
          </p:nvSpPr>
          <p:spPr bwMode="auto">
            <a:xfrm>
              <a:off x="2716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26</a:t>
              </a:r>
            </a:p>
          </p:txBody>
        </p:sp>
        <p:sp>
          <p:nvSpPr>
            <p:cNvPr id="35872" name="Rectangle 229"/>
            <p:cNvSpPr>
              <a:spLocks noChangeArrowheads="1"/>
            </p:cNvSpPr>
            <p:nvPr/>
          </p:nvSpPr>
          <p:spPr bwMode="auto">
            <a:xfrm>
              <a:off x="2864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28</a:t>
              </a:r>
            </a:p>
          </p:txBody>
        </p:sp>
        <p:sp>
          <p:nvSpPr>
            <p:cNvPr id="35873" name="Rectangle 230"/>
            <p:cNvSpPr>
              <a:spLocks noChangeArrowheads="1"/>
            </p:cNvSpPr>
            <p:nvPr/>
          </p:nvSpPr>
          <p:spPr bwMode="auto">
            <a:xfrm>
              <a:off x="3017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30</a:t>
              </a:r>
            </a:p>
          </p:txBody>
        </p:sp>
        <p:sp>
          <p:nvSpPr>
            <p:cNvPr id="35874" name="Rectangle 231"/>
            <p:cNvSpPr>
              <a:spLocks noChangeArrowheads="1"/>
            </p:cNvSpPr>
            <p:nvPr/>
          </p:nvSpPr>
          <p:spPr bwMode="auto">
            <a:xfrm>
              <a:off x="3170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32</a:t>
              </a:r>
            </a:p>
          </p:txBody>
        </p:sp>
        <p:sp>
          <p:nvSpPr>
            <p:cNvPr id="35875" name="Rectangle 232"/>
            <p:cNvSpPr>
              <a:spLocks noChangeArrowheads="1"/>
            </p:cNvSpPr>
            <p:nvPr/>
          </p:nvSpPr>
          <p:spPr bwMode="auto">
            <a:xfrm>
              <a:off x="3317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34</a:t>
              </a:r>
            </a:p>
          </p:txBody>
        </p:sp>
        <p:sp>
          <p:nvSpPr>
            <p:cNvPr id="35876" name="Rectangle 233"/>
            <p:cNvSpPr>
              <a:spLocks noChangeArrowheads="1"/>
            </p:cNvSpPr>
            <p:nvPr/>
          </p:nvSpPr>
          <p:spPr bwMode="auto">
            <a:xfrm>
              <a:off x="3471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36</a:t>
              </a:r>
            </a:p>
          </p:txBody>
        </p:sp>
        <p:sp>
          <p:nvSpPr>
            <p:cNvPr id="35877" name="Rectangle 234"/>
            <p:cNvSpPr>
              <a:spLocks noChangeArrowheads="1"/>
            </p:cNvSpPr>
            <p:nvPr/>
          </p:nvSpPr>
          <p:spPr bwMode="auto">
            <a:xfrm>
              <a:off x="3624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38</a:t>
              </a:r>
            </a:p>
          </p:txBody>
        </p:sp>
        <p:sp>
          <p:nvSpPr>
            <p:cNvPr id="35878" name="Rectangle 235"/>
            <p:cNvSpPr>
              <a:spLocks noChangeArrowheads="1"/>
            </p:cNvSpPr>
            <p:nvPr/>
          </p:nvSpPr>
          <p:spPr bwMode="auto">
            <a:xfrm>
              <a:off x="3771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40</a:t>
              </a:r>
            </a:p>
          </p:txBody>
        </p:sp>
        <p:sp>
          <p:nvSpPr>
            <p:cNvPr id="35879" name="Rectangle 236"/>
            <p:cNvSpPr>
              <a:spLocks noChangeArrowheads="1"/>
            </p:cNvSpPr>
            <p:nvPr/>
          </p:nvSpPr>
          <p:spPr bwMode="auto">
            <a:xfrm>
              <a:off x="3925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42</a:t>
              </a:r>
            </a:p>
          </p:txBody>
        </p:sp>
        <p:sp>
          <p:nvSpPr>
            <p:cNvPr id="35880" name="Rectangle 237"/>
            <p:cNvSpPr>
              <a:spLocks noChangeArrowheads="1"/>
            </p:cNvSpPr>
            <p:nvPr/>
          </p:nvSpPr>
          <p:spPr bwMode="auto">
            <a:xfrm>
              <a:off x="4078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44</a:t>
              </a:r>
            </a:p>
          </p:txBody>
        </p:sp>
        <p:sp>
          <p:nvSpPr>
            <p:cNvPr id="35881" name="Rectangle 238"/>
            <p:cNvSpPr>
              <a:spLocks noChangeArrowheads="1"/>
            </p:cNvSpPr>
            <p:nvPr/>
          </p:nvSpPr>
          <p:spPr bwMode="auto">
            <a:xfrm>
              <a:off x="4225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46</a:t>
              </a:r>
            </a:p>
          </p:txBody>
        </p:sp>
        <p:sp>
          <p:nvSpPr>
            <p:cNvPr id="35882" name="Rectangle 239"/>
            <p:cNvSpPr>
              <a:spLocks noChangeArrowheads="1"/>
            </p:cNvSpPr>
            <p:nvPr/>
          </p:nvSpPr>
          <p:spPr bwMode="auto">
            <a:xfrm>
              <a:off x="4379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48</a:t>
              </a:r>
            </a:p>
          </p:txBody>
        </p:sp>
        <p:sp>
          <p:nvSpPr>
            <p:cNvPr id="35883" name="Rectangle 240"/>
            <p:cNvSpPr>
              <a:spLocks noChangeArrowheads="1"/>
            </p:cNvSpPr>
            <p:nvPr/>
          </p:nvSpPr>
          <p:spPr bwMode="auto">
            <a:xfrm>
              <a:off x="4532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50</a:t>
              </a:r>
            </a:p>
          </p:txBody>
        </p:sp>
        <p:sp>
          <p:nvSpPr>
            <p:cNvPr id="35884" name="Rectangle 241"/>
            <p:cNvSpPr>
              <a:spLocks noChangeArrowheads="1"/>
            </p:cNvSpPr>
            <p:nvPr/>
          </p:nvSpPr>
          <p:spPr bwMode="auto">
            <a:xfrm>
              <a:off x="1053" y="1137"/>
              <a:ext cx="3168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2000" b="1">
                  <a:solidFill>
                    <a:srgbClr val="000000"/>
                  </a:solidFill>
                  <a:latin typeface="Arial" pitchFamily="34" charset="0"/>
                </a:rPr>
                <a:t>Accessibility of Leu side chain (square A)‏</a:t>
              </a:r>
            </a:p>
          </p:txBody>
        </p:sp>
        <p:sp>
          <p:nvSpPr>
            <p:cNvPr id="35885" name="Rectangle 242"/>
            <p:cNvSpPr>
              <a:spLocks noChangeArrowheads="1"/>
            </p:cNvSpPr>
            <p:nvPr/>
          </p:nvSpPr>
          <p:spPr bwMode="auto">
            <a:xfrm rot="-5400000">
              <a:off x="66" y="2397"/>
              <a:ext cx="690" cy="1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700" b="1">
                  <a:solidFill>
                    <a:srgbClr val="000000"/>
                  </a:solidFill>
                  <a:latin typeface="Arial" pitchFamily="34" charset="0"/>
                </a:rPr>
                <a:t>Frequency</a:t>
              </a:r>
            </a:p>
          </p:txBody>
        </p:sp>
        <p:sp>
          <p:nvSpPr>
            <p:cNvPr id="35886" name="Rectangle 243"/>
            <p:cNvSpPr>
              <a:spLocks noChangeArrowheads="1"/>
            </p:cNvSpPr>
            <p:nvPr/>
          </p:nvSpPr>
          <p:spPr bwMode="auto">
            <a:xfrm>
              <a:off x="3713" y="1583"/>
              <a:ext cx="761" cy="285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5887" name="Line 244"/>
            <p:cNvSpPr>
              <a:spLocks noChangeShapeType="1"/>
            </p:cNvSpPr>
            <p:nvPr/>
          </p:nvSpPr>
          <p:spPr bwMode="auto">
            <a:xfrm>
              <a:off x="3742" y="1649"/>
              <a:ext cx="198" cy="1"/>
            </a:xfrm>
            <a:prstGeom prst="line">
              <a:avLst/>
            </a:prstGeom>
            <a:noFill/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88" name="Rectangle 245"/>
            <p:cNvSpPr>
              <a:spLocks noChangeArrowheads="1"/>
            </p:cNvSpPr>
            <p:nvPr/>
          </p:nvSpPr>
          <p:spPr bwMode="auto">
            <a:xfrm>
              <a:off x="3815" y="1627"/>
              <a:ext cx="37" cy="36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5889" name="Rectangle 246"/>
            <p:cNvSpPr>
              <a:spLocks noChangeArrowheads="1"/>
            </p:cNvSpPr>
            <p:nvPr/>
          </p:nvSpPr>
          <p:spPr bwMode="auto">
            <a:xfrm>
              <a:off x="3962" y="1598"/>
              <a:ext cx="500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Frequency(%)‏</a:t>
              </a:r>
            </a:p>
          </p:txBody>
        </p:sp>
        <p:sp>
          <p:nvSpPr>
            <p:cNvPr id="35890" name="Line 247"/>
            <p:cNvSpPr>
              <a:spLocks noChangeShapeType="1"/>
            </p:cNvSpPr>
            <p:nvPr/>
          </p:nvSpPr>
          <p:spPr bwMode="auto">
            <a:xfrm>
              <a:off x="3742" y="1788"/>
              <a:ext cx="198" cy="1"/>
            </a:xfrm>
            <a:prstGeom prst="line">
              <a:avLst/>
            </a:prstGeom>
            <a:noFill/>
            <a:ln w="1116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91" name="AutoShape 248"/>
            <p:cNvSpPr>
              <a:spLocks noChangeArrowheads="1"/>
            </p:cNvSpPr>
            <p:nvPr/>
          </p:nvSpPr>
          <p:spPr bwMode="auto">
            <a:xfrm>
              <a:off x="3815" y="1766"/>
              <a:ext cx="44" cy="44"/>
            </a:xfrm>
            <a:custGeom>
              <a:avLst/>
              <a:gdLst>
                <a:gd name="T0" fmla="*/ 22 w 44"/>
                <a:gd name="T1" fmla="*/ 0 h 44"/>
                <a:gd name="T2" fmla="*/ 44 w 44"/>
                <a:gd name="T3" fmla="*/ 22 h 44"/>
                <a:gd name="T4" fmla="*/ 22 w 44"/>
                <a:gd name="T5" fmla="*/ 44 h 44"/>
                <a:gd name="T6" fmla="*/ 0 w 44"/>
                <a:gd name="T7" fmla="*/ 22 h 44"/>
                <a:gd name="T8" fmla="*/ 22 w 4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4"/>
                <a:gd name="T17" fmla="*/ 44 w 4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4">
                  <a:moveTo>
                    <a:pt x="22" y="0"/>
                  </a:moveTo>
                  <a:lnTo>
                    <a:pt x="44" y="22"/>
                  </a:lnTo>
                  <a:lnTo>
                    <a:pt x="22" y="44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92" name="Rectangle 249"/>
            <p:cNvSpPr>
              <a:spLocks noChangeArrowheads="1"/>
            </p:cNvSpPr>
            <p:nvPr/>
          </p:nvSpPr>
          <p:spPr bwMode="auto">
            <a:xfrm>
              <a:off x="3961" y="1737"/>
              <a:ext cx="412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In</a:t>
              </a:r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egral (%)‏</a:t>
              </a:r>
            </a:p>
          </p:txBody>
        </p:sp>
        <p:sp>
          <p:nvSpPr>
            <p:cNvPr id="35893" name="Rectangle 250"/>
            <p:cNvSpPr>
              <a:spLocks noChangeArrowheads="1"/>
            </p:cNvSpPr>
            <p:nvPr/>
          </p:nvSpPr>
          <p:spPr bwMode="auto">
            <a:xfrm>
              <a:off x="229" y="1093"/>
              <a:ext cx="4479" cy="2934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sp>
        <p:nvSpPr>
          <p:cNvPr id="35844" name="Text Box 251"/>
          <p:cNvSpPr txBox="1">
            <a:spLocks noChangeArrowheads="1"/>
          </p:cNvSpPr>
          <p:nvPr/>
        </p:nvSpPr>
        <p:spPr bwMode="auto">
          <a:xfrm>
            <a:off x="7610475" y="1828800"/>
            <a:ext cx="15255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Max=</a:t>
            </a:r>
            <a:r>
              <a:rPr lang="ru-RU">
                <a:solidFill>
                  <a:srgbClr val="000000"/>
                </a:solidFill>
              </a:rPr>
              <a:t>48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Å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35845" name="Text Box 252"/>
          <p:cNvSpPr txBox="1">
            <a:spLocks noChangeArrowheads="1"/>
          </p:cNvSpPr>
          <p:nvPr/>
        </p:nvSpPr>
        <p:spPr bwMode="auto">
          <a:xfrm>
            <a:off x="609600" y="6035675"/>
            <a:ext cx="7162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90% </a:t>
            </a:r>
            <a:r>
              <a:rPr lang="en-US">
                <a:solidFill>
                  <a:srgbClr val="000000"/>
                </a:solidFill>
              </a:rPr>
              <a:t>Leu </a:t>
            </a:r>
            <a:r>
              <a:rPr lang="ru-RU">
                <a:solidFill>
                  <a:srgbClr val="000000"/>
                </a:solidFill>
              </a:rPr>
              <a:t> экспонированы на </a:t>
            </a:r>
            <a:r>
              <a:rPr lang="en-US">
                <a:solidFill>
                  <a:srgbClr val="000000"/>
                </a:solidFill>
              </a:rPr>
              <a:t>38</a:t>
            </a:r>
            <a:r>
              <a:rPr lang="ru-RU">
                <a:solidFill>
                  <a:srgbClr val="000000"/>
                </a:solidFill>
              </a:rPr>
              <a:t>%  или менее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904875" y="457200"/>
            <a:ext cx="7910513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</a:rPr>
              <a:t>Экспонированность боковой цепи </a:t>
            </a:r>
            <a:r>
              <a:rPr lang="en-US" sz="3600">
                <a:solidFill>
                  <a:srgbClr val="000000"/>
                </a:solidFill>
              </a:rPr>
              <a:t>Lys 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>
                <a:solidFill>
                  <a:srgbClr val="000000"/>
                </a:solidFill>
              </a:rPr>
              <a:t>(похожие графики у </a:t>
            </a:r>
            <a:r>
              <a:rPr lang="en-US" sz="3200">
                <a:solidFill>
                  <a:srgbClr val="000000"/>
                </a:solidFill>
              </a:rPr>
              <a:t>Arg, Gln, Glu, Asn, Asp)‏</a:t>
            </a: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7246938" y="2209800"/>
            <a:ext cx="1525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Max=</a:t>
            </a:r>
            <a:r>
              <a:rPr lang="ru-RU">
                <a:solidFill>
                  <a:srgbClr val="000000"/>
                </a:solidFill>
              </a:rPr>
              <a:t>55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Å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2</a:t>
            </a:r>
          </a:p>
        </p:txBody>
      </p:sp>
      <p:grpSp>
        <p:nvGrpSpPr>
          <p:cNvPr id="36868" name="Group 3"/>
          <p:cNvGrpSpPr>
            <a:grpSpLocks/>
          </p:cNvGrpSpPr>
          <p:nvPr/>
        </p:nvGrpSpPr>
        <p:grpSpPr bwMode="auto">
          <a:xfrm>
            <a:off x="663575" y="2111375"/>
            <a:ext cx="6508750" cy="4441825"/>
            <a:chOff x="418" y="1330"/>
            <a:chExt cx="4100" cy="2798"/>
          </a:xfrm>
        </p:grpSpPr>
        <p:grpSp>
          <p:nvGrpSpPr>
            <p:cNvPr id="36869" name="Group 4"/>
            <p:cNvGrpSpPr>
              <a:grpSpLocks/>
            </p:cNvGrpSpPr>
            <p:nvPr/>
          </p:nvGrpSpPr>
          <p:grpSpPr bwMode="auto">
            <a:xfrm>
              <a:off x="418" y="1330"/>
              <a:ext cx="4100" cy="2738"/>
              <a:chOff x="418" y="1330"/>
              <a:chExt cx="4100" cy="2738"/>
            </a:xfrm>
          </p:grpSpPr>
          <p:sp>
            <p:nvSpPr>
              <p:cNvPr id="36958" name="Rectangle 5"/>
              <p:cNvSpPr>
                <a:spLocks noChangeArrowheads="1"/>
              </p:cNvSpPr>
              <p:nvPr/>
            </p:nvSpPr>
            <p:spPr bwMode="auto">
              <a:xfrm>
                <a:off x="418" y="1330"/>
                <a:ext cx="4101" cy="2739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959" name="Rectangle 6"/>
              <p:cNvSpPr>
                <a:spLocks noChangeArrowheads="1"/>
              </p:cNvSpPr>
              <p:nvPr/>
            </p:nvSpPr>
            <p:spPr bwMode="auto">
              <a:xfrm>
                <a:off x="884" y="1426"/>
                <a:ext cx="3532" cy="202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960" name="Line 7"/>
              <p:cNvSpPr>
                <a:spLocks noChangeShapeType="1"/>
              </p:cNvSpPr>
              <p:nvPr/>
            </p:nvSpPr>
            <p:spPr bwMode="auto">
              <a:xfrm>
                <a:off x="884" y="3350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1" name="Line 8"/>
              <p:cNvSpPr>
                <a:spLocks noChangeShapeType="1"/>
              </p:cNvSpPr>
              <p:nvPr/>
            </p:nvSpPr>
            <p:spPr bwMode="auto">
              <a:xfrm>
                <a:off x="884" y="3151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2" name="Line 9"/>
              <p:cNvSpPr>
                <a:spLocks noChangeShapeType="1"/>
              </p:cNvSpPr>
              <p:nvPr/>
            </p:nvSpPr>
            <p:spPr bwMode="auto">
              <a:xfrm>
                <a:off x="884" y="2946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3" name="Line 10"/>
              <p:cNvSpPr>
                <a:spLocks noChangeShapeType="1"/>
              </p:cNvSpPr>
              <p:nvPr/>
            </p:nvSpPr>
            <p:spPr bwMode="auto">
              <a:xfrm>
                <a:off x="884" y="2741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4" name="Line 11"/>
              <p:cNvSpPr>
                <a:spLocks noChangeShapeType="1"/>
              </p:cNvSpPr>
              <p:nvPr/>
            </p:nvSpPr>
            <p:spPr bwMode="auto">
              <a:xfrm>
                <a:off x="884" y="2542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5" name="Line 12"/>
              <p:cNvSpPr>
                <a:spLocks noChangeShapeType="1"/>
              </p:cNvSpPr>
              <p:nvPr/>
            </p:nvSpPr>
            <p:spPr bwMode="auto">
              <a:xfrm>
                <a:off x="884" y="2337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6" name="Line 13"/>
              <p:cNvSpPr>
                <a:spLocks noChangeShapeType="1"/>
              </p:cNvSpPr>
              <p:nvPr/>
            </p:nvSpPr>
            <p:spPr bwMode="auto">
              <a:xfrm>
                <a:off x="884" y="2138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7" name="Line 14"/>
              <p:cNvSpPr>
                <a:spLocks noChangeShapeType="1"/>
              </p:cNvSpPr>
              <p:nvPr/>
            </p:nvSpPr>
            <p:spPr bwMode="auto">
              <a:xfrm>
                <a:off x="884" y="1933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8" name="Line 15"/>
              <p:cNvSpPr>
                <a:spLocks noChangeShapeType="1"/>
              </p:cNvSpPr>
              <p:nvPr/>
            </p:nvSpPr>
            <p:spPr bwMode="auto">
              <a:xfrm>
                <a:off x="884" y="1727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9" name="Line 16"/>
              <p:cNvSpPr>
                <a:spLocks noChangeShapeType="1"/>
              </p:cNvSpPr>
              <p:nvPr/>
            </p:nvSpPr>
            <p:spPr bwMode="auto">
              <a:xfrm>
                <a:off x="884" y="1529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0" name="Line 17"/>
              <p:cNvSpPr>
                <a:spLocks noChangeShapeType="1"/>
              </p:cNvSpPr>
              <p:nvPr/>
            </p:nvSpPr>
            <p:spPr bwMode="auto">
              <a:xfrm>
                <a:off x="884" y="3247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1" name="Line 18"/>
              <p:cNvSpPr>
                <a:spLocks noChangeShapeType="1"/>
              </p:cNvSpPr>
              <p:nvPr/>
            </p:nvSpPr>
            <p:spPr bwMode="auto">
              <a:xfrm>
                <a:off x="884" y="3049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2" name="Line 19"/>
              <p:cNvSpPr>
                <a:spLocks noChangeShapeType="1"/>
              </p:cNvSpPr>
              <p:nvPr/>
            </p:nvSpPr>
            <p:spPr bwMode="auto">
              <a:xfrm>
                <a:off x="884" y="2843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3" name="Line 20"/>
              <p:cNvSpPr>
                <a:spLocks noChangeShapeType="1"/>
              </p:cNvSpPr>
              <p:nvPr/>
            </p:nvSpPr>
            <p:spPr bwMode="auto">
              <a:xfrm>
                <a:off x="884" y="2645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4" name="Line 21"/>
              <p:cNvSpPr>
                <a:spLocks noChangeShapeType="1"/>
              </p:cNvSpPr>
              <p:nvPr/>
            </p:nvSpPr>
            <p:spPr bwMode="auto">
              <a:xfrm>
                <a:off x="884" y="2439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5" name="Line 22"/>
              <p:cNvSpPr>
                <a:spLocks noChangeShapeType="1"/>
              </p:cNvSpPr>
              <p:nvPr/>
            </p:nvSpPr>
            <p:spPr bwMode="auto">
              <a:xfrm>
                <a:off x="884" y="2234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6" name="Line 23"/>
              <p:cNvSpPr>
                <a:spLocks noChangeShapeType="1"/>
              </p:cNvSpPr>
              <p:nvPr/>
            </p:nvSpPr>
            <p:spPr bwMode="auto">
              <a:xfrm>
                <a:off x="884" y="2035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7" name="Line 24"/>
              <p:cNvSpPr>
                <a:spLocks noChangeShapeType="1"/>
              </p:cNvSpPr>
              <p:nvPr/>
            </p:nvSpPr>
            <p:spPr bwMode="auto">
              <a:xfrm>
                <a:off x="884" y="1830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8" name="Line 25"/>
              <p:cNvSpPr>
                <a:spLocks noChangeShapeType="1"/>
              </p:cNvSpPr>
              <p:nvPr/>
            </p:nvSpPr>
            <p:spPr bwMode="auto">
              <a:xfrm>
                <a:off x="884" y="1631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9" name="Line 26"/>
              <p:cNvSpPr>
                <a:spLocks noChangeShapeType="1"/>
              </p:cNvSpPr>
              <p:nvPr/>
            </p:nvSpPr>
            <p:spPr bwMode="auto">
              <a:xfrm>
                <a:off x="884" y="1426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0" name="Rectangle 27"/>
              <p:cNvSpPr>
                <a:spLocks noChangeArrowheads="1"/>
              </p:cNvSpPr>
              <p:nvPr/>
            </p:nvSpPr>
            <p:spPr bwMode="auto">
              <a:xfrm>
                <a:off x="884" y="1426"/>
                <a:ext cx="3532" cy="2027"/>
              </a:xfrm>
              <a:prstGeom prst="rect">
                <a:avLst/>
              </a:prstGeom>
              <a:noFill/>
              <a:ln w="1116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981" name="Line 28"/>
              <p:cNvSpPr>
                <a:spLocks noChangeShapeType="1"/>
              </p:cNvSpPr>
              <p:nvPr/>
            </p:nvSpPr>
            <p:spPr bwMode="auto">
              <a:xfrm>
                <a:off x="884" y="1426"/>
                <a:ext cx="1" cy="202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2" name="Line 29"/>
              <p:cNvSpPr>
                <a:spLocks noChangeShapeType="1"/>
              </p:cNvSpPr>
              <p:nvPr/>
            </p:nvSpPr>
            <p:spPr bwMode="auto">
              <a:xfrm>
                <a:off x="870" y="3453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3" name="Line 30"/>
              <p:cNvSpPr>
                <a:spLocks noChangeShapeType="1"/>
              </p:cNvSpPr>
              <p:nvPr/>
            </p:nvSpPr>
            <p:spPr bwMode="auto">
              <a:xfrm>
                <a:off x="870" y="3350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4" name="Line 31"/>
              <p:cNvSpPr>
                <a:spLocks noChangeShapeType="1"/>
              </p:cNvSpPr>
              <p:nvPr/>
            </p:nvSpPr>
            <p:spPr bwMode="auto">
              <a:xfrm>
                <a:off x="870" y="3247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5" name="Line 32"/>
              <p:cNvSpPr>
                <a:spLocks noChangeShapeType="1"/>
              </p:cNvSpPr>
              <p:nvPr/>
            </p:nvSpPr>
            <p:spPr bwMode="auto">
              <a:xfrm>
                <a:off x="870" y="3151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6" name="Line 33"/>
              <p:cNvSpPr>
                <a:spLocks noChangeShapeType="1"/>
              </p:cNvSpPr>
              <p:nvPr/>
            </p:nvSpPr>
            <p:spPr bwMode="auto">
              <a:xfrm>
                <a:off x="870" y="3049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7" name="Line 34"/>
              <p:cNvSpPr>
                <a:spLocks noChangeShapeType="1"/>
              </p:cNvSpPr>
              <p:nvPr/>
            </p:nvSpPr>
            <p:spPr bwMode="auto">
              <a:xfrm>
                <a:off x="870" y="2946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8" name="Line 35"/>
              <p:cNvSpPr>
                <a:spLocks noChangeShapeType="1"/>
              </p:cNvSpPr>
              <p:nvPr/>
            </p:nvSpPr>
            <p:spPr bwMode="auto">
              <a:xfrm>
                <a:off x="870" y="2843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9" name="Line 36"/>
              <p:cNvSpPr>
                <a:spLocks noChangeShapeType="1"/>
              </p:cNvSpPr>
              <p:nvPr/>
            </p:nvSpPr>
            <p:spPr bwMode="auto">
              <a:xfrm>
                <a:off x="870" y="2741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0" name="Line 37"/>
              <p:cNvSpPr>
                <a:spLocks noChangeShapeType="1"/>
              </p:cNvSpPr>
              <p:nvPr/>
            </p:nvSpPr>
            <p:spPr bwMode="auto">
              <a:xfrm>
                <a:off x="870" y="2645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1" name="Line 38"/>
              <p:cNvSpPr>
                <a:spLocks noChangeShapeType="1"/>
              </p:cNvSpPr>
              <p:nvPr/>
            </p:nvSpPr>
            <p:spPr bwMode="auto">
              <a:xfrm>
                <a:off x="870" y="2542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2" name="Line 39"/>
              <p:cNvSpPr>
                <a:spLocks noChangeShapeType="1"/>
              </p:cNvSpPr>
              <p:nvPr/>
            </p:nvSpPr>
            <p:spPr bwMode="auto">
              <a:xfrm>
                <a:off x="870" y="2439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3" name="Line 40"/>
              <p:cNvSpPr>
                <a:spLocks noChangeShapeType="1"/>
              </p:cNvSpPr>
              <p:nvPr/>
            </p:nvSpPr>
            <p:spPr bwMode="auto">
              <a:xfrm>
                <a:off x="870" y="2337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4" name="Line 41"/>
              <p:cNvSpPr>
                <a:spLocks noChangeShapeType="1"/>
              </p:cNvSpPr>
              <p:nvPr/>
            </p:nvSpPr>
            <p:spPr bwMode="auto">
              <a:xfrm>
                <a:off x="870" y="2234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5" name="Line 42"/>
              <p:cNvSpPr>
                <a:spLocks noChangeShapeType="1"/>
              </p:cNvSpPr>
              <p:nvPr/>
            </p:nvSpPr>
            <p:spPr bwMode="auto">
              <a:xfrm>
                <a:off x="870" y="2138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6" name="Line 43"/>
              <p:cNvSpPr>
                <a:spLocks noChangeShapeType="1"/>
              </p:cNvSpPr>
              <p:nvPr/>
            </p:nvSpPr>
            <p:spPr bwMode="auto">
              <a:xfrm>
                <a:off x="870" y="2035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7" name="Line 44"/>
              <p:cNvSpPr>
                <a:spLocks noChangeShapeType="1"/>
              </p:cNvSpPr>
              <p:nvPr/>
            </p:nvSpPr>
            <p:spPr bwMode="auto">
              <a:xfrm>
                <a:off x="870" y="1933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8" name="Line 45"/>
              <p:cNvSpPr>
                <a:spLocks noChangeShapeType="1"/>
              </p:cNvSpPr>
              <p:nvPr/>
            </p:nvSpPr>
            <p:spPr bwMode="auto">
              <a:xfrm>
                <a:off x="870" y="1830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9" name="Line 46"/>
              <p:cNvSpPr>
                <a:spLocks noChangeShapeType="1"/>
              </p:cNvSpPr>
              <p:nvPr/>
            </p:nvSpPr>
            <p:spPr bwMode="auto">
              <a:xfrm>
                <a:off x="870" y="1727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0" name="Line 47"/>
              <p:cNvSpPr>
                <a:spLocks noChangeShapeType="1"/>
              </p:cNvSpPr>
              <p:nvPr/>
            </p:nvSpPr>
            <p:spPr bwMode="auto">
              <a:xfrm>
                <a:off x="870" y="1631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1" name="Line 48"/>
              <p:cNvSpPr>
                <a:spLocks noChangeShapeType="1"/>
              </p:cNvSpPr>
              <p:nvPr/>
            </p:nvSpPr>
            <p:spPr bwMode="auto">
              <a:xfrm>
                <a:off x="870" y="1529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2" name="Line 49"/>
              <p:cNvSpPr>
                <a:spLocks noChangeShapeType="1"/>
              </p:cNvSpPr>
              <p:nvPr/>
            </p:nvSpPr>
            <p:spPr bwMode="auto">
              <a:xfrm>
                <a:off x="870" y="1426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3" name="Line 50"/>
              <p:cNvSpPr>
                <a:spLocks noChangeShapeType="1"/>
              </p:cNvSpPr>
              <p:nvPr/>
            </p:nvSpPr>
            <p:spPr bwMode="auto">
              <a:xfrm>
                <a:off x="870" y="3453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4" name="Line 51"/>
              <p:cNvSpPr>
                <a:spLocks noChangeShapeType="1"/>
              </p:cNvSpPr>
              <p:nvPr/>
            </p:nvSpPr>
            <p:spPr bwMode="auto">
              <a:xfrm>
                <a:off x="870" y="3247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5" name="Line 52"/>
              <p:cNvSpPr>
                <a:spLocks noChangeShapeType="1"/>
              </p:cNvSpPr>
              <p:nvPr/>
            </p:nvSpPr>
            <p:spPr bwMode="auto">
              <a:xfrm>
                <a:off x="870" y="3049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6" name="Line 53"/>
              <p:cNvSpPr>
                <a:spLocks noChangeShapeType="1"/>
              </p:cNvSpPr>
              <p:nvPr/>
            </p:nvSpPr>
            <p:spPr bwMode="auto">
              <a:xfrm>
                <a:off x="870" y="2843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7" name="Line 54"/>
              <p:cNvSpPr>
                <a:spLocks noChangeShapeType="1"/>
              </p:cNvSpPr>
              <p:nvPr/>
            </p:nvSpPr>
            <p:spPr bwMode="auto">
              <a:xfrm>
                <a:off x="870" y="2645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8" name="Line 55"/>
              <p:cNvSpPr>
                <a:spLocks noChangeShapeType="1"/>
              </p:cNvSpPr>
              <p:nvPr/>
            </p:nvSpPr>
            <p:spPr bwMode="auto">
              <a:xfrm>
                <a:off x="870" y="2439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9" name="Line 56"/>
              <p:cNvSpPr>
                <a:spLocks noChangeShapeType="1"/>
              </p:cNvSpPr>
              <p:nvPr/>
            </p:nvSpPr>
            <p:spPr bwMode="auto">
              <a:xfrm>
                <a:off x="870" y="2234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0" name="Line 57"/>
              <p:cNvSpPr>
                <a:spLocks noChangeShapeType="1"/>
              </p:cNvSpPr>
              <p:nvPr/>
            </p:nvSpPr>
            <p:spPr bwMode="auto">
              <a:xfrm>
                <a:off x="870" y="2035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1" name="Line 58"/>
              <p:cNvSpPr>
                <a:spLocks noChangeShapeType="1"/>
              </p:cNvSpPr>
              <p:nvPr/>
            </p:nvSpPr>
            <p:spPr bwMode="auto">
              <a:xfrm>
                <a:off x="870" y="1830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2" name="Line 59"/>
              <p:cNvSpPr>
                <a:spLocks noChangeShapeType="1"/>
              </p:cNvSpPr>
              <p:nvPr/>
            </p:nvSpPr>
            <p:spPr bwMode="auto">
              <a:xfrm>
                <a:off x="870" y="1631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3" name="Line 60"/>
              <p:cNvSpPr>
                <a:spLocks noChangeShapeType="1"/>
              </p:cNvSpPr>
              <p:nvPr/>
            </p:nvSpPr>
            <p:spPr bwMode="auto">
              <a:xfrm>
                <a:off x="870" y="1426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4" name="Line 61"/>
              <p:cNvSpPr>
                <a:spLocks noChangeShapeType="1"/>
              </p:cNvSpPr>
              <p:nvPr/>
            </p:nvSpPr>
            <p:spPr bwMode="auto">
              <a:xfrm>
                <a:off x="884" y="3453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5" name="Line 62"/>
              <p:cNvSpPr>
                <a:spLocks noChangeShapeType="1"/>
              </p:cNvSpPr>
              <p:nvPr/>
            </p:nvSpPr>
            <p:spPr bwMode="auto">
              <a:xfrm flipV="1">
                <a:off x="945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6" name="Line 63"/>
              <p:cNvSpPr>
                <a:spLocks noChangeShapeType="1"/>
              </p:cNvSpPr>
              <p:nvPr/>
            </p:nvSpPr>
            <p:spPr bwMode="auto">
              <a:xfrm flipV="1">
                <a:off x="1062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7" name="Line 64"/>
              <p:cNvSpPr>
                <a:spLocks noChangeShapeType="1"/>
              </p:cNvSpPr>
              <p:nvPr/>
            </p:nvSpPr>
            <p:spPr bwMode="auto">
              <a:xfrm flipV="1">
                <a:off x="1178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8" name="Line 65"/>
              <p:cNvSpPr>
                <a:spLocks noChangeShapeType="1"/>
              </p:cNvSpPr>
              <p:nvPr/>
            </p:nvSpPr>
            <p:spPr bwMode="auto">
              <a:xfrm flipV="1">
                <a:off x="1295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9" name="Line 66"/>
              <p:cNvSpPr>
                <a:spLocks noChangeShapeType="1"/>
              </p:cNvSpPr>
              <p:nvPr/>
            </p:nvSpPr>
            <p:spPr bwMode="auto">
              <a:xfrm flipV="1">
                <a:off x="1411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20" name="Line 67"/>
              <p:cNvSpPr>
                <a:spLocks noChangeShapeType="1"/>
              </p:cNvSpPr>
              <p:nvPr/>
            </p:nvSpPr>
            <p:spPr bwMode="auto">
              <a:xfrm flipV="1">
                <a:off x="1534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21" name="Line 68"/>
              <p:cNvSpPr>
                <a:spLocks noChangeShapeType="1"/>
              </p:cNvSpPr>
              <p:nvPr/>
            </p:nvSpPr>
            <p:spPr bwMode="auto">
              <a:xfrm flipV="1">
                <a:off x="1650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22" name="Line 69"/>
              <p:cNvSpPr>
                <a:spLocks noChangeShapeType="1"/>
              </p:cNvSpPr>
              <p:nvPr/>
            </p:nvSpPr>
            <p:spPr bwMode="auto">
              <a:xfrm flipV="1">
                <a:off x="1767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23" name="Line 70"/>
              <p:cNvSpPr>
                <a:spLocks noChangeShapeType="1"/>
              </p:cNvSpPr>
              <p:nvPr/>
            </p:nvSpPr>
            <p:spPr bwMode="auto">
              <a:xfrm flipV="1">
                <a:off x="1883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24" name="Line 71"/>
              <p:cNvSpPr>
                <a:spLocks noChangeShapeType="1"/>
              </p:cNvSpPr>
              <p:nvPr/>
            </p:nvSpPr>
            <p:spPr bwMode="auto">
              <a:xfrm flipV="1">
                <a:off x="2000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25" name="Line 72"/>
              <p:cNvSpPr>
                <a:spLocks noChangeShapeType="1"/>
              </p:cNvSpPr>
              <p:nvPr/>
            </p:nvSpPr>
            <p:spPr bwMode="auto">
              <a:xfrm flipV="1">
                <a:off x="2123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26" name="Line 73"/>
              <p:cNvSpPr>
                <a:spLocks noChangeShapeType="1"/>
              </p:cNvSpPr>
              <p:nvPr/>
            </p:nvSpPr>
            <p:spPr bwMode="auto">
              <a:xfrm flipV="1">
                <a:off x="2239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27" name="Line 74"/>
              <p:cNvSpPr>
                <a:spLocks noChangeShapeType="1"/>
              </p:cNvSpPr>
              <p:nvPr/>
            </p:nvSpPr>
            <p:spPr bwMode="auto">
              <a:xfrm flipV="1">
                <a:off x="2356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28" name="Line 75"/>
              <p:cNvSpPr>
                <a:spLocks noChangeShapeType="1"/>
              </p:cNvSpPr>
              <p:nvPr/>
            </p:nvSpPr>
            <p:spPr bwMode="auto">
              <a:xfrm flipV="1">
                <a:off x="2472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29" name="Line 76"/>
              <p:cNvSpPr>
                <a:spLocks noChangeShapeType="1"/>
              </p:cNvSpPr>
              <p:nvPr/>
            </p:nvSpPr>
            <p:spPr bwMode="auto">
              <a:xfrm flipV="1">
                <a:off x="2588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30" name="Line 77"/>
              <p:cNvSpPr>
                <a:spLocks noChangeShapeType="1"/>
              </p:cNvSpPr>
              <p:nvPr/>
            </p:nvSpPr>
            <p:spPr bwMode="auto">
              <a:xfrm flipV="1">
                <a:off x="2712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31" name="Line 78"/>
              <p:cNvSpPr>
                <a:spLocks noChangeShapeType="1"/>
              </p:cNvSpPr>
              <p:nvPr/>
            </p:nvSpPr>
            <p:spPr bwMode="auto">
              <a:xfrm flipV="1">
                <a:off x="2828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32" name="Line 79"/>
              <p:cNvSpPr>
                <a:spLocks noChangeShapeType="1"/>
              </p:cNvSpPr>
              <p:nvPr/>
            </p:nvSpPr>
            <p:spPr bwMode="auto">
              <a:xfrm flipV="1">
                <a:off x="2944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33" name="Line 80"/>
              <p:cNvSpPr>
                <a:spLocks noChangeShapeType="1"/>
              </p:cNvSpPr>
              <p:nvPr/>
            </p:nvSpPr>
            <p:spPr bwMode="auto">
              <a:xfrm flipV="1">
                <a:off x="3061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34" name="Line 81"/>
              <p:cNvSpPr>
                <a:spLocks noChangeShapeType="1"/>
              </p:cNvSpPr>
              <p:nvPr/>
            </p:nvSpPr>
            <p:spPr bwMode="auto">
              <a:xfrm flipV="1">
                <a:off x="3177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35" name="Line 82"/>
              <p:cNvSpPr>
                <a:spLocks noChangeShapeType="1"/>
              </p:cNvSpPr>
              <p:nvPr/>
            </p:nvSpPr>
            <p:spPr bwMode="auto">
              <a:xfrm flipV="1">
                <a:off x="3300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36" name="Line 83"/>
              <p:cNvSpPr>
                <a:spLocks noChangeShapeType="1"/>
              </p:cNvSpPr>
              <p:nvPr/>
            </p:nvSpPr>
            <p:spPr bwMode="auto">
              <a:xfrm flipV="1">
                <a:off x="3417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37" name="Line 84"/>
              <p:cNvSpPr>
                <a:spLocks noChangeShapeType="1"/>
              </p:cNvSpPr>
              <p:nvPr/>
            </p:nvSpPr>
            <p:spPr bwMode="auto">
              <a:xfrm flipV="1">
                <a:off x="3533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38" name="Line 85"/>
              <p:cNvSpPr>
                <a:spLocks noChangeShapeType="1"/>
              </p:cNvSpPr>
              <p:nvPr/>
            </p:nvSpPr>
            <p:spPr bwMode="auto">
              <a:xfrm flipV="1">
                <a:off x="3649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39" name="Line 86"/>
              <p:cNvSpPr>
                <a:spLocks noChangeShapeType="1"/>
              </p:cNvSpPr>
              <p:nvPr/>
            </p:nvSpPr>
            <p:spPr bwMode="auto">
              <a:xfrm flipV="1">
                <a:off x="3766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40" name="Line 87"/>
              <p:cNvSpPr>
                <a:spLocks noChangeShapeType="1"/>
              </p:cNvSpPr>
              <p:nvPr/>
            </p:nvSpPr>
            <p:spPr bwMode="auto">
              <a:xfrm flipV="1">
                <a:off x="3889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41" name="Line 88"/>
              <p:cNvSpPr>
                <a:spLocks noChangeShapeType="1"/>
              </p:cNvSpPr>
              <p:nvPr/>
            </p:nvSpPr>
            <p:spPr bwMode="auto">
              <a:xfrm flipV="1">
                <a:off x="4005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42" name="Line 89"/>
              <p:cNvSpPr>
                <a:spLocks noChangeShapeType="1"/>
              </p:cNvSpPr>
              <p:nvPr/>
            </p:nvSpPr>
            <p:spPr bwMode="auto">
              <a:xfrm flipV="1">
                <a:off x="4122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43" name="Line 90"/>
              <p:cNvSpPr>
                <a:spLocks noChangeShapeType="1"/>
              </p:cNvSpPr>
              <p:nvPr/>
            </p:nvSpPr>
            <p:spPr bwMode="auto">
              <a:xfrm flipV="1">
                <a:off x="4238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44" name="Line 91"/>
              <p:cNvSpPr>
                <a:spLocks noChangeShapeType="1"/>
              </p:cNvSpPr>
              <p:nvPr/>
            </p:nvSpPr>
            <p:spPr bwMode="auto">
              <a:xfrm flipV="1">
                <a:off x="4355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45" name="Line 92"/>
              <p:cNvSpPr>
                <a:spLocks noChangeShapeType="1"/>
              </p:cNvSpPr>
              <p:nvPr/>
            </p:nvSpPr>
            <p:spPr bwMode="auto">
              <a:xfrm flipV="1">
                <a:off x="884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46" name="Line 93"/>
              <p:cNvSpPr>
                <a:spLocks noChangeShapeType="1"/>
              </p:cNvSpPr>
              <p:nvPr/>
            </p:nvSpPr>
            <p:spPr bwMode="auto">
              <a:xfrm flipV="1">
                <a:off x="1000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47" name="Line 94"/>
              <p:cNvSpPr>
                <a:spLocks noChangeShapeType="1"/>
              </p:cNvSpPr>
              <p:nvPr/>
            </p:nvSpPr>
            <p:spPr bwMode="auto">
              <a:xfrm flipV="1">
                <a:off x="1117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48" name="Line 95"/>
              <p:cNvSpPr>
                <a:spLocks noChangeShapeType="1"/>
              </p:cNvSpPr>
              <p:nvPr/>
            </p:nvSpPr>
            <p:spPr bwMode="auto">
              <a:xfrm flipV="1">
                <a:off x="1240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49" name="Line 96"/>
              <p:cNvSpPr>
                <a:spLocks noChangeShapeType="1"/>
              </p:cNvSpPr>
              <p:nvPr/>
            </p:nvSpPr>
            <p:spPr bwMode="auto">
              <a:xfrm flipV="1">
                <a:off x="1356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50" name="Line 97"/>
              <p:cNvSpPr>
                <a:spLocks noChangeShapeType="1"/>
              </p:cNvSpPr>
              <p:nvPr/>
            </p:nvSpPr>
            <p:spPr bwMode="auto">
              <a:xfrm flipV="1">
                <a:off x="1473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51" name="Line 98"/>
              <p:cNvSpPr>
                <a:spLocks noChangeShapeType="1"/>
              </p:cNvSpPr>
              <p:nvPr/>
            </p:nvSpPr>
            <p:spPr bwMode="auto">
              <a:xfrm flipV="1">
                <a:off x="1589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52" name="Line 99"/>
              <p:cNvSpPr>
                <a:spLocks noChangeShapeType="1"/>
              </p:cNvSpPr>
              <p:nvPr/>
            </p:nvSpPr>
            <p:spPr bwMode="auto">
              <a:xfrm flipV="1">
                <a:off x="1705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53" name="Line 100"/>
              <p:cNvSpPr>
                <a:spLocks noChangeShapeType="1"/>
              </p:cNvSpPr>
              <p:nvPr/>
            </p:nvSpPr>
            <p:spPr bwMode="auto">
              <a:xfrm flipV="1">
                <a:off x="1828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54" name="Line 101"/>
              <p:cNvSpPr>
                <a:spLocks noChangeShapeType="1"/>
              </p:cNvSpPr>
              <p:nvPr/>
            </p:nvSpPr>
            <p:spPr bwMode="auto">
              <a:xfrm flipV="1">
                <a:off x="1945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55" name="Line 102"/>
              <p:cNvSpPr>
                <a:spLocks noChangeShapeType="1"/>
              </p:cNvSpPr>
              <p:nvPr/>
            </p:nvSpPr>
            <p:spPr bwMode="auto">
              <a:xfrm flipV="1">
                <a:off x="2061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56" name="Line 103"/>
              <p:cNvSpPr>
                <a:spLocks noChangeShapeType="1"/>
              </p:cNvSpPr>
              <p:nvPr/>
            </p:nvSpPr>
            <p:spPr bwMode="auto">
              <a:xfrm flipV="1">
                <a:off x="2178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57" name="Line 104"/>
              <p:cNvSpPr>
                <a:spLocks noChangeShapeType="1"/>
              </p:cNvSpPr>
              <p:nvPr/>
            </p:nvSpPr>
            <p:spPr bwMode="auto">
              <a:xfrm flipV="1">
                <a:off x="2294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58" name="Line 105"/>
              <p:cNvSpPr>
                <a:spLocks noChangeShapeType="1"/>
              </p:cNvSpPr>
              <p:nvPr/>
            </p:nvSpPr>
            <p:spPr bwMode="auto">
              <a:xfrm flipV="1">
                <a:off x="2417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59" name="Line 106"/>
              <p:cNvSpPr>
                <a:spLocks noChangeShapeType="1"/>
              </p:cNvSpPr>
              <p:nvPr/>
            </p:nvSpPr>
            <p:spPr bwMode="auto">
              <a:xfrm flipV="1">
                <a:off x="2534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60" name="Line 107"/>
              <p:cNvSpPr>
                <a:spLocks noChangeShapeType="1"/>
              </p:cNvSpPr>
              <p:nvPr/>
            </p:nvSpPr>
            <p:spPr bwMode="auto">
              <a:xfrm flipV="1">
                <a:off x="2650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61" name="Line 108"/>
              <p:cNvSpPr>
                <a:spLocks noChangeShapeType="1"/>
              </p:cNvSpPr>
              <p:nvPr/>
            </p:nvSpPr>
            <p:spPr bwMode="auto">
              <a:xfrm flipV="1">
                <a:off x="2766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62" name="Line 109"/>
              <p:cNvSpPr>
                <a:spLocks noChangeShapeType="1"/>
              </p:cNvSpPr>
              <p:nvPr/>
            </p:nvSpPr>
            <p:spPr bwMode="auto">
              <a:xfrm flipV="1">
                <a:off x="2883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63" name="Line 110"/>
              <p:cNvSpPr>
                <a:spLocks noChangeShapeType="1"/>
              </p:cNvSpPr>
              <p:nvPr/>
            </p:nvSpPr>
            <p:spPr bwMode="auto">
              <a:xfrm flipV="1">
                <a:off x="3006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64" name="Line 111"/>
              <p:cNvSpPr>
                <a:spLocks noChangeShapeType="1"/>
              </p:cNvSpPr>
              <p:nvPr/>
            </p:nvSpPr>
            <p:spPr bwMode="auto">
              <a:xfrm flipV="1">
                <a:off x="3122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65" name="Line 112"/>
              <p:cNvSpPr>
                <a:spLocks noChangeShapeType="1"/>
              </p:cNvSpPr>
              <p:nvPr/>
            </p:nvSpPr>
            <p:spPr bwMode="auto">
              <a:xfrm flipV="1">
                <a:off x="3239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66" name="Line 113"/>
              <p:cNvSpPr>
                <a:spLocks noChangeShapeType="1"/>
              </p:cNvSpPr>
              <p:nvPr/>
            </p:nvSpPr>
            <p:spPr bwMode="auto">
              <a:xfrm flipV="1">
                <a:off x="3355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67" name="Line 114"/>
              <p:cNvSpPr>
                <a:spLocks noChangeShapeType="1"/>
              </p:cNvSpPr>
              <p:nvPr/>
            </p:nvSpPr>
            <p:spPr bwMode="auto">
              <a:xfrm flipV="1">
                <a:off x="3471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68" name="Line 115"/>
              <p:cNvSpPr>
                <a:spLocks noChangeShapeType="1"/>
              </p:cNvSpPr>
              <p:nvPr/>
            </p:nvSpPr>
            <p:spPr bwMode="auto">
              <a:xfrm flipV="1">
                <a:off x="3595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69" name="Line 116"/>
              <p:cNvSpPr>
                <a:spLocks noChangeShapeType="1"/>
              </p:cNvSpPr>
              <p:nvPr/>
            </p:nvSpPr>
            <p:spPr bwMode="auto">
              <a:xfrm flipV="1">
                <a:off x="3711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70" name="Line 117"/>
              <p:cNvSpPr>
                <a:spLocks noChangeShapeType="1"/>
              </p:cNvSpPr>
              <p:nvPr/>
            </p:nvSpPr>
            <p:spPr bwMode="auto">
              <a:xfrm flipV="1">
                <a:off x="3827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71" name="Line 118"/>
              <p:cNvSpPr>
                <a:spLocks noChangeShapeType="1"/>
              </p:cNvSpPr>
              <p:nvPr/>
            </p:nvSpPr>
            <p:spPr bwMode="auto">
              <a:xfrm flipV="1">
                <a:off x="3944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72" name="Line 119"/>
              <p:cNvSpPr>
                <a:spLocks noChangeShapeType="1"/>
              </p:cNvSpPr>
              <p:nvPr/>
            </p:nvSpPr>
            <p:spPr bwMode="auto">
              <a:xfrm flipV="1">
                <a:off x="4060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73" name="Line 120"/>
              <p:cNvSpPr>
                <a:spLocks noChangeShapeType="1"/>
              </p:cNvSpPr>
              <p:nvPr/>
            </p:nvSpPr>
            <p:spPr bwMode="auto">
              <a:xfrm flipV="1">
                <a:off x="4183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74" name="Line 121"/>
              <p:cNvSpPr>
                <a:spLocks noChangeShapeType="1"/>
              </p:cNvSpPr>
              <p:nvPr/>
            </p:nvSpPr>
            <p:spPr bwMode="auto">
              <a:xfrm flipV="1">
                <a:off x="4300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75" name="Line 122"/>
              <p:cNvSpPr>
                <a:spLocks noChangeShapeType="1"/>
              </p:cNvSpPr>
              <p:nvPr/>
            </p:nvSpPr>
            <p:spPr bwMode="auto">
              <a:xfrm flipV="1">
                <a:off x="4416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76" name="Line 123"/>
              <p:cNvSpPr>
                <a:spLocks noChangeShapeType="1"/>
              </p:cNvSpPr>
              <p:nvPr/>
            </p:nvSpPr>
            <p:spPr bwMode="auto">
              <a:xfrm flipV="1">
                <a:off x="945" y="3409"/>
                <a:ext cx="117" cy="39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77" name="Line 124"/>
              <p:cNvSpPr>
                <a:spLocks noChangeShapeType="1"/>
              </p:cNvSpPr>
              <p:nvPr/>
            </p:nvSpPr>
            <p:spPr bwMode="auto">
              <a:xfrm>
                <a:off x="1062" y="3411"/>
                <a:ext cx="116" cy="14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78" name="Line 125"/>
              <p:cNvSpPr>
                <a:spLocks noChangeShapeType="1"/>
              </p:cNvSpPr>
              <p:nvPr/>
            </p:nvSpPr>
            <p:spPr bwMode="auto">
              <a:xfrm flipV="1">
                <a:off x="1178" y="3416"/>
                <a:ext cx="117" cy="1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79" name="Line 126"/>
              <p:cNvSpPr>
                <a:spLocks noChangeShapeType="1"/>
              </p:cNvSpPr>
              <p:nvPr/>
            </p:nvSpPr>
            <p:spPr bwMode="auto">
              <a:xfrm flipV="1">
                <a:off x="1295" y="3409"/>
                <a:ext cx="116" cy="1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80" name="Line 127"/>
              <p:cNvSpPr>
                <a:spLocks noChangeShapeType="1"/>
              </p:cNvSpPr>
              <p:nvPr/>
            </p:nvSpPr>
            <p:spPr bwMode="auto">
              <a:xfrm flipV="1">
                <a:off x="1411" y="3403"/>
                <a:ext cx="123" cy="10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81" name="Line 128"/>
              <p:cNvSpPr>
                <a:spLocks noChangeShapeType="1"/>
              </p:cNvSpPr>
              <p:nvPr/>
            </p:nvSpPr>
            <p:spPr bwMode="auto">
              <a:xfrm flipV="1">
                <a:off x="1534" y="3396"/>
                <a:ext cx="116" cy="1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82" name="Line 129"/>
              <p:cNvSpPr>
                <a:spLocks noChangeShapeType="1"/>
              </p:cNvSpPr>
              <p:nvPr/>
            </p:nvSpPr>
            <p:spPr bwMode="auto">
              <a:xfrm flipV="1">
                <a:off x="1650" y="3382"/>
                <a:ext cx="117" cy="18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83" name="Line 130"/>
              <p:cNvSpPr>
                <a:spLocks noChangeShapeType="1"/>
              </p:cNvSpPr>
              <p:nvPr/>
            </p:nvSpPr>
            <p:spPr bwMode="auto">
              <a:xfrm flipV="1">
                <a:off x="1767" y="3375"/>
                <a:ext cx="116" cy="1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84" name="Line 131"/>
              <p:cNvSpPr>
                <a:spLocks noChangeShapeType="1"/>
              </p:cNvSpPr>
              <p:nvPr/>
            </p:nvSpPr>
            <p:spPr bwMode="auto">
              <a:xfrm flipV="1">
                <a:off x="1883" y="3362"/>
                <a:ext cx="117" cy="1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85" name="Line 132"/>
              <p:cNvSpPr>
                <a:spLocks noChangeShapeType="1"/>
              </p:cNvSpPr>
              <p:nvPr/>
            </p:nvSpPr>
            <p:spPr bwMode="auto">
              <a:xfrm flipV="1">
                <a:off x="2000" y="3355"/>
                <a:ext cx="123" cy="1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86" name="Line 133"/>
              <p:cNvSpPr>
                <a:spLocks noChangeShapeType="1"/>
              </p:cNvSpPr>
              <p:nvPr/>
            </p:nvSpPr>
            <p:spPr bwMode="auto">
              <a:xfrm flipV="1">
                <a:off x="2123" y="3348"/>
                <a:ext cx="116" cy="1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87" name="Line 134"/>
              <p:cNvSpPr>
                <a:spLocks noChangeShapeType="1"/>
              </p:cNvSpPr>
              <p:nvPr/>
            </p:nvSpPr>
            <p:spPr bwMode="auto">
              <a:xfrm flipV="1">
                <a:off x="2239" y="3341"/>
                <a:ext cx="117" cy="1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88" name="Line 135"/>
              <p:cNvSpPr>
                <a:spLocks noChangeShapeType="1"/>
              </p:cNvSpPr>
              <p:nvPr/>
            </p:nvSpPr>
            <p:spPr bwMode="auto">
              <a:xfrm flipV="1">
                <a:off x="2356" y="3314"/>
                <a:ext cx="116" cy="3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89" name="Line 136"/>
              <p:cNvSpPr>
                <a:spLocks noChangeShapeType="1"/>
              </p:cNvSpPr>
              <p:nvPr/>
            </p:nvSpPr>
            <p:spPr bwMode="auto">
              <a:xfrm>
                <a:off x="2472" y="3316"/>
                <a:ext cx="116" cy="13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90" name="Line 137"/>
              <p:cNvSpPr>
                <a:spLocks noChangeShapeType="1"/>
              </p:cNvSpPr>
              <p:nvPr/>
            </p:nvSpPr>
            <p:spPr bwMode="auto">
              <a:xfrm flipV="1">
                <a:off x="2588" y="3320"/>
                <a:ext cx="124" cy="1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91" name="Line 138"/>
              <p:cNvSpPr>
                <a:spLocks noChangeShapeType="1"/>
              </p:cNvSpPr>
              <p:nvPr/>
            </p:nvSpPr>
            <p:spPr bwMode="auto">
              <a:xfrm>
                <a:off x="2712" y="3322"/>
                <a:ext cx="116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92" name="Line 139"/>
              <p:cNvSpPr>
                <a:spLocks noChangeShapeType="1"/>
              </p:cNvSpPr>
              <p:nvPr/>
            </p:nvSpPr>
            <p:spPr bwMode="auto">
              <a:xfrm>
                <a:off x="2828" y="3329"/>
                <a:ext cx="116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93" name="Line 140"/>
              <p:cNvSpPr>
                <a:spLocks noChangeShapeType="1"/>
              </p:cNvSpPr>
              <p:nvPr/>
            </p:nvSpPr>
            <p:spPr bwMode="auto">
              <a:xfrm>
                <a:off x="2944" y="3336"/>
                <a:ext cx="117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94" name="Line 141"/>
              <p:cNvSpPr>
                <a:spLocks noChangeShapeType="1"/>
              </p:cNvSpPr>
              <p:nvPr/>
            </p:nvSpPr>
            <p:spPr bwMode="auto">
              <a:xfrm>
                <a:off x="3061" y="3343"/>
                <a:ext cx="116" cy="14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95" name="Line 142"/>
              <p:cNvSpPr>
                <a:spLocks noChangeShapeType="1"/>
              </p:cNvSpPr>
              <p:nvPr/>
            </p:nvSpPr>
            <p:spPr bwMode="auto">
              <a:xfrm>
                <a:off x="3177" y="3357"/>
                <a:ext cx="123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96" name="Line 143"/>
              <p:cNvSpPr>
                <a:spLocks noChangeShapeType="1"/>
              </p:cNvSpPr>
              <p:nvPr/>
            </p:nvSpPr>
            <p:spPr bwMode="auto">
              <a:xfrm>
                <a:off x="3300" y="3357"/>
                <a:ext cx="117" cy="2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97" name="Line 144"/>
              <p:cNvSpPr>
                <a:spLocks noChangeShapeType="1"/>
              </p:cNvSpPr>
              <p:nvPr/>
            </p:nvSpPr>
            <p:spPr bwMode="auto">
              <a:xfrm>
                <a:off x="3417" y="3384"/>
                <a:ext cx="11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98" name="Line 145"/>
              <p:cNvSpPr>
                <a:spLocks noChangeShapeType="1"/>
              </p:cNvSpPr>
              <p:nvPr/>
            </p:nvSpPr>
            <p:spPr bwMode="auto">
              <a:xfrm>
                <a:off x="3533" y="3384"/>
                <a:ext cx="116" cy="14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99" name="Line 146"/>
              <p:cNvSpPr>
                <a:spLocks noChangeShapeType="1"/>
              </p:cNvSpPr>
              <p:nvPr/>
            </p:nvSpPr>
            <p:spPr bwMode="auto">
              <a:xfrm>
                <a:off x="3649" y="3398"/>
                <a:ext cx="117" cy="13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00" name="Line 147"/>
              <p:cNvSpPr>
                <a:spLocks noChangeShapeType="1"/>
              </p:cNvSpPr>
              <p:nvPr/>
            </p:nvSpPr>
            <p:spPr bwMode="auto">
              <a:xfrm>
                <a:off x="3766" y="3411"/>
                <a:ext cx="123" cy="14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01" name="Line 148"/>
              <p:cNvSpPr>
                <a:spLocks noChangeShapeType="1"/>
              </p:cNvSpPr>
              <p:nvPr/>
            </p:nvSpPr>
            <p:spPr bwMode="auto">
              <a:xfrm>
                <a:off x="3889" y="3425"/>
                <a:ext cx="116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02" name="Line 149"/>
              <p:cNvSpPr>
                <a:spLocks noChangeShapeType="1"/>
              </p:cNvSpPr>
              <p:nvPr/>
            </p:nvSpPr>
            <p:spPr bwMode="auto">
              <a:xfrm>
                <a:off x="4005" y="3432"/>
                <a:ext cx="117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03" name="Line 150"/>
              <p:cNvSpPr>
                <a:spLocks noChangeShapeType="1"/>
              </p:cNvSpPr>
              <p:nvPr/>
            </p:nvSpPr>
            <p:spPr bwMode="auto">
              <a:xfrm>
                <a:off x="4122" y="3439"/>
                <a:ext cx="116" cy="14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04" name="Line 151"/>
              <p:cNvSpPr>
                <a:spLocks noChangeShapeType="1"/>
              </p:cNvSpPr>
              <p:nvPr/>
            </p:nvSpPr>
            <p:spPr bwMode="auto">
              <a:xfrm>
                <a:off x="4238" y="3453"/>
                <a:ext cx="117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05" name="Line 152"/>
              <p:cNvSpPr>
                <a:spLocks noChangeShapeType="1"/>
              </p:cNvSpPr>
              <p:nvPr/>
            </p:nvSpPr>
            <p:spPr bwMode="auto">
              <a:xfrm>
                <a:off x="945" y="1433"/>
                <a:ext cx="117" cy="4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06" name="Line 153"/>
              <p:cNvSpPr>
                <a:spLocks noChangeShapeType="1"/>
              </p:cNvSpPr>
              <p:nvPr/>
            </p:nvSpPr>
            <p:spPr bwMode="auto">
              <a:xfrm>
                <a:off x="1062" y="1474"/>
                <a:ext cx="116" cy="34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07" name="Line 154"/>
              <p:cNvSpPr>
                <a:spLocks noChangeShapeType="1"/>
              </p:cNvSpPr>
              <p:nvPr/>
            </p:nvSpPr>
            <p:spPr bwMode="auto">
              <a:xfrm>
                <a:off x="1178" y="1508"/>
                <a:ext cx="117" cy="34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08" name="Line 155"/>
              <p:cNvSpPr>
                <a:spLocks noChangeShapeType="1"/>
              </p:cNvSpPr>
              <p:nvPr/>
            </p:nvSpPr>
            <p:spPr bwMode="auto">
              <a:xfrm>
                <a:off x="1295" y="1542"/>
                <a:ext cx="116" cy="42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09" name="Line 156"/>
              <p:cNvSpPr>
                <a:spLocks noChangeShapeType="1"/>
              </p:cNvSpPr>
              <p:nvPr/>
            </p:nvSpPr>
            <p:spPr bwMode="auto">
              <a:xfrm>
                <a:off x="1411" y="1584"/>
                <a:ext cx="123" cy="4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10" name="Line 157"/>
              <p:cNvSpPr>
                <a:spLocks noChangeShapeType="1"/>
              </p:cNvSpPr>
              <p:nvPr/>
            </p:nvSpPr>
            <p:spPr bwMode="auto">
              <a:xfrm>
                <a:off x="1534" y="1631"/>
                <a:ext cx="116" cy="48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11" name="Line 158"/>
              <p:cNvSpPr>
                <a:spLocks noChangeShapeType="1"/>
              </p:cNvSpPr>
              <p:nvPr/>
            </p:nvSpPr>
            <p:spPr bwMode="auto">
              <a:xfrm>
                <a:off x="1650" y="1679"/>
                <a:ext cx="117" cy="69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12" name="Line 159"/>
              <p:cNvSpPr>
                <a:spLocks noChangeShapeType="1"/>
              </p:cNvSpPr>
              <p:nvPr/>
            </p:nvSpPr>
            <p:spPr bwMode="auto">
              <a:xfrm>
                <a:off x="1767" y="1748"/>
                <a:ext cx="116" cy="75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13" name="Line 160"/>
              <p:cNvSpPr>
                <a:spLocks noChangeShapeType="1"/>
              </p:cNvSpPr>
              <p:nvPr/>
            </p:nvSpPr>
            <p:spPr bwMode="auto">
              <a:xfrm>
                <a:off x="1883" y="1823"/>
                <a:ext cx="117" cy="96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14" name="Line 161"/>
              <p:cNvSpPr>
                <a:spLocks noChangeShapeType="1"/>
              </p:cNvSpPr>
              <p:nvPr/>
            </p:nvSpPr>
            <p:spPr bwMode="auto">
              <a:xfrm>
                <a:off x="2000" y="1919"/>
                <a:ext cx="123" cy="96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15" name="Line 162"/>
              <p:cNvSpPr>
                <a:spLocks noChangeShapeType="1"/>
              </p:cNvSpPr>
              <p:nvPr/>
            </p:nvSpPr>
            <p:spPr bwMode="auto">
              <a:xfrm>
                <a:off x="2123" y="2015"/>
                <a:ext cx="116" cy="103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16" name="Line 163"/>
              <p:cNvSpPr>
                <a:spLocks noChangeShapeType="1"/>
              </p:cNvSpPr>
              <p:nvPr/>
            </p:nvSpPr>
            <p:spPr bwMode="auto">
              <a:xfrm>
                <a:off x="2239" y="2118"/>
                <a:ext cx="117" cy="109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17" name="Line 164"/>
              <p:cNvSpPr>
                <a:spLocks noChangeShapeType="1"/>
              </p:cNvSpPr>
              <p:nvPr/>
            </p:nvSpPr>
            <p:spPr bwMode="auto">
              <a:xfrm>
                <a:off x="2356" y="2227"/>
                <a:ext cx="116" cy="13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18" name="Line 165"/>
              <p:cNvSpPr>
                <a:spLocks noChangeShapeType="1"/>
              </p:cNvSpPr>
              <p:nvPr/>
            </p:nvSpPr>
            <p:spPr bwMode="auto">
              <a:xfrm>
                <a:off x="2472" y="2364"/>
                <a:ext cx="116" cy="123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19" name="Line 166"/>
              <p:cNvSpPr>
                <a:spLocks noChangeShapeType="1"/>
              </p:cNvSpPr>
              <p:nvPr/>
            </p:nvSpPr>
            <p:spPr bwMode="auto">
              <a:xfrm>
                <a:off x="2588" y="2487"/>
                <a:ext cx="124" cy="130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20" name="Line 167"/>
              <p:cNvSpPr>
                <a:spLocks noChangeShapeType="1"/>
              </p:cNvSpPr>
              <p:nvPr/>
            </p:nvSpPr>
            <p:spPr bwMode="auto">
              <a:xfrm>
                <a:off x="2712" y="2617"/>
                <a:ext cx="116" cy="124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21" name="Line 168"/>
              <p:cNvSpPr>
                <a:spLocks noChangeShapeType="1"/>
              </p:cNvSpPr>
              <p:nvPr/>
            </p:nvSpPr>
            <p:spPr bwMode="auto">
              <a:xfrm>
                <a:off x="2828" y="2741"/>
                <a:ext cx="116" cy="116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22" name="Line 169"/>
              <p:cNvSpPr>
                <a:spLocks noChangeShapeType="1"/>
              </p:cNvSpPr>
              <p:nvPr/>
            </p:nvSpPr>
            <p:spPr bwMode="auto">
              <a:xfrm>
                <a:off x="2944" y="2857"/>
                <a:ext cx="117" cy="109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23" name="Line 170"/>
              <p:cNvSpPr>
                <a:spLocks noChangeShapeType="1"/>
              </p:cNvSpPr>
              <p:nvPr/>
            </p:nvSpPr>
            <p:spPr bwMode="auto">
              <a:xfrm>
                <a:off x="3061" y="2966"/>
                <a:ext cx="116" cy="96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24" name="Line 171"/>
              <p:cNvSpPr>
                <a:spLocks noChangeShapeType="1"/>
              </p:cNvSpPr>
              <p:nvPr/>
            </p:nvSpPr>
            <p:spPr bwMode="auto">
              <a:xfrm>
                <a:off x="3177" y="3062"/>
                <a:ext cx="123" cy="96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25" name="Line 172"/>
              <p:cNvSpPr>
                <a:spLocks noChangeShapeType="1"/>
              </p:cNvSpPr>
              <p:nvPr/>
            </p:nvSpPr>
            <p:spPr bwMode="auto">
              <a:xfrm>
                <a:off x="3300" y="3158"/>
                <a:ext cx="117" cy="69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26" name="Line 173"/>
              <p:cNvSpPr>
                <a:spLocks noChangeShapeType="1"/>
              </p:cNvSpPr>
              <p:nvPr/>
            </p:nvSpPr>
            <p:spPr bwMode="auto">
              <a:xfrm>
                <a:off x="3417" y="3227"/>
                <a:ext cx="116" cy="68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27" name="Line 174"/>
              <p:cNvSpPr>
                <a:spLocks noChangeShapeType="1"/>
              </p:cNvSpPr>
              <p:nvPr/>
            </p:nvSpPr>
            <p:spPr bwMode="auto">
              <a:xfrm>
                <a:off x="3533" y="3295"/>
                <a:ext cx="116" cy="48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28" name="Line 175"/>
              <p:cNvSpPr>
                <a:spLocks noChangeShapeType="1"/>
              </p:cNvSpPr>
              <p:nvPr/>
            </p:nvSpPr>
            <p:spPr bwMode="auto">
              <a:xfrm>
                <a:off x="3649" y="3343"/>
                <a:ext cx="117" cy="48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29" name="Line 176"/>
              <p:cNvSpPr>
                <a:spLocks noChangeShapeType="1"/>
              </p:cNvSpPr>
              <p:nvPr/>
            </p:nvSpPr>
            <p:spPr bwMode="auto">
              <a:xfrm>
                <a:off x="3766" y="3391"/>
                <a:ext cx="123" cy="2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30" name="Line 177"/>
              <p:cNvSpPr>
                <a:spLocks noChangeShapeType="1"/>
              </p:cNvSpPr>
              <p:nvPr/>
            </p:nvSpPr>
            <p:spPr bwMode="auto">
              <a:xfrm>
                <a:off x="3889" y="3418"/>
                <a:ext cx="116" cy="2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31" name="Line 178"/>
              <p:cNvSpPr>
                <a:spLocks noChangeShapeType="1"/>
              </p:cNvSpPr>
              <p:nvPr/>
            </p:nvSpPr>
            <p:spPr bwMode="auto">
              <a:xfrm>
                <a:off x="4005" y="3439"/>
                <a:ext cx="117" cy="14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32" name="Line 179"/>
              <p:cNvSpPr>
                <a:spLocks noChangeShapeType="1"/>
              </p:cNvSpPr>
              <p:nvPr/>
            </p:nvSpPr>
            <p:spPr bwMode="auto">
              <a:xfrm>
                <a:off x="4122" y="3453"/>
                <a:ext cx="116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33" name="Line 180"/>
              <p:cNvSpPr>
                <a:spLocks noChangeShapeType="1"/>
              </p:cNvSpPr>
              <p:nvPr/>
            </p:nvSpPr>
            <p:spPr bwMode="auto">
              <a:xfrm>
                <a:off x="4238" y="3453"/>
                <a:ext cx="117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34" name="Rectangle 181"/>
              <p:cNvSpPr>
                <a:spLocks noChangeArrowheads="1"/>
              </p:cNvSpPr>
              <p:nvPr/>
            </p:nvSpPr>
            <p:spPr bwMode="auto">
              <a:xfrm>
                <a:off x="925" y="3425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35" name="Rectangle 182"/>
              <p:cNvSpPr>
                <a:spLocks noChangeArrowheads="1"/>
              </p:cNvSpPr>
              <p:nvPr/>
            </p:nvSpPr>
            <p:spPr bwMode="auto">
              <a:xfrm>
                <a:off x="1041" y="3391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36" name="Rectangle 183"/>
              <p:cNvSpPr>
                <a:spLocks noChangeArrowheads="1"/>
              </p:cNvSpPr>
              <p:nvPr/>
            </p:nvSpPr>
            <p:spPr bwMode="auto">
              <a:xfrm>
                <a:off x="1158" y="3405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37" name="Rectangle 184"/>
              <p:cNvSpPr>
                <a:spLocks noChangeArrowheads="1"/>
              </p:cNvSpPr>
              <p:nvPr/>
            </p:nvSpPr>
            <p:spPr bwMode="auto">
              <a:xfrm>
                <a:off x="1274" y="3398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38" name="Rectangle 185"/>
              <p:cNvSpPr>
                <a:spLocks noChangeArrowheads="1"/>
              </p:cNvSpPr>
              <p:nvPr/>
            </p:nvSpPr>
            <p:spPr bwMode="auto">
              <a:xfrm>
                <a:off x="1390" y="3391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39" name="Rectangle 186"/>
              <p:cNvSpPr>
                <a:spLocks noChangeArrowheads="1"/>
              </p:cNvSpPr>
              <p:nvPr/>
            </p:nvSpPr>
            <p:spPr bwMode="auto">
              <a:xfrm>
                <a:off x="1514" y="3384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40" name="Rectangle 187"/>
              <p:cNvSpPr>
                <a:spLocks noChangeArrowheads="1"/>
              </p:cNvSpPr>
              <p:nvPr/>
            </p:nvSpPr>
            <p:spPr bwMode="auto">
              <a:xfrm>
                <a:off x="1630" y="3377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41" name="Rectangle 188"/>
              <p:cNvSpPr>
                <a:spLocks noChangeArrowheads="1"/>
              </p:cNvSpPr>
              <p:nvPr/>
            </p:nvSpPr>
            <p:spPr bwMode="auto">
              <a:xfrm>
                <a:off x="1746" y="3364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42" name="Rectangle 189"/>
              <p:cNvSpPr>
                <a:spLocks noChangeArrowheads="1"/>
              </p:cNvSpPr>
              <p:nvPr/>
            </p:nvSpPr>
            <p:spPr bwMode="auto">
              <a:xfrm>
                <a:off x="1863" y="3357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43" name="Rectangle 190"/>
              <p:cNvSpPr>
                <a:spLocks noChangeArrowheads="1"/>
              </p:cNvSpPr>
              <p:nvPr/>
            </p:nvSpPr>
            <p:spPr bwMode="auto">
              <a:xfrm>
                <a:off x="1979" y="3343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44" name="Rectangle 191"/>
              <p:cNvSpPr>
                <a:spLocks noChangeArrowheads="1"/>
              </p:cNvSpPr>
              <p:nvPr/>
            </p:nvSpPr>
            <p:spPr bwMode="auto">
              <a:xfrm>
                <a:off x="2102" y="3336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45" name="Rectangle 192"/>
              <p:cNvSpPr>
                <a:spLocks noChangeArrowheads="1"/>
              </p:cNvSpPr>
              <p:nvPr/>
            </p:nvSpPr>
            <p:spPr bwMode="auto">
              <a:xfrm>
                <a:off x="2219" y="3329"/>
                <a:ext cx="34" cy="35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46" name="Rectangle 193"/>
              <p:cNvSpPr>
                <a:spLocks noChangeArrowheads="1"/>
              </p:cNvSpPr>
              <p:nvPr/>
            </p:nvSpPr>
            <p:spPr bwMode="auto">
              <a:xfrm>
                <a:off x="2335" y="3322"/>
                <a:ext cx="34" cy="35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47" name="Rectangle 194"/>
              <p:cNvSpPr>
                <a:spLocks noChangeArrowheads="1"/>
              </p:cNvSpPr>
              <p:nvPr/>
            </p:nvSpPr>
            <p:spPr bwMode="auto">
              <a:xfrm>
                <a:off x="2451" y="3295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48" name="Rectangle 195"/>
              <p:cNvSpPr>
                <a:spLocks noChangeArrowheads="1"/>
              </p:cNvSpPr>
              <p:nvPr/>
            </p:nvSpPr>
            <p:spPr bwMode="auto">
              <a:xfrm>
                <a:off x="2568" y="3309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49" name="Rectangle 196"/>
              <p:cNvSpPr>
                <a:spLocks noChangeArrowheads="1"/>
              </p:cNvSpPr>
              <p:nvPr/>
            </p:nvSpPr>
            <p:spPr bwMode="auto">
              <a:xfrm>
                <a:off x="2691" y="3302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50" name="Rectangle 197"/>
              <p:cNvSpPr>
                <a:spLocks noChangeArrowheads="1"/>
              </p:cNvSpPr>
              <p:nvPr/>
            </p:nvSpPr>
            <p:spPr bwMode="auto">
              <a:xfrm>
                <a:off x="2807" y="3309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51" name="Rectangle 198"/>
              <p:cNvSpPr>
                <a:spLocks noChangeArrowheads="1"/>
              </p:cNvSpPr>
              <p:nvPr/>
            </p:nvSpPr>
            <p:spPr bwMode="auto">
              <a:xfrm>
                <a:off x="2924" y="3316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52" name="Rectangle 199"/>
              <p:cNvSpPr>
                <a:spLocks noChangeArrowheads="1"/>
              </p:cNvSpPr>
              <p:nvPr/>
            </p:nvSpPr>
            <p:spPr bwMode="auto">
              <a:xfrm>
                <a:off x="3040" y="3322"/>
                <a:ext cx="34" cy="35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53" name="Rectangle 200"/>
              <p:cNvSpPr>
                <a:spLocks noChangeArrowheads="1"/>
              </p:cNvSpPr>
              <p:nvPr/>
            </p:nvSpPr>
            <p:spPr bwMode="auto">
              <a:xfrm>
                <a:off x="3157" y="3336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54" name="Rectangle 201"/>
              <p:cNvSpPr>
                <a:spLocks noChangeArrowheads="1"/>
              </p:cNvSpPr>
              <p:nvPr/>
            </p:nvSpPr>
            <p:spPr bwMode="auto">
              <a:xfrm>
                <a:off x="3280" y="3336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55" name="Rectangle 202"/>
              <p:cNvSpPr>
                <a:spLocks noChangeArrowheads="1"/>
              </p:cNvSpPr>
              <p:nvPr/>
            </p:nvSpPr>
            <p:spPr bwMode="auto">
              <a:xfrm>
                <a:off x="3396" y="3364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56" name="Rectangle 203"/>
              <p:cNvSpPr>
                <a:spLocks noChangeArrowheads="1"/>
              </p:cNvSpPr>
              <p:nvPr/>
            </p:nvSpPr>
            <p:spPr bwMode="auto">
              <a:xfrm>
                <a:off x="3513" y="3364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57" name="Rectangle 204"/>
              <p:cNvSpPr>
                <a:spLocks noChangeArrowheads="1"/>
              </p:cNvSpPr>
              <p:nvPr/>
            </p:nvSpPr>
            <p:spPr bwMode="auto">
              <a:xfrm>
                <a:off x="3629" y="3377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</p:grpSp>
        <p:sp>
          <p:nvSpPr>
            <p:cNvPr id="36870" name="Rectangle 205"/>
            <p:cNvSpPr>
              <a:spLocks noChangeArrowheads="1"/>
            </p:cNvSpPr>
            <p:nvPr/>
          </p:nvSpPr>
          <p:spPr bwMode="auto">
            <a:xfrm>
              <a:off x="3745" y="3391"/>
              <a:ext cx="35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6871" name="Rectangle 206"/>
            <p:cNvSpPr>
              <a:spLocks noChangeArrowheads="1"/>
            </p:cNvSpPr>
            <p:nvPr/>
          </p:nvSpPr>
          <p:spPr bwMode="auto">
            <a:xfrm>
              <a:off x="3869" y="3405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6872" name="Rectangle 207"/>
            <p:cNvSpPr>
              <a:spLocks noChangeArrowheads="1"/>
            </p:cNvSpPr>
            <p:nvPr/>
          </p:nvSpPr>
          <p:spPr bwMode="auto">
            <a:xfrm>
              <a:off x="3985" y="3411"/>
              <a:ext cx="34" cy="35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6873" name="Rectangle 208"/>
            <p:cNvSpPr>
              <a:spLocks noChangeArrowheads="1"/>
            </p:cNvSpPr>
            <p:nvPr/>
          </p:nvSpPr>
          <p:spPr bwMode="auto">
            <a:xfrm>
              <a:off x="4101" y="3418"/>
              <a:ext cx="34" cy="35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6874" name="Rectangle 209"/>
            <p:cNvSpPr>
              <a:spLocks noChangeArrowheads="1"/>
            </p:cNvSpPr>
            <p:nvPr/>
          </p:nvSpPr>
          <p:spPr bwMode="auto">
            <a:xfrm>
              <a:off x="4218" y="3432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6875" name="Rectangle 210"/>
            <p:cNvSpPr>
              <a:spLocks noChangeArrowheads="1"/>
            </p:cNvSpPr>
            <p:nvPr/>
          </p:nvSpPr>
          <p:spPr bwMode="auto">
            <a:xfrm>
              <a:off x="4334" y="3432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6876" name="AutoShape 211"/>
            <p:cNvSpPr>
              <a:spLocks noChangeArrowheads="1"/>
            </p:cNvSpPr>
            <p:nvPr/>
          </p:nvSpPr>
          <p:spPr bwMode="auto">
            <a:xfrm>
              <a:off x="925" y="1412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7" name="AutoShape 212"/>
            <p:cNvSpPr>
              <a:spLocks noChangeArrowheads="1"/>
            </p:cNvSpPr>
            <p:nvPr/>
          </p:nvSpPr>
          <p:spPr bwMode="auto">
            <a:xfrm>
              <a:off x="1041" y="1453"/>
              <a:ext cx="41" cy="42"/>
            </a:xfrm>
            <a:custGeom>
              <a:avLst/>
              <a:gdLst>
                <a:gd name="T0" fmla="*/ 21 w 41"/>
                <a:gd name="T1" fmla="*/ 0 h 42"/>
                <a:gd name="T2" fmla="*/ 41 w 41"/>
                <a:gd name="T3" fmla="*/ 21 h 42"/>
                <a:gd name="T4" fmla="*/ 21 w 41"/>
                <a:gd name="T5" fmla="*/ 42 h 42"/>
                <a:gd name="T6" fmla="*/ 0 w 41"/>
                <a:gd name="T7" fmla="*/ 21 h 42"/>
                <a:gd name="T8" fmla="*/ 21 w 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2"/>
                <a:gd name="T17" fmla="*/ 41 w 4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2">
                  <a:moveTo>
                    <a:pt x="21" y="0"/>
                  </a:moveTo>
                  <a:lnTo>
                    <a:pt x="41" y="21"/>
                  </a:ln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8" name="AutoShape 213"/>
            <p:cNvSpPr>
              <a:spLocks noChangeArrowheads="1"/>
            </p:cNvSpPr>
            <p:nvPr/>
          </p:nvSpPr>
          <p:spPr bwMode="auto">
            <a:xfrm>
              <a:off x="1158" y="1488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9" name="AutoShape 214"/>
            <p:cNvSpPr>
              <a:spLocks noChangeArrowheads="1"/>
            </p:cNvSpPr>
            <p:nvPr/>
          </p:nvSpPr>
          <p:spPr bwMode="auto">
            <a:xfrm>
              <a:off x="1274" y="1522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0" name="AutoShape 215"/>
            <p:cNvSpPr>
              <a:spLocks noChangeArrowheads="1"/>
            </p:cNvSpPr>
            <p:nvPr/>
          </p:nvSpPr>
          <p:spPr bwMode="auto">
            <a:xfrm>
              <a:off x="1390" y="1563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1" name="AutoShape 216"/>
            <p:cNvSpPr>
              <a:spLocks noChangeArrowheads="1"/>
            </p:cNvSpPr>
            <p:nvPr/>
          </p:nvSpPr>
          <p:spPr bwMode="auto">
            <a:xfrm>
              <a:off x="1514" y="1611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2" name="AutoShape 217"/>
            <p:cNvSpPr>
              <a:spLocks noChangeArrowheads="1"/>
            </p:cNvSpPr>
            <p:nvPr/>
          </p:nvSpPr>
          <p:spPr bwMode="auto">
            <a:xfrm>
              <a:off x="1630" y="1659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3" name="AutoShape 218"/>
            <p:cNvSpPr>
              <a:spLocks noChangeArrowheads="1"/>
            </p:cNvSpPr>
            <p:nvPr/>
          </p:nvSpPr>
          <p:spPr bwMode="auto">
            <a:xfrm>
              <a:off x="1746" y="1727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4" name="AutoShape 219"/>
            <p:cNvSpPr>
              <a:spLocks noChangeArrowheads="1"/>
            </p:cNvSpPr>
            <p:nvPr/>
          </p:nvSpPr>
          <p:spPr bwMode="auto">
            <a:xfrm>
              <a:off x="1863" y="1803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5" name="AutoShape 220"/>
            <p:cNvSpPr>
              <a:spLocks noChangeArrowheads="1"/>
            </p:cNvSpPr>
            <p:nvPr/>
          </p:nvSpPr>
          <p:spPr bwMode="auto">
            <a:xfrm>
              <a:off x="1979" y="1898"/>
              <a:ext cx="41" cy="42"/>
            </a:xfrm>
            <a:custGeom>
              <a:avLst/>
              <a:gdLst>
                <a:gd name="T0" fmla="*/ 21 w 41"/>
                <a:gd name="T1" fmla="*/ 0 h 42"/>
                <a:gd name="T2" fmla="*/ 41 w 41"/>
                <a:gd name="T3" fmla="*/ 21 h 42"/>
                <a:gd name="T4" fmla="*/ 21 w 41"/>
                <a:gd name="T5" fmla="*/ 42 h 42"/>
                <a:gd name="T6" fmla="*/ 0 w 41"/>
                <a:gd name="T7" fmla="*/ 21 h 42"/>
                <a:gd name="T8" fmla="*/ 21 w 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2"/>
                <a:gd name="T17" fmla="*/ 41 w 4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2">
                  <a:moveTo>
                    <a:pt x="21" y="0"/>
                  </a:moveTo>
                  <a:lnTo>
                    <a:pt x="41" y="21"/>
                  </a:ln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6" name="AutoShape 221"/>
            <p:cNvSpPr>
              <a:spLocks noChangeArrowheads="1"/>
            </p:cNvSpPr>
            <p:nvPr/>
          </p:nvSpPr>
          <p:spPr bwMode="auto">
            <a:xfrm>
              <a:off x="2102" y="1994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7" name="AutoShape 222"/>
            <p:cNvSpPr>
              <a:spLocks noChangeArrowheads="1"/>
            </p:cNvSpPr>
            <p:nvPr/>
          </p:nvSpPr>
          <p:spPr bwMode="auto">
            <a:xfrm>
              <a:off x="2219" y="2097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8" name="AutoShape 223"/>
            <p:cNvSpPr>
              <a:spLocks noChangeArrowheads="1"/>
            </p:cNvSpPr>
            <p:nvPr/>
          </p:nvSpPr>
          <p:spPr bwMode="auto">
            <a:xfrm>
              <a:off x="2335" y="2207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9" name="AutoShape 224"/>
            <p:cNvSpPr>
              <a:spLocks noChangeArrowheads="1"/>
            </p:cNvSpPr>
            <p:nvPr/>
          </p:nvSpPr>
          <p:spPr bwMode="auto">
            <a:xfrm>
              <a:off x="2451" y="2343"/>
              <a:ext cx="42" cy="42"/>
            </a:xfrm>
            <a:custGeom>
              <a:avLst/>
              <a:gdLst>
                <a:gd name="T0" fmla="*/ 21 w 42"/>
                <a:gd name="T1" fmla="*/ 0 h 42"/>
                <a:gd name="T2" fmla="*/ 42 w 42"/>
                <a:gd name="T3" fmla="*/ 21 h 42"/>
                <a:gd name="T4" fmla="*/ 21 w 42"/>
                <a:gd name="T5" fmla="*/ 42 h 42"/>
                <a:gd name="T6" fmla="*/ 0 w 42"/>
                <a:gd name="T7" fmla="*/ 21 h 42"/>
                <a:gd name="T8" fmla="*/ 21 w 42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21" y="0"/>
                  </a:moveTo>
                  <a:lnTo>
                    <a:pt x="42" y="21"/>
                  </a:ln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0" name="AutoShape 225"/>
            <p:cNvSpPr>
              <a:spLocks noChangeArrowheads="1"/>
            </p:cNvSpPr>
            <p:nvPr/>
          </p:nvSpPr>
          <p:spPr bwMode="auto">
            <a:xfrm>
              <a:off x="2568" y="2467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1" name="AutoShape 226"/>
            <p:cNvSpPr>
              <a:spLocks noChangeArrowheads="1"/>
            </p:cNvSpPr>
            <p:nvPr/>
          </p:nvSpPr>
          <p:spPr bwMode="auto">
            <a:xfrm>
              <a:off x="2691" y="2597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2" name="AutoShape 227"/>
            <p:cNvSpPr>
              <a:spLocks noChangeArrowheads="1"/>
            </p:cNvSpPr>
            <p:nvPr/>
          </p:nvSpPr>
          <p:spPr bwMode="auto">
            <a:xfrm>
              <a:off x="2807" y="2720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3" name="AutoShape 228"/>
            <p:cNvSpPr>
              <a:spLocks noChangeArrowheads="1"/>
            </p:cNvSpPr>
            <p:nvPr/>
          </p:nvSpPr>
          <p:spPr bwMode="auto">
            <a:xfrm>
              <a:off x="2924" y="2836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4" name="AutoShape 229"/>
            <p:cNvSpPr>
              <a:spLocks noChangeArrowheads="1"/>
            </p:cNvSpPr>
            <p:nvPr/>
          </p:nvSpPr>
          <p:spPr bwMode="auto">
            <a:xfrm>
              <a:off x="3040" y="2946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5" name="AutoShape 230"/>
            <p:cNvSpPr>
              <a:spLocks noChangeArrowheads="1"/>
            </p:cNvSpPr>
            <p:nvPr/>
          </p:nvSpPr>
          <p:spPr bwMode="auto">
            <a:xfrm>
              <a:off x="3157" y="3042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6" name="AutoShape 231"/>
            <p:cNvSpPr>
              <a:spLocks noChangeArrowheads="1"/>
            </p:cNvSpPr>
            <p:nvPr/>
          </p:nvSpPr>
          <p:spPr bwMode="auto">
            <a:xfrm>
              <a:off x="3280" y="3138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7" name="AutoShape 232"/>
            <p:cNvSpPr>
              <a:spLocks noChangeArrowheads="1"/>
            </p:cNvSpPr>
            <p:nvPr/>
          </p:nvSpPr>
          <p:spPr bwMode="auto">
            <a:xfrm>
              <a:off x="3396" y="3206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8" name="AutoShape 233"/>
            <p:cNvSpPr>
              <a:spLocks noChangeArrowheads="1"/>
            </p:cNvSpPr>
            <p:nvPr/>
          </p:nvSpPr>
          <p:spPr bwMode="auto">
            <a:xfrm>
              <a:off x="3513" y="3275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9" name="AutoShape 234"/>
            <p:cNvSpPr>
              <a:spLocks noChangeArrowheads="1"/>
            </p:cNvSpPr>
            <p:nvPr/>
          </p:nvSpPr>
          <p:spPr bwMode="auto">
            <a:xfrm>
              <a:off x="3629" y="3322"/>
              <a:ext cx="41" cy="42"/>
            </a:xfrm>
            <a:custGeom>
              <a:avLst/>
              <a:gdLst>
                <a:gd name="T0" fmla="*/ 20 w 41"/>
                <a:gd name="T1" fmla="*/ 0 h 42"/>
                <a:gd name="T2" fmla="*/ 41 w 41"/>
                <a:gd name="T3" fmla="*/ 21 h 42"/>
                <a:gd name="T4" fmla="*/ 20 w 41"/>
                <a:gd name="T5" fmla="*/ 42 h 42"/>
                <a:gd name="T6" fmla="*/ 0 w 41"/>
                <a:gd name="T7" fmla="*/ 21 h 42"/>
                <a:gd name="T8" fmla="*/ 20 w 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2"/>
                <a:gd name="T17" fmla="*/ 41 w 4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2">
                  <a:moveTo>
                    <a:pt x="20" y="0"/>
                  </a:moveTo>
                  <a:lnTo>
                    <a:pt x="41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00" name="AutoShape 235"/>
            <p:cNvSpPr>
              <a:spLocks noChangeArrowheads="1"/>
            </p:cNvSpPr>
            <p:nvPr/>
          </p:nvSpPr>
          <p:spPr bwMode="auto">
            <a:xfrm>
              <a:off x="3745" y="3370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01" name="AutoShape 236"/>
            <p:cNvSpPr>
              <a:spLocks noChangeArrowheads="1"/>
            </p:cNvSpPr>
            <p:nvPr/>
          </p:nvSpPr>
          <p:spPr bwMode="auto">
            <a:xfrm>
              <a:off x="3869" y="3398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02" name="AutoShape 237"/>
            <p:cNvSpPr>
              <a:spLocks noChangeArrowheads="1"/>
            </p:cNvSpPr>
            <p:nvPr/>
          </p:nvSpPr>
          <p:spPr bwMode="auto">
            <a:xfrm>
              <a:off x="3985" y="3418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03" name="AutoShape 238"/>
            <p:cNvSpPr>
              <a:spLocks noChangeArrowheads="1"/>
            </p:cNvSpPr>
            <p:nvPr/>
          </p:nvSpPr>
          <p:spPr bwMode="auto">
            <a:xfrm>
              <a:off x="4101" y="3432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04" name="AutoShape 239"/>
            <p:cNvSpPr>
              <a:spLocks noChangeArrowheads="1"/>
            </p:cNvSpPr>
            <p:nvPr/>
          </p:nvSpPr>
          <p:spPr bwMode="auto">
            <a:xfrm>
              <a:off x="4218" y="3432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05" name="AutoShape 240"/>
            <p:cNvSpPr>
              <a:spLocks noChangeArrowheads="1"/>
            </p:cNvSpPr>
            <p:nvPr/>
          </p:nvSpPr>
          <p:spPr bwMode="auto">
            <a:xfrm>
              <a:off x="4334" y="3432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06" name="Rectangle 241"/>
            <p:cNvSpPr>
              <a:spLocks noChangeArrowheads="1"/>
            </p:cNvSpPr>
            <p:nvPr/>
          </p:nvSpPr>
          <p:spPr bwMode="auto">
            <a:xfrm>
              <a:off x="774" y="3418"/>
              <a:ext cx="96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0,%</a:t>
              </a:r>
            </a:p>
          </p:txBody>
        </p:sp>
        <p:sp>
          <p:nvSpPr>
            <p:cNvPr id="36907" name="Rectangle 242"/>
            <p:cNvSpPr>
              <a:spLocks noChangeArrowheads="1"/>
            </p:cNvSpPr>
            <p:nvPr/>
          </p:nvSpPr>
          <p:spPr bwMode="auto">
            <a:xfrm>
              <a:off x="745" y="3213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10,%</a:t>
              </a:r>
            </a:p>
          </p:txBody>
        </p:sp>
        <p:sp>
          <p:nvSpPr>
            <p:cNvPr id="36908" name="Rectangle 243"/>
            <p:cNvSpPr>
              <a:spLocks noChangeArrowheads="1"/>
            </p:cNvSpPr>
            <p:nvPr/>
          </p:nvSpPr>
          <p:spPr bwMode="auto">
            <a:xfrm>
              <a:off x="745" y="3014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20,%</a:t>
              </a:r>
            </a:p>
          </p:txBody>
        </p:sp>
        <p:sp>
          <p:nvSpPr>
            <p:cNvPr id="36909" name="Rectangle 244"/>
            <p:cNvSpPr>
              <a:spLocks noChangeArrowheads="1"/>
            </p:cNvSpPr>
            <p:nvPr/>
          </p:nvSpPr>
          <p:spPr bwMode="auto">
            <a:xfrm>
              <a:off x="745" y="2809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30,%</a:t>
              </a:r>
            </a:p>
          </p:txBody>
        </p:sp>
        <p:sp>
          <p:nvSpPr>
            <p:cNvPr id="36910" name="Rectangle 245"/>
            <p:cNvSpPr>
              <a:spLocks noChangeArrowheads="1"/>
            </p:cNvSpPr>
            <p:nvPr/>
          </p:nvSpPr>
          <p:spPr bwMode="auto">
            <a:xfrm>
              <a:off x="745" y="2610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40,%</a:t>
              </a:r>
            </a:p>
          </p:txBody>
        </p:sp>
        <p:sp>
          <p:nvSpPr>
            <p:cNvPr id="36911" name="Rectangle 246"/>
            <p:cNvSpPr>
              <a:spLocks noChangeArrowheads="1"/>
            </p:cNvSpPr>
            <p:nvPr/>
          </p:nvSpPr>
          <p:spPr bwMode="auto">
            <a:xfrm>
              <a:off x="745" y="2405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50,%</a:t>
              </a:r>
            </a:p>
          </p:txBody>
        </p:sp>
        <p:sp>
          <p:nvSpPr>
            <p:cNvPr id="36912" name="Rectangle 247"/>
            <p:cNvSpPr>
              <a:spLocks noChangeArrowheads="1"/>
            </p:cNvSpPr>
            <p:nvPr/>
          </p:nvSpPr>
          <p:spPr bwMode="auto">
            <a:xfrm>
              <a:off x="745" y="2200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60,%</a:t>
              </a:r>
            </a:p>
          </p:txBody>
        </p:sp>
        <p:sp>
          <p:nvSpPr>
            <p:cNvPr id="36913" name="Rectangle 248"/>
            <p:cNvSpPr>
              <a:spLocks noChangeArrowheads="1"/>
            </p:cNvSpPr>
            <p:nvPr/>
          </p:nvSpPr>
          <p:spPr bwMode="auto">
            <a:xfrm>
              <a:off x="745" y="2001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70,%</a:t>
              </a:r>
            </a:p>
          </p:txBody>
        </p:sp>
        <p:sp>
          <p:nvSpPr>
            <p:cNvPr id="36914" name="Rectangle 249"/>
            <p:cNvSpPr>
              <a:spLocks noChangeArrowheads="1"/>
            </p:cNvSpPr>
            <p:nvPr/>
          </p:nvSpPr>
          <p:spPr bwMode="auto">
            <a:xfrm>
              <a:off x="745" y="1796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80,%</a:t>
              </a:r>
            </a:p>
          </p:txBody>
        </p:sp>
        <p:sp>
          <p:nvSpPr>
            <p:cNvPr id="36915" name="Rectangle 250"/>
            <p:cNvSpPr>
              <a:spLocks noChangeArrowheads="1"/>
            </p:cNvSpPr>
            <p:nvPr/>
          </p:nvSpPr>
          <p:spPr bwMode="auto">
            <a:xfrm>
              <a:off x="745" y="1597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90,%</a:t>
              </a:r>
            </a:p>
          </p:txBody>
        </p:sp>
        <p:sp>
          <p:nvSpPr>
            <p:cNvPr id="36916" name="Rectangle 251"/>
            <p:cNvSpPr>
              <a:spLocks noChangeArrowheads="1"/>
            </p:cNvSpPr>
            <p:nvPr/>
          </p:nvSpPr>
          <p:spPr bwMode="auto">
            <a:xfrm>
              <a:off x="720" y="1392"/>
              <a:ext cx="158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100,%</a:t>
              </a:r>
            </a:p>
          </p:txBody>
        </p:sp>
        <p:sp>
          <p:nvSpPr>
            <p:cNvPr id="36917" name="Rectangle 252"/>
            <p:cNvSpPr>
              <a:spLocks noChangeArrowheads="1"/>
            </p:cNvSpPr>
            <p:nvPr/>
          </p:nvSpPr>
          <p:spPr bwMode="auto">
            <a:xfrm>
              <a:off x="946" y="3514"/>
              <a:ext cx="4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36918" name="Rectangle 253"/>
            <p:cNvSpPr>
              <a:spLocks noChangeArrowheads="1"/>
            </p:cNvSpPr>
            <p:nvPr/>
          </p:nvSpPr>
          <p:spPr bwMode="auto">
            <a:xfrm>
              <a:off x="1062" y="3514"/>
              <a:ext cx="4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36919" name="Rectangle 254"/>
            <p:cNvSpPr>
              <a:spLocks noChangeArrowheads="1"/>
            </p:cNvSpPr>
            <p:nvPr/>
          </p:nvSpPr>
          <p:spPr bwMode="auto">
            <a:xfrm>
              <a:off x="1179" y="3514"/>
              <a:ext cx="4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36920" name="Rectangle 255"/>
            <p:cNvSpPr>
              <a:spLocks noChangeArrowheads="1"/>
            </p:cNvSpPr>
            <p:nvPr/>
          </p:nvSpPr>
          <p:spPr bwMode="auto">
            <a:xfrm>
              <a:off x="1295" y="3514"/>
              <a:ext cx="4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6</a:t>
              </a:r>
            </a:p>
          </p:txBody>
        </p:sp>
        <p:sp>
          <p:nvSpPr>
            <p:cNvPr id="36921" name="Rectangle 256"/>
            <p:cNvSpPr>
              <a:spLocks noChangeArrowheads="1"/>
            </p:cNvSpPr>
            <p:nvPr/>
          </p:nvSpPr>
          <p:spPr bwMode="auto">
            <a:xfrm>
              <a:off x="1411" y="3514"/>
              <a:ext cx="4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8</a:t>
              </a:r>
            </a:p>
          </p:txBody>
        </p:sp>
        <p:sp>
          <p:nvSpPr>
            <p:cNvPr id="36922" name="Rectangle 257"/>
            <p:cNvSpPr>
              <a:spLocks noChangeArrowheads="1"/>
            </p:cNvSpPr>
            <p:nvPr/>
          </p:nvSpPr>
          <p:spPr bwMode="auto">
            <a:xfrm>
              <a:off x="1514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10</a:t>
              </a:r>
            </a:p>
          </p:txBody>
        </p:sp>
        <p:sp>
          <p:nvSpPr>
            <p:cNvPr id="36923" name="Rectangle 258"/>
            <p:cNvSpPr>
              <a:spLocks noChangeArrowheads="1"/>
            </p:cNvSpPr>
            <p:nvPr/>
          </p:nvSpPr>
          <p:spPr bwMode="auto">
            <a:xfrm>
              <a:off x="1630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12</a:t>
              </a:r>
            </a:p>
          </p:txBody>
        </p:sp>
        <p:sp>
          <p:nvSpPr>
            <p:cNvPr id="36924" name="Rectangle 259"/>
            <p:cNvSpPr>
              <a:spLocks noChangeArrowheads="1"/>
            </p:cNvSpPr>
            <p:nvPr/>
          </p:nvSpPr>
          <p:spPr bwMode="auto">
            <a:xfrm>
              <a:off x="1747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14</a:t>
              </a:r>
            </a:p>
          </p:txBody>
        </p:sp>
        <p:sp>
          <p:nvSpPr>
            <p:cNvPr id="36925" name="Rectangle 260"/>
            <p:cNvSpPr>
              <a:spLocks noChangeArrowheads="1"/>
            </p:cNvSpPr>
            <p:nvPr/>
          </p:nvSpPr>
          <p:spPr bwMode="auto">
            <a:xfrm>
              <a:off x="1863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16</a:t>
              </a:r>
            </a:p>
          </p:txBody>
        </p:sp>
        <p:sp>
          <p:nvSpPr>
            <p:cNvPr id="36926" name="Rectangle 261"/>
            <p:cNvSpPr>
              <a:spLocks noChangeArrowheads="1"/>
            </p:cNvSpPr>
            <p:nvPr/>
          </p:nvSpPr>
          <p:spPr bwMode="auto">
            <a:xfrm>
              <a:off x="1980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18</a:t>
              </a:r>
            </a:p>
          </p:txBody>
        </p:sp>
        <p:sp>
          <p:nvSpPr>
            <p:cNvPr id="36927" name="Rectangle 262"/>
            <p:cNvSpPr>
              <a:spLocks noChangeArrowheads="1"/>
            </p:cNvSpPr>
            <p:nvPr/>
          </p:nvSpPr>
          <p:spPr bwMode="auto">
            <a:xfrm>
              <a:off x="2103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20</a:t>
              </a:r>
            </a:p>
          </p:txBody>
        </p:sp>
        <p:sp>
          <p:nvSpPr>
            <p:cNvPr id="36928" name="Rectangle 263"/>
            <p:cNvSpPr>
              <a:spLocks noChangeArrowheads="1"/>
            </p:cNvSpPr>
            <p:nvPr/>
          </p:nvSpPr>
          <p:spPr bwMode="auto">
            <a:xfrm>
              <a:off x="2219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22</a:t>
              </a:r>
            </a:p>
          </p:txBody>
        </p:sp>
        <p:sp>
          <p:nvSpPr>
            <p:cNvPr id="36929" name="Rectangle 264"/>
            <p:cNvSpPr>
              <a:spLocks noChangeArrowheads="1"/>
            </p:cNvSpPr>
            <p:nvPr/>
          </p:nvSpPr>
          <p:spPr bwMode="auto">
            <a:xfrm>
              <a:off x="2336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24</a:t>
              </a:r>
            </a:p>
          </p:txBody>
        </p:sp>
        <p:sp>
          <p:nvSpPr>
            <p:cNvPr id="36930" name="Rectangle 265"/>
            <p:cNvSpPr>
              <a:spLocks noChangeArrowheads="1"/>
            </p:cNvSpPr>
            <p:nvPr/>
          </p:nvSpPr>
          <p:spPr bwMode="auto">
            <a:xfrm>
              <a:off x="2452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26</a:t>
              </a:r>
            </a:p>
          </p:txBody>
        </p:sp>
        <p:sp>
          <p:nvSpPr>
            <p:cNvPr id="36931" name="Rectangle 266"/>
            <p:cNvSpPr>
              <a:spLocks noChangeArrowheads="1"/>
            </p:cNvSpPr>
            <p:nvPr/>
          </p:nvSpPr>
          <p:spPr bwMode="auto">
            <a:xfrm>
              <a:off x="2568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28</a:t>
              </a:r>
            </a:p>
          </p:txBody>
        </p:sp>
        <p:sp>
          <p:nvSpPr>
            <p:cNvPr id="36932" name="Rectangle 267"/>
            <p:cNvSpPr>
              <a:spLocks noChangeArrowheads="1"/>
            </p:cNvSpPr>
            <p:nvPr/>
          </p:nvSpPr>
          <p:spPr bwMode="auto">
            <a:xfrm>
              <a:off x="2692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30</a:t>
              </a:r>
            </a:p>
          </p:txBody>
        </p:sp>
        <p:sp>
          <p:nvSpPr>
            <p:cNvPr id="36933" name="Rectangle 268"/>
            <p:cNvSpPr>
              <a:spLocks noChangeArrowheads="1"/>
            </p:cNvSpPr>
            <p:nvPr/>
          </p:nvSpPr>
          <p:spPr bwMode="auto">
            <a:xfrm>
              <a:off x="2808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32</a:t>
              </a:r>
            </a:p>
          </p:txBody>
        </p:sp>
        <p:sp>
          <p:nvSpPr>
            <p:cNvPr id="36934" name="Rectangle 269"/>
            <p:cNvSpPr>
              <a:spLocks noChangeArrowheads="1"/>
            </p:cNvSpPr>
            <p:nvPr/>
          </p:nvSpPr>
          <p:spPr bwMode="auto">
            <a:xfrm>
              <a:off x="2924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34</a:t>
              </a:r>
            </a:p>
          </p:txBody>
        </p:sp>
        <p:sp>
          <p:nvSpPr>
            <p:cNvPr id="36935" name="Rectangle 270"/>
            <p:cNvSpPr>
              <a:spLocks noChangeArrowheads="1"/>
            </p:cNvSpPr>
            <p:nvPr/>
          </p:nvSpPr>
          <p:spPr bwMode="auto">
            <a:xfrm>
              <a:off x="3041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36</a:t>
              </a:r>
            </a:p>
          </p:txBody>
        </p:sp>
        <p:sp>
          <p:nvSpPr>
            <p:cNvPr id="36936" name="Rectangle 271"/>
            <p:cNvSpPr>
              <a:spLocks noChangeArrowheads="1"/>
            </p:cNvSpPr>
            <p:nvPr/>
          </p:nvSpPr>
          <p:spPr bwMode="auto">
            <a:xfrm>
              <a:off x="3157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38</a:t>
              </a:r>
            </a:p>
          </p:txBody>
        </p:sp>
        <p:sp>
          <p:nvSpPr>
            <p:cNvPr id="36937" name="Rectangle 272"/>
            <p:cNvSpPr>
              <a:spLocks noChangeArrowheads="1"/>
            </p:cNvSpPr>
            <p:nvPr/>
          </p:nvSpPr>
          <p:spPr bwMode="auto">
            <a:xfrm>
              <a:off x="3280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40</a:t>
              </a:r>
            </a:p>
          </p:txBody>
        </p:sp>
        <p:sp>
          <p:nvSpPr>
            <p:cNvPr id="36938" name="Rectangle 273"/>
            <p:cNvSpPr>
              <a:spLocks noChangeArrowheads="1"/>
            </p:cNvSpPr>
            <p:nvPr/>
          </p:nvSpPr>
          <p:spPr bwMode="auto">
            <a:xfrm>
              <a:off x="3397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42</a:t>
              </a:r>
            </a:p>
          </p:txBody>
        </p:sp>
        <p:sp>
          <p:nvSpPr>
            <p:cNvPr id="36939" name="Rectangle 274"/>
            <p:cNvSpPr>
              <a:spLocks noChangeArrowheads="1"/>
            </p:cNvSpPr>
            <p:nvPr/>
          </p:nvSpPr>
          <p:spPr bwMode="auto">
            <a:xfrm>
              <a:off x="3513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44</a:t>
              </a:r>
            </a:p>
          </p:txBody>
        </p:sp>
        <p:sp>
          <p:nvSpPr>
            <p:cNvPr id="36940" name="Rectangle 275"/>
            <p:cNvSpPr>
              <a:spLocks noChangeArrowheads="1"/>
            </p:cNvSpPr>
            <p:nvPr/>
          </p:nvSpPr>
          <p:spPr bwMode="auto">
            <a:xfrm>
              <a:off x="3629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46</a:t>
              </a:r>
            </a:p>
          </p:txBody>
        </p:sp>
        <p:sp>
          <p:nvSpPr>
            <p:cNvPr id="36941" name="Rectangle 276"/>
            <p:cNvSpPr>
              <a:spLocks noChangeArrowheads="1"/>
            </p:cNvSpPr>
            <p:nvPr/>
          </p:nvSpPr>
          <p:spPr bwMode="auto">
            <a:xfrm>
              <a:off x="3746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48</a:t>
              </a:r>
            </a:p>
          </p:txBody>
        </p:sp>
        <p:sp>
          <p:nvSpPr>
            <p:cNvPr id="36942" name="Rectangle 277"/>
            <p:cNvSpPr>
              <a:spLocks noChangeArrowheads="1"/>
            </p:cNvSpPr>
            <p:nvPr/>
          </p:nvSpPr>
          <p:spPr bwMode="auto">
            <a:xfrm>
              <a:off x="3869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50</a:t>
              </a:r>
            </a:p>
          </p:txBody>
        </p:sp>
        <p:sp>
          <p:nvSpPr>
            <p:cNvPr id="36943" name="Rectangle 278"/>
            <p:cNvSpPr>
              <a:spLocks noChangeArrowheads="1"/>
            </p:cNvSpPr>
            <p:nvPr/>
          </p:nvSpPr>
          <p:spPr bwMode="auto">
            <a:xfrm>
              <a:off x="3985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52</a:t>
              </a:r>
            </a:p>
          </p:txBody>
        </p:sp>
        <p:sp>
          <p:nvSpPr>
            <p:cNvPr id="36944" name="Rectangle 279"/>
            <p:cNvSpPr>
              <a:spLocks noChangeArrowheads="1"/>
            </p:cNvSpPr>
            <p:nvPr/>
          </p:nvSpPr>
          <p:spPr bwMode="auto">
            <a:xfrm>
              <a:off x="4102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54</a:t>
              </a:r>
            </a:p>
          </p:txBody>
        </p:sp>
        <p:sp>
          <p:nvSpPr>
            <p:cNvPr id="36945" name="Rectangle 280"/>
            <p:cNvSpPr>
              <a:spLocks noChangeArrowheads="1"/>
            </p:cNvSpPr>
            <p:nvPr/>
          </p:nvSpPr>
          <p:spPr bwMode="auto">
            <a:xfrm>
              <a:off x="4218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56</a:t>
              </a:r>
            </a:p>
          </p:txBody>
        </p:sp>
        <p:sp>
          <p:nvSpPr>
            <p:cNvPr id="36946" name="Rectangle 281"/>
            <p:cNvSpPr>
              <a:spLocks noChangeArrowheads="1"/>
            </p:cNvSpPr>
            <p:nvPr/>
          </p:nvSpPr>
          <p:spPr bwMode="auto">
            <a:xfrm>
              <a:off x="4334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58</a:t>
              </a:r>
            </a:p>
          </p:txBody>
        </p:sp>
        <p:sp>
          <p:nvSpPr>
            <p:cNvPr id="36947" name="Rectangle 282"/>
            <p:cNvSpPr>
              <a:spLocks noChangeArrowheads="1"/>
            </p:cNvSpPr>
            <p:nvPr/>
          </p:nvSpPr>
          <p:spPr bwMode="auto">
            <a:xfrm>
              <a:off x="1264" y="3610"/>
              <a:ext cx="2831" cy="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800" b="1">
                  <a:solidFill>
                    <a:srgbClr val="000000"/>
                  </a:solidFill>
                  <a:latin typeface="Arial" pitchFamily="34" charset="0"/>
                </a:rPr>
                <a:t>Accessibility of Lys side chain (square A)‏</a:t>
              </a:r>
            </a:p>
          </p:txBody>
        </p:sp>
        <p:sp>
          <p:nvSpPr>
            <p:cNvPr id="36948" name="Rectangle 283"/>
            <p:cNvSpPr>
              <a:spLocks noChangeArrowheads="1"/>
            </p:cNvSpPr>
            <p:nvPr/>
          </p:nvSpPr>
          <p:spPr bwMode="auto">
            <a:xfrm rot="-5400000">
              <a:off x="282" y="2385"/>
              <a:ext cx="603" cy="1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500" b="1">
                  <a:solidFill>
                    <a:srgbClr val="000000"/>
                  </a:solidFill>
                  <a:latin typeface="Arial" pitchFamily="34" charset="0"/>
                </a:rPr>
                <a:t>Frequency</a:t>
              </a:r>
            </a:p>
          </p:txBody>
        </p:sp>
        <p:sp>
          <p:nvSpPr>
            <p:cNvPr id="36949" name="Rectangle 284"/>
            <p:cNvSpPr>
              <a:spLocks noChangeArrowheads="1"/>
            </p:cNvSpPr>
            <p:nvPr/>
          </p:nvSpPr>
          <p:spPr bwMode="auto">
            <a:xfrm>
              <a:off x="3615" y="1796"/>
              <a:ext cx="712" cy="267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6950" name="Line 285"/>
            <p:cNvSpPr>
              <a:spLocks noChangeShapeType="1"/>
            </p:cNvSpPr>
            <p:nvPr/>
          </p:nvSpPr>
          <p:spPr bwMode="auto">
            <a:xfrm>
              <a:off x="3643" y="1857"/>
              <a:ext cx="184" cy="1"/>
            </a:xfrm>
            <a:prstGeom prst="line">
              <a:avLst/>
            </a:prstGeom>
            <a:noFill/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51" name="Rectangle 286"/>
            <p:cNvSpPr>
              <a:spLocks noChangeArrowheads="1"/>
            </p:cNvSpPr>
            <p:nvPr/>
          </p:nvSpPr>
          <p:spPr bwMode="auto">
            <a:xfrm>
              <a:off x="3711" y="1837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6952" name="Rectangle 287"/>
            <p:cNvSpPr>
              <a:spLocks noChangeArrowheads="1"/>
            </p:cNvSpPr>
            <p:nvPr/>
          </p:nvSpPr>
          <p:spPr bwMode="auto">
            <a:xfrm>
              <a:off x="3847" y="1809"/>
              <a:ext cx="454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Frequency(%)‏</a:t>
              </a:r>
            </a:p>
          </p:txBody>
        </p:sp>
        <p:sp>
          <p:nvSpPr>
            <p:cNvPr id="36953" name="Line 288"/>
            <p:cNvSpPr>
              <a:spLocks noChangeShapeType="1"/>
            </p:cNvSpPr>
            <p:nvPr/>
          </p:nvSpPr>
          <p:spPr bwMode="auto">
            <a:xfrm>
              <a:off x="3643" y="1987"/>
              <a:ext cx="184" cy="1"/>
            </a:xfrm>
            <a:prstGeom prst="line">
              <a:avLst/>
            </a:prstGeom>
            <a:noFill/>
            <a:ln w="1116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54" name="AutoShape 289"/>
            <p:cNvSpPr>
              <a:spLocks noChangeArrowheads="1"/>
            </p:cNvSpPr>
            <p:nvPr/>
          </p:nvSpPr>
          <p:spPr bwMode="auto">
            <a:xfrm>
              <a:off x="3711" y="1967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55" name="Rectangle 290"/>
            <p:cNvSpPr>
              <a:spLocks noChangeArrowheads="1"/>
            </p:cNvSpPr>
            <p:nvPr/>
          </p:nvSpPr>
          <p:spPr bwMode="auto">
            <a:xfrm>
              <a:off x="3847" y="1940"/>
              <a:ext cx="375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In</a:t>
              </a:r>
              <a:r>
                <a:rPr lang="en-US" sz="90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egral (%)‏</a:t>
              </a:r>
            </a:p>
          </p:txBody>
        </p:sp>
        <p:sp>
          <p:nvSpPr>
            <p:cNvPr id="36956" name="Rectangle 291"/>
            <p:cNvSpPr>
              <a:spLocks noChangeArrowheads="1"/>
            </p:cNvSpPr>
            <p:nvPr/>
          </p:nvSpPr>
          <p:spPr bwMode="auto">
            <a:xfrm>
              <a:off x="418" y="1330"/>
              <a:ext cx="4101" cy="2739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6957" name="Rectangle 292"/>
            <p:cNvSpPr>
              <a:spLocks noChangeArrowheads="1"/>
            </p:cNvSpPr>
            <p:nvPr/>
          </p:nvSpPr>
          <p:spPr bwMode="auto">
            <a:xfrm>
              <a:off x="721" y="3840"/>
              <a:ext cx="3725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>
                  <a:solidFill>
                    <a:srgbClr val="000000"/>
                  </a:solidFill>
                </a:rPr>
                <a:t>90% </a:t>
              </a:r>
              <a:r>
                <a:rPr lang="en-US">
                  <a:solidFill>
                    <a:srgbClr val="000000"/>
                  </a:solidFill>
                </a:rPr>
                <a:t>Lys </a:t>
              </a:r>
              <a:r>
                <a:rPr lang="ru-RU">
                  <a:solidFill>
                    <a:srgbClr val="000000"/>
                  </a:solidFill>
                </a:rPr>
                <a:t> экспонированы на </a:t>
              </a:r>
              <a:r>
                <a:rPr lang="en-US">
                  <a:solidFill>
                    <a:srgbClr val="000000"/>
                  </a:solidFill>
                </a:rPr>
                <a:t>76</a:t>
              </a:r>
              <a:r>
                <a:rPr lang="ru-RU">
                  <a:solidFill>
                    <a:srgbClr val="000000"/>
                  </a:solidFill>
                </a:rPr>
                <a:t>%  или менее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912813" y="457200"/>
            <a:ext cx="7624762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</a:rPr>
              <a:t>Экспонированность боковой цепи </a:t>
            </a:r>
            <a:r>
              <a:rPr lang="en-US" sz="3600">
                <a:solidFill>
                  <a:srgbClr val="000000"/>
                </a:solidFill>
              </a:rPr>
              <a:t>Trp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>
                <a:solidFill>
                  <a:srgbClr val="000000"/>
                </a:solidFill>
              </a:rPr>
              <a:t>(похожие графики у </a:t>
            </a:r>
            <a:r>
              <a:rPr lang="en-US" sz="3200">
                <a:solidFill>
                  <a:srgbClr val="000000"/>
                </a:solidFill>
              </a:rPr>
              <a:t>Tyr, His, Phe, Pro)</a:t>
            </a:r>
            <a:r>
              <a:rPr lang="en-US" sz="3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7323138" y="2133600"/>
            <a:ext cx="1525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Max=</a:t>
            </a:r>
            <a:r>
              <a:rPr lang="ru-RU">
                <a:solidFill>
                  <a:srgbClr val="000000"/>
                </a:solidFill>
              </a:rPr>
              <a:t>72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Å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2</a:t>
            </a:r>
          </a:p>
        </p:txBody>
      </p:sp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511175" y="2035175"/>
            <a:ext cx="6661150" cy="4443413"/>
            <a:chOff x="322" y="1282"/>
            <a:chExt cx="4196" cy="2799"/>
          </a:xfrm>
        </p:grpSpPr>
        <p:grpSp>
          <p:nvGrpSpPr>
            <p:cNvPr id="37893" name="Group 4"/>
            <p:cNvGrpSpPr>
              <a:grpSpLocks/>
            </p:cNvGrpSpPr>
            <p:nvPr/>
          </p:nvGrpSpPr>
          <p:grpSpPr bwMode="auto">
            <a:xfrm>
              <a:off x="322" y="1282"/>
              <a:ext cx="4196" cy="2752"/>
              <a:chOff x="322" y="1282"/>
              <a:chExt cx="4196" cy="2752"/>
            </a:xfrm>
          </p:grpSpPr>
          <p:sp>
            <p:nvSpPr>
              <p:cNvPr id="38013" name="Rectangle 5"/>
              <p:cNvSpPr>
                <a:spLocks noChangeArrowheads="1"/>
              </p:cNvSpPr>
              <p:nvPr/>
            </p:nvSpPr>
            <p:spPr bwMode="auto">
              <a:xfrm>
                <a:off x="322" y="1282"/>
                <a:ext cx="4197" cy="275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8014" name="Rectangle 6"/>
              <p:cNvSpPr>
                <a:spLocks noChangeArrowheads="1"/>
              </p:cNvSpPr>
              <p:nvPr/>
            </p:nvSpPr>
            <p:spPr bwMode="auto">
              <a:xfrm>
                <a:off x="795" y="1378"/>
                <a:ext cx="3635" cy="195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8015" name="Line 7"/>
              <p:cNvSpPr>
                <a:spLocks noChangeShapeType="1"/>
              </p:cNvSpPr>
              <p:nvPr/>
            </p:nvSpPr>
            <p:spPr bwMode="auto">
              <a:xfrm>
                <a:off x="795" y="3241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16" name="Line 8"/>
              <p:cNvSpPr>
                <a:spLocks noChangeShapeType="1"/>
              </p:cNvSpPr>
              <p:nvPr/>
            </p:nvSpPr>
            <p:spPr bwMode="auto">
              <a:xfrm>
                <a:off x="795" y="3042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17" name="Line 9"/>
              <p:cNvSpPr>
                <a:spLocks noChangeShapeType="1"/>
              </p:cNvSpPr>
              <p:nvPr/>
            </p:nvSpPr>
            <p:spPr bwMode="auto">
              <a:xfrm>
                <a:off x="795" y="2850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18" name="Line 10"/>
              <p:cNvSpPr>
                <a:spLocks noChangeShapeType="1"/>
              </p:cNvSpPr>
              <p:nvPr/>
            </p:nvSpPr>
            <p:spPr bwMode="auto">
              <a:xfrm>
                <a:off x="795" y="2652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19" name="Line 11"/>
              <p:cNvSpPr>
                <a:spLocks noChangeShapeType="1"/>
              </p:cNvSpPr>
              <p:nvPr/>
            </p:nvSpPr>
            <p:spPr bwMode="auto">
              <a:xfrm>
                <a:off x="795" y="2453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0" name="Line 12"/>
              <p:cNvSpPr>
                <a:spLocks noChangeShapeType="1"/>
              </p:cNvSpPr>
              <p:nvPr/>
            </p:nvSpPr>
            <p:spPr bwMode="auto">
              <a:xfrm>
                <a:off x="795" y="2261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1" name="Line 13"/>
              <p:cNvSpPr>
                <a:spLocks noChangeShapeType="1"/>
              </p:cNvSpPr>
              <p:nvPr/>
            </p:nvSpPr>
            <p:spPr bwMode="auto">
              <a:xfrm>
                <a:off x="795" y="2063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2" name="Line 14"/>
              <p:cNvSpPr>
                <a:spLocks noChangeShapeType="1"/>
              </p:cNvSpPr>
              <p:nvPr/>
            </p:nvSpPr>
            <p:spPr bwMode="auto">
              <a:xfrm>
                <a:off x="795" y="1864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3" name="Line 15"/>
              <p:cNvSpPr>
                <a:spLocks noChangeShapeType="1"/>
              </p:cNvSpPr>
              <p:nvPr/>
            </p:nvSpPr>
            <p:spPr bwMode="auto">
              <a:xfrm>
                <a:off x="795" y="1673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4" name="Line 16"/>
              <p:cNvSpPr>
                <a:spLocks noChangeShapeType="1"/>
              </p:cNvSpPr>
              <p:nvPr/>
            </p:nvSpPr>
            <p:spPr bwMode="auto">
              <a:xfrm>
                <a:off x="795" y="1474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5" name="Line 17"/>
              <p:cNvSpPr>
                <a:spLocks noChangeShapeType="1"/>
              </p:cNvSpPr>
              <p:nvPr/>
            </p:nvSpPr>
            <p:spPr bwMode="auto">
              <a:xfrm>
                <a:off x="795" y="3138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6" name="Line 18"/>
              <p:cNvSpPr>
                <a:spLocks noChangeShapeType="1"/>
              </p:cNvSpPr>
              <p:nvPr/>
            </p:nvSpPr>
            <p:spPr bwMode="auto">
              <a:xfrm>
                <a:off x="795" y="2946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7" name="Line 19"/>
              <p:cNvSpPr>
                <a:spLocks noChangeShapeType="1"/>
              </p:cNvSpPr>
              <p:nvPr/>
            </p:nvSpPr>
            <p:spPr bwMode="auto">
              <a:xfrm>
                <a:off x="795" y="2748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8" name="Line 20"/>
              <p:cNvSpPr>
                <a:spLocks noChangeShapeType="1"/>
              </p:cNvSpPr>
              <p:nvPr/>
            </p:nvSpPr>
            <p:spPr bwMode="auto">
              <a:xfrm>
                <a:off x="795" y="2556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9" name="Line 21"/>
              <p:cNvSpPr>
                <a:spLocks noChangeShapeType="1"/>
              </p:cNvSpPr>
              <p:nvPr/>
            </p:nvSpPr>
            <p:spPr bwMode="auto">
              <a:xfrm>
                <a:off x="795" y="2357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0" name="Line 22"/>
              <p:cNvSpPr>
                <a:spLocks noChangeShapeType="1"/>
              </p:cNvSpPr>
              <p:nvPr/>
            </p:nvSpPr>
            <p:spPr bwMode="auto">
              <a:xfrm>
                <a:off x="795" y="2159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1" name="Line 23"/>
              <p:cNvSpPr>
                <a:spLocks noChangeShapeType="1"/>
              </p:cNvSpPr>
              <p:nvPr/>
            </p:nvSpPr>
            <p:spPr bwMode="auto">
              <a:xfrm>
                <a:off x="795" y="1967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2" name="Line 24"/>
              <p:cNvSpPr>
                <a:spLocks noChangeShapeType="1"/>
              </p:cNvSpPr>
              <p:nvPr/>
            </p:nvSpPr>
            <p:spPr bwMode="auto">
              <a:xfrm>
                <a:off x="795" y="1768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3" name="Line 25"/>
              <p:cNvSpPr>
                <a:spLocks noChangeShapeType="1"/>
              </p:cNvSpPr>
              <p:nvPr/>
            </p:nvSpPr>
            <p:spPr bwMode="auto">
              <a:xfrm>
                <a:off x="795" y="1577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4" name="Line 26"/>
              <p:cNvSpPr>
                <a:spLocks noChangeShapeType="1"/>
              </p:cNvSpPr>
              <p:nvPr/>
            </p:nvSpPr>
            <p:spPr bwMode="auto">
              <a:xfrm>
                <a:off x="795" y="1378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5" name="Rectangle 27"/>
              <p:cNvSpPr>
                <a:spLocks noChangeArrowheads="1"/>
              </p:cNvSpPr>
              <p:nvPr/>
            </p:nvSpPr>
            <p:spPr bwMode="auto">
              <a:xfrm>
                <a:off x="795" y="1378"/>
                <a:ext cx="3635" cy="1958"/>
              </a:xfrm>
              <a:prstGeom prst="rect">
                <a:avLst/>
              </a:prstGeom>
              <a:noFill/>
              <a:ln w="1116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8036" name="Line 28"/>
              <p:cNvSpPr>
                <a:spLocks noChangeShapeType="1"/>
              </p:cNvSpPr>
              <p:nvPr/>
            </p:nvSpPr>
            <p:spPr bwMode="auto">
              <a:xfrm>
                <a:off x="795" y="1378"/>
                <a:ext cx="1" cy="195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7" name="Line 29"/>
              <p:cNvSpPr>
                <a:spLocks noChangeShapeType="1"/>
              </p:cNvSpPr>
              <p:nvPr/>
            </p:nvSpPr>
            <p:spPr bwMode="auto">
              <a:xfrm>
                <a:off x="781" y="3336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8" name="Line 30"/>
              <p:cNvSpPr>
                <a:spLocks noChangeShapeType="1"/>
              </p:cNvSpPr>
              <p:nvPr/>
            </p:nvSpPr>
            <p:spPr bwMode="auto">
              <a:xfrm>
                <a:off x="781" y="3241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9" name="Line 31"/>
              <p:cNvSpPr>
                <a:spLocks noChangeShapeType="1"/>
              </p:cNvSpPr>
              <p:nvPr/>
            </p:nvSpPr>
            <p:spPr bwMode="auto">
              <a:xfrm>
                <a:off x="781" y="3138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0" name="Line 32"/>
              <p:cNvSpPr>
                <a:spLocks noChangeShapeType="1"/>
              </p:cNvSpPr>
              <p:nvPr/>
            </p:nvSpPr>
            <p:spPr bwMode="auto">
              <a:xfrm>
                <a:off x="781" y="3042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1" name="Line 33"/>
              <p:cNvSpPr>
                <a:spLocks noChangeShapeType="1"/>
              </p:cNvSpPr>
              <p:nvPr/>
            </p:nvSpPr>
            <p:spPr bwMode="auto">
              <a:xfrm>
                <a:off x="781" y="2946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2" name="Line 34"/>
              <p:cNvSpPr>
                <a:spLocks noChangeShapeType="1"/>
              </p:cNvSpPr>
              <p:nvPr/>
            </p:nvSpPr>
            <p:spPr bwMode="auto">
              <a:xfrm>
                <a:off x="781" y="2850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3" name="Line 35"/>
              <p:cNvSpPr>
                <a:spLocks noChangeShapeType="1"/>
              </p:cNvSpPr>
              <p:nvPr/>
            </p:nvSpPr>
            <p:spPr bwMode="auto">
              <a:xfrm>
                <a:off x="781" y="2748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4" name="Line 36"/>
              <p:cNvSpPr>
                <a:spLocks noChangeShapeType="1"/>
              </p:cNvSpPr>
              <p:nvPr/>
            </p:nvSpPr>
            <p:spPr bwMode="auto">
              <a:xfrm>
                <a:off x="781" y="2652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5" name="Line 37"/>
              <p:cNvSpPr>
                <a:spLocks noChangeShapeType="1"/>
              </p:cNvSpPr>
              <p:nvPr/>
            </p:nvSpPr>
            <p:spPr bwMode="auto">
              <a:xfrm>
                <a:off x="781" y="2556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6" name="Line 38"/>
              <p:cNvSpPr>
                <a:spLocks noChangeShapeType="1"/>
              </p:cNvSpPr>
              <p:nvPr/>
            </p:nvSpPr>
            <p:spPr bwMode="auto">
              <a:xfrm>
                <a:off x="781" y="2453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7" name="Line 39"/>
              <p:cNvSpPr>
                <a:spLocks noChangeShapeType="1"/>
              </p:cNvSpPr>
              <p:nvPr/>
            </p:nvSpPr>
            <p:spPr bwMode="auto">
              <a:xfrm>
                <a:off x="781" y="2357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8" name="Line 40"/>
              <p:cNvSpPr>
                <a:spLocks noChangeShapeType="1"/>
              </p:cNvSpPr>
              <p:nvPr/>
            </p:nvSpPr>
            <p:spPr bwMode="auto">
              <a:xfrm>
                <a:off x="781" y="2261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9" name="Line 41"/>
              <p:cNvSpPr>
                <a:spLocks noChangeShapeType="1"/>
              </p:cNvSpPr>
              <p:nvPr/>
            </p:nvSpPr>
            <p:spPr bwMode="auto">
              <a:xfrm>
                <a:off x="781" y="2159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0" name="Line 42"/>
              <p:cNvSpPr>
                <a:spLocks noChangeShapeType="1"/>
              </p:cNvSpPr>
              <p:nvPr/>
            </p:nvSpPr>
            <p:spPr bwMode="auto">
              <a:xfrm>
                <a:off x="781" y="2063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1" name="Line 43"/>
              <p:cNvSpPr>
                <a:spLocks noChangeShapeType="1"/>
              </p:cNvSpPr>
              <p:nvPr/>
            </p:nvSpPr>
            <p:spPr bwMode="auto">
              <a:xfrm>
                <a:off x="781" y="1967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2" name="Line 44"/>
              <p:cNvSpPr>
                <a:spLocks noChangeShapeType="1"/>
              </p:cNvSpPr>
              <p:nvPr/>
            </p:nvSpPr>
            <p:spPr bwMode="auto">
              <a:xfrm>
                <a:off x="781" y="1864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3" name="Line 45"/>
              <p:cNvSpPr>
                <a:spLocks noChangeShapeType="1"/>
              </p:cNvSpPr>
              <p:nvPr/>
            </p:nvSpPr>
            <p:spPr bwMode="auto">
              <a:xfrm>
                <a:off x="781" y="1768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4" name="Line 46"/>
              <p:cNvSpPr>
                <a:spLocks noChangeShapeType="1"/>
              </p:cNvSpPr>
              <p:nvPr/>
            </p:nvSpPr>
            <p:spPr bwMode="auto">
              <a:xfrm>
                <a:off x="781" y="1673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5" name="Line 47"/>
              <p:cNvSpPr>
                <a:spLocks noChangeShapeType="1"/>
              </p:cNvSpPr>
              <p:nvPr/>
            </p:nvSpPr>
            <p:spPr bwMode="auto">
              <a:xfrm>
                <a:off x="781" y="1577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6" name="Line 48"/>
              <p:cNvSpPr>
                <a:spLocks noChangeShapeType="1"/>
              </p:cNvSpPr>
              <p:nvPr/>
            </p:nvSpPr>
            <p:spPr bwMode="auto">
              <a:xfrm>
                <a:off x="781" y="1474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7" name="Line 49"/>
              <p:cNvSpPr>
                <a:spLocks noChangeShapeType="1"/>
              </p:cNvSpPr>
              <p:nvPr/>
            </p:nvSpPr>
            <p:spPr bwMode="auto">
              <a:xfrm>
                <a:off x="781" y="1378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8" name="Line 50"/>
              <p:cNvSpPr>
                <a:spLocks noChangeShapeType="1"/>
              </p:cNvSpPr>
              <p:nvPr/>
            </p:nvSpPr>
            <p:spPr bwMode="auto">
              <a:xfrm>
                <a:off x="781" y="3336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9" name="Line 51"/>
              <p:cNvSpPr>
                <a:spLocks noChangeShapeType="1"/>
              </p:cNvSpPr>
              <p:nvPr/>
            </p:nvSpPr>
            <p:spPr bwMode="auto">
              <a:xfrm>
                <a:off x="781" y="3138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0" name="Line 52"/>
              <p:cNvSpPr>
                <a:spLocks noChangeShapeType="1"/>
              </p:cNvSpPr>
              <p:nvPr/>
            </p:nvSpPr>
            <p:spPr bwMode="auto">
              <a:xfrm>
                <a:off x="781" y="2946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1" name="Line 53"/>
              <p:cNvSpPr>
                <a:spLocks noChangeShapeType="1"/>
              </p:cNvSpPr>
              <p:nvPr/>
            </p:nvSpPr>
            <p:spPr bwMode="auto">
              <a:xfrm>
                <a:off x="781" y="2748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2" name="Line 54"/>
              <p:cNvSpPr>
                <a:spLocks noChangeShapeType="1"/>
              </p:cNvSpPr>
              <p:nvPr/>
            </p:nvSpPr>
            <p:spPr bwMode="auto">
              <a:xfrm>
                <a:off x="781" y="2556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3" name="Line 55"/>
              <p:cNvSpPr>
                <a:spLocks noChangeShapeType="1"/>
              </p:cNvSpPr>
              <p:nvPr/>
            </p:nvSpPr>
            <p:spPr bwMode="auto">
              <a:xfrm>
                <a:off x="781" y="2357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4" name="Line 56"/>
              <p:cNvSpPr>
                <a:spLocks noChangeShapeType="1"/>
              </p:cNvSpPr>
              <p:nvPr/>
            </p:nvSpPr>
            <p:spPr bwMode="auto">
              <a:xfrm>
                <a:off x="781" y="2159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5" name="Line 57"/>
              <p:cNvSpPr>
                <a:spLocks noChangeShapeType="1"/>
              </p:cNvSpPr>
              <p:nvPr/>
            </p:nvSpPr>
            <p:spPr bwMode="auto">
              <a:xfrm>
                <a:off x="781" y="1967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6" name="Line 58"/>
              <p:cNvSpPr>
                <a:spLocks noChangeShapeType="1"/>
              </p:cNvSpPr>
              <p:nvPr/>
            </p:nvSpPr>
            <p:spPr bwMode="auto">
              <a:xfrm>
                <a:off x="781" y="1768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7" name="Line 59"/>
              <p:cNvSpPr>
                <a:spLocks noChangeShapeType="1"/>
              </p:cNvSpPr>
              <p:nvPr/>
            </p:nvSpPr>
            <p:spPr bwMode="auto">
              <a:xfrm>
                <a:off x="781" y="1577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8" name="Line 60"/>
              <p:cNvSpPr>
                <a:spLocks noChangeShapeType="1"/>
              </p:cNvSpPr>
              <p:nvPr/>
            </p:nvSpPr>
            <p:spPr bwMode="auto">
              <a:xfrm>
                <a:off x="781" y="1378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9" name="Line 61"/>
              <p:cNvSpPr>
                <a:spLocks noChangeShapeType="1"/>
              </p:cNvSpPr>
              <p:nvPr/>
            </p:nvSpPr>
            <p:spPr bwMode="auto">
              <a:xfrm>
                <a:off x="795" y="3336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0" name="Line 62"/>
              <p:cNvSpPr>
                <a:spLocks noChangeShapeType="1"/>
              </p:cNvSpPr>
              <p:nvPr/>
            </p:nvSpPr>
            <p:spPr bwMode="auto">
              <a:xfrm flipV="1">
                <a:off x="843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1" name="Line 63"/>
              <p:cNvSpPr>
                <a:spLocks noChangeShapeType="1"/>
              </p:cNvSpPr>
              <p:nvPr/>
            </p:nvSpPr>
            <p:spPr bwMode="auto">
              <a:xfrm flipV="1">
                <a:off x="945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2" name="Line 64"/>
              <p:cNvSpPr>
                <a:spLocks noChangeShapeType="1"/>
              </p:cNvSpPr>
              <p:nvPr/>
            </p:nvSpPr>
            <p:spPr bwMode="auto">
              <a:xfrm flipV="1">
                <a:off x="1041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3" name="Line 65"/>
              <p:cNvSpPr>
                <a:spLocks noChangeShapeType="1"/>
              </p:cNvSpPr>
              <p:nvPr/>
            </p:nvSpPr>
            <p:spPr bwMode="auto">
              <a:xfrm flipV="1">
                <a:off x="1137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4" name="Line 66"/>
              <p:cNvSpPr>
                <a:spLocks noChangeShapeType="1"/>
              </p:cNvSpPr>
              <p:nvPr/>
            </p:nvSpPr>
            <p:spPr bwMode="auto">
              <a:xfrm flipV="1">
                <a:off x="1240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5" name="Line 67"/>
              <p:cNvSpPr>
                <a:spLocks noChangeShapeType="1"/>
              </p:cNvSpPr>
              <p:nvPr/>
            </p:nvSpPr>
            <p:spPr bwMode="auto">
              <a:xfrm flipV="1">
                <a:off x="1335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6" name="Line 68"/>
              <p:cNvSpPr>
                <a:spLocks noChangeShapeType="1"/>
              </p:cNvSpPr>
              <p:nvPr/>
            </p:nvSpPr>
            <p:spPr bwMode="auto">
              <a:xfrm flipV="1">
                <a:off x="1431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7" name="Line 69"/>
              <p:cNvSpPr>
                <a:spLocks noChangeShapeType="1"/>
              </p:cNvSpPr>
              <p:nvPr/>
            </p:nvSpPr>
            <p:spPr bwMode="auto">
              <a:xfrm flipV="1">
                <a:off x="1534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8" name="Line 70"/>
              <p:cNvSpPr>
                <a:spLocks noChangeShapeType="1"/>
              </p:cNvSpPr>
              <p:nvPr/>
            </p:nvSpPr>
            <p:spPr bwMode="auto">
              <a:xfrm flipV="1">
                <a:off x="1630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9" name="Line 71"/>
              <p:cNvSpPr>
                <a:spLocks noChangeShapeType="1"/>
              </p:cNvSpPr>
              <p:nvPr/>
            </p:nvSpPr>
            <p:spPr bwMode="auto">
              <a:xfrm flipV="1">
                <a:off x="1726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0" name="Line 72"/>
              <p:cNvSpPr>
                <a:spLocks noChangeShapeType="1"/>
              </p:cNvSpPr>
              <p:nvPr/>
            </p:nvSpPr>
            <p:spPr bwMode="auto">
              <a:xfrm flipV="1">
                <a:off x="1828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1" name="Line 73"/>
              <p:cNvSpPr>
                <a:spLocks noChangeShapeType="1"/>
              </p:cNvSpPr>
              <p:nvPr/>
            </p:nvSpPr>
            <p:spPr bwMode="auto">
              <a:xfrm flipV="1">
                <a:off x="1924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2" name="Line 74"/>
              <p:cNvSpPr>
                <a:spLocks noChangeShapeType="1"/>
              </p:cNvSpPr>
              <p:nvPr/>
            </p:nvSpPr>
            <p:spPr bwMode="auto">
              <a:xfrm flipV="1">
                <a:off x="2020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3" name="Line 75"/>
              <p:cNvSpPr>
                <a:spLocks noChangeShapeType="1"/>
              </p:cNvSpPr>
              <p:nvPr/>
            </p:nvSpPr>
            <p:spPr bwMode="auto">
              <a:xfrm flipV="1">
                <a:off x="2123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4" name="Line 76"/>
              <p:cNvSpPr>
                <a:spLocks noChangeShapeType="1"/>
              </p:cNvSpPr>
              <p:nvPr/>
            </p:nvSpPr>
            <p:spPr bwMode="auto">
              <a:xfrm flipV="1">
                <a:off x="2219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5" name="Line 77"/>
              <p:cNvSpPr>
                <a:spLocks noChangeShapeType="1"/>
              </p:cNvSpPr>
              <p:nvPr/>
            </p:nvSpPr>
            <p:spPr bwMode="auto">
              <a:xfrm flipV="1">
                <a:off x="2314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6" name="Line 78"/>
              <p:cNvSpPr>
                <a:spLocks noChangeShapeType="1"/>
              </p:cNvSpPr>
              <p:nvPr/>
            </p:nvSpPr>
            <p:spPr bwMode="auto">
              <a:xfrm flipV="1">
                <a:off x="2417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7" name="Line 79"/>
              <p:cNvSpPr>
                <a:spLocks noChangeShapeType="1"/>
              </p:cNvSpPr>
              <p:nvPr/>
            </p:nvSpPr>
            <p:spPr bwMode="auto">
              <a:xfrm flipV="1">
                <a:off x="2513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8" name="Line 80"/>
              <p:cNvSpPr>
                <a:spLocks noChangeShapeType="1"/>
              </p:cNvSpPr>
              <p:nvPr/>
            </p:nvSpPr>
            <p:spPr bwMode="auto">
              <a:xfrm flipV="1">
                <a:off x="2616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9" name="Line 81"/>
              <p:cNvSpPr>
                <a:spLocks noChangeShapeType="1"/>
              </p:cNvSpPr>
              <p:nvPr/>
            </p:nvSpPr>
            <p:spPr bwMode="auto">
              <a:xfrm flipV="1">
                <a:off x="2712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0" name="Line 82"/>
              <p:cNvSpPr>
                <a:spLocks noChangeShapeType="1"/>
              </p:cNvSpPr>
              <p:nvPr/>
            </p:nvSpPr>
            <p:spPr bwMode="auto">
              <a:xfrm flipV="1">
                <a:off x="2807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1" name="Line 83"/>
              <p:cNvSpPr>
                <a:spLocks noChangeShapeType="1"/>
              </p:cNvSpPr>
              <p:nvPr/>
            </p:nvSpPr>
            <p:spPr bwMode="auto">
              <a:xfrm flipV="1">
                <a:off x="2910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2" name="Line 84"/>
              <p:cNvSpPr>
                <a:spLocks noChangeShapeType="1"/>
              </p:cNvSpPr>
              <p:nvPr/>
            </p:nvSpPr>
            <p:spPr bwMode="auto">
              <a:xfrm flipV="1">
                <a:off x="3006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3" name="Line 85"/>
              <p:cNvSpPr>
                <a:spLocks noChangeShapeType="1"/>
              </p:cNvSpPr>
              <p:nvPr/>
            </p:nvSpPr>
            <p:spPr bwMode="auto">
              <a:xfrm flipV="1">
                <a:off x="3102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4" name="Line 86"/>
              <p:cNvSpPr>
                <a:spLocks noChangeShapeType="1"/>
              </p:cNvSpPr>
              <p:nvPr/>
            </p:nvSpPr>
            <p:spPr bwMode="auto">
              <a:xfrm flipV="1">
                <a:off x="3204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5" name="Line 87"/>
              <p:cNvSpPr>
                <a:spLocks noChangeShapeType="1"/>
              </p:cNvSpPr>
              <p:nvPr/>
            </p:nvSpPr>
            <p:spPr bwMode="auto">
              <a:xfrm flipV="1">
                <a:off x="3300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6" name="Line 88"/>
              <p:cNvSpPr>
                <a:spLocks noChangeShapeType="1"/>
              </p:cNvSpPr>
              <p:nvPr/>
            </p:nvSpPr>
            <p:spPr bwMode="auto">
              <a:xfrm flipV="1">
                <a:off x="3396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7" name="Line 89"/>
              <p:cNvSpPr>
                <a:spLocks noChangeShapeType="1"/>
              </p:cNvSpPr>
              <p:nvPr/>
            </p:nvSpPr>
            <p:spPr bwMode="auto">
              <a:xfrm flipV="1">
                <a:off x="3499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8" name="Line 90"/>
              <p:cNvSpPr>
                <a:spLocks noChangeShapeType="1"/>
              </p:cNvSpPr>
              <p:nvPr/>
            </p:nvSpPr>
            <p:spPr bwMode="auto">
              <a:xfrm flipV="1">
                <a:off x="3595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9" name="Line 91"/>
              <p:cNvSpPr>
                <a:spLocks noChangeShapeType="1"/>
              </p:cNvSpPr>
              <p:nvPr/>
            </p:nvSpPr>
            <p:spPr bwMode="auto">
              <a:xfrm flipV="1">
                <a:off x="3691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0" name="Line 92"/>
              <p:cNvSpPr>
                <a:spLocks noChangeShapeType="1"/>
              </p:cNvSpPr>
              <p:nvPr/>
            </p:nvSpPr>
            <p:spPr bwMode="auto">
              <a:xfrm flipV="1">
                <a:off x="3793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1" name="Line 93"/>
              <p:cNvSpPr>
                <a:spLocks noChangeShapeType="1"/>
              </p:cNvSpPr>
              <p:nvPr/>
            </p:nvSpPr>
            <p:spPr bwMode="auto">
              <a:xfrm flipV="1">
                <a:off x="3889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2" name="Line 94"/>
              <p:cNvSpPr>
                <a:spLocks noChangeShapeType="1"/>
              </p:cNvSpPr>
              <p:nvPr/>
            </p:nvSpPr>
            <p:spPr bwMode="auto">
              <a:xfrm flipV="1">
                <a:off x="3985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3" name="Line 95"/>
              <p:cNvSpPr>
                <a:spLocks noChangeShapeType="1"/>
              </p:cNvSpPr>
              <p:nvPr/>
            </p:nvSpPr>
            <p:spPr bwMode="auto">
              <a:xfrm flipV="1">
                <a:off x="4088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4" name="Line 96"/>
              <p:cNvSpPr>
                <a:spLocks noChangeShapeType="1"/>
              </p:cNvSpPr>
              <p:nvPr/>
            </p:nvSpPr>
            <p:spPr bwMode="auto">
              <a:xfrm flipV="1">
                <a:off x="4183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5" name="Line 97"/>
              <p:cNvSpPr>
                <a:spLocks noChangeShapeType="1"/>
              </p:cNvSpPr>
              <p:nvPr/>
            </p:nvSpPr>
            <p:spPr bwMode="auto">
              <a:xfrm flipV="1">
                <a:off x="4279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6" name="Line 98"/>
              <p:cNvSpPr>
                <a:spLocks noChangeShapeType="1"/>
              </p:cNvSpPr>
              <p:nvPr/>
            </p:nvSpPr>
            <p:spPr bwMode="auto">
              <a:xfrm flipV="1">
                <a:off x="4382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7" name="Line 99"/>
              <p:cNvSpPr>
                <a:spLocks noChangeShapeType="1"/>
              </p:cNvSpPr>
              <p:nvPr/>
            </p:nvSpPr>
            <p:spPr bwMode="auto">
              <a:xfrm flipV="1">
                <a:off x="795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8" name="Line 100"/>
              <p:cNvSpPr>
                <a:spLocks noChangeShapeType="1"/>
              </p:cNvSpPr>
              <p:nvPr/>
            </p:nvSpPr>
            <p:spPr bwMode="auto">
              <a:xfrm flipV="1">
                <a:off x="890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9" name="Line 101"/>
              <p:cNvSpPr>
                <a:spLocks noChangeShapeType="1"/>
              </p:cNvSpPr>
              <p:nvPr/>
            </p:nvSpPr>
            <p:spPr bwMode="auto">
              <a:xfrm flipV="1">
                <a:off x="993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0" name="Line 102"/>
              <p:cNvSpPr>
                <a:spLocks noChangeShapeType="1"/>
              </p:cNvSpPr>
              <p:nvPr/>
            </p:nvSpPr>
            <p:spPr bwMode="auto">
              <a:xfrm flipV="1">
                <a:off x="1089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1" name="Line 103"/>
              <p:cNvSpPr>
                <a:spLocks noChangeShapeType="1"/>
              </p:cNvSpPr>
              <p:nvPr/>
            </p:nvSpPr>
            <p:spPr bwMode="auto">
              <a:xfrm flipV="1">
                <a:off x="1185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2" name="Line 104"/>
              <p:cNvSpPr>
                <a:spLocks noChangeShapeType="1"/>
              </p:cNvSpPr>
              <p:nvPr/>
            </p:nvSpPr>
            <p:spPr bwMode="auto">
              <a:xfrm flipV="1">
                <a:off x="1288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3" name="Line 105"/>
              <p:cNvSpPr>
                <a:spLocks noChangeShapeType="1"/>
              </p:cNvSpPr>
              <p:nvPr/>
            </p:nvSpPr>
            <p:spPr bwMode="auto">
              <a:xfrm flipV="1">
                <a:off x="1383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4" name="Line 106"/>
              <p:cNvSpPr>
                <a:spLocks noChangeShapeType="1"/>
              </p:cNvSpPr>
              <p:nvPr/>
            </p:nvSpPr>
            <p:spPr bwMode="auto">
              <a:xfrm flipV="1">
                <a:off x="1479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5" name="Line 107"/>
              <p:cNvSpPr>
                <a:spLocks noChangeShapeType="1"/>
              </p:cNvSpPr>
              <p:nvPr/>
            </p:nvSpPr>
            <p:spPr bwMode="auto">
              <a:xfrm flipV="1">
                <a:off x="1582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6" name="Line 108"/>
              <p:cNvSpPr>
                <a:spLocks noChangeShapeType="1"/>
              </p:cNvSpPr>
              <p:nvPr/>
            </p:nvSpPr>
            <p:spPr bwMode="auto">
              <a:xfrm flipV="1">
                <a:off x="1678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7" name="Line 109"/>
              <p:cNvSpPr>
                <a:spLocks noChangeShapeType="1"/>
              </p:cNvSpPr>
              <p:nvPr/>
            </p:nvSpPr>
            <p:spPr bwMode="auto">
              <a:xfrm flipV="1">
                <a:off x="1780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8" name="Line 110"/>
              <p:cNvSpPr>
                <a:spLocks noChangeShapeType="1"/>
              </p:cNvSpPr>
              <p:nvPr/>
            </p:nvSpPr>
            <p:spPr bwMode="auto">
              <a:xfrm flipV="1">
                <a:off x="1876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9" name="Line 111"/>
              <p:cNvSpPr>
                <a:spLocks noChangeShapeType="1"/>
              </p:cNvSpPr>
              <p:nvPr/>
            </p:nvSpPr>
            <p:spPr bwMode="auto">
              <a:xfrm flipV="1">
                <a:off x="1972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0" name="Line 112"/>
              <p:cNvSpPr>
                <a:spLocks noChangeShapeType="1"/>
              </p:cNvSpPr>
              <p:nvPr/>
            </p:nvSpPr>
            <p:spPr bwMode="auto">
              <a:xfrm flipV="1">
                <a:off x="2075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1" name="Line 113"/>
              <p:cNvSpPr>
                <a:spLocks noChangeShapeType="1"/>
              </p:cNvSpPr>
              <p:nvPr/>
            </p:nvSpPr>
            <p:spPr bwMode="auto">
              <a:xfrm flipV="1">
                <a:off x="2171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2" name="Line 114"/>
              <p:cNvSpPr>
                <a:spLocks noChangeShapeType="1"/>
              </p:cNvSpPr>
              <p:nvPr/>
            </p:nvSpPr>
            <p:spPr bwMode="auto">
              <a:xfrm flipV="1">
                <a:off x="2267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3" name="Line 115"/>
              <p:cNvSpPr>
                <a:spLocks noChangeShapeType="1"/>
              </p:cNvSpPr>
              <p:nvPr/>
            </p:nvSpPr>
            <p:spPr bwMode="auto">
              <a:xfrm flipV="1">
                <a:off x="2369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4" name="Line 116"/>
              <p:cNvSpPr>
                <a:spLocks noChangeShapeType="1"/>
              </p:cNvSpPr>
              <p:nvPr/>
            </p:nvSpPr>
            <p:spPr bwMode="auto">
              <a:xfrm flipV="1">
                <a:off x="2465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5" name="Line 117"/>
              <p:cNvSpPr>
                <a:spLocks noChangeShapeType="1"/>
              </p:cNvSpPr>
              <p:nvPr/>
            </p:nvSpPr>
            <p:spPr bwMode="auto">
              <a:xfrm flipV="1">
                <a:off x="2561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6" name="Line 118"/>
              <p:cNvSpPr>
                <a:spLocks noChangeShapeType="1"/>
              </p:cNvSpPr>
              <p:nvPr/>
            </p:nvSpPr>
            <p:spPr bwMode="auto">
              <a:xfrm flipV="1">
                <a:off x="2664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7" name="Line 119"/>
              <p:cNvSpPr>
                <a:spLocks noChangeShapeType="1"/>
              </p:cNvSpPr>
              <p:nvPr/>
            </p:nvSpPr>
            <p:spPr bwMode="auto">
              <a:xfrm flipV="1">
                <a:off x="2759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8" name="Line 120"/>
              <p:cNvSpPr>
                <a:spLocks noChangeShapeType="1"/>
              </p:cNvSpPr>
              <p:nvPr/>
            </p:nvSpPr>
            <p:spPr bwMode="auto">
              <a:xfrm flipV="1">
                <a:off x="2855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9" name="Line 121"/>
              <p:cNvSpPr>
                <a:spLocks noChangeShapeType="1"/>
              </p:cNvSpPr>
              <p:nvPr/>
            </p:nvSpPr>
            <p:spPr bwMode="auto">
              <a:xfrm flipV="1">
                <a:off x="2958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0" name="Line 122"/>
              <p:cNvSpPr>
                <a:spLocks noChangeShapeType="1"/>
              </p:cNvSpPr>
              <p:nvPr/>
            </p:nvSpPr>
            <p:spPr bwMode="auto">
              <a:xfrm flipV="1">
                <a:off x="3054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1" name="Line 123"/>
              <p:cNvSpPr>
                <a:spLocks noChangeShapeType="1"/>
              </p:cNvSpPr>
              <p:nvPr/>
            </p:nvSpPr>
            <p:spPr bwMode="auto">
              <a:xfrm flipV="1">
                <a:off x="3150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2" name="Line 124"/>
              <p:cNvSpPr>
                <a:spLocks noChangeShapeType="1"/>
              </p:cNvSpPr>
              <p:nvPr/>
            </p:nvSpPr>
            <p:spPr bwMode="auto">
              <a:xfrm flipV="1">
                <a:off x="3252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3" name="Line 125"/>
              <p:cNvSpPr>
                <a:spLocks noChangeShapeType="1"/>
              </p:cNvSpPr>
              <p:nvPr/>
            </p:nvSpPr>
            <p:spPr bwMode="auto">
              <a:xfrm flipV="1">
                <a:off x="3348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4" name="Line 126"/>
              <p:cNvSpPr>
                <a:spLocks noChangeShapeType="1"/>
              </p:cNvSpPr>
              <p:nvPr/>
            </p:nvSpPr>
            <p:spPr bwMode="auto">
              <a:xfrm flipV="1">
                <a:off x="3444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5" name="Line 127"/>
              <p:cNvSpPr>
                <a:spLocks noChangeShapeType="1"/>
              </p:cNvSpPr>
              <p:nvPr/>
            </p:nvSpPr>
            <p:spPr bwMode="auto">
              <a:xfrm flipV="1">
                <a:off x="3547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6" name="Line 128"/>
              <p:cNvSpPr>
                <a:spLocks noChangeShapeType="1"/>
              </p:cNvSpPr>
              <p:nvPr/>
            </p:nvSpPr>
            <p:spPr bwMode="auto">
              <a:xfrm flipV="1">
                <a:off x="3643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7" name="Line 129"/>
              <p:cNvSpPr>
                <a:spLocks noChangeShapeType="1"/>
              </p:cNvSpPr>
              <p:nvPr/>
            </p:nvSpPr>
            <p:spPr bwMode="auto">
              <a:xfrm flipV="1">
                <a:off x="3745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8" name="Line 130"/>
              <p:cNvSpPr>
                <a:spLocks noChangeShapeType="1"/>
              </p:cNvSpPr>
              <p:nvPr/>
            </p:nvSpPr>
            <p:spPr bwMode="auto">
              <a:xfrm flipV="1">
                <a:off x="3841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9" name="Line 131"/>
              <p:cNvSpPr>
                <a:spLocks noChangeShapeType="1"/>
              </p:cNvSpPr>
              <p:nvPr/>
            </p:nvSpPr>
            <p:spPr bwMode="auto">
              <a:xfrm flipV="1">
                <a:off x="3937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0" name="Line 132"/>
              <p:cNvSpPr>
                <a:spLocks noChangeShapeType="1"/>
              </p:cNvSpPr>
              <p:nvPr/>
            </p:nvSpPr>
            <p:spPr bwMode="auto">
              <a:xfrm flipV="1">
                <a:off x="4040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1" name="Line 133"/>
              <p:cNvSpPr>
                <a:spLocks noChangeShapeType="1"/>
              </p:cNvSpPr>
              <p:nvPr/>
            </p:nvSpPr>
            <p:spPr bwMode="auto">
              <a:xfrm flipV="1">
                <a:off x="4136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2" name="Line 134"/>
              <p:cNvSpPr>
                <a:spLocks noChangeShapeType="1"/>
              </p:cNvSpPr>
              <p:nvPr/>
            </p:nvSpPr>
            <p:spPr bwMode="auto">
              <a:xfrm flipV="1">
                <a:off x="4231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3" name="Line 135"/>
              <p:cNvSpPr>
                <a:spLocks noChangeShapeType="1"/>
              </p:cNvSpPr>
              <p:nvPr/>
            </p:nvSpPr>
            <p:spPr bwMode="auto">
              <a:xfrm flipV="1">
                <a:off x="4334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4" name="Line 136"/>
              <p:cNvSpPr>
                <a:spLocks noChangeShapeType="1"/>
              </p:cNvSpPr>
              <p:nvPr/>
            </p:nvSpPr>
            <p:spPr bwMode="auto">
              <a:xfrm flipV="1">
                <a:off x="4430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5" name="Line 137"/>
              <p:cNvSpPr>
                <a:spLocks noChangeShapeType="1"/>
              </p:cNvSpPr>
              <p:nvPr/>
            </p:nvSpPr>
            <p:spPr bwMode="auto">
              <a:xfrm flipV="1">
                <a:off x="843" y="2910"/>
                <a:ext cx="102" cy="175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6" name="Line 138"/>
              <p:cNvSpPr>
                <a:spLocks noChangeShapeType="1"/>
              </p:cNvSpPr>
              <p:nvPr/>
            </p:nvSpPr>
            <p:spPr bwMode="auto">
              <a:xfrm>
                <a:off x="945" y="2912"/>
                <a:ext cx="96" cy="212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7" name="Line 139"/>
              <p:cNvSpPr>
                <a:spLocks noChangeShapeType="1"/>
              </p:cNvSpPr>
              <p:nvPr/>
            </p:nvSpPr>
            <p:spPr bwMode="auto">
              <a:xfrm>
                <a:off x="1041" y="3124"/>
                <a:ext cx="96" cy="75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8" name="Line 140"/>
              <p:cNvSpPr>
                <a:spLocks noChangeShapeType="1"/>
              </p:cNvSpPr>
              <p:nvPr/>
            </p:nvSpPr>
            <p:spPr bwMode="auto">
              <a:xfrm>
                <a:off x="1137" y="3199"/>
                <a:ext cx="103" cy="2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9" name="Line 141"/>
              <p:cNvSpPr>
                <a:spLocks noChangeShapeType="1"/>
              </p:cNvSpPr>
              <p:nvPr/>
            </p:nvSpPr>
            <p:spPr bwMode="auto">
              <a:xfrm>
                <a:off x="1240" y="3220"/>
                <a:ext cx="95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0" name="Line 142"/>
              <p:cNvSpPr>
                <a:spLocks noChangeShapeType="1"/>
              </p:cNvSpPr>
              <p:nvPr/>
            </p:nvSpPr>
            <p:spPr bwMode="auto">
              <a:xfrm flipV="1">
                <a:off x="1335" y="3211"/>
                <a:ext cx="96" cy="1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1" name="Line 143"/>
              <p:cNvSpPr>
                <a:spLocks noChangeShapeType="1"/>
              </p:cNvSpPr>
              <p:nvPr/>
            </p:nvSpPr>
            <p:spPr bwMode="auto">
              <a:xfrm>
                <a:off x="1431" y="3213"/>
                <a:ext cx="103" cy="28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2" name="Line 144"/>
              <p:cNvSpPr>
                <a:spLocks noChangeShapeType="1"/>
              </p:cNvSpPr>
              <p:nvPr/>
            </p:nvSpPr>
            <p:spPr bwMode="auto">
              <a:xfrm>
                <a:off x="1534" y="3241"/>
                <a:ext cx="96" cy="34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3" name="Line 145"/>
              <p:cNvSpPr>
                <a:spLocks noChangeShapeType="1"/>
              </p:cNvSpPr>
              <p:nvPr/>
            </p:nvSpPr>
            <p:spPr bwMode="auto">
              <a:xfrm>
                <a:off x="1630" y="3275"/>
                <a:ext cx="96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4" name="Line 146"/>
              <p:cNvSpPr>
                <a:spLocks noChangeShapeType="1"/>
              </p:cNvSpPr>
              <p:nvPr/>
            </p:nvSpPr>
            <p:spPr bwMode="auto">
              <a:xfrm>
                <a:off x="1726" y="3282"/>
                <a:ext cx="102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5" name="Line 147"/>
              <p:cNvSpPr>
                <a:spLocks noChangeShapeType="1"/>
              </p:cNvSpPr>
              <p:nvPr/>
            </p:nvSpPr>
            <p:spPr bwMode="auto">
              <a:xfrm>
                <a:off x="1828" y="3282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6" name="Line 148"/>
              <p:cNvSpPr>
                <a:spLocks noChangeShapeType="1"/>
              </p:cNvSpPr>
              <p:nvPr/>
            </p:nvSpPr>
            <p:spPr bwMode="auto">
              <a:xfrm>
                <a:off x="1924" y="3282"/>
                <a:ext cx="96" cy="20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7" name="Line 149"/>
              <p:cNvSpPr>
                <a:spLocks noChangeShapeType="1"/>
              </p:cNvSpPr>
              <p:nvPr/>
            </p:nvSpPr>
            <p:spPr bwMode="auto">
              <a:xfrm>
                <a:off x="2020" y="3302"/>
                <a:ext cx="103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8" name="Line 150"/>
              <p:cNvSpPr>
                <a:spLocks noChangeShapeType="1"/>
              </p:cNvSpPr>
              <p:nvPr/>
            </p:nvSpPr>
            <p:spPr bwMode="auto">
              <a:xfrm>
                <a:off x="2123" y="3309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9" name="Line 151"/>
              <p:cNvSpPr>
                <a:spLocks noChangeShapeType="1"/>
              </p:cNvSpPr>
              <p:nvPr/>
            </p:nvSpPr>
            <p:spPr bwMode="auto">
              <a:xfrm>
                <a:off x="2219" y="3309"/>
                <a:ext cx="95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0" name="Line 152"/>
              <p:cNvSpPr>
                <a:spLocks noChangeShapeType="1"/>
              </p:cNvSpPr>
              <p:nvPr/>
            </p:nvSpPr>
            <p:spPr bwMode="auto">
              <a:xfrm>
                <a:off x="2314" y="3309"/>
                <a:ext cx="103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1" name="Line 153"/>
              <p:cNvSpPr>
                <a:spLocks noChangeShapeType="1"/>
              </p:cNvSpPr>
              <p:nvPr/>
            </p:nvSpPr>
            <p:spPr bwMode="auto">
              <a:xfrm>
                <a:off x="2417" y="3316"/>
                <a:ext cx="96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2" name="Line 154"/>
              <p:cNvSpPr>
                <a:spLocks noChangeShapeType="1"/>
              </p:cNvSpPr>
              <p:nvPr/>
            </p:nvSpPr>
            <p:spPr bwMode="auto">
              <a:xfrm>
                <a:off x="2513" y="3323"/>
                <a:ext cx="103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3" name="Line 155"/>
              <p:cNvSpPr>
                <a:spLocks noChangeShapeType="1"/>
              </p:cNvSpPr>
              <p:nvPr/>
            </p:nvSpPr>
            <p:spPr bwMode="auto">
              <a:xfrm>
                <a:off x="2616" y="3323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4" name="Line 156"/>
              <p:cNvSpPr>
                <a:spLocks noChangeShapeType="1"/>
              </p:cNvSpPr>
              <p:nvPr/>
            </p:nvSpPr>
            <p:spPr bwMode="auto">
              <a:xfrm>
                <a:off x="2712" y="3323"/>
                <a:ext cx="95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5" name="Line 157"/>
              <p:cNvSpPr>
                <a:spLocks noChangeShapeType="1"/>
              </p:cNvSpPr>
              <p:nvPr/>
            </p:nvSpPr>
            <p:spPr bwMode="auto">
              <a:xfrm flipV="1">
                <a:off x="2807" y="3321"/>
                <a:ext cx="103" cy="1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6" name="Line 158"/>
              <p:cNvSpPr>
                <a:spLocks noChangeShapeType="1"/>
              </p:cNvSpPr>
              <p:nvPr/>
            </p:nvSpPr>
            <p:spPr bwMode="auto">
              <a:xfrm>
                <a:off x="2910" y="3323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7" name="Line 159"/>
              <p:cNvSpPr>
                <a:spLocks noChangeShapeType="1"/>
              </p:cNvSpPr>
              <p:nvPr/>
            </p:nvSpPr>
            <p:spPr bwMode="auto">
              <a:xfrm>
                <a:off x="3006" y="3323"/>
                <a:ext cx="96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8" name="Line 160"/>
              <p:cNvSpPr>
                <a:spLocks noChangeShapeType="1"/>
              </p:cNvSpPr>
              <p:nvPr/>
            </p:nvSpPr>
            <p:spPr bwMode="auto">
              <a:xfrm>
                <a:off x="3102" y="3330"/>
                <a:ext cx="102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9" name="Line 161"/>
              <p:cNvSpPr>
                <a:spLocks noChangeShapeType="1"/>
              </p:cNvSpPr>
              <p:nvPr/>
            </p:nvSpPr>
            <p:spPr bwMode="auto">
              <a:xfrm>
                <a:off x="3204" y="3330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0" name="Line 162"/>
              <p:cNvSpPr>
                <a:spLocks noChangeShapeType="1"/>
              </p:cNvSpPr>
              <p:nvPr/>
            </p:nvSpPr>
            <p:spPr bwMode="auto">
              <a:xfrm>
                <a:off x="3300" y="3330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1" name="Line 163"/>
              <p:cNvSpPr>
                <a:spLocks noChangeShapeType="1"/>
              </p:cNvSpPr>
              <p:nvPr/>
            </p:nvSpPr>
            <p:spPr bwMode="auto">
              <a:xfrm>
                <a:off x="3396" y="3330"/>
                <a:ext cx="103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2" name="Line 164"/>
              <p:cNvSpPr>
                <a:spLocks noChangeShapeType="1"/>
              </p:cNvSpPr>
              <p:nvPr/>
            </p:nvSpPr>
            <p:spPr bwMode="auto">
              <a:xfrm>
                <a:off x="3499" y="3330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3" name="Line 165"/>
              <p:cNvSpPr>
                <a:spLocks noChangeShapeType="1"/>
              </p:cNvSpPr>
              <p:nvPr/>
            </p:nvSpPr>
            <p:spPr bwMode="auto">
              <a:xfrm>
                <a:off x="3595" y="3330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4" name="Line 166"/>
              <p:cNvSpPr>
                <a:spLocks noChangeShapeType="1"/>
              </p:cNvSpPr>
              <p:nvPr/>
            </p:nvSpPr>
            <p:spPr bwMode="auto">
              <a:xfrm>
                <a:off x="3691" y="3330"/>
                <a:ext cx="102" cy="6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5" name="Line 167"/>
              <p:cNvSpPr>
                <a:spLocks noChangeShapeType="1"/>
              </p:cNvSpPr>
              <p:nvPr/>
            </p:nvSpPr>
            <p:spPr bwMode="auto">
              <a:xfrm>
                <a:off x="3793" y="3336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6" name="Line 168"/>
              <p:cNvSpPr>
                <a:spLocks noChangeShapeType="1"/>
              </p:cNvSpPr>
              <p:nvPr/>
            </p:nvSpPr>
            <p:spPr bwMode="auto">
              <a:xfrm>
                <a:off x="3889" y="3336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7" name="Line 169"/>
              <p:cNvSpPr>
                <a:spLocks noChangeShapeType="1"/>
              </p:cNvSpPr>
              <p:nvPr/>
            </p:nvSpPr>
            <p:spPr bwMode="auto">
              <a:xfrm>
                <a:off x="3985" y="3336"/>
                <a:ext cx="103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8" name="Line 170"/>
              <p:cNvSpPr>
                <a:spLocks noChangeShapeType="1"/>
              </p:cNvSpPr>
              <p:nvPr/>
            </p:nvSpPr>
            <p:spPr bwMode="auto">
              <a:xfrm>
                <a:off x="4088" y="3336"/>
                <a:ext cx="95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9" name="Line 171"/>
              <p:cNvSpPr>
                <a:spLocks noChangeShapeType="1"/>
              </p:cNvSpPr>
              <p:nvPr/>
            </p:nvSpPr>
            <p:spPr bwMode="auto">
              <a:xfrm>
                <a:off x="4183" y="3336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0" name="Line 172"/>
              <p:cNvSpPr>
                <a:spLocks noChangeShapeType="1"/>
              </p:cNvSpPr>
              <p:nvPr/>
            </p:nvSpPr>
            <p:spPr bwMode="auto">
              <a:xfrm>
                <a:off x="4279" y="3336"/>
                <a:ext cx="103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1" name="Line 173"/>
              <p:cNvSpPr>
                <a:spLocks noChangeShapeType="1"/>
              </p:cNvSpPr>
              <p:nvPr/>
            </p:nvSpPr>
            <p:spPr bwMode="auto">
              <a:xfrm>
                <a:off x="843" y="1631"/>
                <a:ext cx="102" cy="425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2" name="Line 174"/>
              <p:cNvSpPr>
                <a:spLocks noChangeShapeType="1"/>
              </p:cNvSpPr>
              <p:nvPr/>
            </p:nvSpPr>
            <p:spPr bwMode="auto">
              <a:xfrm>
                <a:off x="945" y="2056"/>
                <a:ext cx="96" cy="212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3" name="Line 175"/>
              <p:cNvSpPr>
                <a:spLocks noChangeShapeType="1"/>
              </p:cNvSpPr>
              <p:nvPr/>
            </p:nvSpPr>
            <p:spPr bwMode="auto">
              <a:xfrm>
                <a:off x="1041" y="2268"/>
                <a:ext cx="96" cy="13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4" name="Line 176"/>
              <p:cNvSpPr>
                <a:spLocks noChangeShapeType="1"/>
              </p:cNvSpPr>
              <p:nvPr/>
            </p:nvSpPr>
            <p:spPr bwMode="auto">
              <a:xfrm>
                <a:off x="1137" y="2405"/>
                <a:ext cx="103" cy="123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5" name="Line 177"/>
              <p:cNvSpPr>
                <a:spLocks noChangeShapeType="1"/>
              </p:cNvSpPr>
              <p:nvPr/>
            </p:nvSpPr>
            <p:spPr bwMode="auto">
              <a:xfrm>
                <a:off x="1240" y="2528"/>
                <a:ext cx="95" cy="110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6" name="Line 178"/>
              <p:cNvSpPr>
                <a:spLocks noChangeShapeType="1"/>
              </p:cNvSpPr>
              <p:nvPr/>
            </p:nvSpPr>
            <p:spPr bwMode="auto">
              <a:xfrm>
                <a:off x="1335" y="2638"/>
                <a:ext cx="96" cy="123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7" name="Line 179"/>
              <p:cNvSpPr>
                <a:spLocks noChangeShapeType="1"/>
              </p:cNvSpPr>
              <p:nvPr/>
            </p:nvSpPr>
            <p:spPr bwMode="auto">
              <a:xfrm>
                <a:off x="1431" y="2761"/>
                <a:ext cx="103" cy="103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8" name="Line 180"/>
              <p:cNvSpPr>
                <a:spLocks noChangeShapeType="1"/>
              </p:cNvSpPr>
              <p:nvPr/>
            </p:nvSpPr>
            <p:spPr bwMode="auto">
              <a:xfrm>
                <a:off x="1534" y="2864"/>
                <a:ext cx="96" cy="62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9" name="Line 181"/>
              <p:cNvSpPr>
                <a:spLocks noChangeShapeType="1"/>
              </p:cNvSpPr>
              <p:nvPr/>
            </p:nvSpPr>
            <p:spPr bwMode="auto">
              <a:xfrm>
                <a:off x="1630" y="2926"/>
                <a:ext cx="96" cy="4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0" name="Line 182"/>
              <p:cNvSpPr>
                <a:spLocks noChangeShapeType="1"/>
              </p:cNvSpPr>
              <p:nvPr/>
            </p:nvSpPr>
            <p:spPr bwMode="auto">
              <a:xfrm>
                <a:off x="1726" y="2973"/>
                <a:ext cx="102" cy="55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1" name="Line 183"/>
              <p:cNvSpPr>
                <a:spLocks noChangeShapeType="1"/>
              </p:cNvSpPr>
              <p:nvPr/>
            </p:nvSpPr>
            <p:spPr bwMode="auto">
              <a:xfrm>
                <a:off x="1828" y="3028"/>
                <a:ext cx="96" cy="55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2" name="Line 184"/>
              <p:cNvSpPr>
                <a:spLocks noChangeShapeType="1"/>
              </p:cNvSpPr>
              <p:nvPr/>
            </p:nvSpPr>
            <p:spPr bwMode="auto">
              <a:xfrm>
                <a:off x="1924" y="3083"/>
                <a:ext cx="96" cy="2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3" name="Line 185"/>
              <p:cNvSpPr>
                <a:spLocks noChangeShapeType="1"/>
              </p:cNvSpPr>
              <p:nvPr/>
            </p:nvSpPr>
            <p:spPr bwMode="auto">
              <a:xfrm>
                <a:off x="2020" y="3110"/>
                <a:ext cx="103" cy="28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4" name="Line 186"/>
              <p:cNvSpPr>
                <a:spLocks noChangeShapeType="1"/>
              </p:cNvSpPr>
              <p:nvPr/>
            </p:nvSpPr>
            <p:spPr bwMode="auto">
              <a:xfrm>
                <a:off x="2123" y="3138"/>
                <a:ext cx="96" cy="2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5" name="Line 187"/>
              <p:cNvSpPr>
                <a:spLocks noChangeShapeType="1"/>
              </p:cNvSpPr>
              <p:nvPr/>
            </p:nvSpPr>
            <p:spPr bwMode="auto">
              <a:xfrm>
                <a:off x="2219" y="3165"/>
                <a:ext cx="95" cy="28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6" name="Line 188"/>
              <p:cNvSpPr>
                <a:spLocks noChangeShapeType="1"/>
              </p:cNvSpPr>
              <p:nvPr/>
            </p:nvSpPr>
            <p:spPr bwMode="auto">
              <a:xfrm>
                <a:off x="2314" y="3193"/>
                <a:ext cx="103" cy="20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7" name="Line 189"/>
              <p:cNvSpPr>
                <a:spLocks noChangeShapeType="1"/>
              </p:cNvSpPr>
              <p:nvPr/>
            </p:nvSpPr>
            <p:spPr bwMode="auto">
              <a:xfrm>
                <a:off x="2417" y="3213"/>
                <a:ext cx="96" cy="14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8" name="Line 190"/>
              <p:cNvSpPr>
                <a:spLocks noChangeShapeType="1"/>
              </p:cNvSpPr>
              <p:nvPr/>
            </p:nvSpPr>
            <p:spPr bwMode="auto">
              <a:xfrm>
                <a:off x="2513" y="3227"/>
                <a:ext cx="103" cy="14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9" name="Line 191"/>
              <p:cNvSpPr>
                <a:spLocks noChangeShapeType="1"/>
              </p:cNvSpPr>
              <p:nvPr/>
            </p:nvSpPr>
            <p:spPr bwMode="auto">
              <a:xfrm>
                <a:off x="2616" y="3241"/>
                <a:ext cx="96" cy="13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0" name="Line 192"/>
              <p:cNvSpPr>
                <a:spLocks noChangeShapeType="1"/>
              </p:cNvSpPr>
              <p:nvPr/>
            </p:nvSpPr>
            <p:spPr bwMode="auto">
              <a:xfrm>
                <a:off x="2712" y="3254"/>
                <a:ext cx="95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1" name="Line 193"/>
              <p:cNvSpPr>
                <a:spLocks noChangeShapeType="1"/>
              </p:cNvSpPr>
              <p:nvPr/>
            </p:nvSpPr>
            <p:spPr bwMode="auto">
              <a:xfrm>
                <a:off x="2807" y="3261"/>
                <a:ext cx="103" cy="14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2" name="Line 194"/>
              <p:cNvSpPr>
                <a:spLocks noChangeShapeType="1"/>
              </p:cNvSpPr>
              <p:nvPr/>
            </p:nvSpPr>
            <p:spPr bwMode="auto">
              <a:xfrm>
                <a:off x="2910" y="3275"/>
                <a:ext cx="96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3" name="Line 195"/>
              <p:cNvSpPr>
                <a:spLocks noChangeShapeType="1"/>
              </p:cNvSpPr>
              <p:nvPr/>
            </p:nvSpPr>
            <p:spPr bwMode="auto">
              <a:xfrm>
                <a:off x="3006" y="3282"/>
                <a:ext cx="96" cy="13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4" name="Line 196"/>
              <p:cNvSpPr>
                <a:spLocks noChangeShapeType="1"/>
              </p:cNvSpPr>
              <p:nvPr/>
            </p:nvSpPr>
            <p:spPr bwMode="auto">
              <a:xfrm>
                <a:off x="3102" y="3295"/>
                <a:ext cx="102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5" name="Line 197"/>
              <p:cNvSpPr>
                <a:spLocks noChangeShapeType="1"/>
              </p:cNvSpPr>
              <p:nvPr/>
            </p:nvSpPr>
            <p:spPr bwMode="auto">
              <a:xfrm>
                <a:off x="3204" y="3302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6" name="Line 198"/>
              <p:cNvSpPr>
                <a:spLocks noChangeShapeType="1"/>
              </p:cNvSpPr>
              <p:nvPr/>
            </p:nvSpPr>
            <p:spPr bwMode="auto">
              <a:xfrm>
                <a:off x="3300" y="3302"/>
                <a:ext cx="96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7" name="Line 199"/>
              <p:cNvSpPr>
                <a:spLocks noChangeShapeType="1"/>
              </p:cNvSpPr>
              <p:nvPr/>
            </p:nvSpPr>
            <p:spPr bwMode="auto">
              <a:xfrm>
                <a:off x="3396" y="3309"/>
                <a:ext cx="103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8" name="Line 200"/>
              <p:cNvSpPr>
                <a:spLocks noChangeShapeType="1"/>
              </p:cNvSpPr>
              <p:nvPr/>
            </p:nvSpPr>
            <p:spPr bwMode="auto">
              <a:xfrm>
                <a:off x="3499" y="3316"/>
                <a:ext cx="96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9" name="Line 201"/>
              <p:cNvSpPr>
                <a:spLocks noChangeShapeType="1"/>
              </p:cNvSpPr>
              <p:nvPr/>
            </p:nvSpPr>
            <p:spPr bwMode="auto">
              <a:xfrm>
                <a:off x="3595" y="3323"/>
                <a:ext cx="96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10" name="Line 202"/>
              <p:cNvSpPr>
                <a:spLocks noChangeShapeType="1"/>
              </p:cNvSpPr>
              <p:nvPr/>
            </p:nvSpPr>
            <p:spPr bwMode="auto">
              <a:xfrm>
                <a:off x="3691" y="3330"/>
                <a:ext cx="102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11" name="Line 203"/>
              <p:cNvSpPr>
                <a:spLocks noChangeShapeType="1"/>
              </p:cNvSpPr>
              <p:nvPr/>
            </p:nvSpPr>
            <p:spPr bwMode="auto">
              <a:xfrm>
                <a:off x="3793" y="3330"/>
                <a:ext cx="96" cy="6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12" name="Line 204"/>
              <p:cNvSpPr>
                <a:spLocks noChangeShapeType="1"/>
              </p:cNvSpPr>
              <p:nvPr/>
            </p:nvSpPr>
            <p:spPr bwMode="auto">
              <a:xfrm>
                <a:off x="3889" y="3336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894" name="Line 205"/>
            <p:cNvSpPr>
              <a:spLocks noChangeShapeType="1"/>
            </p:cNvSpPr>
            <p:nvPr/>
          </p:nvSpPr>
          <p:spPr bwMode="auto">
            <a:xfrm>
              <a:off x="3985" y="3336"/>
              <a:ext cx="103" cy="1"/>
            </a:xfrm>
            <a:prstGeom prst="line">
              <a:avLst/>
            </a:prstGeom>
            <a:noFill/>
            <a:ln w="1116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5" name="Line 206"/>
            <p:cNvSpPr>
              <a:spLocks noChangeShapeType="1"/>
            </p:cNvSpPr>
            <p:nvPr/>
          </p:nvSpPr>
          <p:spPr bwMode="auto">
            <a:xfrm>
              <a:off x="4088" y="3336"/>
              <a:ext cx="95" cy="1"/>
            </a:xfrm>
            <a:prstGeom prst="line">
              <a:avLst/>
            </a:prstGeom>
            <a:noFill/>
            <a:ln w="1116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6" name="Line 207"/>
            <p:cNvSpPr>
              <a:spLocks noChangeShapeType="1"/>
            </p:cNvSpPr>
            <p:nvPr/>
          </p:nvSpPr>
          <p:spPr bwMode="auto">
            <a:xfrm>
              <a:off x="4183" y="3336"/>
              <a:ext cx="96" cy="1"/>
            </a:xfrm>
            <a:prstGeom prst="line">
              <a:avLst/>
            </a:prstGeom>
            <a:noFill/>
            <a:ln w="1116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7" name="Line 208"/>
            <p:cNvSpPr>
              <a:spLocks noChangeShapeType="1"/>
            </p:cNvSpPr>
            <p:nvPr/>
          </p:nvSpPr>
          <p:spPr bwMode="auto">
            <a:xfrm>
              <a:off x="4279" y="3336"/>
              <a:ext cx="103" cy="1"/>
            </a:xfrm>
            <a:prstGeom prst="line">
              <a:avLst/>
            </a:prstGeom>
            <a:noFill/>
            <a:ln w="1116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8" name="Rectangle 209"/>
            <p:cNvSpPr>
              <a:spLocks noChangeArrowheads="1"/>
            </p:cNvSpPr>
            <p:nvPr/>
          </p:nvSpPr>
          <p:spPr bwMode="auto">
            <a:xfrm>
              <a:off x="822" y="3063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899" name="Rectangle 210"/>
            <p:cNvSpPr>
              <a:spLocks noChangeArrowheads="1"/>
            </p:cNvSpPr>
            <p:nvPr/>
          </p:nvSpPr>
          <p:spPr bwMode="auto">
            <a:xfrm>
              <a:off x="925" y="2891"/>
              <a:ext cx="34" cy="35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00" name="Rectangle 211"/>
            <p:cNvSpPr>
              <a:spLocks noChangeArrowheads="1"/>
            </p:cNvSpPr>
            <p:nvPr/>
          </p:nvSpPr>
          <p:spPr bwMode="auto">
            <a:xfrm>
              <a:off x="1021" y="3104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01" name="Rectangle 212"/>
            <p:cNvSpPr>
              <a:spLocks noChangeArrowheads="1"/>
            </p:cNvSpPr>
            <p:nvPr/>
          </p:nvSpPr>
          <p:spPr bwMode="auto">
            <a:xfrm>
              <a:off x="1116" y="3179"/>
              <a:ext cx="35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02" name="Rectangle 213"/>
            <p:cNvSpPr>
              <a:spLocks noChangeArrowheads="1"/>
            </p:cNvSpPr>
            <p:nvPr/>
          </p:nvSpPr>
          <p:spPr bwMode="auto">
            <a:xfrm>
              <a:off x="1219" y="3199"/>
              <a:ext cx="34" cy="35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03" name="Rectangle 214"/>
            <p:cNvSpPr>
              <a:spLocks noChangeArrowheads="1"/>
            </p:cNvSpPr>
            <p:nvPr/>
          </p:nvSpPr>
          <p:spPr bwMode="auto">
            <a:xfrm>
              <a:off x="1315" y="3199"/>
              <a:ext cx="34" cy="35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04" name="Rectangle 215"/>
            <p:cNvSpPr>
              <a:spLocks noChangeArrowheads="1"/>
            </p:cNvSpPr>
            <p:nvPr/>
          </p:nvSpPr>
          <p:spPr bwMode="auto">
            <a:xfrm>
              <a:off x="1411" y="3193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05" name="Rectangle 216"/>
            <p:cNvSpPr>
              <a:spLocks noChangeArrowheads="1"/>
            </p:cNvSpPr>
            <p:nvPr/>
          </p:nvSpPr>
          <p:spPr bwMode="auto">
            <a:xfrm>
              <a:off x="1513" y="3220"/>
              <a:ext cx="35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06" name="Rectangle 217"/>
            <p:cNvSpPr>
              <a:spLocks noChangeArrowheads="1"/>
            </p:cNvSpPr>
            <p:nvPr/>
          </p:nvSpPr>
          <p:spPr bwMode="auto">
            <a:xfrm>
              <a:off x="1609" y="3254"/>
              <a:ext cx="35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07" name="Rectangle 218"/>
            <p:cNvSpPr>
              <a:spLocks noChangeArrowheads="1"/>
            </p:cNvSpPr>
            <p:nvPr/>
          </p:nvSpPr>
          <p:spPr bwMode="auto">
            <a:xfrm>
              <a:off x="1705" y="3261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08" name="Rectangle 219"/>
            <p:cNvSpPr>
              <a:spLocks noChangeArrowheads="1"/>
            </p:cNvSpPr>
            <p:nvPr/>
          </p:nvSpPr>
          <p:spPr bwMode="auto">
            <a:xfrm>
              <a:off x="1808" y="3261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09" name="Rectangle 220"/>
            <p:cNvSpPr>
              <a:spLocks noChangeArrowheads="1"/>
            </p:cNvSpPr>
            <p:nvPr/>
          </p:nvSpPr>
          <p:spPr bwMode="auto">
            <a:xfrm>
              <a:off x="1904" y="3261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10" name="Rectangle 221"/>
            <p:cNvSpPr>
              <a:spLocks noChangeArrowheads="1"/>
            </p:cNvSpPr>
            <p:nvPr/>
          </p:nvSpPr>
          <p:spPr bwMode="auto">
            <a:xfrm>
              <a:off x="2000" y="3282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11" name="Rectangle 222"/>
            <p:cNvSpPr>
              <a:spLocks noChangeArrowheads="1"/>
            </p:cNvSpPr>
            <p:nvPr/>
          </p:nvSpPr>
          <p:spPr bwMode="auto">
            <a:xfrm>
              <a:off x="2102" y="3288"/>
              <a:ext cx="34" cy="35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12" name="Rectangle 223"/>
            <p:cNvSpPr>
              <a:spLocks noChangeArrowheads="1"/>
            </p:cNvSpPr>
            <p:nvPr/>
          </p:nvSpPr>
          <p:spPr bwMode="auto">
            <a:xfrm>
              <a:off x="2198" y="3288"/>
              <a:ext cx="34" cy="35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13" name="Rectangle 224"/>
            <p:cNvSpPr>
              <a:spLocks noChangeArrowheads="1"/>
            </p:cNvSpPr>
            <p:nvPr/>
          </p:nvSpPr>
          <p:spPr bwMode="auto">
            <a:xfrm>
              <a:off x="2294" y="3288"/>
              <a:ext cx="34" cy="35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14" name="Rectangle 225"/>
            <p:cNvSpPr>
              <a:spLocks noChangeArrowheads="1"/>
            </p:cNvSpPr>
            <p:nvPr/>
          </p:nvSpPr>
          <p:spPr bwMode="auto">
            <a:xfrm>
              <a:off x="2397" y="3295"/>
              <a:ext cx="34" cy="35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15" name="Rectangle 226"/>
            <p:cNvSpPr>
              <a:spLocks noChangeArrowheads="1"/>
            </p:cNvSpPr>
            <p:nvPr/>
          </p:nvSpPr>
          <p:spPr bwMode="auto">
            <a:xfrm>
              <a:off x="2492" y="3302"/>
              <a:ext cx="35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16" name="Rectangle 227"/>
            <p:cNvSpPr>
              <a:spLocks noChangeArrowheads="1"/>
            </p:cNvSpPr>
            <p:nvPr/>
          </p:nvSpPr>
          <p:spPr bwMode="auto">
            <a:xfrm>
              <a:off x="2595" y="3302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17" name="Rectangle 228"/>
            <p:cNvSpPr>
              <a:spLocks noChangeArrowheads="1"/>
            </p:cNvSpPr>
            <p:nvPr/>
          </p:nvSpPr>
          <p:spPr bwMode="auto">
            <a:xfrm>
              <a:off x="2691" y="3302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18" name="Rectangle 229"/>
            <p:cNvSpPr>
              <a:spLocks noChangeArrowheads="1"/>
            </p:cNvSpPr>
            <p:nvPr/>
          </p:nvSpPr>
          <p:spPr bwMode="auto">
            <a:xfrm>
              <a:off x="2787" y="3309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19" name="Rectangle 230"/>
            <p:cNvSpPr>
              <a:spLocks noChangeArrowheads="1"/>
            </p:cNvSpPr>
            <p:nvPr/>
          </p:nvSpPr>
          <p:spPr bwMode="auto">
            <a:xfrm>
              <a:off x="2890" y="3302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20" name="Rectangle 231"/>
            <p:cNvSpPr>
              <a:spLocks noChangeArrowheads="1"/>
            </p:cNvSpPr>
            <p:nvPr/>
          </p:nvSpPr>
          <p:spPr bwMode="auto">
            <a:xfrm>
              <a:off x="2985" y="3302"/>
              <a:ext cx="35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21" name="Rectangle 232"/>
            <p:cNvSpPr>
              <a:spLocks noChangeArrowheads="1"/>
            </p:cNvSpPr>
            <p:nvPr/>
          </p:nvSpPr>
          <p:spPr bwMode="auto">
            <a:xfrm>
              <a:off x="3081" y="3309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22" name="Rectangle 233"/>
            <p:cNvSpPr>
              <a:spLocks noChangeArrowheads="1"/>
            </p:cNvSpPr>
            <p:nvPr/>
          </p:nvSpPr>
          <p:spPr bwMode="auto">
            <a:xfrm>
              <a:off x="3184" y="3309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23" name="Rectangle 234"/>
            <p:cNvSpPr>
              <a:spLocks noChangeArrowheads="1"/>
            </p:cNvSpPr>
            <p:nvPr/>
          </p:nvSpPr>
          <p:spPr bwMode="auto">
            <a:xfrm>
              <a:off x="3280" y="3309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24" name="Rectangle 235"/>
            <p:cNvSpPr>
              <a:spLocks noChangeArrowheads="1"/>
            </p:cNvSpPr>
            <p:nvPr/>
          </p:nvSpPr>
          <p:spPr bwMode="auto">
            <a:xfrm>
              <a:off x="3376" y="3309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25" name="Rectangle 236"/>
            <p:cNvSpPr>
              <a:spLocks noChangeArrowheads="1"/>
            </p:cNvSpPr>
            <p:nvPr/>
          </p:nvSpPr>
          <p:spPr bwMode="auto">
            <a:xfrm>
              <a:off x="3478" y="3309"/>
              <a:ext cx="35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26" name="Rectangle 237"/>
            <p:cNvSpPr>
              <a:spLocks noChangeArrowheads="1"/>
            </p:cNvSpPr>
            <p:nvPr/>
          </p:nvSpPr>
          <p:spPr bwMode="auto">
            <a:xfrm>
              <a:off x="3574" y="3309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27" name="Rectangle 238"/>
            <p:cNvSpPr>
              <a:spLocks noChangeArrowheads="1"/>
            </p:cNvSpPr>
            <p:nvPr/>
          </p:nvSpPr>
          <p:spPr bwMode="auto">
            <a:xfrm>
              <a:off x="3670" y="3309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28" name="Rectangle 239"/>
            <p:cNvSpPr>
              <a:spLocks noChangeArrowheads="1"/>
            </p:cNvSpPr>
            <p:nvPr/>
          </p:nvSpPr>
          <p:spPr bwMode="auto">
            <a:xfrm>
              <a:off x="3773" y="3316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29" name="Rectangle 240"/>
            <p:cNvSpPr>
              <a:spLocks noChangeArrowheads="1"/>
            </p:cNvSpPr>
            <p:nvPr/>
          </p:nvSpPr>
          <p:spPr bwMode="auto">
            <a:xfrm>
              <a:off x="3869" y="3316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30" name="Rectangle 241"/>
            <p:cNvSpPr>
              <a:spLocks noChangeArrowheads="1"/>
            </p:cNvSpPr>
            <p:nvPr/>
          </p:nvSpPr>
          <p:spPr bwMode="auto">
            <a:xfrm>
              <a:off x="3964" y="3316"/>
              <a:ext cx="35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31" name="Rectangle 242"/>
            <p:cNvSpPr>
              <a:spLocks noChangeArrowheads="1"/>
            </p:cNvSpPr>
            <p:nvPr/>
          </p:nvSpPr>
          <p:spPr bwMode="auto">
            <a:xfrm>
              <a:off x="4067" y="3316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32" name="Rectangle 243"/>
            <p:cNvSpPr>
              <a:spLocks noChangeArrowheads="1"/>
            </p:cNvSpPr>
            <p:nvPr/>
          </p:nvSpPr>
          <p:spPr bwMode="auto">
            <a:xfrm>
              <a:off x="4163" y="3316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33" name="Rectangle 244"/>
            <p:cNvSpPr>
              <a:spLocks noChangeArrowheads="1"/>
            </p:cNvSpPr>
            <p:nvPr/>
          </p:nvSpPr>
          <p:spPr bwMode="auto">
            <a:xfrm>
              <a:off x="4259" y="3316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34" name="Rectangle 245"/>
            <p:cNvSpPr>
              <a:spLocks noChangeArrowheads="1"/>
            </p:cNvSpPr>
            <p:nvPr/>
          </p:nvSpPr>
          <p:spPr bwMode="auto">
            <a:xfrm>
              <a:off x="4361" y="3316"/>
              <a:ext cx="35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35" name="AutoShape 246"/>
            <p:cNvSpPr>
              <a:spLocks noChangeArrowheads="1"/>
            </p:cNvSpPr>
            <p:nvPr/>
          </p:nvSpPr>
          <p:spPr bwMode="auto">
            <a:xfrm>
              <a:off x="822" y="1611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36" name="AutoShape 247"/>
            <p:cNvSpPr>
              <a:spLocks noChangeArrowheads="1"/>
            </p:cNvSpPr>
            <p:nvPr/>
          </p:nvSpPr>
          <p:spPr bwMode="auto">
            <a:xfrm>
              <a:off x="925" y="2035"/>
              <a:ext cx="41" cy="42"/>
            </a:xfrm>
            <a:custGeom>
              <a:avLst/>
              <a:gdLst>
                <a:gd name="T0" fmla="*/ 20 w 41"/>
                <a:gd name="T1" fmla="*/ 0 h 42"/>
                <a:gd name="T2" fmla="*/ 41 w 41"/>
                <a:gd name="T3" fmla="*/ 21 h 42"/>
                <a:gd name="T4" fmla="*/ 20 w 41"/>
                <a:gd name="T5" fmla="*/ 42 h 42"/>
                <a:gd name="T6" fmla="*/ 0 w 41"/>
                <a:gd name="T7" fmla="*/ 21 h 42"/>
                <a:gd name="T8" fmla="*/ 20 w 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2"/>
                <a:gd name="T17" fmla="*/ 41 w 4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2">
                  <a:moveTo>
                    <a:pt x="20" y="0"/>
                  </a:moveTo>
                  <a:lnTo>
                    <a:pt x="41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37" name="AutoShape 248"/>
            <p:cNvSpPr>
              <a:spLocks noChangeArrowheads="1"/>
            </p:cNvSpPr>
            <p:nvPr/>
          </p:nvSpPr>
          <p:spPr bwMode="auto">
            <a:xfrm>
              <a:off x="1021" y="2248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38" name="AutoShape 249"/>
            <p:cNvSpPr>
              <a:spLocks noChangeArrowheads="1"/>
            </p:cNvSpPr>
            <p:nvPr/>
          </p:nvSpPr>
          <p:spPr bwMode="auto">
            <a:xfrm>
              <a:off x="1116" y="2385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39" name="AutoShape 250"/>
            <p:cNvSpPr>
              <a:spLocks noChangeArrowheads="1"/>
            </p:cNvSpPr>
            <p:nvPr/>
          </p:nvSpPr>
          <p:spPr bwMode="auto">
            <a:xfrm>
              <a:off x="1219" y="2508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40" name="AutoShape 251"/>
            <p:cNvSpPr>
              <a:spLocks noChangeArrowheads="1"/>
            </p:cNvSpPr>
            <p:nvPr/>
          </p:nvSpPr>
          <p:spPr bwMode="auto">
            <a:xfrm>
              <a:off x="1315" y="2617"/>
              <a:ext cx="41" cy="42"/>
            </a:xfrm>
            <a:custGeom>
              <a:avLst/>
              <a:gdLst>
                <a:gd name="T0" fmla="*/ 20 w 41"/>
                <a:gd name="T1" fmla="*/ 0 h 42"/>
                <a:gd name="T2" fmla="*/ 41 w 41"/>
                <a:gd name="T3" fmla="*/ 21 h 42"/>
                <a:gd name="T4" fmla="*/ 20 w 41"/>
                <a:gd name="T5" fmla="*/ 42 h 42"/>
                <a:gd name="T6" fmla="*/ 0 w 41"/>
                <a:gd name="T7" fmla="*/ 21 h 42"/>
                <a:gd name="T8" fmla="*/ 20 w 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2"/>
                <a:gd name="T17" fmla="*/ 41 w 4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2">
                  <a:moveTo>
                    <a:pt x="20" y="0"/>
                  </a:moveTo>
                  <a:lnTo>
                    <a:pt x="41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41" name="AutoShape 252"/>
            <p:cNvSpPr>
              <a:spLocks noChangeArrowheads="1"/>
            </p:cNvSpPr>
            <p:nvPr/>
          </p:nvSpPr>
          <p:spPr bwMode="auto">
            <a:xfrm>
              <a:off x="1411" y="2741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42" name="AutoShape 253"/>
            <p:cNvSpPr>
              <a:spLocks noChangeArrowheads="1"/>
            </p:cNvSpPr>
            <p:nvPr/>
          </p:nvSpPr>
          <p:spPr bwMode="auto">
            <a:xfrm>
              <a:off x="1513" y="2843"/>
              <a:ext cx="42" cy="41"/>
            </a:xfrm>
            <a:custGeom>
              <a:avLst/>
              <a:gdLst>
                <a:gd name="T0" fmla="*/ 21 w 42"/>
                <a:gd name="T1" fmla="*/ 0 h 41"/>
                <a:gd name="T2" fmla="*/ 42 w 42"/>
                <a:gd name="T3" fmla="*/ 21 h 41"/>
                <a:gd name="T4" fmla="*/ 21 w 42"/>
                <a:gd name="T5" fmla="*/ 41 h 41"/>
                <a:gd name="T6" fmla="*/ 0 w 42"/>
                <a:gd name="T7" fmla="*/ 21 h 41"/>
                <a:gd name="T8" fmla="*/ 21 w 42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1"/>
                <a:gd name="T17" fmla="*/ 42 w 4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1">
                  <a:moveTo>
                    <a:pt x="21" y="0"/>
                  </a:moveTo>
                  <a:lnTo>
                    <a:pt x="42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43" name="AutoShape 254"/>
            <p:cNvSpPr>
              <a:spLocks noChangeArrowheads="1"/>
            </p:cNvSpPr>
            <p:nvPr/>
          </p:nvSpPr>
          <p:spPr bwMode="auto">
            <a:xfrm>
              <a:off x="1609" y="2905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44" name="AutoShape 255"/>
            <p:cNvSpPr>
              <a:spLocks noChangeArrowheads="1"/>
            </p:cNvSpPr>
            <p:nvPr/>
          </p:nvSpPr>
          <p:spPr bwMode="auto">
            <a:xfrm>
              <a:off x="1705" y="2953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45" name="AutoShape 256"/>
            <p:cNvSpPr>
              <a:spLocks noChangeArrowheads="1"/>
            </p:cNvSpPr>
            <p:nvPr/>
          </p:nvSpPr>
          <p:spPr bwMode="auto">
            <a:xfrm>
              <a:off x="1808" y="3008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46" name="AutoShape 257"/>
            <p:cNvSpPr>
              <a:spLocks noChangeArrowheads="1"/>
            </p:cNvSpPr>
            <p:nvPr/>
          </p:nvSpPr>
          <p:spPr bwMode="auto">
            <a:xfrm>
              <a:off x="1904" y="3063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47" name="AutoShape 258"/>
            <p:cNvSpPr>
              <a:spLocks noChangeArrowheads="1"/>
            </p:cNvSpPr>
            <p:nvPr/>
          </p:nvSpPr>
          <p:spPr bwMode="auto">
            <a:xfrm>
              <a:off x="2000" y="3090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48" name="AutoShape 259"/>
            <p:cNvSpPr>
              <a:spLocks noChangeArrowheads="1"/>
            </p:cNvSpPr>
            <p:nvPr/>
          </p:nvSpPr>
          <p:spPr bwMode="auto">
            <a:xfrm>
              <a:off x="2102" y="3117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49" name="AutoShape 260"/>
            <p:cNvSpPr>
              <a:spLocks noChangeArrowheads="1"/>
            </p:cNvSpPr>
            <p:nvPr/>
          </p:nvSpPr>
          <p:spPr bwMode="auto">
            <a:xfrm>
              <a:off x="2198" y="3145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0" name="AutoShape 261"/>
            <p:cNvSpPr>
              <a:spLocks noChangeArrowheads="1"/>
            </p:cNvSpPr>
            <p:nvPr/>
          </p:nvSpPr>
          <p:spPr bwMode="auto">
            <a:xfrm>
              <a:off x="2294" y="3172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1" name="AutoShape 262"/>
            <p:cNvSpPr>
              <a:spLocks noChangeArrowheads="1"/>
            </p:cNvSpPr>
            <p:nvPr/>
          </p:nvSpPr>
          <p:spPr bwMode="auto">
            <a:xfrm>
              <a:off x="2397" y="3193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2" name="AutoShape 263"/>
            <p:cNvSpPr>
              <a:spLocks noChangeArrowheads="1"/>
            </p:cNvSpPr>
            <p:nvPr/>
          </p:nvSpPr>
          <p:spPr bwMode="auto">
            <a:xfrm>
              <a:off x="2492" y="3206"/>
              <a:ext cx="42" cy="41"/>
            </a:xfrm>
            <a:custGeom>
              <a:avLst/>
              <a:gdLst>
                <a:gd name="T0" fmla="*/ 21 w 42"/>
                <a:gd name="T1" fmla="*/ 0 h 41"/>
                <a:gd name="T2" fmla="*/ 42 w 42"/>
                <a:gd name="T3" fmla="*/ 21 h 41"/>
                <a:gd name="T4" fmla="*/ 21 w 42"/>
                <a:gd name="T5" fmla="*/ 41 h 41"/>
                <a:gd name="T6" fmla="*/ 0 w 42"/>
                <a:gd name="T7" fmla="*/ 21 h 41"/>
                <a:gd name="T8" fmla="*/ 21 w 42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1"/>
                <a:gd name="T17" fmla="*/ 42 w 4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1">
                  <a:moveTo>
                    <a:pt x="21" y="0"/>
                  </a:moveTo>
                  <a:lnTo>
                    <a:pt x="42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3" name="AutoShape 264"/>
            <p:cNvSpPr>
              <a:spLocks noChangeArrowheads="1"/>
            </p:cNvSpPr>
            <p:nvPr/>
          </p:nvSpPr>
          <p:spPr bwMode="auto">
            <a:xfrm>
              <a:off x="2595" y="3220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4" name="AutoShape 265"/>
            <p:cNvSpPr>
              <a:spLocks noChangeArrowheads="1"/>
            </p:cNvSpPr>
            <p:nvPr/>
          </p:nvSpPr>
          <p:spPr bwMode="auto">
            <a:xfrm>
              <a:off x="2691" y="3234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5" name="AutoShape 266"/>
            <p:cNvSpPr>
              <a:spLocks noChangeArrowheads="1"/>
            </p:cNvSpPr>
            <p:nvPr/>
          </p:nvSpPr>
          <p:spPr bwMode="auto">
            <a:xfrm>
              <a:off x="2787" y="3241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6" name="AutoShape 267"/>
            <p:cNvSpPr>
              <a:spLocks noChangeArrowheads="1"/>
            </p:cNvSpPr>
            <p:nvPr/>
          </p:nvSpPr>
          <p:spPr bwMode="auto">
            <a:xfrm>
              <a:off x="2890" y="3254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7" name="AutoShape 268"/>
            <p:cNvSpPr>
              <a:spLocks noChangeArrowheads="1"/>
            </p:cNvSpPr>
            <p:nvPr/>
          </p:nvSpPr>
          <p:spPr bwMode="auto">
            <a:xfrm>
              <a:off x="2985" y="3261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8" name="AutoShape 269"/>
            <p:cNvSpPr>
              <a:spLocks noChangeArrowheads="1"/>
            </p:cNvSpPr>
            <p:nvPr/>
          </p:nvSpPr>
          <p:spPr bwMode="auto">
            <a:xfrm>
              <a:off x="3081" y="3275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9" name="AutoShape 270"/>
            <p:cNvSpPr>
              <a:spLocks noChangeArrowheads="1"/>
            </p:cNvSpPr>
            <p:nvPr/>
          </p:nvSpPr>
          <p:spPr bwMode="auto">
            <a:xfrm>
              <a:off x="3184" y="3282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0" name="AutoShape 271"/>
            <p:cNvSpPr>
              <a:spLocks noChangeArrowheads="1"/>
            </p:cNvSpPr>
            <p:nvPr/>
          </p:nvSpPr>
          <p:spPr bwMode="auto">
            <a:xfrm>
              <a:off x="3280" y="3282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1" name="AutoShape 272"/>
            <p:cNvSpPr>
              <a:spLocks noChangeArrowheads="1"/>
            </p:cNvSpPr>
            <p:nvPr/>
          </p:nvSpPr>
          <p:spPr bwMode="auto">
            <a:xfrm>
              <a:off x="3376" y="3288"/>
              <a:ext cx="41" cy="42"/>
            </a:xfrm>
            <a:custGeom>
              <a:avLst/>
              <a:gdLst>
                <a:gd name="T0" fmla="*/ 20 w 41"/>
                <a:gd name="T1" fmla="*/ 0 h 42"/>
                <a:gd name="T2" fmla="*/ 41 w 41"/>
                <a:gd name="T3" fmla="*/ 21 h 42"/>
                <a:gd name="T4" fmla="*/ 20 w 41"/>
                <a:gd name="T5" fmla="*/ 42 h 42"/>
                <a:gd name="T6" fmla="*/ 0 w 41"/>
                <a:gd name="T7" fmla="*/ 21 h 42"/>
                <a:gd name="T8" fmla="*/ 20 w 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2"/>
                <a:gd name="T17" fmla="*/ 41 w 4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2">
                  <a:moveTo>
                    <a:pt x="20" y="0"/>
                  </a:moveTo>
                  <a:lnTo>
                    <a:pt x="41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2" name="AutoShape 273"/>
            <p:cNvSpPr>
              <a:spLocks noChangeArrowheads="1"/>
            </p:cNvSpPr>
            <p:nvPr/>
          </p:nvSpPr>
          <p:spPr bwMode="auto">
            <a:xfrm>
              <a:off x="3478" y="3295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3" name="AutoShape 274"/>
            <p:cNvSpPr>
              <a:spLocks noChangeArrowheads="1"/>
            </p:cNvSpPr>
            <p:nvPr/>
          </p:nvSpPr>
          <p:spPr bwMode="auto">
            <a:xfrm>
              <a:off x="3574" y="3302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4" name="AutoShape 275"/>
            <p:cNvSpPr>
              <a:spLocks noChangeArrowheads="1"/>
            </p:cNvSpPr>
            <p:nvPr/>
          </p:nvSpPr>
          <p:spPr bwMode="auto">
            <a:xfrm>
              <a:off x="3670" y="3309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5" name="AutoShape 276"/>
            <p:cNvSpPr>
              <a:spLocks noChangeArrowheads="1"/>
            </p:cNvSpPr>
            <p:nvPr/>
          </p:nvSpPr>
          <p:spPr bwMode="auto">
            <a:xfrm>
              <a:off x="3773" y="3309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6" name="AutoShape 277"/>
            <p:cNvSpPr>
              <a:spLocks noChangeArrowheads="1"/>
            </p:cNvSpPr>
            <p:nvPr/>
          </p:nvSpPr>
          <p:spPr bwMode="auto">
            <a:xfrm>
              <a:off x="3869" y="3316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7" name="AutoShape 278"/>
            <p:cNvSpPr>
              <a:spLocks noChangeArrowheads="1"/>
            </p:cNvSpPr>
            <p:nvPr/>
          </p:nvSpPr>
          <p:spPr bwMode="auto">
            <a:xfrm>
              <a:off x="3964" y="3316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8" name="AutoShape 279"/>
            <p:cNvSpPr>
              <a:spLocks noChangeArrowheads="1"/>
            </p:cNvSpPr>
            <p:nvPr/>
          </p:nvSpPr>
          <p:spPr bwMode="auto">
            <a:xfrm>
              <a:off x="4067" y="3316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9" name="AutoShape 280"/>
            <p:cNvSpPr>
              <a:spLocks noChangeArrowheads="1"/>
            </p:cNvSpPr>
            <p:nvPr/>
          </p:nvSpPr>
          <p:spPr bwMode="auto">
            <a:xfrm>
              <a:off x="4163" y="3316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70" name="AutoShape 281"/>
            <p:cNvSpPr>
              <a:spLocks noChangeArrowheads="1"/>
            </p:cNvSpPr>
            <p:nvPr/>
          </p:nvSpPr>
          <p:spPr bwMode="auto">
            <a:xfrm>
              <a:off x="4259" y="3316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71" name="AutoShape 282"/>
            <p:cNvSpPr>
              <a:spLocks noChangeArrowheads="1"/>
            </p:cNvSpPr>
            <p:nvPr/>
          </p:nvSpPr>
          <p:spPr bwMode="auto">
            <a:xfrm>
              <a:off x="4361" y="3316"/>
              <a:ext cx="42" cy="41"/>
            </a:xfrm>
            <a:custGeom>
              <a:avLst/>
              <a:gdLst>
                <a:gd name="T0" fmla="*/ 21 w 42"/>
                <a:gd name="T1" fmla="*/ 0 h 41"/>
                <a:gd name="T2" fmla="*/ 42 w 42"/>
                <a:gd name="T3" fmla="*/ 20 h 41"/>
                <a:gd name="T4" fmla="*/ 21 w 42"/>
                <a:gd name="T5" fmla="*/ 41 h 41"/>
                <a:gd name="T6" fmla="*/ 0 w 42"/>
                <a:gd name="T7" fmla="*/ 20 h 41"/>
                <a:gd name="T8" fmla="*/ 21 w 42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1"/>
                <a:gd name="T17" fmla="*/ 42 w 4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1">
                  <a:moveTo>
                    <a:pt x="21" y="0"/>
                  </a:moveTo>
                  <a:lnTo>
                    <a:pt x="42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72" name="Rectangle 283"/>
            <p:cNvSpPr>
              <a:spLocks noChangeArrowheads="1"/>
            </p:cNvSpPr>
            <p:nvPr/>
          </p:nvSpPr>
          <p:spPr bwMode="auto">
            <a:xfrm>
              <a:off x="684" y="3302"/>
              <a:ext cx="96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0,%</a:t>
              </a:r>
            </a:p>
          </p:txBody>
        </p:sp>
        <p:sp>
          <p:nvSpPr>
            <p:cNvPr id="37973" name="Rectangle 284"/>
            <p:cNvSpPr>
              <a:spLocks noChangeArrowheads="1"/>
            </p:cNvSpPr>
            <p:nvPr/>
          </p:nvSpPr>
          <p:spPr bwMode="auto">
            <a:xfrm>
              <a:off x="656" y="3104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10,%</a:t>
              </a:r>
            </a:p>
          </p:txBody>
        </p:sp>
        <p:sp>
          <p:nvSpPr>
            <p:cNvPr id="37974" name="Rectangle 285"/>
            <p:cNvSpPr>
              <a:spLocks noChangeArrowheads="1"/>
            </p:cNvSpPr>
            <p:nvPr/>
          </p:nvSpPr>
          <p:spPr bwMode="auto">
            <a:xfrm>
              <a:off x="656" y="2912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20,%</a:t>
              </a:r>
            </a:p>
          </p:txBody>
        </p:sp>
        <p:sp>
          <p:nvSpPr>
            <p:cNvPr id="37975" name="Rectangle 286"/>
            <p:cNvSpPr>
              <a:spLocks noChangeArrowheads="1"/>
            </p:cNvSpPr>
            <p:nvPr/>
          </p:nvSpPr>
          <p:spPr bwMode="auto">
            <a:xfrm>
              <a:off x="656" y="2713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30,%</a:t>
              </a:r>
            </a:p>
          </p:txBody>
        </p:sp>
        <p:sp>
          <p:nvSpPr>
            <p:cNvPr id="37976" name="Rectangle 287"/>
            <p:cNvSpPr>
              <a:spLocks noChangeArrowheads="1"/>
            </p:cNvSpPr>
            <p:nvPr/>
          </p:nvSpPr>
          <p:spPr bwMode="auto">
            <a:xfrm>
              <a:off x="656" y="2522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40,%</a:t>
              </a:r>
            </a:p>
          </p:txBody>
        </p:sp>
        <p:sp>
          <p:nvSpPr>
            <p:cNvPr id="37977" name="Rectangle 288"/>
            <p:cNvSpPr>
              <a:spLocks noChangeArrowheads="1"/>
            </p:cNvSpPr>
            <p:nvPr/>
          </p:nvSpPr>
          <p:spPr bwMode="auto">
            <a:xfrm>
              <a:off x="656" y="2323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50,%</a:t>
              </a:r>
            </a:p>
          </p:txBody>
        </p:sp>
        <p:sp>
          <p:nvSpPr>
            <p:cNvPr id="37978" name="Rectangle 289"/>
            <p:cNvSpPr>
              <a:spLocks noChangeArrowheads="1"/>
            </p:cNvSpPr>
            <p:nvPr/>
          </p:nvSpPr>
          <p:spPr bwMode="auto">
            <a:xfrm>
              <a:off x="656" y="2124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60,%</a:t>
              </a:r>
            </a:p>
          </p:txBody>
        </p:sp>
        <p:sp>
          <p:nvSpPr>
            <p:cNvPr id="37979" name="Rectangle 290"/>
            <p:cNvSpPr>
              <a:spLocks noChangeArrowheads="1"/>
            </p:cNvSpPr>
            <p:nvPr/>
          </p:nvSpPr>
          <p:spPr bwMode="auto">
            <a:xfrm>
              <a:off x="656" y="1933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70,%</a:t>
              </a:r>
            </a:p>
          </p:txBody>
        </p:sp>
        <p:sp>
          <p:nvSpPr>
            <p:cNvPr id="37980" name="Rectangle 291"/>
            <p:cNvSpPr>
              <a:spLocks noChangeArrowheads="1"/>
            </p:cNvSpPr>
            <p:nvPr/>
          </p:nvSpPr>
          <p:spPr bwMode="auto">
            <a:xfrm>
              <a:off x="656" y="1734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80,%</a:t>
              </a:r>
            </a:p>
          </p:txBody>
        </p:sp>
        <p:sp>
          <p:nvSpPr>
            <p:cNvPr id="37981" name="Rectangle 292"/>
            <p:cNvSpPr>
              <a:spLocks noChangeArrowheads="1"/>
            </p:cNvSpPr>
            <p:nvPr/>
          </p:nvSpPr>
          <p:spPr bwMode="auto">
            <a:xfrm>
              <a:off x="656" y="1542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90,%</a:t>
              </a:r>
            </a:p>
          </p:txBody>
        </p:sp>
        <p:sp>
          <p:nvSpPr>
            <p:cNvPr id="37982" name="Rectangle 293"/>
            <p:cNvSpPr>
              <a:spLocks noChangeArrowheads="1"/>
            </p:cNvSpPr>
            <p:nvPr/>
          </p:nvSpPr>
          <p:spPr bwMode="auto">
            <a:xfrm>
              <a:off x="631" y="1344"/>
              <a:ext cx="158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100,%</a:t>
              </a:r>
            </a:p>
          </p:txBody>
        </p:sp>
        <p:sp>
          <p:nvSpPr>
            <p:cNvPr id="37983" name="Rectangle 294"/>
            <p:cNvSpPr>
              <a:spLocks noChangeArrowheads="1"/>
            </p:cNvSpPr>
            <p:nvPr/>
          </p:nvSpPr>
          <p:spPr bwMode="auto">
            <a:xfrm>
              <a:off x="842" y="3398"/>
              <a:ext cx="4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37984" name="Rectangle 295"/>
            <p:cNvSpPr>
              <a:spLocks noChangeArrowheads="1"/>
            </p:cNvSpPr>
            <p:nvPr/>
          </p:nvSpPr>
          <p:spPr bwMode="auto">
            <a:xfrm>
              <a:off x="1042" y="3398"/>
              <a:ext cx="4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37985" name="Rectangle 296"/>
            <p:cNvSpPr>
              <a:spLocks noChangeArrowheads="1"/>
            </p:cNvSpPr>
            <p:nvPr/>
          </p:nvSpPr>
          <p:spPr bwMode="auto">
            <a:xfrm>
              <a:off x="1240" y="3398"/>
              <a:ext cx="4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8</a:t>
              </a:r>
            </a:p>
          </p:txBody>
        </p:sp>
        <p:sp>
          <p:nvSpPr>
            <p:cNvPr id="37986" name="Rectangle 297"/>
            <p:cNvSpPr>
              <a:spLocks noChangeArrowheads="1"/>
            </p:cNvSpPr>
            <p:nvPr/>
          </p:nvSpPr>
          <p:spPr bwMode="auto">
            <a:xfrm>
              <a:off x="1411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12</a:t>
              </a:r>
            </a:p>
          </p:txBody>
        </p:sp>
        <p:sp>
          <p:nvSpPr>
            <p:cNvPr id="37987" name="Rectangle 298"/>
            <p:cNvSpPr>
              <a:spLocks noChangeArrowheads="1"/>
            </p:cNvSpPr>
            <p:nvPr/>
          </p:nvSpPr>
          <p:spPr bwMode="auto">
            <a:xfrm>
              <a:off x="1610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16</a:t>
              </a:r>
            </a:p>
          </p:txBody>
        </p:sp>
        <p:sp>
          <p:nvSpPr>
            <p:cNvPr id="37988" name="Rectangle 299"/>
            <p:cNvSpPr>
              <a:spLocks noChangeArrowheads="1"/>
            </p:cNvSpPr>
            <p:nvPr/>
          </p:nvSpPr>
          <p:spPr bwMode="auto">
            <a:xfrm>
              <a:off x="1808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20</a:t>
              </a:r>
            </a:p>
          </p:txBody>
        </p:sp>
        <p:sp>
          <p:nvSpPr>
            <p:cNvPr id="37989" name="Rectangle 300"/>
            <p:cNvSpPr>
              <a:spLocks noChangeArrowheads="1"/>
            </p:cNvSpPr>
            <p:nvPr/>
          </p:nvSpPr>
          <p:spPr bwMode="auto">
            <a:xfrm>
              <a:off x="2000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24</a:t>
              </a:r>
            </a:p>
          </p:txBody>
        </p:sp>
        <p:sp>
          <p:nvSpPr>
            <p:cNvPr id="37990" name="Rectangle 301"/>
            <p:cNvSpPr>
              <a:spLocks noChangeArrowheads="1"/>
            </p:cNvSpPr>
            <p:nvPr/>
          </p:nvSpPr>
          <p:spPr bwMode="auto">
            <a:xfrm>
              <a:off x="2199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28</a:t>
              </a:r>
            </a:p>
          </p:txBody>
        </p:sp>
        <p:sp>
          <p:nvSpPr>
            <p:cNvPr id="37991" name="Rectangle 302"/>
            <p:cNvSpPr>
              <a:spLocks noChangeArrowheads="1"/>
            </p:cNvSpPr>
            <p:nvPr/>
          </p:nvSpPr>
          <p:spPr bwMode="auto">
            <a:xfrm>
              <a:off x="2397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32</a:t>
              </a:r>
            </a:p>
          </p:txBody>
        </p:sp>
        <p:sp>
          <p:nvSpPr>
            <p:cNvPr id="37992" name="Rectangle 303"/>
            <p:cNvSpPr>
              <a:spLocks noChangeArrowheads="1"/>
            </p:cNvSpPr>
            <p:nvPr/>
          </p:nvSpPr>
          <p:spPr bwMode="auto">
            <a:xfrm>
              <a:off x="2596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36</a:t>
              </a:r>
            </a:p>
          </p:txBody>
        </p:sp>
        <p:sp>
          <p:nvSpPr>
            <p:cNvPr id="37993" name="Rectangle 304"/>
            <p:cNvSpPr>
              <a:spLocks noChangeArrowheads="1"/>
            </p:cNvSpPr>
            <p:nvPr/>
          </p:nvSpPr>
          <p:spPr bwMode="auto">
            <a:xfrm>
              <a:off x="2787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40</a:t>
              </a:r>
            </a:p>
          </p:txBody>
        </p:sp>
        <p:sp>
          <p:nvSpPr>
            <p:cNvPr id="37994" name="Rectangle 305"/>
            <p:cNvSpPr>
              <a:spLocks noChangeArrowheads="1"/>
            </p:cNvSpPr>
            <p:nvPr/>
          </p:nvSpPr>
          <p:spPr bwMode="auto">
            <a:xfrm>
              <a:off x="2986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44</a:t>
              </a:r>
            </a:p>
          </p:txBody>
        </p:sp>
        <p:sp>
          <p:nvSpPr>
            <p:cNvPr id="37995" name="Rectangle 306"/>
            <p:cNvSpPr>
              <a:spLocks noChangeArrowheads="1"/>
            </p:cNvSpPr>
            <p:nvPr/>
          </p:nvSpPr>
          <p:spPr bwMode="auto">
            <a:xfrm>
              <a:off x="3184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48</a:t>
              </a:r>
            </a:p>
          </p:txBody>
        </p:sp>
        <p:sp>
          <p:nvSpPr>
            <p:cNvPr id="37996" name="Rectangle 307"/>
            <p:cNvSpPr>
              <a:spLocks noChangeArrowheads="1"/>
            </p:cNvSpPr>
            <p:nvPr/>
          </p:nvSpPr>
          <p:spPr bwMode="auto">
            <a:xfrm>
              <a:off x="3376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52</a:t>
              </a:r>
            </a:p>
          </p:txBody>
        </p:sp>
        <p:sp>
          <p:nvSpPr>
            <p:cNvPr id="37997" name="Rectangle 308"/>
            <p:cNvSpPr>
              <a:spLocks noChangeArrowheads="1"/>
            </p:cNvSpPr>
            <p:nvPr/>
          </p:nvSpPr>
          <p:spPr bwMode="auto">
            <a:xfrm>
              <a:off x="3575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56</a:t>
              </a:r>
            </a:p>
          </p:txBody>
        </p:sp>
        <p:sp>
          <p:nvSpPr>
            <p:cNvPr id="37998" name="Rectangle 309"/>
            <p:cNvSpPr>
              <a:spLocks noChangeArrowheads="1"/>
            </p:cNvSpPr>
            <p:nvPr/>
          </p:nvSpPr>
          <p:spPr bwMode="auto">
            <a:xfrm>
              <a:off x="3773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60</a:t>
              </a:r>
            </a:p>
          </p:txBody>
        </p:sp>
        <p:sp>
          <p:nvSpPr>
            <p:cNvPr id="37999" name="Rectangle 310"/>
            <p:cNvSpPr>
              <a:spLocks noChangeArrowheads="1"/>
            </p:cNvSpPr>
            <p:nvPr/>
          </p:nvSpPr>
          <p:spPr bwMode="auto">
            <a:xfrm>
              <a:off x="3965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64</a:t>
              </a:r>
            </a:p>
          </p:txBody>
        </p:sp>
        <p:sp>
          <p:nvSpPr>
            <p:cNvPr id="38000" name="Rectangle 311"/>
            <p:cNvSpPr>
              <a:spLocks noChangeArrowheads="1"/>
            </p:cNvSpPr>
            <p:nvPr/>
          </p:nvSpPr>
          <p:spPr bwMode="auto">
            <a:xfrm>
              <a:off x="4163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68</a:t>
              </a:r>
            </a:p>
          </p:txBody>
        </p:sp>
        <p:sp>
          <p:nvSpPr>
            <p:cNvPr id="38001" name="Rectangle 312"/>
            <p:cNvSpPr>
              <a:spLocks noChangeArrowheads="1"/>
            </p:cNvSpPr>
            <p:nvPr/>
          </p:nvSpPr>
          <p:spPr bwMode="auto">
            <a:xfrm>
              <a:off x="4362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72</a:t>
              </a:r>
            </a:p>
          </p:txBody>
        </p:sp>
        <p:sp>
          <p:nvSpPr>
            <p:cNvPr id="38002" name="Rectangle 313"/>
            <p:cNvSpPr>
              <a:spLocks noChangeArrowheads="1"/>
            </p:cNvSpPr>
            <p:nvPr/>
          </p:nvSpPr>
          <p:spPr bwMode="auto">
            <a:xfrm>
              <a:off x="1092" y="3631"/>
              <a:ext cx="2981" cy="1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900" b="1">
                  <a:solidFill>
                    <a:srgbClr val="000000"/>
                  </a:solidFill>
                  <a:latin typeface="Arial" pitchFamily="34" charset="0"/>
                </a:rPr>
                <a:t>Accessibility of Trp side chain (square A)‏</a:t>
              </a:r>
            </a:p>
          </p:txBody>
        </p:sp>
        <p:sp>
          <p:nvSpPr>
            <p:cNvPr id="38003" name="Rectangle 314"/>
            <p:cNvSpPr>
              <a:spLocks noChangeArrowheads="1"/>
            </p:cNvSpPr>
            <p:nvPr/>
          </p:nvSpPr>
          <p:spPr bwMode="auto">
            <a:xfrm rot="-5400000">
              <a:off x="193" y="2303"/>
              <a:ext cx="603" cy="1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500" b="1">
                  <a:solidFill>
                    <a:srgbClr val="000000"/>
                  </a:solidFill>
                  <a:latin typeface="Arial" pitchFamily="34" charset="0"/>
                </a:rPr>
                <a:t>Frequency</a:t>
              </a:r>
            </a:p>
          </p:txBody>
        </p:sp>
        <p:sp>
          <p:nvSpPr>
            <p:cNvPr id="38004" name="Rectangle 315"/>
            <p:cNvSpPr>
              <a:spLocks noChangeArrowheads="1"/>
            </p:cNvSpPr>
            <p:nvPr/>
          </p:nvSpPr>
          <p:spPr bwMode="auto">
            <a:xfrm>
              <a:off x="3615" y="1741"/>
              <a:ext cx="712" cy="267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8005" name="Line 316"/>
            <p:cNvSpPr>
              <a:spLocks noChangeShapeType="1"/>
            </p:cNvSpPr>
            <p:nvPr/>
          </p:nvSpPr>
          <p:spPr bwMode="auto">
            <a:xfrm>
              <a:off x="3643" y="1803"/>
              <a:ext cx="184" cy="1"/>
            </a:xfrm>
            <a:prstGeom prst="line">
              <a:avLst/>
            </a:prstGeom>
            <a:noFill/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6" name="Rectangle 317"/>
            <p:cNvSpPr>
              <a:spLocks noChangeArrowheads="1"/>
            </p:cNvSpPr>
            <p:nvPr/>
          </p:nvSpPr>
          <p:spPr bwMode="auto">
            <a:xfrm>
              <a:off x="3711" y="1782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8007" name="Rectangle 318"/>
            <p:cNvSpPr>
              <a:spLocks noChangeArrowheads="1"/>
            </p:cNvSpPr>
            <p:nvPr/>
          </p:nvSpPr>
          <p:spPr bwMode="auto">
            <a:xfrm>
              <a:off x="3847" y="1755"/>
              <a:ext cx="454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Frequency(%)‏</a:t>
              </a:r>
            </a:p>
          </p:txBody>
        </p:sp>
        <p:sp>
          <p:nvSpPr>
            <p:cNvPr id="38008" name="Line 319"/>
            <p:cNvSpPr>
              <a:spLocks noChangeShapeType="1"/>
            </p:cNvSpPr>
            <p:nvPr/>
          </p:nvSpPr>
          <p:spPr bwMode="auto">
            <a:xfrm>
              <a:off x="3643" y="1933"/>
              <a:ext cx="184" cy="1"/>
            </a:xfrm>
            <a:prstGeom prst="line">
              <a:avLst/>
            </a:prstGeom>
            <a:noFill/>
            <a:ln w="1116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9" name="AutoShape 320"/>
            <p:cNvSpPr>
              <a:spLocks noChangeArrowheads="1"/>
            </p:cNvSpPr>
            <p:nvPr/>
          </p:nvSpPr>
          <p:spPr bwMode="auto">
            <a:xfrm>
              <a:off x="3711" y="1912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010" name="Rectangle 321"/>
            <p:cNvSpPr>
              <a:spLocks noChangeArrowheads="1"/>
            </p:cNvSpPr>
            <p:nvPr/>
          </p:nvSpPr>
          <p:spPr bwMode="auto">
            <a:xfrm>
              <a:off x="3847" y="1885"/>
              <a:ext cx="375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In</a:t>
              </a:r>
              <a:r>
                <a:rPr lang="en-US" sz="90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egral (%)‏</a:t>
              </a:r>
            </a:p>
          </p:txBody>
        </p:sp>
        <p:sp>
          <p:nvSpPr>
            <p:cNvPr id="38011" name="Rectangle 322"/>
            <p:cNvSpPr>
              <a:spLocks noChangeArrowheads="1"/>
            </p:cNvSpPr>
            <p:nvPr/>
          </p:nvSpPr>
          <p:spPr bwMode="auto">
            <a:xfrm>
              <a:off x="322" y="1282"/>
              <a:ext cx="4197" cy="2753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8012" name="Rectangle 323"/>
            <p:cNvSpPr>
              <a:spLocks noChangeArrowheads="1"/>
            </p:cNvSpPr>
            <p:nvPr/>
          </p:nvSpPr>
          <p:spPr bwMode="auto">
            <a:xfrm>
              <a:off x="529" y="3792"/>
              <a:ext cx="3715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>
                  <a:solidFill>
                    <a:srgbClr val="000000"/>
                  </a:solidFill>
                </a:rPr>
                <a:t>90% </a:t>
              </a:r>
              <a:r>
                <a:rPr lang="en-US">
                  <a:solidFill>
                    <a:srgbClr val="000000"/>
                  </a:solidFill>
                </a:rPr>
                <a:t>Trp </a:t>
              </a:r>
              <a:r>
                <a:rPr lang="ru-RU">
                  <a:solidFill>
                    <a:srgbClr val="000000"/>
                  </a:solidFill>
                </a:rPr>
                <a:t> экспонированы на </a:t>
              </a:r>
              <a:r>
                <a:rPr lang="en-US">
                  <a:solidFill>
                    <a:srgbClr val="000000"/>
                  </a:solidFill>
                </a:rPr>
                <a:t>36</a:t>
              </a:r>
              <a:r>
                <a:rPr lang="ru-RU">
                  <a:solidFill>
                    <a:srgbClr val="000000"/>
                  </a:solidFill>
                </a:rPr>
                <a:t>%  или менее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990600" y="304800"/>
            <a:ext cx="79248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2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</a:rPr>
              <a:t>Экспонированность боковой цепи </a:t>
            </a:r>
            <a:r>
              <a:rPr lang="en-US" sz="3600">
                <a:solidFill>
                  <a:srgbClr val="000000"/>
                </a:solidFill>
              </a:rPr>
              <a:t>Cys</a:t>
            </a:r>
          </a:p>
        </p:txBody>
      </p:sp>
      <p:grpSp>
        <p:nvGrpSpPr>
          <p:cNvPr id="38915" name="Group 2"/>
          <p:cNvGrpSpPr>
            <a:grpSpLocks/>
          </p:cNvGrpSpPr>
          <p:nvPr/>
        </p:nvGrpSpPr>
        <p:grpSpPr bwMode="auto">
          <a:xfrm>
            <a:off x="511175" y="1501775"/>
            <a:ext cx="6586538" cy="4321175"/>
            <a:chOff x="322" y="946"/>
            <a:chExt cx="4149" cy="2722"/>
          </a:xfrm>
        </p:grpSpPr>
        <p:grpSp>
          <p:nvGrpSpPr>
            <p:cNvPr id="38918" name="Group 3"/>
            <p:cNvGrpSpPr>
              <a:grpSpLocks/>
            </p:cNvGrpSpPr>
            <p:nvPr/>
          </p:nvGrpSpPr>
          <p:grpSpPr bwMode="auto">
            <a:xfrm>
              <a:off x="322" y="946"/>
              <a:ext cx="4149" cy="2722"/>
              <a:chOff x="322" y="946"/>
              <a:chExt cx="4149" cy="2722"/>
            </a:xfrm>
          </p:grpSpPr>
          <p:sp>
            <p:nvSpPr>
              <p:cNvPr id="38936" name="Rectangle 4"/>
              <p:cNvSpPr>
                <a:spLocks noChangeArrowheads="1"/>
              </p:cNvSpPr>
              <p:nvPr/>
            </p:nvSpPr>
            <p:spPr bwMode="auto">
              <a:xfrm>
                <a:off x="322" y="946"/>
                <a:ext cx="4150" cy="272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8937" name="Rectangle 5"/>
              <p:cNvSpPr>
                <a:spLocks noChangeArrowheads="1"/>
              </p:cNvSpPr>
              <p:nvPr/>
            </p:nvSpPr>
            <p:spPr bwMode="auto">
              <a:xfrm>
                <a:off x="781" y="1142"/>
                <a:ext cx="3562" cy="193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8938" name="Line 6"/>
              <p:cNvSpPr>
                <a:spLocks noChangeShapeType="1"/>
              </p:cNvSpPr>
              <p:nvPr/>
            </p:nvSpPr>
            <p:spPr bwMode="auto">
              <a:xfrm>
                <a:off x="781" y="2980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9" name="Line 7"/>
              <p:cNvSpPr>
                <a:spLocks noChangeShapeType="1"/>
              </p:cNvSpPr>
              <p:nvPr/>
            </p:nvSpPr>
            <p:spPr bwMode="auto">
              <a:xfrm>
                <a:off x="781" y="2784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0" name="Line 8"/>
              <p:cNvSpPr>
                <a:spLocks noChangeShapeType="1"/>
              </p:cNvSpPr>
              <p:nvPr/>
            </p:nvSpPr>
            <p:spPr bwMode="auto">
              <a:xfrm>
                <a:off x="781" y="2595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1" name="Line 9"/>
              <p:cNvSpPr>
                <a:spLocks noChangeShapeType="1"/>
              </p:cNvSpPr>
              <p:nvPr/>
            </p:nvSpPr>
            <p:spPr bwMode="auto">
              <a:xfrm>
                <a:off x="781" y="2399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2" name="Line 10"/>
              <p:cNvSpPr>
                <a:spLocks noChangeShapeType="1"/>
              </p:cNvSpPr>
              <p:nvPr/>
            </p:nvSpPr>
            <p:spPr bwMode="auto">
              <a:xfrm>
                <a:off x="781" y="2203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3" name="Line 11"/>
              <p:cNvSpPr>
                <a:spLocks noChangeShapeType="1"/>
              </p:cNvSpPr>
              <p:nvPr/>
            </p:nvSpPr>
            <p:spPr bwMode="auto">
              <a:xfrm>
                <a:off x="781" y="2014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4" name="Line 12"/>
              <p:cNvSpPr>
                <a:spLocks noChangeShapeType="1"/>
              </p:cNvSpPr>
              <p:nvPr/>
            </p:nvSpPr>
            <p:spPr bwMode="auto">
              <a:xfrm>
                <a:off x="781" y="1818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5" name="Line 13"/>
              <p:cNvSpPr>
                <a:spLocks noChangeShapeType="1"/>
              </p:cNvSpPr>
              <p:nvPr/>
            </p:nvSpPr>
            <p:spPr bwMode="auto">
              <a:xfrm>
                <a:off x="781" y="1622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6" name="Line 14"/>
              <p:cNvSpPr>
                <a:spLocks noChangeShapeType="1"/>
              </p:cNvSpPr>
              <p:nvPr/>
            </p:nvSpPr>
            <p:spPr bwMode="auto">
              <a:xfrm>
                <a:off x="781" y="1432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7" name="Line 15"/>
              <p:cNvSpPr>
                <a:spLocks noChangeShapeType="1"/>
              </p:cNvSpPr>
              <p:nvPr/>
            </p:nvSpPr>
            <p:spPr bwMode="auto">
              <a:xfrm>
                <a:off x="781" y="1236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8" name="Line 16"/>
              <p:cNvSpPr>
                <a:spLocks noChangeShapeType="1"/>
              </p:cNvSpPr>
              <p:nvPr/>
            </p:nvSpPr>
            <p:spPr bwMode="auto">
              <a:xfrm>
                <a:off x="781" y="2879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9" name="Line 17"/>
              <p:cNvSpPr>
                <a:spLocks noChangeShapeType="1"/>
              </p:cNvSpPr>
              <p:nvPr/>
            </p:nvSpPr>
            <p:spPr bwMode="auto">
              <a:xfrm>
                <a:off x="781" y="2689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0" name="Line 18"/>
              <p:cNvSpPr>
                <a:spLocks noChangeShapeType="1"/>
              </p:cNvSpPr>
              <p:nvPr/>
            </p:nvSpPr>
            <p:spPr bwMode="auto">
              <a:xfrm>
                <a:off x="781" y="2493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1" name="Line 19"/>
              <p:cNvSpPr>
                <a:spLocks noChangeShapeType="1"/>
              </p:cNvSpPr>
              <p:nvPr/>
            </p:nvSpPr>
            <p:spPr bwMode="auto">
              <a:xfrm>
                <a:off x="781" y="2304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2" name="Line 20"/>
              <p:cNvSpPr>
                <a:spLocks noChangeShapeType="1"/>
              </p:cNvSpPr>
              <p:nvPr/>
            </p:nvSpPr>
            <p:spPr bwMode="auto">
              <a:xfrm>
                <a:off x="781" y="2108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3" name="Line 21"/>
              <p:cNvSpPr>
                <a:spLocks noChangeShapeType="1"/>
              </p:cNvSpPr>
              <p:nvPr/>
            </p:nvSpPr>
            <p:spPr bwMode="auto">
              <a:xfrm>
                <a:off x="781" y="1912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4" name="Line 22"/>
              <p:cNvSpPr>
                <a:spLocks noChangeShapeType="1"/>
              </p:cNvSpPr>
              <p:nvPr/>
            </p:nvSpPr>
            <p:spPr bwMode="auto">
              <a:xfrm>
                <a:off x="781" y="1723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5" name="Line 23"/>
              <p:cNvSpPr>
                <a:spLocks noChangeShapeType="1"/>
              </p:cNvSpPr>
              <p:nvPr/>
            </p:nvSpPr>
            <p:spPr bwMode="auto">
              <a:xfrm>
                <a:off x="781" y="1527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6" name="Line 24"/>
              <p:cNvSpPr>
                <a:spLocks noChangeShapeType="1"/>
              </p:cNvSpPr>
              <p:nvPr/>
            </p:nvSpPr>
            <p:spPr bwMode="auto">
              <a:xfrm>
                <a:off x="781" y="1338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7" name="Line 25"/>
              <p:cNvSpPr>
                <a:spLocks noChangeShapeType="1"/>
              </p:cNvSpPr>
              <p:nvPr/>
            </p:nvSpPr>
            <p:spPr bwMode="auto">
              <a:xfrm>
                <a:off x="781" y="1142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8" name="Rectangle 26"/>
              <p:cNvSpPr>
                <a:spLocks noChangeArrowheads="1"/>
              </p:cNvSpPr>
              <p:nvPr/>
            </p:nvSpPr>
            <p:spPr bwMode="auto">
              <a:xfrm>
                <a:off x="781" y="1142"/>
                <a:ext cx="3562" cy="1933"/>
              </a:xfrm>
              <a:prstGeom prst="rect">
                <a:avLst/>
              </a:prstGeom>
              <a:noFill/>
              <a:ln w="1116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8959" name="Line 27"/>
              <p:cNvSpPr>
                <a:spLocks noChangeShapeType="1"/>
              </p:cNvSpPr>
              <p:nvPr/>
            </p:nvSpPr>
            <p:spPr bwMode="auto">
              <a:xfrm>
                <a:off x="781" y="1142"/>
                <a:ext cx="1" cy="193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0" name="Line 28"/>
              <p:cNvSpPr>
                <a:spLocks noChangeShapeType="1"/>
              </p:cNvSpPr>
              <p:nvPr/>
            </p:nvSpPr>
            <p:spPr bwMode="auto">
              <a:xfrm>
                <a:off x="768" y="3075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1" name="Line 29"/>
              <p:cNvSpPr>
                <a:spLocks noChangeShapeType="1"/>
              </p:cNvSpPr>
              <p:nvPr/>
            </p:nvSpPr>
            <p:spPr bwMode="auto">
              <a:xfrm>
                <a:off x="768" y="2980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2" name="Line 30"/>
              <p:cNvSpPr>
                <a:spLocks noChangeShapeType="1"/>
              </p:cNvSpPr>
              <p:nvPr/>
            </p:nvSpPr>
            <p:spPr bwMode="auto">
              <a:xfrm>
                <a:off x="768" y="2879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3" name="Line 31"/>
              <p:cNvSpPr>
                <a:spLocks noChangeShapeType="1"/>
              </p:cNvSpPr>
              <p:nvPr/>
            </p:nvSpPr>
            <p:spPr bwMode="auto">
              <a:xfrm>
                <a:off x="768" y="2784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4" name="Line 32"/>
              <p:cNvSpPr>
                <a:spLocks noChangeShapeType="1"/>
              </p:cNvSpPr>
              <p:nvPr/>
            </p:nvSpPr>
            <p:spPr bwMode="auto">
              <a:xfrm>
                <a:off x="768" y="2689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5" name="Line 33"/>
              <p:cNvSpPr>
                <a:spLocks noChangeShapeType="1"/>
              </p:cNvSpPr>
              <p:nvPr/>
            </p:nvSpPr>
            <p:spPr bwMode="auto">
              <a:xfrm>
                <a:off x="768" y="2595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6" name="Line 34"/>
              <p:cNvSpPr>
                <a:spLocks noChangeShapeType="1"/>
              </p:cNvSpPr>
              <p:nvPr/>
            </p:nvSpPr>
            <p:spPr bwMode="auto">
              <a:xfrm>
                <a:off x="768" y="2493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7" name="Line 35"/>
              <p:cNvSpPr>
                <a:spLocks noChangeShapeType="1"/>
              </p:cNvSpPr>
              <p:nvPr/>
            </p:nvSpPr>
            <p:spPr bwMode="auto">
              <a:xfrm>
                <a:off x="768" y="2399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8" name="Line 36"/>
              <p:cNvSpPr>
                <a:spLocks noChangeShapeType="1"/>
              </p:cNvSpPr>
              <p:nvPr/>
            </p:nvSpPr>
            <p:spPr bwMode="auto">
              <a:xfrm>
                <a:off x="768" y="2304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9" name="Line 37"/>
              <p:cNvSpPr>
                <a:spLocks noChangeShapeType="1"/>
              </p:cNvSpPr>
              <p:nvPr/>
            </p:nvSpPr>
            <p:spPr bwMode="auto">
              <a:xfrm>
                <a:off x="768" y="2203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0" name="Line 38"/>
              <p:cNvSpPr>
                <a:spLocks noChangeShapeType="1"/>
              </p:cNvSpPr>
              <p:nvPr/>
            </p:nvSpPr>
            <p:spPr bwMode="auto">
              <a:xfrm>
                <a:off x="768" y="2108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1" name="Line 39"/>
              <p:cNvSpPr>
                <a:spLocks noChangeShapeType="1"/>
              </p:cNvSpPr>
              <p:nvPr/>
            </p:nvSpPr>
            <p:spPr bwMode="auto">
              <a:xfrm>
                <a:off x="768" y="2014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2" name="Line 40"/>
              <p:cNvSpPr>
                <a:spLocks noChangeShapeType="1"/>
              </p:cNvSpPr>
              <p:nvPr/>
            </p:nvSpPr>
            <p:spPr bwMode="auto">
              <a:xfrm>
                <a:off x="768" y="1912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3" name="Line 41"/>
              <p:cNvSpPr>
                <a:spLocks noChangeShapeType="1"/>
              </p:cNvSpPr>
              <p:nvPr/>
            </p:nvSpPr>
            <p:spPr bwMode="auto">
              <a:xfrm>
                <a:off x="768" y="1818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4" name="Line 42"/>
              <p:cNvSpPr>
                <a:spLocks noChangeShapeType="1"/>
              </p:cNvSpPr>
              <p:nvPr/>
            </p:nvSpPr>
            <p:spPr bwMode="auto">
              <a:xfrm>
                <a:off x="768" y="1723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5" name="Line 43"/>
              <p:cNvSpPr>
                <a:spLocks noChangeShapeType="1"/>
              </p:cNvSpPr>
              <p:nvPr/>
            </p:nvSpPr>
            <p:spPr bwMode="auto">
              <a:xfrm>
                <a:off x="768" y="1622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6" name="Line 44"/>
              <p:cNvSpPr>
                <a:spLocks noChangeShapeType="1"/>
              </p:cNvSpPr>
              <p:nvPr/>
            </p:nvSpPr>
            <p:spPr bwMode="auto">
              <a:xfrm>
                <a:off x="768" y="1527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7" name="Line 45"/>
              <p:cNvSpPr>
                <a:spLocks noChangeShapeType="1"/>
              </p:cNvSpPr>
              <p:nvPr/>
            </p:nvSpPr>
            <p:spPr bwMode="auto">
              <a:xfrm>
                <a:off x="768" y="1432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8" name="Line 46"/>
              <p:cNvSpPr>
                <a:spLocks noChangeShapeType="1"/>
              </p:cNvSpPr>
              <p:nvPr/>
            </p:nvSpPr>
            <p:spPr bwMode="auto">
              <a:xfrm>
                <a:off x="768" y="1338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9" name="Line 47"/>
              <p:cNvSpPr>
                <a:spLocks noChangeShapeType="1"/>
              </p:cNvSpPr>
              <p:nvPr/>
            </p:nvSpPr>
            <p:spPr bwMode="auto">
              <a:xfrm>
                <a:off x="768" y="1236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0" name="Line 48"/>
              <p:cNvSpPr>
                <a:spLocks noChangeShapeType="1"/>
              </p:cNvSpPr>
              <p:nvPr/>
            </p:nvSpPr>
            <p:spPr bwMode="auto">
              <a:xfrm>
                <a:off x="768" y="1142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1" name="Line 49"/>
              <p:cNvSpPr>
                <a:spLocks noChangeShapeType="1"/>
              </p:cNvSpPr>
              <p:nvPr/>
            </p:nvSpPr>
            <p:spPr bwMode="auto">
              <a:xfrm>
                <a:off x="768" y="3075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2" name="Line 50"/>
              <p:cNvSpPr>
                <a:spLocks noChangeShapeType="1"/>
              </p:cNvSpPr>
              <p:nvPr/>
            </p:nvSpPr>
            <p:spPr bwMode="auto">
              <a:xfrm>
                <a:off x="768" y="2879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3" name="Line 51"/>
              <p:cNvSpPr>
                <a:spLocks noChangeShapeType="1"/>
              </p:cNvSpPr>
              <p:nvPr/>
            </p:nvSpPr>
            <p:spPr bwMode="auto">
              <a:xfrm>
                <a:off x="768" y="2689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4" name="Line 52"/>
              <p:cNvSpPr>
                <a:spLocks noChangeShapeType="1"/>
              </p:cNvSpPr>
              <p:nvPr/>
            </p:nvSpPr>
            <p:spPr bwMode="auto">
              <a:xfrm>
                <a:off x="768" y="2493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5" name="Line 53"/>
              <p:cNvSpPr>
                <a:spLocks noChangeShapeType="1"/>
              </p:cNvSpPr>
              <p:nvPr/>
            </p:nvSpPr>
            <p:spPr bwMode="auto">
              <a:xfrm>
                <a:off x="768" y="2304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6" name="Line 54"/>
              <p:cNvSpPr>
                <a:spLocks noChangeShapeType="1"/>
              </p:cNvSpPr>
              <p:nvPr/>
            </p:nvSpPr>
            <p:spPr bwMode="auto">
              <a:xfrm>
                <a:off x="768" y="2108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7" name="Line 55"/>
              <p:cNvSpPr>
                <a:spLocks noChangeShapeType="1"/>
              </p:cNvSpPr>
              <p:nvPr/>
            </p:nvSpPr>
            <p:spPr bwMode="auto">
              <a:xfrm>
                <a:off x="768" y="1912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8" name="Line 56"/>
              <p:cNvSpPr>
                <a:spLocks noChangeShapeType="1"/>
              </p:cNvSpPr>
              <p:nvPr/>
            </p:nvSpPr>
            <p:spPr bwMode="auto">
              <a:xfrm>
                <a:off x="768" y="1723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9" name="Line 57"/>
              <p:cNvSpPr>
                <a:spLocks noChangeShapeType="1"/>
              </p:cNvSpPr>
              <p:nvPr/>
            </p:nvSpPr>
            <p:spPr bwMode="auto">
              <a:xfrm>
                <a:off x="768" y="1527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0" name="Line 58"/>
              <p:cNvSpPr>
                <a:spLocks noChangeShapeType="1"/>
              </p:cNvSpPr>
              <p:nvPr/>
            </p:nvSpPr>
            <p:spPr bwMode="auto">
              <a:xfrm>
                <a:off x="768" y="1338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1" name="Line 59"/>
              <p:cNvSpPr>
                <a:spLocks noChangeShapeType="1"/>
              </p:cNvSpPr>
              <p:nvPr/>
            </p:nvSpPr>
            <p:spPr bwMode="auto">
              <a:xfrm>
                <a:off x="768" y="1142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2" name="Line 60"/>
              <p:cNvSpPr>
                <a:spLocks noChangeShapeType="1"/>
              </p:cNvSpPr>
              <p:nvPr/>
            </p:nvSpPr>
            <p:spPr bwMode="auto">
              <a:xfrm>
                <a:off x="781" y="3075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3" name="Line 61"/>
              <p:cNvSpPr>
                <a:spLocks noChangeShapeType="1"/>
              </p:cNvSpPr>
              <p:nvPr/>
            </p:nvSpPr>
            <p:spPr bwMode="auto">
              <a:xfrm flipV="1">
                <a:off x="869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4" name="Line 62"/>
              <p:cNvSpPr>
                <a:spLocks noChangeShapeType="1"/>
              </p:cNvSpPr>
              <p:nvPr/>
            </p:nvSpPr>
            <p:spPr bwMode="auto">
              <a:xfrm flipV="1">
                <a:off x="1052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5" name="Line 63"/>
              <p:cNvSpPr>
                <a:spLocks noChangeShapeType="1"/>
              </p:cNvSpPr>
              <p:nvPr/>
            </p:nvSpPr>
            <p:spPr bwMode="auto">
              <a:xfrm flipV="1">
                <a:off x="1227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6" name="Line 64"/>
              <p:cNvSpPr>
                <a:spLocks noChangeShapeType="1"/>
              </p:cNvSpPr>
              <p:nvPr/>
            </p:nvSpPr>
            <p:spPr bwMode="auto">
              <a:xfrm flipV="1">
                <a:off x="1403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7" name="Line 65"/>
              <p:cNvSpPr>
                <a:spLocks noChangeShapeType="1"/>
              </p:cNvSpPr>
              <p:nvPr/>
            </p:nvSpPr>
            <p:spPr bwMode="auto">
              <a:xfrm flipV="1">
                <a:off x="1586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8" name="Line 66"/>
              <p:cNvSpPr>
                <a:spLocks noChangeShapeType="1"/>
              </p:cNvSpPr>
              <p:nvPr/>
            </p:nvSpPr>
            <p:spPr bwMode="auto">
              <a:xfrm flipV="1">
                <a:off x="1761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9" name="Line 67"/>
              <p:cNvSpPr>
                <a:spLocks noChangeShapeType="1"/>
              </p:cNvSpPr>
              <p:nvPr/>
            </p:nvSpPr>
            <p:spPr bwMode="auto">
              <a:xfrm flipV="1">
                <a:off x="1937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0" name="Line 68"/>
              <p:cNvSpPr>
                <a:spLocks noChangeShapeType="1"/>
              </p:cNvSpPr>
              <p:nvPr/>
            </p:nvSpPr>
            <p:spPr bwMode="auto">
              <a:xfrm flipV="1">
                <a:off x="2120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1" name="Line 69"/>
              <p:cNvSpPr>
                <a:spLocks noChangeShapeType="1"/>
              </p:cNvSpPr>
              <p:nvPr/>
            </p:nvSpPr>
            <p:spPr bwMode="auto">
              <a:xfrm flipV="1">
                <a:off x="2295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2" name="Line 70"/>
              <p:cNvSpPr>
                <a:spLocks noChangeShapeType="1"/>
              </p:cNvSpPr>
              <p:nvPr/>
            </p:nvSpPr>
            <p:spPr bwMode="auto">
              <a:xfrm flipV="1">
                <a:off x="2471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3" name="Line 71"/>
              <p:cNvSpPr>
                <a:spLocks noChangeShapeType="1"/>
              </p:cNvSpPr>
              <p:nvPr/>
            </p:nvSpPr>
            <p:spPr bwMode="auto">
              <a:xfrm flipV="1">
                <a:off x="2654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4" name="Line 72"/>
              <p:cNvSpPr>
                <a:spLocks noChangeShapeType="1"/>
              </p:cNvSpPr>
              <p:nvPr/>
            </p:nvSpPr>
            <p:spPr bwMode="auto">
              <a:xfrm flipV="1">
                <a:off x="2829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5" name="Line 73"/>
              <p:cNvSpPr>
                <a:spLocks noChangeShapeType="1"/>
              </p:cNvSpPr>
              <p:nvPr/>
            </p:nvSpPr>
            <p:spPr bwMode="auto">
              <a:xfrm flipV="1">
                <a:off x="3005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6" name="Line 74"/>
              <p:cNvSpPr>
                <a:spLocks noChangeShapeType="1"/>
              </p:cNvSpPr>
              <p:nvPr/>
            </p:nvSpPr>
            <p:spPr bwMode="auto">
              <a:xfrm flipV="1">
                <a:off x="3187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7" name="Line 75"/>
              <p:cNvSpPr>
                <a:spLocks noChangeShapeType="1"/>
              </p:cNvSpPr>
              <p:nvPr/>
            </p:nvSpPr>
            <p:spPr bwMode="auto">
              <a:xfrm flipV="1">
                <a:off x="3363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8" name="Line 76"/>
              <p:cNvSpPr>
                <a:spLocks noChangeShapeType="1"/>
              </p:cNvSpPr>
              <p:nvPr/>
            </p:nvSpPr>
            <p:spPr bwMode="auto">
              <a:xfrm flipV="1">
                <a:off x="3539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9" name="Line 77"/>
              <p:cNvSpPr>
                <a:spLocks noChangeShapeType="1"/>
              </p:cNvSpPr>
              <p:nvPr/>
            </p:nvSpPr>
            <p:spPr bwMode="auto">
              <a:xfrm flipV="1">
                <a:off x="3721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0" name="Line 78"/>
              <p:cNvSpPr>
                <a:spLocks noChangeShapeType="1"/>
              </p:cNvSpPr>
              <p:nvPr/>
            </p:nvSpPr>
            <p:spPr bwMode="auto">
              <a:xfrm flipV="1">
                <a:off x="3897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1" name="Line 79"/>
              <p:cNvSpPr>
                <a:spLocks noChangeShapeType="1"/>
              </p:cNvSpPr>
              <p:nvPr/>
            </p:nvSpPr>
            <p:spPr bwMode="auto">
              <a:xfrm flipV="1">
                <a:off x="4073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2" name="Line 80"/>
              <p:cNvSpPr>
                <a:spLocks noChangeShapeType="1"/>
              </p:cNvSpPr>
              <p:nvPr/>
            </p:nvSpPr>
            <p:spPr bwMode="auto">
              <a:xfrm flipV="1">
                <a:off x="4255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3" name="Line 81"/>
              <p:cNvSpPr>
                <a:spLocks noChangeShapeType="1"/>
              </p:cNvSpPr>
              <p:nvPr/>
            </p:nvSpPr>
            <p:spPr bwMode="auto">
              <a:xfrm flipV="1">
                <a:off x="781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4" name="Line 82"/>
              <p:cNvSpPr>
                <a:spLocks noChangeShapeType="1"/>
              </p:cNvSpPr>
              <p:nvPr/>
            </p:nvSpPr>
            <p:spPr bwMode="auto">
              <a:xfrm flipV="1">
                <a:off x="957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5" name="Line 83"/>
              <p:cNvSpPr>
                <a:spLocks noChangeShapeType="1"/>
              </p:cNvSpPr>
              <p:nvPr/>
            </p:nvSpPr>
            <p:spPr bwMode="auto">
              <a:xfrm flipV="1">
                <a:off x="1140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6" name="Line 84"/>
              <p:cNvSpPr>
                <a:spLocks noChangeShapeType="1"/>
              </p:cNvSpPr>
              <p:nvPr/>
            </p:nvSpPr>
            <p:spPr bwMode="auto">
              <a:xfrm flipV="1">
                <a:off x="1315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7" name="Line 85"/>
              <p:cNvSpPr>
                <a:spLocks noChangeShapeType="1"/>
              </p:cNvSpPr>
              <p:nvPr/>
            </p:nvSpPr>
            <p:spPr bwMode="auto">
              <a:xfrm flipV="1">
                <a:off x="1491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8" name="Line 86"/>
              <p:cNvSpPr>
                <a:spLocks noChangeShapeType="1"/>
              </p:cNvSpPr>
              <p:nvPr/>
            </p:nvSpPr>
            <p:spPr bwMode="auto">
              <a:xfrm flipV="1">
                <a:off x="1674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9" name="Line 87"/>
              <p:cNvSpPr>
                <a:spLocks noChangeShapeType="1"/>
              </p:cNvSpPr>
              <p:nvPr/>
            </p:nvSpPr>
            <p:spPr bwMode="auto">
              <a:xfrm flipV="1">
                <a:off x="1849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0" name="Line 88"/>
              <p:cNvSpPr>
                <a:spLocks noChangeShapeType="1"/>
              </p:cNvSpPr>
              <p:nvPr/>
            </p:nvSpPr>
            <p:spPr bwMode="auto">
              <a:xfrm flipV="1">
                <a:off x="2025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1" name="Line 89"/>
              <p:cNvSpPr>
                <a:spLocks noChangeShapeType="1"/>
              </p:cNvSpPr>
              <p:nvPr/>
            </p:nvSpPr>
            <p:spPr bwMode="auto">
              <a:xfrm flipV="1">
                <a:off x="2207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2" name="Line 90"/>
              <p:cNvSpPr>
                <a:spLocks noChangeShapeType="1"/>
              </p:cNvSpPr>
              <p:nvPr/>
            </p:nvSpPr>
            <p:spPr bwMode="auto">
              <a:xfrm flipV="1">
                <a:off x="2383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3" name="Line 91"/>
              <p:cNvSpPr>
                <a:spLocks noChangeShapeType="1"/>
              </p:cNvSpPr>
              <p:nvPr/>
            </p:nvSpPr>
            <p:spPr bwMode="auto">
              <a:xfrm flipV="1">
                <a:off x="2566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4" name="Line 92"/>
              <p:cNvSpPr>
                <a:spLocks noChangeShapeType="1"/>
              </p:cNvSpPr>
              <p:nvPr/>
            </p:nvSpPr>
            <p:spPr bwMode="auto">
              <a:xfrm flipV="1">
                <a:off x="2741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5" name="Line 93"/>
              <p:cNvSpPr>
                <a:spLocks noChangeShapeType="1"/>
              </p:cNvSpPr>
              <p:nvPr/>
            </p:nvSpPr>
            <p:spPr bwMode="auto">
              <a:xfrm flipV="1">
                <a:off x="2917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6" name="Line 94"/>
              <p:cNvSpPr>
                <a:spLocks noChangeShapeType="1"/>
              </p:cNvSpPr>
              <p:nvPr/>
            </p:nvSpPr>
            <p:spPr bwMode="auto">
              <a:xfrm flipV="1">
                <a:off x="3100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7" name="Line 95"/>
              <p:cNvSpPr>
                <a:spLocks noChangeShapeType="1"/>
              </p:cNvSpPr>
              <p:nvPr/>
            </p:nvSpPr>
            <p:spPr bwMode="auto">
              <a:xfrm flipV="1">
                <a:off x="3275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8" name="Line 96"/>
              <p:cNvSpPr>
                <a:spLocks noChangeShapeType="1"/>
              </p:cNvSpPr>
              <p:nvPr/>
            </p:nvSpPr>
            <p:spPr bwMode="auto">
              <a:xfrm flipV="1">
                <a:off x="3451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9" name="Line 97"/>
              <p:cNvSpPr>
                <a:spLocks noChangeShapeType="1"/>
              </p:cNvSpPr>
              <p:nvPr/>
            </p:nvSpPr>
            <p:spPr bwMode="auto">
              <a:xfrm flipV="1">
                <a:off x="3633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0" name="Line 98"/>
              <p:cNvSpPr>
                <a:spLocks noChangeShapeType="1"/>
              </p:cNvSpPr>
              <p:nvPr/>
            </p:nvSpPr>
            <p:spPr bwMode="auto">
              <a:xfrm flipV="1">
                <a:off x="3809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1" name="Line 99"/>
              <p:cNvSpPr>
                <a:spLocks noChangeShapeType="1"/>
              </p:cNvSpPr>
              <p:nvPr/>
            </p:nvSpPr>
            <p:spPr bwMode="auto">
              <a:xfrm flipV="1">
                <a:off x="3985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2" name="Line 100"/>
              <p:cNvSpPr>
                <a:spLocks noChangeShapeType="1"/>
              </p:cNvSpPr>
              <p:nvPr/>
            </p:nvSpPr>
            <p:spPr bwMode="auto">
              <a:xfrm flipV="1">
                <a:off x="4167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3" name="Line 101"/>
              <p:cNvSpPr>
                <a:spLocks noChangeShapeType="1"/>
              </p:cNvSpPr>
              <p:nvPr/>
            </p:nvSpPr>
            <p:spPr bwMode="auto">
              <a:xfrm flipV="1">
                <a:off x="4343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4" name="Line 102"/>
              <p:cNvSpPr>
                <a:spLocks noChangeShapeType="1"/>
              </p:cNvSpPr>
              <p:nvPr/>
            </p:nvSpPr>
            <p:spPr bwMode="auto">
              <a:xfrm>
                <a:off x="869" y="2257"/>
                <a:ext cx="183" cy="263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5" name="Line 103"/>
              <p:cNvSpPr>
                <a:spLocks noChangeShapeType="1"/>
              </p:cNvSpPr>
              <p:nvPr/>
            </p:nvSpPr>
            <p:spPr bwMode="auto">
              <a:xfrm>
                <a:off x="1052" y="2520"/>
                <a:ext cx="175" cy="359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6" name="Line 104"/>
              <p:cNvSpPr>
                <a:spLocks noChangeShapeType="1"/>
              </p:cNvSpPr>
              <p:nvPr/>
            </p:nvSpPr>
            <p:spPr bwMode="auto">
              <a:xfrm>
                <a:off x="1227" y="2879"/>
                <a:ext cx="176" cy="10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7" name="Line 105"/>
              <p:cNvSpPr>
                <a:spLocks noChangeShapeType="1"/>
              </p:cNvSpPr>
              <p:nvPr/>
            </p:nvSpPr>
            <p:spPr bwMode="auto">
              <a:xfrm>
                <a:off x="1403" y="2980"/>
                <a:ext cx="183" cy="34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8" name="Line 106"/>
              <p:cNvSpPr>
                <a:spLocks noChangeShapeType="1"/>
              </p:cNvSpPr>
              <p:nvPr/>
            </p:nvSpPr>
            <p:spPr bwMode="auto">
              <a:xfrm>
                <a:off x="1586" y="3014"/>
                <a:ext cx="175" cy="13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9" name="Line 107"/>
              <p:cNvSpPr>
                <a:spLocks noChangeShapeType="1"/>
              </p:cNvSpPr>
              <p:nvPr/>
            </p:nvSpPr>
            <p:spPr bwMode="auto">
              <a:xfrm>
                <a:off x="1761" y="3027"/>
                <a:ext cx="17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0" name="Line 108"/>
              <p:cNvSpPr>
                <a:spLocks noChangeShapeType="1"/>
              </p:cNvSpPr>
              <p:nvPr/>
            </p:nvSpPr>
            <p:spPr bwMode="auto">
              <a:xfrm>
                <a:off x="1937" y="3027"/>
                <a:ext cx="183" cy="14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1" name="Line 109"/>
              <p:cNvSpPr>
                <a:spLocks noChangeShapeType="1"/>
              </p:cNvSpPr>
              <p:nvPr/>
            </p:nvSpPr>
            <p:spPr bwMode="auto">
              <a:xfrm>
                <a:off x="2120" y="3041"/>
                <a:ext cx="175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2" name="Line 110"/>
              <p:cNvSpPr>
                <a:spLocks noChangeShapeType="1"/>
              </p:cNvSpPr>
              <p:nvPr/>
            </p:nvSpPr>
            <p:spPr bwMode="auto">
              <a:xfrm>
                <a:off x="2295" y="3041"/>
                <a:ext cx="176" cy="20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3" name="Line 111"/>
              <p:cNvSpPr>
                <a:spLocks noChangeShapeType="1"/>
              </p:cNvSpPr>
              <p:nvPr/>
            </p:nvSpPr>
            <p:spPr bwMode="auto">
              <a:xfrm>
                <a:off x="2471" y="3061"/>
                <a:ext cx="183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4" name="Line 112"/>
              <p:cNvSpPr>
                <a:spLocks noChangeShapeType="1"/>
              </p:cNvSpPr>
              <p:nvPr/>
            </p:nvSpPr>
            <p:spPr bwMode="auto">
              <a:xfrm>
                <a:off x="2654" y="3061"/>
                <a:ext cx="175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5" name="Line 113"/>
              <p:cNvSpPr>
                <a:spLocks noChangeShapeType="1"/>
              </p:cNvSpPr>
              <p:nvPr/>
            </p:nvSpPr>
            <p:spPr bwMode="auto">
              <a:xfrm>
                <a:off x="2829" y="3068"/>
                <a:ext cx="17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6" name="Line 114"/>
              <p:cNvSpPr>
                <a:spLocks noChangeShapeType="1"/>
              </p:cNvSpPr>
              <p:nvPr/>
            </p:nvSpPr>
            <p:spPr bwMode="auto">
              <a:xfrm>
                <a:off x="3005" y="3068"/>
                <a:ext cx="182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7" name="Line 115"/>
              <p:cNvSpPr>
                <a:spLocks noChangeShapeType="1"/>
              </p:cNvSpPr>
              <p:nvPr/>
            </p:nvSpPr>
            <p:spPr bwMode="auto">
              <a:xfrm>
                <a:off x="3187" y="3075"/>
                <a:ext cx="17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8" name="Line 116"/>
              <p:cNvSpPr>
                <a:spLocks noChangeShapeType="1"/>
              </p:cNvSpPr>
              <p:nvPr/>
            </p:nvSpPr>
            <p:spPr bwMode="auto">
              <a:xfrm>
                <a:off x="3363" y="3075"/>
                <a:ext cx="17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9" name="Line 117"/>
              <p:cNvSpPr>
                <a:spLocks noChangeShapeType="1"/>
              </p:cNvSpPr>
              <p:nvPr/>
            </p:nvSpPr>
            <p:spPr bwMode="auto">
              <a:xfrm>
                <a:off x="3539" y="3075"/>
                <a:ext cx="182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50" name="Line 118"/>
              <p:cNvSpPr>
                <a:spLocks noChangeShapeType="1"/>
              </p:cNvSpPr>
              <p:nvPr/>
            </p:nvSpPr>
            <p:spPr bwMode="auto">
              <a:xfrm>
                <a:off x="3721" y="3075"/>
                <a:ext cx="17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51" name="Line 119"/>
              <p:cNvSpPr>
                <a:spLocks noChangeShapeType="1"/>
              </p:cNvSpPr>
              <p:nvPr/>
            </p:nvSpPr>
            <p:spPr bwMode="auto">
              <a:xfrm>
                <a:off x="3897" y="3075"/>
                <a:ext cx="17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52" name="Line 120"/>
              <p:cNvSpPr>
                <a:spLocks noChangeShapeType="1"/>
              </p:cNvSpPr>
              <p:nvPr/>
            </p:nvSpPr>
            <p:spPr bwMode="auto">
              <a:xfrm>
                <a:off x="4073" y="3075"/>
                <a:ext cx="182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53" name="Line 121"/>
              <p:cNvSpPr>
                <a:spLocks noChangeShapeType="1"/>
              </p:cNvSpPr>
              <p:nvPr/>
            </p:nvSpPr>
            <p:spPr bwMode="auto">
              <a:xfrm>
                <a:off x="869" y="1960"/>
                <a:ext cx="183" cy="554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54" name="Line 122"/>
              <p:cNvSpPr>
                <a:spLocks noChangeShapeType="1"/>
              </p:cNvSpPr>
              <p:nvPr/>
            </p:nvSpPr>
            <p:spPr bwMode="auto">
              <a:xfrm>
                <a:off x="1052" y="2514"/>
                <a:ext cx="175" cy="196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55" name="Line 123"/>
              <p:cNvSpPr>
                <a:spLocks noChangeShapeType="1"/>
              </p:cNvSpPr>
              <p:nvPr/>
            </p:nvSpPr>
            <p:spPr bwMode="auto">
              <a:xfrm>
                <a:off x="1227" y="2710"/>
                <a:ext cx="176" cy="94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56" name="Line 124"/>
              <p:cNvSpPr>
                <a:spLocks noChangeShapeType="1"/>
              </p:cNvSpPr>
              <p:nvPr/>
            </p:nvSpPr>
            <p:spPr bwMode="auto">
              <a:xfrm>
                <a:off x="1403" y="2804"/>
                <a:ext cx="183" cy="68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57" name="Line 125"/>
              <p:cNvSpPr>
                <a:spLocks noChangeShapeType="1"/>
              </p:cNvSpPr>
              <p:nvPr/>
            </p:nvSpPr>
            <p:spPr bwMode="auto">
              <a:xfrm>
                <a:off x="1586" y="2872"/>
                <a:ext cx="175" cy="4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58" name="Line 126"/>
              <p:cNvSpPr>
                <a:spLocks noChangeShapeType="1"/>
              </p:cNvSpPr>
              <p:nvPr/>
            </p:nvSpPr>
            <p:spPr bwMode="auto">
              <a:xfrm>
                <a:off x="1761" y="2919"/>
                <a:ext cx="176" cy="4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59" name="Line 127"/>
              <p:cNvSpPr>
                <a:spLocks noChangeShapeType="1"/>
              </p:cNvSpPr>
              <p:nvPr/>
            </p:nvSpPr>
            <p:spPr bwMode="auto">
              <a:xfrm>
                <a:off x="1937" y="2966"/>
                <a:ext cx="183" cy="34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60" name="Line 128"/>
              <p:cNvSpPr>
                <a:spLocks noChangeShapeType="1"/>
              </p:cNvSpPr>
              <p:nvPr/>
            </p:nvSpPr>
            <p:spPr bwMode="auto">
              <a:xfrm>
                <a:off x="2120" y="3000"/>
                <a:ext cx="175" cy="2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61" name="Line 129"/>
              <p:cNvSpPr>
                <a:spLocks noChangeShapeType="1"/>
              </p:cNvSpPr>
              <p:nvPr/>
            </p:nvSpPr>
            <p:spPr bwMode="auto">
              <a:xfrm>
                <a:off x="2295" y="3027"/>
                <a:ext cx="176" cy="2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62" name="Line 130"/>
              <p:cNvSpPr>
                <a:spLocks noChangeShapeType="1"/>
              </p:cNvSpPr>
              <p:nvPr/>
            </p:nvSpPr>
            <p:spPr bwMode="auto">
              <a:xfrm>
                <a:off x="2471" y="3048"/>
                <a:ext cx="183" cy="6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63" name="Line 131"/>
              <p:cNvSpPr>
                <a:spLocks noChangeShapeType="1"/>
              </p:cNvSpPr>
              <p:nvPr/>
            </p:nvSpPr>
            <p:spPr bwMode="auto">
              <a:xfrm>
                <a:off x="2654" y="3054"/>
                <a:ext cx="175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64" name="Line 132"/>
              <p:cNvSpPr>
                <a:spLocks noChangeShapeType="1"/>
              </p:cNvSpPr>
              <p:nvPr/>
            </p:nvSpPr>
            <p:spPr bwMode="auto">
              <a:xfrm>
                <a:off x="2829" y="3061"/>
                <a:ext cx="176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65" name="Line 133"/>
              <p:cNvSpPr>
                <a:spLocks noChangeShapeType="1"/>
              </p:cNvSpPr>
              <p:nvPr/>
            </p:nvSpPr>
            <p:spPr bwMode="auto">
              <a:xfrm>
                <a:off x="3005" y="3068"/>
                <a:ext cx="182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66" name="Line 134"/>
              <p:cNvSpPr>
                <a:spLocks noChangeShapeType="1"/>
              </p:cNvSpPr>
              <p:nvPr/>
            </p:nvSpPr>
            <p:spPr bwMode="auto">
              <a:xfrm>
                <a:off x="3187" y="3068"/>
                <a:ext cx="176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67" name="Line 135"/>
              <p:cNvSpPr>
                <a:spLocks noChangeShapeType="1"/>
              </p:cNvSpPr>
              <p:nvPr/>
            </p:nvSpPr>
            <p:spPr bwMode="auto">
              <a:xfrm>
                <a:off x="3363" y="3068"/>
                <a:ext cx="176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68" name="Line 136"/>
              <p:cNvSpPr>
                <a:spLocks noChangeShapeType="1"/>
              </p:cNvSpPr>
              <p:nvPr/>
            </p:nvSpPr>
            <p:spPr bwMode="auto">
              <a:xfrm>
                <a:off x="3539" y="3075"/>
                <a:ext cx="182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69" name="Line 137"/>
              <p:cNvSpPr>
                <a:spLocks noChangeShapeType="1"/>
              </p:cNvSpPr>
              <p:nvPr/>
            </p:nvSpPr>
            <p:spPr bwMode="auto">
              <a:xfrm>
                <a:off x="3721" y="3075"/>
                <a:ext cx="176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70" name="Line 138"/>
              <p:cNvSpPr>
                <a:spLocks noChangeShapeType="1"/>
              </p:cNvSpPr>
              <p:nvPr/>
            </p:nvSpPr>
            <p:spPr bwMode="auto">
              <a:xfrm>
                <a:off x="3897" y="3075"/>
                <a:ext cx="176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71" name="Line 139"/>
              <p:cNvSpPr>
                <a:spLocks noChangeShapeType="1"/>
              </p:cNvSpPr>
              <p:nvPr/>
            </p:nvSpPr>
            <p:spPr bwMode="auto">
              <a:xfrm>
                <a:off x="4073" y="3075"/>
                <a:ext cx="182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72" name="Rectangle 140"/>
              <p:cNvSpPr>
                <a:spLocks noChangeArrowheads="1"/>
              </p:cNvSpPr>
              <p:nvPr/>
            </p:nvSpPr>
            <p:spPr bwMode="auto">
              <a:xfrm>
                <a:off x="849" y="2237"/>
                <a:ext cx="34" cy="33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73" name="Rectangle 141"/>
              <p:cNvSpPr>
                <a:spLocks noChangeArrowheads="1"/>
              </p:cNvSpPr>
              <p:nvPr/>
            </p:nvSpPr>
            <p:spPr bwMode="auto">
              <a:xfrm>
                <a:off x="1031" y="2500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74" name="Rectangle 142"/>
              <p:cNvSpPr>
                <a:spLocks noChangeArrowheads="1"/>
              </p:cNvSpPr>
              <p:nvPr/>
            </p:nvSpPr>
            <p:spPr bwMode="auto">
              <a:xfrm>
                <a:off x="1207" y="2858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75" name="Rectangle 143"/>
              <p:cNvSpPr>
                <a:spLocks noChangeArrowheads="1"/>
              </p:cNvSpPr>
              <p:nvPr/>
            </p:nvSpPr>
            <p:spPr bwMode="auto">
              <a:xfrm>
                <a:off x="1383" y="2960"/>
                <a:ext cx="34" cy="33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76" name="Rectangle 144"/>
              <p:cNvSpPr>
                <a:spLocks noChangeArrowheads="1"/>
              </p:cNvSpPr>
              <p:nvPr/>
            </p:nvSpPr>
            <p:spPr bwMode="auto">
              <a:xfrm>
                <a:off x="1565" y="2993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77" name="Rectangle 145"/>
              <p:cNvSpPr>
                <a:spLocks noChangeArrowheads="1"/>
              </p:cNvSpPr>
              <p:nvPr/>
            </p:nvSpPr>
            <p:spPr bwMode="auto">
              <a:xfrm>
                <a:off x="1741" y="3007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78" name="Rectangle 146"/>
              <p:cNvSpPr>
                <a:spLocks noChangeArrowheads="1"/>
              </p:cNvSpPr>
              <p:nvPr/>
            </p:nvSpPr>
            <p:spPr bwMode="auto">
              <a:xfrm>
                <a:off x="1917" y="3007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79" name="Rectangle 147"/>
              <p:cNvSpPr>
                <a:spLocks noChangeArrowheads="1"/>
              </p:cNvSpPr>
              <p:nvPr/>
            </p:nvSpPr>
            <p:spPr bwMode="auto">
              <a:xfrm>
                <a:off x="2099" y="3021"/>
                <a:ext cx="34" cy="33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80" name="Rectangle 148"/>
              <p:cNvSpPr>
                <a:spLocks noChangeArrowheads="1"/>
              </p:cNvSpPr>
              <p:nvPr/>
            </p:nvSpPr>
            <p:spPr bwMode="auto">
              <a:xfrm>
                <a:off x="2275" y="3021"/>
                <a:ext cx="34" cy="33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81" name="Rectangle 149"/>
              <p:cNvSpPr>
                <a:spLocks noChangeArrowheads="1"/>
              </p:cNvSpPr>
              <p:nvPr/>
            </p:nvSpPr>
            <p:spPr bwMode="auto">
              <a:xfrm>
                <a:off x="2451" y="3041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82" name="Rectangle 150"/>
              <p:cNvSpPr>
                <a:spLocks noChangeArrowheads="1"/>
              </p:cNvSpPr>
              <p:nvPr/>
            </p:nvSpPr>
            <p:spPr bwMode="auto">
              <a:xfrm>
                <a:off x="2633" y="3041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83" name="Rectangle 151"/>
              <p:cNvSpPr>
                <a:spLocks noChangeArrowheads="1"/>
              </p:cNvSpPr>
              <p:nvPr/>
            </p:nvSpPr>
            <p:spPr bwMode="auto">
              <a:xfrm>
                <a:off x="2809" y="3048"/>
                <a:ext cx="34" cy="33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84" name="Rectangle 152"/>
              <p:cNvSpPr>
                <a:spLocks noChangeArrowheads="1"/>
              </p:cNvSpPr>
              <p:nvPr/>
            </p:nvSpPr>
            <p:spPr bwMode="auto">
              <a:xfrm>
                <a:off x="2985" y="3048"/>
                <a:ext cx="33" cy="33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85" name="Rectangle 153"/>
              <p:cNvSpPr>
                <a:spLocks noChangeArrowheads="1"/>
              </p:cNvSpPr>
              <p:nvPr/>
            </p:nvSpPr>
            <p:spPr bwMode="auto">
              <a:xfrm>
                <a:off x="3167" y="3054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86" name="Rectangle 154"/>
              <p:cNvSpPr>
                <a:spLocks noChangeArrowheads="1"/>
              </p:cNvSpPr>
              <p:nvPr/>
            </p:nvSpPr>
            <p:spPr bwMode="auto">
              <a:xfrm>
                <a:off x="3343" y="3054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87" name="Rectangle 155"/>
              <p:cNvSpPr>
                <a:spLocks noChangeArrowheads="1"/>
              </p:cNvSpPr>
              <p:nvPr/>
            </p:nvSpPr>
            <p:spPr bwMode="auto">
              <a:xfrm>
                <a:off x="3519" y="3054"/>
                <a:ext cx="33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88" name="Rectangle 156"/>
              <p:cNvSpPr>
                <a:spLocks noChangeArrowheads="1"/>
              </p:cNvSpPr>
              <p:nvPr/>
            </p:nvSpPr>
            <p:spPr bwMode="auto">
              <a:xfrm>
                <a:off x="3701" y="3054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89" name="Rectangle 157"/>
              <p:cNvSpPr>
                <a:spLocks noChangeArrowheads="1"/>
              </p:cNvSpPr>
              <p:nvPr/>
            </p:nvSpPr>
            <p:spPr bwMode="auto">
              <a:xfrm>
                <a:off x="3877" y="3054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90" name="Rectangle 158"/>
              <p:cNvSpPr>
                <a:spLocks noChangeArrowheads="1"/>
              </p:cNvSpPr>
              <p:nvPr/>
            </p:nvSpPr>
            <p:spPr bwMode="auto">
              <a:xfrm>
                <a:off x="4053" y="3054"/>
                <a:ext cx="33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91" name="Rectangle 159"/>
              <p:cNvSpPr>
                <a:spLocks noChangeArrowheads="1"/>
              </p:cNvSpPr>
              <p:nvPr/>
            </p:nvSpPr>
            <p:spPr bwMode="auto">
              <a:xfrm>
                <a:off x="4235" y="3054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92" name="AutoShape 160"/>
              <p:cNvSpPr>
                <a:spLocks noChangeArrowheads="1"/>
              </p:cNvSpPr>
              <p:nvPr/>
            </p:nvSpPr>
            <p:spPr bwMode="auto">
              <a:xfrm>
                <a:off x="849" y="1939"/>
                <a:ext cx="41" cy="41"/>
              </a:xfrm>
              <a:custGeom>
                <a:avLst/>
                <a:gdLst>
                  <a:gd name="T0" fmla="*/ 20 w 41"/>
                  <a:gd name="T1" fmla="*/ 0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20" y="0"/>
                    </a:moveTo>
                    <a:lnTo>
                      <a:pt x="41" y="21"/>
                    </a:lnTo>
                    <a:lnTo>
                      <a:pt x="20" y="41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093" name="AutoShape 161"/>
              <p:cNvSpPr>
                <a:spLocks noChangeArrowheads="1"/>
              </p:cNvSpPr>
              <p:nvPr/>
            </p:nvSpPr>
            <p:spPr bwMode="auto">
              <a:xfrm>
                <a:off x="1031" y="2493"/>
                <a:ext cx="41" cy="41"/>
              </a:xfrm>
              <a:custGeom>
                <a:avLst/>
                <a:gdLst>
                  <a:gd name="T0" fmla="*/ 21 w 41"/>
                  <a:gd name="T1" fmla="*/ 0 h 41"/>
                  <a:gd name="T2" fmla="*/ 41 w 41"/>
                  <a:gd name="T3" fmla="*/ 21 h 41"/>
                  <a:gd name="T4" fmla="*/ 21 w 41"/>
                  <a:gd name="T5" fmla="*/ 41 h 41"/>
                  <a:gd name="T6" fmla="*/ 0 w 41"/>
                  <a:gd name="T7" fmla="*/ 21 h 41"/>
                  <a:gd name="T8" fmla="*/ 21 w 4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21" y="0"/>
                    </a:moveTo>
                    <a:lnTo>
                      <a:pt x="41" y="21"/>
                    </a:lnTo>
                    <a:lnTo>
                      <a:pt x="21" y="41"/>
                    </a:lnTo>
                    <a:lnTo>
                      <a:pt x="0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094" name="AutoShape 162"/>
              <p:cNvSpPr>
                <a:spLocks noChangeArrowheads="1"/>
              </p:cNvSpPr>
              <p:nvPr/>
            </p:nvSpPr>
            <p:spPr bwMode="auto">
              <a:xfrm>
                <a:off x="1207" y="2689"/>
                <a:ext cx="41" cy="41"/>
              </a:xfrm>
              <a:custGeom>
                <a:avLst/>
                <a:gdLst>
                  <a:gd name="T0" fmla="*/ 20 w 41"/>
                  <a:gd name="T1" fmla="*/ 0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20" y="0"/>
                    </a:moveTo>
                    <a:lnTo>
                      <a:pt x="41" y="21"/>
                    </a:lnTo>
                    <a:lnTo>
                      <a:pt x="20" y="41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095" name="AutoShape 163"/>
              <p:cNvSpPr>
                <a:spLocks noChangeArrowheads="1"/>
              </p:cNvSpPr>
              <p:nvPr/>
            </p:nvSpPr>
            <p:spPr bwMode="auto">
              <a:xfrm>
                <a:off x="1383" y="2784"/>
                <a:ext cx="40" cy="41"/>
              </a:xfrm>
              <a:custGeom>
                <a:avLst/>
                <a:gdLst>
                  <a:gd name="T0" fmla="*/ 20 w 40"/>
                  <a:gd name="T1" fmla="*/ 0 h 41"/>
                  <a:gd name="T2" fmla="*/ 40 w 40"/>
                  <a:gd name="T3" fmla="*/ 20 h 41"/>
                  <a:gd name="T4" fmla="*/ 20 w 40"/>
                  <a:gd name="T5" fmla="*/ 41 h 41"/>
                  <a:gd name="T6" fmla="*/ 0 w 40"/>
                  <a:gd name="T7" fmla="*/ 20 h 41"/>
                  <a:gd name="T8" fmla="*/ 20 w 40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1"/>
                  <a:gd name="T17" fmla="*/ 40 w 4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1">
                    <a:moveTo>
                      <a:pt x="20" y="0"/>
                    </a:moveTo>
                    <a:lnTo>
                      <a:pt x="40" y="20"/>
                    </a:lnTo>
                    <a:lnTo>
                      <a:pt x="20" y="41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096" name="AutoShape 164"/>
              <p:cNvSpPr>
                <a:spLocks noChangeArrowheads="1"/>
              </p:cNvSpPr>
              <p:nvPr/>
            </p:nvSpPr>
            <p:spPr bwMode="auto">
              <a:xfrm>
                <a:off x="1565" y="2852"/>
                <a:ext cx="41" cy="40"/>
              </a:xfrm>
              <a:custGeom>
                <a:avLst/>
                <a:gdLst>
                  <a:gd name="T0" fmla="*/ 21 w 41"/>
                  <a:gd name="T1" fmla="*/ 0 h 40"/>
                  <a:gd name="T2" fmla="*/ 41 w 41"/>
                  <a:gd name="T3" fmla="*/ 20 h 40"/>
                  <a:gd name="T4" fmla="*/ 21 w 41"/>
                  <a:gd name="T5" fmla="*/ 40 h 40"/>
                  <a:gd name="T6" fmla="*/ 0 w 41"/>
                  <a:gd name="T7" fmla="*/ 20 h 40"/>
                  <a:gd name="T8" fmla="*/ 21 w 41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0"/>
                  <a:gd name="T17" fmla="*/ 41 w 41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0">
                    <a:moveTo>
                      <a:pt x="21" y="0"/>
                    </a:moveTo>
                    <a:lnTo>
                      <a:pt x="41" y="20"/>
                    </a:lnTo>
                    <a:lnTo>
                      <a:pt x="21" y="40"/>
                    </a:lnTo>
                    <a:lnTo>
                      <a:pt x="0" y="2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097" name="AutoShape 165"/>
              <p:cNvSpPr>
                <a:spLocks noChangeArrowheads="1"/>
              </p:cNvSpPr>
              <p:nvPr/>
            </p:nvSpPr>
            <p:spPr bwMode="auto">
              <a:xfrm>
                <a:off x="1741" y="2899"/>
                <a:ext cx="41" cy="40"/>
              </a:xfrm>
              <a:custGeom>
                <a:avLst/>
                <a:gdLst>
                  <a:gd name="T0" fmla="*/ 20 w 41"/>
                  <a:gd name="T1" fmla="*/ 0 h 40"/>
                  <a:gd name="T2" fmla="*/ 41 w 41"/>
                  <a:gd name="T3" fmla="*/ 20 h 40"/>
                  <a:gd name="T4" fmla="*/ 20 w 41"/>
                  <a:gd name="T5" fmla="*/ 40 h 40"/>
                  <a:gd name="T6" fmla="*/ 0 w 41"/>
                  <a:gd name="T7" fmla="*/ 20 h 40"/>
                  <a:gd name="T8" fmla="*/ 20 w 41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0"/>
                  <a:gd name="T17" fmla="*/ 41 w 41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0">
                    <a:moveTo>
                      <a:pt x="20" y="0"/>
                    </a:moveTo>
                    <a:lnTo>
                      <a:pt x="41" y="20"/>
                    </a:lnTo>
                    <a:lnTo>
                      <a:pt x="20" y="40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098" name="AutoShape 166"/>
              <p:cNvSpPr>
                <a:spLocks noChangeArrowheads="1"/>
              </p:cNvSpPr>
              <p:nvPr/>
            </p:nvSpPr>
            <p:spPr bwMode="auto">
              <a:xfrm>
                <a:off x="1917" y="2946"/>
                <a:ext cx="40" cy="41"/>
              </a:xfrm>
              <a:custGeom>
                <a:avLst/>
                <a:gdLst>
                  <a:gd name="T0" fmla="*/ 20 w 40"/>
                  <a:gd name="T1" fmla="*/ 0 h 41"/>
                  <a:gd name="T2" fmla="*/ 40 w 40"/>
                  <a:gd name="T3" fmla="*/ 20 h 41"/>
                  <a:gd name="T4" fmla="*/ 20 w 40"/>
                  <a:gd name="T5" fmla="*/ 41 h 41"/>
                  <a:gd name="T6" fmla="*/ 0 w 40"/>
                  <a:gd name="T7" fmla="*/ 20 h 41"/>
                  <a:gd name="T8" fmla="*/ 20 w 40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1"/>
                  <a:gd name="T17" fmla="*/ 40 w 4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1">
                    <a:moveTo>
                      <a:pt x="20" y="0"/>
                    </a:moveTo>
                    <a:lnTo>
                      <a:pt x="40" y="20"/>
                    </a:lnTo>
                    <a:lnTo>
                      <a:pt x="20" y="41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099" name="AutoShape 167"/>
              <p:cNvSpPr>
                <a:spLocks noChangeArrowheads="1"/>
              </p:cNvSpPr>
              <p:nvPr/>
            </p:nvSpPr>
            <p:spPr bwMode="auto">
              <a:xfrm>
                <a:off x="2099" y="2980"/>
                <a:ext cx="41" cy="41"/>
              </a:xfrm>
              <a:custGeom>
                <a:avLst/>
                <a:gdLst>
                  <a:gd name="T0" fmla="*/ 21 w 41"/>
                  <a:gd name="T1" fmla="*/ 0 h 41"/>
                  <a:gd name="T2" fmla="*/ 41 w 41"/>
                  <a:gd name="T3" fmla="*/ 20 h 41"/>
                  <a:gd name="T4" fmla="*/ 21 w 41"/>
                  <a:gd name="T5" fmla="*/ 41 h 41"/>
                  <a:gd name="T6" fmla="*/ 0 w 41"/>
                  <a:gd name="T7" fmla="*/ 20 h 41"/>
                  <a:gd name="T8" fmla="*/ 21 w 4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21" y="0"/>
                    </a:moveTo>
                    <a:lnTo>
                      <a:pt x="41" y="20"/>
                    </a:lnTo>
                    <a:lnTo>
                      <a:pt x="21" y="41"/>
                    </a:lnTo>
                    <a:lnTo>
                      <a:pt x="0" y="2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00" name="AutoShape 168"/>
              <p:cNvSpPr>
                <a:spLocks noChangeArrowheads="1"/>
              </p:cNvSpPr>
              <p:nvPr/>
            </p:nvSpPr>
            <p:spPr bwMode="auto">
              <a:xfrm>
                <a:off x="2275" y="3007"/>
                <a:ext cx="41" cy="41"/>
              </a:xfrm>
              <a:custGeom>
                <a:avLst/>
                <a:gdLst>
                  <a:gd name="T0" fmla="*/ 20 w 41"/>
                  <a:gd name="T1" fmla="*/ 0 h 41"/>
                  <a:gd name="T2" fmla="*/ 41 w 41"/>
                  <a:gd name="T3" fmla="*/ 20 h 41"/>
                  <a:gd name="T4" fmla="*/ 20 w 41"/>
                  <a:gd name="T5" fmla="*/ 41 h 41"/>
                  <a:gd name="T6" fmla="*/ 0 w 41"/>
                  <a:gd name="T7" fmla="*/ 20 h 41"/>
                  <a:gd name="T8" fmla="*/ 20 w 4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20" y="0"/>
                    </a:moveTo>
                    <a:lnTo>
                      <a:pt x="41" y="20"/>
                    </a:lnTo>
                    <a:lnTo>
                      <a:pt x="20" y="41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01" name="AutoShape 169"/>
              <p:cNvSpPr>
                <a:spLocks noChangeArrowheads="1"/>
              </p:cNvSpPr>
              <p:nvPr/>
            </p:nvSpPr>
            <p:spPr bwMode="auto">
              <a:xfrm>
                <a:off x="2451" y="3027"/>
                <a:ext cx="40" cy="41"/>
              </a:xfrm>
              <a:custGeom>
                <a:avLst/>
                <a:gdLst>
                  <a:gd name="T0" fmla="*/ 20 w 40"/>
                  <a:gd name="T1" fmla="*/ 0 h 41"/>
                  <a:gd name="T2" fmla="*/ 40 w 40"/>
                  <a:gd name="T3" fmla="*/ 21 h 41"/>
                  <a:gd name="T4" fmla="*/ 20 w 40"/>
                  <a:gd name="T5" fmla="*/ 41 h 41"/>
                  <a:gd name="T6" fmla="*/ 0 w 40"/>
                  <a:gd name="T7" fmla="*/ 21 h 41"/>
                  <a:gd name="T8" fmla="*/ 20 w 40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1"/>
                  <a:gd name="T17" fmla="*/ 40 w 4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1">
                    <a:moveTo>
                      <a:pt x="20" y="0"/>
                    </a:moveTo>
                    <a:lnTo>
                      <a:pt x="40" y="21"/>
                    </a:lnTo>
                    <a:lnTo>
                      <a:pt x="20" y="41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02" name="AutoShape 170"/>
              <p:cNvSpPr>
                <a:spLocks noChangeArrowheads="1"/>
              </p:cNvSpPr>
              <p:nvPr/>
            </p:nvSpPr>
            <p:spPr bwMode="auto">
              <a:xfrm>
                <a:off x="2633" y="3034"/>
                <a:ext cx="41" cy="41"/>
              </a:xfrm>
              <a:custGeom>
                <a:avLst/>
                <a:gdLst>
                  <a:gd name="T0" fmla="*/ 21 w 41"/>
                  <a:gd name="T1" fmla="*/ 0 h 41"/>
                  <a:gd name="T2" fmla="*/ 41 w 41"/>
                  <a:gd name="T3" fmla="*/ 20 h 41"/>
                  <a:gd name="T4" fmla="*/ 21 w 41"/>
                  <a:gd name="T5" fmla="*/ 41 h 41"/>
                  <a:gd name="T6" fmla="*/ 0 w 41"/>
                  <a:gd name="T7" fmla="*/ 20 h 41"/>
                  <a:gd name="T8" fmla="*/ 21 w 4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21" y="0"/>
                    </a:moveTo>
                    <a:lnTo>
                      <a:pt x="41" y="20"/>
                    </a:lnTo>
                    <a:lnTo>
                      <a:pt x="21" y="41"/>
                    </a:lnTo>
                    <a:lnTo>
                      <a:pt x="0" y="2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03" name="AutoShape 171"/>
              <p:cNvSpPr>
                <a:spLocks noChangeArrowheads="1"/>
              </p:cNvSpPr>
              <p:nvPr/>
            </p:nvSpPr>
            <p:spPr bwMode="auto">
              <a:xfrm>
                <a:off x="2809" y="3041"/>
                <a:ext cx="40" cy="40"/>
              </a:xfrm>
              <a:custGeom>
                <a:avLst/>
                <a:gdLst>
                  <a:gd name="T0" fmla="*/ 20 w 40"/>
                  <a:gd name="T1" fmla="*/ 0 h 40"/>
                  <a:gd name="T2" fmla="*/ 40 w 40"/>
                  <a:gd name="T3" fmla="*/ 20 h 40"/>
                  <a:gd name="T4" fmla="*/ 20 w 40"/>
                  <a:gd name="T5" fmla="*/ 40 h 40"/>
                  <a:gd name="T6" fmla="*/ 0 w 40"/>
                  <a:gd name="T7" fmla="*/ 20 h 40"/>
                  <a:gd name="T8" fmla="*/ 20 w 40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0"/>
                  <a:gd name="T17" fmla="*/ 40 w 4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0">
                    <a:moveTo>
                      <a:pt x="20" y="0"/>
                    </a:moveTo>
                    <a:lnTo>
                      <a:pt x="40" y="20"/>
                    </a:lnTo>
                    <a:lnTo>
                      <a:pt x="20" y="40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04" name="AutoShape 172"/>
              <p:cNvSpPr>
                <a:spLocks noChangeArrowheads="1"/>
              </p:cNvSpPr>
              <p:nvPr/>
            </p:nvSpPr>
            <p:spPr bwMode="auto">
              <a:xfrm>
                <a:off x="2985" y="3048"/>
                <a:ext cx="40" cy="40"/>
              </a:xfrm>
              <a:custGeom>
                <a:avLst/>
                <a:gdLst>
                  <a:gd name="T0" fmla="*/ 20 w 40"/>
                  <a:gd name="T1" fmla="*/ 0 h 40"/>
                  <a:gd name="T2" fmla="*/ 40 w 40"/>
                  <a:gd name="T3" fmla="*/ 20 h 40"/>
                  <a:gd name="T4" fmla="*/ 20 w 40"/>
                  <a:gd name="T5" fmla="*/ 40 h 40"/>
                  <a:gd name="T6" fmla="*/ 0 w 40"/>
                  <a:gd name="T7" fmla="*/ 20 h 40"/>
                  <a:gd name="T8" fmla="*/ 20 w 40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0"/>
                  <a:gd name="T17" fmla="*/ 40 w 4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0">
                    <a:moveTo>
                      <a:pt x="20" y="0"/>
                    </a:moveTo>
                    <a:lnTo>
                      <a:pt x="40" y="20"/>
                    </a:lnTo>
                    <a:lnTo>
                      <a:pt x="20" y="40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05" name="AutoShape 173"/>
              <p:cNvSpPr>
                <a:spLocks noChangeArrowheads="1"/>
              </p:cNvSpPr>
              <p:nvPr/>
            </p:nvSpPr>
            <p:spPr bwMode="auto">
              <a:xfrm>
                <a:off x="3167" y="3048"/>
                <a:ext cx="41" cy="40"/>
              </a:xfrm>
              <a:custGeom>
                <a:avLst/>
                <a:gdLst>
                  <a:gd name="T0" fmla="*/ 20 w 41"/>
                  <a:gd name="T1" fmla="*/ 0 h 40"/>
                  <a:gd name="T2" fmla="*/ 41 w 41"/>
                  <a:gd name="T3" fmla="*/ 20 h 40"/>
                  <a:gd name="T4" fmla="*/ 20 w 41"/>
                  <a:gd name="T5" fmla="*/ 40 h 40"/>
                  <a:gd name="T6" fmla="*/ 0 w 41"/>
                  <a:gd name="T7" fmla="*/ 20 h 40"/>
                  <a:gd name="T8" fmla="*/ 20 w 41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0"/>
                  <a:gd name="T17" fmla="*/ 41 w 41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0">
                    <a:moveTo>
                      <a:pt x="20" y="0"/>
                    </a:moveTo>
                    <a:lnTo>
                      <a:pt x="41" y="20"/>
                    </a:lnTo>
                    <a:lnTo>
                      <a:pt x="20" y="40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06" name="AutoShape 174"/>
              <p:cNvSpPr>
                <a:spLocks noChangeArrowheads="1"/>
              </p:cNvSpPr>
              <p:nvPr/>
            </p:nvSpPr>
            <p:spPr bwMode="auto">
              <a:xfrm>
                <a:off x="3343" y="3048"/>
                <a:ext cx="40" cy="40"/>
              </a:xfrm>
              <a:custGeom>
                <a:avLst/>
                <a:gdLst>
                  <a:gd name="T0" fmla="*/ 20 w 40"/>
                  <a:gd name="T1" fmla="*/ 0 h 40"/>
                  <a:gd name="T2" fmla="*/ 40 w 40"/>
                  <a:gd name="T3" fmla="*/ 20 h 40"/>
                  <a:gd name="T4" fmla="*/ 20 w 40"/>
                  <a:gd name="T5" fmla="*/ 40 h 40"/>
                  <a:gd name="T6" fmla="*/ 0 w 40"/>
                  <a:gd name="T7" fmla="*/ 20 h 40"/>
                  <a:gd name="T8" fmla="*/ 20 w 40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0"/>
                  <a:gd name="T17" fmla="*/ 40 w 4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0">
                    <a:moveTo>
                      <a:pt x="20" y="0"/>
                    </a:moveTo>
                    <a:lnTo>
                      <a:pt x="40" y="20"/>
                    </a:lnTo>
                    <a:lnTo>
                      <a:pt x="20" y="40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07" name="AutoShape 175"/>
              <p:cNvSpPr>
                <a:spLocks noChangeArrowheads="1"/>
              </p:cNvSpPr>
              <p:nvPr/>
            </p:nvSpPr>
            <p:spPr bwMode="auto">
              <a:xfrm>
                <a:off x="3519" y="3054"/>
                <a:ext cx="40" cy="41"/>
              </a:xfrm>
              <a:custGeom>
                <a:avLst/>
                <a:gdLst>
                  <a:gd name="T0" fmla="*/ 20 w 40"/>
                  <a:gd name="T1" fmla="*/ 0 h 41"/>
                  <a:gd name="T2" fmla="*/ 40 w 40"/>
                  <a:gd name="T3" fmla="*/ 21 h 41"/>
                  <a:gd name="T4" fmla="*/ 20 w 40"/>
                  <a:gd name="T5" fmla="*/ 41 h 41"/>
                  <a:gd name="T6" fmla="*/ 0 w 40"/>
                  <a:gd name="T7" fmla="*/ 21 h 41"/>
                  <a:gd name="T8" fmla="*/ 20 w 40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1"/>
                  <a:gd name="T17" fmla="*/ 40 w 4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1">
                    <a:moveTo>
                      <a:pt x="20" y="0"/>
                    </a:moveTo>
                    <a:lnTo>
                      <a:pt x="40" y="21"/>
                    </a:lnTo>
                    <a:lnTo>
                      <a:pt x="20" y="41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08" name="AutoShape 176"/>
              <p:cNvSpPr>
                <a:spLocks noChangeArrowheads="1"/>
              </p:cNvSpPr>
              <p:nvPr/>
            </p:nvSpPr>
            <p:spPr bwMode="auto">
              <a:xfrm>
                <a:off x="3701" y="3054"/>
                <a:ext cx="41" cy="41"/>
              </a:xfrm>
              <a:custGeom>
                <a:avLst/>
                <a:gdLst>
                  <a:gd name="T0" fmla="*/ 20 w 41"/>
                  <a:gd name="T1" fmla="*/ 0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20" y="0"/>
                    </a:moveTo>
                    <a:lnTo>
                      <a:pt x="41" y="21"/>
                    </a:lnTo>
                    <a:lnTo>
                      <a:pt x="20" y="41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09" name="AutoShape 177"/>
              <p:cNvSpPr>
                <a:spLocks noChangeArrowheads="1"/>
              </p:cNvSpPr>
              <p:nvPr/>
            </p:nvSpPr>
            <p:spPr bwMode="auto">
              <a:xfrm>
                <a:off x="3877" y="3054"/>
                <a:ext cx="40" cy="41"/>
              </a:xfrm>
              <a:custGeom>
                <a:avLst/>
                <a:gdLst>
                  <a:gd name="T0" fmla="*/ 20 w 40"/>
                  <a:gd name="T1" fmla="*/ 0 h 41"/>
                  <a:gd name="T2" fmla="*/ 40 w 40"/>
                  <a:gd name="T3" fmla="*/ 21 h 41"/>
                  <a:gd name="T4" fmla="*/ 20 w 40"/>
                  <a:gd name="T5" fmla="*/ 41 h 41"/>
                  <a:gd name="T6" fmla="*/ 0 w 40"/>
                  <a:gd name="T7" fmla="*/ 21 h 41"/>
                  <a:gd name="T8" fmla="*/ 20 w 40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1"/>
                  <a:gd name="T17" fmla="*/ 40 w 4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1">
                    <a:moveTo>
                      <a:pt x="20" y="0"/>
                    </a:moveTo>
                    <a:lnTo>
                      <a:pt x="40" y="21"/>
                    </a:lnTo>
                    <a:lnTo>
                      <a:pt x="20" y="41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10" name="AutoShape 178"/>
              <p:cNvSpPr>
                <a:spLocks noChangeArrowheads="1"/>
              </p:cNvSpPr>
              <p:nvPr/>
            </p:nvSpPr>
            <p:spPr bwMode="auto">
              <a:xfrm>
                <a:off x="4053" y="3054"/>
                <a:ext cx="40" cy="41"/>
              </a:xfrm>
              <a:custGeom>
                <a:avLst/>
                <a:gdLst>
                  <a:gd name="T0" fmla="*/ 20 w 40"/>
                  <a:gd name="T1" fmla="*/ 0 h 41"/>
                  <a:gd name="T2" fmla="*/ 40 w 40"/>
                  <a:gd name="T3" fmla="*/ 21 h 41"/>
                  <a:gd name="T4" fmla="*/ 20 w 40"/>
                  <a:gd name="T5" fmla="*/ 41 h 41"/>
                  <a:gd name="T6" fmla="*/ 0 w 40"/>
                  <a:gd name="T7" fmla="*/ 21 h 41"/>
                  <a:gd name="T8" fmla="*/ 20 w 40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1"/>
                  <a:gd name="T17" fmla="*/ 40 w 4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1">
                    <a:moveTo>
                      <a:pt x="20" y="0"/>
                    </a:moveTo>
                    <a:lnTo>
                      <a:pt x="40" y="21"/>
                    </a:lnTo>
                    <a:lnTo>
                      <a:pt x="20" y="41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11" name="AutoShape 179"/>
              <p:cNvSpPr>
                <a:spLocks noChangeArrowheads="1"/>
              </p:cNvSpPr>
              <p:nvPr/>
            </p:nvSpPr>
            <p:spPr bwMode="auto">
              <a:xfrm>
                <a:off x="4235" y="3054"/>
                <a:ext cx="41" cy="41"/>
              </a:xfrm>
              <a:custGeom>
                <a:avLst/>
                <a:gdLst>
                  <a:gd name="T0" fmla="*/ 20 w 41"/>
                  <a:gd name="T1" fmla="*/ 0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20" y="0"/>
                    </a:moveTo>
                    <a:lnTo>
                      <a:pt x="41" y="21"/>
                    </a:lnTo>
                    <a:lnTo>
                      <a:pt x="20" y="41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12" name="Rectangle 180"/>
              <p:cNvSpPr>
                <a:spLocks noChangeArrowheads="1"/>
              </p:cNvSpPr>
              <p:nvPr/>
            </p:nvSpPr>
            <p:spPr bwMode="auto">
              <a:xfrm>
                <a:off x="673" y="3041"/>
                <a:ext cx="96" cy="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0,%</a:t>
                </a:r>
              </a:p>
            </p:txBody>
          </p:sp>
          <p:sp>
            <p:nvSpPr>
              <p:cNvPr id="39113" name="Rectangle 181"/>
              <p:cNvSpPr>
                <a:spLocks noChangeArrowheads="1"/>
              </p:cNvSpPr>
              <p:nvPr/>
            </p:nvSpPr>
            <p:spPr bwMode="auto">
              <a:xfrm>
                <a:off x="644" y="2845"/>
                <a:ext cx="127" cy="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10,%</a:t>
                </a:r>
              </a:p>
            </p:txBody>
          </p:sp>
          <p:sp>
            <p:nvSpPr>
              <p:cNvPr id="39114" name="Rectangle 182"/>
              <p:cNvSpPr>
                <a:spLocks noChangeArrowheads="1"/>
              </p:cNvSpPr>
              <p:nvPr/>
            </p:nvSpPr>
            <p:spPr bwMode="auto">
              <a:xfrm>
                <a:off x="644" y="2656"/>
                <a:ext cx="127" cy="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20,%</a:t>
                </a:r>
              </a:p>
            </p:txBody>
          </p:sp>
          <p:sp>
            <p:nvSpPr>
              <p:cNvPr id="39115" name="Rectangle 183"/>
              <p:cNvSpPr>
                <a:spLocks noChangeArrowheads="1"/>
              </p:cNvSpPr>
              <p:nvPr/>
            </p:nvSpPr>
            <p:spPr bwMode="auto">
              <a:xfrm>
                <a:off x="644" y="2460"/>
                <a:ext cx="127" cy="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30,%</a:t>
                </a:r>
              </a:p>
            </p:txBody>
          </p:sp>
          <p:sp>
            <p:nvSpPr>
              <p:cNvPr id="39116" name="Rectangle 184"/>
              <p:cNvSpPr>
                <a:spLocks noChangeArrowheads="1"/>
              </p:cNvSpPr>
              <p:nvPr/>
            </p:nvSpPr>
            <p:spPr bwMode="auto">
              <a:xfrm>
                <a:off x="644" y="2270"/>
                <a:ext cx="127" cy="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40,%</a:t>
                </a:r>
              </a:p>
            </p:txBody>
          </p:sp>
          <p:sp>
            <p:nvSpPr>
              <p:cNvPr id="39117" name="Rectangle 185"/>
              <p:cNvSpPr>
                <a:spLocks noChangeArrowheads="1"/>
              </p:cNvSpPr>
              <p:nvPr/>
            </p:nvSpPr>
            <p:spPr bwMode="auto">
              <a:xfrm>
                <a:off x="644" y="2074"/>
                <a:ext cx="127" cy="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50,%</a:t>
                </a:r>
              </a:p>
            </p:txBody>
          </p:sp>
          <p:sp>
            <p:nvSpPr>
              <p:cNvPr id="39118" name="Rectangle 186"/>
              <p:cNvSpPr>
                <a:spLocks noChangeArrowheads="1"/>
              </p:cNvSpPr>
              <p:nvPr/>
            </p:nvSpPr>
            <p:spPr bwMode="auto">
              <a:xfrm>
                <a:off x="644" y="1878"/>
                <a:ext cx="127" cy="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60,%</a:t>
                </a:r>
              </a:p>
            </p:txBody>
          </p:sp>
          <p:sp>
            <p:nvSpPr>
              <p:cNvPr id="39119" name="Rectangle 187"/>
              <p:cNvSpPr>
                <a:spLocks noChangeArrowheads="1"/>
              </p:cNvSpPr>
              <p:nvPr/>
            </p:nvSpPr>
            <p:spPr bwMode="auto">
              <a:xfrm>
                <a:off x="644" y="1689"/>
                <a:ext cx="127" cy="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70,%</a:t>
                </a:r>
              </a:p>
            </p:txBody>
          </p:sp>
          <p:sp>
            <p:nvSpPr>
              <p:cNvPr id="39120" name="Rectangle 188"/>
              <p:cNvSpPr>
                <a:spLocks noChangeArrowheads="1"/>
              </p:cNvSpPr>
              <p:nvPr/>
            </p:nvSpPr>
            <p:spPr bwMode="auto">
              <a:xfrm>
                <a:off x="644" y="1493"/>
                <a:ext cx="127" cy="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80,%</a:t>
                </a:r>
              </a:p>
            </p:txBody>
          </p:sp>
          <p:sp>
            <p:nvSpPr>
              <p:cNvPr id="39121" name="Rectangle 189"/>
              <p:cNvSpPr>
                <a:spLocks noChangeArrowheads="1"/>
              </p:cNvSpPr>
              <p:nvPr/>
            </p:nvSpPr>
            <p:spPr bwMode="auto">
              <a:xfrm>
                <a:off x="644" y="1304"/>
                <a:ext cx="127" cy="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90,%</a:t>
                </a:r>
              </a:p>
            </p:txBody>
          </p:sp>
          <p:sp>
            <p:nvSpPr>
              <p:cNvPr id="39122" name="Rectangle 190"/>
              <p:cNvSpPr>
                <a:spLocks noChangeArrowheads="1"/>
              </p:cNvSpPr>
              <p:nvPr/>
            </p:nvSpPr>
            <p:spPr bwMode="auto">
              <a:xfrm>
                <a:off x="618" y="1108"/>
                <a:ext cx="158" cy="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100,%</a:t>
                </a:r>
              </a:p>
            </p:txBody>
          </p:sp>
          <p:sp>
            <p:nvSpPr>
              <p:cNvPr id="39123" name="Rectangle 191"/>
              <p:cNvSpPr>
                <a:spLocks noChangeArrowheads="1"/>
              </p:cNvSpPr>
              <p:nvPr/>
            </p:nvSpPr>
            <p:spPr bwMode="auto">
              <a:xfrm>
                <a:off x="869" y="3135"/>
                <a:ext cx="4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0</a:t>
                </a:r>
              </a:p>
            </p:txBody>
          </p:sp>
          <p:sp>
            <p:nvSpPr>
              <p:cNvPr id="39124" name="Rectangle 192"/>
              <p:cNvSpPr>
                <a:spLocks noChangeArrowheads="1"/>
              </p:cNvSpPr>
              <p:nvPr/>
            </p:nvSpPr>
            <p:spPr bwMode="auto">
              <a:xfrm>
                <a:off x="1051" y="3135"/>
                <a:ext cx="4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39125" name="Rectangle 193"/>
              <p:cNvSpPr>
                <a:spLocks noChangeArrowheads="1"/>
              </p:cNvSpPr>
              <p:nvPr/>
            </p:nvSpPr>
            <p:spPr bwMode="auto">
              <a:xfrm>
                <a:off x="1227" y="3135"/>
                <a:ext cx="4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39126" name="Rectangle 194"/>
              <p:cNvSpPr>
                <a:spLocks noChangeArrowheads="1"/>
              </p:cNvSpPr>
              <p:nvPr/>
            </p:nvSpPr>
            <p:spPr bwMode="auto">
              <a:xfrm>
                <a:off x="1403" y="3135"/>
                <a:ext cx="4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6</a:t>
                </a:r>
              </a:p>
            </p:txBody>
          </p:sp>
          <p:sp>
            <p:nvSpPr>
              <p:cNvPr id="39127" name="Rectangle 195"/>
              <p:cNvSpPr>
                <a:spLocks noChangeArrowheads="1"/>
              </p:cNvSpPr>
              <p:nvPr/>
            </p:nvSpPr>
            <p:spPr bwMode="auto">
              <a:xfrm>
                <a:off x="1585" y="3135"/>
                <a:ext cx="4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8</a:t>
                </a:r>
              </a:p>
            </p:txBody>
          </p:sp>
          <p:sp>
            <p:nvSpPr>
              <p:cNvPr id="39128" name="Rectangle 196"/>
              <p:cNvSpPr>
                <a:spLocks noChangeArrowheads="1"/>
              </p:cNvSpPr>
              <p:nvPr/>
            </p:nvSpPr>
            <p:spPr bwMode="auto">
              <a:xfrm>
                <a:off x="1741" y="3135"/>
                <a:ext cx="8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10</a:t>
                </a:r>
              </a:p>
            </p:txBody>
          </p:sp>
          <p:sp>
            <p:nvSpPr>
              <p:cNvPr id="39129" name="Rectangle 197"/>
              <p:cNvSpPr>
                <a:spLocks noChangeArrowheads="1"/>
              </p:cNvSpPr>
              <p:nvPr/>
            </p:nvSpPr>
            <p:spPr bwMode="auto">
              <a:xfrm>
                <a:off x="1917" y="3135"/>
                <a:ext cx="8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12</a:t>
                </a:r>
              </a:p>
            </p:txBody>
          </p:sp>
          <p:sp>
            <p:nvSpPr>
              <p:cNvPr id="39130" name="Rectangle 198"/>
              <p:cNvSpPr>
                <a:spLocks noChangeArrowheads="1"/>
              </p:cNvSpPr>
              <p:nvPr/>
            </p:nvSpPr>
            <p:spPr bwMode="auto">
              <a:xfrm>
                <a:off x="2099" y="3135"/>
                <a:ext cx="8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14</a:t>
                </a:r>
              </a:p>
            </p:txBody>
          </p:sp>
          <p:sp>
            <p:nvSpPr>
              <p:cNvPr id="39131" name="Rectangle 199"/>
              <p:cNvSpPr>
                <a:spLocks noChangeArrowheads="1"/>
              </p:cNvSpPr>
              <p:nvPr/>
            </p:nvSpPr>
            <p:spPr bwMode="auto">
              <a:xfrm>
                <a:off x="2275" y="3135"/>
                <a:ext cx="8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16</a:t>
                </a:r>
              </a:p>
            </p:txBody>
          </p:sp>
          <p:sp>
            <p:nvSpPr>
              <p:cNvPr id="39132" name="Rectangle 200"/>
              <p:cNvSpPr>
                <a:spLocks noChangeArrowheads="1"/>
              </p:cNvSpPr>
              <p:nvPr/>
            </p:nvSpPr>
            <p:spPr bwMode="auto">
              <a:xfrm>
                <a:off x="2450" y="3135"/>
                <a:ext cx="8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18</a:t>
                </a:r>
              </a:p>
            </p:txBody>
          </p:sp>
          <p:sp>
            <p:nvSpPr>
              <p:cNvPr id="39133" name="Rectangle 201"/>
              <p:cNvSpPr>
                <a:spLocks noChangeArrowheads="1"/>
              </p:cNvSpPr>
              <p:nvPr/>
            </p:nvSpPr>
            <p:spPr bwMode="auto">
              <a:xfrm>
                <a:off x="2633" y="3135"/>
                <a:ext cx="8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20</a:t>
                </a:r>
              </a:p>
            </p:txBody>
          </p:sp>
          <p:sp>
            <p:nvSpPr>
              <p:cNvPr id="39134" name="Rectangle 202"/>
              <p:cNvSpPr>
                <a:spLocks noChangeArrowheads="1"/>
              </p:cNvSpPr>
              <p:nvPr/>
            </p:nvSpPr>
            <p:spPr bwMode="auto">
              <a:xfrm>
                <a:off x="2809" y="3135"/>
                <a:ext cx="8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22</a:t>
                </a:r>
              </a:p>
            </p:txBody>
          </p:sp>
          <p:sp>
            <p:nvSpPr>
              <p:cNvPr id="39135" name="Rectangle 203"/>
              <p:cNvSpPr>
                <a:spLocks noChangeArrowheads="1"/>
              </p:cNvSpPr>
              <p:nvPr/>
            </p:nvSpPr>
            <p:spPr bwMode="auto">
              <a:xfrm>
                <a:off x="2984" y="3135"/>
                <a:ext cx="8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24</a:t>
                </a:r>
              </a:p>
            </p:txBody>
          </p:sp>
        </p:grpSp>
        <p:sp>
          <p:nvSpPr>
            <p:cNvPr id="38919" name="Rectangle 204"/>
            <p:cNvSpPr>
              <a:spLocks noChangeArrowheads="1"/>
            </p:cNvSpPr>
            <p:nvPr/>
          </p:nvSpPr>
          <p:spPr bwMode="auto">
            <a:xfrm>
              <a:off x="3167" y="3135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26</a:t>
              </a:r>
            </a:p>
          </p:txBody>
        </p:sp>
        <p:sp>
          <p:nvSpPr>
            <p:cNvPr id="38920" name="Rectangle 205"/>
            <p:cNvSpPr>
              <a:spLocks noChangeArrowheads="1"/>
            </p:cNvSpPr>
            <p:nvPr/>
          </p:nvSpPr>
          <p:spPr bwMode="auto">
            <a:xfrm>
              <a:off x="3343" y="3135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28</a:t>
              </a:r>
            </a:p>
          </p:txBody>
        </p:sp>
        <p:sp>
          <p:nvSpPr>
            <p:cNvPr id="38921" name="Rectangle 206"/>
            <p:cNvSpPr>
              <a:spLocks noChangeArrowheads="1"/>
            </p:cNvSpPr>
            <p:nvPr/>
          </p:nvSpPr>
          <p:spPr bwMode="auto">
            <a:xfrm>
              <a:off x="3518" y="3135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30</a:t>
              </a:r>
            </a:p>
          </p:txBody>
        </p:sp>
        <p:sp>
          <p:nvSpPr>
            <p:cNvPr id="38922" name="Rectangle 207"/>
            <p:cNvSpPr>
              <a:spLocks noChangeArrowheads="1"/>
            </p:cNvSpPr>
            <p:nvPr/>
          </p:nvSpPr>
          <p:spPr bwMode="auto">
            <a:xfrm>
              <a:off x="3701" y="3135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32</a:t>
              </a:r>
            </a:p>
          </p:txBody>
        </p:sp>
        <p:sp>
          <p:nvSpPr>
            <p:cNvPr id="38923" name="Rectangle 208"/>
            <p:cNvSpPr>
              <a:spLocks noChangeArrowheads="1"/>
            </p:cNvSpPr>
            <p:nvPr/>
          </p:nvSpPr>
          <p:spPr bwMode="auto">
            <a:xfrm>
              <a:off x="3877" y="3135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34</a:t>
              </a:r>
            </a:p>
          </p:txBody>
        </p:sp>
        <p:sp>
          <p:nvSpPr>
            <p:cNvPr id="38924" name="Rectangle 209"/>
            <p:cNvSpPr>
              <a:spLocks noChangeArrowheads="1"/>
            </p:cNvSpPr>
            <p:nvPr/>
          </p:nvSpPr>
          <p:spPr bwMode="auto">
            <a:xfrm>
              <a:off x="4052" y="3135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36</a:t>
              </a:r>
            </a:p>
          </p:txBody>
        </p:sp>
        <p:sp>
          <p:nvSpPr>
            <p:cNvPr id="38925" name="Rectangle 210"/>
            <p:cNvSpPr>
              <a:spLocks noChangeArrowheads="1"/>
            </p:cNvSpPr>
            <p:nvPr/>
          </p:nvSpPr>
          <p:spPr bwMode="auto">
            <a:xfrm>
              <a:off x="4235" y="3135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38</a:t>
              </a:r>
            </a:p>
          </p:txBody>
        </p:sp>
        <p:sp>
          <p:nvSpPr>
            <p:cNvPr id="38926" name="Rectangle 211"/>
            <p:cNvSpPr>
              <a:spLocks noChangeArrowheads="1"/>
            </p:cNvSpPr>
            <p:nvPr/>
          </p:nvSpPr>
          <p:spPr bwMode="auto">
            <a:xfrm>
              <a:off x="1118" y="3230"/>
              <a:ext cx="3013" cy="1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900" b="1">
                  <a:solidFill>
                    <a:srgbClr val="000000"/>
                  </a:solidFill>
                  <a:latin typeface="Arial" pitchFamily="34" charset="0"/>
                </a:rPr>
                <a:t>Accessibility of Cys side chain (square A)‏</a:t>
              </a:r>
            </a:p>
          </p:txBody>
        </p:sp>
        <p:sp>
          <p:nvSpPr>
            <p:cNvPr id="38927" name="Rectangle 212"/>
            <p:cNvSpPr>
              <a:spLocks noChangeArrowheads="1"/>
            </p:cNvSpPr>
            <p:nvPr/>
          </p:nvSpPr>
          <p:spPr bwMode="auto">
            <a:xfrm rot="-5400000">
              <a:off x="184" y="2050"/>
              <a:ext cx="603" cy="1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500" b="1">
                  <a:solidFill>
                    <a:srgbClr val="000000"/>
                  </a:solidFill>
                  <a:latin typeface="Arial" pitchFamily="34" charset="0"/>
                </a:rPr>
                <a:t>Frequency</a:t>
              </a:r>
            </a:p>
          </p:txBody>
        </p:sp>
        <p:sp>
          <p:nvSpPr>
            <p:cNvPr id="38928" name="Rectangle 213"/>
            <p:cNvSpPr>
              <a:spLocks noChangeArrowheads="1"/>
            </p:cNvSpPr>
            <p:nvPr/>
          </p:nvSpPr>
          <p:spPr bwMode="auto">
            <a:xfrm>
              <a:off x="3573" y="1405"/>
              <a:ext cx="703" cy="264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8929" name="Line 214"/>
            <p:cNvSpPr>
              <a:spLocks noChangeShapeType="1"/>
            </p:cNvSpPr>
            <p:nvPr/>
          </p:nvSpPr>
          <p:spPr bwMode="auto">
            <a:xfrm>
              <a:off x="3600" y="1466"/>
              <a:ext cx="182" cy="1"/>
            </a:xfrm>
            <a:prstGeom prst="line">
              <a:avLst/>
            </a:prstGeom>
            <a:noFill/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0" name="Rectangle 215"/>
            <p:cNvSpPr>
              <a:spLocks noChangeArrowheads="1"/>
            </p:cNvSpPr>
            <p:nvPr/>
          </p:nvSpPr>
          <p:spPr bwMode="auto">
            <a:xfrm>
              <a:off x="3667" y="1446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8931" name="Rectangle 216"/>
            <p:cNvSpPr>
              <a:spLocks noChangeArrowheads="1"/>
            </p:cNvSpPr>
            <p:nvPr/>
          </p:nvSpPr>
          <p:spPr bwMode="auto">
            <a:xfrm>
              <a:off x="3801" y="1419"/>
              <a:ext cx="454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Frequency(%)‏</a:t>
              </a:r>
            </a:p>
          </p:txBody>
        </p:sp>
        <p:sp>
          <p:nvSpPr>
            <p:cNvPr id="38932" name="Line 217"/>
            <p:cNvSpPr>
              <a:spLocks noChangeShapeType="1"/>
            </p:cNvSpPr>
            <p:nvPr/>
          </p:nvSpPr>
          <p:spPr bwMode="auto">
            <a:xfrm>
              <a:off x="3600" y="1595"/>
              <a:ext cx="182" cy="1"/>
            </a:xfrm>
            <a:prstGeom prst="line">
              <a:avLst/>
            </a:prstGeom>
            <a:noFill/>
            <a:ln w="1116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3" name="AutoShape 218"/>
            <p:cNvSpPr>
              <a:spLocks noChangeArrowheads="1"/>
            </p:cNvSpPr>
            <p:nvPr/>
          </p:nvSpPr>
          <p:spPr bwMode="auto">
            <a:xfrm>
              <a:off x="3667" y="1574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4" name="Rectangle 219"/>
            <p:cNvSpPr>
              <a:spLocks noChangeArrowheads="1"/>
            </p:cNvSpPr>
            <p:nvPr/>
          </p:nvSpPr>
          <p:spPr bwMode="auto">
            <a:xfrm>
              <a:off x="3801" y="1547"/>
              <a:ext cx="375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In</a:t>
              </a:r>
              <a:r>
                <a:rPr lang="en-US" sz="90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egral (%)‏</a:t>
              </a:r>
            </a:p>
          </p:txBody>
        </p:sp>
        <p:sp>
          <p:nvSpPr>
            <p:cNvPr id="38935" name="Rectangle 220"/>
            <p:cNvSpPr>
              <a:spLocks noChangeArrowheads="1"/>
            </p:cNvSpPr>
            <p:nvPr/>
          </p:nvSpPr>
          <p:spPr bwMode="auto">
            <a:xfrm>
              <a:off x="322" y="946"/>
              <a:ext cx="4150" cy="2723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sp>
        <p:nvSpPr>
          <p:cNvPr id="38916" name="Rectangle 221"/>
          <p:cNvSpPr>
            <a:spLocks noChangeArrowheads="1"/>
          </p:cNvSpPr>
          <p:nvPr/>
        </p:nvSpPr>
        <p:spPr bwMode="auto">
          <a:xfrm>
            <a:off x="7323138" y="1676400"/>
            <a:ext cx="1525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Max=</a:t>
            </a:r>
            <a:r>
              <a:rPr lang="ru-RU">
                <a:solidFill>
                  <a:srgbClr val="000000"/>
                </a:solidFill>
              </a:rPr>
              <a:t>37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Å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38917" name="Text Box 222"/>
          <p:cNvSpPr txBox="1">
            <a:spLocks noChangeArrowheads="1"/>
          </p:cNvSpPr>
          <p:nvPr/>
        </p:nvSpPr>
        <p:spPr bwMode="auto">
          <a:xfrm>
            <a:off x="533400" y="5410200"/>
            <a:ext cx="7162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90% </a:t>
            </a:r>
            <a:r>
              <a:rPr lang="en-US">
                <a:solidFill>
                  <a:srgbClr val="000000"/>
                </a:solidFill>
              </a:rPr>
              <a:t>Cys</a:t>
            </a:r>
            <a:r>
              <a:rPr lang="ru-RU">
                <a:solidFill>
                  <a:srgbClr val="000000"/>
                </a:solidFill>
              </a:rPr>
              <a:t> экспонированы на 2</a:t>
            </a:r>
            <a:r>
              <a:rPr lang="en-US">
                <a:solidFill>
                  <a:srgbClr val="000000"/>
                </a:solidFill>
              </a:rPr>
              <a:t>2</a:t>
            </a:r>
            <a:r>
              <a:rPr lang="ru-RU">
                <a:solidFill>
                  <a:srgbClr val="000000"/>
                </a:solidFill>
              </a:rPr>
              <a:t>%  или менее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85800" y="490538"/>
            <a:ext cx="7767638" cy="1379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 dirty="0">
                <a:solidFill>
                  <a:srgbClr val="000000"/>
                </a:solidFill>
              </a:rPr>
              <a:t>Ссылки</a:t>
            </a: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381000" y="2362200"/>
            <a:ext cx="8337550" cy="1818063"/>
          </a:xfrm>
          <a:prstGeom prst="rect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Molecular Surfaces &amp; Volumes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(коллекция гиперссылок)</a:t>
            </a:r>
            <a:endParaRPr lang="ru-RU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sz="2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http://www.ugr.es/~hilario/PMPLAB/Surfaces.html</a:t>
            </a:r>
            <a:endParaRPr lang="ru-RU" sz="2000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Molecular Surfaces: A Review”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Michael L. Connolly</a:t>
            </a:r>
          </a:p>
          <a:p>
            <a:pPr eaLnBrk="0" hangingPunct="0">
              <a:buClr>
                <a:srgbClr val="000066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http://www.netsci.org/Science/Compchem/feature14.html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4441825" y="1981200"/>
            <a:ext cx="4397375" cy="39576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4363" y="2346325"/>
            <a:ext cx="3733800" cy="3341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6500813" y="4381500"/>
            <a:ext cx="209550" cy="171450"/>
          </a:xfrm>
          <a:custGeom>
            <a:avLst/>
            <a:gdLst>
              <a:gd name="T0" fmla="*/ 104775 w 209550"/>
              <a:gd name="T1" fmla="*/ 0 h 171450"/>
              <a:gd name="T2" fmla="*/ 0 w 209550"/>
              <a:gd name="T3" fmla="*/ 65488 h 171450"/>
              <a:gd name="T4" fmla="*/ 40020 w 209550"/>
              <a:gd name="T5" fmla="*/ 171449 h 171450"/>
              <a:gd name="T6" fmla="*/ 169530 w 209550"/>
              <a:gd name="T7" fmla="*/ 171449 h 171450"/>
              <a:gd name="T8" fmla="*/ 209550 w 209550"/>
              <a:gd name="T9" fmla="*/ 65488 h 171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64755 w 209550"/>
              <a:gd name="T16" fmla="*/ 65488 h 171450"/>
              <a:gd name="T17" fmla="*/ 144795 w 209550"/>
              <a:gd name="T18" fmla="*/ 130975 h 171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9550" h="171450">
                <a:moveTo>
                  <a:pt x="0" y="65488"/>
                </a:moveTo>
                <a:lnTo>
                  <a:pt x="80041" y="65488"/>
                </a:lnTo>
                <a:lnTo>
                  <a:pt x="104775" y="0"/>
                </a:lnTo>
                <a:lnTo>
                  <a:pt x="129509" y="65488"/>
                </a:lnTo>
                <a:lnTo>
                  <a:pt x="209550" y="65488"/>
                </a:lnTo>
                <a:lnTo>
                  <a:pt x="144795" y="105961"/>
                </a:lnTo>
                <a:lnTo>
                  <a:pt x="169530" y="171449"/>
                </a:lnTo>
                <a:lnTo>
                  <a:pt x="104775" y="130975"/>
                </a:lnTo>
                <a:lnTo>
                  <a:pt x="40020" y="171449"/>
                </a:lnTo>
                <a:lnTo>
                  <a:pt x="64755" y="105961"/>
                </a:lnTo>
                <a:close/>
              </a:path>
            </a:pathLst>
          </a:custGeom>
          <a:solidFill>
            <a:srgbClr val="00FF00"/>
          </a:solidFill>
          <a:ln w="936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4267200" y="2743200"/>
            <a:ext cx="1162050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625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Fingers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5287963" y="5197475"/>
            <a:ext cx="482600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625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Palm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7620000" y="3357563"/>
            <a:ext cx="1068388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Thumb</a:t>
            </a:r>
          </a:p>
        </p:txBody>
      </p:sp>
      <p:sp>
        <p:nvSpPr>
          <p:cNvPr id="8200" name="AutoShape 7"/>
          <p:cNvSpPr>
            <a:spLocks/>
          </p:cNvSpPr>
          <p:nvPr/>
        </p:nvSpPr>
        <p:spPr bwMode="auto">
          <a:xfrm>
            <a:off x="7543800" y="2743200"/>
            <a:ext cx="1295400" cy="369888"/>
          </a:xfrm>
          <a:prstGeom prst="borderCallout1">
            <a:avLst>
              <a:gd name="adj1" fmla="val 30903"/>
              <a:gd name="adj2" fmla="val -5884"/>
              <a:gd name="adj3" fmla="val 78111"/>
              <a:gd name="adj4" fmla="val -52819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3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Template RNA</a:t>
            </a:r>
          </a:p>
        </p:txBody>
      </p:sp>
      <p:sp>
        <p:nvSpPr>
          <p:cNvPr id="8201" name="AutoShape 8"/>
          <p:cNvSpPr>
            <a:spLocks/>
          </p:cNvSpPr>
          <p:nvPr/>
        </p:nvSpPr>
        <p:spPr bwMode="auto">
          <a:xfrm>
            <a:off x="6781800" y="2133600"/>
            <a:ext cx="1219200" cy="369888"/>
          </a:xfrm>
          <a:prstGeom prst="borderCallout1">
            <a:avLst>
              <a:gd name="adj1" fmla="val 30903"/>
              <a:gd name="adj2" fmla="val -6250"/>
              <a:gd name="adj3" fmla="val 291417"/>
              <a:gd name="adj4" fmla="val -77343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3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Product RNA</a:t>
            </a:r>
          </a:p>
        </p:txBody>
      </p:sp>
      <p:sp>
        <p:nvSpPr>
          <p:cNvPr id="8202" name="AutoShape 9"/>
          <p:cNvSpPr>
            <a:spLocks/>
          </p:cNvSpPr>
          <p:nvPr/>
        </p:nvSpPr>
        <p:spPr bwMode="auto">
          <a:xfrm>
            <a:off x="7046913" y="5129213"/>
            <a:ext cx="687387" cy="288925"/>
          </a:xfrm>
          <a:prstGeom prst="borderCallout1">
            <a:avLst>
              <a:gd name="adj1" fmla="val 39560"/>
              <a:gd name="adj2" fmla="val -11083"/>
              <a:gd name="adj3" fmla="val 39009"/>
              <a:gd name="adj4" fmla="val -82218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NTP</a:t>
            </a:r>
          </a:p>
        </p:txBody>
      </p:sp>
      <p:sp>
        <p:nvSpPr>
          <p:cNvPr id="8203" name="AutoShape 10"/>
          <p:cNvSpPr>
            <a:spLocks/>
          </p:cNvSpPr>
          <p:nvPr/>
        </p:nvSpPr>
        <p:spPr bwMode="auto">
          <a:xfrm>
            <a:off x="5702300" y="2462213"/>
            <a:ext cx="1162050" cy="1563687"/>
          </a:xfrm>
          <a:custGeom>
            <a:avLst/>
            <a:gdLst>
              <a:gd name="T0" fmla="*/ 2147483647 w 499"/>
              <a:gd name="T1" fmla="*/ 2147483647 h 613"/>
              <a:gd name="T2" fmla="*/ 2147483647 w 499"/>
              <a:gd name="T3" fmla="*/ 2147483647 h 613"/>
              <a:gd name="T4" fmla="*/ 0 w 499"/>
              <a:gd name="T5" fmla="*/ 0 h 613"/>
              <a:gd name="T6" fmla="*/ 0 60000 65536"/>
              <a:gd name="T7" fmla="*/ 0 60000 65536"/>
              <a:gd name="T8" fmla="*/ 0 60000 65536"/>
              <a:gd name="T9" fmla="*/ 0 w 499"/>
              <a:gd name="T10" fmla="*/ 0 h 613"/>
              <a:gd name="T11" fmla="*/ 499 w 499"/>
              <a:gd name="T12" fmla="*/ 613 h 6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613">
                <a:moveTo>
                  <a:pt x="499" y="137"/>
                </a:moveTo>
                <a:cubicBezTo>
                  <a:pt x="449" y="375"/>
                  <a:pt x="400" y="613"/>
                  <a:pt x="317" y="590"/>
                </a:cubicBezTo>
                <a:cubicBezTo>
                  <a:pt x="234" y="567"/>
                  <a:pt x="117" y="283"/>
                  <a:pt x="0" y="0"/>
                </a:cubicBezTo>
              </a:path>
            </a:pathLst>
          </a:custGeom>
          <a:noFill/>
          <a:ln w="47520">
            <a:solidFill>
              <a:srgbClr val="FF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Line 11"/>
          <p:cNvSpPr>
            <a:spLocks noChangeShapeType="1"/>
          </p:cNvSpPr>
          <p:nvPr/>
        </p:nvSpPr>
        <p:spPr bwMode="auto">
          <a:xfrm flipH="1" flipV="1">
            <a:off x="5441950" y="2586038"/>
            <a:ext cx="635000" cy="1373187"/>
          </a:xfrm>
          <a:prstGeom prst="line">
            <a:avLst/>
          </a:prstGeom>
          <a:noFill/>
          <a:ln w="4752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>
            <a:off x="6399213" y="4200525"/>
            <a:ext cx="1587" cy="1041400"/>
          </a:xfrm>
          <a:prstGeom prst="line">
            <a:avLst/>
          </a:prstGeom>
          <a:noFill/>
          <a:ln w="47520" cap="rnd">
            <a:solidFill>
              <a:srgbClr val="CCFFFF"/>
            </a:solidFill>
            <a:prstDash val="sysDot"/>
            <a:miter lim="800000"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6" name="Line 13"/>
          <p:cNvSpPr>
            <a:spLocks noChangeShapeType="1"/>
          </p:cNvSpPr>
          <p:nvPr/>
        </p:nvSpPr>
        <p:spPr bwMode="auto">
          <a:xfrm>
            <a:off x="6399213" y="5184775"/>
            <a:ext cx="1587" cy="347663"/>
          </a:xfrm>
          <a:prstGeom prst="line">
            <a:avLst/>
          </a:prstGeom>
          <a:noFill/>
          <a:ln w="4752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685800" y="490538"/>
            <a:ext cx="7767638" cy="1379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9933FF"/>
                </a:solidFill>
                <a:latin typeface="Comic Sans MS" pitchFamily="66" charset="0"/>
              </a:rPr>
              <a:t>Поверхность РНК-зависимой РНК-полимеразы полиовируса</a:t>
            </a:r>
            <a:r>
              <a:rPr lang="ru-RU" sz="360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8208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4525963" cy="392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95300" y="76200"/>
            <a:ext cx="76962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Зачем нужна поверхность как отдельный объект?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04800" y="1600200"/>
            <a:ext cx="8686800" cy="505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4963" indent="-334963">
              <a:lnSpc>
                <a:spcPct val="93000"/>
              </a:lnSpc>
              <a:spcBef>
                <a:spcPts val="8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Для вычисления площади поверхности.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Площадь поверхности контакта двух молекул позволяет оценить их взаимодействие и, следовательно, стабильность комплекса. </a:t>
            </a:r>
          </a:p>
          <a:p>
            <a:pPr marL="334963" indent="-334963">
              <a:lnSpc>
                <a:spcPct val="93000"/>
              </a:lnSpc>
              <a:spcBef>
                <a:spcPts val="8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Для визуализации на поверхности электростатического потенциала, гидрофобных областей и других характеристик.</a:t>
            </a:r>
            <a:br>
              <a:rPr lang="ru-RU" sz="280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Помогает предсказывать области белка, взаимодействующие с другими молекулами, проверять корректность моделей.</a:t>
            </a:r>
          </a:p>
          <a:p>
            <a:pPr marL="334963" indent="-3349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Для выявления полостей, каналов в белке, карманов и т.п.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47675" y="420688"/>
            <a:ext cx="7772400" cy="111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Зачем нужна поверхность как отдельный объект?</a:t>
            </a:r>
            <a:b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(продолжение)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304800" y="1676400"/>
            <a:ext cx="83820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4963" indent="-3349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Для выявления остатков, экспонированных на поверхности белка.</a:t>
            </a:r>
            <a:br>
              <a:rPr lang="ru-RU" sz="280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Следовательно, доступных для воды, ионов, лигандов. </a:t>
            </a:r>
          </a:p>
          <a:p>
            <a:pPr marL="334963" indent="-3349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Для поиска сходных областей поверхности.</a:t>
            </a:r>
            <a:r>
              <a:rPr lang="en-US" sz="280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Если в одном белке область важна для взаимодействия с другой молекулой, то для похожей области в другом белке можно предсказать подобное же взаимодействие.</a:t>
            </a:r>
          </a:p>
          <a:p>
            <a:pPr marL="334963" indent="-3349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Для много другого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(расчет энергии сольватации,  симуляция молекулярной динамики, докинг, …)‏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685800" y="566738"/>
            <a:ext cx="7772400" cy="155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800" b="1" u="sng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Три</a:t>
            </a:r>
            <a:r>
              <a:rPr lang="ru-RU" sz="4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поверхности макромолекулы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85800" y="2525713"/>
            <a:ext cx="754380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0" hangingPunct="0"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ван-дер-ваальсова поверхность (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dW)‏</a:t>
            </a:r>
          </a:p>
          <a:p>
            <a:pPr eaLnBrk="0" hangingPunct="0"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поверхность, доступная для растворителя (SAS)‏</a:t>
            </a:r>
          </a:p>
          <a:p>
            <a:pPr eaLnBrk="0" hangingPunct="0"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поверхность Конноли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33400" y="614363"/>
            <a:ext cx="7772400" cy="71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Что такое</a:t>
            </a:r>
            <a:r>
              <a:rPr lang="ru-RU" sz="4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4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поверхность</a:t>
            </a:r>
            <a:r>
              <a:rPr lang="en-US" sz="4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4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457200" y="1905000"/>
            <a:ext cx="5942013" cy="4570413"/>
            <a:chOff x="288" y="1200"/>
            <a:chExt cx="3743" cy="2879"/>
          </a:xfrm>
        </p:grpSpPr>
        <p:sp>
          <p:nvSpPr>
            <p:cNvPr id="12293" name="AutoShape 3"/>
            <p:cNvSpPr>
              <a:spLocks noChangeArrowheads="1"/>
            </p:cNvSpPr>
            <p:nvPr/>
          </p:nvSpPr>
          <p:spPr bwMode="auto">
            <a:xfrm>
              <a:off x="288" y="1200"/>
              <a:ext cx="3744" cy="2880"/>
            </a:xfrm>
            <a:prstGeom prst="roundRect">
              <a:avLst>
                <a:gd name="adj" fmla="val 32"/>
              </a:avLst>
            </a:prstGeom>
            <a:solidFill>
              <a:srgbClr val="CC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294" name="Oval 4"/>
            <p:cNvSpPr>
              <a:spLocks noChangeArrowheads="1"/>
            </p:cNvSpPr>
            <p:nvPr/>
          </p:nvSpPr>
          <p:spPr bwMode="auto">
            <a:xfrm>
              <a:off x="2928" y="2400"/>
              <a:ext cx="576" cy="576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295" name="Oval 5"/>
            <p:cNvSpPr>
              <a:spLocks noChangeArrowheads="1"/>
            </p:cNvSpPr>
            <p:nvPr/>
          </p:nvSpPr>
          <p:spPr bwMode="auto">
            <a:xfrm>
              <a:off x="2304" y="2880"/>
              <a:ext cx="576" cy="576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296" name="Oval 6"/>
            <p:cNvSpPr>
              <a:spLocks noChangeArrowheads="1"/>
            </p:cNvSpPr>
            <p:nvPr/>
          </p:nvSpPr>
          <p:spPr bwMode="auto">
            <a:xfrm>
              <a:off x="768" y="2208"/>
              <a:ext cx="576" cy="576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297" name="Oval 7"/>
            <p:cNvSpPr>
              <a:spLocks noChangeArrowheads="1"/>
            </p:cNvSpPr>
            <p:nvPr/>
          </p:nvSpPr>
          <p:spPr bwMode="auto">
            <a:xfrm>
              <a:off x="1440" y="2880"/>
              <a:ext cx="576" cy="576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298" name="Oval 8"/>
            <p:cNvSpPr>
              <a:spLocks noChangeArrowheads="1"/>
            </p:cNvSpPr>
            <p:nvPr/>
          </p:nvSpPr>
          <p:spPr bwMode="auto">
            <a:xfrm>
              <a:off x="864" y="2736"/>
              <a:ext cx="576" cy="576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299" name="Oval 9"/>
            <p:cNvSpPr>
              <a:spLocks noChangeArrowheads="1"/>
            </p:cNvSpPr>
            <p:nvPr/>
          </p:nvSpPr>
          <p:spPr bwMode="auto">
            <a:xfrm>
              <a:off x="2688" y="1872"/>
              <a:ext cx="576" cy="576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300" name="Oval 10"/>
            <p:cNvSpPr>
              <a:spLocks noChangeArrowheads="1"/>
            </p:cNvSpPr>
            <p:nvPr/>
          </p:nvSpPr>
          <p:spPr bwMode="auto">
            <a:xfrm>
              <a:off x="2352" y="2304"/>
              <a:ext cx="576" cy="576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301" name="Oval 11"/>
            <p:cNvSpPr>
              <a:spLocks noChangeArrowheads="1"/>
            </p:cNvSpPr>
            <p:nvPr/>
          </p:nvSpPr>
          <p:spPr bwMode="auto">
            <a:xfrm>
              <a:off x="1680" y="1440"/>
              <a:ext cx="576" cy="576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302" name="Oval 12"/>
            <p:cNvSpPr>
              <a:spLocks noChangeArrowheads="1"/>
            </p:cNvSpPr>
            <p:nvPr/>
          </p:nvSpPr>
          <p:spPr bwMode="auto">
            <a:xfrm>
              <a:off x="1296" y="2352"/>
              <a:ext cx="576" cy="576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303" name="Oval 13"/>
            <p:cNvSpPr>
              <a:spLocks noChangeArrowheads="1"/>
            </p:cNvSpPr>
            <p:nvPr/>
          </p:nvSpPr>
          <p:spPr bwMode="auto">
            <a:xfrm>
              <a:off x="1872" y="2496"/>
              <a:ext cx="576" cy="576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304" name="Oval 14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305" name="Oval 15"/>
            <p:cNvSpPr>
              <a:spLocks noChangeArrowheads="1"/>
            </p:cNvSpPr>
            <p:nvPr/>
          </p:nvSpPr>
          <p:spPr bwMode="auto">
            <a:xfrm>
              <a:off x="1968" y="1920"/>
              <a:ext cx="576" cy="576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306" name="AutoShape 16"/>
            <p:cNvSpPr>
              <a:spLocks noChangeArrowheads="1"/>
            </p:cNvSpPr>
            <p:nvPr/>
          </p:nvSpPr>
          <p:spPr bwMode="auto">
            <a:xfrm>
              <a:off x="720" y="1410"/>
              <a:ext cx="2875" cy="2087"/>
            </a:xfrm>
            <a:custGeom>
              <a:avLst/>
              <a:gdLst>
                <a:gd name="T0" fmla="*/ 0 w 12679"/>
                <a:gd name="T1" fmla="*/ 14 h 9204"/>
                <a:gd name="T2" fmla="*/ 1 w 12679"/>
                <a:gd name="T3" fmla="*/ 11 h 9204"/>
                <a:gd name="T4" fmla="*/ 3 w 12679"/>
                <a:gd name="T5" fmla="*/ 10 h 9204"/>
                <a:gd name="T6" fmla="*/ 7 w 12679"/>
                <a:gd name="T7" fmla="*/ 10 h 9204"/>
                <a:gd name="T8" fmla="*/ 8 w 12679"/>
                <a:gd name="T9" fmla="*/ 12 h 9204"/>
                <a:gd name="T10" fmla="*/ 7 w 12679"/>
                <a:gd name="T11" fmla="*/ 10 h 9204"/>
                <a:gd name="T12" fmla="*/ 7 w 12679"/>
                <a:gd name="T13" fmla="*/ 6 h 9204"/>
                <a:gd name="T14" fmla="*/ 8 w 12679"/>
                <a:gd name="T15" fmla="*/ 4 h 9204"/>
                <a:gd name="T16" fmla="*/ 12 w 12679"/>
                <a:gd name="T17" fmla="*/ 5 h 9204"/>
                <a:gd name="T18" fmla="*/ 12 w 12679"/>
                <a:gd name="T19" fmla="*/ 1 h 9204"/>
                <a:gd name="T20" fmla="*/ 14 w 12679"/>
                <a:gd name="T21" fmla="*/ 0 h 9204"/>
                <a:gd name="T22" fmla="*/ 16 w 12679"/>
                <a:gd name="T23" fmla="*/ 1 h 9204"/>
                <a:gd name="T24" fmla="*/ 18 w 12679"/>
                <a:gd name="T25" fmla="*/ 4 h 9204"/>
                <a:gd name="T26" fmla="*/ 20 w 12679"/>
                <a:gd name="T27" fmla="*/ 6 h 9204"/>
                <a:gd name="T28" fmla="*/ 22 w 12679"/>
                <a:gd name="T29" fmla="*/ 9 h 9204"/>
                <a:gd name="T30" fmla="*/ 24 w 12679"/>
                <a:gd name="T31" fmla="*/ 10 h 9204"/>
                <a:gd name="T32" fmla="*/ 25 w 12679"/>
                <a:gd name="T33" fmla="*/ 6 h 9204"/>
                <a:gd name="T34" fmla="*/ 28 w 12679"/>
                <a:gd name="T35" fmla="*/ 6 h 9204"/>
                <a:gd name="T36" fmla="*/ 30 w 12679"/>
                <a:gd name="T37" fmla="*/ 8 h 9204"/>
                <a:gd name="T38" fmla="*/ 30 w 12679"/>
                <a:gd name="T39" fmla="*/ 10 h 9204"/>
                <a:gd name="T40" fmla="*/ 29 w 12679"/>
                <a:gd name="T41" fmla="*/ 12 h 9204"/>
                <a:gd name="T42" fmla="*/ 32 w 12679"/>
                <a:gd name="T43" fmla="*/ 13 h 9204"/>
                <a:gd name="T44" fmla="*/ 33 w 12679"/>
                <a:gd name="T45" fmla="*/ 17 h 9204"/>
                <a:gd name="T46" fmla="*/ 28 w 12679"/>
                <a:gd name="T47" fmla="*/ 18 h 9204"/>
                <a:gd name="T48" fmla="*/ 26 w 12679"/>
                <a:gd name="T49" fmla="*/ 16 h 9204"/>
                <a:gd name="T50" fmla="*/ 25 w 12679"/>
                <a:gd name="T51" fmla="*/ 16 h 9204"/>
                <a:gd name="T52" fmla="*/ 23 w 12679"/>
                <a:gd name="T53" fmla="*/ 17 h 9204"/>
                <a:gd name="T54" fmla="*/ 26 w 12679"/>
                <a:gd name="T55" fmla="*/ 20 h 9204"/>
                <a:gd name="T56" fmla="*/ 25 w 12679"/>
                <a:gd name="T57" fmla="*/ 23 h 9204"/>
                <a:gd name="T58" fmla="*/ 21 w 12679"/>
                <a:gd name="T59" fmla="*/ 24 h 9204"/>
                <a:gd name="T60" fmla="*/ 18 w 12679"/>
                <a:gd name="T61" fmla="*/ 21 h 9204"/>
                <a:gd name="T62" fmla="*/ 17 w 12679"/>
                <a:gd name="T63" fmla="*/ 20 h 9204"/>
                <a:gd name="T64" fmla="*/ 15 w 12679"/>
                <a:gd name="T65" fmla="*/ 22 h 9204"/>
                <a:gd name="T66" fmla="*/ 13 w 12679"/>
                <a:gd name="T67" fmla="*/ 24 h 9204"/>
                <a:gd name="T68" fmla="*/ 10 w 12679"/>
                <a:gd name="T69" fmla="*/ 24 h 9204"/>
                <a:gd name="T70" fmla="*/ 8 w 12679"/>
                <a:gd name="T71" fmla="*/ 21 h 9204"/>
                <a:gd name="T72" fmla="*/ 8 w 12679"/>
                <a:gd name="T73" fmla="*/ 21 h 9204"/>
                <a:gd name="T74" fmla="*/ 8 w 12679"/>
                <a:gd name="T75" fmla="*/ 20 h 9204"/>
                <a:gd name="T76" fmla="*/ 5 w 12679"/>
                <a:gd name="T77" fmla="*/ 23 h 9204"/>
                <a:gd name="T78" fmla="*/ 3 w 12679"/>
                <a:gd name="T79" fmla="*/ 22 h 9204"/>
                <a:gd name="T80" fmla="*/ 1 w 12679"/>
                <a:gd name="T81" fmla="*/ 19 h 9204"/>
                <a:gd name="T82" fmla="*/ 3 w 12679"/>
                <a:gd name="T83" fmla="*/ 16 h 92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79"/>
                <a:gd name="T127" fmla="*/ 0 h 9204"/>
                <a:gd name="T128" fmla="*/ 12679 w 12679"/>
                <a:gd name="T129" fmla="*/ 9204 h 92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79" h="9204">
                  <a:moveTo>
                    <a:pt x="1111" y="6059"/>
                  </a:moveTo>
                  <a:cubicBezTo>
                    <a:pt x="952" y="6019"/>
                    <a:pt x="793" y="5971"/>
                    <a:pt x="635" y="5931"/>
                  </a:cubicBezTo>
                  <a:cubicBezTo>
                    <a:pt x="405" y="5786"/>
                    <a:pt x="339" y="5645"/>
                    <a:pt x="158" y="5455"/>
                  </a:cubicBezTo>
                  <a:cubicBezTo>
                    <a:pt x="22" y="5031"/>
                    <a:pt x="0" y="4568"/>
                    <a:pt x="255" y="4185"/>
                  </a:cubicBezTo>
                  <a:cubicBezTo>
                    <a:pt x="277" y="4154"/>
                    <a:pt x="286" y="4114"/>
                    <a:pt x="317" y="4092"/>
                  </a:cubicBezTo>
                  <a:cubicBezTo>
                    <a:pt x="348" y="4070"/>
                    <a:pt x="379" y="4044"/>
                    <a:pt x="414" y="4026"/>
                  </a:cubicBezTo>
                  <a:cubicBezTo>
                    <a:pt x="454" y="4004"/>
                    <a:pt x="498" y="3991"/>
                    <a:pt x="538" y="3964"/>
                  </a:cubicBezTo>
                  <a:cubicBezTo>
                    <a:pt x="670" y="3876"/>
                    <a:pt x="687" y="3766"/>
                    <a:pt x="855" y="3708"/>
                  </a:cubicBezTo>
                  <a:cubicBezTo>
                    <a:pt x="939" y="3629"/>
                    <a:pt x="1031" y="3616"/>
                    <a:pt x="1142" y="3581"/>
                  </a:cubicBezTo>
                  <a:cubicBezTo>
                    <a:pt x="1203" y="3558"/>
                    <a:pt x="1331" y="3519"/>
                    <a:pt x="1331" y="3519"/>
                  </a:cubicBezTo>
                  <a:cubicBezTo>
                    <a:pt x="1574" y="3532"/>
                    <a:pt x="1839" y="3479"/>
                    <a:pt x="2063" y="3581"/>
                  </a:cubicBezTo>
                  <a:cubicBezTo>
                    <a:pt x="2191" y="3638"/>
                    <a:pt x="2368" y="3779"/>
                    <a:pt x="2478" y="3867"/>
                  </a:cubicBezTo>
                  <a:cubicBezTo>
                    <a:pt x="2606" y="3969"/>
                    <a:pt x="2729" y="4291"/>
                    <a:pt x="2857" y="4374"/>
                  </a:cubicBezTo>
                  <a:cubicBezTo>
                    <a:pt x="2915" y="4410"/>
                    <a:pt x="3047" y="4441"/>
                    <a:pt x="3047" y="4441"/>
                  </a:cubicBezTo>
                  <a:cubicBezTo>
                    <a:pt x="3091" y="4432"/>
                    <a:pt x="3153" y="4449"/>
                    <a:pt x="3175" y="4410"/>
                  </a:cubicBezTo>
                  <a:cubicBezTo>
                    <a:pt x="3316" y="4158"/>
                    <a:pt x="3245" y="4167"/>
                    <a:pt x="3113" y="4123"/>
                  </a:cubicBezTo>
                  <a:cubicBezTo>
                    <a:pt x="3034" y="4044"/>
                    <a:pt x="2945" y="4035"/>
                    <a:pt x="2857" y="3964"/>
                  </a:cubicBezTo>
                  <a:cubicBezTo>
                    <a:pt x="2725" y="3858"/>
                    <a:pt x="2588" y="3739"/>
                    <a:pt x="2443" y="3647"/>
                  </a:cubicBezTo>
                  <a:cubicBezTo>
                    <a:pt x="2372" y="3426"/>
                    <a:pt x="2425" y="3506"/>
                    <a:pt x="2319" y="3391"/>
                  </a:cubicBezTo>
                  <a:cubicBezTo>
                    <a:pt x="2213" y="3113"/>
                    <a:pt x="2249" y="2822"/>
                    <a:pt x="2191" y="2535"/>
                  </a:cubicBezTo>
                  <a:cubicBezTo>
                    <a:pt x="2231" y="2363"/>
                    <a:pt x="2280" y="2359"/>
                    <a:pt x="2443" y="2310"/>
                  </a:cubicBezTo>
                  <a:cubicBezTo>
                    <a:pt x="2628" y="2134"/>
                    <a:pt x="2377" y="2355"/>
                    <a:pt x="2601" y="2218"/>
                  </a:cubicBezTo>
                  <a:cubicBezTo>
                    <a:pt x="2659" y="2183"/>
                    <a:pt x="2703" y="2130"/>
                    <a:pt x="2760" y="2090"/>
                  </a:cubicBezTo>
                  <a:cubicBezTo>
                    <a:pt x="2809" y="1953"/>
                    <a:pt x="3012" y="1667"/>
                    <a:pt x="3144" y="1614"/>
                  </a:cubicBezTo>
                  <a:cubicBezTo>
                    <a:pt x="3184" y="1596"/>
                    <a:pt x="3228" y="1596"/>
                    <a:pt x="3272" y="1583"/>
                  </a:cubicBezTo>
                  <a:cubicBezTo>
                    <a:pt x="3338" y="1565"/>
                    <a:pt x="3461" y="1517"/>
                    <a:pt x="3461" y="1517"/>
                  </a:cubicBezTo>
                  <a:cubicBezTo>
                    <a:pt x="3823" y="1561"/>
                    <a:pt x="4105" y="1667"/>
                    <a:pt x="4445" y="1772"/>
                  </a:cubicBezTo>
                  <a:cubicBezTo>
                    <a:pt x="4321" y="1852"/>
                    <a:pt x="4273" y="1856"/>
                    <a:pt x="4224" y="1711"/>
                  </a:cubicBezTo>
                  <a:cubicBezTo>
                    <a:pt x="4242" y="1433"/>
                    <a:pt x="4220" y="996"/>
                    <a:pt x="4414" y="758"/>
                  </a:cubicBezTo>
                  <a:cubicBezTo>
                    <a:pt x="4493" y="661"/>
                    <a:pt x="4599" y="507"/>
                    <a:pt x="4701" y="441"/>
                  </a:cubicBezTo>
                  <a:cubicBezTo>
                    <a:pt x="4780" y="392"/>
                    <a:pt x="4952" y="313"/>
                    <a:pt x="4952" y="313"/>
                  </a:cubicBezTo>
                  <a:cubicBezTo>
                    <a:pt x="5106" y="158"/>
                    <a:pt x="4912" y="330"/>
                    <a:pt x="5142" y="216"/>
                  </a:cubicBezTo>
                  <a:cubicBezTo>
                    <a:pt x="5574" y="0"/>
                    <a:pt x="5173" y="141"/>
                    <a:pt x="5428" y="57"/>
                  </a:cubicBezTo>
                  <a:cubicBezTo>
                    <a:pt x="5556" y="66"/>
                    <a:pt x="5684" y="74"/>
                    <a:pt x="5812" y="88"/>
                  </a:cubicBezTo>
                  <a:cubicBezTo>
                    <a:pt x="5887" y="97"/>
                    <a:pt x="5966" y="88"/>
                    <a:pt x="6032" y="123"/>
                  </a:cubicBezTo>
                  <a:cubicBezTo>
                    <a:pt x="6072" y="145"/>
                    <a:pt x="6063" y="216"/>
                    <a:pt x="6094" y="246"/>
                  </a:cubicBezTo>
                  <a:cubicBezTo>
                    <a:pt x="6156" y="308"/>
                    <a:pt x="6381" y="392"/>
                    <a:pt x="6478" y="441"/>
                  </a:cubicBezTo>
                  <a:cubicBezTo>
                    <a:pt x="6619" y="511"/>
                    <a:pt x="6720" y="643"/>
                    <a:pt x="6826" y="758"/>
                  </a:cubicBezTo>
                  <a:cubicBezTo>
                    <a:pt x="6901" y="987"/>
                    <a:pt x="6888" y="1248"/>
                    <a:pt x="6923" y="1486"/>
                  </a:cubicBezTo>
                  <a:cubicBezTo>
                    <a:pt x="6884" y="1896"/>
                    <a:pt x="6910" y="1927"/>
                    <a:pt x="6668" y="2187"/>
                  </a:cubicBezTo>
                  <a:cubicBezTo>
                    <a:pt x="6800" y="2271"/>
                    <a:pt x="7122" y="2235"/>
                    <a:pt x="7272" y="2249"/>
                  </a:cubicBezTo>
                  <a:cubicBezTo>
                    <a:pt x="7272" y="2249"/>
                    <a:pt x="7475" y="2293"/>
                    <a:pt x="7492" y="2310"/>
                  </a:cubicBezTo>
                  <a:cubicBezTo>
                    <a:pt x="7572" y="2394"/>
                    <a:pt x="7602" y="2518"/>
                    <a:pt x="7682" y="2597"/>
                  </a:cubicBezTo>
                  <a:cubicBezTo>
                    <a:pt x="7801" y="2716"/>
                    <a:pt x="7885" y="2857"/>
                    <a:pt x="7999" y="2981"/>
                  </a:cubicBezTo>
                  <a:cubicBezTo>
                    <a:pt x="8052" y="3157"/>
                    <a:pt x="8070" y="3342"/>
                    <a:pt x="8127" y="3519"/>
                  </a:cubicBezTo>
                  <a:cubicBezTo>
                    <a:pt x="8083" y="4127"/>
                    <a:pt x="7999" y="3986"/>
                    <a:pt x="8476" y="3898"/>
                  </a:cubicBezTo>
                  <a:cubicBezTo>
                    <a:pt x="8626" y="3911"/>
                    <a:pt x="8780" y="3986"/>
                    <a:pt x="8921" y="3933"/>
                  </a:cubicBezTo>
                  <a:cubicBezTo>
                    <a:pt x="8983" y="3911"/>
                    <a:pt x="8899" y="3805"/>
                    <a:pt x="8890" y="3739"/>
                  </a:cubicBezTo>
                  <a:cubicBezTo>
                    <a:pt x="8864" y="3536"/>
                    <a:pt x="8864" y="3329"/>
                    <a:pt x="8793" y="3140"/>
                  </a:cubicBezTo>
                  <a:cubicBezTo>
                    <a:pt x="8740" y="2791"/>
                    <a:pt x="8780" y="2496"/>
                    <a:pt x="9146" y="2407"/>
                  </a:cubicBezTo>
                  <a:cubicBezTo>
                    <a:pt x="9252" y="2355"/>
                    <a:pt x="9318" y="2284"/>
                    <a:pt x="9428" y="2249"/>
                  </a:cubicBezTo>
                  <a:cubicBezTo>
                    <a:pt x="9574" y="2112"/>
                    <a:pt x="9711" y="1966"/>
                    <a:pt x="9905" y="1900"/>
                  </a:cubicBezTo>
                  <a:cubicBezTo>
                    <a:pt x="10059" y="1936"/>
                    <a:pt x="10182" y="1993"/>
                    <a:pt x="10319" y="2059"/>
                  </a:cubicBezTo>
                  <a:cubicBezTo>
                    <a:pt x="10425" y="2108"/>
                    <a:pt x="10491" y="2183"/>
                    <a:pt x="10606" y="2218"/>
                  </a:cubicBezTo>
                  <a:cubicBezTo>
                    <a:pt x="10729" y="2315"/>
                    <a:pt x="10809" y="2390"/>
                    <a:pt x="10954" y="2438"/>
                  </a:cubicBezTo>
                  <a:cubicBezTo>
                    <a:pt x="11003" y="2487"/>
                    <a:pt x="11078" y="2509"/>
                    <a:pt x="11113" y="2566"/>
                  </a:cubicBezTo>
                  <a:cubicBezTo>
                    <a:pt x="11188" y="2699"/>
                    <a:pt x="11122" y="2773"/>
                    <a:pt x="11241" y="2884"/>
                  </a:cubicBezTo>
                  <a:cubicBezTo>
                    <a:pt x="11276" y="2990"/>
                    <a:pt x="11333" y="3069"/>
                    <a:pt x="11369" y="3170"/>
                  </a:cubicBezTo>
                  <a:cubicBezTo>
                    <a:pt x="11355" y="3298"/>
                    <a:pt x="11360" y="3426"/>
                    <a:pt x="11333" y="3550"/>
                  </a:cubicBezTo>
                  <a:cubicBezTo>
                    <a:pt x="11325" y="3589"/>
                    <a:pt x="11289" y="3611"/>
                    <a:pt x="11272" y="3647"/>
                  </a:cubicBezTo>
                  <a:cubicBezTo>
                    <a:pt x="11148" y="3898"/>
                    <a:pt x="10989" y="4114"/>
                    <a:pt x="10826" y="4344"/>
                  </a:cubicBezTo>
                  <a:cubicBezTo>
                    <a:pt x="10848" y="4366"/>
                    <a:pt x="10862" y="4405"/>
                    <a:pt x="10892" y="4410"/>
                  </a:cubicBezTo>
                  <a:cubicBezTo>
                    <a:pt x="10923" y="4414"/>
                    <a:pt x="10954" y="4374"/>
                    <a:pt x="10985" y="4374"/>
                  </a:cubicBezTo>
                  <a:cubicBezTo>
                    <a:pt x="11113" y="4374"/>
                    <a:pt x="11241" y="4396"/>
                    <a:pt x="11369" y="4410"/>
                  </a:cubicBezTo>
                  <a:cubicBezTo>
                    <a:pt x="11554" y="4529"/>
                    <a:pt x="11669" y="4564"/>
                    <a:pt x="11876" y="4630"/>
                  </a:cubicBezTo>
                  <a:cubicBezTo>
                    <a:pt x="11999" y="4758"/>
                    <a:pt x="12123" y="4824"/>
                    <a:pt x="12286" y="4886"/>
                  </a:cubicBezTo>
                  <a:cubicBezTo>
                    <a:pt x="12326" y="5027"/>
                    <a:pt x="12387" y="5186"/>
                    <a:pt x="12414" y="5327"/>
                  </a:cubicBezTo>
                  <a:cubicBezTo>
                    <a:pt x="12489" y="5724"/>
                    <a:pt x="12374" y="5627"/>
                    <a:pt x="12604" y="5742"/>
                  </a:cubicBezTo>
                  <a:cubicBezTo>
                    <a:pt x="12678" y="5944"/>
                    <a:pt x="12559" y="6112"/>
                    <a:pt x="12414" y="6249"/>
                  </a:cubicBezTo>
                  <a:cubicBezTo>
                    <a:pt x="12339" y="6641"/>
                    <a:pt x="12273" y="7113"/>
                    <a:pt x="11810" y="7201"/>
                  </a:cubicBezTo>
                  <a:cubicBezTo>
                    <a:pt x="11452" y="7188"/>
                    <a:pt x="11011" y="7364"/>
                    <a:pt x="10734" y="7140"/>
                  </a:cubicBezTo>
                  <a:cubicBezTo>
                    <a:pt x="10615" y="7043"/>
                    <a:pt x="10579" y="6963"/>
                    <a:pt x="10416" y="6915"/>
                  </a:cubicBezTo>
                  <a:cubicBezTo>
                    <a:pt x="10350" y="6897"/>
                    <a:pt x="10222" y="6853"/>
                    <a:pt x="10222" y="6853"/>
                  </a:cubicBezTo>
                  <a:cubicBezTo>
                    <a:pt x="10169" y="6800"/>
                    <a:pt x="10099" y="6760"/>
                    <a:pt x="10063" y="6694"/>
                  </a:cubicBezTo>
                  <a:cubicBezTo>
                    <a:pt x="9931" y="6438"/>
                    <a:pt x="10094" y="6200"/>
                    <a:pt x="9746" y="6090"/>
                  </a:cubicBezTo>
                  <a:cubicBezTo>
                    <a:pt x="9724" y="6059"/>
                    <a:pt x="9697" y="6033"/>
                    <a:pt x="9684" y="5997"/>
                  </a:cubicBezTo>
                  <a:cubicBezTo>
                    <a:pt x="9666" y="5958"/>
                    <a:pt x="9697" y="5869"/>
                    <a:pt x="9653" y="5869"/>
                  </a:cubicBezTo>
                  <a:cubicBezTo>
                    <a:pt x="9649" y="5869"/>
                    <a:pt x="9574" y="6041"/>
                    <a:pt x="9525" y="6090"/>
                  </a:cubicBezTo>
                  <a:cubicBezTo>
                    <a:pt x="9441" y="6174"/>
                    <a:pt x="9305" y="6213"/>
                    <a:pt x="9239" y="6315"/>
                  </a:cubicBezTo>
                  <a:cubicBezTo>
                    <a:pt x="9181" y="6399"/>
                    <a:pt x="9195" y="6452"/>
                    <a:pt x="9111" y="6504"/>
                  </a:cubicBezTo>
                  <a:cubicBezTo>
                    <a:pt x="9023" y="6557"/>
                    <a:pt x="8709" y="6566"/>
                    <a:pt x="8701" y="6566"/>
                  </a:cubicBezTo>
                  <a:cubicBezTo>
                    <a:pt x="8965" y="6632"/>
                    <a:pt x="9089" y="6804"/>
                    <a:pt x="9305" y="6950"/>
                  </a:cubicBezTo>
                  <a:cubicBezTo>
                    <a:pt x="9397" y="7135"/>
                    <a:pt x="9543" y="7276"/>
                    <a:pt x="9684" y="7426"/>
                  </a:cubicBezTo>
                  <a:cubicBezTo>
                    <a:pt x="9719" y="7532"/>
                    <a:pt x="9741" y="7638"/>
                    <a:pt x="9781" y="7744"/>
                  </a:cubicBezTo>
                  <a:cubicBezTo>
                    <a:pt x="9741" y="7880"/>
                    <a:pt x="9662" y="8026"/>
                    <a:pt x="9556" y="8123"/>
                  </a:cubicBezTo>
                  <a:cubicBezTo>
                    <a:pt x="9472" y="8295"/>
                    <a:pt x="9424" y="8480"/>
                    <a:pt x="9367" y="8661"/>
                  </a:cubicBezTo>
                  <a:cubicBezTo>
                    <a:pt x="9358" y="8692"/>
                    <a:pt x="9362" y="8736"/>
                    <a:pt x="9336" y="8758"/>
                  </a:cubicBezTo>
                  <a:cubicBezTo>
                    <a:pt x="9199" y="8886"/>
                    <a:pt x="8983" y="8952"/>
                    <a:pt x="8793" y="8979"/>
                  </a:cubicBezTo>
                  <a:cubicBezTo>
                    <a:pt x="8665" y="8996"/>
                    <a:pt x="8542" y="9001"/>
                    <a:pt x="8414" y="9014"/>
                  </a:cubicBezTo>
                  <a:cubicBezTo>
                    <a:pt x="8260" y="9054"/>
                    <a:pt x="8132" y="9084"/>
                    <a:pt x="7969" y="9106"/>
                  </a:cubicBezTo>
                  <a:cubicBezTo>
                    <a:pt x="7863" y="9098"/>
                    <a:pt x="7757" y="9093"/>
                    <a:pt x="7651" y="9076"/>
                  </a:cubicBezTo>
                  <a:cubicBezTo>
                    <a:pt x="7325" y="9027"/>
                    <a:pt x="7184" y="8648"/>
                    <a:pt x="7016" y="8410"/>
                  </a:cubicBezTo>
                  <a:cubicBezTo>
                    <a:pt x="6981" y="8304"/>
                    <a:pt x="6959" y="8198"/>
                    <a:pt x="6923" y="8092"/>
                  </a:cubicBezTo>
                  <a:cubicBezTo>
                    <a:pt x="6928" y="8052"/>
                    <a:pt x="6910" y="7488"/>
                    <a:pt x="7016" y="7360"/>
                  </a:cubicBezTo>
                  <a:cubicBezTo>
                    <a:pt x="7069" y="7294"/>
                    <a:pt x="7148" y="7263"/>
                    <a:pt x="7206" y="7201"/>
                  </a:cubicBezTo>
                  <a:cubicBezTo>
                    <a:pt x="6923" y="7131"/>
                    <a:pt x="6526" y="7254"/>
                    <a:pt x="6288" y="7426"/>
                  </a:cubicBezTo>
                  <a:cubicBezTo>
                    <a:pt x="5847" y="7395"/>
                    <a:pt x="5763" y="7448"/>
                    <a:pt x="5556" y="7140"/>
                  </a:cubicBezTo>
                  <a:cubicBezTo>
                    <a:pt x="5587" y="7373"/>
                    <a:pt x="5631" y="7417"/>
                    <a:pt x="5746" y="7616"/>
                  </a:cubicBezTo>
                  <a:cubicBezTo>
                    <a:pt x="5821" y="7933"/>
                    <a:pt x="5838" y="7819"/>
                    <a:pt x="5874" y="8251"/>
                  </a:cubicBezTo>
                  <a:cubicBezTo>
                    <a:pt x="5838" y="8423"/>
                    <a:pt x="5790" y="8516"/>
                    <a:pt x="5618" y="8568"/>
                  </a:cubicBezTo>
                  <a:cubicBezTo>
                    <a:pt x="5517" y="8639"/>
                    <a:pt x="5415" y="8657"/>
                    <a:pt x="5300" y="8696"/>
                  </a:cubicBezTo>
                  <a:cubicBezTo>
                    <a:pt x="5177" y="8820"/>
                    <a:pt x="4921" y="9151"/>
                    <a:pt x="4762" y="9203"/>
                  </a:cubicBezTo>
                  <a:cubicBezTo>
                    <a:pt x="4687" y="9195"/>
                    <a:pt x="4612" y="9195"/>
                    <a:pt x="4542" y="9173"/>
                  </a:cubicBezTo>
                  <a:cubicBezTo>
                    <a:pt x="4507" y="9159"/>
                    <a:pt x="4485" y="9111"/>
                    <a:pt x="4445" y="9106"/>
                  </a:cubicBezTo>
                  <a:cubicBezTo>
                    <a:pt x="4224" y="9071"/>
                    <a:pt x="3779" y="9045"/>
                    <a:pt x="3779" y="9045"/>
                  </a:cubicBezTo>
                  <a:cubicBezTo>
                    <a:pt x="3669" y="9009"/>
                    <a:pt x="3633" y="8952"/>
                    <a:pt x="3523" y="8917"/>
                  </a:cubicBezTo>
                  <a:cubicBezTo>
                    <a:pt x="3435" y="8798"/>
                    <a:pt x="3408" y="8740"/>
                    <a:pt x="3272" y="8696"/>
                  </a:cubicBezTo>
                  <a:cubicBezTo>
                    <a:pt x="3184" y="8454"/>
                    <a:pt x="3276" y="8110"/>
                    <a:pt x="3047" y="7964"/>
                  </a:cubicBezTo>
                  <a:cubicBezTo>
                    <a:pt x="3016" y="7995"/>
                    <a:pt x="2998" y="8061"/>
                    <a:pt x="2954" y="8061"/>
                  </a:cubicBezTo>
                  <a:cubicBezTo>
                    <a:pt x="2919" y="8061"/>
                    <a:pt x="2915" y="8000"/>
                    <a:pt x="2919" y="7964"/>
                  </a:cubicBezTo>
                  <a:cubicBezTo>
                    <a:pt x="2923" y="7933"/>
                    <a:pt x="2963" y="7925"/>
                    <a:pt x="2985" y="7903"/>
                  </a:cubicBezTo>
                  <a:cubicBezTo>
                    <a:pt x="3060" y="7828"/>
                    <a:pt x="3113" y="7761"/>
                    <a:pt x="3175" y="7678"/>
                  </a:cubicBezTo>
                  <a:cubicBezTo>
                    <a:pt x="3214" y="7625"/>
                    <a:pt x="3364" y="7550"/>
                    <a:pt x="3303" y="7519"/>
                  </a:cubicBezTo>
                  <a:cubicBezTo>
                    <a:pt x="3237" y="7484"/>
                    <a:pt x="3166" y="7594"/>
                    <a:pt x="3113" y="7647"/>
                  </a:cubicBezTo>
                  <a:cubicBezTo>
                    <a:pt x="2879" y="7880"/>
                    <a:pt x="2901" y="8088"/>
                    <a:pt x="2571" y="8154"/>
                  </a:cubicBezTo>
                  <a:cubicBezTo>
                    <a:pt x="2491" y="8238"/>
                    <a:pt x="2407" y="8242"/>
                    <a:pt x="2319" y="8313"/>
                  </a:cubicBezTo>
                  <a:cubicBezTo>
                    <a:pt x="2169" y="8436"/>
                    <a:pt x="2218" y="8516"/>
                    <a:pt x="2002" y="8568"/>
                  </a:cubicBezTo>
                  <a:cubicBezTo>
                    <a:pt x="1865" y="8560"/>
                    <a:pt x="1724" y="8564"/>
                    <a:pt x="1587" y="8538"/>
                  </a:cubicBezTo>
                  <a:cubicBezTo>
                    <a:pt x="1547" y="8529"/>
                    <a:pt x="1525" y="8485"/>
                    <a:pt x="1490" y="8471"/>
                  </a:cubicBezTo>
                  <a:cubicBezTo>
                    <a:pt x="1428" y="8449"/>
                    <a:pt x="1362" y="8449"/>
                    <a:pt x="1300" y="8441"/>
                  </a:cubicBezTo>
                  <a:cubicBezTo>
                    <a:pt x="1208" y="8379"/>
                    <a:pt x="1049" y="8220"/>
                    <a:pt x="1049" y="8220"/>
                  </a:cubicBezTo>
                  <a:cubicBezTo>
                    <a:pt x="1005" y="8097"/>
                    <a:pt x="930" y="8097"/>
                    <a:pt x="855" y="7995"/>
                  </a:cubicBezTo>
                  <a:cubicBezTo>
                    <a:pt x="710" y="7797"/>
                    <a:pt x="582" y="7550"/>
                    <a:pt x="476" y="7329"/>
                  </a:cubicBezTo>
                  <a:cubicBezTo>
                    <a:pt x="515" y="7091"/>
                    <a:pt x="621" y="6831"/>
                    <a:pt x="762" y="6632"/>
                  </a:cubicBezTo>
                  <a:cubicBezTo>
                    <a:pt x="784" y="6557"/>
                    <a:pt x="793" y="6478"/>
                    <a:pt x="824" y="6407"/>
                  </a:cubicBezTo>
                  <a:cubicBezTo>
                    <a:pt x="882" y="6280"/>
                    <a:pt x="1027" y="6138"/>
                    <a:pt x="1111" y="6028"/>
                  </a:cubicBezTo>
                  <a:cubicBezTo>
                    <a:pt x="1120" y="5997"/>
                    <a:pt x="1124" y="5962"/>
                    <a:pt x="1142" y="5931"/>
                  </a:cubicBezTo>
                  <a:cubicBezTo>
                    <a:pt x="1159" y="5896"/>
                    <a:pt x="1208" y="5839"/>
                    <a:pt x="1208" y="5839"/>
                  </a:cubicBezTo>
                </a:path>
              </a:pathLst>
            </a:custGeom>
            <a:noFill/>
            <a:ln w="63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7" name="AutoShape 17"/>
            <p:cNvSpPr>
              <a:spLocks noChangeArrowheads="1"/>
            </p:cNvSpPr>
            <p:nvPr/>
          </p:nvSpPr>
          <p:spPr bwMode="auto">
            <a:xfrm>
              <a:off x="1619" y="2018"/>
              <a:ext cx="542" cy="637"/>
            </a:xfrm>
            <a:custGeom>
              <a:avLst/>
              <a:gdLst>
                <a:gd name="T0" fmla="*/ 0 w 2391"/>
                <a:gd name="T1" fmla="*/ 4 h 2810"/>
                <a:gd name="T2" fmla="*/ 0 w 2391"/>
                <a:gd name="T3" fmla="*/ 4 h 2810"/>
                <a:gd name="T4" fmla="*/ 0 w 2391"/>
                <a:gd name="T5" fmla="*/ 4 h 2810"/>
                <a:gd name="T6" fmla="*/ 1 w 2391"/>
                <a:gd name="T7" fmla="*/ 4 h 2810"/>
                <a:gd name="T8" fmla="*/ 3 w 2391"/>
                <a:gd name="T9" fmla="*/ 0 h 2810"/>
                <a:gd name="T10" fmla="*/ 4 w 2391"/>
                <a:gd name="T11" fmla="*/ 0 h 2810"/>
                <a:gd name="T12" fmla="*/ 4 w 2391"/>
                <a:gd name="T13" fmla="*/ 1 h 2810"/>
                <a:gd name="T14" fmla="*/ 4 w 2391"/>
                <a:gd name="T15" fmla="*/ 1 h 2810"/>
                <a:gd name="T16" fmla="*/ 4 w 2391"/>
                <a:gd name="T17" fmla="*/ 3 h 2810"/>
                <a:gd name="T18" fmla="*/ 5 w 2391"/>
                <a:gd name="T19" fmla="*/ 4 h 2810"/>
                <a:gd name="T20" fmla="*/ 5 w 2391"/>
                <a:gd name="T21" fmla="*/ 4 h 2810"/>
                <a:gd name="T22" fmla="*/ 5 w 2391"/>
                <a:gd name="T23" fmla="*/ 5 h 2810"/>
                <a:gd name="T24" fmla="*/ 5 w 2391"/>
                <a:gd name="T25" fmla="*/ 5 h 2810"/>
                <a:gd name="T26" fmla="*/ 6 w 2391"/>
                <a:gd name="T27" fmla="*/ 5 h 2810"/>
                <a:gd name="T28" fmla="*/ 6 w 2391"/>
                <a:gd name="T29" fmla="*/ 5 h 2810"/>
                <a:gd name="T30" fmla="*/ 5 w 2391"/>
                <a:gd name="T31" fmla="*/ 6 h 2810"/>
                <a:gd name="T32" fmla="*/ 4 w 2391"/>
                <a:gd name="T33" fmla="*/ 6 h 2810"/>
                <a:gd name="T34" fmla="*/ 4 w 2391"/>
                <a:gd name="T35" fmla="*/ 6 h 2810"/>
                <a:gd name="T36" fmla="*/ 4 w 2391"/>
                <a:gd name="T37" fmla="*/ 6 h 2810"/>
                <a:gd name="T38" fmla="*/ 3 w 2391"/>
                <a:gd name="T39" fmla="*/ 7 h 2810"/>
                <a:gd name="T40" fmla="*/ 3 w 2391"/>
                <a:gd name="T41" fmla="*/ 7 h 2810"/>
                <a:gd name="T42" fmla="*/ 3 w 2391"/>
                <a:gd name="T43" fmla="*/ 6 h 2810"/>
                <a:gd name="T44" fmla="*/ 3 w 2391"/>
                <a:gd name="T45" fmla="*/ 6 h 2810"/>
                <a:gd name="T46" fmla="*/ 2 w 2391"/>
                <a:gd name="T47" fmla="*/ 6 h 2810"/>
                <a:gd name="T48" fmla="*/ 2 w 2391"/>
                <a:gd name="T49" fmla="*/ 5 h 2810"/>
                <a:gd name="T50" fmla="*/ 1 w 2391"/>
                <a:gd name="T51" fmla="*/ 4 h 2810"/>
                <a:gd name="T52" fmla="*/ 0 w 2391"/>
                <a:gd name="T53" fmla="*/ 4 h 28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91"/>
                <a:gd name="T82" fmla="*/ 0 h 2810"/>
                <a:gd name="T83" fmla="*/ 2391 w 2391"/>
                <a:gd name="T84" fmla="*/ 2810 h 281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91" h="2810">
                  <a:moveTo>
                    <a:pt x="0" y="1539"/>
                  </a:moveTo>
                  <a:cubicBezTo>
                    <a:pt x="29" y="1530"/>
                    <a:pt x="65" y="1517"/>
                    <a:pt x="96" y="1508"/>
                  </a:cubicBezTo>
                  <a:cubicBezTo>
                    <a:pt x="136" y="1495"/>
                    <a:pt x="180" y="1491"/>
                    <a:pt x="219" y="1477"/>
                  </a:cubicBezTo>
                  <a:cubicBezTo>
                    <a:pt x="286" y="1460"/>
                    <a:pt x="414" y="1416"/>
                    <a:pt x="414" y="1416"/>
                  </a:cubicBezTo>
                  <a:cubicBezTo>
                    <a:pt x="825" y="1120"/>
                    <a:pt x="944" y="648"/>
                    <a:pt x="1050" y="176"/>
                  </a:cubicBezTo>
                  <a:cubicBezTo>
                    <a:pt x="1090" y="0"/>
                    <a:pt x="1408" y="154"/>
                    <a:pt x="1590" y="145"/>
                  </a:cubicBezTo>
                  <a:cubicBezTo>
                    <a:pt x="1567" y="176"/>
                    <a:pt x="1541" y="202"/>
                    <a:pt x="1528" y="238"/>
                  </a:cubicBezTo>
                  <a:cubicBezTo>
                    <a:pt x="1501" y="299"/>
                    <a:pt x="1461" y="427"/>
                    <a:pt x="1461" y="427"/>
                  </a:cubicBezTo>
                  <a:cubicBezTo>
                    <a:pt x="1483" y="829"/>
                    <a:pt x="1408" y="1027"/>
                    <a:pt x="1651" y="1288"/>
                  </a:cubicBezTo>
                  <a:cubicBezTo>
                    <a:pt x="1665" y="1318"/>
                    <a:pt x="1678" y="1349"/>
                    <a:pt x="1687" y="1380"/>
                  </a:cubicBezTo>
                  <a:cubicBezTo>
                    <a:pt x="1709" y="1464"/>
                    <a:pt x="1727" y="1552"/>
                    <a:pt x="1749" y="1636"/>
                  </a:cubicBezTo>
                  <a:cubicBezTo>
                    <a:pt x="1766" y="1702"/>
                    <a:pt x="1749" y="1804"/>
                    <a:pt x="1811" y="1826"/>
                  </a:cubicBezTo>
                  <a:cubicBezTo>
                    <a:pt x="2032" y="1896"/>
                    <a:pt x="1762" y="1808"/>
                    <a:pt x="2098" y="1923"/>
                  </a:cubicBezTo>
                  <a:cubicBezTo>
                    <a:pt x="2160" y="1945"/>
                    <a:pt x="2288" y="1985"/>
                    <a:pt x="2288" y="1985"/>
                  </a:cubicBezTo>
                  <a:cubicBezTo>
                    <a:pt x="2310" y="2015"/>
                    <a:pt x="2390" y="2060"/>
                    <a:pt x="2354" y="2082"/>
                  </a:cubicBezTo>
                  <a:cubicBezTo>
                    <a:pt x="2217" y="2170"/>
                    <a:pt x="2036" y="2143"/>
                    <a:pt x="1877" y="2174"/>
                  </a:cubicBezTo>
                  <a:cubicBezTo>
                    <a:pt x="1766" y="2196"/>
                    <a:pt x="1660" y="2285"/>
                    <a:pt x="1559" y="2333"/>
                  </a:cubicBezTo>
                  <a:cubicBezTo>
                    <a:pt x="1537" y="2355"/>
                    <a:pt x="1519" y="2382"/>
                    <a:pt x="1492" y="2399"/>
                  </a:cubicBezTo>
                  <a:cubicBezTo>
                    <a:pt x="1466" y="2417"/>
                    <a:pt x="1422" y="2408"/>
                    <a:pt x="1400" y="2430"/>
                  </a:cubicBezTo>
                  <a:cubicBezTo>
                    <a:pt x="1346" y="2487"/>
                    <a:pt x="1369" y="2585"/>
                    <a:pt x="1333" y="2651"/>
                  </a:cubicBezTo>
                  <a:cubicBezTo>
                    <a:pt x="1302" y="2712"/>
                    <a:pt x="1245" y="2752"/>
                    <a:pt x="1209" y="2809"/>
                  </a:cubicBezTo>
                  <a:cubicBezTo>
                    <a:pt x="1152" y="2664"/>
                    <a:pt x="1121" y="2523"/>
                    <a:pt x="1081" y="2368"/>
                  </a:cubicBezTo>
                  <a:cubicBezTo>
                    <a:pt x="1072" y="2337"/>
                    <a:pt x="1033" y="2329"/>
                    <a:pt x="1015" y="2302"/>
                  </a:cubicBezTo>
                  <a:cubicBezTo>
                    <a:pt x="993" y="2271"/>
                    <a:pt x="975" y="2240"/>
                    <a:pt x="953" y="2210"/>
                  </a:cubicBezTo>
                  <a:cubicBezTo>
                    <a:pt x="851" y="2077"/>
                    <a:pt x="741" y="1954"/>
                    <a:pt x="635" y="1826"/>
                  </a:cubicBezTo>
                  <a:cubicBezTo>
                    <a:pt x="520" y="1689"/>
                    <a:pt x="458" y="1663"/>
                    <a:pt x="286" y="1605"/>
                  </a:cubicBezTo>
                  <a:cubicBezTo>
                    <a:pt x="255" y="1596"/>
                    <a:pt x="189" y="1574"/>
                    <a:pt x="189" y="1574"/>
                  </a:cubicBezTo>
                </a:path>
              </a:pathLst>
            </a:custGeom>
            <a:noFill/>
            <a:ln w="63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8" name="AutoShape 18"/>
            <p:cNvSpPr>
              <a:spLocks noChangeArrowheads="1"/>
            </p:cNvSpPr>
            <p:nvPr/>
          </p:nvSpPr>
          <p:spPr bwMode="auto">
            <a:xfrm>
              <a:off x="1778" y="2748"/>
              <a:ext cx="137" cy="237"/>
            </a:xfrm>
            <a:custGeom>
              <a:avLst/>
              <a:gdLst>
                <a:gd name="T0" fmla="*/ 0 w 605"/>
                <a:gd name="T1" fmla="*/ 2 h 1046"/>
                <a:gd name="T2" fmla="*/ 1 w 605"/>
                <a:gd name="T3" fmla="*/ 1 h 1046"/>
                <a:gd name="T4" fmla="*/ 1 w 605"/>
                <a:gd name="T5" fmla="*/ 0 h 1046"/>
                <a:gd name="T6" fmla="*/ 1 w 605"/>
                <a:gd name="T7" fmla="*/ 0 h 1046"/>
                <a:gd name="T8" fmla="*/ 1 w 605"/>
                <a:gd name="T9" fmla="*/ 2 h 1046"/>
                <a:gd name="T10" fmla="*/ 2 w 605"/>
                <a:gd name="T11" fmla="*/ 2 h 1046"/>
                <a:gd name="T12" fmla="*/ 2 w 605"/>
                <a:gd name="T13" fmla="*/ 3 h 1046"/>
                <a:gd name="T14" fmla="*/ 0 w 605"/>
                <a:gd name="T15" fmla="*/ 2 h 1046"/>
                <a:gd name="T16" fmla="*/ 0 w 605"/>
                <a:gd name="T17" fmla="*/ 2 h 10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5"/>
                <a:gd name="T28" fmla="*/ 0 h 1046"/>
                <a:gd name="T29" fmla="*/ 605 w 605"/>
                <a:gd name="T30" fmla="*/ 1046 h 10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5" h="1046">
                  <a:moveTo>
                    <a:pt x="0" y="573"/>
                  </a:moveTo>
                  <a:cubicBezTo>
                    <a:pt x="119" y="529"/>
                    <a:pt x="136" y="467"/>
                    <a:pt x="225" y="379"/>
                  </a:cubicBezTo>
                  <a:cubicBezTo>
                    <a:pt x="229" y="370"/>
                    <a:pt x="300" y="150"/>
                    <a:pt x="317" y="97"/>
                  </a:cubicBezTo>
                  <a:cubicBezTo>
                    <a:pt x="331" y="66"/>
                    <a:pt x="353" y="0"/>
                    <a:pt x="353" y="0"/>
                  </a:cubicBezTo>
                  <a:cubicBezTo>
                    <a:pt x="432" y="242"/>
                    <a:pt x="357" y="485"/>
                    <a:pt x="512" y="697"/>
                  </a:cubicBezTo>
                  <a:cubicBezTo>
                    <a:pt x="596" y="962"/>
                    <a:pt x="481" y="600"/>
                    <a:pt x="574" y="922"/>
                  </a:cubicBezTo>
                  <a:cubicBezTo>
                    <a:pt x="582" y="953"/>
                    <a:pt x="604" y="1045"/>
                    <a:pt x="604" y="1015"/>
                  </a:cubicBezTo>
                  <a:cubicBezTo>
                    <a:pt x="604" y="723"/>
                    <a:pt x="229" y="644"/>
                    <a:pt x="0" y="573"/>
                  </a:cubicBezTo>
                </a:path>
              </a:pathLst>
            </a:custGeom>
            <a:noFill/>
            <a:ln w="63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9" name="AutoShape 19"/>
            <p:cNvSpPr>
              <a:spLocks noChangeArrowheads="1"/>
            </p:cNvSpPr>
            <p:nvPr/>
          </p:nvSpPr>
          <p:spPr bwMode="auto">
            <a:xfrm>
              <a:off x="2398" y="2794"/>
              <a:ext cx="165" cy="151"/>
            </a:xfrm>
            <a:custGeom>
              <a:avLst/>
              <a:gdLst>
                <a:gd name="T0" fmla="*/ 0 w 728"/>
                <a:gd name="T1" fmla="*/ 0 h 667"/>
                <a:gd name="T2" fmla="*/ 0 w 728"/>
                <a:gd name="T3" fmla="*/ 2 h 667"/>
                <a:gd name="T4" fmla="*/ 0 w 728"/>
                <a:gd name="T5" fmla="*/ 2 h 667"/>
                <a:gd name="T6" fmla="*/ 0 w 728"/>
                <a:gd name="T7" fmla="*/ 2 h 667"/>
                <a:gd name="T8" fmla="*/ 2 w 728"/>
                <a:gd name="T9" fmla="*/ 1 h 667"/>
                <a:gd name="T10" fmla="*/ 1 w 728"/>
                <a:gd name="T11" fmla="*/ 1 h 667"/>
                <a:gd name="T12" fmla="*/ 1 w 728"/>
                <a:gd name="T13" fmla="*/ 1 h 667"/>
                <a:gd name="T14" fmla="*/ 0 w 728"/>
                <a:gd name="T15" fmla="*/ 0 h 667"/>
                <a:gd name="T16" fmla="*/ 0 w 728"/>
                <a:gd name="T17" fmla="*/ 0 h 667"/>
                <a:gd name="T18" fmla="*/ 0 w 728"/>
                <a:gd name="T19" fmla="*/ 0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8"/>
                <a:gd name="T31" fmla="*/ 0 h 667"/>
                <a:gd name="T32" fmla="*/ 728 w 7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8" h="667">
                  <a:moveTo>
                    <a:pt x="220" y="53"/>
                  </a:moveTo>
                  <a:cubicBezTo>
                    <a:pt x="194" y="362"/>
                    <a:pt x="229" y="379"/>
                    <a:pt x="61" y="560"/>
                  </a:cubicBezTo>
                  <a:cubicBezTo>
                    <a:pt x="52" y="591"/>
                    <a:pt x="0" y="649"/>
                    <a:pt x="30" y="653"/>
                  </a:cubicBezTo>
                  <a:cubicBezTo>
                    <a:pt x="97" y="666"/>
                    <a:pt x="158" y="613"/>
                    <a:pt x="220" y="591"/>
                  </a:cubicBezTo>
                  <a:cubicBezTo>
                    <a:pt x="397" y="534"/>
                    <a:pt x="542" y="490"/>
                    <a:pt x="727" y="463"/>
                  </a:cubicBezTo>
                  <a:cubicBezTo>
                    <a:pt x="670" y="424"/>
                    <a:pt x="591" y="415"/>
                    <a:pt x="538" y="371"/>
                  </a:cubicBezTo>
                  <a:cubicBezTo>
                    <a:pt x="507" y="348"/>
                    <a:pt x="502" y="300"/>
                    <a:pt x="476" y="273"/>
                  </a:cubicBezTo>
                  <a:cubicBezTo>
                    <a:pt x="383" y="181"/>
                    <a:pt x="251" y="110"/>
                    <a:pt x="158" y="17"/>
                  </a:cubicBezTo>
                  <a:cubicBezTo>
                    <a:pt x="141" y="0"/>
                    <a:pt x="198" y="39"/>
                    <a:pt x="220" y="53"/>
                  </a:cubicBezTo>
                </a:path>
              </a:pathLst>
            </a:custGeom>
            <a:noFill/>
            <a:ln w="63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0" name="AutoShape 20"/>
            <p:cNvSpPr>
              <a:spLocks noChangeArrowheads="1"/>
            </p:cNvSpPr>
            <p:nvPr/>
          </p:nvSpPr>
          <p:spPr bwMode="auto">
            <a:xfrm>
              <a:off x="2894" y="2438"/>
              <a:ext cx="137" cy="210"/>
            </a:xfrm>
            <a:custGeom>
              <a:avLst/>
              <a:gdLst>
                <a:gd name="T0" fmla="*/ 0 w 605"/>
                <a:gd name="T1" fmla="*/ 0 h 926"/>
                <a:gd name="T2" fmla="*/ 0 w 605"/>
                <a:gd name="T3" fmla="*/ 0 h 926"/>
                <a:gd name="T4" fmla="*/ 1 w 605"/>
                <a:gd name="T5" fmla="*/ 1 h 926"/>
                <a:gd name="T6" fmla="*/ 1 w 605"/>
                <a:gd name="T7" fmla="*/ 0 h 926"/>
                <a:gd name="T8" fmla="*/ 2 w 605"/>
                <a:gd name="T9" fmla="*/ 0 h 926"/>
                <a:gd name="T10" fmla="*/ 1 w 605"/>
                <a:gd name="T11" fmla="*/ 1 h 926"/>
                <a:gd name="T12" fmla="*/ 0 w 605"/>
                <a:gd name="T13" fmla="*/ 2 h 926"/>
                <a:gd name="T14" fmla="*/ 0 w 605"/>
                <a:gd name="T15" fmla="*/ 0 h 926"/>
                <a:gd name="T16" fmla="*/ 0 w 605"/>
                <a:gd name="T17" fmla="*/ 0 h 9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5"/>
                <a:gd name="T28" fmla="*/ 0 h 926"/>
                <a:gd name="T29" fmla="*/ 605 w 605"/>
                <a:gd name="T30" fmla="*/ 926 h 9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5" h="926">
                  <a:moveTo>
                    <a:pt x="0" y="0"/>
                  </a:moveTo>
                  <a:cubicBezTo>
                    <a:pt x="13" y="30"/>
                    <a:pt x="8" y="79"/>
                    <a:pt x="35" y="97"/>
                  </a:cubicBezTo>
                  <a:cubicBezTo>
                    <a:pt x="101" y="145"/>
                    <a:pt x="326" y="198"/>
                    <a:pt x="415" y="225"/>
                  </a:cubicBezTo>
                  <a:cubicBezTo>
                    <a:pt x="446" y="216"/>
                    <a:pt x="481" y="207"/>
                    <a:pt x="512" y="194"/>
                  </a:cubicBezTo>
                  <a:cubicBezTo>
                    <a:pt x="543" y="185"/>
                    <a:pt x="604" y="158"/>
                    <a:pt x="604" y="158"/>
                  </a:cubicBezTo>
                  <a:cubicBezTo>
                    <a:pt x="503" y="269"/>
                    <a:pt x="441" y="341"/>
                    <a:pt x="353" y="477"/>
                  </a:cubicBezTo>
                  <a:cubicBezTo>
                    <a:pt x="264" y="610"/>
                    <a:pt x="287" y="783"/>
                    <a:pt x="194" y="925"/>
                  </a:cubicBezTo>
                  <a:cubicBezTo>
                    <a:pt x="150" y="154"/>
                    <a:pt x="194" y="469"/>
                    <a:pt x="0" y="0"/>
                  </a:cubicBezTo>
                </a:path>
              </a:pathLst>
            </a:custGeom>
            <a:noFill/>
            <a:ln w="63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1" name="AutoShape 21"/>
            <p:cNvSpPr>
              <a:spLocks noChangeArrowheads="1"/>
            </p:cNvSpPr>
            <p:nvPr/>
          </p:nvSpPr>
          <p:spPr bwMode="auto">
            <a:xfrm>
              <a:off x="1224" y="2669"/>
              <a:ext cx="116" cy="137"/>
            </a:xfrm>
            <a:custGeom>
              <a:avLst/>
              <a:gdLst>
                <a:gd name="T0" fmla="*/ 1 w 512"/>
                <a:gd name="T1" fmla="*/ 0 h 605"/>
                <a:gd name="T2" fmla="*/ 0 w 512"/>
                <a:gd name="T3" fmla="*/ 0 h 605"/>
                <a:gd name="T4" fmla="*/ 0 w 512"/>
                <a:gd name="T5" fmla="*/ 1 h 605"/>
                <a:gd name="T6" fmla="*/ 1 w 512"/>
                <a:gd name="T7" fmla="*/ 1 h 605"/>
                <a:gd name="T8" fmla="*/ 1 w 512"/>
                <a:gd name="T9" fmla="*/ 2 h 605"/>
                <a:gd name="T10" fmla="*/ 1 w 512"/>
                <a:gd name="T11" fmla="*/ 1 h 605"/>
                <a:gd name="T12" fmla="*/ 1 w 512"/>
                <a:gd name="T13" fmla="*/ 1 h 605"/>
                <a:gd name="T14" fmla="*/ 1 w 512"/>
                <a:gd name="T15" fmla="*/ 0 h 605"/>
                <a:gd name="T16" fmla="*/ 1 w 512"/>
                <a:gd name="T17" fmla="*/ 0 h 6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2"/>
                <a:gd name="T28" fmla="*/ 0 h 605"/>
                <a:gd name="T29" fmla="*/ 512 w 512"/>
                <a:gd name="T30" fmla="*/ 605 h 6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2" h="605">
                  <a:moveTo>
                    <a:pt x="317" y="0"/>
                  </a:moveTo>
                  <a:cubicBezTo>
                    <a:pt x="278" y="57"/>
                    <a:pt x="225" y="101"/>
                    <a:pt x="189" y="158"/>
                  </a:cubicBezTo>
                  <a:cubicBezTo>
                    <a:pt x="119" y="273"/>
                    <a:pt x="145" y="304"/>
                    <a:pt x="0" y="348"/>
                  </a:cubicBezTo>
                  <a:cubicBezTo>
                    <a:pt x="132" y="432"/>
                    <a:pt x="264" y="459"/>
                    <a:pt x="414" y="507"/>
                  </a:cubicBezTo>
                  <a:cubicBezTo>
                    <a:pt x="436" y="538"/>
                    <a:pt x="436" y="604"/>
                    <a:pt x="476" y="604"/>
                  </a:cubicBezTo>
                  <a:cubicBezTo>
                    <a:pt x="511" y="604"/>
                    <a:pt x="511" y="543"/>
                    <a:pt x="507" y="507"/>
                  </a:cubicBezTo>
                  <a:cubicBezTo>
                    <a:pt x="494" y="410"/>
                    <a:pt x="441" y="375"/>
                    <a:pt x="379" y="317"/>
                  </a:cubicBezTo>
                  <a:cubicBezTo>
                    <a:pt x="326" y="150"/>
                    <a:pt x="273" y="185"/>
                    <a:pt x="317" y="0"/>
                  </a:cubicBezTo>
                </a:path>
              </a:pathLst>
            </a:custGeom>
            <a:noFill/>
            <a:ln w="63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2" name="AutoShape 22"/>
            <p:cNvSpPr>
              <a:spLocks noChangeArrowheads="1"/>
            </p:cNvSpPr>
            <p:nvPr/>
          </p:nvSpPr>
          <p:spPr bwMode="auto">
            <a:xfrm>
              <a:off x="1411" y="2870"/>
              <a:ext cx="144" cy="217"/>
            </a:xfrm>
            <a:custGeom>
              <a:avLst/>
              <a:gdLst>
                <a:gd name="T0" fmla="*/ 0 w 636"/>
                <a:gd name="T1" fmla="*/ 0 h 957"/>
                <a:gd name="T2" fmla="*/ 0 w 636"/>
                <a:gd name="T3" fmla="*/ 1 h 957"/>
                <a:gd name="T4" fmla="*/ 0 w 636"/>
                <a:gd name="T5" fmla="*/ 1 h 957"/>
                <a:gd name="T6" fmla="*/ 0 w 636"/>
                <a:gd name="T7" fmla="*/ 2 h 957"/>
                <a:gd name="T8" fmla="*/ 1 w 636"/>
                <a:gd name="T9" fmla="*/ 2 h 957"/>
                <a:gd name="T10" fmla="*/ 1 w 636"/>
                <a:gd name="T11" fmla="*/ 2 h 957"/>
                <a:gd name="T12" fmla="*/ 2 w 636"/>
                <a:gd name="T13" fmla="*/ 1 h 957"/>
                <a:gd name="T14" fmla="*/ 0 w 636"/>
                <a:gd name="T15" fmla="*/ 0 h 957"/>
                <a:gd name="T16" fmla="*/ 0 w 636"/>
                <a:gd name="T17" fmla="*/ 0 h 9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6"/>
                <a:gd name="T28" fmla="*/ 0 h 957"/>
                <a:gd name="T29" fmla="*/ 636 w 636"/>
                <a:gd name="T30" fmla="*/ 957 h 9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6" h="957">
                  <a:moveTo>
                    <a:pt x="0" y="0"/>
                  </a:moveTo>
                  <a:cubicBezTo>
                    <a:pt x="96" y="185"/>
                    <a:pt x="52" y="83"/>
                    <a:pt x="127" y="318"/>
                  </a:cubicBezTo>
                  <a:cubicBezTo>
                    <a:pt x="135" y="349"/>
                    <a:pt x="158" y="416"/>
                    <a:pt x="158" y="416"/>
                  </a:cubicBezTo>
                  <a:cubicBezTo>
                    <a:pt x="166" y="584"/>
                    <a:pt x="162" y="757"/>
                    <a:pt x="188" y="925"/>
                  </a:cubicBezTo>
                  <a:cubicBezTo>
                    <a:pt x="193" y="956"/>
                    <a:pt x="206" y="858"/>
                    <a:pt x="224" y="832"/>
                  </a:cubicBezTo>
                  <a:cubicBezTo>
                    <a:pt x="259" y="774"/>
                    <a:pt x="303" y="726"/>
                    <a:pt x="347" y="673"/>
                  </a:cubicBezTo>
                  <a:cubicBezTo>
                    <a:pt x="436" y="561"/>
                    <a:pt x="551" y="508"/>
                    <a:pt x="635" y="385"/>
                  </a:cubicBezTo>
                  <a:cubicBezTo>
                    <a:pt x="506" y="247"/>
                    <a:pt x="0" y="225"/>
                    <a:pt x="0" y="0"/>
                  </a:cubicBezTo>
                </a:path>
              </a:pathLst>
            </a:custGeom>
            <a:noFill/>
            <a:ln w="63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3" name="AutoShape 23"/>
            <p:cNvSpPr>
              <a:spLocks noChangeArrowheads="1"/>
            </p:cNvSpPr>
            <p:nvPr/>
          </p:nvSpPr>
          <p:spPr bwMode="auto">
            <a:xfrm>
              <a:off x="2239" y="2441"/>
              <a:ext cx="137" cy="134"/>
            </a:xfrm>
            <a:custGeom>
              <a:avLst/>
              <a:gdLst>
                <a:gd name="T0" fmla="*/ 0 w 605"/>
                <a:gd name="T1" fmla="*/ 1 h 592"/>
                <a:gd name="T2" fmla="*/ 1 w 605"/>
                <a:gd name="T3" fmla="*/ 0 h 592"/>
                <a:gd name="T4" fmla="*/ 2 w 605"/>
                <a:gd name="T5" fmla="*/ 0 h 592"/>
                <a:gd name="T6" fmla="*/ 1 w 605"/>
                <a:gd name="T7" fmla="*/ 2 h 592"/>
                <a:gd name="T8" fmla="*/ 0 w 605"/>
                <a:gd name="T9" fmla="*/ 1 h 592"/>
                <a:gd name="T10" fmla="*/ 0 w 605"/>
                <a:gd name="T11" fmla="*/ 1 h 592"/>
                <a:gd name="T12" fmla="*/ 0 w 605"/>
                <a:gd name="T13" fmla="*/ 1 h 5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5"/>
                <a:gd name="T22" fmla="*/ 0 h 592"/>
                <a:gd name="T23" fmla="*/ 605 w 605"/>
                <a:gd name="T24" fmla="*/ 592 h 5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5" h="592">
                  <a:moveTo>
                    <a:pt x="0" y="272"/>
                  </a:moveTo>
                  <a:cubicBezTo>
                    <a:pt x="251" y="188"/>
                    <a:pt x="123" y="219"/>
                    <a:pt x="384" y="180"/>
                  </a:cubicBezTo>
                  <a:cubicBezTo>
                    <a:pt x="529" y="122"/>
                    <a:pt x="547" y="0"/>
                    <a:pt x="604" y="180"/>
                  </a:cubicBezTo>
                  <a:cubicBezTo>
                    <a:pt x="560" y="317"/>
                    <a:pt x="512" y="449"/>
                    <a:pt x="476" y="591"/>
                  </a:cubicBezTo>
                  <a:cubicBezTo>
                    <a:pt x="393" y="462"/>
                    <a:pt x="260" y="427"/>
                    <a:pt x="128" y="339"/>
                  </a:cubicBezTo>
                  <a:cubicBezTo>
                    <a:pt x="17" y="268"/>
                    <a:pt x="70" y="272"/>
                    <a:pt x="0" y="272"/>
                  </a:cubicBezTo>
                </a:path>
              </a:pathLst>
            </a:custGeom>
            <a:noFill/>
            <a:ln w="63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2" name="Rectangle 24"/>
          <p:cNvSpPr>
            <a:spLocks noChangeArrowheads="1"/>
          </p:cNvSpPr>
          <p:nvPr/>
        </p:nvSpPr>
        <p:spPr bwMode="auto">
          <a:xfrm>
            <a:off x="6553200" y="2057400"/>
            <a:ext cx="243840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Ван-дер-ваальсова поверхность</a:t>
            </a: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(схема)‏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752600" y="533400"/>
            <a:ext cx="5486400" cy="527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NewRoman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  <a:latin typeface="TimesNewRoman"/>
              </a:rPr>
              <a:t>Ван-дер-Ваальсовы радиусы (</a:t>
            </a:r>
            <a:r>
              <a:rPr lang="ru-RU">
                <a:solidFill>
                  <a:srgbClr val="000000"/>
                </a:solidFill>
                <a:latin typeface="Arial" pitchFamily="34" charset="0"/>
              </a:rPr>
              <a:t>Å) для атомов некоторых элементов </a:t>
            </a:r>
            <a:br>
              <a:rPr lang="ru-RU">
                <a:solidFill>
                  <a:srgbClr val="000000"/>
                </a:solidFill>
                <a:latin typeface="Arial" pitchFamily="34" charset="0"/>
              </a:rPr>
            </a:br>
            <a:r>
              <a:rPr lang="ru-RU" sz="1800">
                <a:solidFill>
                  <a:srgbClr val="000000"/>
                </a:solidFill>
                <a:latin typeface="Arial" pitchFamily="34" charset="0"/>
              </a:rPr>
              <a:t>(по Ли и Ричардсу)‏</a:t>
            </a:r>
          </a:p>
          <a:p>
            <a:pPr algn="ctr"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NewRoman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  <a:latin typeface="TimesNewRoman"/>
              </a:rPr>
              <a:t>S  1,80</a:t>
            </a:r>
          </a:p>
          <a:p>
            <a:pPr algn="ctr"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NewRoman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  <a:latin typeface="TimesNewRoman"/>
              </a:rPr>
              <a:t>P  1,80</a:t>
            </a:r>
          </a:p>
          <a:p>
            <a:pPr algn="ctr"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NewRoman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  <a:latin typeface="TimesNewRoman"/>
              </a:rPr>
              <a:t>O  1,52</a:t>
            </a:r>
          </a:p>
          <a:p>
            <a:pPr algn="ctr"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NewRoman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  <a:latin typeface="TimesNewRoman"/>
              </a:rPr>
              <a:t>N  1,55</a:t>
            </a:r>
          </a:p>
          <a:p>
            <a:pPr algn="ctr"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NewRoman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  <a:latin typeface="TimesNewRoman"/>
              </a:rPr>
              <a:t>C  1,70</a:t>
            </a:r>
          </a:p>
          <a:p>
            <a:pPr algn="ctr"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NewRoman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  <a:latin typeface="TimesNewRoman"/>
              </a:rPr>
              <a:t>H  1,20</a:t>
            </a:r>
          </a:p>
          <a:p>
            <a:pPr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NewRoman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1800">
              <a:solidFill>
                <a:srgbClr val="000000"/>
              </a:solidFill>
              <a:latin typeface="TimesNewRoman"/>
            </a:endParaRPr>
          </a:p>
          <a:p>
            <a:pPr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NewRoman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0000"/>
                </a:solidFill>
                <a:latin typeface="TimesNewRoman"/>
              </a:rPr>
              <a:t>(в литературе можно найти и другие значения)‏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1172</Words>
  <Application>Microsoft Office PowerPoint</Application>
  <PresentationFormat>Экран (4:3)</PresentationFormat>
  <Paragraphs>296</Paragraphs>
  <Slides>37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   Гидрофобное ядро Структурные домены Поверхность макромолекул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Сравнительный анализ пространственных структур белков </dc:title>
  <cp:lastModifiedBy>Spirin</cp:lastModifiedBy>
  <cp:revision>51</cp:revision>
  <dcterms:modified xsi:type="dcterms:W3CDTF">2015-11-26T12:41:09Z</dcterms:modified>
</cp:coreProperties>
</file>