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84" r:id="rId4"/>
    <p:sldId id="285" r:id="rId5"/>
    <p:sldId id="287" r:id="rId6"/>
    <p:sldId id="258" r:id="rId7"/>
    <p:sldId id="282" r:id="rId8"/>
    <p:sldId id="293" r:id="rId9"/>
    <p:sldId id="260" r:id="rId10"/>
    <p:sldId id="283" r:id="rId11"/>
    <p:sldId id="286" r:id="rId12"/>
    <p:sldId id="288" r:id="rId13"/>
    <p:sldId id="292" r:id="rId14"/>
    <p:sldId id="289" r:id="rId15"/>
    <p:sldId id="294" r:id="rId16"/>
    <p:sldId id="297" r:id="rId17"/>
    <p:sldId id="295" r:id="rId18"/>
    <p:sldId id="298" r:id="rId19"/>
    <p:sldId id="296" r:id="rId20"/>
    <p:sldId id="291" r:id="rId21"/>
    <p:sldId id="290" r:id="rId22"/>
    <p:sldId id="299" r:id="rId23"/>
    <p:sldId id="300" r:id="rId24"/>
    <p:sldId id="301" r:id="rId2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09" autoAdjust="0"/>
  </p:normalViewPr>
  <p:slideViewPr>
    <p:cSldViewPr>
      <p:cViewPr varScale="1">
        <p:scale>
          <a:sx n="148" d="100"/>
          <a:sy n="148" d="100"/>
        </p:scale>
        <p:origin x="-96" y="-23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F208F-62BB-482D-9724-682F40DE880C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BD8CE-4FEC-4CEE-B4D4-969C4CD8E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11C85-3E4B-4780-AACE-C5B34795C66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11C85-3E4B-4780-AACE-C5B34795C66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11C85-3E4B-4780-AACE-C5B34795C66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9894-CE6E-478B-9C17-349D7291485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9894-CE6E-478B-9C17-349D7291485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9894-CE6E-478B-9C17-349D7291485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9894-CE6E-478B-9C17-349D7291485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9894-CE6E-478B-9C17-349D7291485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9894-CE6E-478B-9C17-349D7291485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9894-CE6E-478B-9C17-349D7291485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9894-CE6E-478B-9C17-349D7291485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9894-CE6E-478B-9C17-349D7291485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9894-CE6E-478B-9C17-349D7291485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9894-CE6E-478B-9C17-349D7291485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F9894-CE6E-478B-9C17-349D7291485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C8151-2DCA-4F31-9F7E-441D99576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Секвенирование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57450"/>
            <a:ext cx="6400800" cy="131445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Платформы</a:t>
            </a:r>
          </a:p>
          <a:p>
            <a:r>
              <a:rPr lang="ru-RU" sz="2400" dirty="0" smtClean="0"/>
              <a:t>Сборка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7145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Факультет </a:t>
            </a:r>
            <a:r>
              <a:rPr lang="ru-RU" dirty="0" err="1" smtClean="0">
                <a:solidFill>
                  <a:schemeClr val="bg1">
                    <a:lumMod val="50000"/>
                  </a:schemeClr>
                </a:solidFill>
              </a:rPr>
              <a:t>биоинженерии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и биоинформатики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МГУ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II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курс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осень 2014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8615" y="4242368"/>
            <a:ext cx="1701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С.А. </a:t>
            </a:r>
            <a:r>
              <a:rPr lang="ru-RU" dirty="0" smtClean="0"/>
              <a:t>Спирин</a:t>
            </a:r>
            <a:br>
              <a:rPr lang="ru-RU" dirty="0" smtClean="0"/>
            </a:br>
            <a:r>
              <a:rPr lang="ru-RU" dirty="0" smtClean="0"/>
              <a:t>25 ноября </a:t>
            </a:r>
            <a:r>
              <a:rPr lang="ru-RU" dirty="0" smtClean="0"/>
              <a:t>2014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 сборки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276350"/>
            <a:ext cx="8229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Сборка на уже известный геном</a:t>
            </a:r>
          </a:p>
          <a:p>
            <a:r>
              <a:rPr lang="ru-RU" sz="1600" dirty="0" smtClean="0"/>
              <a:t>(например, чтобы изучать различия между ДНК разных людей)</a:t>
            </a:r>
          </a:p>
          <a:p>
            <a:endParaRPr lang="ru-RU" sz="2800" dirty="0" smtClean="0"/>
          </a:p>
          <a:p>
            <a:r>
              <a:rPr lang="ru-RU" sz="2800" dirty="0" smtClean="0"/>
              <a:t>Сборка </a:t>
            </a:r>
            <a:r>
              <a:rPr lang="en-US" sz="2800" i="1" dirty="0" smtClean="0"/>
              <a:t>de novo</a:t>
            </a:r>
            <a:endParaRPr lang="ru-RU" sz="2800" i="1" dirty="0" smtClean="0"/>
          </a:p>
          <a:p>
            <a:r>
              <a:rPr lang="ru-RU" sz="1600" dirty="0" smtClean="0"/>
              <a:t>(например, хотим изучать геном вида, чей геном пока не </a:t>
            </a:r>
            <a:r>
              <a:rPr lang="ru-RU" sz="1600" dirty="0" err="1" smtClean="0"/>
              <a:t>секвенирован</a:t>
            </a:r>
            <a:r>
              <a:rPr lang="ru-RU" sz="1600" dirty="0" smtClean="0"/>
              <a:t>)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Сборка на геном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04775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Пусть длина </a:t>
            </a:r>
            <a:r>
              <a:rPr lang="ru-RU" dirty="0" err="1" smtClean="0"/>
              <a:t>рида</a:t>
            </a:r>
            <a:r>
              <a:rPr lang="ru-RU" dirty="0" smtClean="0"/>
              <a:t> 100, размер генома 1 </a:t>
            </a:r>
            <a:r>
              <a:rPr lang="ru-RU" dirty="0" err="1" smtClean="0"/>
              <a:t>млн</a:t>
            </a:r>
            <a:r>
              <a:rPr lang="ru-RU" dirty="0" smtClean="0"/>
              <a:t> п.н. и мы получили 50 000 </a:t>
            </a:r>
            <a:r>
              <a:rPr lang="ru-RU" dirty="0" err="1" smtClean="0"/>
              <a:t>ридов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Значит, среднее покрытие = 5. Хватит ли этого, чтобы собрать весь геном?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Сборка на геном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047750"/>
            <a:ext cx="7848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Пусть длина </a:t>
            </a:r>
            <a:r>
              <a:rPr lang="ru-RU" dirty="0" err="1" smtClean="0"/>
              <a:t>рида</a:t>
            </a:r>
            <a:r>
              <a:rPr lang="ru-RU" dirty="0" smtClean="0"/>
              <a:t> 100, размер генома 1 </a:t>
            </a:r>
            <a:r>
              <a:rPr lang="ru-RU" dirty="0" err="1" smtClean="0"/>
              <a:t>млн</a:t>
            </a:r>
            <a:r>
              <a:rPr lang="ru-RU" dirty="0" smtClean="0"/>
              <a:t> п.н. и мы получили 50 000 </a:t>
            </a:r>
            <a:r>
              <a:rPr lang="ru-RU" dirty="0" err="1" smtClean="0"/>
              <a:t>ридов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Значит, среднее покрытие = 5. Хватит ли этого, чтобы собрать весь геном?</a:t>
            </a:r>
          </a:p>
          <a:p>
            <a:r>
              <a:rPr lang="ru-RU" b="1" dirty="0" smtClean="0"/>
              <a:t>Ответ:</a:t>
            </a:r>
            <a:r>
              <a:rPr lang="ru-RU" dirty="0" smtClean="0"/>
              <a:t> вряд ли. </a:t>
            </a:r>
            <a:r>
              <a:rPr lang="ru-RU" dirty="0" err="1" smtClean="0"/>
              <a:t>Риды</a:t>
            </a:r>
            <a:r>
              <a:rPr lang="ru-RU" dirty="0" smtClean="0"/>
              <a:t> ложатся случайно, примерно каждый 1</a:t>
            </a:r>
            <a:r>
              <a:rPr lang="en-US" dirty="0" smtClean="0"/>
              <a:t>5</a:t>
            </a:r>
            <a:r>
              <a:rPr lang="ru-RU" dirty="0" smtClean="0"/>
              <a:t>0-ый нуклеотид ими не покроется. То есть почти наверняка более </a:t>
            </a:r>
            <a:r>
              <a:rPr lang="en-US" dirty="0" smtClean="0"/>
              <a:t>6 </a:t>
            </a:r>
            <a:r>
              <a:rPr lang="ru-RU" dirty="0" smtClean="0"/>
              <a:t>000 нуклеотидов не будет покрыто, и при самой идеальной сборке получится не целый геном, а много кусков, разделённых непокрытыми участками.</a:t>
            </a:r>
          </a:p>
          <a:p>
            <a:endParaRPr lang="ru-RU" dirty="0" smtClean="0"/>
          </a:p>
          <a:p>
            <a:r>
              <a:rPr lang="ru-RU" dirty="0" smtClean="0"/>
              <a:t>При таком размере генома нужно не менее чем 15-кратное среднее покрытие, чтобы можно было рассчитывать собрать геном полностью!</a:t>
            </a:r>
          </a:p>
          <a:p>
            <a:endParaRPr lang="ru-RU" dirty="0" smtClean="0"/>
          </a:p>
          <a:p>
            <a:r>
              <a:rPr lang="ru-RU" dirty="0" smtClean="0"/>
              <a:t>Ещё проблема – повторы. Не всегда </a:t>
            </a:r>
            <a:r>
              <a:rPr lang="ru-RU" dirty="0" err="1" smtClean="0"/>
              <a:t>рид</a:t>
            </a:r>
            <a:r>
              <a:rPr lang="ru-RU" dirty="0" smtClean="0"/>
              <a:t> однозначно «ложится» на геном.</a:t>
            </a:r>
          </a:p>
          <a:p>
            <a:endParaRPr lang="ru-RU" dirty="0" smtClean="0"/>
          </a:p>
          <a:p>
            <a:r>
              <a:rPr lang="ru-RU" dirty="0" smtClean="0"/>
              <a:t>Третья проблема – время (при большом покрытии большого генома)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Сборка на геном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200150"/>
            <a:ext cx="784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Главная проблема, решаемая разработчиками алгоритмов – время. </a:t>
            </a:r>
          </a:p>
          <a:p>
            <a:r>
              <a:rPr lang="ru-RU" dirty="0" smtClean="0"/>
              <a:t>Два основных подхода: хэш-таблицы и </a:t>
            </a:r>
            <a:r>
              <a:rPr lang="ru-RU" dirty="0" err="1" smtClean="0"/>
              <a:t>суффиксные</a:t>
            </a:r>
            <a:r>
              <a:rPr lang="ru-RU" dirty="0" smtClean="0"/>
              <a:t> деревья.</a:t>
            </a:r>
          </a:p>
          <a:p>
            <a:endParaRPr lang="ru-RU" dirty="0" smtClean="0"/>
          </a:p>
          <a:p>
            <a:r>
              <a:rPr lang="ru-RU" dirty="0" smtClean="0"/>
              <a:t>Имеется несколько десятков программ, часть из них платные, часть – свободно распространяемые.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Сборка </a:t>
            </a:r>
            <a:r>
              <a:rPr lang="en-US" i="1" dirty="0" smtClean="0"/>
              <a:t>de novo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12395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Есть два основных типа алгоритмов сборки: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OLC =</a:t>
            </a:r>
            <a:r>
              <a:rPr lang="ru-RU" dirty="0" smtClean="0"/>
              <a:t> </a:t>
            </a:r>
            <a:r>
              <a:rPr lang="en-US" dirty="0" smtClean="0"/>
              <a:t>overlap-layout-consensus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de </a:t>
            </a:r>
            <a:r>
              <a:rPr lang="en-US" dirty="0" err="1" smtClean="0"/>
              <a:t>Bruijn</a:t>
            </a:r>
            <a:r>
              <a:rPr lang="en-US" dirty="0" smtClean="0"/>
              <a:t> graph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190750"/>
            <a:ext cx="830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Алгоритмы </a:t>
            </a:r>
            <a:r>
              <a:rPr lang="en-US" dirty="0" smtClean="0"/>
              <a:t>OLC </a:t>
            </a:r>
            <a:r>
              <a:rPr lang="ru-RU" dirty="0" smtClean="0"/>
              <a:t>работают непосредственно с </a:t>
            </a:r>
            <a:r>
              <a:rPr lang="ru-RU" dirty="0" err="1" smtClean="0"/>
              <a:t>ридами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Алгоритмы, использующие граф де </a:t>
            </a:r>
            <a:r>
              <a:rPr lang="ru-RU" dirty="0" err="1" smtClean="0"/>
              <a:t>Брайна</a:t>
            </a:r>
            <a:r>
              <a:rPr lang="ru-RU" dirty="0" smtClean="0"/>
              <a:t>, сначала составляют список </a:t>
            </a:r>
            <a:r>
              <a:rPr lang="en-US" i="1" dirty="0" smtClean="0"/>
              <a:t>k</a:t>
            </a:r>
            <a:r>
              <a:rPr lang="en-US" dirty="0" smtClean="0"/>
              <a:t>-</a:t>
            </a:r>
            <a:r>
              <a:rPr lang="ru-RU" dirty="0" err="1" smtClean="0"/>
              <a:t>меров</a:t>
            </a:r>
            <a:r>
              <a:rPr lang="ru-RU" dirty="0" smtClean="0"/>
              <a:t> (слов длины </a:t>
            </a:r>
            <a:r>
              <a:rPr lang="en-US" i="1" dirty="0" smtClean="0"/>
              <a:t>k</a:t>
            </a:r>
            <a:r>
              <a:rPr lang="en-US" dirty="0" smtClean="0"/>
              <a:t>, </a:t>
            </a:r>
            <a:r>
              <a:rPr lang="ru-RU" dirty="0" smtClean="0"/>
              <a:t>например </a:t>
            </a:r>
            <a:r>
              <a:rPr lang="en-US" i="1" dirty="0" smtClean="0"/>
              <a:t>k</a:t>
            </a:r>
            <a:r>
              <a:rPr lang="en-US" dirty="0" smtClean="0"/>
              <a:t> = 30), </a:t>
            </a:r>
            <a:r>
              <a:rPr lang="ru-RU" dirty="0" smtClean="0"/>
              <a:t>встретившихся в </a:t>
            </a:r>
            <a:r>
              <a:rPr lang="ru-RU" dirty="0" err="1" smtClean="0"/>
              <a:t>ридах</a:t>
            </a:r>
            <a:r>
              <a:rPr lang="ru-RU" dirty="0" smtClean="0"/>
              <a:t>.</a:t>
            </a:r>
          </a:p>
          <a:p>
            <a:r>
              <a:rPr lang="ru-RU" sz="1600" b="1" dirty="0" smtClean="0"/>
              <a:t>Недостатки:</a:t>
            </a:r>
          </a:p>
          <a:p>
            <a:r>
              <a:rPr lang="ru-RU" sz="1600" dirty="0" smtClean="0"/>
              <a:t>	теряется часть информации</a:t>
            </a:r>
          </a:p>
          <a:p>
            <a:r>
              <a:rPr lang="ru-RU" sz="1600" b="1" dirty="0" smtClean="0"/>
              <a:t>Достоинства:</a:t>
            </a:r>
          </a:p>
          <a:p>
            <a:r>
              <a:rPr lang="ru-RU" sz="1600" dirty="0" smtClean="0"/>
              <a:t>	сильно экономится память (большинство </a:t>
            </a:r>
            <a:r>
              <a:rPr lang="en-US" sz="1600" i="1" dirty="0" smtClean="0"/>
              <a:t>k</a:t>
            </a:r>
            <a:r>
              <a:rPr lang="en-US" sz="1600" dirty="0" smtClean="0"/>
              <a:t>-</a:t>
            </a:r>
            <a:r>
              <a:rPr lang="ru-RU" sz="1600" dirty="0" err="1" smtClean="0"/>
              <a:t>меров</a:t>
            </a:r>
            <a:r>
              <a:rPr lang="ru-RU" sz="1600" dirty="0" smtClean="0"/>
              <a:t> встречается во многих </a:t>
            </a:r>
            <a:r>
              <a:rPr lang="ru-RU" sz="1600" dirty="0" err="1" smtClean="0"/>
              <a:t>ридах</a:t>
            </a:r>
            <a:r>
              <a:rPr lang="ru-RU" sz="1600" dirty="0" smtClean="0"/>
              <a:t>)</a:t>
            </a:r>
          </a:p>
          <a:p>
            <a:r>
              <a:rPr lang="ru-RU" sz="1600" dirty="0" smtClean="0"/>
              <a:t>	упрощается работа с повторяющимися участками</a:t>
            </a:r>
          </a:p>
          <a:p>
            <a:r>
              <a:rPr lang="ru-RU" sz="1600" dirty="0" smtClean="0"/>
              <a:t>	есть возможность отсеивать ошибки уже на начальной стадии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Алгоритмы сборки </a:t>
            </a:r>
            <a:r>
              <a:rPr lang="en-US" dirty="0" smtClean="0"/>
              <a:t>OLC</a:t>
            </a:r>
            <a:endParaRPr lang="ru-RU" dirty="0"/>
          </a:p>
        </p:txBody>
      </p:sp>
      <p:pic>
        <p:nvPicPr>
          <p:cNvPr id="1026" name="Picture 2" descr="http://www.homolog.us/Tutorials/Tut-Img/Set1/fig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447150"/>
            <a:ext cx="5944430" cy="165670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05000" y="4352151"/>
            <a:ext cx="480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http://www.homolog.us/Tutorials/Tut-Img/Set1/fig2.png</a:t>
            </a:r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127635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Программы: </a:t>
            </a:r>
            <a:r>
              <a:rPr lang="en-US" dirty="0" err="1" smtClean="0"/>
              <a:t>Phrap</a:t>
            </a:r>
            <a:r>
              <a:rPr lang="en-US" dirty="0" smtClean="0"/>
              <a:t>, Cap3</a:t>
            </a:r>
            <a:r>
              <a:rPr lang="ru-RU" dirty="0" smtClean="0"/>
              <a:t>, </a:t>
            </a:r>
            <a:r>
              <a:rPr lang="en-US" dirty="0" err="1" smtClean="0"/>
              <a:t>Tigr</a:t>
            </a:r>
            <a:r>
              <a:rPr lang="en-US" dirty="0" smtClean="0"/>
              <a:t>, 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 повторов</a:t>
            </a:r>
            <a:endParaRPr lang="ru-RU" dirty="0"/>
          </a:p>
        </p:txBody>
      </p:sp>
      <p:pic>
        <p:nvPicPr>
          <p:cNvPr id="35842" name="Picture 2" descr="http://www.homolog.us/Tutorials/Tut-Img/Set1/fig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352550"/>
            <a:ext cx="3810000" cy="193357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362200" y="3409950"/>
            <a:ext cx="388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http://www.homolog.us/Tutorials/Tut-Img/Set1/fig3.png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Графы де </a:t>
            </a:r>
            <a:r>
              <a:rPr lang="ru-RU" dirty="0" err="1" smtClean="0"/>
              <a:t>Брайна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885551"/>
            <a:ext cx="754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http://www.homolog.us/Tutorials/index.php?p=1.4&amp;s=1</a:t>
            </a:r>
            <a:endParaRPr lang="ru-RU" sz="1200" dirty="0"/>
          </a:p>
        </p:txBody>
      </p:sp>
      <p:pic>
        <p:nvPicPr>
          <p:cNvPr id="34820" name="Picture 4" descr="http://www.homolog.us/Tutorials/Tut-Img/Set1/fig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71550"/>
            <a:ext cx="7423393" cy="39703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Графы де </a:t>
            </a:r>
            <a:r>
              <a:rPr lang="ru-RU" dirty="0" err="1" smtClean="0"/>
              <a:t>Брайна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885551"/>
            <a:ext cx="754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http://www.homolog.us/Tutorials/index.php?p=1.4&amp;s=1</a:t>
            </a:r>
            <a:endParaRPr lang="ru-RU" sz="1200" dirty="0"/>
          </a:p>
        </p:txBody>
      </p:sp>
      <p:pic>
        <p:nvPicPr>
          <p:cNvPr id="37890" name="Picture 2" descr="http://www.homolog.us/Tutorials/Tut-Img/Set1/fig7.png"/>
          <p:cNvPicPr>
            <a:picLocks noChangeAspect="1" noChangeArrowheads="1"/>
          </p:cNvPicPr>
          <p:nvPr/>
        </p:nvPicPr>
        <p:blipFill>
          <a:blip r:embed="rId2" cstate="print"/>
          <a:srcRect t="55244" b="7892"/>
          <a:stretch>
            <a:fillRect/>
          </a:stretch>
        </p:blipFill>
        <p:spPr bwMode="auto">
          <a:xfrm>
            <a:off x="533400" y="3036865"/>
            <a:ext cx="7834454" cy="147963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09600" y="188595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ATGGAAGTCGCG</a:t>
            </a:r>
          </a:p>
          <a:p>
            <a:r>
              <a:rPr lang="en-US" dirty="0" smtClean="0"/>
              <a:t>GAGGAAGTCCTT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Графы де </a:t>
            </a:r>
            <a:r>
              <a:rPr lang="ru-RU" dirty="0" err="1" smtClean="0"/>
              <a:t>Брайна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04775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Десятки программ: </a:t>
            </a:r>
            <a:r>
              <a:rPr lang="en-US" dirty="0" smtClean="0"/>
              <a:t>Velvet, </a:t>
            </a:r>
            <a:r>
              <a:rPr lang="en-US" dirty="0" err="1" smtClean="0"/>
              <a:t>ABySS</a:t>
            </a:r>
            <a:r>
              <a:rPr lang="en-US" dirty="0" smtClean="0"/>
              <a:t>, Trinity, Oases, </a:t>
            </a:r>
            <a:r>
              <a:rPr lang="en-US" dirty="0" err="1" smtClean="0"/>
              <a:t>SOAPdenovo</a:t>
            </a:r>
            <a:r>
              <a:rPr lang="en-US" dirty="0" smtClean="0"/>
              <a:t>,</a:t>
            </a:r>
            <a:r>
              <a:rPr lang="ru-RU" dirty="0" smtClean="0"/>
              <a:t> …</a:t>
            </a:r>
            <a:endParaRPr lang="ru-RU" dirty="0"/>
          </a:p>
        </p:txBody>
      </p:sp>
      <p:pic>
        <p:nvPicPr>
          <p:cNvPr id="34818" name="Picture 2" descr="http://www.homolog.us/Tutorials/Tut-Img/Set1/fig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11678"/>
            <a:ext cx="7369569" cy="253647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4552950"/>
            <a:ext cx="754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http://www.homolog.us/Tutorials/index.php?p=1.4&amp;s=1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33400" y="819150"/>
            <a:ext cx="8458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1953: структура ДНК (Уотсон и Крик, Нобелевская премия 1962)</a:t>
            </a:r>
          </a:p>
          <a:p>
            <a:r>
              <a:rPr lang="ru-RU" dirty="0" smtClean="0"/>
              <a:t>1973: опубликована первая последовательность природной ДНК: 24 п.н. (</a:t>
            </a:r>
            <a:r>
              <a:rPr lang="en-US" i="1" dirty="0" err="1" smtClean="0"/>
              <a:t>lac</a:t>
            </a:r>
            <a:r>
              <a:rPr lang="en-US" dirty="0" smtClean="0"/>
              <a:t> </a:t>
            </a:r>
            <a:r>
              <a:rPr lang="ru-RU" dirty="0" smtClean="0"/>
              <a:t>оператор, Максам и Гилберт)</a:t>
            </a:r>
          </a:p>
          <a:p>
            <a:r>
              <a:rPr lang="ru-RU" dirty="0" smtClean="0"/>
              <a:t>1977: опубликованы методы </a:t>
            </a:r>
            <a:r>
              <a:rPr lang="ru-RU" dirty="0" err="1" smtClean="0"/>
              <a:t>секвенирования</a:t>
            </a:r>
            <a:r>
              <a:rPr lang="ru-RU" dirty="0" smtClean="0"/>
              <a:t> </a:t>
            </a:r>
            <a:r>
              <a:rPr lang="ru-RU" dirty="0" err="1" smtClean="0"/>
              <a:t>Сэнгера</a:t>
            </a:r>
            <a:r>
              <a:rPr lang="ru-RU" dirty="0" smtClean="0"/>
              <a:t> и </a:t>
            </a:r>
            <a:r>
              <a:rPr lang="ru-RU" dirty="0" smtClean="0">
                <a:cs typeface="Times New Roman"/>
              </a:rPr>
              <a:t>Гилберта </a:t>
            </a:r>
            <a:r>
              <a:rPr lang="ru-RU" dirty="0" smtClean="0"/>
              <a:t>(Нобелевская премия 1980)</a:t>
            </a:r>
          </a:p>
          <a:p>
            <a:r>
              <a:rPr lang="ru-RU" dirty="0" smtClean="0"/>
              <a:t>1982: основан </a:t>
            </a:r>
            <a:r>
              <a:rPr lang="en-US" dirty="0" err="1" smtClean="0"/>
              <a:t>GenBank</a:t>
            </a:r>
            <a:endParaRPr lang="en-US" dirty="0" smtClean="0"/>
          </a:p>
          <a:p>
            <a:r>
              <a:rPr lang="en-US" dirty="0" smtClean="0"/>
              <a:t>1983: </a:t>
            </a:r>
            <a:r>
              <a:rPr lang="ru-RU" dirty="0" smtClean="0"/>
              <a:t>разработана </a:t>
            </a:r>
            <a:r>
              <a:rPr lang="ru-RU" dirty="0" err="1" smtClean="0"/>
              <a:t>полимеразная</a:t>
            </a:r>
            <a:r>
              <a:rPr lang="ru-RU" dirty="0" smtClean="0"/>
              <a:t> цепная реакция (ПЦР, </a:t>
            </a:r>
            <a:r>
              <a:rPr lang="en-US" dirty="0" smtClean="0"/>
              <a:t>PCR</a:t>
            </a:r>
            <a:r>
              <a:rPr lang="ru-RU" dirty="0" smtClean="0"/>
              <a:t>)</a:t>
            </a:r>
          </a:p>
          <a:p>
            <a:r>
              <a:rPr lang="ru-RU" dirty="0" smtClean="0"/>
              <a:t>1987: первый автоматический </a:t>
            </a:r>
            <a:r>
              <a:rPr lang="ru-RU" dirty="0" err="1" smtClean="0"/>
              <a:t>секвенатор</a:t>
            </a:r>
            <a:r>
              <a:rPr lang="ru-RU" dirty="0" smtClean="0"/>
              <a:t> (</a:t>
            </a:r>
            <a:r>
              <a:rPr lang="en-US" dirty="0" smtClean="0"/>
              <a:t>Applied </a:t>
            </a:r>
            <a:r>
              <a:rPr lang="en-US" dirty="0" err="1" smtClean="0"/>
              <a:t>Biosystems</a:t>
            </a:r>
            <a:r>
              <a:rPr lang="en-US" dirty="0" smtClean="0"/>
              <a:t> Prism 373)</a:t>
            </a:r>
            <a:endParaRPr lang="ru-RU" dirty="0" smtClean="0"/>
          </a:p>
          <a:p>
            <a:r>
              <a:rPr lang="ru-RU" dirty="0" smtClean="0"/>
              <a:t>1995: первый геном бактерии (</a:t>
            </a:r>
            <a:r>
              <a:rPr lang="en-US" i="1" dirty="0" err="1" smtClean="0"/>
              <a:t>Haemophilus</a:t>
            </a:r>
            <a:r>
              <a:rPr lang="en-US" i="1" dirty="0" smtClean="0"/>
              <a:t> </a:t>
            </a:r>
            <a:r>
              <a:rPr lang="en-US" i="1" dirty="0" err="1" smtClean="0"/>
              <a:t>influenzae</a:t>
            </a:r>
            <a:r>
              <a:rPr lang="en-US" dirty="0" smtClean="0"/>
              <a:t>)</a:t>
            </a:r>
          </a:p>
          <a:p>
            <a:r>
              <a:rPr lang="en-US" dirty="0" smtClean="0"/>
              <a:t>1996: </a:t>
            </a:r>
            <a:r>
              <a:rPr lang="ru-RU" dirty="0" smtClean="0"/>
              <a:t>капиллярный </a:t>
            </a:r>
            <a:r>
              <a:rPr lang="ru-RU" dirty="0" err="1" smtClean="0"/>
              <a:t>секвенатор</a:t>
            </a:r>
            <a:r>
              <a:rPr lang="ru-RU" dirty="0" smtClean="0"/>
              <a:t> </a:t>
            </a:r>
            <a:r>
              <a:rPr lang="en-US" dirty="0" smtClean="0"/>
              <a:t>ABI 310 (</a:t>
            </a:r>
            <a:r>
              <a:rPr lang="ru-RU" dirty="0" smtClean="0"/>
              <a:t>основан на методе </a:t>
            </a:r>
            <a:r>
              <a:rPr lang="ru-RU" dirty="0" err="1" smtClean="0"/>
              <a:t>Сэнгера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en-US" dirty="0" smtClean="0"/>
              <a:t>1998: </a:t>
            </a:r>
            <a:r>
              <a:rPr lang="ru-RU" dirty="0" smtClean="0"/>
              <a:t>первый геном животного (круглого червя </a:t>
            </a:r>
            <a:r>
              <a:rPr lang="en-US" i="1" dirty="0" err="1" smtClean="0"/>
              <a:t>Caenorhabditis</a:t>
            </a:r>
            <a:r>
              <a:rPr lang="en-US" i="1" dirty="0" smtClean="0"/>
              <a:t> </a:t>
            </a:r>
            <a:r>
              <a:rPr lang="en-US" i="1" dirty="0" err="1" smtClean="0"/>
              <a:t>elegans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2000: </a:t>
            </a:r>
            <a:r>
              <a:rPr lang="ru-RU" dirty="0" smtClean="0"/>
              <a:t>человеческий геном (почти полный)</a:t>
            </a:r>
          </a:p>
          <a:p>
            <a:r>
              <a:rPr lang="ru-RU" dirty="0" smtClean="0"/>
              <a:t>2005: первый </a:t>
            </a:r>
            <a:r>
              <a:rPr lang="ru-RU" dirty="0" err="1" smtClean="0"/>
              <a:t>пиросеквенатор</a:t>
            </a:r>
            <a:r>
              <a:rPr lang="ru-RU" dirty="0" smtClean="0"/>
              <a:t> 454</a:t>
            </a:r>
            <a:r>
              <a:rPr lang="en-US" dirty="0" smtClean="0"/>
              <a:t> Life Sciences (c 2007</a:t>
            </a:r>
            <a:r>
              <a:rPr lang="ru-RU" dirty="0" smtClean="0"/>
              <a:t> – </a:t>
            </a:r>
            <a:r>
              <a:rPr lang="en-US" dirty="0" smtClean="0"/>
              <a:t>Roche):</a:t>
            </a:r>
            <a:r>
              <a:rPr lang="ru-RU" dirty="0" smtClean="0"/>
              <a:t> начало эры </a:t>
            </a:r>
            <a:r>
              <a:rPr lang="en-US" dirty="0" smtClean="0"/>
              <a:t>NGS</a:t>
            </a:r>
          </a:p>
          <a:p>
            <a:r>
              <a:rPr lang="en-US" dirty="0" smtClean="0"/>
              <a:t>2006: </a:t>
            </a:r>
            <a:r>
              <a:rPr lang="ru-RU" dirty="0" smtClean="0"/>
              <a:t>первый </a:t>
            </a:r>
            <a:r>
              <a:rPr lang="ru-RU" dirty="0" err="1" smtClean="0"/>
              <a:t>секвенатор</a:t>
            </a:r>
            <a:r>
              <a:rPr lang="ru-RU" dirty="0" smtClean="0"/>
              <a:t> фирмы </a:t>
            </a:r>
            <a:r>
              <a:rPr lang="en-US" dirty="0" err="1" smtClean="0"/>
              <a:t>Solexa</a:t>
            </a:r>
            <a:r>
              <a:rPr lang="ru-RU" dirty="0" smtClean="0"/>
              <a:t> (с 2007 – </a:t>
            </a:r>
            <a:r>
              <a:rPr lang="en-US" dirty="0" err="1" smtClean="0"/>
              <a:t>Illumina</a:t>
            </a:r>
            <a:r>
              <a:rPr lang="en-US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 сборки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276350"/>
            <a:ext cx="7924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Результат – так называемые «</a:t>
            </a:r>
            <a:r>
              <a:rPr lang="ru-RU" dirty="0" err="1" smtClean="0"/>
              <a:t>контиги</a:t>
            </a:r>
            <a:r>
              <a:rPr lang="ru-RU" dirty="0" smtClean="0"/>
              <a:t>»</a:t>
            </a:r>
            <a:r>
              <a:rPr lang="en-US" dirty="0" smtClean="0"/>
              <a:t>, </a:t>
            </a:r>
            <a:r>
              <a:rPr lang="ru-RU" dirty="0" smtClean="0"/>
              <a:t>то есть непрерывные участки генома.</a:t>
            </a:r>
          </a:p>
          <a:p>
            <a:endParaRPr lang="ru-RU" dirty="0" smtClean="0"/>
          </a:p>
          <a:p>
            <a:r>
              <a:rPr lang="ru-RU" dirty="0" smtClean="0"/>
              <a:t>Для прокариот часто удаётся собрать весь геном (но редко «полностью автоматически» – обычно нужны дополнительные усилия, например </a:t>
            </a:r>
            <a:r>
              <a:rPr lang="ru-RU" dirty="0" err="1" smtClean="0"/>
              <a:t>секвенирование</a:t>
            </a:r>
            <a:r>
              <a:rPr lang="ru-RU" dirty="0" smtClean="0"/>
              <a:t> плохо покрытых участков по </a:t>
            </a:r>
            <a:r>
              <a:rPr lang="ru-RU" dirty="0" err="1" smtClean="0"/>
              <a:t>Сэнгеру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Для эукариот, как правило, «геномом» объявляется свалка </a:t>
            </a:r>
            <a:r>
              <a:rPr lang="ru-RU" dirty="0" err="1" smtClean="0"/>
              <a:t>контигов</a:t>
            </a:r>
            <a:r>
              <a:rPr lang="ru-RU" dirty="0" smtClean="0"/>
              <a:t>, тем или иным способом приписанных к известным хромосомам.</a:t>
            </a:r>
          </a:p>
          <a:p>
            <a:endParaRPr lang="ru-RU" dirty="0" smtClean="0"/>
          </a:p>
          <a:p>
            <a:r>
              <a:rPr lang="ru-RU" dirty="0" smtClean="0"/>
              <a:t>Кроме </a:t>
            </a:r>
            <a:r>
              <a:rPr lang="ru-RU" dirty="0" err="1" smtClean="0"/>
              <a:t>контигов</a:t>
            </a:r>
            <a:r>
              <a:rPr lang="ru-RU" dirty="0" smtClean="0"/>
              <a:t>, бывают ещё «</a:t>
            </a:r>
            <a:r>
              <a:rPr lang="ru-RU" dirty="0" err="1" smtClean="0"/>
              <a:t>скаффолды</a:t>
            </a:r>
            <a:r>
              <a:rPr lang="ru-RU" dirty="0" smtClean="0"/>
              <a:t>» – последовательность </a:t>
            </a:r>
            <a:r>
              <a:rPr lang="ru-RU" dirty="0" err="1" smtClean="0"/>
              <a:t>контигов</a:t>
            </a:r>
            <a:r>
              <a:rPr lang="ru-RU" dirty="0" smtClean="0"/>
              <a:t>, между которыми остаются неизвестные участки (источник такой информации – особый приём </a:t>
            </a:r>
            <a:r>
              <a:rPr lang="ru-RU" dirty="0" err="1" smtClean="0"/>
              <a:t>секвенирования</a:t>
            </a:r>
            <a:r>
              <a:rPr lang="ru-RU" dirty="0" smtClean="0"/>
              <a:t>, называемый </a:t>
            </a:r>
            <a:r>
              <a:rPr lang="en-US" dirty="0" smtClean="0"/>
              <a:t>“pair-end read”)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Показатели качества сборки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276350"/>
            <a:ext cx="81534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Самый популярный – </a:t>
            </a:r>
            <a:r>
              <a:rPr lang="en-US" dirty="0" smtClean="0"/>
              <a:t>N50.</a:t>
            </a:r>
          </a:p>
          <a:p>
            <a:r>
              <a:rPr lang="ru-RU" dirty="0" smtClean="0"/>
              <a:t>Это наибольшее число такое, что </a:t>
            </a:r>
            <a:r>
              <a:rPr lang="ru-RU" dirty="0" err="1" smtClean="0"/>
              <a:t>контигами</a:t>
            </a:r>
            <a:r>
              <a:rPr lang="ru-RU" dirty="0" smtClean="0"/>
              <a:t> длины   </a:t>
            </a:r>
            <a:r>
              <a:rPr lang="en-US" dirty="0" smtClean="0"/>
              <a:t>&gt; N50 </a:t>
            </a:r>
            <a:r>
              <a:rPr lang="ru-RU" dirty="0" smtClean="0"/>
              <a:t>покрыто </a:t>
            </a:r>
            <a:r>
              <a:rPr lang="en-US" dirty="0" smtClean="0"/>
              <a:t>50% </a:t>
            </a:r>
            <a:r>
              <a:rPr lang="ru-RU" dirty="0" smtClean="0"/>
              <a:t>генома. </a:t>
            </a:r>
            <a:br>
              <a:rPr lang="ru-RU" dirty="0" smtClean="0"/>
            </a:br>
            <a:r>
              <a:rPr lang="ru-RU" sz="1600" i="1" dirty="0" smtClean="0"/>
              <a:t>При этом чаще всего за длину генома принимают суммарную длину </a:t>
            </a:r>
            <a:r>
              <a:rPr lang="ru-RU" sz="1600" i="1" dirty="0" err="1" smtClean="0"/>
              <a:t>контигов</a:t>
            </a:r>
            <a:r>
              <a:rPr lang="ru-RU" sz="1600" i="1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Используется также </a:t>
            </a:r>
            <a:r>
              <a:rPr lang="en-US" dirty="0" smtClean="0"/>
              <a:t>N90 (</a:t>
            </a:r>
            <a:r>
              <a:rPr lang="ru-RU" dirty="0" smtClean="0"/>
              <a:t>аналогично – 90% генома).</a:t>
            </a:r>
          </a:p>
          <a:p>
            <a:endParaRPr lang="ru-RU" dirty="0" smtClean="0"/>
          </a:p>
          <a:p>
            <a:r>
              <a:rPr lang="ru-RU" sz="1200" i="1" dirty="0" smtClean="0">
                <a:solidFill>
                  <a:srgbClr val="FF0000"/>
                </a:solidFill>
              </a:rPr>
              <a:t>Эта область </a:t>
            </a:r>
            <a:r>
              <a:rPr lang="ru-RU" sz="1200" i="1" dirty="0" err="1" smtClean="0">
                <a:solidFill>
                  <a:srgbClr val="FF0000"/>
                </a:solidFill>
              </a:rPr>
              <a:t>биоинформатики</a:t>
            </a:r>
            <a:r>
              <a:rPr lang="ru-RU" sz="1200" i="1" dirty="0" smtClean="0">
                <a:solidFill>
                  <a:srgbClr val="FF0000"/>
                </a:solidFill>
              </a:rPr>
              <a:t> очень молода, и удовлетворительные показатели ещё не выработаны!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1000" y="1352550"/>
            <a:ext cx="8458200" cy="1371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FastQ</a:t>
            </a:r>
            <a:r>
              <a:rPr lang="en-US" dirty="0" smtClean="0"/>
              <a:t> </a:t>
            </a:r>
            <a:r>
              <a:rPr lang="ru-RU" dirty="0" smtClean="0"/>
              <a:t>формат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35255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Courier New" pitchFamily="49" charset="0"/>
                <a:cs typeface="Courier New" pitchFamily="49" charset="0"/>
              </a:rPr>
              <a:t>@SEQ_ID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GATTTGGGGTTCAAAGCAGTATCGATCAAATAGTAAATCCATTTGTTCAACTCACAGTTT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dirty="0" smtClean="0">
                <a:latin typeface="Courier New" pitchFamily="49" charset="0"/>
                <a:cs typeface="Courier New" pitchFamily="49" charset="0"/>
              </a:rPr>
              <a:t>+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dirty="0" smtClean="0">
                <a:latin typeface="Courier New" pitchFamily="49" charset="0"/>
                <a:cs typeface="Courier New" pitchFamily="49" charset="0"/>
              </a:rPr>
              <a:t>!''*((((***+))%%%++)(%%%%).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1***-+*''))**55CCF&gt;&gt;&gt;&gt;&gt;&gt;CCCCCCC65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318135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Каждая последовательность занимает четыре строки: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первая начинается со знака «</a:t>
            </a:r>
            <a:r>
              <a:rPr lang="en-US" dirty="0" smtClean="0"/>
              <a:t>@</a:t>
            </a:r>
            <a:r>
              <a:rPr lang="ru-RU" dirty="0" smtClean="0"/>
              <a:t>»</a:t>
            </a:r>
            <a:r>
              <a:rPr lang="en-US" dirty="0" smtClean="0"/>
              <a:t> </a:t>
            </a:r>
            <a:r>
              <a:rPr lang="ru-RU" dirty="0" smtClean="0"/>
              <a:t>и содержит название и описание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вторая – последовательность прочтения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третья начинается с + </a:t>
            </a:r>
            <a:r>
              <a:rPr lang="en-US" dirty="0" smtClean="0"/>
              <a:t>(</a:t>
            </a:r>
            <a:r>
              <a:rPr lang="ru-RU" dirty="0" smtClean="0"/>
              <a:t>и может содержать повторение названия и описания)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четвёртая – той же длины, что последовательность, означает качество каждой буквы – пересчитывается в вероятность ошибки.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Пересчёт качества в вероятность ошибки</a:t>
            </a:r>
            <a:endParaRPr lang="ru-RU" sz="3600" dirty="0"/>
          </a:p>
        </p:txBody>
      </p:sp>
      <p:pic>
        <p:nvPicPr>
          <p:cNvPr id="1026" name="Picture 2" descr="P = 10^{\frac{-Q}{10}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352550"/>
            <a:ext cx="1054100" cy="304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05000" y="135255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 где </a:t>
            </a:r>
            <a:r>
              <a:rPr lang="en-US" dirty="0" smtClean="0"/>
              <a:t>Q – </a:t>
            </a:r>
            <a:r>
              <a:rPr lang="ru-RU" dirty="0" smtClean="0"/>
              <a:t>«</a:t>
            </a:r>
            <a:r>
              <a:rPr lang="en-US" dirty="0" smtClean="0"/>
              <a:t>quality</a:t>
            </a:r>
            <a:r>
              <a:rPr lang="ru-RU" dirty="0" smtClean="0"/>
              <a:t>» – число от 0 до 100 (обычно до 40)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838563"/>
            <a:ext cx="8305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SSSSSSSSSSSSSSSSSSSSSSSSSSSSSSSSSSSSSSSSS.....................................................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  ..........................XXXXXXXXXXXXXXXXXXXXXXXXXXXXXXXXXXXXXXXXXXXXXX......................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  ...............................IIIIIIIIIIIIIIIIIIIIIIIIIIIIIIIIIIIIIIIII......................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  .................................JJJJJJJJJJJJJJJJJJJJJJJJJJJJJJJJJJJJJJJ......................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l-PL" sz="10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LLLLLLLLLLLLLLLLLLLLLLLLLLLLLLLLLLLLLLLLLL.</a:t>
            </a:r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...................................................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l-PL" sz="1000" b="1" dirty="0" smtClean="0">
                <a:latin typeface="Courier New" pitchFamily="49" charset="0"/>
                <a:cs typeface="Courier New" pitchFamily="49" charset="0"/>
              </a:rPr>
              <a:t>!"#$%&amp;'()*+,-./0123456789:;&lt;=&gt;?@ABCDEFGHIJKLMNOPQRSTUVWXYZ[\]^_`abcdefghijklmnopqrstuvwxyz{|}~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  |                         |    |        |                              |                     |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 33                        59   64       73                            104                   126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  0........................26...31.......40                                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                           -5....0........9.............................40 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                                 0........9.............................40 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                                    3.....9.............................40 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  0.2......................26...31.........41                              </a:t>
            </a:r>
          </a:p>
          <a:p>
            <a:endParaRPr lang="pl-PL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- Sanger        Phred+33,  raw reads typically (0, 40)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 X - Solexa        Solexa+64, raw reads typically (-5, 40)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 I - Illumina 1.3+ Phred+64,  raw reads typically (0, 40)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 J - Illumina 1.5+ Phred+64,  raw reads typically (3, 40)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     with 0=unused, 1=unused, 2=Read Segment Quality Control Indicator (bold) 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     (Note: See discussion above).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0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 - Illumina 1.8+ Phred+33,  raw reads typically (0, 41)</a:t>
            </a:r>
            <a:endParaRPr lang="ru-RU" sz="1000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Пересчёт качества в вероятность ошибки</a:t>
            </a:r>
            <a:endParaRPr lang="ru-RU" sz="3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62000" y="1733550"/>
          <a:ext cx="6781800" cy="2834640"/>
        </p:xfrm>
        <a:graphic>
          <a:graphicData uri="http://schemas.openxmlformats.org/drawingml/2006/table">
            <a:tbl>
              <a:tblPr/>
              <a:tblGrid>
                <a:gridCol w="1695450"/>
                <a:gridCol w="971550"/>
                <a:gridCol w="2514600"/>
                <a:gridCol w="1600200"/>
              </a:tblGrid>
              <a:tr h="0">
                <a:tc>
                  <a:txBody>
                    <a:bodyPr/>
                    <a:lstStyle/>
                    <a:p>
                      <a:r>
                        <a:rPr lang="pl-PL" dirty="0"/>
                        <a:t>Phred Quality Score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Символ</a:t>
                      </a:r>
                      <a:endParaRPr lang="pl-PL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Вероятность</a:t>
                      </a:r>
                      <a:r>
                        <a:rPr lang="ru-RU" baseline="0" dirty="0" smtClean="0"/>
                        <a:t> ошибки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Точность</a:t>
                      </a:r>
                      <a:endParaRPr lang="pl-PL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/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r>
                        <a:rPr lang="en-US" dirty="0" smtClean="0"/>
                        <a:t>/</a:t>
                      </a:r>
                      <a:r>
                        <a:rPr lang="pl-PL" dirty="0" smtClean="0"/>
                        <a:t>10</a:t>
                      </a:r>
                      <a:endParaRPr lang="pl-PL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90%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/>
                        <a:t>20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r>
                        <a:rPr lang="en-US" dirty="0" smtClean="0"/>
                        <a:t>/</a:t>
                      </a:r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99%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/>
                        <a:t>30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r>
                        <a:rPr lang="en-US" dirty="0" smtClean="0"/>
                        <a:t>/</a:t>
                      </a:r>
                      <a:r>
                        <a:rPr lang="pl-PL" dirty="0" smtClean="0"/>
                        <a:t>1000</a:t>
                      </a:r>
                      <a:endParaRPr lang="pl-PL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</a:t>
                      </a:r>
                      <a:r>
                        <a:rPr lang="en-US" smtClean="0"/>
                        <a:t>,</a:t>
                      </a:r>
                      <a:r>
                        <a:rPr lang="ru-RU" smtClean="0"/>
                        <a:t>9</a:t>
                      </a:r>
                      <a:r>
                        <a:rPr lang="ru-RU"/>
                        <a:t>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/>
                        <a:t>40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r>
                        <a:rPr lang="en-US" dirty="0" smtClean="0"/>
                        <a:t>/</a:t>
                      </a:r>
                      <a:r>
                        <a:rPr lang="pl-PL" dirty="0" smtClean="0"/>
                        <a:t>10</a:t>
                      </a:r>
                      <a:r>
                        <a:rPr lang="en-US" baseline="0" dirty="0" smtClean="0"/>
                        <a:t> </a:t>
                      </a:r>
                      <a:r>
                        <a:rPr lang="pl-PL" dirty="0" smtClean="0"/>
                        <a:t>000</a:t>
                      </a:r>
                      <a:endParaRPr lang="pl-PL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</a:t>
                      </a:r>
                      <a:r>
                        <a:rPr lang="en-US" dirty="0" smtClean="0"/>
                        <a:t>,</a:t>
                      </a:r>
                      <a:r>
                        <a:rPr lang="ru-RU" dirty="0" smtClean="0"/>
                        <a:t>99</a:t>
                      </a:r>
                      <a:r>
                        <a:rPr lang="ru-RU" dirty="0"/>
                        <a:t>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/>
                        <a:t>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r>
                        <a:rPr lang="en-US" dirty="0" smtClean="0"/>
                        <a:t>/</a:t>
                      </a:r>
                      <a:r>
                        <a:rPr lang="pl-PL" dirty="0" smtClean="0"/>
                        <a:t>100</a:t>
                      </a:r>
                      <a:r>
                        <a:rPr lang="en-US" dirty="0" smtClean="0"/>
                        <a:t> </a:t>
                      </a:r>
                      <a:r>
                        <a:rPr lang="pl-PL" dirty="0" smtClean="0"/>
                        <a:t>000</a:t>
                      </a:r>
                      <a:endParaRPr lang="pl-PL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</a:t>
                      </a:r>
                      <a:r>
                        <a:rPr lang="en-US" dirty="0" smtClean="0"/>
                        <a:t>,</a:t>
                      </a:r>
                      <a:r>
                        <a:rPr lang="ru-RU" dirty="0" smtClean="0"/>
                        <a:t>999</a:t>
                      </a:r>
                      <a:r>
                        <a:rPr lang="ru-RU" dirty="0"/>
                        <a:t>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/>
                        <a:t>60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]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r>
                        <a:rPr lang="en-US" dirty="0" smtClean="0"/>
                        <a:t>/</a:t>
                      </a:r>
                      <a:r>
                        <a:rPr lang="pl-PL" dirty="0" smtClean="0"/>
                        <a:t>1</a:t>
                      </a:r>
                      <a:r>
                        <a:rPr lang="en-US" dirty="0" smtClean="0"/>
                        <a:t> </a:t>
                      </a:r>
                      <a:r>
                        <a:rPr lang="pl-PL" dirty="0" smtClean="0"/>
                        <a:t>000,000</a:t>
                      </a:r>
                      <a:endParaRPr lang="pl-PL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</a:t>
                      </a:r>
                      <a:r>
                        <a:rPr lang="en-US" dirty="0" smtClean="0"/>
                        <a:t>,</a:t>
                      </a:r>
                      <a:r>
                        <a:rPr lang="ru-RU" dirty="0" smtClean="0"/>
                        <a:t>9999</a:t>
                      </a:r>
                      <a:r>
                        <a:rPr lang="ru-RU" dirty="0"/>
                        <a:t>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чего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27635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Геномы разных видов (бактерий, животных, растений)</a:t>
            </a:r>
          </a:p>
          <a:p>
            <a:r>
              <a:rPr lang="ru-RU" dirty="0" smtClean="0"/>
              <a:t>Геномы индивидуумов (изучение индивидуальных различий)</a:t>
            </a:r>
          </a:p>
          <a:p>
            <a:r>
              <a:rPr lang="ru-RU" dirty="0" err="1" smtClean="0"/>
              <a:t>Транскриптомы</a:t>
            </a:r>
            <a:endParaRPr lang="ru-RU" dirty="0" smtClean="0"/>
          </a:p>
          <a:p>
            <a:r>
              <a:rPr lang="en-US" dirty="0" smtClean="0"/>
              <a:t>Chip-</a:t>
            </a:r>
            <a:r>
              <a:rPr lang="en-US" dirty="0" err="1" smtClean="0"/>
              <a:t>seq</a:t>
            </a:r>
            <a:r>
              <a:rPr lang="en-US" dirty="0" smtClean="0"/>
              <a:t> </a:t>
            </a:r>
            <a:r>
              <a:rPr lang="ru-RU" dirty="0" smtClean="0"/>
              <a:t>и подобные исследования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3350"/>
            <a:ext cx="6172200" cy="10668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Секвенирование</a:t>
            </a:r>
            <a:r>
              <a:rPr lang="ru-RU" dirty="0" smtClean="0"/>
              <a:t> по </a:t>
            </a:r>
            <a:r>
              <a:rPr lang="ru-RU" dirty="0" err="1" smtClean="0"/>
              <a:t>Сэнгеру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200150"/>
            <a:ext cx="533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Этапы:</a:t>
            </a:r>
          </a:p>
          <a:p>
            <a:r>
              <a:rPr lang="ru-RU" dirty="0" smtClean="0"/>
              <a:t>выделение ДНК</a:t>
            </a:r>
          </a:p>
          <a:p>
            <a:r>
              <a:rPr lang="ru-RU" dirty="0" smtClean="0"/>
              <a:t>подготовка «библиотеки»</a:t>
            </a:r>
          </a:p>
          <a:p>
            <a:r>
              <a:rPr lang="ru-RU" dirty="0" smtClean="0"/>
              <a:t>амплификация (клонирование и ПЦР)</a:t>
            </a:r>
          </a:p>
          <a:p>
            <a:r>
              <a:rPr lang="ru-RU" dirty="0" err="1" smtClean="0"/>
              <a:t>секвенирование</a:t>
            </a:r>
            <a:r>
              <a:rPr lang="ru-RU" dirty="0" smtClean="0"/>
              <a:t> «мечеными терминаторами»</a:t>
            </a:r>
          </a:p>
          <a:p>
            <a:r>
              <a:rPr lang="ru-RU" b="1" dirty="0" smtClean="0"/>
              <a:t>Характеристики:</a:t>
            </a:r>
          </a:p>
          <a:p>
            <a:r>
              <a:rPr lang="ru-RU" dirty="0" smtClean="0"/>
              <a:t>время работы несколько суток</a:t>
            </a:r>
          </a:p>
          <a:p>
            <a:r>
              <a:rPr lang="ru-RU" dirty="0" smtClean="0"/>
              <a:t>длина прочтения («</a:t>
            </a:r>
            <a:r>
              <a:rPr lang="ru-RU" dirty="0" err="1" smtClean="0"/>
              <a:t>рида</a:t>
            </a:r>
            <a:r>
              <a:rPr lang="ru-RU" dirty="0" smtClean="0"/>
              <a:t>») до 1000 п.н.</a:t>
            </a:r>
          </a:p>
          <a:p>
            <a:r>
              <a:rPr lang="ru-RU" dirty="0" smtClean="0"/>
              <a:t>один </a:t>
            </a:r>
            <a:r>
              <a:rPr lang="ru-RU" dirty="0" err="1" smtClean="0"/>
              <a:t>рид</a:t>
            </a:r>
            <a:r>
              <a:rPr lang="ru-RU" dirty="0" smtClean="0"/>
              <a:t> за раз</a:t>
            </a:r>
          </a:p>
          <a:p>
            <a:r>
              <a:rPr lang="ru-RU" dirty="0" smtClean="0"/>
              <a:t>ошибки </a:t>
            </a:r>
            <a:r>
              <a:rPr lang="en-US" dirty="0" smtClean="0"/>
              <a:t>~</a:t>
            </a:r>
            <a:r>
              <a:rPr lang="ru-RU" dirty="0" smtClean="0"/>
              <a:t>0,5%</a:t>
            </a:r>
          </a:p>
          <a:p>
            <a:r>
              <a:rPr lang="ru-RU" dirty="0" smtClean="0"/>
              <a:t>Повторением части процедуры (</a:t>
            </a:r>
            <a:r>
              <a:rPr lang="ru-RU" dirty="0" err="1" smtClean="0"/>
              <a:t>ПЦР+секвенирование</a:t>
            </a:r>
            <a:r>
              <a:rPr lang="ru-RU" dirty="0" smtClean="0"/>
              <a:t>) можно добиться </a:t>
            </a:r>
            <a:r>
              <a:rPr lang="ru-RU" dirty="0" err="1" smtClean="0"/>
              <a:t>ридов</a:t>
            </a:r>
            <a:r>
              <a:rPr lang="ru-RU" dirty="0" smtClean="0"/>
              <a:t> в несколько тысяч п.н. и почти исключить ошибки.</a:t>
            </a:r>
            <a:endParaRPr lang="ru-RU" dirty="0"/>
          </a:p>
        </p:txBody>
      </p:sp>
      <p:pic>
        <p:nvPicPr>
          <p:cNvPr id="9218" name="Picture 2" descr="http://upload.wikimedia.org/wikipedia/commons/6/60/DNA_Sequencing_gDNA_librari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571500"/>
            <a:ext cx="3429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en/e/e7/Phred_Figure_1.jpg"/>
          <p:cNvPicPr>
            <a:picLocks noChangeAspect="1" noChangeArrowheads="1"/>
          </p:cNvPicPr>
          <p:nvPr/>
        </p:nvPicPr>
        <p:blipFill>
          <a:blip r:embed="rId2" cstate="print"/>
          <a:srcRect b="17542"/>
          <a:stretch>
            <a:fillRect/>
          </a:stretch>
        </p:blipFill>
        <p:spPr bwMode="auto">
          <a:xfrm>
            <a:off x="4038600" y="982699"/>
            <a:ext cx="5364480" cy="41608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4866501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http://en.wikipedia.org/wiki/Phred_quality_score</a:t>
            </a:r>
            <a:endParaRPr lang="ru-RU" sz="12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133350"/>
            <a:ext cx="6172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Секвенирование по Сэнгеру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Платформа 454 </a:t>
            </a:r>
            <a:r>
              <a:rPr lang="en-US" dirty="0" smtClean="0"/>
              <a:t>Life Sciences </a:t>
            </a:r>
            <a:r>
              <a:rPr lang="ru-RU" dirty="0" smtClean="0"/>
              <a:t>(</a:t>
            </a:r>
            <a:r>
              <a:rPr lang="en-US" dirty="0" smtClean="0"/>
              <a:t>Roche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04800" y="1200150"/>
            <a:ext cx="853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Этапы:</a:t>
            </a:r>
          </a:p>
          <a:p>
            <a:r>
              <a:rPr lang="ru-RU" dirty="0" smtClean="0"/>
              <a:t>выделение ДНК</a:t>
            </a:r>
          </a:p>
          <a:p>
            <a:r>
              <a:rPr lang="ru-RU" dirty="0" smtClean="0"/>
              <a:t>подготовка «библиотеки»</a:t>
            </a:r>
          </a:p>
          <a:p>
            <a:r>
              <a:rPr lang="ru-RU" dirty="0" smtClean="0"/>
              <a:t>эмульсионный ПЦР</a:t>
            </a:r>
          </a:p>
          <a:p>
            <a:r>
              <a:rPr lang="ru-RU" dirty="0" err="1" smtClean="0"/>
              <a:t>пиросеквенирование</a:t>
            </a:r>
            <a:endParaRPr lang="ru-RU" dirty="0" smtClean="0"/>
          </a:p>
          <a:p>
            <a:r>
              <a:rPr lang="ru-RU" b="1" dirty="0" smtClean="0"/>
              <a:t>Характеристики:</a:t>
            </a:r>
          </a:p>
          <a:p>
            <a:r>
              <a:rPr lang="ru-RU" dirty="0" smtClean="0"/>
              <a:t>время работы 24 часа</a:t>
            </a:r>
          </a:p>
          <a:p>
            <a:r>
              <a:rPr lang="ru-RU" dirty="0" smtClean="0"/>
              <a:t>длина </a:t>
            </a:r>
            <a:r>
              <a:rPr lang="ru-RU" dirty="0" err="1" smtClean="0"/>
              <a:t>рида</a:t>
            </a:r>
            <a:r>
              <a:rPr lang="ru-RU" dirty="0" smtClean="0"/>
              <a:t> 700 п.н.</a:t>
            </a:r>
          </a:p>
          <a:p>
            <a:r>
              <a:rPr lang="ru-RU" dirty="0" smtClean="0"/>
              <a:t>число </a:t>
            </a:r>
            <a:r>
              <a:rPr lang="ru-RU" dirty="0" err="1" smtClean="0"/>
              <a:t>ридов</a:t>
            </a:r>
            <a:r>
              <a:rPr lang="ru-RU" dirty="0" smtClean="0"/>
              <a:t> 1 млн.</a:t>
            </a:r>
          </a:p>
          <a:p>
            <a:r>
              <a:rPr lang="ru-RU" dirty="0" smtClean="0"/>
              <a:t>ошибки </a:t>
            </a:r>
            <a:r>
              <a:rPr lang="en-US" dirty="0" smtClean="0"/>
              <a:t>~</a:t>
            </a:r>
            <a:r>
              <a:rPr lang="ru-RU" dirty="0" smtClean="0"/>
              <a:t>0,003%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876550"/>
            <a:ext cx="61722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895600" y="4781550"/>
            <a:ext cx="525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http://users.ugent.be/~avierstr/nextgen/Next_generation_sequencing_web.pdf</a:t>
            </a:r>
            <a:endParaRPr lang="ru-RU" sz="1200" dirty="0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937260"/>
            <a:ext cx="2499360" cy="178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Платформа </a:t>
            </a:r>
            <a:r>
              <a:rPr lang="en-US" dirty="0" err="1" smtClean="0"/>
              <a:t>Illumina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en-US" dirty="0" err="1" smtClean="0"/>
              <a:t>Solexa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04800" y="1200150"/>
            <a:ext cx="853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Этапы:</a:t>
            </a:r>
          </a:p>
          <a:p>
            <a:r>
              <a:rPr lang="ru-RU" sz="1600" dirty="0" smtClean="0"/>
              <a:t>выделение ДНК</a:t>
            </a:r>
          </a:p>
          <a:p>
            <a:r>
              <a:rPr lang="ru-RU" sz="1600" dirty="0" smtClean="0"/>
              <a:t>подготовка «библиотеки»</a:t>
            </a:r>
          </a:p>
          <a:p>
            <a:r>
              <a:rPr lang="ru-RU" sz="1600" dirty="0" smtClean="0"/>
              <a:t>ПЦР «мостиками на подложке»</a:t>
            </a:r>
          </a:p>
          <a:p>
            <a:r>
              <a:rPr lang="ru-RU" sz="1600" dirty="0" err="1" smtClean="0"/>
              <a:t>секвенирование</a:t>
            </a:r>
            <a:r>
              <a:rPr lang="ru-RU" sz="1600" dirty="0" smtClean="0"/>
              <a:t> «удаляемыми мечеными терминаторами</a:t>
            </a:r>
            <a:r>
              <a:rPr lang="ru-RU" dirty="0" smtClean="0"/>
              <a:t>»</a:t>
            </a:r>
          </a:p>
          <a:p>
            <a:r>
              <a:rPr lang="ru-RU" b="1" dirty="0" smtClean="0"/>
              <a:t>Характеристики:</a:t>
            </a:r>
          </a:p>
          <a:p>
            <a:r>
              <a:rPr lang="ru-RU" dirty="0" smtClean="0"/>
              <a:t>время работы 11 дней</a:t>
            </a:r>
          </a:p>
          <a:p>
            <a:r>
              <a:rPr lang="ru-RU" dirty="0" smtClean="0"/>
              <a:t>длина </a:t>
            </a:r>
            <a:r>
              <a:rPr lang="ru-RU" dirty="0" err="1" smtClean="0"/>
              <a:t>рида</a:t>
            </a:r>
            <a:r>
              <a:rPr lang="ru-RU" dirty="0" smtClean="0"/>
              <a:t> 100 п.н.</a:t>
            </a:r>
          </a:p>
          <a:p>
            <a:r>
              <a:rPr lang="ru-RU" dirty="0" smtClean="0"/>
              <a:t>число </a:t>
            </a:r>
            <a:r>
              <a:rPr lang="ru-RU" dirty="0" err="1" smtClean="0"/>
              <a:t>ридов</a:t>
            </a:r>
            <a:r>
              <a:rPr lang="ru-RU" dirty="0" smtClean="0"/>
              <a:t> 3 млрд.</a:t>
            </a:r>
          </a:p>
          <a:p>
            <a:r>
              <a:rPr lang="ru-RU" dirty="0" smtClean="0"/>
              <a:t>ошибки </a:t>
            </a:r>
            <a:r>
              <a:rPr lang="en-US" dirty="0" smtClean="0"/>
              <a:t>~</a:t>
            </a:r>
            <a:r>
              <a:rPr lang="ru-RU" dirty="0" smtClean="0"/>
              <a:t>0,1%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0" y="1200150"/>
            <a:ext cx="3143250" cy="329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895600" y="4781550"/>
            <a:ext cx="525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http://users.ugent.be/~avierstr/nextgen/Next_generation_sequencing_web.pdf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Случайное покрытие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7635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 платформы «второго поколения» включают подготовку </a:t>
            </a:r>
            <a:r>
              <a:rPr lang="ru-RU" b="1" dirty="0" smtClean="0"/>
              <a:t>случайных </a:t>
            </a:r>
            <a:r>
              <a:rPr lang="ru-RU" dirty="0" smtClean="0"/>
              <a:t>фрагментов генома и их амплификацию (размножение).</a:t>
            </a:r>
          </a:p>
          <a:p>
            <a:endParaRPr lang="ru-RU" dirty="0" smtClean="0"/>
          </a:p>
          <a:p>
            <a:r>
              <a:rPr lang="ru-RU" dirty="0" smtClean="0"/>
              <a:t>В результате </a:t>
            </a:r>
            <a:r>
              <a:rPr lang="ru-RU" dirty="0" err="1" smtClean="0"/>
              <a:t>риды</a:t>
            </a:r>
            <a:r>
              <a:rPr lang="ru-RU" dirty="0" smtClean="0"/>
              <a:t> также представляют собой набор случайных фрагментов заданной длины. В идеальном случае вероятность стать началом </a:t>
            </a:r>
            <a:r>
              <a:rPr lang="ru-RU" dirty="0" err="1" smtClean="0"/>
              <a:t>рида</a:t>
            </a:r>
            <a:r>
              <a:rPr lang="ru-RU" dirty="0" smtClean="0"/>
              <a:t> одинакова для всех позиций в геноме (а на практике это не всегда так).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/>
              <a:t>Секвенирование</a:t>
            </a:r>
            <a:r>
              <a:rPr lang="ru-RU" sz="3600" dirty="0" smtClean="0"/>
              <a:t> «третьего поколения»</a:t>
            </a:r>
            <a:endParaRPr lang="ru-RU" sz="36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04800" y="1085850"/>
            <a:ext cx="85344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 smtClean="0"/>
              <a:t>Ion Torrent</a:t>
            </a:r>
            <a:r>
              <a:rPr lang="ru-RU" b="1" dirty="0" smtClean="0"/>
              <a:t>: </a:t>
            </a:r>
            <a:r>
              <a:rPr lang="ru-RU" dirty="0" smtClean="0"/>
              <a:t>измеряется ток, возникающий при присоединении нуклеотида к растущей цепи (это перспективная технология, но скорее ещё «второго поколения», так как требует амплификации ДНК): </a:t>
            </a:r>
            <a:r>
              <a:rPr lang="ru-RU" dirty="0" err="1" smtClean="0"/>
              <a:t>риды</a:t>
            </a:r>
            <a:r>
              <a:rPr lang="ru-RU" dirty="0" smtClean="0"/>
              <a:t> 200 п.н., 1% ошибок, </a:t>
            </a:r>
            <a:r>
              <a:rPr lang="en-US" dirty="0" smtClean="0"/>
              <a:t>~</a:t>
            </a:r>
            <a:r>
              <a:rPr lang="ru-RU" dirty="0" smtClean="0"/>
              <a:t>1</a:t>
            </a:r>
            <a:r>
              <a:rPr lang="en-US" dirty="0" smtClean="0"/>
              <a:t>0</a:t>
            </a:r>
            <a:r>
              <a:rPr lang="ru-RU" dirty="0" smtClean="0"/>
              <a:t> млн. </a:t>
            </a:r>
            <a:r>
              <a:rPr lang="ru-RU" dirty="0" err="1" smtClean="0"/>
              <a:t>ридов</a:t>
            </a:r>
            <a:r>
              <a:rPr lang="ru-RU" dirty="0" smtClean="0"/>
              <a:t>, несколько часов.</a:t>
            </a:r>
          </a:p>
          <a:p>
            <a:pPr>
              <a:spcAft>
                <a:spcPts val="1200"/>
              </a:spcAft>
            </a:pPr>
            <a:r>
              <a:rPr lang="en-US" b="1" dirty="0" err="1" smtClean="0"/>
              <a:t>Helicos</a:t>
            </a:r>
            <a:r>
              <a:rPr lang="en-US" b="1" dirty="0" smtClean="0"/>
              <a:t>: </a:t>
            </a:r>
            <a:r>
              <a:rPr lang="ru-RU" dirty="0" smtClean="0"/>
              <a:t>пока </a:t>
            </a:r>
            <a:r>
              <a:rPr lang="ru-RU" dirty="0" err="1" smtClean="0"/>
              <a:t>риды</a:t>
            </a:r>
            <a:r>
              <a:rPr lang="ru-RU" dirty="0" smtClean="0"/>
              <a:t> </a:t>
            </a:r>
            <a:r>
              <a:rPr lang="en-US" dirty="0" smtClean="0"/>
              <a:t>~35</a:t>
            </a:r>
            <a:r>
              <a:rPr lang="ru-RU" dirty="0" smtClean="0"/>
              <a:t> п.н.</a:t>
            </a:r>
            <a:r>
              <a:rPr lang="en-US" dirty="0" smtClean="0"/>
              <a:t>, </a:t>
            </a:r>
            <a:r>
              <a:rPr lang="ru-RU" dirty="0" smtClean="0"/>
              <a:t>3% ошибок, 1 млрд. </a:t>
            </a:r>
            <a:r>
              <a:rPr lang="ru-RU" dirty="0" err="1" smtClean="0"/>
              <a:t>ридов</a:t>
            </a:r>
            <a:r>
              <a:rPr lang="ru-RU" dirty="0" smtClean="0"/>
              <a:t>, 8 дней. Появилась в 2009. Читается одна молекула! Тем самым не требуется амплификация. Это очень важно для, например, количественных исследований.</a:t>
            </a:r>
            <a:endParaRPr lang="ru-RU" b="1" dirty="0" smtClean="0"/>
          </a:p>
          <a:p>
            <a:pPr>
              <a:spcAft>
                <a:spcPts val="1200"/>
              </a:spcAft>
            </a:pPr>
            <a:r>
              <a:rPr lang="en-US" b="1" dirty="0" smtClean="0"/>
              <a:t>Pacific Bioscience</a:t>
            </a:r>
            <a:r>
              <a:rPr lang="ru-RU" b="1" dirty="0" smtClean="0"/>
              <a:t>:</a:t>
            </a:r>
            <a:r>
              <a:rPr lang="ru-RU" dirty="0" smtClean="0"/>
              <a:t> фиксируется удерживание нового нуклеотида на растущей цепи. Длина </a:t>
            </a:r>
            <a:r>
              <a:rPr lang="ru-RU" dirty="0" err="1" smtClean="0"/>
              <a:t>рида</a:t>
            </a:r>
            <a:r>
              <a:rPr lang="ru-RU" dirty="0" smtClean="0"/>
              <a:t> несколько тысяч п.н.! 70 000 </a:t>
            </a:r>
            <a:r>
              <a:rPr lang="ru-RU" dirty="0" err="1" smtClean="0"/>
              <a:t>ридов</a:t>
            </a:r>
            <a:r>
              <a:rPr lang="ru-RU" dirty="0" smtClean="0"/>
              <a:t> за полчаса, 5% ошибок.</a:t>
            </a:r>
          </a:p>
          <a:p>
            <a:pPr>
              <a:spcAft>
                <a:spcPts val="1200"/>
              </a:spcAft>
            </a:pPr>
            <a:r>
              <a:rPr lang="en-US" b="1" dirty="0" smtClean="0"/>
              <a:t>Oxford </a:t>
            </a:r>
            <a:r>
              <a:rPr lang="en-US" b="1" dirty="0" err="1" smtClean="0"/>
              <a:t>Nanopore</a:t>
            </a:r>
            <a:r>
              <a:rPr lang="ru-RU" b="1" dirty="0" smtClean="0"/>
              <a:t>: </a:t>
            </a:r>
            <a:r>
              <a:rPr lang="ru-RU" dirty="0" smtClean="0"/>
              <a:t>цепь ДНК просачивается через </a:t>
            </a:r>
            <a:r>
              <a:rPr lang="ru-RU" dirty="0" err="1" smtClean="0"/>
              <a:t>нанопору</a:t>
            </a:r>
            <a:r>
              <a:rPr lang="ru-RU" dirty="0" smtClean="0"/>
              <a:t>, фиксируются характеристики проходящего нуклеотида.</a:t>
            </a:r>
            <a:r>
              <a:rPr lang="en-US" dirty="0" smtClean="0"/>
              <a:t> </a:t>
            </a:r>
            <a:r>
              <a:rPr lang="ru-RU" dirty="0" err="1" smtClean="0"/>
              <a:t>Риды</a:t>
            </a:r>
            <a:r>
              <a:rPr lang="ru-RU" dirty="0" smtClean="0"/>
              <a:t> длиной в десятки тыс. п.н.!!! </a:t>
            </a:r>
            <a:br>
              <a:rPr lang="ru-RU" dirty="0" smtClean="0"/>
            </a:br>
            <a:r>
              <a:rPr lang="ru-RU" dirty="0" smtClean="0"/>
              <a:t>Но пока </a:t>
            </a:r>
            <a:r>
              <a:rPr lang="en-US" dirty="0" smtClean="0"/>
              <a:t>~20% </a:t>
            </a:r>
            <a:r>
              <a:rPr lang="ru-RU" dirty="0" smtClean="0"/>
              <a:t>ошибок.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1348</Words>
  <Application>Microsoft Office PowerPoint</Application>
  <PresentationFormat>Экран (16:9)</PresentationFormat>
  <Paragraphs>202</Paragraphs>
  <Slides>24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Секвенирование</vt:lpstr>
      <vt:lpstr>История</vt:lpstr>
      <vt:lpstr>Для чего</vt:lpstr>
      <vt:lpstr>Секвенирование по Сэнгеру</vt:lpstr>
      <vt:lpstr>Слайд 5</vt:lpstr>
      <vt:lpstr>Платформа 454 Life Sciences (Roche)</vt:lpstr>
      <vt:lpstr>Платформа Illumina (Solexa)</vt:lpstr>
      <vt:lpstr>Случайное покрытие</vt:lpstr>
      <vt:lpstr>Секвенирование «третьего поколения»</vt:lpstr>
      <vt:lpstr>Проблема сборки</vt:lpstr>
      <vt:lpstr>Сборка на геном</vt:lpstr>
      <vt:lpstr>Сборка на геном</vt:lpstr>
      <vt:lpstr>Сборка на геном</vt:lpstr>
      <vt:lpstr>Сборка de novo</vt:lpstr>
      <vt:lpstr>Алгоритмы сборки OLC</vt:lpstr>
      <vt:lpstr>Проблема повторов</vt:lpstr>
      <vt:lpstr>Графы де Брайна</vt:lpstr>
      <vt:lpstr>Графы де Брайна</vt:lpstr>
      <vt:lpstr>Графы де Брайна</vt:lpstr>
      <vt:lpstr>Результат сборки</vt:lpstr>
      <vt:lpstr>Показатели качества сборки</vt:lpstr>
      <vt:lpstr>FastQ формат</vt:lpstr>
      <vt:lpstr>Пересчёт качества в вероятность ошибки</vt:lpstr>
      <vt:lpstr>Пересчёт качества в вероятность ошибки</vt:lpstr>
    </vt:vector>
  </TitlesOfParts>
  <Company>msu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Алгоритмы выравнивания</dc:title>
  <dc:creator>Spirin</dc:creator>
  <cp:lastModifiedBy>Spirin</cp:lastModifiedBy>
  <cp:revision>83</cp:revision>
  <dcterms:created xsi:type="dcterms:W3CDTF">2014-10-01T09:46:58Z</dcterms:created>
  <dcterms:modified xsi:type="dcterms:W3CDTF">2014-11-25T06:33:37Z</dcterms:modified>
</cp:coreProperties>
</file>