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8"/>
  </p:notesMasterIdLst>
  <p:sldIdLst>
    <p:sldId id="256" r:id="rId2"/>
    <p:sldId id="284" r:id="rId3"/>
    <p:sldId id="285" r:id="rId4"/>
    <p:sldId id="286" r:id="rId5"/>
    <p:sldId id="287" r:id="rId6"/>
    <p:sldId id="288" r:id="rId7"/>
    <p:sldId id="293" r:id="rId8"/>
    <p:sldId id="290" r:id="rId9"/>
    <p:sldId id="292" r:id="rId10"/>
    <p:sldId id="291" r:id="rId11"/>
    <p:sldId id="276" r:id="rId12"/>
    <p:sldId id="277" r:id="rId13"/>
    <p:sldId id="278" r:id="rId14"/>
    <p:sldId id="279" r:id="rId15"/>
    <p:sldId id="280" r:id="rId16"/>
    <p:sldId id="281" r:id="rId17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48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49375" y="965200"/>
            <a:ext cx="5067300" cy="347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68925" cy="3859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2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85725" indent="-82550" eaLnBrk="1">
              <a:lnSpc>
                <a:spcPct val="93000"/>
              </a:lnSpc>
              <a:spcBef>
                <a:spcPct val="0"/>
              </a:spcBef>
              <a:buClrTx/>
              <a:buSzPct val="45000"/>
              <a:buFontTx/>
              <a:buNone/>
              <a:tabLst>
                <a:tab pos="857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>
                <a:latin typeface="Arial" charset="0"/>
                <a:ea typeface="msgothic" charset="0"/>
                <a:cs typeface="msgothic" charset="0"/>
              </a:rPr>
              <a:t>Outline of the phylogenetic bootstrap procedure.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7734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 anchor="ctr" anchorCtr="1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err="1">
                <a:ea typeface="Microsoft YaHei" charset="0"/>
                <a:cs typeface="Microsoft YaHei" charset="0"/>
              </a:rPr>
              <a:t>Бутстрэп</a:t>
            </a:r>
            <a:r>
              <a:rPr lang="ru-RU" dirty="0">
                <a:ea typeface="Microsoft YaHei" charset="0"/>
                <a:cs typeface="Microsoft YaHei" charset="0"/>
              </a:rPr>
              <a:t> (англ. </a:t>
            </a:r>
            <a:r>
              <a:rPr lang="en-US" dirty="0">
                <a:ea typeface="Microsoft YaHei" charset="0"/>
                <a:cs typeface="Microsoft YaHei" charset="0"/>
              </a:rPr>
              <a:t>bootstrap) – </a:t>
            </a:r>
            <a:r>
              <a:rPr lang="ru-RU" dirty="0">
                <a:ea typeface="Microsoft YaHei" charset="0"/>
                <a:cs typeface="Microsoft YaHei" charset="0"/>
              </a:rPr>
              <a:t>буквально «петля на заднике ботинка» (облегчающая его надевание)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ea typeface="Microsoft YaHei" charset="0"/>
                <a:cs typeface="Microsoft YaHei" charset="0"/>
              </a:rPr>
              <a:t>Метод расширенного большинства состоит в том, что сначала строится дерево из ветвей, встретившихся в большинстве исходных деревьев, а потом к нему добавляются ветви, не противоречащие уже имеющимся, начиная с наиболее «поддержанных».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7734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К</a:t>
            </a:r>
            <a:r>
              <a:rPr lang="ru-RU" baseline="0" dirty="0" smtClean="0"/>
              <a:t> сожалению, при бутстрэп-анализе теряется информация о длинах ветвей </a:t>
            </a:r>
            <a:r>
              <a:rPr lang="ru-RU" baseline="0" dirty="0" smtClean="0">
                <a:sym typeface="Wingdings" pitchFamily="2" charset="2"/>
              </a:rPr>
              <a:t>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401967" y="9553614"/>
            <a:ext cx="3368802" cy="503293"/>
          </a:xfrm>
          <a:prstGeom prst="rect">
            <a:avLst/>
          </a:prstGeom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EF4FC916-E21A-4C90-BEB4-77675BC8EC96}" type="slidenum">
              <a:rPr lang="ru-RU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2</a:t>
            </a:fld>
            <a:endParaRPr lang="ru-RU" smtClean="0">
              <a:latin typeface="Times New Roman" pitchFamily="16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7624" y="764647"/>
            <a:ext cx="5495520" cy="377096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6914" y="4777554"/>
            <a:ext cx="6218573" cy="4441526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401967" y="9553614"/>
            <a:ext cx="3368802" cy="503293"/>
          </a:xfrm>
          <a:prstGeom prst="rect">
            <a:avLst/>
          </a:prstGeom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C44E6716-B7EC-4343-9166-7DBEF8E1CE34}" type="slidenum">
              <a:rPr lang="ru-RU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3</a:t>
            </a:fld>
            <a:endParaRPr lang="ru-RU" smtClean="0">
              <a:latin typeface="Times New Roman" pitchFamily="16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7624" y="764647"/>
            <a:ext cx="5495520" cy="377096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6914" y="4777554"/>
            <a:ext cx="6218573" cy="4441526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65275" y="965200"/>
            <a:ext cx="4635500" cy="3476625"/>
          </a:xfrm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Times New Roman" pitchFamily="16" charset="0"/>
              </a:rPr>
              <a:t>Цветом </a:t>
            </a:r>
            <a:r>
              <a:rPr lang="ru-RU" dirty="0" smtClean="0">
                <a:latin typeface="Times New Roman" pitchFamily="16" charset="0"/>
              </a:rPr>
              <a:t>выделены общие внутренние ветви – их всего три (из семи).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/>
          </p:nvPr>
        </p:nvSpPr>
        <p:spPr>
          <a:xfrm>
            <a:off x="4401967" y="9553614"/>
            <a:ext cx="3368802" cy="503293"/>
          </a:xfrm>
          <a:prstGeom prst="rect">
            <a:avLst/>
          </a:prstGeom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7185B8FD-8449-406C-B966-3CA7DBFDABE5}" type="slidenum">
              <a:rPr lang="ru-RU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5</a:t>
            </a:fld>
            <a:endParaRPr 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401967" y="9553614"/>
            <a:ext cx="3368802" cy="503293"/>
          </a:xfrm>
          <a:prstGeom prst="rect">
            <a:avLst/>
          </a:prstGeom>
          <a:noFill/>
        </p:spPr>
        <p:txBody>
          <a:bodyPr/>
          <a:lstStyle/>
          <a:p>
            <a:pPr>
              <a:buFont typeface="Times New Roman" pitchFamily="16" charset="0"/>
              <a:buNone/>
            </a:pPr>
            <a:fld id="{A0253424-B296-442B-A186-957995427226}" type="slidenum">
              <a:rPr lang="ru-RU" smtClean="0">
                <a:latin typeface="Times New Roman" pitchFamily="16" charset="0"/>
              </a:rPr>
              <a:pPr>
                <a:buFont typeface="Times New Roman" pitchFamily="16" charset="0"/>
                <a:buNone/>
              </a:pPr>
              <a:t>6</a:t>
            </a:fld>
            <a:endParaRPr lang="ru-RU" smtClean="0">
              <a:latin typeface="Times New Roman" pitchFamily="16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7624" y="764647"/>
            <a:ext cx="5495520" cy="377096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6914" y="4777554"/>
            <a:ext cx="6218573" cy="4441526"/>
          </a:xfrm>
          <a:noFill/>
          <a:ln/>
        </p:spPr>
        <p:txBody>
          <a:bodyPr wrap="none" anchor="ctr"/>
          <a:lstStyle/>
          <a:p>
            <a:r>
              <a:rPr lang="ru-RU" smtClean="0">
                <a:latin typeface="Times New Roman" pitchFamily="16" charset="0"/>
              </a:rPr>
              <a:t>Консенсусное дерево строится по двум или более деревьям с одинаковыми множествами листьев. Оно содержит только те ветви, которые встретились во всех исходных деревьях.</a:t>
            </a:r>
          </a:p>
          <a:p>
            <a:endParaRPr 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65275" y="965200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менее вероятная альтернативная гипотеза: корень</a:t>
            </a:r>
            <a:r>
              <a:rPr lang="ru-RU" baseline="0" dirty="0" smtClean="0"/>
              <a:t> находится в другом месте, а три архейные последовательности – результат горизонтального переноса от предков эубактерии </a:t>
            </a:r>
            <a:r>
              <a:rPr lang="en-US" i="1" baseline="0" dirty="0" err="1" smtClean="0"/>
              <a:t>Deinococcus</a:t>
            </a:r>
            <a:r>
              <a:rPr lang="en-US" baseline="0" dirty="0" smtClean="0"/>
              <a:t> </a:t>
            </a:r>
            <a:r>
              <a:rPr lang="ru-RU" baseline="0" dirty="0" smtClean="0"/>
              <a:t>к предкам архей </a:t>
            </a:r>
            <a:r>
              <a:rPr lang="en-US" i="1" baseline="0" dirty="0" err="1" smtClean="0"/>
              <a:t>Sulfolobus</a:t>
            </a:r>
            <a:r>
              <a:rPr lang="en-US" baseline="0" dirty="0" smtClean="0"/>
              <a:t> </a:t>
            </a:r>
            <a:r>
              <a:rPr lang="ru-RU" baseline="0" dirty="0" smtClean="0"/>
              <a:t>и</a:t>
            </a:r>
            <a:r>
              <a:rPr lang="en-US" baseline="0" dirty="0" smtClean="0"/>
              <a:t> </a:t>
            </a:r>
            <a:r>
              <a:rPr lang="en-US" i="1" baseline="0" dirty="0" err="1" smtClean="0"/>
              <a:t>Aeropyrum</a:t>
            </a:r>
            <a:r>
              <a:rPr lang="ru-RU" baseline="0" dirty="0" smtClean="0"/>
              <a:t>.</a:t>
            </a:r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7734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Этот</a:t>
            </a:r>
            <a:r>
              <a:rPr lang="ru-RU" baseline="0" dirty="0" smtClean="0"/>
              <a:t> способ предполагает молекулярные часы (по крайней мере для самых быстро эволюционирующих последовательностей).</a:t>
            </a:r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7734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Подбор</a:t>
            </a:r>
            <a:r>
              <a:rPr lang="ru-RU" baseline="0" dirty="0" smtClean="0"/>
              <a:t> внешней группы – непростое дело. Нужно, чтобы все последовательности внешней группы достоверно являлись внешними (имели более раннего общего предка с нашими, чем общий предок наших); при этом они не должны быть слишком далёкими, иначе топология дерева ( а тем самым и укоренение) будет недостоверным.</a:t>
            </a:r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7734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C10A-E1FC-4C12-A041-61762F838351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C10A-E1FC-4C12-A041-61762F838351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C10A-E1FC-4C12-A041-61762F838351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C10A-E1FC-4C12-A041-61762F838351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C10A-E1FC-4C12-A041-61762F838351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4787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0602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C10A-E1FC-4C12-A041-61762F838351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C10A-E1FC-4C12-A041-61762F838351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C10A-E1FC-4C12-A041-61762F838351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C10A-E1FC-4C12-A041-61762F838351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C10A-E1FC-4C12-A041-61762F838351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C10A-E1FC-4C12-A041-61762F838351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83" tIns="50392" rIns="100783" bIns="5039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763926"/>
            <a:ext cx="9072563" cy="4989036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7006700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CC10A-E1FC-4C12-A041-61762F838351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7006700"/>
            <a:ext cx="3192198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7006700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84C6-6FA0-4BF6-A71D-B3317DF54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0783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40" indent="-377940" algn="l" defTabSz="100783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869" indent="-314949" algn="l" defTabSz="100783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99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7" indent="-251960" algn="l" defTabSz="100783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637" indent="-251960" algn="l" defTabSz="100783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741363" y="544513"/>
            <a:ext cx="8609012" cy="15589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solidFill>
                  <a:srgbClr val="333333"/>
                </a:solidFill>
              </a:rPr>
              <a:t>Реконструкция </a:t>
            </a:r>
            <a:r>
              <a:rPr lang="ru-RU" sz="4000" b="1" dirty="0">
                <a:solidFill>
                  <a:srgbClr val="333333"/>
                </a:solidFill>
              </a:rPr>
              <a:t>филогенетических </a:t>
            </a:r>
            <a:r>
              <a:rPr lang="ru-RU" sz="4000" b="1" dirty="0" smtClean="0">
                <a:solidFill>
                  <a:srgbClr val="333333"/>
                </a:solidFill>
              </a:rPr>
              <a:t>деревьев</a:t>
            </a:r>
            <a:r>
              <a:rPr lang="en-US" sz="4000" b="1" dirty="0" smtClean="0">
                <a:solidFill>
                  <a:srgbClr val="333333"/>
                </a:solidFill>
              </a:rPr>
              <a:t>, </a:t>
            </a:r>
            <a:r>
              <a:rPr lang="ru-RU" sz="4000" b="1" dirty="0" smtClean="0">
                <a:solidFill>
                  <a:srgbClr val="333333"/>
                </a:solidFill>
              </a:rPr>
              <a:t>ч. 3</a:t>
            </a:r>
            <a:endParaRPr lang="ru-RU" sz="4000" b="1" dirty="0">
              <a:solidFill>
                <a:srgbClr val="3333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712" y="2179637"/>
            <a:ext cx="8001000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Укоренение деревьев. Сравнение деревьев. </a:t>
            </a:r>
            <a:r>
              <a:rPr lang="ru-RU" sz="3200" dirty="0" err="1" smtClean="0">
                <a:solidFill>
                  <a:schemeClr val="tx1"/>
                </a:solidFill>
              </a:rPr>
              <a:t>Бутстрэп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Укоренение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781" y="1413318"/>
            <a:ext cx="6976331" cy="5369788"/>
          </a:xfrm>
          <a:prstGeom prst="rect">
            <a:avLst/>
          </a:prstGeom>
        </p:spPr>
      </p:pic>
      <p:sp>
        <p:nvSpPr>
          <p:cNvPr id="4" name="Textfeld 12"/>
          <p:cNvSpPr txBox="1">
            <a:spLocks noChangeArrowheads="1"/>
          </p:cNvSpPr>
          <p:nvPr/>
        </p:nvSpPr>
        <p:spPr bwMode="auto">
          <a:xfrm>
            <a:off x="7630841" y="1417637"/>
            <a:ext cx="2449784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Schütz </a:t>
            </a:r>
            <a:r>
              <a:rPr lang="de-DE" alt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2000)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94438"/>
            <a:ext cx="9917112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Для подтверждения своей гипотезы о древности некоторого фермента авторы работы укоренили дерево так, чтобы корневая ветвь разделяла археи и эубактерии.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Однако такое укоренение ничем не обосновано!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763588" y="655638"/>
            <a:ext cx="8609012" cy="1173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33"/>
                </a:solidFill>
              </a:rPr>
              <a:t>Укоренение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63588" y="2185988"/>
            <a:ext cx="8609012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sz="3200">
                <a:solidFill>
                  <a:srgbClr val="000000"/>
                </a:solidFill>
              </a:rPr>
              <a:t>В среднюю точку: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5925" y="2360613"/>
            <a:ext cx="3963988" cy="4497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5800" y="2971800"/>
            <a:ext cx="4343400" cy="858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Находим на дереве самый длинный путь от листа к листу и за корень принимаем середину этого пути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val 1"/>
          <p:cNvSpPr>
            <a:spLocks noChangeArrowheads="1"/>
          </p:cNvSpPr>
          <p:nvPr/>
        </p:nvSpPr>
        <p:spPr bwMode="auto">
          <a:xfrm>
            <a:off x="1565275" y="4297363"/>
            <a:ext cx="3322638" cy="3216275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41363" y="600075"/>
            <a:ext cx="8609012" cy="1173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33"/>
                </a:solidFill>
              </a:rPr>
              <a:t>Укоренение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63588" y="1874838"/>
            <a:ext cx="8609012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sz="3200">
                <a:solidFill>
                  <a:srgbClr val="000000"/>
                </a:solidFill>
              </a:rPr>
              <a:t>Используя внешнюю группу </a:t>
            </a:r>
            <a:br>
              <a:rPr lang="ru-RU" sz="3200">
                <a:solidFill>
                  <a:srgbClr val="000000"/>
                </a:solidFill>
              </a:rPr>
            </a:br>
            <a:r>
              <a:rPr lang="ru-RU" sz="3200">
                <a:solidFill>
                  <a:srgbClr val="000000"/>
                </a:solidFill>
              </a:rPr>
              <a:t>(«аутгруппу», outgroup):</a:t>
            </a:r>
            <a:br>
              <a:rPr lang="ru-RU" sz="3200">
                <a:solidFill>
                  <a:srgbClr val="000000"/>
                </a:solidFill>
              </a:rPr>
            </a:br>
            <a:endParaRPr lang="ru-RU" sz="3200">
              <a:solidFill>
                <a:srgbClr val="000000"/>
              </a:solidFill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9150" y="2962275"/>
            <a:ext cx="2897188" cy="405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943600" y="3070225"/>
            <a:ext cx="3897313" cy="162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В данном случае укоренено дерево четырёх растений, для чего пришлось построить дерево с участием внешней группы — трёх животных (в синем круге)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741363" y="555625"/>
            <a:ext cx="8609012" cy="126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33"/>
                </a:solidFill>
              </a:rPr>
              <a:t>Бутстрэп-анализ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41363" y="1951038"/>
            <a:ext cx="8609012" cy="467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1800" indent="-320675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2400">
                <a:solidFill>
                  <a:srgbClr val="000000"/>
                </a:solidFill>
              </a:rPr>
              <a:t>Из входного выравнивания делается много (например, 100) так наз. «бутстрэп-реплик».</a:t>
            </a:r>
          </a:p>
          <a:p>
            <a:pPr marL="431800" indent="-320675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ru-RU" sz="2400">
              <a:solidFill>
                <a:srgbClr val="000000"/>
              </a:solidFill>
            </a:endParaRPr>
          </a:p>
          <a:p>
            <a:pPr marL="431800" indent="-320675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2400">
                <a:solidFill>
                  <a:srgbClr val="000000"/>
                </a:solidFill>
              </a:rPr>
              <a:t>Каждая бутстрэп-реплика получается в результате случайного удаления половины столбцов из выравнивания с заменой их копиями других (тоже случайно выбранных) столбцов.</a:t>
            </a:r>
          </a:p>
          <a:p>
            <a:pPr marL="431800" indent="-320675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ru-RU" sz="2400">
              <a:solidFill>
                <a:srgbClr val="000000"/>
              </a:solidFill>
            </a:endParaRPr>
          </a:p>
          <a:p>
            <a:pPr marL="431800" indent="-320675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2400">
                <a:solidFill>
                  <a:srgbClr val="000000"/>
                </a:solidFill>
              </a:rPr>
              <a:t>Смысл в том, чтобы построить дерево по половине данных и затем сравнить результаты от по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ru-RU" sz="2400">
                <a:solidFill>
                  <a:srgbClr val="000000"/>
                </a:solidFill>
              </a:rPr>
              <a:t>разному выбранных половин.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358775" y="420688"/>
            <a:ext cx="936307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</a:rPr>
              <a:t>Outline of the phylogenetic bootstrap procedure.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6926263"/>
            <a:ext cx="2794000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775" y="1177925"/>
            <a:ext cx="8604250" cy="5195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39775" y="6583363"/>
            <a:ext cx="4319588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solidFill>
                  <a:srgbClr val="000000"/>
                </a:solidFill>
              </a:rPr>
              <a:t>Stamatakis A , Izquierdo-Carrasco F Brief Bioinform 2011;12:270-279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741363" y="555625"/>
            <a:ext cx="8609012" cy="126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33"/>
                </a:solidFill>
              </a:rPr>
              <a:t>Бутстрэп-анализ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41363" y="2101850"/>
            <a:ext cx="8609012" cy="4995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lnSpc>
                <a:spcPct val="100000"/>
              </a:lnSpc>
              <a:spcAft>
                <a:spcPts val="600"/>
              </a:spcAft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sz="2800">
                <a:solidFill>
                  <a:srgbClr val="000000"/>
                </a:solidFill>
              </a:rPr>
              <a:t>создаём из входного выравнивания 100 бутстрэп-реплик;</a:t>
            </a:r>
          </a:p>
          <a:p>
            <a:pPr marL="428625" indent="-323850">
              <a:lnSpc>
                <a:spcPct val="100000"/>
              </a:lnSpc>
              <a:spcAft>
                <a:spcPts val="600"/>
              </a:spcAft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sz="2800">
                <a:solidFill>
                  <a:srgbClr val="000000"/>
                </a:solidFill>
              </a:rPr>
              <a:t>для каждой из реплик строим по дереву;</a:t>
            </a:r>
          </a:p>
          <a:p>
            <a:pPr marL="428625" indent="-323850">
              <a:lnSpc>
                <a:spcPct val="100000"/>
              </a:lnSpc>
              <a:spcAft>
                <a:spcPts val="600"/>
              </a:spcAft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sz="2800">
                <a:solidFill>
                  <a:srgbClr val="000000"/>
                </a:solidFill>
              </a:rPr>
              <a:t>из 100 деревьев строим дерево по методу расширенного большинства («</a:t>
            </a:r>
            <a:r>
              <a:rPr lang="en-US" sz="2800">
                <a:solidFill>
                  <a:srgbClr val="000000"/>
                </a:solidFill>
              </a:rPr>
              <a:t>Extended </a:t>
            </a:r>
            <a:r>
              <a:rPr lang="ru-RU" sz="2800">
                <a:solidFill>
                  <a:srgbClr val="000000"/>
                </a:solidFill>
              </a:rPr>
              <a:t>majority-rule tree»).</a:t>
            </a:r>
            <a:br>
              <a:rPr lang="ru-RU" sz="2800">
                <a:solidFill>
                  <a:srgbClr val="000000"/>
                </a:solidFill>
              </a:rPr>
            </a:br>
            <a:r>
              <a:rPr lang="ru-RU" sz="2800">
                <a:solidFill>
                  <a:srgbClr val="000000"/>
                </a:solidFill>
              </a:rPr>
              <a:t/>
            </a:r>
            <a:br>
              <a:rPr lang="ru-RU" sz="2800">
                <a:solidFill>
                  <a:srgbClr val="000000"/>
                </a:solidFill>
              </a:rPr>
            </a:br>
            <a:r>
              <a:rPr lang="ru-RU" sz="2400">
                <a:solidFill>
                  <a:srgbClr val="000000"/>
                </a:solidFill>
              </a:rPr>
              <a:t>Помимо того, что (как правило) возрастает качество реконструкции, есть возможность оценить достоверность каждой ветви по т.н. «бутстрэп-поддержке», то есть проценту деревьев, в которых  встретилась данная ветвь.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763588" y="565150"/>
            <a:ext cx="8609012" cy="126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333333"/>
                </a:solidFill>
              </a:rPr>
              <a:t>Бутстрэп-анализ</a:t>
            </a:r>
            <a:br>
              <a:rPr lang="ru-RU" sz="4400" b="1">
                <a:solidFill>
                  <a:srgbClr val="333333"/>
                </a:solidFill>
              </a:rPr>
            </a:br>
            <a:r>
              <a:rPr lang="ru-RU" sz="2800" b="1">
                <a:solidFill>
                  <a:srgbClr val="333333"/>
                </a:solidFill>
              </a:rPr>
              <a:t>(пример результата)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41363" y="2101850"/>
            <a:ext cx="8609012" cy="538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6560" rIns="0" bIns="0"/>
          <a:lstStyle/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ru-RU" sz="1200">
              <a:solidFill>
                <a:srgbClr val="000000"/>
              </a:solidFill>
              <a:latin typeface="Courier New" pitchFamily="49" charset="0"/>
            </a:endParaRP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                     +------ RHIEC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              +-99.0-|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       +-90.2-|      +------ AGRRK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       |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+100.0-|      +------------- BRAJA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|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       |      +-------------------- RHOS4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+-60.6-|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|      |                    +------ BURCA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       |      |             +-84.5-|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+-73.0-|      +--------82.6-|      +------ RALPJ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|      |              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       |      |                    +------------- NEIMA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+-97.2-|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|      |      +---------------------------------- PSEAE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|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       |      |                                  +------ VIBCH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+-89.0-|      +-----------------------------82.0-|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|      |                                         +------ VIBFM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|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       |      |                                         +------ PASMU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+------|      +-----------------------------------100.0-|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|                                                +------ HAEIN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|                                                +------ ECOLI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|                                         +-76.7-|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+------------------------------------50.1-|      +------ ERWCT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                                        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                                                +------------- PROMH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|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ru-RU" sz="1200">
                <a:solidFill>
                  <a:srgbClr val="000000"/>
                </a:solidFill>
                <a:latin typeface="Courier New" pitchFamily="49" charset="0"/>
              </a:rPr>
              <a:t>  +-------------------------------------------------------------- YERPE</a:t>
            </a:r>
          </a:p>
          <a:p>
            <a:pPr marL="431800" indent="-320675">
              <a:lnSpc>
                <a:spcPct val="89000"/>
              </a:lnSpc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ru-RU" sz="120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mtClean="0"/>
              <a:t>Сравнение деревьев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720725" y="1800225"/>
            <a:ext cx="7920038" cy="441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>
                <a:solidFill>
                  <a:srgbClr val="000000"/>
                </a:solidFill>
              </a:rPr>
              <a:t>Программы реконструкции филогении так же ненадёжны, как и любые другие компьютерные программы предсказания биологических фактов.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>
                <a:solidFill>
                  <a:srgbClr val="000000"/>
                </a:solidFill>
              </a:rPr>
              <a:t>Поэтому (в частности) возможны различные варианты реконструкции по одним и тем же данным.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>
                <a:solidFill>
                  <a:srgbClr val="000000"/>
                </a:solidFill>
              </a:rPr>
              <a:t>Встаёт задача сравнения различных деревьев с одним и тем же множеством листьев.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7975"/>
            <a:ext cx="9070975" cy="1250950"/>
          </a:xfrm>
        </p:spPr>
        <p:txBody>
          <a:bodyPr tIns="38808"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mtClean="0"/>
              <a:t>Напоминание: ветвь дерева как разбиение множества листьев</a:t>
            </a: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2484438" y="2663825"/>
            <a:ext cx="900112" cy="539750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 flipV="1">
            <a:off x="2303463" y="3201988"/>
            <a:ext cx="1079500" cy="903287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 flipH="1" flipV="1">
            <a:off x="3381375" y="3203575"/>
            <a:ext cx="1263650" cy="182563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 flipH="1">
            <a:off x="4643438" y="2160588"/>
            <a:ext cx="1082675" cy="1223962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 flipH="1" flipV="1">
            <a:off x="4643438" y="3381375"/>
            <a:ext cx="182562" cy="723900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 flipV="1">
            <a:off x="4464050" y="4102100"/>
            <a:ext cx="360363" cy="903288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 flipH="1" flipV="1">
            <a:off x="4821238" y="4102100"/>
            <a:ext cx="1263650" cy="363538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2160588" y="2376488"/>
            <a:ext cx="360362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r>
              <a:rPr lang="ru-RU" sz="22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1979613" y="4032250"/>
            <a:ext cx="360362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r>
              <a:rPr lang="ru-RU" sz="22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5688013" y="1908175"/>
            <a:ext cx="360362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r>
              <a:rPr lang="ru-RU" sz="22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5133" name="Text Box 12"/>
          <p:cNvSpPr txBox="1">
            <a:spLocks noChangeArrowheads="1"/>
          </p:cNvSpPr>
          <p:nvPr/>
        </p:nvSpPr>
        <p:spPr bwMode="auto">
          <a:xfrm>
            <a:off x="4248150" y="4967288"/>
            <a:ext cx="395288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r>
              <a:rPr lang="ru-RU" sz="22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6083300" y="4319588"/>
            <a:ext cx="360363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04" rIns="90000" bIns="45000"/>
          <a:lstStyle/>
          <a:p>
            <a:r>
              <a:rPr lang="ru-RU" sz="22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1044575" y="5400675"/>
            <a:ext cx="2160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ru-RU">
                <a:solidFill>
                  <a:srgbClr val="000000"/>
                </a:solidFill>
              </a:rPr>
              <a:t>{A,C} vs {B,D,E}</a:t>
            </a:r>
          </a:p>
        </p:txBody>
      </p:sp>
      <p:sp>
        <p:nvSpPr>
          <p:cNvPr id="5136" name="Text Box 15"/>
          <p:cNvSpPr txBox="1">
            <a:spLocks noChangeArrowheads="1"/>
          </p:cNvSpPr>
          <p:nvPr/>
        </p:nvSpPr>
        <p:spPr bwMode="auto">
          <a:xfrm>
            <a:off x="6804025" y="2879725"/>
            <a:ext cx="2160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ru-RU">
                <a:solidFill>
                  <a:srgbClr val="000000"/>
                </a:solidFill>
              </a:rPr>
              <a:t>{A,B,C} vs {D,E}</a:t>
            </a:r>
          </a:p>
        </p:txBody>
      </p:sp>
      <p:sp>
        <p:nvSpPr>
          <p:cNvPr id="5137" name="Line 16"/>
          <p:cNvSpPr>
            <a:spLocks noChangeShapeType="1"/>
          </p:cNvSpPr>
          <p:nvPr/>
        </p:nvSpPr>
        <p:spPr bwMode="auto">
          <a:xfrm flipV="1">
            <a:off x="2484438" y="3417888"/>
            <a:ext cx="1260475" cy="180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8" name="Line 17"/>
          <p:cNvSpPr>
            <a:spLocks noChangeShapeType="1"/>
          </p:cNvSpPr>
          <p:nvPr/>
        </p:nvSpPr>
        <p:spPr bwMode="auto">
          <a:xfrm flipH="1">
            <a:off x="4822825" y="3060700"/>
            <a:ext cx="1982788" cy="539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87"/>
          <p:cNvSpPr>
            <a:spLocks noChangeShapeType="1"/>
          </p:cNvSpPr>
          <p:nvPr/>
        </p:nvSpPr>
        <p:spPr bwMode="auto">
          <a:xfrm flipH="1">
            <a:off x="185738" y="1182688"/>
            <a:ext cx="37290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47" name="Rectangle 88"/>
          <p:cNvSpPr>
            <a:spLocks noChangeArrowheads="1"/>
          </p:cNvSpPr>
          <p:nvPr/>
        </p:nvSpPr>
        <p:spPr bwMode="auto">
          <a:xfrm>
            <a:off x="3959225" y="1128713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6148" name="Line 89"/>
          <p:cNvSpPr>
            <a:spLocks noChangeShapeType="1"/>
          </p:cNvSpPr>
          <p:nvPr/>
        </p:nvSpPr>
        <p:spPr bwMode="auto">
          <a:xfrm flipH="1">
            <a:off x="600075" y="1862138"/>
            <a:ext cx="3314700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49" name="Rectangle 90"/>
          <p:cNvSpPr>
            <a:spLocks noChangeArrowheads="1"/>
          </p:cNvSpPr>
          <p:nvPr/>
        </p:nvSpPr>
        <p:spPr bwMode="auto">
          <a:xfrm>
            <a:off x="3959225" y="1808163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6150" name="Line 91"/>
          <p:cNvSpPr>
            <a:spLocks noChangeShapeType="1"/>
          </p:cNvSpPr>
          <p:nvPr/>
        </p:nvSpPr>
        <p:spPr bwMode="auto">
          <a:xfrm flipH="1">
            <a:off x="1014413" y="2543175"/>
            <a:ext cx="2900362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51" name="Rectangle 92"/>
          <p:cNvSpPr>
            <a:spLocks noChangeArrowheads="1"/>
          </p:cNvSpPr>
          <p:nvPr/>
        </p:nvSpPr>
        <p:spPr bwMode="auto">
          <a:xfrm>
            <a:off x="3959225" y="2490788"/>
            <a:ext cx="2762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6152" name="Line 93"/>
          <p:cNvSpPr>
            <a:spLocks noChangeShapeType="1"/>
          </p:cNvSpPr>
          <p:nvPr/>
        </p:nvSpPr>
        <p:spPr bwMode="auto">
          <a:xfrm flipH="1">
            <a:off x="1428750" y="3224213"/>
            <a:ext cx="248602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53" name="Rectangle 94"/>
          <p:cNvSpPr>
            <a:spLocks noChangeArrowheads="1"/>
          </p:cNvSpPr>
          <p:nvPr/>
        </p:nvSpPr>
        <p:spPr bwMode="auto">
          <a:xfrm>
            <a:off x="3959225" y="3168650"/>
            <a:ext cx="327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6154" name="Line 95"/>
          <p:cNvSpPr>
            <a:spLocks noChangeShapeType="1"/>
          </p:cNvSpPr>
          <p:nvPr/>
        </p:nvSpPr>
        <p:spPr bwMode="auto">
          <a:xfrm flipH="1">
            <a:off x="1843088" y="3903663"/>
            <a:ext cx="207168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55" name="Rectangle 96"/>
          <p:cNvSpPr>
            <a:spLocks noChangeArrowheads="1"/>
          </p:cNvSpPr>
          <p:nvPr/>
        </p:nvSpPr>
        <p:spPr bwMode="auto">
          <a:xfrm>
            <a:off x="3959225" y="3849688"/>
            <a:ext cx="26193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6156" name="Line 97"/>
          <p:cNvSpPr>
            <a:spLocks noChangeShapeType="1"/>
          </p:cNvSpPr>
          <p:nvPr/>
        </p:nvSpPr>
        <p:spPr bwMode="auto">
          <a:xfrm flipH="1">
            <a:off x="3500438" y="4584700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57" name="Rectangle 98"/>
          <p:cNvSpPr>
            <a:spLocks noChangeArrowheads="1"/>
          </p:cNvSpPr>
          <p:nvPr/>
        </p:nvSpPr>
        <p:spPr bwMode="auto">
          <a:xfrm>
            <a:off x="3959225" y="4530725"/>
            <a:ext cx="1778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6158" name="Line 99"/>
          <p:cNvSpPr>
            <a:spLocks noChangeShapeType="1"/>
          </p:cNvSpPr>
          <p:nvPr/>
        </p:nvSpPr>
        <p:spPr bwMode="auto">
          <a:xfrm flipH="1">
            <a:off x="3500438" y="5265738"/>
            <a:ext cx="4143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59" name="Rectangle 100"/>
          <p:cNvSpPr>
            <a:spLocks noChangeArrowheads="1"/>
          </p:cNvSpPr>
          <p:nvPr/>
        </p:nvSpPr>
        <p:spPr bwMode="auto">
          <a:xfrm>
            <a:off x="3959225" y="5211763"/>
            <a:ext cx="3286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6160" name="Line 101"/>
          <p:cNvSpPr>
            <a:spLocks noChangeShapeType="1"/>
          </p:cNvSpPr>
          <p:nvPr/>
        </p:nvSpPr>
        <p:spPr bwMode="auto">
          <a:xfrm flipH="1">
            <a:off x="2257425" y="4924425"/>
            <a:ext cx="1243013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1" name="Line 102"/>
          <p:cNvSpPr>
            <a:spLocks noChangeShapeType="1"/>
          </p:cNvSpPr>
          <p:nvPr/>
        </p:nvSpPr>
        <p:spPr bwMode="auto">
          <a:xfrm>
            <a:off x="3500438" y="4584700"/>
            <a:ext cx="1587" cy="68103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2" name="Line 103"/>
          <p:cNvSpPr>
            <a:spLocks noChangeShapeType="1"/>
          </p:cNvSpPr>
          <p:nvPr/>
        </p:nvSpPr>
        <p:spPr bwMode="auto">
          <a:xfrm flipH="1">
            <a:off x="3086100" y="5945188"/>
            <a:ext cx="82867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3" name="Rectangle 104"/>
          <p:cNvSpPr>
            <a:spLocks noChangeArrowheads="1"/>
          </p:cNvSpPr>
          <p:nvPr/>
        </p:nvSpPr>
        <p:spPr bwMode="auto">
          <a:xfrm>
            <a:off x="3959225" y="5892800"/>
            <a:ext cx="3175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6164" name="Line 105"/>
          <p:cNvSpPr>
            <a:spLocks noChangeShapeType="1"/>
          </p:cNvSpPr>
          <p:nvPr/>
        </p:nvSpPr>
        <p:spPr bwMode="auto">
          <a:xfrm flipH="1">
            <a:off x="3500438" y="6627813"/>
            <a:ext cx="4143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5" name="Rectangle 106"/>
          <p:cNvSpPr>
            <a:spLocks noChangeArrowheads="1"/>
          </p:cNvSpPr>
          <p:nvPr/>
        </p:nvSpPr>
        <p:spPr bwMode="auto">
          <a:xfrm>
            <a:off x="3959225" y="6572250"/>
            <a:ext cx="1555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6166" name="Line 107"/>
          <p:cNvSpPr>
            <a:spLocks noChangeShapeType="1"/>
          </p:cNvSpPr>
          <p:nvPr/>
        </p:nvSpPr>
        <p:spPr bwMode="auto">
          <a:xfrm flipH="1">
            <a:off x="3500438" y="7305675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7" name="Rectangle 108"/>
          <p:cNvSpPr>
            <a:spLocks noChangeArrowheads="1"/>
          </p:cNvSpPr>
          <p:nvPr/>
        </p:nvSpPr>
        <p:spPr bwMode="auto">
          <a:xfrm>
            <a:off x="3959225" y="7253288"/>
            <a:ext cx="2778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6168" name="Line 109"/>
          <p:cNvSpPr>
            <a:spLocks noChangeShapeType="1"/>
          </p:cNvSpPr>
          <p:nvPr/>
        </p:nvSpPr>
        <p:spPr bwMode="auto">
          <a:xfrm flipH="1">
            <a:off x="3086100" y="6965950"/>
            <a:ext cx="414338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69" name="Line 110"/>
          <p:cNvSpPr>
            <a:spLocks noChangeShapeType="1"/>
          </p:cNvSpPr>
          <p:nvPr/>
        </p:nvSpPr>
        <p:spPr bwMode="auto">
          <a:xfrm>
            <a:off x="3500438" y="6627813"/>
            <a:ext cx="1587" cy="6778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0" name="Line 111"/>
          <p:cNvSpPr>
            <a:spLocks noChangeShapeType="1"/>
          </p:cNvSpPr>
          <p:nvPr/>
        </p:nvSpPr>
        <p:spPr bwMode="auto">
          <a:xfrm flipH="1">
            <a:off x="2257425" y="6454775"/>
            <a:ext cx="828675" cy="31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1" name="Line 112"/>
          <p:cNvSpPr>
            <a:spLocks noChangeShapeType="1"/>
          </p:cNvSpPr>
          <p:nvPr/>
        </p:nvSpPr>
        <p:spPr bwMode="auto">
          <a:xfrm>
            <a:off x="3086100" y="5945188"/>
            <a:ext cx="1588" cy="10207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2" name="Line 113"/>
          <p:cNvSpPr>
            <a:spLocks noChangeShapeType="1"/>
          </p:cNvSpPr>
          <p:nvPr/>
        </p:nvSpPr>
        <p:spPr bwMode="auto">
          <a:xfrm flipH="1">
            <a:off x="1843088" y="5689600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3" name="Line 114"/>
          <p:cNvSpPr>
            <a:spLocks noChangeShapeType="1"/>
          </p:cNvSpPr>
          <p:nvPr/>
        </p:nvSpPr>
        <p:spPr bwMode="auto">
          <a:xfrm>
            <a:off x="2257425" y="4924425"/>
            <a:ext cx="1588" cy="153035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4" name="Line 115"/>
          <p:cNvSpPr>
            <a:spLocks noChangeShapeType="1"/>
          </p:cNvSpPr>
          <p:nvPr/>
        </p:nvSpPr>
        <p:spPr bwMode="auto">
          <a:xfrm flipH="1">
            <a:off x="1428750" y="4795838"/>
            <a:ext cx="414338" cy="31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5" name="Line 116"/>
          <p:cNvSpPr>
            <a:spLocks noChangeShapeType="1"/>
          </p:cNvSpPr>
          <p:nvPr/>
        </p:nvSpPr>
        <p:spPr bwMode="auto">
          <a:xfrm>
            <a:off x="1843088" y="3903663"/>
            <a:ext cx="1587" cy="178593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6" name="Line 117"/>
          <p:cNvSpPr>
            <a:spLocks noChangeShapeType="1"/>
          </p:cNvSpPr>
          <p:nvPr/>
        </p:nvSpPr>
        <p:spPr bwMode="auto">
          <a:xfrm flipH="1">
            <a:off x="1014413" y="4008438"/>
            <a:ext cx="414337" cy="31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7" name="Line 118"/>
          <p:cNvSpPr>
            <a:spLocks noChangeShapeType="1"/>
          </p:cNvSpPr>
          <p:nvPr/>
        </p:nvSpPr>
        <p:spPr bwMode="auto">
          <a:xfrm>
            <a:off x="1428750" y="3224213"/>
            <a:ext cx="1588" cy="157162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8" name="Line 119"/>
          <p:cNvSpPr>
            <a:spLocks noChangeShapeType="1"/>
          </p:cNvSpPr>
          <p:nvPr/>
        </p:nvSpPr>
        <p:spPr bwMode="auto">
          <a:xfrm flipH="1">
            <a:off x="600075" y="3276600"/>
            <a:ext cx="414338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79" name="Line 120"/>
          <p:cNvSpPr>
            <a:spLocks noChangeShapeType="1"/>
          </p:cNvSpPr>
          <p:nvPr/>
        </p:nvSpPr>
        <p:spPr bwMode="auto">
          <a:xfrm>
            <a:off x="1014413" y="2543175"/>
            <a:ext cx="3175" cy="146526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0" name="Line 121"/>
          <p:cNvSpPr>
            <a:spLocks noChangeShapeType="1"/>
          </p:cNvSpPr>
          <p:nvPr/>
        </p:nvSpPr>
        <p:spPr bwMode="auto">
          <a:xfrm flipH="1">
            <a:off x="185738" y="2568575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1" name="Line 122"/>
          <p:cNvSpPr>
            <a:spLocks noChangeShapeType="1"/>
          </p:cNvSpPr>
          <p:nvPr/>
        </p:nvSpPr>
        <p:spPr bwMode="auto">
          <a:xfrm>
            <a:off x="600075" y="1862138"/>
            <a:ext cx="1588" cy="14144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2" name="Line 123"/>
          <p:cNvSpPr>
            <a:spLocks noChangeShapeType="1"/>
          </p:cNvSpPr>
          <p:nvPr/>
        </p:nvSpPr>
        <p:spPr bwMode="auto">
          <a:xfrm>
            <a:off x="185738" y="1182688"/>
            <a:ext cx="1587" cy="13858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3" name="Line 129"/>
          <p:cNvSpPr>
            <a:spLocks noChangeShapeType="1"/>
          </p:cNvSpPr>
          <p:nvPr/>
        </p:nvSpPr>
        <p:spPr bwMode="auto">
          <a:xfrm flipH="1">
            <a:off x="7624763" y="1211263"/>
            <a:ext cx="1160462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4" name="Rectangle 130"/>
          <p:cNvSpPr>
            <a:spLocks noChangeArrowheads="1"/>
          </p:cNvSpPr>
          <p:nvPr/>
        </p:nvSpPr>
        <p:spPr bwMode="auto">
          <a:xfrm>
            <a:off x="8831263" y="1157288"/>
            <a:ext cx="3333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6185" name="Line 131"/>
          <p:cNvSpPr>
            <a:spLocks noChangeShapeType="1"/>
          </p:cNvSpPr>
          <p:nvPr/>
        </p:nvSpPr>
        <p:spPr bwMode="auto">
          <a:xfrm flipH="1">
            <a:off x="7624763" y="1870075"/>
            <a:ext cx="1160462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6" name="Rectangle 132"/>
          <p:cNvSpPr>
            <a:spLocks noChangeArrowheads="1"/>
          </p:cNvSpPr>
          <p:nvPr/>
        </p:nvSpPr>
        <p:spPr bwMode="auto">
          <a:xfrm>
            <a:off x="8831263" y="1816100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6187" name="Line 133"/>
          <p:cNvSpPr>
            <a:spLocks noChangeShapeType="1"/>
          </p:cNvSpPr>
          <p:nvPr/>
        </p:nvSpPr>
        <p:spPr bwMode="auto">
          <a:xfrm flipH="1">
            <a:off x="5057775" y="1539875"/>
            <a:ext cx="256698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8" name="Line 134"/>
          <p:cNvSpPr>
            <a:spLocks noChangeShapeType="1"/>
          </p:cNvSpPr>
          <p:nvPr/>
        </p:nvSpPr>
        <p:spPr bwMode="auto">
          <a:xfrm>
            <a:off x="7624763" y="1211263"/>
            <a:ext cx="1587" cy="65881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89" name="Line 135"/>
          <p:cNvSpPr>
            <a:spLocks noChangeShapeType="1"/>
          </p:cNvSpPr>
          <p:nvPr/>
        </p:nvSpPr>
        <p:spPr bwMode="auto">
          <a:xfrm flipH="1">
            <a:off x="7580313" y="2532063"/>
            <a:ext cx="1204912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90" name="Rectangle 136"/>
          <p:cNvSpPr>
            <a:spLocks noChangeArrowheads="1"/>
          </p:cNvSpPr>
          <p:nvPr/>
        </p:nvSpPr>
        <p:spPr bwMode="auto">
          <a:xfrm>
            <a:off x="8831263" y="2478088"/>
            <a:ext cx="2778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6191" name="Line 137"/>
          <p:cNvSpPr>
            <a:spLocks noChangeShapeType="1"/>
          </p:cNvSpPr>
          <p:nvPr/>
        </p:nvSpPr>
        <p:spPr bwMode="auto">
          <a:xfrm flipH="1">
            <a:off x="8116888" y="3192463"/>
            <a:ext cx="668337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92" name="Rectangle 138"/>
          <p:cNvSpPr>
            <a:spLocks noChangeArrowheads="1"/>
          </p:cNvSpPr>
          <p:nvPr/>
        </p:nvSpPr>
        <p:spPr bwMode="auto">
          <a:xfrm>
            <a:off x="8831263" y="3136900"/>
            <a:ext cx="2794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6193" name="Line 139"/>
          <p:cNvSpPr>
            <a:spLocks noChangeShapeType="1"/>
          </p:cNvSpPr>
          <p:nvPr/>
        </p:nvSpPr>
        <p:spPr bwMode="auto">
          <a:xfrm flipH="1">
            <a:off x="8353425" y="3852863"/>
            <a:ext cx="43338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94" name="Rectangle 140"/>
          <p:cNvSpPr>
            <a:spLocks noChangeArrowheads="1"/>
          </p:cNvSpPr>
          <p:nvPr/>
        </p:nvSpPr>
        <p:spPr bwMode="auto">
          <a:xfrm>
            <a:off x="8831263" y="3798888"/>
            <a:ext cx="327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6195" name="Line 141"/>
          <p:cNvSpPr>
            <a:spLocks noChangeShapeType="1"/>
          </p:cNvSpPr>
          <p:nvPr/>
        </p:nvSpPr>
        <p:spPr bwMode="auto">
          <a:xfrm flipH="1">
            <a:off x="8412163" y="4513263"/>
            <a:ext cx="373062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96" name="Rectangle 142"/>
          <p:cNvSpPr>
            <a:spLocks noChangeArrowheads="1"/>
          </p:cNvSpPr>
          <p:nvPr/>
        </p:nvSpPr>
        <p:spPr bwMode="auto">
          <a:xfrm>
            <a:off x="8831263" y="4459288"/>
            <a:ext cx="3175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6197" name="Line 143"/>
          <p:cNvSpPr>
            <a:spLocks noChangeShapeType="1"/>
          </p:cNvSpPr>
          <p:nvPr/>
        </p:nvSpPr>
        <p:spPr bwMode="auto">
          <a:xfrm flipH="1">
            <a:off x="8412163" y="5173663"/>
            <a:ext cx="373062" cy="317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98" name="Rectangle 144"/>
          <p:cNvSpPr>
            <a:spLocks noChangeArrowheads="1"/>
          </p:cNvSpPr>
          <p:nvPr/>
        </p:nvSpPr>
        <p:spPr bwMode="auto">
          <a:xfrm>
            <a:off x="8831263" y="5119688"/>
            <a:ext cx="26193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6199" name="Line 145"/>
          <p:cNvSpPr>
            <a:spLocks noChangeShapeType="1"/>
          </p:cNvSpPr>
          <p:nvPr/>
        </p:nvSpPr>
        <p:spPr bwMode="auto">
          <a:xfrm flipH="1">
            <a:off x="8353425" y="4843463"/>
            <a:ext cx="5873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0" name="Line 146"/>
          <p:cNvSpPr>
            <a:spLocks noChangeShapeType="1"/>
          </p:cNvSpPr>
          <p:nvPr/>
        </p:nvSpPr>
        <p:spPr bwMode="auto">
          <a:xfrm>
            <a:off x="8412163" y="4513263"/>
            <a:ext cx="1587" cy="6604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1" name="Line 147"/>
          <p:cNvSpPr>
            <a:spLocks noChangeShapeType="1"/>
          </p:cNvSpPr>
          <p:nvPr/>
        </p:nvSpPr>
        <p:spPr bwMode="auto">
          <a:xfrm flipH="1">
            <a:off x="8315325" y="4346575"/>
            <a:ext cx="38100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2" name="Line 148"/>
          <p:cNvSpPr>
            <a:spLocks noChangeShapeType="1"/>
          </p:cNvSpPr>
          <p:nvPr/>
        </p:nvSpPr>
        <p:spPr bwMode="auto">
          <a:xfrm>
            <a:off x="8353425" y="3852863"/>
            <a:ext cx="1588" cy="9906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3" name="Line 149"/>
          <p:cNvSpPr>
            <a:spLocks noChangeShapeType="1"/>
          </p:cNvSpPr>
          <p:nvPr/>
        </p:nvSpPr>
        <p:spPr bwMode="auto">
          <a:xfrm flipH="1">
            <a:off x="8399463" y="5834063"/>
            <a:ext cx="387350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4" name="Rectangle 150"/>
          <p:cNvSpPr>
            <a:spLocks noChangeArrowheads="1"/>
          </p:cNvSpPr>
          <p:nvPr/>
        </p:nvSpPr>
        <p:spPr bwMode="auto">
          <a:xfrm>
            <a:off x="8831263" y="5780088"/>
            <a:ext cx="1555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6205" name="Line 151"/>
          <p:cNvSpPr>
            <a:spLocks noChangeShapeType="1"/>
          </p:cNvSpPr>
          <p:nvPr/>
        </p:nvSpPr>
        <p:spPr bwMode="auto">
          <a:xfrm flipH="1">
            <a:off x="8696325" y="6496050"/>
            <a:ext cx="9048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6" name="Rectangle 152"/>
          <p:cNvSpPr>
            <a:spLocks noChangeArrowheads="1"/>
          </p:cNvSpPr>
          <p:nvPr/>
        </p:nvSpPr>
        <p:spPr bwMode="auto">
          <a:xfrm>
            <a:off x="8831263" y="6442075"/>
            <a:ext cx="3286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6207" name="Line 153"/>
          <p:cNvSpPr>
            <a:spLocks noChangeShapeType="1"/>
          </p:cNvSpPr>
          <p:nvPr/>
        </p:nvSpPr>
        <p:spPr bwMode="auto">
          <a:xfrm flipH="1">
            <a:off x="8696325" y="7154863"/>
            <a:ext cx="9048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08" name="Rectangle 154"/>
          <p:cNvSpPr>
            <a:spLocks noChangeArrowheads="1"/>
          </p:cNvSpPr>
          <p:nvPr/>
        </p:nvSpPr>
        <p:spPr bwMode="auto">
          <a:xfrm>
            <a:off x="8831263" y="7100888"/>
            <a:ext cx="1778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6209" name="Line 155"/>
          <p:cNvSpPr>
            <a:spLocks noChangeShapeType="1"/>
          </p:cNvSpPr>
          <p:nvPr/>
        </p:nvSpPr>
        <p:spPr bwMode="auto">
          <a:xfrm flipH="1">
            <a:off x="8399463" y="6824663"/>
            <a:ext cx="296862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0" name="Line 156"/>
          <p:cNvSpPr>
            <a:spLocks noChangeShapeType="1"/>
          </p:cNvSpPr>
          <p:nvPr/>
        </p:nvSpPr>
        <p:spPr bwMode="auto">
          <a:xfrm>
            <a:off x="8696325" y="6496050"/>
            <a:ext cx="1588" cy="65881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1" name="Line 157"/>
          <p:cNvSpPr>
            <a:spLocks noChangeShapeType="1"/>
          </p:cNvSpPr>
          <p:nvPr/>
        </p:nvSpPr>
        <p:spPr bwMode="auto">
          <a:xfrm flipH="1">
            <a:off x="8315325" y="6329363"/>
            <a:ext cx="8413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2" name="Line 158"/>
          <p:cNvSpPr>
            <a:spLocks noChangeShapeType="1"/>
          </p:cNvSpPr>
          <p:nvPr/>
        </p:nvSpPr>
        <p:spPr bwMode="auto">
          <a:xfrm>
            <a:off x="8399463" y="5834063"/>
            <a:ext cx="1587" cy="9906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3" name="Line 159"/>
          <p:cNvSpPr>
            <a:spLocks noChangeShapeType="1"/>
          </p:cNvSpPr>
          <p:nvPr/>
        </p:nvSpPr>
        <p:spPr bwMode="auto">
          <a:xfrm flipH="1">
            <a:off x="8116888" y="5338763"/>
            <a:ext cx="198437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4" name="Line 160"/>
          <p:cNvSpPr>
            <a:spLocks noChangeShapeType="1"/>
          </p:cNvSpPr>
          <p:nvPr/>
        </p:nvSpPr>
        <p:spPr bwMode="auto">
          <a:xfrm>
            <a:off x="8315325" y="4346575"/>
            <a:ext cx="1588" cy="19827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5" name="Line 161"/>
          <p:cNvSpPr>
            <a:spLocks noChangeShapeType="1"/>
          </p:cNvSpPr>
          <p:nvPr/>
        </p:nvSpPr>
        <p:spPr bwMode="auto">
          <a:xfrm flipH="1">
            <a:off x="7580313" y="4264025"/>
            <a:ext cx="536575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6" name="Line 162"/>
          <p:cNvSpPr>
            <a:spLocks noChangeShapeType="1"/>
          </p:cNvSpPr>
          <p:nvPr/>
        </p:nvSpPr>
        <p:spPr bwMode="auto">
          <a:xfrm>
            <a:off x="8116888" y="3192463"/>
            <a:ext cx="1587" cy="21463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7" name="Line 163"/>
          <p:cNvSpPr>
            <a:spLocks noChangeShapeType="1"/>
          </p:cNvSpPr>
          <p:nvPr/>
        </p:nvSpPr>
        <p:spPr bwMode="auto">
          <a:xfrm flipH="1">
            <a:off x="5057775" y="3398838"/>
            <a:ext cx="252253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8" name="Line 164"/>
          <p:cNvSpPr>
            <a:spLocks noChangeShapeType="1"/>
          </p:cNvSpPr>
          <p:nvPr/>
        </p:nvSpPr>
        <p:spPr bwMode="auto">
          <a:xfrm>
            <a:off x="7580313" y="2532063"/>
            <a:ext cx="1587" cy="173196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19" name="Line 165"/>
          <p:cNvSpPr>
            <a:spLocks noChangeShapeType="1"/>
          </p:cNvSpPr>
          <p:nvPr/>
        </p:nvSpPr>
        <p:spPr bwMode="auto">
          <a:xfrm>
            <a:off x="5057775" y="1539875"/>
            <a:ext cx="1588" cy="185896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220" name="Rectangle 1"/>
          <p:cNvSpPr txBox="1">
            <a:spLocks noChangeArrowheads="1"/>
          </p:cNvSpPr>
          <p:nvPr/>
        </p:nvSpPr>
        <p:spPr bwMode="auto">
          <a:xfrm>
            <a:off x="503238" y="-1492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08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4400">
                <a:solidFill>
                  <a:srgbClr val="000000"/>
                </a:solidFill>
              </a:rPr>
              <a:t>Что общего у этих двух деревьев?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87"/>
          <p:cNvSpPr>
            <a:spLocks noChangeShapeType="1"/>
          </p:cNvSpPr>
          <p:nvPr/>
        </p:nvSpPr>
        <p:spPr bwMode="auto">
          <a:xfrm flipH="1">
            <a:off x="185738" y="893763"/>
            <a:ext cx="37290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71" name="Rectangle 88"/>
          <p:cNvSpPr>
            <a:spLocks noChangeArrowheads="1"/>
          </p:cNvSpPr>
          <p:nvPr/>
        </p:nvSpPr>
        <p:spPr bwMode="auto">
          <a:xfrm>
            <a:off x="3959225" y="839788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7172" name="Line 89"/>
          <p:cNvSpPr>
            <a:spLocks noChangeShapeType="1"/>
          </p:cNvSpPr>
          <p:nvPr/>
        </p:nvSpPr>
        <p:spPr bwMode="auto">
          <a:xfrm flipH="1">
            <a:off x="600075" y="1573213"/>
            <a:ext cx="3314700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73" name="Rectangle 90"/>
          <p:cNvSpPr>
            <a:spLocks noChangeArrowheads="1"/>
          </p:cNvSpPr>
          <p:nvPr/>
        </p:nvSpPr>
        <p:spPr bwMode="auto">
          <a:xfrm>
            <a:off x="3959225" y="1519238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7174" name="Line 91"/>
          <p:cNvSpPr>
            <a:spLocks noChangeShapeType="1"/>
          </p:cNvSpPr>
          <p:nvPr/>
        </p:nvSpPr>
        <p:spPr bwMode="auto">
          <a:xfrm flipH="1">
            <a:off x="1014413" y="2254250"/>
            <a:ext cx="2900362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75" name="Rectangle 92"/>
          <p:cNvSpPr>
            <a:spLocks noChangeArrowheads="1"/>
          </p:cNvSpPr>
          <p:nvPr/>
        </p:nvSpPr>
        <p:spPr bwMode="auto">
          <a:xfrm>
            <a:off x="3959225" y="2201863"/>
            <a:ext cx="2762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7176" name="Line 93"/>
          <p:cNvSpPr>
            <a:spLocks noChangeShapeType="1"/>
          </p:cNvSpPr>
          <p:nvPr/>
        </p:nvSpPr>
        <p:spPr bwMode="auto">
          <a:xfrm flipH="1">
            <a:off x="1428750" y="2935288"/>
            <a:ext cx="248602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77" name="Rectangle 94"/>
          <p:cNvSpPr>
            <a:spLocks noChangeArrowheads="1"/>
          </p:cNvSpPr>
          <p:nvPr/>
        </p:nvSpPr>
        <p:spPr bwMode="auto">
          <a:xfrm>
            <a:off x="3959225" y="2879725"/>
            <a:ext cx="327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7178" name="Line 95"/>
          <p:cNvSpPr>
            <a:spLocks noChangeShapeType="1"/>
          </p:cNvSpPr>
          <p:nvPr/>
        </p:nvSpPr>
        <p:spPr bwMode="auto">
          <a:xfrm flipH="1">
            <a:off x="1843088" y="3614738"/>
            <a:ext cx="207168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79" name="Rectangle 96"/>
          <p:cNvSpPr>
            <a:spLocks noChangeArrowheads="1"/>
          </p:cNvSpPr>
          <p:nvPr/>
        </p:nvSpPr>
        <p:spPr bwMode="auto">
          <a:xfrm>
            <a:off x="3959225" y="3560763"/>
            <a:ext cx="26193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7180" name="Line 97"/>
          <p:cNvSpPr>
            <a:spLocks noChangeShapeType="1"/>
          </p:cNvSpPr>
          <p:nvPr/>
        </p:nvSpPr>
        <p:spPr bwMode="auto">
          <a:xfrm flipH="1">
            <a:off x="3500438" y="4295775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1" name="Rectangle 98"/>
          <p:cNvSpPr>
            <a:spLocks noChangeArrowheads="1"/>
          </p:cNvSpPr>
          <p:nvPr/>
        </p:nvSpPr>
        <p:spPr bwMode="auto">
          <a:xfrm>
            <a:off x="3959225" y="4241800"/>
            <a:ext cx="1778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7182" name="Line 99"/>
          <p:cNvSpPr>
            <a:spLocks noChangeShapeType="1"/>
          </p:cNvSpPr>
          <p:nvPr/>
        </p:nvSpPr>
        <p:spPr bwMode="auto">
          <a:xfrm flipH="1">
            <a:off x="3500438" y="4976813"/>
            <a:ext cx="4143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3" name="Rectangle 100"/>
          <p:cNvSpPr>
            <a:spLocks noChangeArrowheads="1"/>
          </p:cNvSpPr>
          <p:nvPr/>
        </p:nvSpPr>
        <p:spPr bwMode="auto">
          <a:xfrm>
            <a:off x="3959225" y="4922838"/>
            <a:ext cx="3286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7184" name="Line 101"/>
          <p:cNvSpPr>
            <a:spLocks noChangeShapeType="1"/>
          </p:cNvSpPr>
          <p:nvPr/>
        </p:nvSpPr>
        <p:spPr bwMode="auto">
          <a:xfrm flipH="1">
            <a:off x="2257425" y="4635500"/>
            <a:ext cx="1243013" cy="1588"/>
          </a:xfrm>
          <a:prstGeom prst="line">
            <a:avLst/>
          </a:prstGeom>
          <a:noFill/>
          <a:ln w="22225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5" name="Line 102"/>
          <p:cNvSpPr>
            <a:spLocks noChangeShapeType="1"/>
          </p:cNvSpPr>
          <p:nvPr/>
        </p:nvSpPr>
        <p:spPr bwMode="auto">
          <a:xfrm>
            <a:off x="3500438" y="4295775"/>
            <a:ext cx="1587" cy="68103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6" name="Line 103"/>
          <p:cNvSpPr>
            <a:spLocks noChangeShapeType="1"/>
          </p:cNvSpPr>
          <p:nvPr/>
        </p:nvSpPr>
        <p:spPr bwMode="auto">
          <a:xfrm flipH="1">
            <a:off x="3086100" y="5656263"/>
            <a:ext cx="82867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7" name="Rectangle 104"/>
          <p:cNvSpPr>
            <a:spLocks noChangeArrowheads="1"/>
          </p:cNvSpPr>
          <p:nvPr/>
        </p:nvSpPr>
        <p:spPr bwMode="auto">
          <a:xfrm>
            <a:off x="3959225" y="5603875"/>
            <a:ext cx="3175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7188" name="Line 105"/>
          <p:cNvSpPr>
            <a:spLocks noChangeShapeType="1"/>
          </p:cNvSpPr>
          <p:nvPr/>
        </p:nvSpPr>
        <p:spPr bwMode="auto">
          <a:xfrm flipH="1">
            <a:off x="3500438" y="6338888"/>
            <a:ext cx="414337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89" name="Rectangle 106"/>
          <p:cNvSpPr>
            <a:spLocks noChangeArrowheads="1"/>
          </p:cNvSpPr>
          <p:nvPr/>
        </p:nvSpPr>
        <p:spPr bwMode="auto">
          <a:xfrm>
            <a:off x="3959225" y="6283325"/>
            <a:ext cx="1555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7190" name="Line 107"/>
          <p:cNvSpPr>
            <a:spLocks noChangeShapeType="1"/>
          </p:cNvSpPr>
          <p:nvPr/>
        </p:nvSpPr>
        <p:spPr bwMode="auto">
          <a:xfrm flipH="1">
            <a:off x="3500438" y="7016750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1" name="Rectangle 108"/>
          <p:cNvSpPr>
            <a:spLocks noChangeArrowheads="1"/>
          </p:cNvSpPr>
          <p:nvPr/>
        </p:nvSpPr>
        <p:spPr bwMode="auto">
          <a:xfrm>
            <a:off x="3959225" y="6964363"/>
            <a:ext cx="2778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7192" name="Line 109"/>
          <p:cNvSpPr>
            <a:spLocks noChangeShapeType="1"/>
          </p:cNvSpPr>
          <p:nvPr/>
        </p:nvSpPr>
        <p:spPr bwMode="auto">
          <a:xfrm flipH="1">
            <a:off x="3086100" y="6677025"/>
            <a:ext cx="414338" cy="31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3" name="Line 110"/>
          <p:cNvSpPr>
            <a:spLocks noChangeShapeType="1"/>
          </p:cNvSpPr>
          <p:nvPr/>
        </p:nvSpPr>
        <p:spPr bwMode="auto">
          <a:xfrm>
            <a:off x="3500438" y="6338888"/>
            <a:ext cx="1587" cy="6778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4" name="Line 111"/>
          <p:cNvSpPr>
            <a:spLocks noChangeShapeType="1"/>
          </p:cNvSpPr>
          <p:nvPr/>
        </p:nvSpPr>
        <p:spPr bwMode="auto">
          <a:xfrm flipH="1">
            <a:off x="2257425" y="6167438"/>
            <a:ext cx="82867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5" name="Line 112"/>
          <p:cNvSpPr>
            <a:spLocks noChangeShapeType="1"/>
          </p:cNvSpPr>
          <p:nvPr/>
        </p:nvSpPr>
        <p:spPr bwMode="auto">
          <a:xfrm>
            <a:off x="3086100" y="5656263"/>
            <a:ext cx="1588" cy="10207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6" name="Line 113"/>
          <p:cNvSpPr>
            <a:spLocks noChangeShapeType="1"/>
          </p:cNvSpPr>
          <p:nvPr/>
        </p:nvSpPr>
        <p:spPr bwMode="auto">
          <a:xfrm flipH="1">
            <a:off x="1843088" y="5400675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7" name="Line 114"/>
          <p:cNvSpPr>
            <a:spLocks noChangeShapeType="1"/>
          </p:cNvSpPr>
          <p:nvPr/>
        </p:nvSpPr>
        <p:spPr bwMode="auto">
          <a:xfrm>
            <a:off x="2257425" y="4635500"/>
            <a:ext cx="1588" cy="153193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8" name="Line 115"/>
          <p:cNvSpPr>
            <a:spLocks noChangeShapeType="1"/>
          </p:cNvSpPr>
          <p:nvPr/>
        </p:nvSpPr>
        <p:spPr bwMode="auto">
          <a:xfrm flipH="1">
            <a:off x="1428750" y="4508500"/>
            <a:ext cx="414338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99" name="Line 116"/>
          <p:cNvSpPr>
            <a:spLocks noChangeShapeType="1"/>
          </p:cNvSpPr>
          <p:nvPr/>
        </p:nvSpPr>
        <p:spPr bwMode="auto">
          <a:xfrm>
            <a:off x="1843088" y="3614738"/>
            <a:ext cx="1587" cy="178593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0" name="Line 117"/>
          <p:cNvSpPr>
            <a:spLocks noChangeShapeType="1"/>
          </p:cNvSpPr>
          <p:nvPr/>
        </p:nvSpPr>
        <p:spPr bwMode="auto">
          <a:xfrm flipH="1">
            <a:off x="1014413" y="3721100"/>
            <a:ext cx="414337" cy="1588"/>
          </a:xfrm>
          <a:prstGeom prst="line">
            <a:avLst/>
          </a:prstGeom>
          <a:noFill/>
          <a:ln w="222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1" name="Line 118"/>
          <p:cNvSpPr>
            <a:spLocks noChangeShapeType="1"/>
          </p:cNvSpPr>
          <p:nvPr/>
        </p:nvSpPr>
        <p:spPr bwMode="auto">
          <a:xfrm>
            <a:off x="1428750" y="2935288"/>
            <a:ext cx="1588" cy="157321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2" name="Line 119"/>
          <p:cNvSpPr>
            <a:spLocks noChangeShapeType="1"/>
          </p:cNvSpPr>
          <p:nvPr/>
        </p:nvSpPr>
        <p:spPr bwMode="auto">
          <a:xfrm flipH="1">
            <a:off x="600075" y="2987675"/>
            <a:ext cx="414338" cy="1588"/>
          </a:xfrm>
          <a:prstGeom prst="line">
            <a:avLst/>
          </a:prstGeom>
          <a:noFill/>
          <a:ln w="22225">
            <a:solidFill>
              <a:srgbClr val="C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3" name="Line 120"/>
          <p:cNvSpPr>
            <a:spLocks noChangeShapeType="1"/>
          </p:cNvSpPr>
          <p:nvPr/>
        </p:nvSpPr>
        <p:spPr bwMode="auto">
          <a:xfrm>
            <a:off x="1014413" y="2254250"/>
            <a:ext cx="3175" cy="146685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4" name="Line 121"/>
          <p:cNvSpPr>
            <a:spLocks noChangeShapeType="1"/>
          </p:cNvSpPr>
          <p:nvPr/>
        </p:nvSpPr>
        <p:spPr bwMode="auto">
          <a:xfrm flipH="1">
            <a:off x="185738" y="2279650"/>
            <a:ext cx="414337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5" name="Line 122"/>
          <p:cNvSpPr>
            <a:spLocks noChangeShapeType="1"/>
          </p:cNvSpPr>
          <p:nvPr/>
        </p:nvSpPr>
        <p:spPr bwMode="auto">
          <a:xfrm>
            <a:off x="600075" y="1573213"/>
            <a:ext cx="1588" cy="14144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6" name="Line 123"/>
          <p:cNvSpPr>
            <a:spLocks noChangeShapeType="1"/>
          </p:cNvSpPr>
          <p:nvPr/>
        </p:nvSpPr>
        <p:spPr bwMode="auto">
          <a:xfrm>
            <a:off x="185738" y="893763"/>
            <a:ext cx="1587" cy="13858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7" name="Line 129"/>
          <p:cNvSpPr>
            <a:spLocks noChangeShapeType="1"/>
          </p:cNvSpPr>
          <p:nvPr/>
        </p:nvSpPr>
        <p:spPr bwMode="auto">
          <a:xfrm flipH="1">
            <a:off x="7624763" y="952500"/>
            <a:ext cx="1160462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08" name="Rectangle 130"/>
          <p:cNvSpPr>
            <a:spLocks noChangeArrowheads="1"/>
          </p:cNvSpPr>
          <p:nvPr/>
        </p:nvSpPr>
        <p:spPr bwMode="auto">
          <a:xfrm>
            <a:off x="8831263" y="896938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7209" name="Line 131"/>
          <p:cNvSpPr>
            <a:spLocks noChangeShapeType="1"/>
          </p:cNvSpPr>
          <p:nvPr/>
        </p:nvSpPr>
        <p:spPr bwMode="auto">
          <a:xfrm flipH="1">
            <a:off x="7624763" y="1611313"/>
            <a:ext cx="1160462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0" name="Rectangle 132"/>
          <p:cNvSpPr>
            <a:spLocks noChangeArrowheads="1"/>
          </p:cNvSpPr>
          <p:nvPr/>
        </p:nvSpPr>
        <p:spPr bwMode="auto">
          <a:xfrm>
            <a:off x="8831263" y="1557338"/>
            <a:ext cx="3333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7211" name="Line 133"/>
          <p:cNvSpPr>
            <a:spLocks noChangeShapeType="1"/>
          </p:cNvSpPr>
          <p:nvPr/>
        </p:nvSpPr>
        <p:spPr bwMode="auto">
          <a:xfrm flipH="1">
            <a:off x="5057775" y="1281113"/>
            <a:ext cx="2566988" cy="1587"/>
          </a:xfrm>
          <a:prstGeom prst="line">
            <a:avLst/>
          </a:prstGeom>
          <a:noFill/>
          <a:ln w="22225">
            <a:solidFill>
              <a:srgbClr val="C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2" name="Line 134"/>
          <p:cNvSpPr>
            <a:spLocks noChangeShapeType="1"/>
          </p:cNvSpPr>
          <p:nvPr/>
        </p:nvSpPr>
        <p:spPr bwMode="auto">
          <a:xfrm>
            <a:off x="7624763" y="952500"/>
            <a:ext cx="1587" cy="65881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3" name="Line 135"/>
          <p:cNvSpPr>
            <a:spLocks noChangeShapeType="1"/>
          </p:cNvSpPr>
          <p:nvPr/>
        </p:nvSpPr>
        <p:spPr bwMode="auto">
          <a:xfrm flipH="1">
            <a:off x="7580313" y="2273300"/>
            <a:ext cx="1204912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4" name="Rectangle 136"/>
          <p:cNvSpPr>
            <a:spLocks noChangeArrowheads="1"/>
          </p:cNvSpPr>
          <p:nvPr/>
        </p:nvSpPr>
        <p:spPr bwMode="auto">
          <a:xfrm>
            <a:off x="8831263" y="2219325"/>
            <a:ext cx="2778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7215" name="Line 137"/>
          <p:cNvSpPr>
            <a:spLocks noChangeShapeType="1"/>
          </p:cNvSpPr>
          <p:nvPr/>
        </p:nvSpPr>
        <p:spPr bwMode="auto">
          <a:xfrm flipH="1">
            <a:off x="8116888" y="2932113"/>
            <a:ext cx="668337" cy="317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6" name="Rectangle 138"/>
          <p:cNvSpPr>
            <a:spLocks noChangeArrowheads="1"/>
          </p:cNvSpPr>
          <p:nvPr/>
        </p:nvSpPr>
        <p:spPr bwMode="auto">
          <a:xfrm>
            <a:off x="8831263" y="2878138"/>
            <a:ext cx="2794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7217" name="Line 139"/>
          <p:cNvSpPr>
            <a:spLocks noChangeShapeType="1"/>
          </p:cNvSpPr>
          <p:nvPr/>
        </p:nvSpPr>
        <p:spPr bwMode="auto">
          <a:xfrm flipH="1">
            <a:off x="8353425" y="3594100"/>
            <a:ext cx="43338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18" name="Rectangle 140"/>
          <p:cNvSpPr>
            <a:spLocks noChangeArrowheads="1"/>
          </p:cNvSpPr>
          <p:nvPr/>
        </p:nvSpPr>
        <p:spPr bwMode="auto">
          <a:xfrm>
            <a:off x="8831263" y="3540125"/>
            <a:ext cx="3270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7219" name="Line 141"/>
          <p:cNvSpPr>
            <a:spLocks noChangeShapeType="1"/>
          </p:cNvSpPr>
          <p:nvPr/>
        </p:nvSpPr>
        <p:spPr bwMode="auto">
          <a:xfrm flipH="1">
            <a:off x="8412163" y="4254500"/>
            <a:ext cx="373062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0" name="Rectangle 142"/>
          <p:cNvSpPr>
            <a:spLocks noChangeArrowheads="1"/>
          </p:cNvSpPr>
          <p:nvPr/>
        </p:nvSpPr>
        <p:spPr bwMode="auto">
          <a:xfrm>
            <a:off x="8831263" y="4200525"/>
            <a:ext cx="3175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7221" name="Line 143"/>
          <p:cNvSpPr>
            <a:spLocks noChangeShapeType="1"/>
          </p:cNvSpPr>
          <p:nvPr/>
        </p:nvSpPr>
        <p:spPr bwMode="auto">
          <a:xfrm flipH="1">
            <a:off x="8412163" y="4914900"/>
            <a:ext cx="373062" cy="317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2" name="Rectangle 144"/>
          <p:cNvSpPr>
            <a:spLocks noChangeArrowheads="1"/>
          </p:cNvSpPr>
          <p:nvPr/>
        </p:nvSpPr>
        <p:spPr bwMode="auto">
          <a:xfrm>
            <a:off x="8831263" y="4860925"/>
            <a:ext cx="26193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7223" name="Line 145"/>
          <p:cNvSpPr>
            <a:spLocks noChangeShapeType="1"/>
          </p:cNvSpPr>
          <p:nvPr/>
        </p:nvSpPr>
        <p:spPr bwMode="auto">
          <a:xfrm flipH="1">
            <a:off x="8353425" y="4584700"/>
            <a:ext cx="5873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4" name="Line 146"/>
          <p:cNvSpPr>
            <a:spLocks noChangeShapeType="1"/>
          </p:cNvSpPr>
          <p:nvPr/>
        </p:nvSpPr>
        <p:spPr bwMode="auto">
          <a:xfrm>
            <a:off x="8412163" y="4254500"/>
            <a:ext cx="1587" cy="6604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5" name="Line 147"/>
          <p:cNvSpPr>
            <a:spLocks noChangeShapeType="1"/>
          </p:cNvSpPr>
          <p:nvPr/>
        </p:nvSpPr>
        <p:spPr bwMode="auto">
          <a:xfrm flipH="1">
            <a:off x="8315325" y="4087813"/>
            <a:ext cx="38100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6" name="Line 148"/>
          <p:cNvSpPr>
            <a:spLocks noChangeShapeType="1"/>
          </p:cNvSpPr>
          <p:nvPr/>
        </p:nvSpPr>
        <p:spPr bwMode="auto">
          <a:xfrm>
            <a:off x="8353425" y="3594100"/>
            <a:ext cx="1588" cy="9906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7" name="Line 149"/>
          <p:cNvSpPr>
            <a:spLocks noChangeShapeType="1"/>
          </p:cNvSpPr>
          <p:nvPr/>
        </p:nvSpPr>
        <p:spPr bwMode="auto">
          <a:xfrm flipH="1">
            <a:off x="8399463" y="5575300"/>
            <a:ext cx="387350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28" name="Rectangle 150"/>
          <p:cNvSpPr>
            <a:spLocks noChangeArrowheads="1"/>
          </p:cNvSpPr>
          <p:nvPr/>
        </p:nvSpPr>
        <p:spPr bwMode="auto">
          <a:xfrm>
            <a:off x="8831263" y="5521325"/>
            <a:ext cx="1555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7229" name="Line 151"/>
          <p:cNvSpPr>
            <a:spLocks noChangeShapeType="1"/>
          </p:cNvSpPr>
          <p:nvPr/>
        </p:nvSpPr>
        <p:spPr bwMode="auto">
          <a:xfrm flipH="1">
            <a:off x="8696325" y="6237288"/>
            <a:ext cx="90488" cy="15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0" name="Rectangle 152"/>
          <p:cNvSpPr>
            <a:spLocks noChangeArrowheads="1"/>
          </p:cNvSpPr>
          <p:nvPr/>
        </p:nvSpPr>
        <p:spPr bwMode="auto">
          <a:xfrm>
            <a:off x="8831263" y="6181725"/>
            <a:ext cx="3286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7231" name="Line 153"/>
          <p:cNvSpPr>
            <a:spLocks noChangeShapeType="1"/>
          </p:cNvSpPr>
          <p:nvPr/>
        </p:nvSpPr>
        <p:spPr bwMode="auto">
          <a:xfrm flipH="1">
            <a:off x="8696325" y="6896100"/>
            <a:ext cx="9048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2" name="Rectangle 154"/>
          <p:cNvSpPr>
            <a:spLocks noChangeArrowheads="1"/>
          </p:cNvSpPr>
          <p:nvPr/>
        </p:nvSpPr>
        <p:spPr bwMode="auto">
          <a:xfrm>
            <a:off x="8831263" y="6842125"/>
            <a:ext cx="1778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7233" name="Line 155"/>
          <p:cNvSpPr>
            <a:spLocks noChangeShapeType="1"/>
          </p:cNvSpPr>
          <p:nvPr/>
        </p:nvSpPr>
        <p:spPr bwMode="auto">
          <a:xfrm flipH="1">
            <a:off x="8399463" y="6565900"/>
            <a:ext cx="296862" cy="1588"/>
          </a:xfrm>
          <a:prstGeom prst="line">
            <a:avLst/>
          </a:prstGeom>
          <a:noFill/>
          <a:ln w="22225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4" name="Line 156"/>
          <p:cNvSpPr>
            <a:spLocks noChangeShapeType="1"/>
          </p:cNvSpPr>
          <p:nvPr/>
        </p:nvSpPr>
        <p:spPr bwMode="auto">
          <a:xfrm>
            <a:off x="8696325" y="6237288"/>
            <a:ext cx="1588" cy="65881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5" name="Line 157"/>
          <p:cNvSpPr>
            <a:spLocks noChangeShapeType="1"/>
          </p:cNvSpPr>
          <p:nvPr/>
        </p:nvSpPr>
        <p:spPr bwMode="auto">
          <a:xfrm flipH="1">
            <a:off x="8315325" y="6070600"/>
            <a:ext cx="84138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6" name="Line 158"/>
          <p:cNvSpPr>
            <a:spLocks noChangeShapeType="1"/>
          </p:cNvSpPr>
          <p:nvPr/>
        </p:nvSpPr>
        <p:spPr bwMode="auto">
          <a:xfrm>
            <a:off x="8399463" y="5575300"/>
            <a:ext cx="1587" cy="99060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7" name="Line 159"/>
          <p:cNvSpPr>
            <a:spLocks noChangeShapeType="1"/>
          </p:cNvSpPr>
          <p:nvPr/>
        </p:nvSpPr>
        <p:spPr bwMode="auto">
          <a:xfrm flipH="1">
            <a:off x="8116888" y="5080000"/>
            <a:ext cx="198437" cy="158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8" name="Line 160"/>
          <p:cNvSpPr>
            <a:spLocks noChangeShapeType="1"/>
          </p:cNvSpPr>
          <p:nvPr/>
        </p:nvSpPr>
        <p:spPr bwMode="auto">
          <a:xfrm>
            <a:off x="8315325" y="4087813"/>
            <a:ext cx="1588" cy="19827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39" name="Line 161"/>
          <p:cNvSpPr>
            <a:spLocks noChangeShapeType="1"/>
          </p:cNvSpPr>
          <p:nvPr/>
        </p:nvSpPr>
        <p:spPr bwMode="auto">
          <a:xfrm flipH="1">
            <a:off x="7580313" y="4005263"/>
            <a:ext cx="536575" cy="1587"/>
          </a:xfrm>
          <a:prstGeom prst="line">
            <a:avLst/>
          </a:prstGeom>
          <a:noFill/>
          <a:ln w="222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40" name="Line 162"/>
          <p:cNvSpPr>
            <a:spLocks noChangeShapeType="1"/>
          </p:cNvSpPr>
          <p:nvPr/>
        </p:nvSpPr>
        <p:spPr bwMode="auto">
          <a:xfrm>
            <a:off x="8116888" y="2932113"/>
            <a:ext cx="1587" cy="2147887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41" name="Line 163"/>
          <p:cNvSpPr>
            <a:spLocks noChangeShapeType="1"/>
          </p:cNvSpPr>
          <p:nvPr/>
        </p:nvSpPr>
        <p:spPr bwMode="auto">
          <a:xfrm flipH="1">
            <a:off x="5057775" y="3140075"/>
            <a:ext cx="2522538" cy="1588"/>
          </a:xfrm>
          <a:prstGeom prst="line">
            <a:avLst/>
          </a:prstGeom>
          <a:noFill/>
          <a:ln w="22225">
            <a:solidFill>
              <a:srgbClr val="C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42" name="Line 164"/>
          <p:cNvSpPr>
            <a:spLocks noChangeShapeType="1"/>
          </p:cNvSpPr>
          <p:nvPr/>
        </p:nvSpPr>
        <p:spPr bwMode="auto">
          <a:xfrm>
            <a:off x="7580313" y="2273300"/>
            <a:ext cx="1587" cy="173196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43" name="Line 165"/>
          <p:cNvSpPr>
            <a:spLocks noChangeShapeType="1"/>
          </p:cNvSpPr>
          <p:nvPr/>
        </p:nvSpPr>
        <p:spPr bwMode="auto">
          <a:xfrm>
            <a:off x="5057775" y="1281113"/>
            <a:ext cx="1588" cy="1858962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2225"/>
            <a:ext cx="9070975" cy="11715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mtClean="0"/>
              <a:t>Консенсусное дерево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925" y="1187450"/>
            <a:ext cx="532288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Совмещение данных от </a:t>
            </a:r>
            <a:r>
              <a:rPr lang="ru-RU" sz="3600" dirty="0" smtClean="0"/>
              <a:t>многих </a:t>
            </a:r>
            <a:r>
              <a:rPr lang="ru-RU" sz="3600" dirty="0" smtClean="0"/>
              <a:t>деревьев</a:t>
            </a:r>
            <a:endParaRPr lang="ru-RU" sz="3600" dirty="0"/>
          </a:p>
        </p:txBody>
      </p:sp>
      <p:sp>
        <p:nvSpPr>
          <p:cNvPr id="3" name="Прямоугольник 72"/>
          <p:cNvSpPr>
            <a:spLocks noChangeArrowheads="1"/>
          </p:cNvSpPr>
          <p:nvPr/>
        </p:nvSpPr>
        <p:spPr bwMode="auto">
          <a:xfrm>
            <a:off x="849312" y="1570037"/>
            <a:ext cx="86868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По набору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деревьев </a:t>
            </a:r>
            <a:r>
              <a:rPr lang="ru-RU" altLang="ru-RU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с одинаковым множеством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листьев:</a:t>
            </a:r>
            <a:endParaRPr lang="en-US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23"/>
          <p:cNvSpPr/>
          <p:nvPr/>
        </p:nvSpPr>
        <p:spPr>
          <a:xfrm>
            <a:off x="1713614" y="2332212"/>
            <a:ext cx="507298" cy="50584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72"/>
          <p:cNvSpPr>
            <a:spLocks noChangeArrowheads="1"/>
          </p:cNvSpPr>
          <p:nvPr/>
        </p:nvSpPr>
        <p:spPr bwMode="auto">
          <a:xfrm>
            <a:off x="2220912" y="2329618"/>
            <a:ext cx="4284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Консенсус (</a:t>
            </a:r>
            <a:r>
              <a:rPr lang="en-US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consensus)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1"/>
          <p:cNvSpPr/>
          <p:nvPr/>
        </p:nvSpPr>
        <p:spPr>
          <a:xfrm>
            <a:off x="2243106" y="2788404"/>
            <a:ext cx="5388006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Включает только те ветви, которые встретились 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во всех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деревьях исходного набора</a:t>
            </a:r>
            <a:endParaRPr lang="en-US" alt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" name="Овал 23"/>
          <p:cNvSpPr/>
          <p:nvPr/>
        </p:nvSpPr>
        <p:spPr>
          <a:xfrm>
            <a:off x="1703462" y="3782665"/>
            <a:ext cx="507298" cy="50584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2"/>
          <p:cNvSpPr>
            <a:spLocks noChangeArrowheads="1"/>
          </p:cNvSpPr>
          <p:nvPr/>
        </p:nvSpPr>
        <p:spPr bwMode="auto">
          <a:xfrm>
            <a:off x="2253258" y="3757838"/>
            <a:ext cx="42841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Дерево большинства (</a:t>
            </a:r>
            <a:r>
              <a:rPr lang="en-US" altLang="ru-RU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majority-rule tree)</a:t>
            </a:r>
            <a:endParaRPr lang="ru-RU" altLang="ru-RU" sz="240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Прямоугольник 53"/>
          <p:cNvSpPr/>
          <p:nvPr/>
        </p:nvSpPr>
        <p:spPr>
          <a:xfrm>
            <a:off x="2243106" y="4607470"/>
            <a:ext cx="5311806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Включает только те ветви, которые встретились 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в большинстве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деревьев исходного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набора</a:t>
            </a:r>
            <a:endParaRPr lang="en-US" alt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0" name="Овал 23"/>
          <p:cNvSpPr/>
          <p:nvPr/>
        </p:nvSpPr>
        <p:spPr>
          <a:xfrm>
            <a:off x="1713614" y="5563168"/>
            <a:ext cx="507298" cy="50584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56"/>
          <p:cNvSpPr/>
          <p:nvPr/>
        </p:nvSpPr>
        <p:spPr>
          <a:xfrm>
            <a:off x="2253258" y="6314566"/>
            <a:ext cx="5454054" cy="86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К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дереву большинства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добавляются ветви, не противоречащие уже имеющимся, начиная с наиболее «поддержанных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72"/>
          <p:cNvSpPr>
            <a:spLocks noChangeArrowheads="1"/>
          </p:cNvSpPr>
          <p:nvPr/>
        </p:nvSpPr>
        <p:spPr bwMode="auto">
          <a:xfrm>
            <a:off x="2297112" y="5453818"/>
            <a:ext cx="5368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600"/>
              </a:spcAft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расширенного большинства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xtended majority-rule tree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2" y="122237"/>
            <a:ext cx="9072563" cy="1259946"/>
          </a:xfrm>
        </p:spPr>
        <p:txBody>
          <a:bodyPr/>
          <a:lstStyle/>
          <a:p>
            <a:r>
              <a:rPr lang="ru-RU" dirty="0" smtClean="0"/>
              <a:t>Наибольшее общее поддерево</a:t>
            </a:r>
            <a:endParaRPr lang="ru-RU" dirty="0"/>
          </a:p>
        </p:txBody>
      </p:sp>
      <p:sp>
        <p:nvSpPr>
          <p:cNvPr id="3" name="Line 87"/>
          <p:cNvSpPr>
            <a:spLocks noChangeShapeType="1"/>
          </p:cNvSpPr>
          <p:nvPr/>
        </p:nvSpPr>
        <p:spPr bwMode="auto">
          <a:xfrm flipH="1">
            <a:off x="452907" y="1375615"/>
            <a:ext cx="2712386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" name="Rectangle 88"/>
          <p:cNvSpPr>
            <a:spLocks noChangeArrowheads="1"/>
          </p:cNvSpPr>
          <p:nvPr/>
        </p:nvSpPr>
        <p:spPr bwMode="auto">
          <a:xfrm>
            <a:off x="3197625" y="1341437"/>
            <a:ext cx="242487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5" name="Line 89"/>
          <p:cNvSpPr>
            <a:spLocks noChangeShapeType="1"/>
          </p:cNvSpPr>
          <p:nvPr/>
        </p:nvSpPr>
        <p:spPr bwMode="auto">
          <a:xfrm flipH="1">
            <a:off x="754283" y="1805852"/>
            <a:ext cx="2411010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" name="Rectangle 90"/>
          <p:cNvSpPr>
            <a:spLocks noChangeArrowheads="1"/>
          </p:cNvSpPr>
          <p:nvPr/>
        </p:nvSpPr>
        <p:spPr bwMode="auto">
          <a:xfrm>
            <a:off x="3197625" y="1771674"/>
            <a:ext cx="242487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7" name="Line 91"/>
          <p:cNvSpPr>
            <a:spLocks noChangeShapeType="1"/>
          </p:cNvSpPr>
          <p:nvPr/>
        </p:nvSpPr>
        <p:spPr bwMode="auto">
          <a:xfrm flipH="1">
            <a:off x="1055660" y="2237095"/>
            <a:ext cx="2109634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8" name="Rectangle 92"/>
          <p:cNvSpPr>
            <a:spLocks noChangeArrowheads="1"/>
          </p:cNvSpPr>
          <p:nvPr/>
        </p:nvSpPr>
        <p:spPr bwMode="auto">
          <a:xfrm>
            <a:off x="3197625" y="2203922"/>
            <a:ext cx="200918" cy="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9" name="Line 93"/>
          <p:cNvSpPr>
            <a:spLocks noChangeShapeType="1"/>
          </p:cNvSpPr>
          <p:nvPr/>
        </p:nvSpPr>
        <p:spPr bwMode="auto">
          <a:xfrm flipH="1">
            <a:off x="1357035" y="2668338"/>
            <a:ext cx="1808258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0" name="Rectangle 94"/>
          <p:cNvSpPr>
            <a:spLocks noChangeArrowheads="1"/>
          </p:cNvSpPr>
          <p:nvPr/>
        </p:nvSpPr>
        <p:spPr bwMode="auto">
          <a:xfrm>
            <a:off x="3197625" y="2633154"/>
            <a:ext cx="237868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11" name="Line 95"/>
          <p:cNvSpPr>
            <a:spLocks noChangeShapeType="1"/>
          </p:cNvSpPr>
          <p:nvPr/>
        </p:nvSpPr>
        <p:spPr bwMode="auto">
          <a:xfrm flipH="1">
            <a:off x="1658412" y="3098575"/>
            <a:ext cx="1506881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2" name="Rectangle 96"/>
          <p:cNvSpPr>
            <a:spLocks noChangeArrowheads="1"/>
          </p:cNvSpPr>
          <p:nvPr/>
        </p:nvSpPr>
        <p:spPr bwMode="auto">
          <a:xfrm>
            <a:off x="3197625" y="3064397"/>
            <a:ext cx="190526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13" name="Line 97"/>
          <p:cNvSpPr>
            <a:spLocks noChangeShapeType="1"/>
          </p:cNvSpPr>
          <p:nvPr/>
        </p:nvSpPr>
        <p:spPr bwMode="auto">
          <a:xfrm flipH="1">
            <a:off x="2863917" y="3529817"/>
            <a:ext cx="301376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4" name="Rectangle 98"/>
          <p:cNvSpPr>
            <a:spLocks noChangeArrowheads="1"/>
          </p:cNvSpPr>
          <p:nvPr/>
        </p:nvSpPr>
        <p:spPr bwMode="auto">
          <a:xfrm>
            <a:off x="3197625" y="3495640"/>
            <a:ext cx="129326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15" name="Line 99"/>
          <p:cNvSpPr>
            <a:spLocks noChangeShapeType="1"/>
          </p:cNvSpPr>
          <p:nvPr/>
        </p:nvSpPr>
        <p:spPr bwMode="auto">
          <a:xfrm flipH="1">
            <a:off x="2863917" y="3961060"/>
            <a:ext cx="301376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6" name="Rectangle 100"/>
          <p:cNvSpPr>
            <a:spLocks noChangeArrowheads="1"/>
          </p:cNvSpPr>
          <p:nvPr/>
        </p:nvSpPr>
        <p:spPr bwMode="auto">
          <a:xfrm>
            <a:off x="3197625" y="3926883"/>
            <a:ext cx="239023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17" name="Line 101"/>
          <p:cNvSpPr>
            <a:spLocks noChangeShapeType="1"/>
          </p:cNvSpPr>
          <p:nvPr/>
        </p:nvSpPr>
        <p:spPr bwMode="auto">
          <a:xfrm flipH="1">
            <a:off x="1959788" y="3744936"/>
            <a:ext cx="904129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8" name="Line 102"/>
          <p:cNvSpPr>
            <a:spLocks noChangeShapeType="1"/>
          </p:cNvSpPr>
          <p:nvPr/>
        </p:nvSpPr>
        <p:spPr bwMode="auto">
          <a:xfrm>
            <a:off x="2863917" y="3529817"/>
            <a:ext cx="1154" cy="43124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9" name="Line 103"/>
          <p:cNvSpPr>
            <a:spLocks noChangeShapeType="1"/>
          </p:cNvSpPr>
          <p:nvPr/>
        </p:nvSpPr>
        <p:spPr bwMode="auto">
          <a:xfrm flipH="1">
            <a:off x="2562541" y="4391298"/>
            <a:ext cx="602753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0" name="Rectangle 104"/>
          <p:cNvSpPr>
            <a:spLocks noChangeArrowheads="1"/>
          </p:cNvSpPr>
          <p:nvPr/>
        </p:nvSpPr>
        <p:spPr bwMode="auto">
          <a:xfrm>
            <a:off x="3197625" y="4358125"/>
            <a:ext cx="230940" cy="6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21" name="Line 105"/>
          <p:cNvSpPr>
            <a:spLocks noChangeShapeType="1"/>
          </p:cNvSpPr>
          <p:nvPr/>
        </p:nvSpPr>
        <p:spPr bwMode="auto">
          <a:xfrm flipH="1">
            <a:off x="2863917" y="4823546"/>
            <a:ext cx="301376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2" name="Rectangle 106"/>
          <p:cNvSpPr>
            <a:spLocks noChangeArrowheads="1"/>
          </p:cNvSpPr>
          <p:nvPr/>
        </p:nvSpPr>
        <p:spPr bwMode="auto">
          <a:xfrm>
            <a:off x="3197625" y="4788363"/>
            <a:ext cx="113160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23" name="Line 107"/>
          <p:cNvSpPr>
            <a:spLocks noChangeShapeType="1"/>
          </p:cNvSpPr>
          <p:nvPr/>
        </p:nvSpPr>
        <p:spPr bwMode="auto">
          <a:xfrm flipH="1">
            <a:off x="2863917" y="5252778"/>
            <a:ext cx="301376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4" name="Rectangle 108"/>
          <p:cNvSpPr>
            <a:spLocks noChangeArrowheads="1"/>
          </p:cNvSpPr>
          <p:nvPr/>
        </p:nvSpPr>
        <p:spPr bwMode="auto">
          <a:xfrm>
            <a:off x="3197625" y="5219606"/>
            <a:ext cx="202073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25" name="Line 109"/>
          <p:cNvSpPr>
            <a:spLocks noChangeShapeType="1"/>
          </p:cNvSpPr>
          <p:nvPr/>
        </p:nvSpPr>
        <p:spPr bwMode="auto">
          <a:xfrm flipH="1">
            <a:off x="2562541" y="5037659"/>
            <a:ext cx="301377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6" name="Line 110"/>
          <p:cNvSpPr>
            <a:spLocks noChangeShapeType="1"/>
          </p:cNvSpPr>
          <p:nvPr/>
        </p:nvSpPr>
        <p:spPr bwMode="auto">
          <a:xfrm>
            <a:off x="2863917" y="4823546"/>
            <a:ext cx="1154" cy="42923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7" name="Line 111"/>
          <p:cNvSpPr>
            <a:spLocks noChangeShapeType="1"/>
          </p:cNvSpPr>
          <p:nvPr/>
        </p:nvSpPr>
        <p:spPr bwMode="auto">
          <a:xfrm flipH="1">
            <a:off x="1959788" y="4713976"/>
            <a:ext cx="602753" cy="201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8" name="Line 112"/>
          <p:cNvSpPr>
            <a:spLocks noChangeShapeType="1"/>
          </p:cNvSpPr>
          <p:nvPr/>
        </p:nvSpPr>
        <p:spPr bwMode="auto">
          <a:xfrm>
            <a:off x="2562541" y="4391298"/>
            <a:ext cx="1155" cy="646361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9" name="Line 113"/>
          <p:cNvSpPr>
            <a:spLocks noChangeShapeType="1"/>
          </p:cNvSpPr>
          <p:nvPr/>
        </p:nvSpPr>
        <p:spPr bwMode="auto">
          <a:xfrm flipH="1">
            <a:off x="1658412" y="4229456"/>
            <a:ext cx="301376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0" name="Line 114"/>
          <p:cNvSpPr>
            <a:spLocks noChangeShapeType="1"/>
          </p:cNvSpPr>
          <p:nvPr/>
        </p:nvSpPr>
        <p:spPr bwMode="auto">
          <a:xfrm>
            <a:off x="1959788" y="3744936"/>
            <a:ext cx="1155" cy="96904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1" name="Line 115"/>
          <p:cNvSpPr>
            <a:spLocks noChangeShapeType="1"/>
          </p:cNvSpPr>
          <p:nvPr/>
        </p:nvSpPr>
        <p:spPr bwMode="auto">
          <a:xfrm flipH="1">
            <a:off x="1357035" y="3663513"/>
            <a:ext cx="301377" cy="201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2" name="Line 116"/>
          <p:cNvSpPr>
            <a:spLocks noChangeShapeType="1"/>
          </p:cNvSpPr>
          <p:nvPr/>
        </p:nvSpPr>
        <p:spPr bwMode="auto">
          <a:xfrm>
            <a:off x="1658412" y="3098575"/>
            <a:ext cx="1154" cy="1130881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3" name="Line 117"/>
          <p:cNvSpPr>
            <a:spLocks noChangeShapeType="1"/>
          </p:cNvSpPr>
          <p:nvPr/>
        </p:nvSpPr>
        <p:spPr bwMode="auto">
          <a:xfrm flipH="1">
            <a:off x="1055660" y="3164920"/>
            <a:ext cx="301376" cy="201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4" name="Line 118"/>
          <p:cNvSpPr>
            <a:spLocks noChangeShapeType="1"/>
          </p:cNvSpPr>
          <p:nvPr/>
        </p:nvSpPr>
        <p:spPr bwMode="auto">
          <a:xfrm>
            <a:off x="1357035" y="2668338"/>
            <a:ext cx="1155" cy="9951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5" name="Line 119"/>
          <p:cNvSpPr>
            <a:spLocks noChangeShapeType="1"/>
          </p:cNvSpPr>
          <p:nvPr/>
        </p:nvSpPr>
        <p:spPr bwMode="auto">
          <a:xfrm flipH="1">
            <a:off x="754283" y="2701510"/>
            <a:ext cx="301377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6" name="Line 120"/>
          <p:cNvSpPr>
            <a:spLocks noChangeShapeType="1"/>
          </p:cNvSpPr>
          <p:nvPr/>
        </p:nvSpPr>
        <p:spPr bwMode="auto">
          <a:xfrm>
            <a:off x="1055660" y="2237095"/>
            <a:ext cx="2309" cy="92782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7" name="Line 121"/>
          <p:cNvSpPr>
            <a:spLocks noChangeShapeType="1"/>
          </p:cNvSpPr>
          <p:nvPr/>
        </p:nvSpPr>
        <p:spPr bwMode="auto">
          <a:xfrm flipH="1">
            <a:off x="452907" y="2253178"/>
            <a:ext cx="301376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8" name="Line 122"/>
          <p:cNvSpPr>
            <a:spLocks noChangeShapeType="1"/>
          </p:cNvSpPr>
          <p:nvPr/>
        </p:nvSpPr>
        <p:spPr bwMode="auto">
          <a:xfrm>
            <a:off x="754283" y="1805852"/>
            <a:ext cx="1155" cy="89565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39" name="Line 123"/>
          <p:cNvSpPr>
            <a:spLocks noChangeShapeType="1"/>
          </p:cNvSpPr>
          <p:nvPr/>
        </p:nvSpPr>
        <p:spPr bwMode="auto">
          <a:xfrm>
            <a:off x="452907" y="1375615"/>
            <a:ext cx="1154" cy="87756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0" name="Line 129"/>
          <p:cNvSpPr>
            <a:spLocks noChangeShapeType="1"/>
          </p:cNvSpPr>
          <p:nvPr/>
        </p:nvSpPr>
        <p:spPr bwMode="auto">
          <a:xfrm flipH="1">
            <a:off x="8035055" y="1393709"/>
            <a:ext cx="844084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1" name="Rectangle 130"/>
          <p:cNvSpPr>
            <a:spLocks noChangeArrowheads="1"/>
          </p:cNvSpPr>
          <p:nvPr/>
        </p:nvSpPr>
        <p:spPr bwMode="auto">
          <a:xfrm>
            <a:off x="8912625" y="1359531"/>
            <a:ext cx="242487" cy="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42" name="Line 131"/>
          <p:cNvSpPr>
            <a:spLocks noChangeShapeType="1"/>
          </p:cNvSpPr>
          <p:nvPr/>
        </p:nvSpPr>
        <p:spPr bwMode="auto">
          <a:xfrm flipH="1">
            <a:off x="8035055" y="1810878"/>
            <a:ext cx="844084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3" name="Rectangle 132"/>
          <p:cNvSpPr>
            <a:spLocks noChangeArrowheads="1"/>
          </p:cNvSpPr>
          <p:nvPr/>
        </p:nvSpPr>
        <p:spPr bwMode="auto">
          <a:xfrm>
            <a:off x="8912625" y="1776700"/>
            <a:ext cx="242487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44" name="Line 133"/>
          <p:cNvSpPr>
            <a:spLocks noChangeShapeType="1"/>
          </p:cNvSpPr>
          <p:nvPr/>
        </p:nvSpPr>
        <p:spPr bwMode="auto">
          <a:xfrm flipH="1">
            <a:off x="6167907" y="1601791"/>
            <a:ext cx="1867148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5" name="Line 134"/>
          <p:cNvSpPr>
            <a:spLocks noChangeShapeType="1"/>
          </p:cNvSpPr>
          <p:nvPr/>
        </p:nvSpPr>
        <p:spPr bwMode="auto">
          <a:xfrm>
            <a:off x="8035055" y="1393709"/>
            <a:ext cx="1154" cy="417169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6" name="Line 135"/>
          <p:cNvSpPr>
            <a:spLocks noChangeShapeType="1"/>
          </p:cNvSpPr>
          <p:nvPr/>
        </p:nvSpPr>
        <p:spPr bwMode="auto">
          <a:xfrm flipH="1">
            <a:off x="8002723" y="2230058"/>
            <a:ext cx="876416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7" name="Rectangle 136"/>
          <p:cNvSpPr>
            <a:spLocks noChangeArrowheads="1"/>
          </p:cNvSpPr>
          <p:nvPr/>
        </p:nvSpPr>
        <p:spPr bwMode="auto">
          <a:xfrm>
            <a:off x="8912625" y="2195881"/>
            <a:ext cx="202072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48" name="Line 137"/>
          <p:cNvSpPr>
            <a:spLocks noChangeShapeType="1"/>
          </p:cNvSpPr>
          <p:nvPr/>
        </p:nvSpPr>
        <p:spPr bwMode="auto">
          <a:xfrm flipH="1">
            <a:off x="8393011" y="2648233"/>
            <a:ext cx="486128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9" name="Rectangle 138"/>
          <p:cNvSpPr>
            <a:spLocks noChangeArrowheads="1"/>
          </p:cNvSpPr>
          <p:nvPr/>
        </p:nvSpPr>
        <p:spPr bwMode="auto">
          <a:xfrm>
            <a:off x="8912625" y="2613050"/>
            <a:ext cx="203227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BOVIN</a:t>
            </a:r>
            <a:endParaRPr lang="ru-RU" sz="2000"/>
          </a:p>
        </p:txBody>
      </p:sp>
      <p:sp>
        <p:nvSpPr>
          <p:cNvPr id="50" name="Line 139"/>
          <p:cNvSpPr>
            <a:spLocks noChangeShapeType="1"/>
          </p:cNvSpPr>
          <p:nvPr/>
        </p:nvSpPr>
        <p:spPr bwMode="auto">
          <a:xfrm flipH="1">
            <a:off x="8565061" y="3066408"/>
            <a:ext cx="315233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1" name="Rectangle 140"/>
          <p:cNvSpPr>
            <a:spLocks noChangeArrowheads="1"/>
          </p:cNvSpPr>
          <p:nvPr/>
        </p:nvSpPr>
        <p:spPr bwMode="auto">
          <a:xfrm>
            <a:off x="8912625" y="3032230"/>
            <a:ext cx="237868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52" name="Line 141"/>
          <p:cNvSpPr>
            <a:spLocks noChangeShapeType="1"/>
          </p:cNvSpPr>
          <p:nvPr/>
        </p:nvSpPr>
        <p:spPr bwMode="auto">
          <a:xfrm flipH="1">
            <a:off x="8607785" y="3484582"/>
            <a:ext cx="271354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3" name="Rectangle 142"/>
          <p:cNvSpPr>
            <a:spLocks noChangeArrowheads="1"/>
          </p:cNvSpPr>
          <p:nvPr/>
        </p:nvSpPr>
        <p:spPr bwMode="auto">
          <a:xfrm>
            <a:off x="8912625" y="3450405"/>
            <a:ext cx="230940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HORSE</a:t>
            </a:r>
            <a:endParaRPr lang="ru-RU" sz="2000"/>
          </a:p>
        </p:txBody>
      </p:sp>
      <p:sp>
        <p:nvSpPr>
          <p:cNvPr id="54" name="Line 143"/>
          <p:cNvSpPr>
            <a:spLocks noChangeShapeType="1"/>
          </p:cNvSpPr>
          <p:nvPr/>
        </p:nvSpPr>
        <p:spPr bwMode="auto">
          <a:xfrm flipH="1">
            <a:off x="8607785" y="3902757"/>
            <a:ext cx="271354" cy="201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5" name="Rectangle 144"/>
          <p:cNvSpPr>
            <a:spLocks noChangeArrowheads="1"/>
          </p:cNvSpPr>
          <p:nvPr/>
        </p:nvSpPr>
        <p:spPr bwMode="auto">
          <a:xfrm>
            <a:off x="8912625" y="3868579"/>
            <a:ext cx="190525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RABIT</a:t>
            </a:r>
            <a:endParaRPr lang="ru-RU" sz="2000"/>
          </a:p>
        </p:txBody>
      </p:sp>
      <p:sp>
        <p:nvSpPr>
          <p:cNvPr id="56" name="Line 145"/>
          <p:cNvSpPr>
            <a:spLocks noChangeShapeType="1"/>
          </p:cNvSpPr>
          <p:nvPr/>
        </p:nvSpPr>
        <p:spPr bwMode="auto">
          <a:xfrm flipH="1">
            <a:off x="8565061" y="3693670"/>
            <a:ext cx="42724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7" name="Line 146"/>
          <p:cNvSpPr>
            <a:spLocks noChangeShapeType="1"/>
          </p:cNvSpPr>
          <p:nvPr/>
        </p:nvSpPr>
        <p:spPr bwMode="auto">
          <a:xfrm>
            <a:off x="8607785" y="3484582"/>
            <a:ext cx="1154" cy="41817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8" name="Line 147"/>
          <p:cNvSpPr>
            <a:spLocks noChangeShapeType="1"/>
          </p:cNvSpPr>
          <p:nvPr/>
        </p:nvSpPr>
        <p:spPr bwMode="auto">
          <a:xfrm flipH="1">
            <a:off x="8537348" y="3379033"/>
            <a:ext cx="27713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9" name="Line 148"/>
          <p:cNvSpPr>
            <a:spLocks noChangeShapeType="1"/>
          </p:cNvSpPr>
          <p:nvPr/>
        </p:nvSpPr>
        <p:spPr bwMode="auto">
          <a:xfrm>
            <a:off x="8565061" y="3066408"/>
            <a:ext cx="1155" cy="62726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0" name="Line 149"/>
          <p:cNvSpPr>
            <a:spLocks noChangeShapeType="1"/>
          </p:cNvSpPr>
          <p:nvPr/>
        </p:nvSpPr>
        <p:spPr bwMode="auto">
          <a:xfrm flipH="1">
            <a:off x="8598547" y="4320932"/>
            <a:ext cx="281746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1" name="Rectangle 150"/>
          <p:cNvSpPr>
            <a:spLocks noChangeArrowheads="1"/>
          </p:cNvSpPr>
          <p:nvPr/>
        </p:nvSpPr>
        <p:spPr bwMode="auto">
          <a:xfrm>
            <a:off x="8912625" y="4286754"/>
            <a:ext cx="113160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PIG</a:t>
            </a:r>
            <a:endParaRPr lang="ru-RU" sz="2000"/>
          </a:p>
        </p:txBody>
      </p:sp>
      <p:sp>
        <p:nvSpPr>
          <p:cNvPr id="62" name="Line 151"/>
          <p:cNvSpPr>
            <a:spLocks noChangeShapeType="1"/>
          </p:cNvSpPr>
          <p:nvPr/>
        </p:nvSpPr>
        <p:spPr bwMode="auto">
          <a:xfrm flipH="1">
            <a:off x="8814476" y="4740112"/>
            <a:ext cx="65818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3" name="Rectangle 152"/>
          <p:cNvSpPr>
            <a:spLocks noChangeArrowheads="1"/>
          </p:cNvSpPr>
          <p:nvPr/>
        </p:nvSpPr>
        <p:spPr bwMode="auto">
          <a:xfrm>
            <a:off x="8912625" y="4705934"/>
            <a:ext cx="239022" cy="6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64" name="Line 153"/>
          <p:cNvSpPr>
            <a:spLocks noChangeShapeType="1"/>
          </p:cNvSpPr>
          <p:nvPr/>
        </p:nvSpPr>
        <p:spPr bwMode="auto">
          <a:xfrm flipH="1">
            <a:off x="8814476" y="5157281"/>
            <a:ext cx="65818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5" name="Rectangle 154"/>
          <p:cNvSpPr>
            <a:spLocks noChangeArrowheads="1"/>
          </p:cNvSpPr>
          <p:nvPr/>
        </p:nvSpPr>
        <p:spPr bwMode="auto">
          <a:xfrm>
            <a:off x="8912625" y="5123104"/>
            <a:ext cx="129326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66" name="Line 155"/>
          <p:cNvSpPr>
            <a:spLocks noChangeShapeType="1"/>
          </p:cNvSpPr>
          <p:nvPr/>
        </p:nvSpPr>
        <p:spPr bwMode="auto">
          <a:xfrm flipH="1">
            <a:off x="8598547" y="4948194"/>
            <a:ext cx="215928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7" name="Line 156"/>
          <p:cNvSpPr>
            <a:spLocks noChangeShapeType="1"/>
          </p:cNvSpPr>
          <p:nvPr/>
        </p:nvSpPr>
        <p:spPr bwMode="auto">
          <a:xfrm>
            <a:off x="8814476" y="4740112"/>
            <a:ext cx="1155" cy="41717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8" name="Line 157"/>
          <p:cNvSpPr>
            <a:spLocks noChangeShapeType="1"/>
          </p:cNvSpPr>
          <p:nvPr/>
        </p:nvSpPr>
        <p:spPr bwMode="auto">
          <a:xfrm flipH="1">
            <a:off x="8537348" y="4634563"/>
            <a:ext cx="61199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69" name="Line 158"/>
          <p:cNvSpPr>
            <a:spLocks noChangeShapeType="1"/>
          </p:cNvSpPr>
          <p:nvPr/>
        </p:nvSpPr>
        <p:spPr bwMode="auto">
          <a:xfrm>
            <a:off x="8598547" y="4320932"/>
            <a:ext cx="1154" cy="62726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0" name="Line 159"/>
          <p:cNvSpPr>
            <a:spLocks noChangeShapeType="1"/>
          </p:cNvSpPr>
          <p:nvPr/>
        </p:nvSpPr>
        <p:spPr bwMode="auto">
          <a:xfrm flipH="1">
            <a:off x="8393011" y="4007301"/>
            <a:ext cx="144337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1" name="Line 160"/>
          <p:cNvSpPr>
            <a:spLocks noChangeShapeType="1"/>
          </p:cNvSpPr>
          <p:nvPr/>
        </p:nvSpPr>
        <p:spPr bwMode="auto">
          <a:xfrm>
            <a:off x="8537348" y="3379033"/>
            <a:ext cx="1155" cy="125553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2" name="Line 161"/>
          <p:cNvSpPr>
            <a:spLocks noChangeShapeType="1"/>
          </p:cNvSpPr>
          <p:nvPr/>
        </p:nvSpPr>
        <p:spPr bwMode="auto">
          <a:xfrm flipH="1">
            <a:off x="8002723" y="3326761"/>
            <a:ext cx="390288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3" name="Line 162"/>
          <p:cNvSpPr>
            <a:spLocks noChangeShapeType="1"/>
          </p:cNvSpPr>
          <p:nvPr/>
        </p:nvSpPr>
        <p:spPr bwMode="auto">
          <a:xfrm>
            <a:off x="8393011" y="2648233"/>
            <a:ext cx="1154" cy="1359068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4" name="Line 163"/>
          <p:cNvSpPr>
            <a:spLocks noChangeShapeType="1"/>
          </p:cNvSpPr>
          <p:nvPr/>
        </p:nvSpPr>
        <p:spPr bwMode="auto">
          <a:xfrm flipH="1">
            <a:off x="6167907" y="2778913"/>
            <a:ext cx="1834816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5" name="Line 164"/>
          <p:cNvSpPr>
            <a:spLocks noChangeShapeType="1"/>
          </p:cNvSpPr>
          <p:nvPr/>
        </p:nvSpPr>
        <p:spPr bwMode="auto">
          <a:xfrm>
            <a:off x="8002723" y="2230058"/>
            <a:ext cx="1154" cy="1096703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6" name="Line 165"/>
          <p:cNvSpPr>
            <a:spLocks noChangeShapeType="1"/>
          </p:cNvSpPr>
          <p:nvPr/>
        </p:nvSpPr>
        <p:spPr bwMode="auto">
          <a:xfrm>
            <a:off x="6167907" y="1601791"/>
            <a:ext cx="1155" cy="1177122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8" name="Line 129"/>
          <p:cNvSpPr>
            <a:spLocks noChangeShapeType="1"/>
          </p:cNvSpPr>
          <p:nvPr/>
        </p:nvSpPr>
        <p:spPr bwMode="auto">
          <a:xfrm flipH="1">
            <a:off x="6547924" y="5067017"/>
            <a:ext cx="844084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79" name="Rectangle 130"/>
          <p:cNvSpPr>
            <a:spLocks noChangeArrowheads="1"/>
          </p:cNvSpPr>
          <p:nvPr/>
        </p:nvSpPr>
        <p:spPr bwMode="auto">
          <a:xfrm>
            <a:off x="7425494" y="5032839"/>
            <a:ext cx="242487" cy="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MUSDO</a:t>
            </a:r>
            <a:endParaRPr lang="ru-RU" sz="2000"/>
          </a:p>
        </p:txBody>
      </p:sp>
      <p:sp>
        <p:nvSpPr>
          <p:cNvPr id="80" name="Line 131"/>
          <p:cNvSpPr>
            <a:spLocks noChangeShapeType="1"/>
          </p:cNvSpPr>
          <p:nvPr/>
        </p:nvSpPr>
        <p:spPr bwMode="auto">
          <a:xfrm flipH="1">
            <a:off x="6547924" y="5484186"/>
            <a:ext cx="844084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81" name="Rectangle 132"/>
          <p:cNvSpPr>
            <a:spLocks noChangeArrowheads="1"/>
          </p:cNvSpPr>
          <p:nvPr/>
        </p:nvSpPr>
        <p:spPr bwMode="auto">
          <a:xfrm>
            <a:off x="7425494" y="5450008"/>
            <a:ext cx="242487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DROME</a:t>
            </a:r>
            <a:endParaRPr lang="ru-RU" sz="2000"/>
          </a:p>
        </p:txBody>
      </p:sp>
      <p:sp>
        <p:nvSpPr>
          <p:cNvPr id="82" name="Line 134"/>
          <p:cNvSpPr>
            <a:spLocks noChangeShapeType="1"/>
          </p:cNvSpPr>
          <p:nvPr/>
        </p:nvSpPr>
        <p:spPr bwMode="auto">
          <a:xfrm>
            <a:off x="6547924" y="5067017"/>
            <a:ext cx="1154" cy="417169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83" name="Line 97"/>
          <p:cNvSpPr>
            <a:spLocks noChangeShapeType="1"/>
          </p:cNvSpPr>
          <p:nvPr/>
        </p:nvSpPr>
        <p:spPr bwMode="auto">
          <a:xfrm flipH="1">
            <a:off x="7134581" y="6819616"/>
            <a:ext cx="301376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84" name="Rectangle 98"/>
          <p:cNvSpPr>
            <a:spLocks noChangeArrowheads="1"/>
          </p:cNvSpPr>
          <p:nvPr/>
        </p:nvSpPr>
        <p:spPr bwMode="auto">
          <a:xfrm>
            <a:off x="7468289" y="6785439"/>
            <a:ext cx="129326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RAT</a:t>
            </a:r>
            <a:endParaRPr lang="ru-RU" sz="2000"/>
          </a:p>
        </p:txBody>
      </p:sp>
      <p:sp>
        <p:nvSpPr>
          <p:cNvPr id="85" name="Line 99"/>
          <p:cNvSpPr>
            <a:spLocks noChangeShapeType="1"/>
          </p:cNvSpPr>
          <p:nvPr/>
        </p:nvSpPr>
        <p:spPr bwMode="auto">
          <a:xfrm flipH="1">
            <a:off x="7134581" y="7250859"/>
            <a:ext cx="301376" cy="100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86" name="Rectangle 100"/>
          <p:cNvSpPr>
            <a:spLocks noChangeArrowheads="1"/>
          </p:cNvSpPr>
          <p:nvPr/>
        </p:nvSpPr>
        <p:spPr bwMode="auto">
          <a:xfrm>
            <a:off x="7468289" y="7216682"/>
            <a:ext cx="239023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MOUSE</a:t>
            </a:r>
            <a:endParaRPr lang="ru-RU" sz="2000"/>
          </a:p>
        </p:txBody>
      </p:sp>
      <p:sp>
        <p:nvSpPr>
          <p:cNvPr id="87" name="Line 102"/>
          <p:cNvSpPr>
            <a:spLocks noChangeShapeType="1"/>
          </p:cNvSpPr>
          <p:nvPr/>
        </p:nvSpPr>
        <p:spPr bwMode="auto">
          <a:xfrm>
            <a:off x="7134581" y="6819616"/>
            <a:ext cx="1154" cy="43124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1" name="Line 91"/>
          <p:cNvSpPr>
            <a:spLocks noChangeShapeType="1"/>
          </p:cNvSpPr>
          <p:nvPr/>
        </p:nvSpPr>
        <p:spPr bwMode="auto">
          <a:xfrm flipH="1">
            <a:off x="5305781" y="6056612"/>
            <a:ext cx="2109634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7447746" y="6023439"/>
            <a:ext cx="200918" cy="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CHICK</a:t>
            </a:r>
            <a:endParaRPr lang="ru-RU" sz="2000"/>
          </a:p>
        </p:txBody>
      </p:sp>
      <p:sp>
        <p:nvSpPr>
          <p:cNvPr id="93" name="Line 93"/>
          <p:cNvSpPr>
            <a:spLocks noChangeShapeType="1"/>
          </p:cNvSpPr>
          <p:nvPr/>
        </p:nvSpPr>
        <p:spPr bwMode="auto">
          <a:xfrm flipH="1" flipV="1">
            <a:off x="6220180" y="6480640"/>
            <a:ext cx="1195233" cy="721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4" name="Rectangle 94"/>
          <p:cNvSpPr>
            <a:spLocks noChangeArrowheads="1"/>
          </p:cNvSpPr>
          <p:nvPr/>
        </p:nvSpPr>
        <p:spPr bwMode="auto">
          <a:xfrm>
            <a:off x="7447746" y="6452671"/>
            <a:ext cx="237868" cy="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06475" hangingPunct="1">
              <a:lnSpc>
                <a:spcPct val="100000"/>
              </a:lnSpc>
              <a:buClrTx/>
              <a:buSzTx/>
            </a:pPr>
            <a:r>
              <a:rPr lang="ru-RU" sz="700">
                <a:solidFill>
                  <a:srgbClr val="000000"/>
                </a:solidFill>
              </a:rPr>
              <a:t>HUMAN</a:t>
            </a:r>
            <a:endParaRPr lang="ru-RU" sz="2000"/>
          </a:p>
        </p:txBody>
      </p:sp>
      <p:sp>
        <p:nvSpPr>
          <p:cNvPr id="95" name="Line 112"/>
          <p:cNvSpPr>
            <a:spLocks noChangeShapeType="1"/>
          </p:cNvSpPr>
          <p:nvPr/>
        </p:nvSpPr>
        <p:spPr bwMode="auto">
          <a:xfrm>
            <a:off x="6219026" y="6480639"/>
            <a:ext cx="1155" cy="59436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6" name="Line 101"/>
          <p:cNvSpPr>
            <a:spLocks noChangeShapeType="1"/>
          </p:cNvSpPr>
          <p:nvPr/>
        </p:nvSpPr>
        <p:spPr bwMode="auto">
          <a:xfrm flipH="1">
            <a:off x="6220181" y="7089233"/>
            <a:ext cx="914400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7" name="Line 120"/>
          <p:cNvSpPr>
            <a:spLocks noChangeShapeType="1"/>
          </p:cNvSpPr>
          <p:nvPr/>
        </p:nvSpPr>
        <p:spPr bwMode="auto">
          <a:xfrm>
            <a:off x="5303472" y="6038362"/>
            <a:ext cx="2309" cy="82296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8" name="Line 109"/>
          <p:cNvSpPr>
            <a:spLocks noChangeShapeType="1"/>
          </p:cNvSpPr>
          <p:nvPr/>
        </p:nvSpPr>
        <p:spPr bwMode="auto">
          <a:xfrm flipH="1">
            <a:off x="5305780" y="6861639"/>
            <a:ext cx="914400" cy="1006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99" name="Line 165"/>
          <p:cNvSpPr>
            <a:spLocks noChangeShapeType="1"/>
          </p:cNvSpPr>
          <p:nvPr/>
        </p:nvSpPr>
        <p:spPr bwMode="auto">
          <a:xfrm>
            <a:off x="4543781" y="5261439"/>
            <a:ext cx="1155" cy="1234440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00" name="Line 133"/>
          <p:cNvSpPr>
            <a:spLocks noChangeShapeType="1"/>
          </p:cNvSpPr>
          <p:nvPr/>
        </p:nvSpPr>
        <p:spPr bwMode="auto">
          <a:xfrm flipH="1">
            <a:off x="4543781" y="5261439"/>
            <a:ext cx="2011680" cy="1006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01" name="Line 129"/>
          <p:cNvSpPr>
            <a:spLocks noChangeShapeType="1"/>
          </p:cNvSpPr>
          <p:nvPr/>
        </p:nvSpPr>
        <p:spPr bwMode="auto">
          <a:xfrm flipH="1">
            <a:off x="4543781" y="6480639"/>
            <a:ext cx="762000" cy="1005"/>
          </a:xfrm>
          <a:prstGeom prst="line">
            <a:avLst/>
          </a:prstGeom>
          <a:noFill/>
          <a:ln w="5">
            <a:solidFill>
              <a:srgbClr val="000000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239712" y="6751637"/>
            <a:ext cx="3886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Н.О.П. определено неоднозначно!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200166" y="7014657"/>
            <a:ext cx="792954" cy="54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3100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endParaRPr lang="en-US" altLang="ru-RU" sz="31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661602" y="141978"/>
            <a:ext cx="9070975" cy="5682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03" rIns="0" bIns="0" anchor="ctr"/>
          <a:lstStyle/>
          <a:p>
            <a:pPr algn="ctr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ru-RU" sz="3500" b="1" dirty="0" smtClean="0">
                <a:solidFill>
                  <a:srgbClr val="00B0F0"/>
                </a:solidFill>
                <a:latin typeface="Courier New" panose="02070309020205020404" pitchFamily="49" charset="0"/>
                <a:ea typeface="+mj-ea"/>
                <a:cs typeface="+mj-cs"/>
              </a:rPr>
              <a:t>Укоренение дерева</a:t>
            </a:r>
            <a:endParaRPr lang="ru-RU" sz="3500" b="1" dirty="0">
              <a:solidFill>
                <a:srgbClr val="00B0F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" y="822023"/>
            <a:ext cx="10080624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1"/>
                </a:gs>
                <a:gs pos="5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72"/>
          <p:cNvSpPr>
            <a:spLocks noChangeArrowheads="1"/>
          </p:cNvSpPr>
          <p:nvPr/>
        </p:nvSpPr>
        <p:spPr bwMode="auto">
          <a:xfrm>
            <a:off x="7596010" y="2592874"/>
            <a:ext cx="2397110" cy="270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положения корня зависит, как видится эволюция фермента!</a:t>
            </a:r>
            <a:endParaRPr lang="en-US" alt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988874" y="710243"/>
            <a:ext cx="8579241" cy="6791112"/>
            <a:chOff x="1167289" y="644320"/>
            <a:chExt cx="7782115" cy="6160773"/>
          </a:xfrm>
        </p:grpSpPr>
        <p:grpSp>
          <p:nvGrpSpPr>
            <p:cNvPr id="3" name="Группа 15"/>
            <p:cNvGrpSpPr/>
            <p:nvPr/>
          </p:nvGrpSpPr>
          <p:grpSpPr>
            <a:xfrm>
              <a:off x="1167289" y="644320"/>
              <a:ext cx="5826494" cy="6069392"/>
              <a:chOff x="134468" y="545472"/>
              <a:chExt cx="5826494" cy="6069392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4014" y="745724"/>
                <a:ext cx="5621360" cy="5869140"/>
              </a:xfrm>
              <a:prstGeom prst="rect">
                <a:avLst/>
              </a:prstGeom>
            </p:spPr>
          </p:pic>
          <p:sp>
            <p:nvSpPr>
              <p:cNvPr id="13" name="Дуга 12"/>
              <p:cNvSpPr/>
              <p:nvPr/>
            </p:nvSpPr>
            <p:spPr>
              <a:xfrm>
                <a:off x="3090441" y="1574157"/>
                <a:ext cx="2870521" cy="4502552"/>
              </a:xfrm>
              <a:prstGeom prst="arc">
                <a:avLst>
                  <a:gd name="adj1" fmla="val 14836485"/>
                  <a:gd name="adj2" fmla="val 3538930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 rot="21182735" flipV="1">
                <a:off x="1167752" y="5579390"/>
                <a:ext cx="4042227" cy="789584"/>
              </a:xfrm>
              <a:prstGeom prst="arc">
                <a:avLst>
                  <a:gd name="adj1" fmla="val 10580369"/>
                  <a:gd name="adj2" fmla="val 220194"/>
                </a:avLst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7806219" flipV="1">
                <a:off x="-493444" y="1173384"/>
                <a:ext cx="4771481" cy="3515658"/>
              </a:xfrm>
              <a:prstGeom prst="arc">
                <a:avLst>
                  <a:gd name="adj1" fmla="val 11750323"/>
                  <a:gd name="adj2" fmla="val 1480860"/>
                </a:avLst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Прямоугольник 72"/>
            <p:cNvSpPr>
              <a:spLocks noChangeArrowheads="1"/>
            </p:cNvSpPr>
            <p:nvPr/>
          </p:nvSpPr>
          <p:spPr bwMode="auto">
            <a:xfrm>
              <a:off x="4221686" y="674013"/>
              <a:ext cx="386761" cy="499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02870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ru-RU" alt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alt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Прямоугольник 72"/>
            <p:cNvSpPr>
              <a:spLocks noChangeArrowheads="1"/>
            </p:cNvSpPr>
            <p:nvPr/>
          </p:nvSpPr>
          <p:spPr bwMode="auto">
            <a:xfrm>
              <a:off x="5178828" y="6150114"/>
              <a:ext cx="3526158" cy="654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02870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ru-RU" altLang="ru-RU" sz="2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Глицерол-1-фосфат-дегидрогеназы</a:t>
              </a:r>
              <a:endParaRPr lang="en-US" altLang="ru-RU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рямоугольник 72"/>
            <p:cNvSpPr>
              <a:spLocks noChangeArrowheads="1"/>
            </p:cNvSpPr>
            <p:nvPr/>
          </p:nvSpPr>
          <p:spPr bwMode="auto">
            <a:xfrm>
              <a:off x="5423246" y="1063768"/>
              <a:ext cx="3526158" cy="940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02870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ru-RU" altLang="ru-RU" sz="2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Глицерол-1-фосфат-дегидрогеназы</a:t>
              </a:r>
            </a:p>
            <a:p>
              <a:pPr marL="0" indent="0" algn="ctr">
                <a:spcBef>
                  <a:spcPct val="0"/>
                </a:spcBef>
                <a:buNone/>
              </a:pPr>
              <a:r>
                <a:rPr lang="ru-RU" alt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(архейные)</a:t>
              </a:r>
              <a:endPara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Прямоугольник 72"/>
          <p:cNvSpPr>
            <a:spLocks noChangeArrowheads="1"/>
          </p:cNvSpPr>
          <p:nvPr/>
        </p:nvSpPr>
        <p:spPr bwMode="auto">
          <a:xfrm>
            <a:off x="168011" y="5701124"/>
            <a:ext cx="2359212" cy="73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Глицерол-дегидрогеназы</a:t>
            </a:r>
            <a:endParaRPr lang="en-US" altLang="ru-RU" sz="2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72"/>
          <p:cNvSpPr>
            <a:spLocks noChangeArrowheads="1"/>
          </p:cNvSpPr>
          <p:nvPr/>
        </p:nvSpPr>
        <p:spPr bwMode="auto">
          <a:xfrm>
            <a:off x="4394191" y="1806931"/>
            <a:ext cx="426377" cy="55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72"/>
          <p:cNvSpPr>
            <a:spLocks noChangeArrowheads="1"/>
          </p:cNvSpPr>
          <p:nvPr/>
        </p:nvSpPr>
        <p:spPr bwMode="auto">
          <a:xfrm>
            <a:off x="1644167" y="6864979"/>
            <a:ext cx="426377" cy="55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59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825</Words>
  <Application>Microsoft Office PowerPoint</Application>
  <PresentationFormat>Custom</PresentationFormat>
  <Paragraphs>175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Тема Office</vt:lpstr>
      <vt:lpstr>Slide 1</vt:lpstr>
      <vt:lpstr>Сравнение деревьев</vt:lpstr>
      <vt:lpstr>Напоминание: ветвь дерева как разбиение множества листьев</vt:lpstr>
      <vt:lpstr>Slide 4</vt:lpstr>
      <vt:lpstr>Slide 5</vt:lpstr>
      <vt:lpstr>Консенсусное дерево</vt:lpstr>
      <vt:lpstr>Совмещение данных от многих деревьев</vt:lpstr>
      <vt:lpstr>Наибольшее общее поддерево</vt:lpstr>
      <vt:lpstr>Slide 9</vt:lpstr>
      <vt:lpstr>Укоренение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Алгоритмы реконструкции филогенетических деревьев</dc:title>
  <cp:lastModifiedBy>Spirin</cp:lastModifiedBy>
  <cp:revision>51</cp:revision>
  <cp:lastPrinted>1601-01-01T00:00:00Z</cp:lastPrinted>
  <dcterms:created xsi:type="dcterms:W3CDTF">2010-03-01T13:17:03Z</dcterms:created>
  <dcterms:modified xsi:type="dcterms:W3CDTF">2015-02-27T10:28:07Z</dcterms:modified>
</cp:coreProperties>
</file>