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67" r:id="rId4"/>
    <p:sldId id="264" r:id="rId5"/>
    <p:sldId id="260" r:id="rId6"/>
    <p:sldId id="261" r:id="rId7"/>
    <p:sldId id="268" r:id="rId8"/>
    <p:sldId id="263" r:id="rId9"/>
    <p:sldId id="269" r:id="rId10"/>
    <p:sldId id="262" r:id="rId11"/>
    <p:sldId id="270" r:id="rId12"/>
    <p:sldId id="271" r:id="rId13"/>
    <p:sldId id="273" r:id="rId14"/>
    <p:sldId id="274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850FC-78EB-45B0-9015-D4A96B933295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70C3F-7A38-438D-A5C3-BE8E00F13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F2C7-CC33-4340-ABAA-04587DEC7A6A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51E4-BA55-47E9-B72C-6C3049DACD31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C099-35C0-4F40-B3EC-79686C3FFCEB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961E-5698-48C4-A521-1BE7DF5D0997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34A5-DBD0-4727-9245-6A3F54AB681D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9152-BADF-4D05-ACC9-724051918689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6614-8658-407B-B21D-6F36FA0B9150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4507-60C8-463B-AA84-60CCE636EB87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723A-BC83-4842-94E5-A6425CE57034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489E-8406-4DB7-86B3-293B6F7D239E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D7C0-8B82-45F5-AF24-203D12776DFE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5F4A1-D609-4EB9-B27F-E743EF8181CE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2B89C-DC0C-44BF-9AD8-DF3FB40A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4417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Прямая задача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7880" y="1009485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Дано</a:t>
            </a:r>
            <a:r>
              <a:rPr lang="en-US" dirty="0" smtClean="0"/>
              <a:t>:</a:t>
            </a:r>
          </a:p>
          <a:p>
            <a:pPr lvl="1"/>
            <a:r>
              <a:rPr lang="ru-RU" dirty="0" smtClean="0"/>
              <a:t>Кристаллографическая ячейка </a:t>
            </a:r>
            <a:r>
              <a:rPr lang="en-US" dirty="0" smtClean="0"/>
              <a:t>(a, b, c, alpha, beta, gamma)</a:t>
            </a:r>
          </a:p>
          <a:p>
            <a:pPr lvl="1"/>
            <a:r>
              <a:rPr lang="ru-RU" dirty="0" smtClean="0"/>
              <a:t>Функция ЭП </a:t>
            </a:r>
            <a:r>
              <a:rPr lang="en-US" dirty="0" smtClean="0"/>
              <a:t>rho(</a:t>
            </a:r>
            <a:r>
              <a:rPr lang="en-US" dirty="0" err="1" smtClean="0"/>
              <a:t>x,y,z</a:t>
            </a:r>
            <a:r>
              <a:rPr lang="en-US" dirty="0" smtClean="0"/>
              <a:t>) </a:t>
            </a:r>
            <a:r>
              <a:rPr lang="ru-RU" dirty="0" smtClean="0"/>
              <a:t>в ячейке </a:t>
            </a:r>
            <a:r>
              <a:rPr lang="en-US" dirty="0" smtClean="0"/>
              <a:t>T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 smtClean="0"/>
          </a:p>
          <a:p>
            <a:r>
              <a:rPr lang="ru-RU" dirty="0" smtClean="0"/>
              <a:t>Определить: интенсивность волны рассеяния в направлении </a:t>
            </a:r>
            <a:r>
              <a:rPr lang="ru-RU" dirty="0" smtClean="0">
                <a:sym typeface="Symbol"/>
              </a:rPr>
              <a:t>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4135" cy="773252"/>
          </a:xfrm>
        </p:spPr>
        <p:txBody>
          <a:bodyPr>
            <a:noAutofit/>
          </a:bodyPr>
          <a:lstStyle/>
          <a:p>
            <a:r>
              <a:rPr lang="ru-RU" sz="3600" dirty="0" smtClean="0"/>
              <a:t>Оценка объёма измеренных данных</a:t>
            </a:r>
            <a:r>
              <a:rPr lang="en-US" sz="3600" dirty="0" smtClean="0"/>
              <a:t>: </a:t>
            </a:r>
            <a:br>
              <a:rPr lang="en-US" sz="3600" dirty="0" smtClean="0"/>
            </a:br>
            <a:r>
              <a:rPr lang="ru-RU" sz="3600" dirty="0" smtClean="0"/>
              <a:t>разрешение структуры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6285" y="1393535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Разрешение структуры в ангстремах </a:t>
            </a:r>
            <a:br>
              <a:rPr lang="ru-RU" dirty="0" smtClean="0"/>
            </a:br>
            <a:r>
              <a:rPr lang="ru-RU" sz="2400" dirty="0" smtClean="0"/>
              <a:t>Это разрешение не совпадает с разрешением микроскопа, которое оценивает детали какого размера перестают быть различимыми. Например, в криоэлектронной микроскопии  разрешение в разных частях структуры белка бывает разным.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Полнота данных в процентах</a:t>
            </a:r>
          </a:p>
          <a:p>
            <a:endParaRPr lang="ru-RU" dirty="0" smtClean="0">
              <a:sym typeface="Symbol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3"/>
          </a:xfrm>
        </p:spPr>
        <p:txBody>
          <a:bodyPr/>
          <a:lstStyle/>
          <a:p>
            <a:pPr eaLnBrk="1" hangingPunct="1"/>
            <a:r>
              <a:rPr lang="ru-RU" sz="4000" smtClean="0"/>
              <a:t>Разрешение структуры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457200" y="761999"/>
            <a:ext cx="8305800" cy="585461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/>
              <a:t>Проведен РСА эксперимент: найдены параметры кристаллической ячейки и получен файл структурных факторов :</a:t>
            </a:r>
            <a:br>
              <a:rPr lang="ru-RU" sz="2000" dirty="0" smtClean="0"/>
            </a:br>
            <a:r>
              <a:rPr lang="ru-RU" sz="2000" dirty="0" smtClean="0"/>
              <a:t>   </a:t>
            </a:r>
            <a:r>
              <a:rPr lang="ru-RU" sz="1400" b="1" dirty="0" smtClean="0"/>
              <a:t> CRYST1  77.553  192.966   93.740  90.00  90.00  90.00 </a:t>
            </a:r>
            <a:r>
              <a:rPr lang="ru-RU" sz="1400" dirty="0" smtClean="0"/>
              <a:t>		</a:t>
            </a:r>
            <a:br>
              <a:rPr lang="ru-RU" sz="1400" dirty="0" smtClean="0"/>
            </a:br>
            <a:r>
              <a:rPr lang="ru-RU" sz="1400" dirty="0" smtClean="0"/>
              <a:t>    </a:t>
            </a:r>
            <a:r>
              <a:rPr lang="ru-RU" sz="1200" dirty="0" smtClean="0"/>
              <a:t> 0    0    4      211.0             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sz="1200" dirty="0" smtClean="0"/>
              <a:t>	     0    0    6     1642.7             </a:t>
            </a:r>
            <a:br>
              <a:rPr lang="ru-RU" sz="1200" dirty="0" smtClean="0"/>
            </a:br>
            <a:r>
              <a:rPr lang="ru-RU" sz="1200" dirty="0" smtClean="0"/>
              <a:t>     ……………….</a:t>
            </a:r>
            <a:br>
              <a:rPr lang="ru-RU" sz="1200" dirty="0" smtClean="0"/>
            </a:br>
            <a:r>
              <a:rPr lang="ru-RU" sz="1200" dirty="0" smtClean="0"/>
              <a:t>    1    1    3      1</a:t>
            </a:r>
            <a:r>
              <a:rPr lang="ru-RU" sz="1400" dirty="0" smtClean="0"/>
              <a:t>60.9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/>
              <a:t>Для каждой гармоники </a:t>
            </a:r>
            <a:r>
              <a:rPr lang="ru-RU" sz="2000" b="1" dirty="0" smtClean="0"/>
              <a:t>(</a:t>
            </a:r>
            <a:r>
              <a:rPr lang="en-US" sz="2000" b="1" dirty="0" smtClean="0"/>
              <a:t>h, k, l) </a:t>
            </a:r>
            <a:r>
              <a:rPr lang="ru-RU" sz="2000" dirty="0" smtClean="0"/>
              <a:t>рассчитываем разрешение </a:t>
            </a:r>
            <a:r>
              <a:rPr lang="en-US" sz="2000" b="1" dirty="0" err="1" smtClean="0"/>
              <a:t>d</a:t>
            </a:r>
            <a:r>
              <a:rPr lang="en-US" sz="2000" b="1" baseline="-25000" dirty="0" err="1" smtClean="0"/>
              <a:t>hkl</a:t>
            </a:r>
            <a:r>
              <a:rPr lang="ru-RU" sz="2000" dirty="0" smtClean="0"/>
              <a:t>. это можно сделать потому, что параметры кристаллической решетки  известны)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/>
              <a:t> Имеем множество измеренных рефлексов </a:t>
            </a:r>
            <a:r>
              <a:rPr lang="en-US" sz="2000" b="1" dirty="0" smtClean="0"/>
              <a:t>(h, k, l</a:t>
            </a:r>
            <a:r>
              <a:rPr lang="en-US" sz="1200" b="1" dirty="0" smtClean="0"/>
              <a:t>)</a:t>
            </a:r>
            <a:r>
              <a:rPr lang="en-US" sz="1200" dirty="0" smtClean="0"/>
              <a:t> (</a:t>
            </a:r>
            <a:r>
              <a:rPr lang="ru-RU" sz="1200" dirty="0" smtClean="0"/>
              <a:t>см. схему на след. слайде)</a:t>
            </a:r>
            <a:r>
              <a:rPr lang="en-US" sz="1200" b="1" dirty="0" smtClean="0"/>
              <a:t>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i="1" dirty="0" smtClean="0">
                <a:solidFill>
                  <a:srgbClr val="C00000"/>
                </a:solidFill>
              </a:rPr>
              <a:t>Если измерены все рефлексы с разрешением </a:t>
            </a:r>
            <a:r>
              <a:rPr lang="en-US" sz="2400" b="1" i="1" dirty="0" smtClean="0">
                <a:solidFill>
                  <a:srgbClr val="C00000"/>
                </a:solidFill>
              </a:rPr>
              <a:t>d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</a:rPr>
              <a:t>и больше, и </a:t>
            </a:r>
            <a:r>
              <a:rPr lang="en-US" sz="2400" b="1" i="1" dirty="0" smtClean="0">
                <a:solidFill>
                  <a:srgbClr val="C00000"/>
                </a:solidFill>
              </a:rPr>
              <a:t>d</a:t>
            </a:r>
            <a:r>
              <a:rPr lang="en-US" sz="2400" i="1" dirty="0" smtClean="0">
                <a:solidFill>
                  <a:srgbClr val="C00000"/>
                </a:solidFill>
              </a:rPr>
              <a:t> – </a:t>
            </a:r>
            <a:r>
              <a:rPr lang="ru-RU" sz="2400" i="1" dirty="0" smtClean="0">
                <a:solidFill>
                  <a:srgbClr val="C00000"/>
                </a:solidFill>
              </a:rPr>
              <a:t>минимальное с таким свойством, то говорят, что разрешение структуры </a:t>
            </a:r>
            <a:r>
              <a:rPr lang="en-US" sz="2400" b="1" i="1" dirty="0" smtClean="0">
                <a:solidFill>
                  <a:srgbClr val="C00000"/>
                </a:solidFill>
              </a:rPr>
              <a:t>d</a:t>
            </a:r>
            <a:r>
              <a:rPr lang="en-US" sz="2400" i="1" dirty="0" smtClean="0">
                <a:solidFill>
                  <a:srgbClr val="C00000"/>
                </a:solidFill>
              </a:rPr>
              <a:t> (</a:t>
            </a:r>
            <a:r>
              <a:rPr lang="ru-RU" sz="2400" i="1" dirty="0" smtClean="0">
                <a:solidFill>
                  <a:srgbClr val="C00000"/>
                </a:solidFill>
              </a:rPr>
              <a:t>ангстрем) </a:t>
            </a:r>
            <a:endParaRPr lang="ru-RU" sz="2400" i="1" dirty="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/>
              <a:t>Слово </a:t>
            </a:r>
            <a:r>
              <a:rPr lang="en-US" sz="2400" dirty="0" smtClean="0"/>
              <a:t>“</a:t>
            </a:r>
            <a:r>
              <a:rPr lang="ru-RU" sz="2400" dirty="0" smtClean="0"/>
              <a:t>все</a:t>
            </a:r>
            <a:r>
              <a:rPr lang="en-US" sz="2400" dirty="0" smtClean="0"/>
              <a:t>”</a:t>
            </a:r>
            <a:r>
              <a:rPr lang="ru-RU" sz="2400" dirty="0" smtClean="0"/>
              <a:t> </a:t>
            </a:r>
            <a:r>
              <a:rPr lang="ru-RU" sz="2000" dirty="0" smtClean="0"/>
              <a:t>следует заменить на слова </a:t>
            </a:r>
            <a:r>
              <a:rPr lang="en-US" sz="2400" dirty="0" smtClean="0">
                <a:solidFill>
                  <a:srgbClr val="FF0000"/>
                </a:solidFill>
              </a:rPr>
              <a:t>“</a:t>
            </a:r>
            <a:r>
              <a:rPr lang="ru-RU" sz="2400" dirty="0" smtClean="0">
                <a:solidFill>
                  <a:srgbClr val="FF0000"/>
                </a:solidFill>
              </a:rPr>
              <a:t>почти все</a:t>
            </a:r>
            <a:r>
              <a:rPr lang="en-US" sz="2400" dirty="0" smtClean="0">
                <a:solidFill>
                  <a:srgbClr val="FF0000"/>
                </a:solidFill>
              </a:rPr>
              <a:t>”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000" dirty="0" smtClean="0"/>
              <a:t>добавив параметр </a:t>
            </a:r>
            <a:r>
              <a:rPr lang="en-US" sz="2400" dirty="0" smtClean="0">
                <a:solidFill>
                  <a:srgbClr val="C00000"/>
                </a:solidFill>
              </a:rPr>
              <a:t>“</a:t>
            </a:r>
            <a:r>
              <a:rPr lang="ru-RU" sz="2400" dirty="0" smtClean="0">
                <a:solidFill>
                  <a:srgbClr val="C00000"/>
                </a:solidFill>
              </a:rPr>
              <a:t>полнота данных</a:t>
            </a:r>
            <a:r>
              <a:rPr lang="en-US" sz="2400" dirty="0" smtClean="0">
                <a:solidFill>
                  <a:srgbClr val="C00000"/>
                </a:solidFill>
              </a:rPr>
              <a:t>”</a:t>
            </a:r>
            <a:r>
              <a:rPr lang="ru-RU" sz="2000" dirty="0" smtClean="0"/>
              <a:t>, потому что это эксперимент,  а не теория.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/>
              <a:t>Так, например, рефлексы, отвечающие самым маленьким тройкам чисел 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h,k,l</a:t>
            </a:r>
            <a:r>
              <a:rPr lang="en-US" sz="2000" b="1" dirty="0" smtClean="0"/>
              <a:t>)</a:t>
            </a:r>
            <a:r>
              <a:rPr lang="ru-RU" sz="2000" b="1" dirty="0" smtClean="0"/>
              <a:t>:</a:t>
            </a:r>
            <a:r>
              <a:rPr lang="en-US" sz="2000" b="1" dirty="0" smtClean="0"/>
              <a:t>  </a:t>
            </a:r>
            <a:r>
              <a:rPr lang="ru-RU" sz="2000" b="1" dirty="0" smtClean="0"/>
              <a:t>(0</a:t>
            </a:r>
            <a:r>
              <a:rPr lang="en-US" sz="2000" b="1" dirty="0" smtClean="0"/>
              <a:t>,0,0), (1,0,0) </a:t>
            </a:r>
            <a:r>
              <a:rPr lang="en-US" sz="2000" dirty="0" smtClean="0"/>
              <a:t>…. </a:t>
            </a:r>
            <a:r>
              <a:rPr lang="ru-RU" sz="2000" dirty="0" smtClean="0"/>
              <a:t>не могут  быть измерены </a:t>
            </a:r>
            <a:r>
              <a:rPr lang="en-US" sz="2000" dirty="0" smtClean="0">
                <a:solidFill>
                  <a:srgbClr val="BFBFBF"/>
                </a:solidFill>
              </a:rPr>
              <a:t>[</a:t>
            </a:r>
            <a:r>
              <a:rPr lang="ru-RU" sz="2000" dirty="0" smtClean="0">
                <a:solidFill>
                  <a:srgbClr val="BFBFBF"/>
                </a:solidFill>
              </a:rPr>
              <a:t>почему?</a:t>
            </a:r>
            <a:r>
              <a:rPr lang="en-US" sz="2000" dirty="0" smtClean="0">
                <a:solidFill>
                  <a:srgbClr val="BFBFBF"/>
                </a:solidFill>
              </a:rPr>
              <a:t>]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/>
              <a:t>Кроме того, некоторые измеренные амплитуды не используют из-за большой неточности их измерения: разброс отдельных измерений сравним с величиной структурного фактора. </a:t>
            </a:r>
            <a:endParaRPr lang="ru-RU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12</a:t>
            </a:fld>
            <a:endParaRPr lang="ru-RU"/>
          </a:p>
        </p:txBody>
      </p:sp>
      <p:grpSp>
        <p:nvGrpSpPr>
          <p:cNvPr id="70" name="Группа 69"/>
          <p:cNvGrpSpPr/>
          <p:nvPr/>
        </p:nvGrpSpPr>
        <p:grpSpPr>
          <a:xfrm>
            <a:off x="577880" y="2315255"/>
            <a:ext cx="7921906" cy="868597"/>
            <a:chOff x="577880" y="3582620"/>
            <a:chExt cx="7921906" cy="868597"/>
          </a:xfrm>
        </p:grpSpPr>
        <p:cxnSp>
          <p:nvCxnSpPr>
            <p:cNvPr id="7" name="Прямая со стрелкой 6"/>
            <p:cNvCxnSpPr/>
            <p:nvPr/>
          </p:nvCxnSpPr>
          <p:spPr>
            <a:xfrm flipV="1">
              <a:off x="693095" y="3621025"/>
              <a:ext cx="7681000" cy="384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Овал 9"/>
            <p:cNvSpPr/>
            <p:nvPr/>
          </p:nvSpPr>
          <p:spPr>
            <a:xfrm>
              <a:off x="1115550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885120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846715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727090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957520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4187950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4495190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4764025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5071265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5493720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6261820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7874830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1883650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075675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2306105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2459725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769905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1307575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1000335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1192360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1422790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1653220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651750" y="4081885"/>
              <a:ext cx="2708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разрешение гармоники </a:t>
              </a:r>
              <a:r>
                <a:rPr lang="en-US" dirty="0" smtClean="0"/>
                <a:t>Å</a:t>
              </a:r>
              <a:endParaRPr lang="ru-RU" dirty="0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3419850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3611875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2843775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3112610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2728560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2190890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2574940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1115550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1538005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1768435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1998865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2957770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3266230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3496660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605995" y="3635743"/>
              <a:ext cx="5760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100</a:t>
              </a:r>
              <a:endParaRPr lang="ru-RU" dirty="0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8182070" y="3697835"/>
              <a:ext cx="3177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Å</a:t>
              </a:r>
              <a:endParaRPr lang="ru-RU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263290" y="3697835"/>
              <a:ext cx="6528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33</a:t>
              </a:r>
              <a:r>
                <a:rPr lang="en-US" dirty="0" smtClean="0"/>
                <a:t>.</a:t>
              </a:r>
              <a:r>
                <a:rPr lang="ru-RU" dirty="0" smtClean="0"/>
                <a:t>3</a:t>
              </a:r>
              <a:endParaRPr lang="ru-RU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77880" y="3621025"/>
              <a:ext cx="5760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000335" y="3621025"/>
              <a:ext cx="307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037270" y="3659430"/>
              <a:ext cx="537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r>
                <a:rPr lang="en-US" dirty="0" smtClean="0"/>
                <a:t>.5</a:t>
              </a:r>
              <a:endParaRPr lang="ru-RU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382915" y="3659430"/>
              <a:ext cx="307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</a:t>
              </a:r>
              <a:endParaRPr lang="ru-RU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072734" y="3659430"/>
              <a:ext cx="4224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r>
                <a:rPr lang="en-US" dirty="0" smtClean="0"/>
                <a:t>0</a:t>
              </a:r>
              <a:endParaRPr lang="ru-RU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805370" y="3674148"/>
              <a:ext cx="307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3</a:t>
              </a:r>
              <a:endParaRPr lang="ru-RU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146605" y="3697835"/>
              <a:ext cx="4224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50</a:t>
              </a:r>
              <a:endParaRPr lang="ru-RU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17645" y="3674148"/>
              <a:ext cx="5760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25</a:t>
              </a:r>
              <a:endParaRPr lang="ru-RU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572000" y="3674148"/>
              <a:ext cx="5760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20</a:t>
              </a:r>
              <a:endParaRPr lang="ru-RU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616285" y="279790"/>
            <a:ext cx="715458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Кружок  соответствует гармонике. </a:t>
            </a:r>
            <a:br>
              <a:rPr lang="ru-RU" dirty="0" smtClean="0"/>
            </a:br>
            <a:r>
              <a:rPr lang="ru-RU" dirty="0" smtClean="0"/>
              <a:t>Каждая гармоника имеет свой номер </a:t>
            </a:r>
            <a:r>
              <a:rPr lang="en-US" dirty="0" err="1" smtClean="0"/>
              <a:t>h,k,l</a:t>
            </a:r>
            <a:r>
              <a:rPr lang="ru-RU" dirty="0" smtClean="0"/>
              <a:t> и период</a:t>
            </a:r>
            <a:r>
              <a:rPr lang="en-US" dirty="0" smtClean="0"/>
              <a:t>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h,k,l</a:t>
            </a:r>
            <a:endParaRPr lang="en-US" baseline="-25000" dirty="0" smtClean="0"/>
          </a:p>
          <a:p>
            <a:r>
              <a:rPr lang="ru-RU" dirty="0" smtClean="0"/>
              <a:t>Кружек отложен на оси в соответствии с периодом,</a:t>
            </a:r>
          </a:p>
          <a:p>
            <a:r>
              <a:rPr lang="ru-RU" dirty="0" smtClean="0"/>
              <a:t>периоды подписаны снизу</a:t>
            </a:r>
            <a:br>
              <a:rPr lang="ru-RU" dirty="0" smtClean="0"/>
            </a:br>
            <a:r>
              <a:rPr lang="ru-RU" dirty="0" smtClean="0"/>
              <a:t>Красные кружечки соответствуют измеренным структурным факторам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616285" y="3352190"/>
            <a:ext cx="47253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Разрешение структуры можно принять таким</a:t>
            </a:r>
            <a:r>
              <a:rPr lang="en-US" dirty="0" smtClean="0"/>
              <a:t>:</a:t>
            </a:r>
          </a:p>
          <a:p>
            <a:r>
              <a:rPr lang="en-US" dirty="0" smtClean="0"/>
              <a:t>1 Å  </a:t>
            </a:r>
            <a:r>
              <a:rPr lang="ru-RU" dirty="0" smtClean="0"/>
              <a:t>с полнотой данных  18</a:t>
            </a:r>
            <a:r>
              <a:rPr lang="en-US" dirty="0" smtClean="0"/>
              <a:t>/</a:t>
            </a:r>
            <a:r>
              <a:rPr lang="ru-RU" dirty="0" smtClean="0"/>
              <a:t>31</a:t>
            </a:r>
            <a:r>
              <a:rPr lang="en-US" dirty="0" smtClean="0"/>
              <a:t>*100% = 58%</a:t>
            </a:r>
          </a:p>
          <a:p>
            <a:r>
              <a:rPr lang="en-US" dirty="0" smtClean="0"/>
              <a:t>1.5 Å  </a:t>
            </a:r>
            <a:r>
              <a:rPr lang="ru-RU" dirty="0" smtClean="0"/>
              <a:t>с полнотой</a:t>
            </a:r>
            <a:r>
              <a:rPr lang="en-US" dirty="0" smtClean="0"/>
              <a:t>  17/21 *100% = 70%</a:t>
            </a:r>
          </a:p>
          <a:p>
            <a:r>
              <a:rPr lang="en-US" dirty="0" smtClean="0"/>
              <a:t>2 Å  </a:t>
            </a:r>
            <a:r>
              <a:rPr lang="ru-RU" dirty="0" smtClean="0"/>
              <a:t>с полнотой</a:t>
            </a:r>
            <a:r>
              <a:rPr lang="en-US" dirty="0" smtClean="0"/>
              <a:t>  16/19 *100% = 84%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54690" y="4773175"/>
            <a:ext cx="7604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 реальных данных на оси будет несколько десятков или сотен тысяч точек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339350" cy="1042087"/>
          </a:xfrm>
        </p:spPr>
        <p:txBody>
          <a:bodyPr>
            <a:noAutofit/>
          </a:bodyPr>
          <a:lstStyle/>
          <a:p>
            <a:r>
              <a:rPr lang="ru-RU" sz="3600" dirty="0" smtClean="0"/>
              <a:t>Два проблемы остались не разобранными</a:t>
            </a:r>
            <a:r>
              <a:rPr lang="en-US" sz="3600" dirty="0" smtClean="0"/>
              <a:t>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6285" y="1393535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 определить параметры кристаллографической ячейки?</a:t>
            </a:r>
            <a:br>
              <a:rPr lang="ru-RU" dirty="0" smtClean="0"/>
            </a:b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 определить фазы?</a:t>
            </a:r>
          </a:p>
          <a:p>
            <a:endParaRPr lang="ru-RU" dirty="0" smtClean="0">
              <a:sym typeface="Symbol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39350" cy="581228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Параметры кристаллографической ячейки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7450" y="817461"/>
            <a:ext cx="8487505" cy="334123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Если свести все сигналы на одну картинку, то получается как на рис.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На самом деле на рис. фотопластинка – детектор сигналов в древние времена. Она вращалась согласованно с вращением кристалла чтобы сигнал </a:t>
            </a:r>
            <a:r>
              <a:rPr lang="en-US" sz="1800" dirty="0" smtClean="0"/>
              <a:t>(</a:t>
            </a:r>
            <a:r>
              <a:rPr lang="en-US" sz="1800" dirty="0" err="1" smtClean="0"/>
              <a:t>h,k,l</a:t>
            </a:r>
            <a:r>
              <a:rPr lang="en-US" sz="1800" dirty="0" smtClean="0"/>
              <a:t>) </a:t>
            </a:r>
            <a:r>
              <a:rPr lang="ru-RU" sz="1800" dirty="0" smtClean="0"/>
              <a:t>всегда оказывался в одном и том же месте.</a:t>
            </a:r>
            <a:r>
              <a:rPr lang="en-US" sz="1800" dirty="0" smtClean="0"/>
              <a:t> </a:t>
            </a:r>
            <a:r>
              <a:rPr lang="ru-RU" sz="1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Вектора </a:t>
            </a:r>
            <a:r>
              <a:rPr lang="en-US" sz="1800" dirty="0" smtClean="0"/>
              <a:t>s</a:t>
            </a:r>
            <a:r>
              <a:rPr lang="ru-RU" sz="1800" dirty="0" smtClean="0"/>
              <a:t>(</a:t>
            </a:r>
            <a:r>
              <a:rPr lang="en-US" sz="1800" dirty="0" err="1" smtClean="0"/>
              <a:t>h,k,l</a:t>
            </a:r>
            <a:r>
              <a:rPr lang="en-US" sz="1800" dirty="0" smtClean="0"/>
              <a:t>) = </a:t>
            </a:r>
            <a:r>
              <a:rPr lang="en-US" sz="1800" dirty="0" err="1" smtClean="0"/>
              <a:t>hs</a:t>
            </a:r>
            <a:r>
              <a:rPr lang="en-US" sz="1800" dirty="0" smtClean="0"/>
              <a:t>(1,0,0) + </a:t>
            </a:r>
            <a:r>
              <a:rPr lang="en-US" sz="1800" dirty="0" err="1" smtClean="0"/>
              <a:t>ks</a:t>
            </a:r>
            <a:r>
              <a:rPr lang="en-US" sz="1800" dirty="0" smtClean="0"/>
              <a:t>(01,0) + </a:t>
            </a:r>
            <a:r>
              <a:rPr lang="en-US" sz="1800" dirty="0" err="1" smtClean="0"/>
              <a:t>ls</a:t>
            </a:r>
            <a:r>
              <a:rPr lang="en-US" sz="1800" dirty="0" smtClean="0"/>
              <a:t>(0,0,1). </a:t>
            </a:r>
            <a:r>
              <a:rPr lang="ru-RU" sz="1800" dirty="0" smtClean="0"/>
              <a:t>Поэтому их концы образуют </a:t>
            </a:r>
            <a:r>
              <a:rPr lang="en-US" sz="1800" dirty="0" smtClean="0"/>
              <a:t> </a:t>
            </a:r>
            <a:r>
              <a:rPr lang="ru-RU" sz="1800" dirty="0" smtClean="0"/>
              <a:t>узлы трехмерной решетки. На пластинке получается двумерная проекция части этой трехмерной решетки.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Задача примерно такая: по фотографии строительных лесов определить параметры о</a:t>
            </a:r>
            <a:r>
              <a:rPr lang="en-US" sz="1800" dirty="0" smtClean="0"/>
              <a:t>l</a:t>
            </a:r>
            <a:r>
              <a:rPr lang="ru-RU" sz="1800" dirty="0" smtClean="0"/>
              <a:t>ной </a:t>
            </a:r>
            <a:r>
              <a:rPr lang="en-US" sz="1800" dirty="0" smtClean="0"/>
              <a:t>“</a:t>
            </a:r>
            <a:r>
              <a:rPr lang="ru-RU" sz="1800" dirty="0" smtClean="0"/>
              <a:t>ячейки</a:t>
            </a:r>
            <a:r>
              <a:rPr lang="en-US" sz="1800" dirty="0" smtClean="0"/>
              <a:t>” </a:t>
            </a:r>
            <a:r>
              <a:rPr lang="ru-RU" sz="1800" dirty="0" smtClean="0"/>
              <a:t>см. рис.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Параметры кристаллографической ячейки и дополнительные симметрии кристалла определяются по расположению сигналов на пластинке</a:t>
            </a:r>
            <a:endParaRPr lang="ru-RU" sz="2800" dirty="0" smtClean="0">
              <a:sym typeface="Symbol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260" y="4120290"/>
            <a:ext cx="2381110" cy="251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 descr="Картинки по запросу леж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1820" y="4081885"/>
            <a:ext cx="1766630" cy="2518387"/>
          </a:xfrm>
          <a:prstGeom prst="rect">
            <a:avLst/>
          </a:prstGeom>
          <a:noFill/>
        </p:spPr>
      </p:pic>
      <p:pic>
        <p:nvPicPr>
          <p:cNvPr id="5122" name="Picture 2" descr="Картинки по запросу строительные лес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12610" y="4120290"/>
            <a:ext cx="2762948" cy="19202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983434" y="6040540"/>
            <a:ext cx="31247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По плоской фотографии можно</a:t>
            </a:r>
          </a:p>
          <a:p>
            <a:r>
              <a:rPr lang="ru-RU" sz="1600" dirty="0" smtClean="0"/>
              <a:t>Реконструировать </a:t>
            </a:r>
            <a:r>
              <a:rPr lang="en-US" sz="1600" dirty="0" smtClean="0"/>
              <a:t>“</a:t>
            </a:r>
            <a:r>
              <a:rPr lang="ru-RU" sz="1600" dirty="0" smtClean="0"/>
              <a:t>ячейку лесов</a:t>
            </a:r>
            <a:r>
              <a:rPr lang="en-US" sz="1600" smtClean="0"/>
              <a:t>”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8105260" y="6002135"/>
            <a:ext cx="829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err="1" smtClean="0"/>
              <a:t>Ф.Леже</a:t>
            </a:r>
            <a:endParaRPr lang="ru-RU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Решения фазовой проблемы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MR – </a:t>
            </a:r>
            <a:r>
              <a:rPr lang="ru-RU" dirty="0" smtClean="0"/>
              <a:t>молекулярное замещение.</a:t>
            </a:r>
          </a:p>
          <a:p>
            <a:pPr lvl="2"/>
            <a:r>
              <a:rPr lang="ru-RU" dirty="0" smtClean="0"/>
              <a:t>Взять структуру гомолога </a:t>
            </a:r>
          </a:p>
          <a:p>
            <a:pPr lvl="2"/>
            <a:r>
              <a:rPr lang="ru-RU" dirty="0" smtClean="0"/>
              <a:t>Поместить гомолога </a:t>
            </a:r>
            <a:r>
              <a:rPr lang="ru-RU" u="sng" dirty="0" smtClean="0"/>
              <a:t>в ячейку нашего белка</a:t>
            </a:r>
          </a:p>
          <a:p>
            <a:pPr lvl="3"/>
            <a:r>
              <a:rPr lang="ru-RU" dirty="0" smtClean="0"/>
              <a:t>Передвигать и вращать гомолога так, чтобы он совпадал с нашим (пока не известным) белком. Делается на основе сравнения структурных факторов гомолога, рассчитанных по модели,  с экспериментальными нашего белка</a:t>
            </a:r>
          </a:p>
          <a:p>
            <a:pPr lvl="3"/>
            <a:r>
              <a:rPr lang="ru-RU" dirty="0" smtClean="0"/>
              <a:t>Взять фазы гомолога, рассчитанные по модели, и считать их фазами нашего белка</a:t>
            </a:r>
          </a:p>
          <a:p>
            <a:r>
              <a:rPr lang="en-US" dirty="0" smtClean="0"/>
              <a:t>MIR – </a:t>
            </a:r>
            <a:r>
              <a:rPr lang="ru-RU" dirty="0" smtClean="0"/>
              <a:t>множественное изоморфное замещения </a:t>
            </a:r>
          </a:p>
          <a:p>
            <a:r>
              <a:rPr lang="en-US" dirty="0" smtClean="0"/>
              <a:t>MAD – </a:t>
            </a:r>
            <a:r>
              <a:rPr lang="ru-RU" dirty="0" smtClean="0"/>
              <a:t>множественное </a:t>
            </a:r>
            <a:r>
              <a:rPr lang="ru-RU" smtClean="0"/>
              <a:t>аномальное рассеяние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4417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Решение.</a:t>
            </a:r>
            <a:r>
              <a:rPr lang="en-US" sz="3600" dirty="0" smtClean="0"/>
              <a:t> </a:t>
            </a:r>
            <a:r>
              <a:rPr lang="ru-RU" sz="3600" dirty="0" smtClean="0"/>
              <a:t>Шаг 1</a:t>
            </a:r>
            <a:r>
              <a:rPr lang="en-US" sz="3600" dirty="0" smtClean="0"/>
              <a:t> 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7880" y="1470345"/>
            <a:ext cx="8229600" cy="4800625"/>
          </a:xfrm>
        </p:spPr>
        <p:txBody>
          <a:bodyPr>
            <a:normAutofit fontScale="85000" lnSpcReduction="20000"/>
          </a:bodyPr>
          <a:lstStyle/>
          <a:p>
            <a:r>
              <a:rPr lang="ru-RU" sz="2400" b="1" dirty="0" smtClean="0">
                <a:sym typeface="Symbol"/>
              </a:rPr>
              <a:t>Волна может детектироваться</a:t>
            </a:r>
            <a:r>
              <a:rPr lang="en-US" sz="2400" b="1" dirty="0" smtClean="0">
                <a:sym typeface="Symbol"/>
              </a:rPr>
              <a:t> </a:t>
            </a:r>
            <a:r>
              <a:rPr lang="ru-RU" sz="2400" b="1" dirty="0" smtClean="0">
                <a:sym typeface="Symbol"/>
              </a:rPr>
              <a:t>в направлении</a:t>
            </a:r>
            <a:r>
              <a:rPr lang="ru-RU" sz="2400" b="1" dirty="0" smtClean="0"/>
              <a:t> </a:t>
            </a:r>
            <a:r>
              <a:rPr lang="ru-RU" sz="2400" b="1" dirty="0" smtClean="0">
                <a:sym typeface="Symbol"/>
              </a:rPr>
              <a:t> если</a:t>
            </a:r>
            <a:r>
              <a:rPr lang="ru-RU" sz="2400" dirty="0" smtClean="0">
                <a:sym typeface="Symbol"/>
              </a:rPr>
              <a:t/>
            </a:r>
            <a:br>
              <a:rPr lang="ru-RU" sz="2400" dirty="0" smtClean="0">
                <a:sym typeface="Symbol"/>
              </a:rPr>
            </a:br>
            <a:r>
              <a:rPr lang="ru-RU" sz="2400" dirty="0" smtClean="0">
                <a:sym typeface="Symbol"/>
              </a:rPr>
              <a:t>(</a:t>
            </a:r>
            <a:r>
              <a:rPr lang="en-US" sz="2400" dirty="0" smtClean="0">
                <a:sym typeface="Symbol"/>
              </a:rPr>
              <a:t>s, a) = h, </a:t>
            </a:r>
            <a:r>
              <a:rPr lang="ru-RU" sz="2400" dirty="0" smtClean="0">
                <a:sym typeface="Symbol"/>
              </a:rPr>
              <a:t>(</a:t>
            </a:r>
            <a:r>
              <a:rPr lang="en-US" sz="2400" dirty="0" smtClean="0">
                <a:sym typeface="Symbol"/>
              </a:rPr>
              <a:t>s, b) = k, </a:t>
            </a:r>
            <a:r>
              <a:rPr lang="ru-RU" sz="2400" dirty="0" smtClean="0">
                <a:sym typeface="Symbol"/>
              </a:rPr>
              <a:t>(</a:t>
            </a:r>
            <a:r>
              <a:rPr lang="en-US" sz="2400" dirty="0" smtClean="0">
                <a:sym typeface="Symbol"/>
              </a:rPr>
              <a:t>s, c) = l </a:t>
            </a:r>
            <a:r>
              <a:rPr lang="ru-RU" sz="2400" dirty="0" smtClean="0">
                <a:sym typeface="Symbol"/>
              </a:rPr>
              <a:t>для целых </a:t>
            </a:r>
            <a:r>
              <a:rPr lang="en-US" sz="2400" dirty="0" smtClean="0">
                <a:sym typeface="Symbol"/>
              </a:rPr>
              <a:t>h, k, l</a:t>
            </a:r>
            <a:r>
              <a:rPr lang="ru-RU" sz="2400" dirty="0" smtClean="0">
                <a:sym typeface="Symbol"/>
              </a:rPr>
              <a:t/>
            </a:r>
            <a:br>
              <a:rPr lang="ru-RU" sz="2400" dirty="0" smtClean="0">
                <a:sym typeface="Symbol"/>
              </a:rPr>
            </a:br>
            <a:r>
              <a:rPr lang="ru-RU" sz="2400" dirty="0" smtClean="0">
                <a:sym typeface="Symbol"/>
              </a:rPr>
              <a:t>здесь </a:t>
            </a:r>
            <a:r>
              <a:rPr lang="en-US" sz="2400" dirty="0" smtClean="0"/>
              <a:t>s = (</a:t>
            </a:r>
            <a:r>
              <a:rPr lang="ru-RU" sz="2400" dirty="0" smtClean="0">
                <a:sym typeface="Symbol"/>
              </a:rPr>
              <a:t></a:t>
            </a:r>
            <a:r>
              <a:rPr lang="en-US" sz="2400" dirty="0" smtClean="0">
                <a:sym typeface="Symbol"/>
              </a:rPr>
              <a:t> - </a:t>
            </a:r>
            <a:r>
              <a:rPr lang="ru-RU" sz="2400" dirty="0" smtClean="0">
                <a:sym typeface="Symbol"/>
              </a:rPr>
              <a:t>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/>
              <a:t> )/</a:t>
            </a:r>
            <a:r>
              <a:rPr lang="en-US" sz="2400" dirty="0" smtClean="0">
                <a:sym typeface="Symbol"/>
              </a:rPr>
              <a:t></a:t>
            </a:r>
            <a:r>
              <a:rPr lang="ru-RU" sz="2400" dirty="0" smtClean="0">
                <a:sym typeface="Symbol"/>
              </a:rPr>
              <a:t>  </a:t>
            </a:r>
            <a:r>
              <a:rPr lang="en-US" sz="2400" dirty="0" smtClean="0">
                <a:sym typeface="Symbol"/>
              </a:rPr>
              <a:t>                                                                  </a:t>
            </a:r>
            <a:r>
              <a:rPr lang="en-US" sz="2400" i="1" dirty="0" smtClean="0">
                <a:sym typeface="Symbol"/>
              </a:rPr>
              <a:t>(</a:t>
            </a:r>
            <a:r>
              <a:rPr lang="ru-RU" sz="2400" i="1" dirty="0" smtClean="0">
                <a:sym typeface="Symbol"/>
              </a:rPr>
              <a:t>условие Лауэ)</a:t>
            </a:r>
          </a:p>
          <a:p>
            <a:r>
              <a:rPr lang="ru-RU" sz="2400" b="1" dirty="0" smtClean="0">
                <a:sym typeface="Symbol"/>
              </a:rPr>
              <a:t>Почему?</a:t>
            </a:r>
            <a:r>
              <a:rPr lang="ru-RU" sz="2400" dirty="0" smtClean="0">
                <a:sym typeface="Symbol"/>
              </a:rPr>
              <a:t> Потому, что только при этом условии фазы волн от разных ячеек отличаются на целое число</a:t>
            </a:r>
          </a:p>
          <a:p>
            <a:r>
              <a:rPr lang="ru-RU" sz="2400" b="1" dirty="0" smtClean="0">
                <a:sym typeface="Symbol"/>
              </a:rPr>
              <a:t>Как доказать?  </a:t>
            </a:r>
            <a:endParaRPr lang="en-US" sz="2400" b="1" dirty="0" smtClean="0">
              <a:sym typeface="Symbol"/>
            </a:endParaRPr>
          </a:p>
          <a:p>
            <a:pPr lvl="1"/>
            <a:r>
              <a:rPr lang="ru-RU" sz="2000" dirty="0" smtClean="0">
                <a:sym typeface="Symbol"/>
              </a:rPr>
              <a:t>Обозначим через </a:t>
            </a:r>
            <a:r>
              <a:rPr lang="en-US" sz="2000" dirty="0" smtClean="0">
                <a:sym typeface="Symbol"/>
              </a:rPr>
              <a:t>r =</a:t>
            </a:r>
            <a:r>
              <a:rPr lang="ru-RU" sz="2000" dirty="0" smtClean="0">
                <a:sym typeface="Symbol"/>
              </a:rPr>
              <a:t> (</a:t>
            </a:r>
            <a:r>
              <a:rPr lang="en-US" sz="2000" dirty="0" smtClean="0">
                <a:sym typeface="Symbol"/>
              </a:rPr>
              <a:t>x, y, z) </a:t>
            </a:r>
            <a:r>
              <a:rPr lang="ru-RU" sz="2000" dirty="0" smtClean="0">
                <a:sym typeface="Symbol"/>
              </a:rPr>
              <a:t>точку </a:t>
            </a:r>
            <a:r>
              <a:rPr lang="ru-RU" sz="2000" u="sng" dirty="0" smtClean="0">
                <a:sym typeface="Symbol"/>
              </a:rPr>
              <a:t>фиксированной </a:t>
            </a:r>
            <a:r>
              <a:rPr lang="ru-RU" sz="2000" dirty="0" smtClean="0">
                <a:sym typeface="Symbol"/>
              </a:rPr>
              <a:t>ячейки </a:t>
            </a:r>
            <a:r>
              <a:rPr lang="en-US" sz="2000" dirty="0" smtClean="0">
                <a:sym typeface="Symbol"/>
              </a:rPr>
              <a:t>T</a:t>
            </a:r>
            <a:r>
              <a:rPr lang="en-US" sz="2000" baseline="-25000" dirty="0" smtClean="0">
                <a:sym typeface="Symbol"/>
              </a:rPr>
              <a:t> 0 </a:t>
            </a:r>
            <a:r>
              <a:rPr lang="en-US" sz="2000" dirty="0" smtClean="0">
                <a:sym typeface="Symbol"/>
              </a:rPr>
              <a:t>. </a:t>
            </a:r>
            <a:r>
              <a:rPr lang="ru-RU" sz="2000" dirty="0" smtClean="0">
                <a:sym typeface="Symbol"/>
              </a:rPr>
              <a:t>Волна от кристалла равна сумме волн от одинаковых точек из всех ячеек</a:t>
            </a:r>
            <a:r>
              <a:rPr lang="en-US" sz="2000" dirty="0" smtClean="0">
                <a:sym typeface="Symbol"/>
              </a:rPr>
              <a:t>, </a:t>
            </a:r>
            <a:r>
              <a:rPr lang="ru-RU" sz="2000" dirty="0" smtClean="0">
                <a:sym typeface="Symbol"/>
              </a:rPr>
              <a:t>проинтегрированной по </a:t>
            </a:r>
            <a:r>
              <a:rPr lang="en-US" sz="2000" dirty="0" smtClean="0">
                <a:sym typeface="Symbol"/>
              </a:rPr>
              <a:t>r.  </a:t>
            </a:r>
            <a:r>
              <a:rPr lang="ru-RU" sz="2000" dirty="0" smtClean="0">
                <a:sym typeface="Symbol"/>
              </a:rPr>
              <a:t>Одинаковые точки – это точки вида </a:t>
            </a:r>
            <a:r>
              <a:rPr lang="en-US" sz="2000" dirty="0" smtClean="0">
                <a:sym typeface="Symbol"/>
              </a:rPr>
              <a:t>r + ha + kb +l</a:t>
            </a:r>
            <a:r>
              <a:rPr lang="ru-RU" sz="2000" dirty="0" smtClean="0">
                <a:sym typeface="Symbol"/>
              </a:rPr>
              <a:t>с для целых </a:t>
            </a:r>
            <a:r>
              <a:rPr lang="en-US" sz="2000" dirty="0" smtClean="0">
                <a:sym typeface="Symbol"/>
              </a:rPr>
              <a:t>h, k, l</a:t>
            </a:r>
            <a:r>
              <a:rPr lang="ru-RU" sz="2000" dirty="0">
                <a:sym typeface="Symbol"/>
              </a:rPr>
              <a:t>.</a:t>
            </a:r>
            <a:endParaRPr lang="en-US" sz="2000" dirty="0" smtClean="0">
              <a:sym typeface="Symbol"/>
            </a:endParaRPr>
          </a:p>
          <a:p>
            <a:pPr lvl="1"/>
            <a:r>
              <a:rPr lang="ru-RU" sz="2000" dirty="0" smtClean="0">
                <a:sym typeface="Symbol"/>
              </a:rPr>
              <a:t>Проверим условие совпадения фаз для двух точек (</a:t>
            </a:r>
            <a:r>
              <a:rPr lang="en-US" sz="2000" dirty="0" smtClean="0">
                <a:sym typeface="Symbol"/>
              </a:rPr>
              <a:t>“</a:t>
            </a:r>
            <a:r>
              <a:rPr lang="ru-RU" sz="2000" dirty="0" smtClean="0">
                <a:sym typeface="Symbol"/>
              </a:rPr>
              <a:t>электронов</a:t>
            </a:r>
            <a:r>
              <a:rPr lang="en-US" sz="2000" dirty="0" smtClean="0">
                <a:sym typeface="Symbol"/>
              </a:rPr>
              <a:t>”</a:t>
            </a:r>
            <a:r>
              <a:rPr lang="ru-RU" sz="2000" dirty="0" smtClean="0">
                <a:sym typeface="Symbol"/>
              </a:rPr>
              <a:t>),  получающихся сдвигом на какой-нибудь вектор </a:t>
            </a:r>
            <a:r>
              <a:rPr lang="en-US" sz="2000" dirty="0" smtClean="0">
                <a:sym typeface="Symbol"/>
              </a:rPr>
              <a:t>u. </a:t>
            </a:r>
            <a:r>
              <a:rPr lang="ru-RU" sz="2000" dirty="0" smtClean="0">
                <a:sym typeface="Symbol"/>
              </a:rPr>
              <a:t>Оно такое</a:t>
            </a:r>
            <a:r>
              <a:rPr lang="en-US" sz="2000" dirty="0" smtClean="0">
                <a:sym typeface="Symbol"/>
              </a:rPr>
              <a:t>:</a:t>
            </a:r>
            <a:r>
              <a:rPr lang="ru-RU" sz="2000" dirty="0" smtClean="0">
                <a:sym typeface="Symbol"/>
              </a:rPr>
              <a:t> (</a:t>
            </a:r>
            <a:r>
              <a:rPr lang="en-US" sz="2000" dirty="0" smtClean="0">
                <a:sym typeface="Symbol"/>
              </a:rPr>
              <a:t>u, s) – </a:t>
            </a:r>
            <a:r>
              <a:rPr lang="ru-RU" sz="2000" dirty="0" smtClean="0">
                <a:sym typeface="Symbol"/>
              </a:rPr>
              <a:t>целое (см. Схему</a:t>
            </a:r>
            <a:r>
              <a:rPr lang="en-US" sz="2000" dirty="0" smtClean="0">
                <a:sym typeface="Symbol"/>
              </a:rPr>
              <a:t> </a:t>
            </a:r>
            <a:r>
              <a:rPr lang="ru-RU" sz="2000" dirty="0" smtClean="0">
                <a:sym typeface="Symbol"/>
              </a:rPr>
              <a:t>на след. стр.)</a:t>
            </a:r>
          </a:p>
          <a:p>
            <a:pPr lvl="1"/>
            <a:r>
              <a:rPr lang="ru-RU" sz="2000" dirty="0" smtClean="0">
                <a:sym typeface="Symbol"/>
              </a:rPr>
              <a:t>Условие на фазы должно выполняться для любых двух ячеек. В  частности, для </a:t>
            </a:r>
            <a:r>
              <a:rPr lang="en-US" sz="2000" dirty="0" smtClean="0">
                <a:sym typeface="Symbol"/>
              </a:rPr>
              <a:t>u = a, u = b, u = c</a:t>
            </a:r>
            <a:r>
              <a:rPr lang="ru-RU" sz="2000" dirty="0" smtClean="0">
                <a:sym typeface="Symbol"/>
              </a:rPr>
              <a:t>. Значит, (</a:t>
            </a:r>
            <a:r>
              <a:rPr lang="en-US" sz="2000" dirty="0" smtClean="0">
                <a:sym typeface="Symbol"/>
              </a:rPr>
              <a:t>s, a) = h, </a:t>
            </a:r>
            <a:r>
              <a:rPr lang="ru-RU" sz="2000" dirty="0" smtClean="0">
                <a:sym typeface="Symbol"/>
              </a:rPr>
              <a:t>(</a:t>
            </a:r>
            <a:r>
              <a:rPr lang="en-US" sz="2000" dirty="0" smtClean="0">
                <a:sym typeface="Symbol"/>
              </a:rPr>
              <a:t>s, b) = k, </a:t>
            </a:r>
            <a:r>
              <a:rPr lang="ru-RU" sz="2000" dirty="0" smtClean="0">
                <a:sym typeface="Symbol"/>
              </a:rPr>
              <a:t>(</a:t>
            </a:r>
            <a:r>
              <a:rPr lang="en-US" sz="2000" dirty="0" smtClean="0">
                <a:sym typeface="Symbol"/>
              </a:rPr>
              <a:t>s, c) = l </a:t>
            </a:r>
            <a:r>
              <a:rPr lang="ru-RU" sz="2000" dirty="0" smtClean="0">
                <a:sym typeface="Symbol"/>
              </a:rPr>
              <a:t>где </a:t>
            </a:r>
            <a:r>
              <a:rPr lang="en-US" sz="2000" dirty="0" smtClean="0">
                <a:sym typeface="Symbol"/>
              </a:rPr>
              <a:t>h, k, l </a:t>
            </a:r>
            <a:r>
              <a:rPr lang="ru-RU" sz="2000" dirty="0" smtClean="0">
                <a:sym typeface="Symbol"/>
              </a:rPr>
              <a:t> целые</a:t>
            </a:r>
          </a:p>
          <a:p>
            <a:pPr lvl="1"/>
            <a:r>
              <a:rPr lang="ru-RU" sz="2000" dirty="0" smtClean="0">
                <a:sym typeface="Symbol"/>
              </a:rPr>
              <a:t>При выполнении условий фазы интегральных волн </a:t>
            </a:r>
            <a:r>
              <a:rPr lang="ru-RU" sz="2000" u="sng" dirty="0" smtClean="0">
                <a:sym typeface="Symbol"/>
              </a:rPr>
              <a:t>от всех </a:t>
            </a:r>
            <a:r>
              <a:rPr lang="en-US" sz="2000" u="sng" dirty="0" smtClean="0">
                <a:sym typeface="Symbol"/>
              </a:rPr>
              <a:t> </a:t>
            </a:r>
            <a:r>
              <a:rPr lang="ru-RU" sz="2000" u="sng" dirty="0" smtClean="0">
                <a:sym typeface="Symbol"/>
              </a:rPr>
              <a:t>ячеек </a:t>
            </a:r>
            <a:r>
              <a:rPr lang="en-US" sz="2000" dirty="0" smtClean="0">
                <a:sym typeface="Symbol"/>
              </a:rPr>
              <a:t/>
            </a:r>
            <a:br>
              <a:rPr lang="en-US" sz="2000" dirty="0" smtClean="0">
                <a:sym typeface="Symbol"/>
              </a:rPr>
            </a:br>
            <a:r>
              <a:rPr lang="en-US" sz="2000" dirty="0" smtClean="0">
                <a:sym typeface="Symbol"/>
              </a:rPr>
              <a:t>T</a:t>
            </a:r>
            <a:r>
              <a:rPr lang="en-US" sz="2000" baseline="-25000" dirty="0" smtClean="0">
                <a:sym typeface="Symbol"/>
              </a:rPr>
              <a:t> 0 </a:t>
            </a:r>
            <a:r>
              <a:rPr lang="en-US" sz="2000" dirty="0" smtClean="0">
                <a:sym typeface="Symbol"/>
              </a:rPr>
              <a:t> + ha + kb +</a:t>
            </a:r>
            <a:r>
              <a:rPr lang="en-US" sz="2000" dirty="0" err="1" smtClean="0">
                <a:sym typeface="Symbol"/>
              </a:rPr>
              <a:t>lc</a:t>
            </a:r>
            <a:r>
              <a:rPr lang="ru-RU" sz="2000" dirty="0" smtClean="0">
                <a:sym typeface="Symbol"/>
              </a:rPr>
              <a:t>  отличаются на целые числа так как это верно для каждой точки (</a:t>
            </a:r>
            <a:r>
              <a:rPr lang="en-US" sz="2000" dirty="0" smtClean="0">
                <a:sym typeface="Symbol"/>
              </a:rPr>
              <a:t>x, y, z)  </a:t>
            </a:r>
            <a:r>
              <a:rPr lang="ru-RU" sz="2000" dirty="0" smtClean="0">
                <a:sym typeface="Symbol"/>
              </a:rPr>
              <a:t>ячейки </a:t>
            </a:r>
            <a:r>
              <a:rPr lang="en-US" sz="2000" dirty="0" smtClean="0">
                <a:sym typeface="Symbol"/>
              </a:rPr>
              <a:t>T</a:t>
            </a:r>
            <a:r>
              <a:rPr lang="en-US" sz="2000" baseline="-25000" dirty="0" smtClean="0">
                <a:sym typeface="Symbol"/>
              </a:rPr>
              <a:t> 0  </a:t>
            </a:r>
            <a:r>
              <a:rPr lang="ru-RU" sz="2000" dirty="0" smtClean="0">
                <a:sym typeface="Symbol"/>
              </a:rPr>
              <a:t>и ее сдвигов</a:t>
            </a:r>
            <a:endParaRPr lang="ru-RU" dirty="0" smtClean="0">
              <a:sym typeface="Symbo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4690" y="894270"/>
            <a:ext cx="67276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1. </a:t>
            </a:r>
            <a:r>
              <a:rPr lang="en-US" sz="2000" b="1" dirty="0" smtClean="0"/>
              <a:t> </a:t>
            </a:r>
            <a:r>
              <a:rPr lang="ru-RU" sz="2000" b="1" dirty="0" smtClean="0"/>
              <a:t>В каких направлениях детектируется  волна рассеяния</a:t>
            </a:r>
            <a:r>
              <a:rPr lang="en-US" sz="2000" b="1" dirty="0" smtClean="0"/>
              <a:t>?</a:t>
            </a:r>
            <a:endParaRPr lang="ru-RU" sz="20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3</a:t>
            </a:fld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3035800" y="2430470"/>
            <a:ext cx="460860" cy="111374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574940" y="3505811"/>
            <a:ext cx="2035465" cy="38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997395" y="2968140"/>
            <a:ext cx="1536200" cy="576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35" idx="5"/>
          </p:cNvCxnSpPr>
          <p:nvPr/>
        </p:nvCxnSpPr>
        <p:spPr>
          <a:xfrm>
            <a:off x="3523816" y="2457626"/>
            <a:ext cx="318489" cy="779349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35" idx="0"/>
          </p:cNvCxnSpPr>
          <p:nvPr/>
        </p:nvCxnSpPr>
        <p:spPr>
          <a:xfrm>
            <a:off x="3496660" y="2392065"/>
            <a:ext cx="0" cy="111374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2997395" y="3467405"/>
            <a:ext cx="76810" cy="768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458255" y="2392065"/>
            <a:ext cx="76810" cy="768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2920585" y="4005075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(u, </a:t>
            </a:r>
            <a:r>
              <a:rPr lang="ru-RU" dirty="0" smtClean="0">
                <a:sym typeface="Symbol"/>
              </a:rPr>
              <a:t>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/>
              <a:t>)/</a:t>
            </a:r>
            <a:r>
              <a:rPr lang="en-US" dirty="0" smtClean="0">
                <a:sym typeface="Symbol"/>
              </a:rPr>
              <a:t> 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3112610" y="2084825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r+u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2805370" y="3236975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2997395" y="277611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382915" y="3160165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</a:t>
            </a:r>
            <a:r>
              <a:rPr lang="en-US" baseline="-25000" dirty="0" smtClean="0">
                <a:sym typeface="Symbol"/>
              </a:rPr>
              <a:t>0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072735" y="2392065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</a:t>
            </a:r>
            <a:endParaRPr lang="ru-RU" dirty="0"/>
          </a:p>
        </p:txBody>
      </p:sp>
      <p:cxnSp>
        <p:nvCxnSpPr>
          <p:cNvPr id="46" name="Прямая со стрелкой 45"/>
          <p:cNvCxnSpPr/>
          <p:nvPr/>
        </p:nvCxnSpPr>
        <p:spPr>
          <a:xfrm flipV="1">
            <a:off x="2613345" y="2468875"/>
            <a:ext cx="26883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V="1">
            <a:off x="3842305" y="2200040"/>
            <a:ext cx="307240" cy="115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V="1">
            <a:off x="3957520" y="2392065"/>
            <a:ext cx="307240" cy="115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V="1">
            <a:off x="4111140" y="2660900"/>
            <a:ext cx="307240" cy="115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V="1">
            <a:off x="2574940" y="2737710"/>
            <a:ext cx="26883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V="1">
            <a:off x="2536535" y="3236975"/>
            <a:ext cx="26883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V="1">
            <a:off x="2574940" y="3006545"/>
            <a:ext cx="26883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573470" y="3659430"/>
            <a:ext cx="966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(u, </a:t>
            </a:r>
            <a:r>
              <a:rPr lang="ru-RU" dirty="0" smtClean="0">
                <a:sym typeface="Symbol"/>
              </a:rPr>
              <a:t></a:t>
            </a:r>
            <a:r>
              <a:rPr lang="en-US" dirty="0" smtClean="0"/>
              <a:t>)/</a:t>
            </a:r>
            <a:r>
              <a:rPr lang="en-US" dirty="0" smtClean="0">
                <a:sym typeface="Symbol"/>
              </a:rPr>
              <a:t> </a:t>
            </a:r>
            <a:endParaRPr lang="ru-RU" dirty="0"/>
          </a:p>
        </p:txBody>
      </p:sp>
      <p:sp>
        <p:nvSpPr>
          <p:cNvPr id="61" name="Левая фигурная скобка 60"/>
          <p:cNvSpPr/>
          <p:nvPr/>
        </p:nvSpPr>
        <p:spPr>
          <a:xfrm rot="15091197">
            <a:off x="3401243" y="3215801"/>
            <a:ext cx="360193" cy="78706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Левая фигурная скобка 61"/>
          <p:cNvSpPr/>
          <p:nvPr/>
        </p:nvSpPr>
        <p:spPr>
          <a:xfrm rot="16200000">
            <a:off x="3016600" y="3601823"/>
            <a:ext cx="499265" cy="460860"/>
          </a:xfrm>
          <a:prstGeom prst="leftBrace">
            <a:avLst>
              <a:gd name="adj1" fmla="val 8333"/>
              <a:gd name="adj2" fmla="val 5190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5032860" y="2584090"/>
            <a:ext cx="26356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Разность фаз от </a:t>
            </a:r>
            <a:r>
              <a:rPr lang="en-US" dirty="0" smtClean="0"/>
              <a:t>r </a:t>
            </a:r>
            <a:r>
              <a:rPr lang="ru-RU" dirty="0" smtClean="0"/>
              <a:t>и </a:t>
            </a:r>
            <a:r>
              <a:rPr lang="en-US" dirty="0" err="1" smtClean="0"/>
              <a:t>r+u</a:t>
            </a:r>
            <a:r>
              <a:rPr lang="en-US" dirty="0" smtClean="0"/>
              <a:t> </a:t>
            </a:r>
          </a:p>
          <a:p>
            <a:r>
              <a:rPr lang="ru-RU" dirty="0" smtClean="0"/>
              <a:t>в направлении </a:t>
            </a:r>
            <a:r>
              <a:rPr lang="ru-RU" dirty="0" smtClean="0">
                <a:sym typeface="Symbol"/>
              </a:rPr>
              <a:t> равна</a:t>
            </a:r>
          </a:p>
          <a:p>
            <a:r>
              <a:rPr lang="en-US" dirty="0" smtClean="0"/>
              <a:t>(u, </a:t>
            </a:r>
            <a:r>
              <a:rPr lang="ru-RU" dirty="0" smtClean="0">
                <a:sym typeface="Symbol"/>
              </a:rPr>
              <a:t></a:t>
            </a:r>
            <a:r>
              <a:rPr lang="en-US" dirty="0" smtClean="0"/>
              <a:t>)/</a:t>
            </a:r>
            <a:r>
              <a:rPr lang="en-US" dirty="0" smtClean="0">
                <a:sym typeface="Symbol"/>
              </a:rPr>
              <a:t> </a:t>
            </a:r>
            <a:r>
              <a:rPr lang="ru-RU" dirty="0" smtClean="0">
                <a:sym typeface="Symbol"/>
              </a:rPr>
              <a:t> - </a:t>
            </a:r>
            <a:r>
              <a:rPr lang="en-US" dirty="0" smtClean="0"/>
              <a:t>(u, </a:t>
            </a:r>
            <a:r>
              <a:rPr lang="ru-RU" dirty="0" smtClean="0">
                <a:sym typeface="Symbol"/>
              </a:rPr>
              <a:t>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/>
              <a:t>)/</a:t>
            </a:r>
            <a:r>
              <a:rPr lang="en-US" dirty="0" smtClean="0">
                <a:sym typeface="Symbol"/>
              </a:rPr>
              <a:t> </a:t>
            </a:r>
            <a:r>
              <a:rPr lang="ru-RU" dirty="0" smtClean="0">
                <a:sym typeface="Symbol"/>
              </a:rPr>
              <a:t> =</a:t>
            </a:r>
            <a:r>
              <a:rPr lang="en-US" dirty="0" smtClean="0">
                <a:sym typeface="Symbol"/>
              </a:rPr>
              <a:t> </a:t>
            </a:r>
            <a:r>
              <a:rPr lang="ru-RU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s,u</a:t>
            </a:r>
            <a:r>
              <a:rPr lang="en-US" dirty="0" smtClean="0">
                <a:sym typeface="Symbol"/>
              </a:rPr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4417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Решение. Шаг 2.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6285" y="1508750"/>
            <a:ext cx="8229600" cy="4525963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ym typeface="Symbol"/>
              </a:rPr>
              <a:t>Нет. </a:t>
            </a:r>
            <a:endParaRPr lang="en-US" sz="1800" b="1" dirty="0" smtClean="0">
              <a:sym typeface="Symbol"/>
            </a:endParaRPr>
          </a:p>
          <a:p>
            <a:pPr lvl="1"/>
            <a:r>
              <a:rPr lang="ru-RU" sz="1600" b="1" dirty="0" smtClean="0">
                <a:sym typeface="Symbol"/>
              </a:rPr>
              <a:t>Теоретические ограничения.</a:t>
            </a:r>
            <a:br>
              <a:rPr lang="ru-RU" sz="1600" b="1" dirty="0" smtClean="0">
                <a:sym typeface="Symbol"/>
              </a:rPr>
            </a:br>
            <a:r>
              <a:rPr lang="ru-RU" sz="1600" dirty="0" smtClean="0">
                <a:sym typeface="Symbol"/>
              </a:rPr>
              <a:t>Для  любых </a:t>
            </a:r>
            <a:r>
              <a:rPr lang="en-US" sz="1600" dirty="0" smtClean="0">
                <a:sym typeface="Symbol"/>
              </a:rPr>
              <a:t>h, k, l </a:t>
            </a:r>
            <a:r>
              <a:rPr lang="ru-RU" sz="1600" dirty="0" smtClean="0">
                <a:sym typeface="Symbol"/>
              </a:rPr>
              <a:t>найдется вектор </a:t>
            </a:r>
            <a:r>
              <a:rPr lang="en-US" sz="1600" u="sng" dirty="0" smtClean="0">
                <a:sym typeface="Symbol"/>
              </a:rPr>
              <a:t>s</a:t>
            </a:r>
            <a:r>
              <a:rPr lang="en-US" sz="1600" dirty="0" smtClean="0">
                <a:sym typeface="Symbol"/>
              </a:rPr>
              <a:t>, </a:t>
            </a:r>
            <a:r>
              <a:rPr lang="ru-RU" sz="1600" dirty="0" smtClean="0">
                <a:sym typeface="Symbol"/>
              </a:rPr>
              <a:t>что </a:t>
            </a:r>
            <a:r>
              <a:rPr lang="en-US" sz="1600" dirty="0" smtClean="0">
                <a:sym typeface="Symbol"/>
              </a:rPr>
              <a:t> </a:t>
            </a:r>
            <a:r>
              <a:rPr lang="ru-RU" sz="1600" dirty="0" smtClean="0">
                <a:sym typeface="Symbol"/>
              </a:rPr>
              <a:t>(</a:t>
            </a:r>
            <a:r>
              <a:rPr lang="en-US" sz="1600" u="sng" dirty="0" smtClean="0">
                <a:sym typeface="Symbol"/>
              </a:rPr>
              <a:t>s</a:t>
            </a:r>
            <a:r>
              <a:rPr lang="en-US" sz="1600" dirty="0" smtClean="0">
                <a:sym typeface="Symbol"/>
              </a:rPr>
              <a:t>, a) = h, </a:t>
            </a:r>
            <a:r>
              <a:rPr lang="ru-RU" sz="1600" dirty="0" smtClean="0">
                <a:sym typeface="Symbol"/>
              </a:rPr>
              <a:t>(</a:t>
            </a:r>
            <a:r>
              <a:rPr lang="en-US" sz="1600" u="sng" dirty="0" smtClean="0">
                <a:sym typeface="Symbol"/>
              </a:rPr>
              <a:t>s</a:t>
            </a:r>
            <a:r>
              <a:rPr lang="en-US" sz="1600" dirty="0" smtClean="0">
                <a:sym typeface="Symbol"/>
              </a:rPr>
              <a:t>, b) = k, </a:t>
            </a:r>
            <a:r>
              <a:rPr lang="ru-RU" sz="1600" dirty="0" smtClean="0">
                <a:sym typeface="Symbol"/>
              </a:rPr>
              <a:t>(</a:t>
            </a:r>
            <a:r>
              <a:rPr lang="en-US" sz="1600" u="sng" dirty="0" smtClean="0">
                <a:sym typeface="Symbol"/>
              </a:rPr>
              <a:t>s</a:t>
            </a:r>
            <a:r>
              <a:rPr lang="en-US" sz="1600" dirty="0" smtClean="0">
                <a:sym typeface="Symbol"/>
              </a:rPr>
              <a:t>, c) = l</a:t>
            </a:r>
            <a:r>
              <a:rPr lang="ru-RU" sz="1600" dirty="0" smtClean="0">
                <a:sym typeface="Symbol"/>
              </a:rPr>
              <a:t/>
            </a:r>
            <a:br>
              <a:rPr lang="ru-RU" sz="1600" dirty="0" smtClean="0">
                <a:sym typeface="Symbol"/>
              </a:rPr>
            </a:br>
            <a:r>
              <a:rPr lang="ru-RU" sz="1600" dirty="0" smtClean="0">
                <a:sym typeface="Symbol"/>
              </a:rPr>
              <a:t>Однако не любой вектор  </a:t>
            </a:r>
            <a:r>
              <a:rPr lang="en-US" sz="1600" u="sng" dirty="0" smtClean="0">
                <a:sym typeface="Symbol"/>
              </a:rPr>
              <a:t>s</a:t>
            </a:r>
            <a:r>
              <a:rPr lang="en-US" sz="1600" dirty="0" smtClean="0">
                <a:sym typeface="Symbol"/>
              </a:rPr>
              <a:t> </a:t>
            </a:r>
            <a:r>
              <a:rPr lang="ru-RU" sz="1600" dirty="0" smtClean="0">
                <a:sym typeface="Symbol"/>
              </a:rPr>
              <a:t> можно представить в виде разности двух векторов длины 1</a:t>
            </a:r>
            <a:r>
              <a:rPr lang="en-US" sz="1600" dirty="0" smtClean="0">
                <a:sym typeface="Symbol"/>
              </a:rPr>
              <a:t>/   </a:t>
            </a:r>
            <a:r>
              <a:rPr lang="ru-RU" sz="1600" dirty="0" smtClean="0">
                <a:sym typeface="Symbol"/>
              </a:rPr>
              <a:t>и следовательно найти направление . </a:t>
            </a:r>
            <a:br>
              <a:rPr lang="ru-RU" sz="1600" dirty="0" smtClean="0">
                <a:sym typeface="Symbol"/>
              </a:rPr>
            </a:br>
            <a:r>
              <a:rPr lang="ru-RU" sz="1600" dirty="0" smtClean="0">
                <a:sym typeface="Symbol"/>
              </a:rPr>
              <a:t>Множество векторов  </a:t>
            </a:r>
            <a:r>
              <a:rPr lang="en-US" sz="1600" dirty="0" smtClean="0"/>
              <a:t>s = (</a:t>
            </a:r>
            <a:r>
              <a:rPr lang="ru-RU" sz="1600" dirty="0" smtClean="0">
                <a:sym typeface="Symbol"/>
              </a:rPr>
              <a:t></a:t>
            </a:r>
            <a:r>
              <a:rPr lang="en-US" sz="1600" dirty="0" smtClean="0">
                <a:sym typeface="Symbol"/>
              </a:rPr>
              <a:t> - </a:t>
            </a:r>
            <a:r>
              <a:rPr lang="ru-RU" sz="1600" dirty="0" smtClean="0">
                <a:sym typeface="Symbol"/>
              </a:rPr>
              <a:t></a:t>
            </a:r>
            <a:r>
              <a:rPr lang="en-US" sz="1600" baseline="-25000" dirty="0" smtClean="0">
                <a:sym typeface="Symbol"/>
              </a:rPr>
              <a:t>0</a:t>
            </a:r>
            <a:r>
              <a:rPr lang="en-US" sz="1600" dirty="0" smtClean="0"/>
              <a:t> )/</a:t>
            </a:r>
            <a:r>
              <a:rPr lang="en-US" sz="1600" dirty="0" smtClean="0">
                <a:sym typeface="Symbol"/>
              </a:rPr>
              <a:t></a:t>
            </a:r>
            <a:r>
              <a:rPr lang="ru-RU" sz="1600" dirty="0" smtClean="0">
                <a:sym typeface="Symbol"/>
              </a:rPr>
              <a:t>  описано на схеме</a:t>
            </a:r>
            <a:r>
              <a:rPr lang="en-US" sz="1600" dirty="0" smtClean="0">
                <a:sym typeface="Symbol"/>
              </a:rPr>
              <a:t>:</a:t>
            </a:r>
            <a:r>
              <a:rPr lang="ru-RU" sz="1600" dirty="0" smtClean="0">
                <a:sym typeface="Symbol"/>
              </a:rPr>
              <a:t> </a:t>
            </a:r>
            <a:r>
              <a:rPr lang="en-US" sz="1600" dirty="0" smtClean="0">
                <a:sym typeface="Symbol"/>
              </a:rPr>
              <a:t> </a:t>
            </a:r>
            <a:br>
              <a:rPr lang="en-US" sz="1600" dirty="0" smtClean="0">
                <a:sym typeface="Symbol"/>
              </a:rPr>
            </a:br>
            <a:r>
              <a:rPr lang="ru-RU" sz="1600" dirty="0" smtClean="0">
                <a:sym typeface="Symbol"/>
              </a:rPr>
              <a:t>конец</a:t>
            </a:r>
            <a:r>
              <a:rPr lang="en-US" sz="1600" dirty="0" smtClean="0">
                <a:sym typeface="Symbol"/>
              </a:rPr>
              <a:t>  s  </a:t>
            </a:r>
            <a:r>
              <a:rPr lang="ru-RU" sz="1600" dirty="0" smtClean="0">
                <a:sym typeface="Symbol"/>
              </a:rPr>
              <a:t>лежит на сфере</a:t>
            </a:r>
            <a:br>
              <a:rPr lang="ru-RU" sz="1600" dirty="0" smtClean="0">
                <a:sym typeface="Symbol"/>
              </a:rPr>
            </a:br>
            <a:r>
              <a:rPr lang="ru-RU" sz="1600" dirty="0" smtClean="0">
                <a:sym typeface="Symbol"/>
              </a:rPr>
              <a:t/>
            </a:r>
            <a:br>
              <a:rPr lang="ru-RU" sz="1600" dirty="0" smtClean="0">
                <a:sym typeface="Symbol"/>
              </a:rPr>
            </a:br>
            <a:r>
              <a:rPr lang="ru-RU" sz="1600" dirty="0" smtClean="0">
                <a:sym typeface="Symbol"/>
              </a:rPr>
              <a:t>Максимальная длина </a:t>
            </a:r>
            <a:r>
              <a:rPr lang="en-US" sz="1600" dirty="0" smtClean="0">
                <a:sym typeface="Symbol"/>
              </a:rPr>
              <a:t>s </a:t>
            </a:r>
            <a:r>
              <a:rPr lang="ru-RU" sz="1600" dirty="0" smtClean="0">
                <a:sym typeface="Symbol"/>
              </a:rPr>
              <a:t>равна 2</a:t>
            </a:r>
            <a:r>
              <a:rPr lang="en-US" sz="1600" dirty="0" smtClean="0"/>
              <a:t>/</a:t>
            </a:r>
            <a:r>
              <a:rPr lang="en-US" sz="1600" dirty="0" smtClean="0">
                <a:sym typeface="Symbol"/>
              </a:rPr>
              <a:t></a:t>
            </a:r>
            <a:r>
              <a:rPr lang="ru-RU" sz="1600" dirty="0" smtClean="0">
                <a:sym typeface="Symbol"/>
              </a:rPr>
              <a:t>. Поэтому есть</a:t>
            </a:r>
            <a:br>
              <a:rPr lang="ru-RU" sz="1600" dirty="0" smtClean="0">
                <a:sym typeface="Symbol"/>
              </a:rPr>
            </a:br>
            <a:r>
              <a:rPr lang="ru-RU" sz="1600" dirty="0" smtClean="0">
                <a:sym typeface="Symbol"/>
              </a:rPr>
              <a:t>теоретические ограничения на </a:t>
            </a:r>
            <a:r>
              <a:rPr lang="en-US" sz="1600" dirty="0" smtClean="0">
                <a:sym typeface="Symbol"/>
              </a:rPr>
              <a:t>h, k, l </a:t>
            </a:r>
            <a:r>
              <a:rPr lang="ru-RU" sz="1600" dirty="0" smtClean="0">
                <a:sym typeface="Symbol"/>
              </a:rPr>
              <a:t>. Например,</a:t>
            </a:r>
            <a:r>
              <a:rPr lang="en-US" sz="1600" dirty="0" smtClean="0">
                <a:sym typeface="Symbol"/>
              </a:rPr>
              <a:t> </a:t>
            </a:r>
            <a:r>
              <a:rPr lang="ru-RU" sz="1600" dirty="0" smtClean="0">
                <a:sym typeface="Symbol"/>
              </a:rPr>
              <a:t> </a:t>
            </a:r>
            <a:br>
              <a:rPr lang="ru-RU" sz="1600" dirty="0" smtClean="0">
                <a:sym typeface="Symbol"/>
              </a:rPr>
            </a:br>
            <a:r>
              <a:rPr lang="en-US" sz="1600" dirty="0" smtClean="0">
                <a:sym typeface="Symbol"/>
              </a:rPr>
              <a:t>h =</a:t>
            </a:r>
            <a:r>
              <a:rPr lang="ru-RU" sz="1600" dirty="0" smtClean="0">
                <a:sym typeface="Symbol"/>
              </a:rPr>
              <a:t> (</a:t>
            </a:r>
            <a:r>
              <a:rPr lang="en-US" sz="1600" u="sng" dirty="0" smtClean="0">
                <a:sym typeface="Symbol"/>
              </a:rPr>
              <a:t>s</a:t>
            </a:r>
            <a:r>
              <a:rPr lang="en-US" sz="1600" dirty="0" smtClean="0">
                <a:sym typeface="Symbol"/>
              </a:rPr>
              <a:t>, a)  |s||a| = 2 |a|/ ,</a:t>
            </a:r>
            <a:r>
              <a:rPr lang="ru-RU" sz="1600" dirty="0" smtClean="0">
                <a:sym typeface="Symbol"/>
              </a:rPr>
              <a:t>  </a:t>
            </a:r>
            <a:r>
              <a:rPr lang="en-US" sz="1600" dirty="0" smtClean="0">
                <a:sym typeface="Symbol"/>
              </a:rPr>
              <a:t> k  2 |b|/ ,</a:t>
            </a:r>
            <a:r>
              <a:rPr lang="ru-RU" sz="1600" dirty="0" smtClean="0">
                <a:sym typeface="Symbol"/>
              </a:rPr>
              <a:t>  </a:t>
            </a:r>
            <a:r>
              <a:rPr lang="en-US" sz="1600" dirty="0" smtClean="0">
                <a:sym typeface="Symbol"/>
              </a:rPr>
              <a:t> l  2 |c|/ </a:t>
            </a:r>
            <a:endParaRPr lang="ru-RU" sz="1600" dirty="0" smtClean="0">
              <a:sym typeface="Symbol"/>
            </a:endParaRPr>
          </a:p>
          <a:p>
            <a:pPr lvl="1">
              <a:buNone/>
            </a:pPr>
            <a:endParaRPr lang="ru-RU" sz="1600" dirty="0" smtClean="0">
              <a:sym typeface="Symbol"/>
            </a:endParaRPr>
          </a:p>
          <a:p>
            <a:pPr lvl="1"/>
            <a:r>
              <a:rPr lang="ru-RU" sz="1600" b="1" dirty="0" smtClean="0">
                <a:sym typeface="Symbol"/>
              </a:rPr>
              <a:t>Технические ограничения: </a:t>
            </a:r>
            <a:r>
              <a:rPr lang="ru-RU" sz="1600" dirty="0" smtClean="0">
                <a:sym typeface="Symbol"/>
              </a:rPr>
              <a:t>  должен быть направлен на детектор, а не мимо него</a:t>
            </a:r>
            <a:endParaRPr lang="ru-RU" sz="1600" b="1" dirty="0" smtClean="0">
              <a:sym typeface="Symbol"/>
            </a:endParaRPr>
          </a:p>
          <a:p>
            <a:r>
              <a:rPr lang="ru-RU" sz="1800" b="1" dirty="0" smtClean="0">
                <a:sym typeface="Symbol"/>
              </a:rPr>
              <a:t>Выход. </a:t>
            </a:r>
            <a:r>
              <a:rPr lang="ru-RU" sz="1800" dirty="0" smtClean="0">
                <a:sym typeface="Symbol"/>
              </a:rPr>
              <a:t> Надо вращать кристалл чтобы вектор </a:t>
            </a:r>
            <a:r>
              <a:rPr lang="en-US" sz="1800" u="sng" dirty="0" smtClean="0">
                <a:sym typeface="Symbol"/>
              </a:rPr>
              <a:t>s</a:t>
            </a:r>
            <a:r>
              <a:rPr lang="ru-RU" sz="1800" dirty="0" smtClean="0">
                <a:sym typeface="Symbol"/>
              </a:rPr>
              <a:t> иногда совпадал с </a:t>
            </a:r>
            <a:r>
              <a:rPr lang="en-US" sz="1800" dirty="0" smtClean="0">
                <a:sym typeface="Symbol"/>
              </a:rPr>
              <a:t>s-</a:t>
            </a:r>
            <a:r>
              <a:rPr lang="ru-RU" sz="1800" dirty="0" smtClean="0">
                <a:sym typeface="Symbol"/>
              </a:rPr>
              <a:t>вектором. Вращение должен отслеживать компьютер при детекторе чтобы понимать какие сигналы в разных местах отвечают одним и тем же </a:t>
            </a:r>
            <a:r>
              <a:rPr lang="en-US" sz="1800" dirty="0" smtClean="0">
                <a:sym typeface="Symbol"/>
              </a:rPr>
              <a:t>h, k, l</a:t>
            </a:r>
            <a:endParaRPr lang="ru-RU" sz="2000" dirty="0" smtClean="0">
              <a:sym typeface="Symbo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4690" y="894270"/>
            <a:ext cx="78071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1. </a:t>
            </a:r>
            <a:r>
              <a:rPr lang="en-US" sz="2000" b="1" dirty="0" smtClean="0"/>
              <a:t> </a:t>
            </a:r>
            <a:r>
              <a:rPr lang="ru-RU" sz="2000" b="1" dirty="0" smtClean="0"/>
              <a:t>Для любых ли  положений  ячейки и целых </a:t>
            </a:r>
            <a:r>
              <a:rPr lang="en-US" sz="2000" b="1" dirty="0" smtClean="0"/>
              <a:t>h, k, l  </a:t>
            </a:r>
            <a:r>
              <a:rPr lang="ru-RU" sz="2000" b="1" dirty="0" smtClean="0"/>
              <a:t>детектируется  </a:t>
            </a:r>
          </a:p>
          <a:p>
            <a:r>
              <a:rPr lang="ru-RU" sz="2000" b="1" dirty="0" smtClean="0"/>
              <a:t>волна рассеяния</a:t>
            </a:r>
            <a:r>
              <a:rPr lang="en-US" sz="2000" b="1" dirty="0" smtClean="0"/>
              <a:t>?</a:t>
            </a:r>
            <a:endParaRPr lang="ru-RU" sz="2000" b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6261820" y="2699305"/>
            <a:ext cx="1800000" cy="1800000"/>
            <a:chOff x="2880000" y="1800000"/>
            <a:chExt cx="2880000" cy="2880000"/>
          </a:xfrm>
        </p:grpSpPr>
        <p:sp>
          <p:nvSpPr>
            <p:cNvPr id="6" name="Овал 5"/>
            <p:cNvSpPr/>
            <p:nvPr/>
          </p:nvSpPr>
          <p:spPr>
            <a:xfrm>
              <a:off x="2880000" y="1800000"/>
              <a:ext cx="2880000" cy="2880000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 стрелкой 6"/>
            <p:cNvCxnSpPr/>
            <p:nvPr/>
          </p:nvCxnSpPr>
          <p:spPr>
            <a:xfrm flipV="1">
              <a:off x="4320000" y="3240000"/>
              <a:ext cx="1440000" cy="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 flipV="1">
              <a:off x="4317670" y="1854395"/>
              <a:ext cx="446355" cy="138258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>
              <a:stCxn id="6" idx="6"/>
            </p:cNvCxnSpPr>
            <p:nvPr/>
          </p:nvCxnSpPr>
          <p:spPr>
            <a:xfrm flipH="1" flipV="1">
              <a:off x="4764025" y="1892800"/>
              <a:ext cx="995975" cy="1347200"/>
            </a:xfrm>
            <a:prstGeom prst="straightConnector1">
              <a:avLst/>
            </a:prstGeom>
            <a:ln w="22225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8755" y="3659430"/>
            <a:ext cx="515203" cy="281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1085" y="3121760"/>
            <a:ext cx="492864" cy="26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1210" y="3006545"/>
            <a:ext cx="207721" cy="229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665" y="164575"/>
            <a:ext cx="8229600" cy="504417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Решение. Шаг 3.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6285" y="740650"/>
            <a:ext cx="8218670" cy="572234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sym typeface="Symbol"/>
              </a:rPr>
              <a:t>2. Вычислить волну от ячейки </a:t>
            </a:r>
            <a:r>
              <a:rPr lang="en-US" sz="1800" b="1" dirty="0" smtClean="0">
                <a:sym typeface="Symbol"/>
              </a:rPr>
              <a:t>T </a:t>
            </a:r>
            <a:r>
              <a:rPr lang="ru-RU" sz="1800" b="1" dirty="0" smtClean="0">
                <a:sym typeface="Symbol"/>
              </a:rPr>
              <a:t>в направлении  </a:t>
            </a:r>
            <a:r>
              <a:rPr lang="ru-RU" sz="1800" dirty="0" smtClean="0">
                <a:sym typeface="Symbol"/>
              </a:rPr>
              <a:t> таком, что </a:t>
            </a:r>
            <a:r>
              <a:rPr lang="en-US" sz="1800" dirty="0" smtClean="0">
                <a:sym typeface="Symbol"/>
              </a:rPr>
              <a:t/>
            </a:r>
            <a:br>
              <a:rPr lang="en-US" sz="1800" dirty="0" smtClean="0">
                <a:sym typeface="Symbol"/>
              </a:rPr>
            </a:br>
            <a:r>
              <a:rPr lang="ru-RU" sz="1800" dirty="0" smtClean="0">
                <a:sym typeface="Symbol"/>
              </a:rPr>
              <a:t>(</a:t>
            </a:r>
            <a:r>
              <a:rPr lang="en-US" sz="1800" dirty="0" smtClean="0">
                <a:sym typeface="Symbol"/>
              </a:rPr>
              <a:t>s, a) = h, </a:t>
            </a:r>
            <a:r>
              <a:rPr lang="ru-RU" sz="1800" dirty="0" smtClean="0">
                <a:sym typeface="Symbol"/>
              </a:rPr>
              <a:t>(</a:t>
            </a:r>
            <a:r>
              <a:rPr lang="en-US" sz="1800" dirty="0" smtClean="0">
                <a:sym typeface="Symbol"/>
              </a:rPr>
              <a:t>s, b) = k, </a:t>
            </a:r>
            <a:r>
              <a:rPr lang="ru-RU" sz="1800" dirty="0" smtClean="0">
                <a:sym typeface="Symbol"/>
              </a:rPr>
              <a:t>(</a:t>
            </a:r>
            <a:r>
              <a:rPr lang="en-US" sz="1800" dirty="0" smtClean="0">
                <a:sym typeface="Symbol"/>
              </a:rPr>
              <a:t>s, c) = l </a:t>
            </a:r>
            <a:r>
              <a:rPr lang="ru-RU" sz="1800" dirty="0" smtClean="0">
                <a:sym typeface="Symbol"/>
              </a:rPr>
              <a:t>где </a:t>
            </a:r>
            <a:r>
              <a:rPr lang="en-US" sz="1800" dirty="0" smtClean="0">
                <a:sym typeface="Symbol"/>
              </a:rPr>
              <a:t>h, k, l </a:t>
            </a:r>
            <a:r>
              <a:rPr lang="ru-RU" sz="1800" dirty="0" smtClean="0">
                <a:sym typeface="Symbol"/>
              </a:rPr>
              <a:t> целые</a:t>
            </a:r>
          </a:p>
          <a:p>
            <a:r>
              <a:rPr lang="ru-RU" sz="1800" dirty="0" smtClean="0">
                <a:sym typeface="Symbol"/>
              </a:rPr>
              <a:t>Точку </a:t>
            </a:r>
            <a:r>
              <a:rPr lang="en-US" sz="1800" dirty="0" smtClean="0">
                <a:sym typeface="Symbol"/>
              </a:rPr>
              <a:t>r </a:t>
            </a:r>
            <a:r>
              <a:rPr lang="ru-RU" sz="1800" dirty="0" smtClean="0">
                <a:sym typeface="Symbol"/>
              </a:rPr>
              <a:t>из </a:t>
            </a:r>
            <a:r>
              <a:rPr lang="en-US" sz="1800" dirty="0" smtClean="0">
                <a:sym typeface="Symbol"/>
              </a:rPr>
              <a:t>T</a:t>
            </a:r>
            <a:r>
              <a:rPr lang="ru-RU" sz="1800" dirty="0" smtClean="0">
                <a:sym typeface="Symbol"/>
              </a:rPr>
              <a:t> представим как </a:t>
            </a:r>
            <a:r>
              <a:rPr lang="en-US" sz="1800" dirty="0" smtClean="0">
                <a:sym typeface="Symbol"/>
              </a:rPr>
              <a:t>r = </a:t>
            </a:r>
            <a:r>
              <a:rPr lang="en-US" sz="1800" dirty="0" err="1" smtClean="0">
                <a:sym typeface="Symbol"/>
              </a:rPr>
              <a:t>xa</a:t>
            </a:r>
            <a:r>
              <a:rPr lang="en-US" sz="1800" dirty="0" smtClean="0">
                <a:sym typeface="Symbol"/>
              </a:rPr>
              <a:t> + </a:t>
            </a:r>
            <a:r>
              <a:rPr lang="en-US" sz="1800" dirty="0" err="1" smtClean="0">
                <a:sym typeface="Symbol"/>
              </a:rPr>
              <a:t>yb</a:t>
            </a:r>
            <a:r>
              <a:rPr lang="en-US" sz="1800" dirty="0" smtClean="0">
                <a:sym typeface="Symbol"/>
              </a:rPr>
              <a:t> + </a:t>
            </a:r>
            <a:r>
              <a:rPr lang="en-US" sz="1800" dirty="0" err="1" smtClean="0">
                <a:sym typeface="Symbol"/>
              </a:rPr>
              <a:t>zc</a:t>
            </a:r>
            <a:endParaRPr lang="en-US" sz="1800" dirty="0" smtClean="0">
              <a:sym typeface="Symbol"/>
            </a:endParaRPr>
          </a:p>
          <a:p>
            <a:r>
              <a:rPr lang="ru-RU" sz="1800" u="sng" dirty="0" smtClean="0">
                <a:sym typeface="Symbol"/>
              </a:rPr>
              <a:t>В предположении  </a:t>
            </a:r>
            <a:r>
              <a:rPr lang="ru-RU" sz="1800" u="sng" dirty="0" err="1" smtClean="0">
                <a:sym typeface="Symbol"/>
              </a:rPr>
              <a:t>ортонормальности</a:t>
            </a:r>
            <a:r>
              <a:rPr lang="ru-RU" sz="1800" u="sng" dirty="0" smtClean="0">
                <a:sym typeface="Symbol"/>
              </a:rPr>
              <a:t> векторов </a:t>
            </a:r>
            <a:r>
              <a:rPr lang="en-US" sz="1800" dirty="0" smtClean="0">
                <a:sym typeface="Symbol"/>
              </a:rPr>
              <a:t>a, b, c </a:t>
            </a:r>
            <a:r>
              <a:rPr lang="ru-RU" sz="1800" dirty="0" smtClean="0">
                <a:sym typeface="Symbol"/>
              </a:rPr>
              <a:t>имеем </a:t>
            </a:r>
            <a:br>
              <a:rPr lang="ru-RU" sz="1800" dirty="0" smtClean="0">
                <a:sym typeface="Symbol"/>
              </a:rPr>
            </a:br>
            <a:r>
              <a:rPr lang="ru-RU" sz="1800" dirty="0" smtClean="0">
                <a:sym typeface="Symbol"/>
              </a:rPr>
              <a:t> </a:t>
            </a:r>
            <a:r>
              <a:rPr lang="en-US" sz="1800" dirty="0" smtClean="0">
                <a:sym typeface="Symbol"/>
              </a:rPr>
              <a:t>(r, s) = </a:t>
            </a:r>
            <a:r>
              <a:rPr lang="en-US" sz="1800" dirty="0" err="1" smtClean="0">
                <a:sym typeface="Symbol"/>
              </a:rPr>
              <a:t>hx</a:t>
            </a:r>
            <a:r>
              <a:rPr lang="en-US" sz="1800" dirty="0" smtClean="0">
                <a:sym typeface="Symbol"/>
              </a:rPr>
              <a:t> + </a:t>
            </a:r>
            <a:r>
              <a:rPr lang="en-US" sz="1800" dirty="0" err="1" smtClean="0">
                <a:sym typeface="Symbol"/>
              </a:rPr>
              <a:t>ky</a:t>
            </a:r>
            <a:r>
              <a:rPr lang="en-US" sz="1800" dirty="0" smtClean="0">
                <a:sym typeface="Symbol"/>
              </a:rPr>
              <a:t> + </a:t>
            </a:r>
            <a:r>
              <a:rPr lang="en-US" sz="1800" dirty="0" err="1" smtClean="0">
                <a:sym typeface="Symbol"/>
              </a:rPr>
              <a:t>lz</a:t>
            </a:r>
            <a:endParaRPr lang="en-US" sz="1800" dirty="0" smtClean="0">
              <a:sym typeface="Symbol"/>
            </a:endParaRPr>
          </a:p>
          <a:p>
            <a:r>
              <a:rPr lang="ru-RU" sz="1800" dirty="0" smtClean="0">
                <a:sym typeface="Symbol"/>
              </a:rPr>
              <a:t>Интегральная волна от ячейки </a:t>
            </a:r>
            <a:r>
              <a:rPr lang="en-US" sz="1800" dirty="0" smtClean="0">
                <a:sym typeface="Symbol"/>
              </a:rPr>
              <a:t>T</a:t>
            </a:r>
            <a:r>
              <a:rPr lang="en-US" sz="1800" baseline="-25000" dirty="0" smtClean="0">
                <a:sym typeface="Symbol"/>
              </a:rPr>
              <a:t>   </a:t>
            </a:r>
            <a:r>
              <a:rPr lang="ru-RU" sz="1800" dirty="0" smtClean="0">
                <a:sym typeface="Symbol"/>
              </a:rPr>
              <a:t>в направлении </a:t>
            </a:r>
            <a:r>
              <a:rPr lang="en-US" sz="1800" dirty="0" smtClean="0">
                <a:sym typeface="Symbol"/>
              </a:rPr>
              <a:t>s </a:t>
            </a:r>
            <a:r>
              <a:rPr lang="ru-RU" sz="1800" dirty="0" smtClean="0">
                <a:sym typeface="Symbol"/>
              </a:rPr>
              <a:t>пропорциональна </a:t>
            </a:r>
            <a:br>
              <a:rPr lang="ru-RU" sz="1800" dirty="0" smtClean="0">
                <a:sym typeface="Symbol"/>
              </a:rPr>
            </a:br>
            <a:r>
              <a:rPr lang="en-US" sz="1800" dirty="0" smtClean="0">
                <a:sym typeface="Symbol"/>
              </a:rPr>
              <a:t>E</a:t>
            </a:r>
            <a:r>
              <a:rPr lang="en-US" sz="1800" baseline="-25000" dirty="0" smtClean="0">
                <a:sym typeface="Symbol"/>
              </a:rPr>
              <a:t>T</a:t>
            </a:r>
            <a:r>
              <a:rPr lang="en-US" sz="1800" dirty="0" smtClean="0">
                <a:sym typeface="Symbol"/>
              </a:rPr>
              <a:t>(s, t) </a:t>
            </a:r>
            <a:r>
              <a:rPr lang="ru-RU" sz="1800" dirty="0" smtClean="0">
                <a:sym typeface="Symbol"/>
              </a:rPr>
              <a:t> </a:t>
            </a:r>
            <a:r>
              <a:rPr lang="en-US" sz="1800" b="1" baseline="-25000" dirty="0" smtClean="0">
                <a:sym typeface="Symbol"/>
              </a:rPr>
              <a:t>r</a:t>
            </a:r>
            <a:r>
              <a:rPr lang="en-US" sz="1800" dirty="0" smtClean="0">
                <a:sym typeface="Symbol"/>
              </a:rPr>
              <a:t> </a:t>
            </a:r>
            <a:r>
              <a:rPr lang="ru-RU" sz="1800" dirty="0" smtClean="0">
                <a:sym typeface="Symbol"/>
              </a:rPr>
              <a:t>(</a:t>
            </a:r>
            <a:r>
              <a:rPr lang="en-US" sz="1800" dirty="0" smtClean="0">
                <a:sym typeface="Symbol"/>
              </a:rPr>
              <a:t>r)sin(2 (-t + (</a:t>
            </a:r>
            <a:r>
              <a:rPr lang="en-US" sz="1800" dirty="0" err="1" smtClean="0">
                <a:sym typeface="Symbol"/>
              </a:rPr>
              <a:t>s,r</a:t>
            </a:r>
            <a:r>
              <a:rPr lang="en-US" sz="1800" dirty="0" smtClean="0">
                <a:sym typeface="Symbol"/>
              </a:rPr>
              <a:t>) )</a:t>
            </a:r>
            <a:r>
              <a:rPr lang="ru-RU" sz="1800" dirty="0" smtClean="0">
                <a:sym typeface="Symbol"/>
              </a:rPr>
              <a:t> </a:t>
            </a:r>
            <a:r>
              <a:rPr lang="en-US" sz="1800" dirty="0" smtClean="0">
                <a:sym typeface="Symbol"/>
              </a:rPr>
              <a:t>), (</a:t>
            </a:r>
            <a:r>
              <a:rPr lang="en-US" sz="1800" dirty="0" err="1" smtClean="0">
                <a:sym typeface="Symbol"/>
              </a:rPr>
              <a:t>s,r</a:t>
            </a:r>
            <a:r>
              <a:rPr lang="en-US" sz="1800" dirty="0" smtClean="0">
                <a:sym typeface="Symbol"/>
              </a:rPr>
              <a:t>) = (s,</a:t>
            </a:r>
            <a:r>
              <a:rPr lang="ru-RU" sz="1800" dirty="0" smtClean="0">
                <a:sym typeface="Symbol"/>
              </a:rPr>
              <a:t> </a:t>
            </a:r>
            <a:r>
              <a:rPr lang="en-US" sz="1800" dirty="0" smtClean="0">
                <a:sym typeface="Symbol"/>
              </a:rPr>
              <a:t>r) = </a:t>
            </a:r>
            <a:r>
              <a:rPr lang="en-US" sz="1800" dirty="0" err="1" smtClean="0">
                <a:sym typeface="Symbol"/>
              </a:rPr>
              <a:t>hx</a:t>
            </a:r>
            <a:r>
              <a:rPr lang="en-US" sz="1800" dirty="0" smtClean="0">
                <a:sym typeface="Symbol"/>
              </a:rPr>
              <a:t> + </a:t>
            </a:r>
            <a:r>
              <a:rPr lang="en-US" sz="1800" dirty="0" err="1" smtClean="0">
                <a:sym typeface="Symbol"/>
              </a:rPr>
              <a:t>ky</a:t>
            </a:r>
            <a:r>
              <a:rPr lang="en-US" sz="1800" dirty="0" smtClean="0">
                <a:sym typeface="Symbol"/>
              </a:rPr>
              <a:t> + </a:t>
            </a:r>
            <a:r>
              <a:rPr lang="en-US" sz="1800" dirty="0" err="1" smtClean="0">
                <a:sym typeface="Symbol"/>
              </a:rPr>
              <a:t>lz</a:t>
            </a:r>
            <a:endParaRPr lang="ru-RU" sz="1800" dirty="0" smtClean="0">
              <a:sym typeface="Symbol"/>
            </a:endParaRPr>
          </a:p>
          <a:p>
            <a:r>
              <a:rPr lang="ru-RU" sz="1800" dirty="0" smtClean="0">
                <a:sym typeface="Symbol"/>
              </a:rPr>
              <a:t>Теорема. Сумма и интеграл волн одинаковой частоты есть волна той же частоты.</a:t>
            </a:r>
          </a:p>
          <a:p>
            <a:pPr lvl="1"/>
            <a:r>
              <a:rPr lang="ru-RU" sz="1600" dirty="0" smtClean="0">
                <a:sym typeface="Symbol"/>
              </a:rPr>
              <a:t>Следствие.</a:t>
            </a:r>
            <a:r>
              <a:rPr lang="en-US" sz="1600" dirty="0" smtClean="0">
                <a:sym typeface="Symbol"/>
              </a:rPr>
              <a:t> </a:t>
            </a:r>
            <a:r>
              <a:rPr lang="ru-RU" sz="1600" dirty="0" smtClean="0">
                <a:sym typeface="Symbol"/>
              </a:rPr>
              <a:t>Волна рассеяния в направлении  равна </a:t>
            </a:r>
            <a:r>
              <a:rPr lang="en-US" sz="1600" dirty="0" smtClean="0">
                <a:sym typeface="Symbol"/>
              </a:rPr>
              <a:t>E</a:t>
            </a:r>
            <a:r>
              <a:rPr lang="en-US" sz="1600" baseline="-25000" dirty="0" smtClean="0">
                <a:sym typeface="Symbol"/>
              </a:rPr>
              <a:t>T</a:t>
            </a:r>
            <a:r>
              <a:rPr lang="en-US" sz="1600" dirty="0" smtClean="0">
                <a:sym typeface="Symbol"/>
              </a:rPr>
              <a:t>(s, t) </a:t>
            </a:r>
            <a:r>
              <a:rPr lang="ru-RU" sz="1600" dirty="0" smtClean="0">
                <a:sym typeface="Symbol"/>
              </a:rPr>
              <a:t> </a:t>
            </a:r>
            <a:r>
              <a:rPr lang="en-US" sz="1600" dirty="0" smtClean="0">
                <a:sym typeface="Symbol"/>
              </a:rPr>
              <a:t>F(s) sin(2 (-t + (s)</a:t>
            </a:r>
            <a:r>
              <a:rPr lang="ru-RU" sz="1600" dirty="0" smtClean="0">
                <a:sym typeface="Symbol"/>
              </a:rPr>
              <a:t> </a:t>
            </a:r>
            <a:r>
              <a:rPr lang="en-US" sz="1600" dirty="0" smtClean="0">
                <a:sym typeface="Symbol"/>
              </a:rPr>
              <a:t>) )</a:t>
            </a:r>
            <a:endParaRPr lang="ru-RU" sz="1600" dirty="0" smtClean="0">
              <a:sym typeface="Symbol"/>
            </a:endParaRPr>
          </a:p>
          <a:p>
            <a:r>
              <a:rPr lang="ru-RU" sz="1800" dirty="0" smtClean="0">
                <a:sym typeface="Symbol"/>
              </a:rPr>
              <a:t>Теорема сложения волн:</a:t>
            </a:r>
            <a:br>
              <a:rPr lang="ru-RU" sz="1800" dirty="0" smtClean="0">
                <a:sym typeface="Symbol"/>
              </a:rPr>
            </a:br>
            <a:r>
              <a:rPr lang="en-US" sz="1800" dirty="0" smtClean="0">
                <a:sym typeface="Symbol"/>
              </a:rPr>
              <a:t>F(s)</a:t>
            </a:r>
            <a:r>
              <a:rPr lang="ru-RU" sz="1800" dirty="0" smtClean="0">
                <a:sym typeface="Symbol"/>
              </a:rPr>
              <a:t> </a:t>
            </a:r>
            <a:r>
              <a:rPr lang="en-US" sz="1800" dirty="0" smtClean="0">
                <a:sym typeface="Symbol"/>
              </a:rPr>
              <a:t>sin((s)) </a:t>
            </a:r>
            <a:r>
              <a:rPr lang="ru-RU" sz="1800" dirty="0" smtClean="0">
                <a:sym typeface="Symbol"/>
              </a:rPr>
              <a:t> </a:t>
            </a:r>
            <a:r>
              <a:rPr lang="en-US" sz="1800" dirty="0" smtClean="0">
                <a:sym typeface="Symbol"/>
              </a:rPr>
              <a:t>=</a:t>
            </a:r>
            <a:r>
              <a:rPr lang="ru-RU" sz="1800" dirty="0" smtClean="0">
                <a:sym typeface="Symbol"/>
              </a:rPr>
              <a:t> </a:t>
            </a:r>
            <a:r>
              <a:rPr lang="ru-RU" sz="2000" dirty="0" smtClean="0">
                <a:sym typeface="Symbol"/>
              </a:rPr>
              <a:t></a:t>
            </a:r>
            <a:r>
              <a:rPr lang="ru-RU" sz="1800" baseline="-25000" dirty="0" smtClean="0">
                <a:sym typeface="Symbol"/>
              </a:rPr>
              <a:t>(</a:t>
            </a:r>
            <a:r>
              <a:rPr lang="en-US" sz="1800" baseline="-25000" dirty="0" smtClean="0">
                <a:sym typeface="Symbol"/>
              </a:rPr>
              <a:t>x,</a:t>
            </a:r>
            <a:r>
              <a:rPr lang="ru-RU" sz="1800" baseline="-25000" dirty="0" smtClean="0">
                <a:sym typeface="Symbol"/>
              </a:rPr>
              <a:t> </a:t>
            </a:r>
            <a:r>
              <a:rPr lang="en-US" sz="1800" baseline="-25000" dirty="0" smtClean="0">
                <a:sym typeface="Symbol"/>
              </a:rPr>
              <a:t>y,</a:t>
            </a:r>
            <a:r>
              <a:rPr lang="ru-RU" sz="1800" baseline="-25000" dirty="0" smtClean="0">
                <a:sym typeface="Symbol"/>
              </a:rPr>
              <a:t> </a:t>
            </a:r>
            <a:r>
              <a:rPr lang="en-US" sz="1800" baseline="-25000" dirty="0" smtClean="0">
                <a:sym typeface="Symbol"/>
              </a:rPr>
              <a:t>z)</a:t>
            </a:r>
            <a:r>
              <a:rPr lang="en-US" sz="1800" dirty="0" smtClean="0">
                <a:sym typeface="Symbol"/>
              </a:rPr>
              <a:t> </a:t>
            </a:r>
            <a:r>
              <a:rPr lang="ru-RU" sz="1800" dirty="0" smtClean="0">
                <a:sym typeface="Symbol"/>
              </a:rPr>
              <a:t> (</a:t>
            </a:r>
            <a:r>
              <a:rPr lang="en-US" sz="1800" dirty="0" err="1" smtClean="0">
                <a:sym typeface="Symbol"/>
              </a:rPr>
              <a:t>x,y,z</a:t>
            </a:r>
            <a:r>
              <a:rPr lang="en-US" sz="1800" dirty="0" smtClean="0">
                <a:sym typeface="Symbol"/>
              </a:rPr>
              <a:t>)sin(2 (</a:t>
            </a:r>
            <a:r>
              <a:rPr lang="en-US" sz="1800" dirty="0" err="1" smtClean="0">
                <a:sym typeface="Symbol"/>
              </a:rPr>
              <a:t>hx</a:t>
            </a:r>
            <a:r>
              <a:rPr lang="en-US" sz="1800" dirty="0" smtClean="0">
                <a:sym typeface="Symbol"/>
              </a:rPr>
              <a:t> + </a:t>
            </a:r>
            <a:r>
              <a:rPr lang="en-US" sz="1800" dirty="0" err="1" smtClean="0">
                <a:sym typeface="Symbol"/>
              </a:rPr>
              <a:t>ky</a:t>
            </a:r>
            <a:r>
              <a:rPr lang="en-US" sz="1800" dirty="0" smtClean="0">
                <a:sym typeface="Symbol"/>
              </a:rPr>
              <a:t> + </a:t>
            </a:r>
            <a:r>
              <a:rPr lang="en-US" sz="1800" dirty="0" err="1" smtClean="0">
                <a:sym typeface="Symbol"/>
              </a:rPr>
              <a:t>lz</a:t>
            </a:r>
            <a:r>
              <a:rPr lang="en-US" sz="1800" dirty="0" smtClean="0">
                <a:sym typeface="Symbol"/>
              </a:rPr>
              <a:t> )</a:t>
            </a:r>
            <a:r>
              <a:rPr lang="ru-RU" sz="1800" dirty="0" smtClean="0">
                <a:sym typeface="Symbol"/>
              </a:rPr>
              <a:t> ) обозначают </a:t>
            </a:r>
            <a:r>
              <a:rPr lang="en-US" sz="1800" dirty="0" smtClean="0">
                <a:sym typeface="Symbol"/>
              </a:rPr>
              <a:t>A</a:t>
            </a:r>
            <a:r>
              <a:rPr lang="en-US" sz="1800" baseline="-25000" dirty="0" smtClean="0">
                <a:sym typeface="Symbol"/>
              </a:rPr>
              <a:t> h, k, l</a:t>
            </a:r>
            <a:r>
              <a:rPr lang="en-US" sz="1800" dirty="0" smtClean="0">
                <a:sym typeface="Symbol"/>
              </a:rPr>
              <a:t> </a:t>
            </a:r>
            <a:br>
              <a:rPr lang="en-US" sz="1800" dirty="0" smtClean="0">
                <a:sym typeface="Symbol"/>
              </a:rPr>
            </a:br>
            <a:r>
              <a:rPr lang="en-US" sz="1800" dirty="0" smtClean="0">
                <a:sym typeface="Symbol"/>
              </a:rPr>
              <a:t>F(s) </a:t>
            </a:r>
            <a:r>
              <a:rPr lang="en-US" sz="1800" dirty="0" err="1" smtClean="0">
                <a:sym typeface="Symbol"/>
              </a:rPr>
              <a:t>cos</a:t>
            </a:r>
            <a:r>
              <a:rPr lang="en-US" sz="1800" dirty="0" smtClean="0">
                <a:sym typeface="Symbol"/>
              </a:rPr>
              <a:t>((s)) =</a:t>
            </a:r>
            <a:r>
              <a:rPr lang="ru-RU" sz="1800" dirty="0" smtClean="0">
                <a:sym typeface="Symbol"/>
              </a:rPr>
              <a:t> </a:t>
            </a:r>
            <a:r>
              <a:rPr lang="ru-RU" sz="1800" baseline="-25000" dirty="0" smtClean="0">
                <a:sym typeface="Symbol"/>
              </a:rPr>
              <a:t>(</a:t>
            </a:r>
            <a:r>
              <a:rPr lang="en-US" sz="1800" baseline="-25000" dirty="0" smtClean="0">
                <a:sym typeface="Symbol"/>
              </a:rPr>
              <a:t>x,</a:t>
            </a:r>
            <a:r>
              <a:rPr lang="ru-RU" sz="1800" baseline="-25000" dirty="0" smtClean="0">
                <a:sym typeface="Symbol"/>
              </a:rPr>
              <a:t> </a:t>
            </a:r>
            <a:r>
              <a:rPr lang="en-US" sz="1800" baseline="-25000" dirty="0" smtClean="0">
                <a:sym typeface="Symbol"/>
              </a:rPr>
              <a:t>y,</a:t>
            </a:r>
            <a:r>
              <a:rPr lang="ru-RU" sz="1800" baseline="-25000" dirty="0" smtClean="0">
                <a:sym typeface="Symbol"/>
              </a:rPr>
              <a:t> </a:t>
            </a:r>
            <a:r>
              <a:rPr lang="en-US" sz="1800" baseline="-25000" dirty="0" smtClean="0">
                <a:sym typeface="Symbol"/>
              </a:rPr>
              <a:t>z)</a:t>
            </a:r>
            <a:r>
              <a:rPr lang="en-US" sz="1800" dirty="0" smtClean="0">
                <a:sym typeface="Symbol"/>
              </a:rPr>
              <a:t> </a:t>
            </a:r>
            <a:r>
              <a:rPr lang="ru-RU" sz="1800" dirty="0" smtClean="0">
                <a:sym typeface="Symbol"/>
              </a:rPr>
              <a:t> (</a:t>
            </a:r>
            <a:r>
              <a:rPr lang="en-US" sz="1800" dirty="0" err="1" smtClean="0">
                <a:sym typeface="Symbol"/>
              </a:rPr>
              <a:t>x,y,z</a:t>
            </a:r>
            <a:r>
              <a:rPr lang="en-US" sz="1800" dirty="0" smtClean="0">
                <a:sym typeface="Symbol"/>
              </a:rPr>
              <a:t>)</a:t>
            </a:r>
            <a:r>
              <a:rPr lang="en-US" sz="1800" dirty="0" err="1" smtClean="0">
                <a:sym typeface="Symbol"/>
              </a:rPr>
              <a:t>cos</a:t>
            </a:r>
            <a:r>
              <a:rPr lang="en-US" sz="1800" dirty="0" smtClean="0">
                <a:sym typeface="Symbol"/>
              </a:rPr>
              <a:t>(2 (</a:t>
            </a:r>
            <a:r>
              <a:rPr lang="en-US" sz="1800" dirty="0" err="1" smtClean="0">
                <a:sym typeface="Symbol"/>
              </a:rPr>
              <a:t>hx</a:t>
            </a:r>
            <a:r>
              <a:rPr lang="en-US" sz="1800" dirty="0" smtClean="0">
                <a:sym typeface="Symbol"/>
              </a:rPr>
              <a:t> + </a:t>
            </a:r>
            <a:r>
              <a:rPr lang="en-US" sz="1800" dirty="0" err="1" smtClean="0">
                <a:sym typeface="Symbol"/>
              </a:rPr>
              <a:t>ky</a:t>
            </a:r>
            <a:r>
              <a:rPr lang="en-US" sz="1800" dirty="0" smtClean="0">
                <a:sym typeface="Symbol"/>
              </a:rPr>
              <a:t> + </a:t>
            </a:r>
            <a:r>
              <a:rPr lang="en-US" sz="1800" dirty="0" err="1" smtClean="0">
                <a:sym typeface="Symbol"/>
              </a:rPr>
              <a:t>lz</a:t>
            </a:r>
            <a:r>
              <a:rPr lang="en-US" sz="1800" dirty="0" smtClean="0">
                <a:sym typeface="Symbol"/>
              </a:rPr>
              <a:t> )</a:t>
            </a:r>
            <a:r>
              <a:rPr lang="ru-RU" sz="1800" dirty="0" smtClean="0">
                <a:sym typeface="Symbol"/>
              </a:rPr>
              <a:t> ) обозначают </a:t>
            </a:r>
            <a:r>
              <a:rPr lang="en-US" sz="1800" dirty="0" smtClean="0">
                <a:sym typeface="Symbol"/>
              </a:rPr>
              <a:t>B</a:t>
            </a:r>
            <a:r>
              <a:rPr lang="en-US" sz="1800" baseline="-25000" dirty="0" smtClean="0">
                <a:sym typeface="Symbol"/>
              </a:rPr>
              <a:t> h, k, l</a:t>
            </a:r>
            <a:r>
              <a:rPr lang="en-US" sz="1800" dirty="0" smtClean="0">
                <a:sym typeface="Symbol"/>
              </a:rPr>
              <a:t> </a:t>
            </a:r>
            <a:endParaRPr lang="ru-RU" sz="1800" dirty="0" smtClean="0">
              <a:sym typeface="Symbol"/>
            </a:endParaRPr>
          </a:p>
          <a:p>
            <a:pPr>
              <a:buNone/>
            </a:pPr>
            <a:r>
              <a:rPr lang="ru-RU" sz="1800" b="1" dirty="0" smtClean="0">
                <a:sym typeface="Symbol"/>
              </a:rPr>
              <a:t>Детектируется интенсивность </a:t>
            </a:r>
            <a:r>
              <a:rPr lang="en-US" sz="1800" b="1" dirty="0" smtClean="0">
                <a:sym typeface="Symbol"/>
              </a:rPr>
              <a:t>    </a:t>
            </a:r>
            <a:r>
              <a:rPr lang="en-US" sz="1800" b="1" dirty="0" err="1" smtClean="0">
                <a:sym typeface="Symbol"/>
              </a:rPr>
              <a:t>I</a:t>
            </a:r>
            <a:r>
              <a:rPr lang="en-US" sz="1800" b="1" baseline="-25000" dirty="0" err="1" smtClean="0">
                <a:sym typeface="Symbol"/>
              </a:rPr>
              <a:t>h</a:t>
            </a:r>
            <a:r>
              <a:rPr lang="en-US" sz="1800" b="1" baseline="-25000" dirty="0" smtClean="0">
                <a:sym typeface="Symbol"/>
              </a:rPr>
              <a:t>, k, l</a:t>
            </a:r>
            <a:r>
              <a:rPr lang="en-US" sz="1800" b="1" dirty="0" smtClean="0">
                <a:sym typeface="Symbol"/>
              </a:rPr>
              <a:t> = F(s)</a:t>
            </a:r>
            <a:r>
              <a:rPr lang="en-US" sz="1800" b="1" baseline="30000" dirty="0" smtClean="0">
                <a:sym typeface="Symbol"/>
              </a:rPr>
              <a:t>2</a:t>
            </a:r>
            <a:r>
              <a:rPr lang="en-US" sz="1800" b="1" dirty="0" smtClean="0">
                <a:sym typeface="Symbol"/>
              </a:rPr>
              <a:t> = A</a:t>
            </a:r>
            <a:r>
              <a:rPr lang="en-US" sz="1800" b="1" baseline="-25000" dirty="0" smtClean="0">
                <a:sym typeface="Symbol"/>
              </a:rPr>
              <a:t> h, k, l</a:t>
            </a:r>
            <a:r>
              <a:rPr lang="en-US" sz="1800" b="1" baseline="30000" dirty="0" smtClean="0">
                <a:sym typeface="Symbol"/>
              </a:rPr>
              <a:t>2</a:t>
            </a:r>
            <a:r>
              <a:rPr lang="en-US" sz="1800" b="1" dirty="0" smtClean="0">
                <a:sym typeface="Symbol"/>
              </a:rPr>
              <a:t>+ B</a:t>
            </a:r>
            <a:r>
              <a:rPr lang="en-US" sz="1800" b="1" baseline="-25000" dirty="0" smtClean="0">
                <a:sym typeface="Symbol"/>
              </a:rPr>
              <a:t> h, k, l</a:t>
            </a:r>
            <a:r>
              <a:rPr lang="en-US" sz="1800" b="1" baseline="30000" dirty="0" smtClean="0">
                <a:sym typeface="Symbol"/>
              </a:rPr>
              <a:t>2</a:t>
            </a:r>
            <a:r>
              <a:rPr lang="en-US" sz="1800" b="1" dirty="0" smtClean="0">
                <a:sym typeface="Symbol"/>
              </a:rPr>
              <a:t> </a:t>
            </a:r>
          </a:p>
          <a:p>
            <a:pPr>
              <a:buNone/>
            </a:pPr>
            <a:r>
              <a:rPr lang="ru-RU" sz="2400" b="1" dirty="0" smtClean="0">
                <a:sym typeface="Symbol"/>
              </a:rPr>
              <a:t>Итог</a:t>
            </a:r>
            <a:r>
              <a:rPr lang="ru-RU" sz="2000" b="1" dirty="0" smtClean="0">
                <a:sym typeface="Symbol"/>
              </a:rPr>
              <a:t>. Зная</a:t>
            </a:r>
            <a:r>
              <a:rPr lang="en-US" sz="2000" b="1" dirty="0" smtClean="0">
                <a:sym typeface="Symbol"/>
              </a:rPr>
              <a:t>  </a:t>
            </a:r>
            <a:r>
              <a:rPr lang="ru-RU" sz="2000" b="1" dirty="0" smtClean="0">
                <a:sym typeface="Symbol"/>
              </a:rPr>
              <a:t>параметры ячейки, координаты атомов и следовательно функцию ЭП (</a:t>
            </a:r>
            <a:r>
              <a:rPr lang="en-US" sz="2000" b="1" dirty="0" smtClean="0">
                <a:sym typeface="Symbol"/>
              </a:rPr>
              <a:t>r)</a:t>
            </a:r>
            <a:r>
              <a:rPr lang="ru-RU" sz="2000" b="1" dirty="0" smtClean="0">
                <a:sym typeface="Symbol"/>
              </a:rPr>
              <a:t> в ячейке и теоретически разрешенные </a:t>
            </a:r>
            <a:r>
              <a:rPr lang="en-US" sz="2000" b="1" dirty="0" smtClean="0">
                <a:sym typeface="Symbol"/>
              </a:rPr>
              <a:t>h, k, l </a:t>
            </a:r>
            <a:r>
              <a:rPr lang="ru-RU" sz="2000" b="1" dirty="0" smtClean="0">
                <a:sym typeface="Symbol"/>
              </a:rPr>
              <a:t>, мы можем рассчитать сигнал (</a:t>
            </a:r>
            <a:r>
              <a:rPr lang="en-US" sz="2000" b="1" dirty="0" smtClean="0">
                <a:sym typeface="Symbol"/>
              </a:rPr>
              <a:t>h, k, l</a:t>
            </a:r>
            <a:r>
              <a:rPr lang="ru-RU" sz="2000" b="1" dirty="0" smtClean="0">
                <a:sym typeface="Symbol"/>
              </a:rPr>
              <a:t>)</a:t>
            </a:r>
            <a:r>
              <a:rPr lang="en-US" sz="2000" b="1" dirty="0" smtClean="0">
                <a:sym typeface="Symbol"/>
              </a:rPr>
              <a:t> </a:t>
            </a:r>
            <a:r>
              <a:rPr lang="ru-RU" sz="2000" b="1" dirty="0" smtClean="0">
                <a:sym typeface="Symbol"/>
              </a:rPr>
              <a:t>на детекторе при определенном повороте ячейки </a:t>
            </a:r>
          </a:p>
          <a:p>
            <a:pPr>
              <a:buNone/>
            </a:pPr>
            <a:endParaRPr lang="ru-RU" sz="1800" b="1" dirty="0" smtClean="0">
              <a:sym typeface="Symbol"/>
            </a:endParaRPr>
          </a:p>
          <a:p>
            <a:pPr>
              <a:buNone/>
            </a:pPr>
            <a:endParaRPr lang="en-US" sz="1800" dirty="0" smtClean="0">
              <a:sym typeface="Symbol"/>
            </a:endParaRPr>
          </a:p>
          <a:p>
            <a:endParaRPr lang="ru-RU" sz="1800" dirty="0" smtClean="0">
              <a:sym typeface="Symbol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b="1" smtClean="0"/>
              <a:pPr/>
              <a:t>5</a:t>
            </a:fld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4417"/>
          </a:xfrm>
        </p:spPr>
        <p:txBody>
          <a:bodyPr>
            <a:noAutofit/>
          </a:bodyPr>
          <a:lstStyle/>
          <a:p>
            <a:r>
              <a:rPr lang="ru-RU" sz="3600" dirty="0" smtClean="0"/>
              <a:t>Обратная задача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7880" y="1009485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Дано</a:t>
            </a:r>
            <a:r>
              <a:rPr lang="en-US" dirty="0" smtClean="0"/>
              <a:t>:</a:t>
            </a:r>
          </a:p>
          <a:p>
            <a:pPr lvl="1"/>
            <a:r>
              <a:rPr lang="ru-RU" dirty="0" smtClean="0"/>
              <a:t>Интенсивности сигналов </a:t>
            </a:r>
            <a:r>
              <a:rPr lang="en-US" b="1" dirty="0" err="1" smtClean="0">
                <a:sym typeface="Symbol"/>
              </a:rPr>
              <a:t>I</a:t>
            </a:r>
            <a:r>
              <a:rPr lang="en-US" b="1" baseline="-25000" dirty="0" err="1" smtClean="0">
                <a:sym typeface="Symbol"/>
              </a:rPr>
              <a:t>h</a:t>
            </a:r>
            <a:r>
              <a:rPr lang="en-US" b="1" baseline="-25000" dirty="0" smtClean="0">
                <a:sym typeface="Symbol"/>
              </a:rPr>
              <a:t>, k, l</a:t>
            </a:r>
            <a:r>
              <a:rPr lang="en-US" dirty="0" smtClean="0"/>
              <a:t> </a:t>
            </a:r>
            <a:r>
              <a:rPr lang="ru-RU" dirty="0" smtClean="0"/>
              <a:t>для конечного множества троек </a:t>
            </a:r>
            <a:r>
              <a:rPr lang="en-US" dirty="0" smtClean="0"/>
              <a:t>(h, k, r) </a:t>
            </a:r>
          </a:p>
          <a:p>
            <a:r>
              <a:rPr lang="ru-RU" dirty="0" smtClean="0"/>
              <a:t>Найти функцию распределения ЭП в ячейке</a:t>
            </a:r>
          </a:p>
          <a:p>
            <a:r>
              <a:rPr lang="ru-RU" dirty="0" smtClean="0">
                <a:sym typeface="Symbol"/>
              </a:rPr>
              <a:t>Решение.</a:t>
            </a:r>
            <a:br>
              <a:rPr lang="ru-RU" dirty="0" smtClean="0">
                <a:sym typeface="Symbol"/>
              </a:rPr>
            </a:br>
            <a:endParaRPr lang="en-US" dirty="0" smtClean="0">
              <a:sym typeface="Symbol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sym typeface="Symbol"/>
              </a:rPr>
              <a:t>Решения нет (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:</a:t>
            </a:r>
            <a:endParaRPr lang="ru-RU" dirty="0" smtClean="0">
              <a:solidFill>
                <a:srgbClr val="FF0000"/>
              </a:solidFill>
              <a:sym typeface="Symbol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4417"/>
          </a:xfrm>
        </p:spPr>
        <p:txBody>
          <a:bodyPr>
            <a:noAutofit/>
          </a:bodyPr>
          <a:lstStyle/>
          <a:p>
            <a:r>
              <a:rPr lang="ru-RU" sz="3600" dirty="0" smtClean="0"/>
              <a:t>Обратная задача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7880" y="1009485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Дано</a:t>
            </a:r>
            <a:r>
              <a:rPr lang="en-US" dirty="0" smtClean="0"/>
              <a:t>:</a:t>
            </a:r>
          </a:p>
          <a:p>
            <a:pPr lvl="1"/>
            <a:r>
              <a:rPr lang="ru-RU" dirty="0" smtClean="0"/>
              <a:t>Амплитуды сигналов </a:t>
            </a:r>
            <a:r>
              <a:rPr lang="en-US" dirty="0" err="1" smtClean="0"/>
              <a:t>F</a:t>
            </a:r>
            <a:r>
              <a:rPr lang="en-US" b="1" baseline="-25000" dirty="0" err="1" smtClean="0">
                <a:sym typeface="Symbol"/>
              </a:rPr>
              <a:t>h</a:t>
            </a:r>
            <a:r>
              <a:rPr lang="en-US" b="1" baseline="-25000" dirty="0" smtClean="0">
                <a:sym typeface="Symbol"/>
              </a:rPr>
              <a:t>, k, l</a:t>
            </a:r>
            <a:r>
              <a:rPr lang="ru-RU" dirty="0" smtClean="0"/>
              <a:t> </a:t>
            </a:r>
            <a:r>
              <a:rPr lang="en-US" dirty="0" smtClean="0"/>
              <a:t> = </a:t>
            </a:r>
            <a:r>
              <a:rPr lang="ru-RU" dirty="0" smtClean="0"/>
              <a:t>корень(</a:t>
            </a:r>
            <a:r>
              <a:rPr lang="en-US" b="1" dirty="0" err="1" smtClean="0">
                <a:sym typeface="Symbol"/>
              </a:rPr>
              <a:t>I</a:t>
            </a:r>
            <a:r>
              <a:rPr lang="en-US" b="1" baseline="-25000" dirty="0" err="1" smtClean="0">
                <a:sym typeface="Symbol"/>
              </a:rPr>
              <a:t>h</a:t>
            </a:r>
            <a:r>
              <a:rPr lang="en-US" b="1" baseline="-25000" dirty="0" smtClean="0">
                <a:sym typeface="Symbol"/>
              </a:rPr>
              <a:t>, k, l</a:t>
            </a:r>
            <a:r>
              <a:rPr lang="en-US" dirty="0" smtClean="0"/>
              <a:t> </a:t>
            </a:r>
            <a:r>
              <a:rPr lang="ru-RU" dirty="0" smtClean="0"/>
              <a:t>) и </a:t>
            </a:r>
            <a:br>
              <a:rPr lang="ru-RU" dirty="0" smtClean="0"/>
            </a:br>
            <a:r>
              <a:rPr lang="ru-RU" dirty="0" smtClean="0"/>
              <a:t>фазы </a:t>
            </a:r>
            <a:r>
              <a:rPr lang="en-US" dirty="0" smtClean="0">
                <a:sym typeface="Symbol"/>
              </a:rPr>
              <a:t></a:t>
            </a:r>
            <a:r>
              <a:rPr lang="en-US" b="1" baseline="-25000" dirty="0" smtClean="0">
                <a:sym typeface="Symbol"/>
              </a:rPr>
              <a:t>h, k, l</a:t>
            </a:r>
            <a:r>
              <a:rPr lang="ru-RU" dirty="0" smtClean="0"/>
              <a:t> для множества троек </a:t>
            </a:r>
            <a:r>
              <a:rPr lang="en-US" dirty="0" smtClean="0"/>
              <a:t>(h, k, r) </a:t>
            </a:r>
            <a:endParaRPr lang="ru-RU" dirty="0" smtClean="0"/>
          </a:p>
          <a:p>
            <a:pPr lvl="1"/>
            <a:r>
              <a:rPr lang="ru-RU" dirty="0" smtClean="0"/>
              <a:t>Параметры ячейки кристалла </a:t>
            </a:r>
            <a:br>
              <a:rPr lang="ru-RU" dirty="0" smtClean="0"/>
            </a:br>
            <a:endParaRPr lang="en-US" dirty="0" smtClean="0"/>
          </a:p>
          <a:p>
            <a:r>
              <a:rPr lang="ru-RU" dirty="0" smtClean="0"/>
              <a:t>Найти функцию распределения ЭП в ячейке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sym typeface="Symbol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sym typeface="Symbol"/>
              </a:rPr>
              <a:t>Приближенное решение есть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:</a:t>
            </a:r>
            <a:r>
              <a:rPr lang="ru-RU" dirty="0" smtClean="0">
                <a:solidFill>
                  <a:srgbClr val="FF0000"/>
                </a:solidFill>
                <a:sym typeface="Symbol"/>
              </a:rPr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4417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Решение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7880" y="1009485"/>
            <a:ext cx="8229600" cy="4525963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dirty="0" smtClean="0">
                <a:sym typeface="Symbol"/>
              </a:rPr>
              <a:t></a:t>
            </a:r>
            <a:r>
              <a:rPr lang="en-US" dirty="0" smtClean="0"/>
              <a:t>(</a:t>
            </a:r>
            <a:r>
              <a:rPr lang="en-US" dirty="0" err="1" smtClean="0"/>
              <a:t>x,y,z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</a:t>
            </a:r>
            <a:r>
              <a:rPr lang="en-US" dirty="0" smtClean="0"/>
              <a:t> </a:t>
            </a:r>
            <a:r>
              <a:rPr lang="en-US" sz="4400" dirty="0" smtClean="0">
                <a:sym typeface="Symbol"/>
              </a:rPr>
              <a:t></a:t>
            </a:r>
            <a:r>
              <a:rPr lang="en-US" b="1" baseline="-25000" dirty="0" smtClean="0">
                <a:sym typeface="Symbol"/>
              </a:rPr>
              <a:t>h, k, l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="1" baseline="-25000" dirty="0" err="1" smtClean="0">
                <a:sym typeface="Symbol"/>
              </a:rPr>
              <a:t>h</a:t>
            </a:r>
            <a:r>
              <a:rPr lang="en-US" b="1" baseline="-25000" dirty="0" smtClean="0">
                <a:sym typeface="Symbol"/>
              </a:rPr>
              <a:t>, k, l</a:t>
            </a:r>
            <a:r>
              <a:rPr lang="ru-RU" dirty="0" smtClean="0"/>
              <a:t> </a:t>
            </a:r>
            <a:r>
              <a:rPr lang="en-US" dirty="0" err="1" smtClean="0"/>
              <a:t>cos</a:t>
            </a:r>
            <a:r>
              <a:rPr lang="en-US" dirty="0" smtClean="0">
                <a:sym typeface="Symbol"/>
              </a:rPr>
              <a:t>(2 (</a:t>
            </a:r>
            <a:r>
              <a:rPr lang="en-US" dirty="0" err="1" smtClean="0">
                <a:sym typeface="Symbol"/>
              </a:rPr>
              <a:t>hx</a:t>
            </a:r>
            <a:r>
              <a:rPr lang="en-US" dirty="0" smtClean="0">
                <a:sym typeface="Symbol"/>
              </a:rPr>
              <a:t> + </a:t>
            </a:r>
            <a:r>
              <a:rPr lang="en-US" dirty="0" err="1" smtClean="0">
                <a:sym typeface="Symbol"/>
              </a:rPr>
              <a:t>ky</a:t>
            </a:r>
            <a:r>
              <a:rPr lang="en-US" dirty="0" smtClean="0">
                <a:sym typeface="Symbol"/>
              </a:rPr>
              <a:t> + </a:t>
            </a:r>
            <a:r>
              <a:rPr lang="en-US" dirty="0" err="1" smtClean="0">
                <a:sym typeface="Symbol"/>
              </a:rPr>
              <a:t>lz</a:t>
            </a:r>
            <a:r>
              <a:rPr lang="en-US" dirty="0" smtClean="0">
                <a:sym typeface="Symbol"/>
              </a:rPr>
              <a:t> )</a:t>
            </a:r>
            <a:r>
              <a:rPr lang="ru-RU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+ </a:t>
            </a:r>
            <a:r>
              <a:rPr lang="en-US" b="1" baseline="-25000" dirty="0" smtClean="0">
                <a:sym typeface="Symbol"/>
              </a:rPr>
              <a:t>h, k, l</a:t>
            </a:r>
            <a:r>
              <a:rPr lang="en-US" dirty="0" smtClean="0">
                <a:sym typeface="Symbol"/>
              </a:rPr>
              <a:t> )</a:t>
            </a:r>
          </a:p>
          <a:p>
            <a:pPr lvl="1">
              <a:buNone/>
            </a:pPr>
            <a:endParaRPr lang="ru-RU" sz="2400" dirty="0" smtClean="0">
              <a:sym typeface="Symbol"/>
            </a:endParaRPr>
          </a:p>
          <a:p>
            <a:pPr lvl="1">
              <a:buNone/>
            </a:pPr>
            <a:r>
              <a:rPr lang="ru-RU" sz="2400" dirty="0" smtClean="0">
                <a:sym typeface="Symbol"/>
              </a:rPr>
              <a:t>Сумма берется по конечному множеству троек (</a:t>
            </a:r>
            <a:r>
              <a:rPr lang="en-US" sz="2400" dirty="0" smtClean="0">
                <a:sym typeface="Symbol"/>
              </a:rPr>
              <a:t>h, k, l) </a:t>
            </a:r>
            <a:r>
              <a:rPr lang="ru-RU" sz="2400" dirty="0" smtClean="0">
                <a:sym typeface="Symbol"/>
              </a:rPr>
              <a:t> с измененными структурными факторами </a:t>
            </a:r>
            <a:r>
              <a:rPr lang="en-US" sz="2400" dirty="0" err="1" smtClean="0"/>
              <a:t>F</a:t>
            </a:r>
            <a:r>
              <a:rPr lang="en-US" sz="2400" b="1" baseline="-25000" dirty="0" err="1" smtClean="0">
                <a:sym typeface="Symbol"/>
              </a:rPr>
              <a:t>h</a:t>
            </a:r>
            <a:r>
              <a:rPr lang="en-US" sz="2400" b="1" baseline="-25000" dirty="0" smtClean="0">
                <a:sym typeface="Symbol"/>
              </a:rPr>
              <a:t>, k, l</a:t>
            </a:r>
            <a:r>
              <a:rPr lang="ru-RU" sz="2400" dirty="0" smtClean="0"/>
              <a:t> 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Здесь (</a:t>
            </a:r>
            <a:r>
              <a:rPr lang="en-US" dirty="0" smtClean="0"/>
              <a:t>x, y, z) – </a:t>
            </a:r>
            <a:r>
              <a:rPr lang="ru-RU" u="sng" dirty="0" smtClean="0"/>
              <a:t>относительные</a:t>
            </a:r>
            <a:r>
              <a:rPr lang="ru-RU" dirty="0" smtClean="0"/>
              <a:t> координаты</a:t>
            </a:r>
            <a:r>
              <a:rPr lang="ru-RU" u="sng" dirty="0" smtClean="0"/>
              <a:t> </a:t>
            </a:r>
            <a:r>
              <a:rPr lang="ru-RU" dirty="0" smtClean="0"/>
              <a:t>точки </a:t>
            </a:r>
            <a:r>
              <a:rPr lang="en-US" dirty="0" smtClean="0"/>
              <a:t>r </a:t>
            </a:r>
            <a:r>
              <a:rPr lang="ru-RU" dirty="0" smtClean="0"/>
              <a:t>из ячейки </a:t>
            </a:r>
            <a:r>
              <a:rPr lang="en-US" dirty="0" smtClean="0"/>
              <a:t>T. </a:t>
            </a:r>
            <a:r>
              <a:rPr lang="ru-RU" dirty="0" smtClean="0"/>
              <a:t>А именно,</a:t>
            </a:r>
            <a:br>
              <a:rPr lang="ru-RU" dirty="0" smtClean="0"/>
            </a:br>
            <a:r>
              <a:rPr lang="en-US" dirty="0" smtClean="0"/>
              <a:t>r = </a:t>
            </a:r>
            <a:r>
              <a:rPr lang="en-US" dirty="0" err="1" smtClean="0"/>
              <a:t>xa</a:t>
            </a:r>
            <a:r>
              <a:rPr lang="en-US" dirty="0" smtClean="0"/>
              <a:t> + </a:t>
            </a:r>
            <a:r>
              <a:rPr lang="en-US" dirty="0" err="1" smtClean="0"/>
              <a:t>yb</a:t>
            </a:r>
            <a:r>
              <a:rPr lang="en-US" dirty="0" smtClean="0"/>
              <a:t> + </a:t>
            </a:r>
            <a:r>
              <a:rPr lang="en-US" dirty="0" err="1" smtClean="0"/>
              <a:t>zc</a:t>
            </a:r>
            <a:r>
              <a:rPr lang="en-US" dirty="0" smtClean="0"/>
              <a:t>  </a:t>
            </a:r>
            <a:r>
              <a:rPr lang="ru-RU" dirty="0" smtClean="0"/>
              <a:t>в </a:t>
            </a:r>
            <a:r>
              <a:rPr lang="ru-RU" u="sng" dirty="0" smtClean="0"/>
              <a:t>абсолютных</a:t>
            </a:r>
            <a:r>
              <a:rPr lang="ru-RU" dirty="0" smtClean="0"/>
              <a:t> – декартовых – координатах</a:t>
            </a:r>
            <a:endParaRPr lang="ru-RU" dirty="0" smtClean="0">
              <a:sym typeface="Symbol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665" y="126170"/>
            <a:ext cx="8229600" cy="504417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Доказательство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7450" y="702245"/>
            <a:ext cx="8602720" cy="5991180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 smtClean="0"/>
              <a:t>r = (</a:t>
            </a:r>
            <a:r>
              <a:rPr lang="en-US" sz="7200" dirty="0" err="1" smtClean="0"/>
              <a:t>x,y,z</a:t>
            </a:r>
            <a:r>
              <a:rPr lang="en-US" sz="7200" dirty="0" smtClean="0"/>
              <a:t>)</a:t>
            </a:r>
            <a:r>
              <a:rPr lang="ru-RU" sz="7200" dirty="0" smtClean="0"/>
              <a:t>,  </a:t>
            </a:r>
            <a:r>
              <a:rPr lang="en-US" sz="7200" b="1" dirty="0" smtClean="0">
                <a:sym typeface="Symbol"/>
              </a:rPr>
              <a:t></a:t>
            </a:r>
            <a:r>
              <a:rPr lang="en-US" sz="7200" b="1" dirty="0" smtClean="0"/>
              <a:t>(r)</a:t>
            </a:r>
            <a:r>
              <a:rPr lang="ru-RU" sz="7200" b="1" dirty="0" smtClean="0"/>
              <a:t> – периодическая функция</a:t>
            </a:r>
            <a:r>
              <a:rPr lang="en-US" sz="7200" dirty="0" smtClean="0"/>
              <a:t>: </a:t>
            </a:r>
            <a:br>
              <a:rPr lang="en-US" sz="7200" dirty="0" smtClean="0"/>
            </a:br>
            <a:r>
              <a:rPr lang="en-US" sz="7200" dirty="0" smtClean="0">
                <a:sym typeface="Symbol"/>
              </a:rPr>
              <a:t></a:t>
            </a:r>
            <a:r>
              <a:rPr lang="en-US" sz="7200" dirty="0" smtClean="0"/>
              <a:t>(r + a) = </a:t>
            </a:r>
            <a:r>
              <a:rPr lang="en-US" sz="7200" dirty="0" smtClean="0">
                <a:sym typeface="Symbol"/>
              </a:rPr>
              <a:t></a:t>
            </a:r>
            <a:r>
              <a:rPr lang="en-US" sz="7200" dirty="0" smtClean="0"/>
              <a:t>(r + b) = </a:t>
            </a:r>
            <a:r>
              <a:rPr lang="en-US" sz="7200" dirty="0" smtClean="0">
                <a:sym typeface="Symbol"/>
              </a:rPr>
              <a:t></a:t>
            </a:r>
            <a:r>
              <a:rPr lang="en-US" sz="7200" dirty="0" smtClean="0"/>
              <a:t>(r + c) = </a:t>
            </a:r>
            <a:r>
              <a:rPr lang="en-US" sz="7200" dirty="0" smtClean="0">
                <a:sym typeface="Symbol"/>
              </a:rPr>
              <a:t></a:t>
            </a:r>
            <a:r>
              <a:rPr lang="en-US" sz="7200" dirty="0" smtClean="0"/>
              <a:t>(r)</a:t>
            </a:r>
          </a:p>
          <a:p>
            <a:r>
              <a:rPr lang="ru-RU" sz="7200" b="1" dirty="0" smtClean="0">
                <a:sym typeface="Symbol"/>
              </a:rPr>
              <a:t>Периодическую функцию можно разложить в ряд Фурье</a:t>
            </a:r>
            <a:r>
              <a:rPr lang="ru-RU" sz="7200" dirty="0" smtClean="0">
                <a:sym typeface="Symbol"/>
              </a:rPr>
              <a:t>:</a:t>
            </a:r>
            <a:endParaRPr lang="en-US" sz="7200" dirty="0" smtClean="0">
              <a:sym typeface="Symbol"/>
            </a:endParaRPr>
          </a:p>
          <a:p>
            <a:pPr algn="ctr">
              <a:buNone/>
            </a:pPr>
            <a:r>
              <a:rPr lang="en-US" sz="7200" dirty="0" smtClean="0">
                <a:sym typeface="Symbol"/>
              </a:rPr>
              <a:t></a:t>
            </a:r>
            <a:r>
              <a:rPr lang="en-US" sz="7200" dirty="0" smtClean="0"/>
              <a:t>(</a:t>
            </a:r>
            <a:r>
              <a:rPr lang="en-US" sz="7200" dirty="0" err="1" smtClean="0"/>
              <a:t>x,y,z</a:t>
            </a:r>
            <a:r>
              <a:rPr lang="en-US" sz="7200" dirty="0" smtClean="0"/>
              <a:t>) </a:t>
            </a:r>
            <a:r>
              <a:rPr lang="ru-RU" sz="7200" dirty="0" smtClean="0">
                <a:sym typeface="Symbol"/>
              </a:rPr>
              <a:t>=</a:t>
            </a:r>
            <a:r>
              <a:rPr lang="en-US" sz="11200" dirty="0" smtClean="0">
                <a:sym typeface="Symbol"/>
              </a:rPr>
              <a:t> </a:t>
            </a:r>
            <a:r>
              <a:rPr lang="en-US" sz="7200" b="1" baseline="-25000" dirty="0" smtClean="0">
                <a:sym typeface="Symbol"/>
              </a:rPr>
              <a:t>h, k, l</a:t>
            </a:r>
            <a:r>
              <a:rPr lang="en-US" sz="7200" dirty="0" smtClean="0"/>
              <a:t> (</a:t>
            </a:r>
            <a:r>
              <a:rPr lang="en-US" sz="7200" dirty="0" err="1" smtClean="0"/>
              <a:t>A’</a:t>
            </a:r>
            <a:r>
              <a:rPr lang="en-US" sz="7200" b="1" baseline="-25000" dirty="0" err="1" smtClean="0">
                <a:sym typeface="Symbol"/>
              </a:rPr>
              <a:t>h</a:t>
            </a:r>
            <a:r>
              <a:rPr lang="en-US" sz="7200" b="1" baseline="-25000" dirty="0" smtClean="0">
                <a:sym typeface="Symbol"/>
              </a:rPr>
              <a:t>, k, l</a:t>
            </a:r>
            <a:r>
              <a:rPr lang="ru-RU" sz="7200" dirty="0" smtClean="0"/>
              <a:t> </a:t>
            </a:r>
            <a:r>
              <a:rPr lang="en-US" sz="7200" dirty="0" err="1" smtClean="0"/>
              <a:t>cos</a:t>
            </a:r>
            <a:r>
              <a:rPr lang="en-US" sz="7200" dirty="0" smtClean="0">
                <a:sym typeface="Symbol"/>
              </a:rPr>
              <a:t>(2 (</a:t>
            </a:r>
            <a:r>
              <a:rPr lang="en-US" sz="7200" dirty="0" err="1" smtClean="0">
                <a:sym typeface="Symbol"/>
              </a:rPr>
              <a:t>hx</a:t>
            </a:r>
            <a:r>
              <a:rPr lang="en-US" sz="7200" dirty="0" smtClean="0">
                <a:sym typeface="Symbol"/>
              </a:rPr>
              <a:t> + </a:t>
            </a:r>
            <a:r>
              <a:rPr lang="en-US" sz="7200" dirty="0" err="1" smtClean="0">
                <a:sym typeface="Symbol"/>
              </a:rPr>
              <a:t>ky</a:t>
            </a:r>
            <a:r>
              <a:rPr lang="en-US" sz="7200" dirty="0" smtClean="0">
                <a:sym typeface="Symbol"/>
              </a:rPr>
              <a:t> + </a:t>
            </a:r>
            <a:r>
              <a:rPr lang="en-US" sz="7200" dirty="0" err="1" smtClean="0">
                <a:sym typeface="Symbol"/>
              </a:rPr>
              <a:t>lz</a:t>
            </a:r>
            <a:r>
              <a:rPr lang="en-US" sz="7200" dirty="0" smtClean="0">
                <a:sym typeface="Symbol"/>
              </a:rPr>
              <a:t> ) + </a:t>
            </a:r>
            <a:r>
              <a:rPr lang="en-US" sz="7200" dirty="0" err="1" smtClean="0">
                <a:sym typeface="Symbol"/>
              </a:rPr>
              <a:t>B</a:t>
            </a:r>
            <a:r>
              <a:rPr lang="en-US" sz="7200" dirty="0" err="1" smtClean="0"/>
              <a:t>’</a:t>
            </a:r>
            <a:r>
              <a:rPr lang="en-US" sz="7200" b="1" baseline="-25000" dirty="0" err="1" smtClean="0">
                <a:sym typeface="Symbol"/>
              </a:rPr>
              <a:t>h</a:t>
            </a:r>
            <a:r>
              <a:rPr lang="en-US" sz="7200" b="1" baseline="-25000" dirty="0" smtClean="0">
                <a:sym typeface="Symbol"/>
              </a:rPr>
              <a:t>, k, l</a:t>
            </a:r>
            <a:r>
              <a:rPr lang="ru-RU" sz="7200" dirty="0" smtClean="0"/>
              <a:t> </a:t>
            </a:r>
            <a:r>
              <a:rPr lang="en-US" sz="7200" dirty="0" smtClean="0"/>
              <a:t>sin</a:t>
            </a:r>
            <a:r>
              <a:rPr lang="en-US" sz="7200" dirty="0" smtClean="0">
                <a:sym typeface="Symbol"/>
              </a:rPr>
              <a:t>(2 (</a:t>
            </a:r>
            <a:r>
              <a:rPr lang="en-US" sz="7200" dirty="0" err="1" smtClean="0">
                <a:sym typeface="Symbol"/>
              </a:rPr>
              <a:t>hx</a:t>
            </a:r>
            <a:r>
              <a:rPr lang="en-US" sz="7200" dirty="0" smtClean="0">
                <a:sym typeface="Symbol"/>
              </a:rPr>
              <a:t> + </a:t>
            </a:r>
            <a:r>
              <a:rPr lang="en-US" sz="7200" dirty="0" err="1" smtClean="0">
                <a:sym typeface="Symbol"/>
              </a:rPr>
              <a:t>ky</a:t>
            </a:r>
            <a:r>
              <a:rPr lang="en-US" sz="7200" dirty="0" smtClean="0">
                <a:sym typeface="Symbol"/>
              </a:rPr>
              <a:t> + </a:t>
            </a:r>
            <a:r>
              <a:rPr lang="en-US" sz="7200" dirty="0" err="1" smtClean="0">
                <a:sym typeface="Symbol"/>
              </a:rPr>
              <a:t>lz</a:t>
            </a:r>
            <a:r>
              <a:rPr lang="en-US" sz="7200" dirty="0" smtClean="0">
                <a:sym typeface="Symbol"/>
              </a:rPr>
              <a:t> )) = 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en-US" sz="7200" dirty="0" smtClean="0"/>
              <a:t>= </a:t>
            </a:r>
            <a:r>
              <a:rPr lang="en-US" sz="11200" dirty="0" smtClean="0">
                <a:sym typeface="Symbol"/>
              </a:rPr>
              <a:t></a:t>
            </a:r>
            <a:r>
              <a:rPr lang="en-US" sz="7200" b="1" baseline="-25000" dirty="0" smtClean="0">
                <a:sym typeface="Symbol"/>
              </a:rPr>
              <a:t>h, k, l</a:t>
            </a:r>
            <a:r>
              <a:rPr lang="en-US" sz="7200" dirty="0" smtClean="0"/>
              <a:t> </a:t>
            </a:r>
            <a:r>
              <a:rPr lang="en-US" sz="7200" dirty="0" err="1" smtClean="0"/>
              <a:t>F’</a:t>
            </a:r>
            <a:r>
              <a:rPr lang="en-US" sz="7200" b="1" baseline="-25000" dirty="0" err="1" smtClean="0">
                <a:sym typeface="Symbol"/>
              </a:rPr>
              <a:t>h</a:t>
            </a:r>
            <a:r>
              <a:rPr lang="en-US" sz="7200" b="1" baseline="-25000" dirty="0" smtClean="0">
                <a:sym typeface="Symbol"/>
              </a:rPr>
              <a:t>, k, l</a:t>
            </a:r>
            <a:r>
              <a:rPr lang="ru-RU" sz="7200" dirty="0" smtClean="0"/>
              <a:t> </a:t>
            </a:r>
            <a:r>
              <a:rPr lang="en-US" sz="7200" dirty="0" err="1" smtClean="0"/>
              <a:t>cos</a:t>
            </a:r>
            <a:r>
              <a:rPr lang="en-US" sz="7200" dirty="0" smtClean="0">
                <a:sym typeface="Symbol"/>
              </a:rPr>
              <a:t>(2 (</a:t>
            </a:r>
            <a:r>
              <a:rPr lang="en-US" sz="7200" dirty="0" err="1" smtClean="0">
                <a:sym typeface="Symbol"/>
              </a:rPr>
              <a:t>hx</a:t>
            </a:r>
            <a:r>
              <a:rPr lang="en-US" sz="7200" dirty="0" smtClean="0">
                <a:sym typeface="Symbol"/>
              </a:rPr>
              <a:t> + </a:t>
            </a:r>
            <a:r>
              <a:rPr lang="en-US" sz="7200" dirty="0" err="1" smtClean="0">
                <a:sym typeface="Symbol"/>
              </a:rPr>
              <a:t>ky</a:t>
            </a:r>
            <a:r>
              <a:rPr lang="en-US" sz="7200" dirty="0" smtClean="0">
                <a:sym typeface="Symbol"/>
              </a:rPr>
              <a:t> + </a:t>
            </a:r>
            <a:r>
              <a:rPr lang="en-US" sz="7200" dirty="0" err="1" smtClean="0">
                <a:sym typeface="Symbol"/>
              </a:rPr>
              <a:t>lz</a:t>
            </a:r>
            <a:r>
              <a:rPr lang="en-US" sz="7200" dirty="0" smtClean="0">
                <a:sym typeface="Symbol"/>
              </a:rPr>
              <a:t> )</a:t>
            </a:r>
            <a:r>
              <a:rPr lang="ru-RU" sz="7200" dirty="0" smtClean="0">
                <a:sym typeface="Symbol"/>
              </a:rPr>
              <a:t> </a:t>
            </a:r>
            <a:r>
              <a:rPr lang="en-US" sz="7200" dirty="0" smtClean="0">
                <a:sym typeface="Symbol"/>
              </a:rPr>
              <a:t>+ ’</a:t>
            </a:r>
            <a:r>
              <a:rPr lang="en-US" sz="7200" b="1" baseline="-25000" dirty="0" smtClean="0">
                <a:sym typeface="Symbol"/>
              </a:rPr>
              <a:t>h, k, l</a:t>
            </a:r>
            <a:r>
              <a:rPr lang="en-US" sz="7200" dirty="0" smtClean="0">
                <a:sym typeface="Symbol"/>
              </a:rPr>
              <a:t> )</a:t>
            </a:r>
          </a:p>
          <a:p>
            <a:pPr lvl="1">
              <a:buNone/>
            </a:pPr>
            <a:endParaRPr lang="ru-RU" sz="6400" dirty="0" smtClean="0">
              <a:sym typeface="Symbol"/>
            </a:endParaRPr>
          </a:p>
          <a:p>
            <a:r>
              <a:rPr lang="ru-RU" sz="7200" dirty="0" smtClean="0">
                <a:sym typeface="Symbol"/>
              </a:rPr>
              <a:t>Теорема</a:t>
            </a:r>
            <a:r>
              <a:rPr lang="en-US" sz="7200" dirty="0" smtClean="0">
                <a:sym typeface="Symbol"/>
              </a:rPr>
              <a:t> </a:t>
            </a:r>
            <a:r>
              <a:rPr lang="ru-RU" sz="7200" dirty="0" smtClean="0">
                <a:sym typeface="Symbol"/>
              </a:rPr>
              <a:t>о коэффициентах ряда Фурье. </a:t>
            </a:r>
            <a:br>
              <a:rPr lang="ru-RU" sz="7200" dirty="0" smtClean="0">
                <a:sym typeface="Symbol"/>
              </a:rPr>
            </a:br>
            <a:r>
              <a:rPr lang="en-US" sz="7200" dirty="0" smtClean="0">
                <a:sym typeface="Symbol"/>
              </a:rPr>
              <a:t/>
            </a:r>
            <a:br>
              <a:rPr lang="en-US" sz="7200" dirty="0" smtClean="0">
                <a:sym typeface="Symbol"/>
              </a:rPr>
            </a:br>
            <a:r>
              <a:rPr lang="en-US" sz="7200" dirty="0" smtClean="0">
                <a:sym typeface="Symbol"/>
              </a:rPr>
              <a:t>A’</a:t>
            </a:r>
            <a:r>
              <a:rPr lang="en-US" sz="7200" baseline="-25000" dirty="0" smtClean="0">
                <a:sym typeface="Symbol"/>
              </a:rPr>
              <a:t> h, k, l</a:t>
            </a:r>
            <a:r>
              <a:rPr lang="en-US" sz="7200" dirty="0" smtClean="0">
                <a:sym typeface="Symbol"/>
              </a:rPr>
              <a:t>  = F’</a:t>
            </a:r>
            <a:r>
              <a:rPr lang="en-US" sz="7200" baseline="-25000" dirty="0" smtClean="0">
                <a:sym typeface="Symbol"/>
              </a:rPr>
              <a:t> h, k, l</a:t>
            </a:r>
            <a:r>
              <a:rPr lang="en-US" sz="7200" dirty="0" smtClean="0">
                <a:sym typeface="Symbol"/>
              </a:rPr>
              <a:t> sin(</a:t>
            </a:r>
            <a:r>
              <a:rPr lang="en-US" sz="7200" baseline="-25000" dirty="0" smtClean="0">
                <a:sym typeface="Symbol"/>
              </a:rPr>
              <a:t> h, k, l</a:t>
            </a:r>
            <a:r>
              <a:rPr lang="en-US" sz="7200" dirty="0" smtClean="0">
                <a:sym typeface="Symbol"/>
              </a:rPr>
              <a:t>) =</a:t>
            </a:r>
            <a:r>
              <a:rPr lang="ru-RU" sz="7200" dirty="0" smtClean="0">
                <a:sym typeface="Symbol"/>
              </a:rPr>
              <a:t> </a:t>
            </a:r>
            <a:r>
              <a:rPr lang="ru-RU" sz="9600" dirty="0" smtClean="0">
                <a:sym typeface="Symbol"/>
              </a:rPr>
              <a:t></a:t>
            </a:r>
            <a:r>
              <a:rPr lang="ru-RU" sz="7200" baseline="-25000" dirty="0" smtClean="0">
                <a:sym typeface="Symbol"/>
              </a:rPr>
              <a:t>(</a:t>
            </a:r>
            <a:r>
              <a:rPr lang="en-US" sz="7200" baseline="-25000" dirty="0" smtClean="0">
                <a:sym typeface="Symbol"/>
              </a:rPr>
              <a:t>x,</a:t>
            </a:r>
            <a:r>
              <a:rPr lang="ru-RU" sz="7200" baseline="-25000" dirty="0" smtClean="0">
                <a:sym typeface="Symbol"/>
              </a:rPr>
              <a:t> </a:t>
            </a:r>
            <a:r>
              <a:rPr lang="en-US" sz="7200" baseline="-25000" dirty="0" smtClean="0">
                <a:sym typeface="Symbol"/>
              </a:rPr>
              <a:t>y,</a:t>
            </a:r>
            <a:r>
              <a:rPr lang="ru-RU" sz="7200" baseline="-25000" dirty="0" smtClean="0">
                <a:sym typeface="Symbol"/>
              </a:rPr>
              <a:t> </a:t>
            </a:r>
            <a:r>
              <a:rPr lang="en-US" sz="7200" baseline="-25000" dirty="0" smtClean="0">
                <a:sym typeface="Symbol"/>
              </a:rPr>
              <a:t>z)</a:t>
            </a:r>
            <a:r>
              <a:rPr lang="en-US" sz="7200" dirty="0" smtClean="0">
                <a:sym typeface="Symbol"/>
              </a:rPr>
              <a:t> </a:t>
            </a:r>
            <a:r>
              <a:rPr lang="ru-RU" sz="7200" dirty="0" smtClean="0">
                <a:sym typeface="Symbol"/>
              </a:rPr>
              <a:t> (</a:t>
            </a:r>
            <a:r>
              <a:rPr lang="en-US" sz="7200" dirty="0" err="1" smtClean="0">
                <a:sym typeface="Symbol"/>
              </a:rPr>
              <a:t>x,y,z</a:t>
            </a:r>
            <a:r>
              <a:rPr lang="en-US" sz="7200" dirty="0" smtClean="0">
                <a:sym typeface="Symbol"/>
              </a:rPr>
              <a:t>)sin(2 (</a:t>
            </a:r>
            <a:r>
              <a:rPr lang="en-US" sz="7200" dirty="0" err="1" smtClean="0">
                <a:sym typeface="Symbol"/>
              </a:rPr>
              <a:t>hx</a:t>
            </a:r>
            <a:r>
              <a:rPr lang="en-US" sz="7200" dirty="0" smtClean="0">
                <a:sym typeface="Symbol"/>
              </a:rPr>
              <a:t> + </a:t>
            </a:r>
            <a:r>
              <a:rPr lang="en-US" sz="7200" dirty="0" err="1" smtClean="0">
                <a:sym typeface="Symbol"/>
              </a:rPr>
              <a:t>ky</a:t>
            </a:r>
            <a:r>
              <a:rPr lang="en-US" sz="7200" dirty="0" smtClean="0">
                <a:sym typeface="Symbol"/>
              </a:rPr>
              <a:t> + </a:t>
            </a:r>
            <a:r>
              <a:rPr lang="en-US" sz="7200" dirty="0" err="1" smtClean="0">
                <a:sym typeface="Symbol"/>
              </a:rPr>
              <a:t>lz</a:t>
            </a:r>
            <a:r>
              <a:rPr lang="en-US" sz="7200" dirty="0" smtClean="0">
                <a:sym typeface="Symbol"/>
              </a:rPr>
              <a:t> )</a:t>
            </a:r>
            <a:r>
              <a:rPr lang="ru-RU" sz="7200" dirty="0" smtClean="0">
                <a:sym typeface="Symbol"/>
              </a:rPr>
              <a:t>  </a:t>
            </a:r>
            <a:br>
              <a:rPr lang="ru-RU" sz="7200" dirty="0" smtClean="0">
                <a:sym typeface="Symbol"/>
              </a:rPr>
            </a:br>
            <a:r>
              <a:rPr lang="en-US" sz="7200" dirty="0" smtClean="0">
                <a:sym typeface="Symbol"/>
              </a:rPr>
              <a:t/>
            </a:r>
            <a:br>
              <a:rPr lang="en-US" sz="7200" dirty="0" smtClean="0">
                <a:sym typeface="Symbol"/>
              </a:rPr>
            </a:br>
            <a:r>
              <a:rPr lang="en-US" sz="7200" dirty="0" smtClean="0">
                <a:sym typeface="Symbol"/>
              </a:rPr>
              <a:t>B ’</a:t>
            </a:r>
            <a:r>
              <a:rPr lang="en-US" sz="7200" baseline="-25000" dirty="0" smtClean="0">
                <a:sym typeface="Symbol"/>
              </a:rPr>
              <a:t>h, k, l</a:t>
            </a:r>
            <a:r>
              <a:rPr lang="en-US" sz="7200" dirty="0" smtClean="0">
                <a:sym typeface="Symbol"/>
              </a:rPr>
              <a:t>  = F ’</a:t>
            </a:r>
            <a:r>
              <a:rPr lang="en-US" sz="7200" baseline="-25000" dirty="0" smtClean="0">
                <a:sym typeface="Symbol"/>
              </a:rPr>
              <a:t> h, k, l</a:t>
            </a:r>
            <a:r>
              <a:rPr lang="en-US" sz="7200" dirty="0" smtClean="0">
                <a:sym typeface="Symbol"/>
              </a:rPr>
              <a:t> </a:t>
            </a:r>
            <a:r>
              <a:rPr lang="en-US" sz="7200" dirty="0" err="1" smtClean="0">
                <a:sym typeface="Symbol"/>
              </a:rPr>
              <a:t>cos</a:t>
            </a:r>
            <a:r>
              <a:rPr lang="en-US" sz="7200" dirty="0" smtClean="0">
                <a:sym typeface="Symbol"/>
              </a:rPr>
              <a:t>(</a:t>
            </a:r>
            <a:r>
              <a:rPr lang="en-US" sz="7200" baseline="-25000" dirty="0" smtClean="0">
                <a:sym typeface="Symbol"/>
              </a:rPr>
              <a:t> h, k, l</a:t>
            </a:r>
            <a:r>
              <a:rPr lang="en-US" sz="7200" dirty="0" smtClean="0">
                <a:sym typeface="Symbol"/>
              </a:rPr>
              <a:t>) =</a:t>
            </a:r>
            <a:r>
              <a:rPr lang="ru-RU" sz="7200" dirty="0" smtClean="0">
                <a:sym typeface="Symbol"/>
              </a:rPr>
              <a:t> </a:t>
            </a:r>
            <a:r>
              <a:rPr lang="ru-RU" sz="7200" baseline="-25000" dirty="0" smtClean="0">
                <a:sym typeface="Symbol"/>
              </a:rPr>
              <a:t>(</a:t>
            </a:r>
            <a:r>
              <a:rPr lang="en-US" sz="7200" baseline="-25000" dirty="0" smtClean="0">
                <a:sym typeface="Symbol"/>
              </a:rPr>
              <a:t>x,</a:t>
            </a:r>
            <a:r>
              <a:rPr lang="ru-RU" sz="7200" baseline="-25000" dirty="0" smtClean="0">
                <a:sym typeface="Symbol"/>
              </a:rPr>
              <a:t> </a:t>
            </a:r>
            <a:r>
              <a:rPr lang="en-US" sz="7200" baseline="-25000" dirty="0" smtClean="0">
                <a:sym typeface="Symbol"/>
              </a:rPr>
              <a:t>y,</a:t>
            </a:r>
            <a:r>
              <a:rPr lang="ru-RU" sz="7200" baseline="-25000" dirty="0" smtClean="0">
                <a:sym typeface="Symbol"/>
              </a:rPr>
              <a:t> </a:t>
            </a:r>
            <a:r>
              <a:rPr lang="en-US" sz="7200" baseline="-25000" dirty="0" smtClean="0">
                <a:sym typeface="Symbol"/>
              </a:rPr>
              <a:t>z)</a:t>
            </a:r>
            <a:r>
              <a:rPr lang="en-US" sz="7200" dirty="0" smtClean="0">
                <a:sym typeface="Symbol"/>
              </a:rPr>
              <a:t> </a:t>
            </a:r>
            <a:r>
              <a:rPr lang="ru-RU" sz="7200" dirty="0" smtClean="0">
                <a:sym typeface="Symbol"/>
              </a:rPr>
              <a:t> (</a:t>
            </a:r>
            <a:r>
              <a:rPr lang="en-US" sz="7200" dirty="0" err="1" smtClean="0">
                <a:sym typeface="Symbol"/>
              </a:rPr>
              <a:t>x,y,z</a:t>
            </a:r>
            <a:r>
              <a:rPr lang="en-US" sz="7200" dirty="0" smtClean="0">
                <a:sym typeface="Symbol"/>
              </a:rPr>
              <a:t>)</a:t>
            </a:r>
            <a:r>
              <a:rPr lang="en-US" sz="7200" dirty="0" err="1" smtClean="0">
                <a:sym typeface="Symbol"/>
              </a:rPr>
              <a:t>cos</a:t>
            </a:r>
            <a:r>
              <a:rPr lang="en-US" sz="7200" dirty="0" smtClean="0">
                <a:sym typeface="Symbol"/>
              </a:rPr>
              <a:t>(2 (</a:t>
            </a:r>
            <a:r>
              <a:rPr lang="en-US" sz="7200" dirty="0" err="1" smtClean="0">
                <a:sym typeface="Symbol"/>
              </a:rPr>
              <a:t>hx</a:t>
            </a:r>
            <a:r>
              <a:rPr lang="en-US" sz="7200" dirty="0" smtClean="0">
                <a:sym typeface="Symbol"/>
              </a:rPr>
              <a:t> + </a:t>
            </a:r>
            <a:r>
              <a:rPr lang="en-US" sz="7200" dirty="0" err="1" smtClean="0">
                <a:sym typeface="Symbol"/>
              </a:rPr>
              <a:t>ky</a:t>
            </a:r>
            <a:r>
              <a:rPr lang="en-US" sz="7200" dirty="0" smtClean="0">
                <a:sym typeface="Symbol"/>
              </a:rPr>
              <a:t> + </a:t>
            </a:r>
            <a:r>
              <a:rPr lang="en-US" sz="7200" dirty="0" err="1" smtClean="0">
                <a:sym typeface="Symbol"/>
              </a:rPr>
              <a:t>lz</a:t>
            </a:r>
            <a:r>
              <a:rPr lang="en-US" sz="7200" dirty="0" smtClean="0">
                <a:sym typeface="Symbol"/>
              </a:rPr>
              <a:t> )</a:t>
            </a:r>
            <a:endParaRPr lang="ru-RU" sz="7200" dirty="0" smtClean="0"/>
          </a:p>
          <a:p>
            <a:pPr>
              <a:buNone/>
            </a:pP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ru-RU" sz="6400" dirty="0" smtClean="0"/>
              <a:t>В этих формулах, наверное, предполагается, что относительные координаты совпадают с абсолютными. Если это не так, то появляются дополнительные коэффициенты, а именно, коэффициенты векторов </a:t>
            </a:r>
            <a:r>
              <a:rPr lang="en-US" sz="6400" dirty="0" smtClean="0"/>
              <a:t>a, b, c. </a:t>
            </a:r>
            <a:endParaRPr lang="ru-RU" sz="7200" dirty="0" smtClean="0"/>
          </a:p>
          <a:p>
            <a:r>
              <a:rPr lang="ru-RU" sz="7200" b="1" dirty="0" smtClean="0"/>
              <a:t>Формулы  для коэффициентов ряда совпадают с формулами для амплитуды и фазы волны рассеяния</a:t>
            </a:r>
            <a:r>
              <a:rPr lang="ru-RU" sz="7200" dirty="0" smtClean="0"/>
              <a:t> в направлении </a:t>
            </a:r>
            <a:r>
              <a:rPr lang="ru-RU" sz="7200" b="1" dirty="0" smtClean="0">
                <a:sym typeface="Symbol"/>
              </a:rPr>
              <a:t> </a:t>
            </a:r>
            <a:r>
              <a:rPr lang="ru-RU" sz="7200" dirty="0" smtClean="0">
                <a:sym typeface="Symbol"/>
              </a:rPr>
              <a:t> таком, что (</a:t>
            </a:r>
            <a:r>
              <a:rPr lang="en-US" sz="7200" dirty="0" smtClean="0">
                <a:sym typeface="Symbol"/>
              </a:rPr>
              <a:t>s, a) = h, </a:t>
            </a:r>
            <a:r>
              <a:rPr lang="ru-RU" sz="7200" dirty="0" smtClean="0">
                <a:sym typeface="Symbol"/>
              </a:rPr>
              <a:t>(</a:t>
            </a:r>
            <a:r>
              <a:rPr lang="en-US" sz="7200" dirty="0" smtClean="0">
                <a:sym typeface="Symbol"/>
              </a:rPr>
              <a:t>s, b) = k, </a:t>
            </a:r>
            <a:r>
              <a:rPr lang="ru-RU" sz="7200" dirty="0" smtClean="0">
                <a:sym typeface="Symbol"/>
              </a:rPr>
              <a:t>(</a:t>
            </a:r>
            <a:r>
              <a:rPr lang="en-US" sz="7200" dirty="0" smtClean="0">
                <a:sym typeface="Symbol"/>
              </a:rPr>
              <a:t>s, c) = l : </a:t>
            </a:r>
            <a:r>
              <a:rPr lang="ru-RU" sz="7200" dirty="0" smtClean="0">
                <a:sym typeface="Symbol"/>
              </a:rPr>
              <a:t/>
            </a:r>
            <a:br>
              <a:rPr lang="ru-RU" sz="7200" dirty="0" smtClean="0">
                <a:sym typeface="Symbol"/>
              </a:rPr>
            </a:br>
            <a:r>
              <a:rPr lang="en-US" sz="7200" dirty="0" err="1" smtClean="0"/>
              <a:t>F</a:t>
            </a:r>
            <a:r>
              <a:rPr lang="en-US" sz="7200" b="1" baseline="-25000" dirty="0" err="1" smtClean="0">
                <a:sym typeface="Symbol"/>
              </a:rPr>
              <a:t>h</a:t>
            </a:r>
            <a:r>
              <a:rPr lang="en-US" sz="7200" b="1" baseline="-25000" dirty="0" smtClean="0">
                <a:sym typeface="Symbol"/>
              </a:rPr>
              <a:t>, k, l</a:t>
            </a:r>
            <a:r>
              <a:rPr lang="ru-RU" sz="7200" dirty="0" smtClean="0"/>
              <a:t> </a:t>
            </a:r>
            <a:r>
              <a:rPr lang="en-US" sz="7200" dirty="0" smtClean="0"/>
              <a:t> = </a:t>
            </a:r>
            <a:r>
              <a:rPr lang="en-US" sz="7200" dirty="0" err="1" smtClean="0"/>
              <a:t>F’</a:t>
            </a:r>
            <a:r>
              <a:rPr lang="en-US" sz="7200" b="1" baseline="-25000" dirty="0" err="1" smtClean="0">
                <a:sym typeface="Symbol"/>
              </a:rPr>
              <a:t>h</a:t>
            </a:r>
            <a:r>
              <a:rPr lang="en-US" sz="7200" b="1" baseline="-25000" dirty="0" smtClean="0">
                <a:sym typeface="Symbol"/>
              </a:rPr>
              <a:t>, k, l</a:t>
            </a:r>
            <a:r>
              <a:rPr lang="ru-RU" sz="7200" dirty="0" smtClean="0"/>
              <a:t> </a:t>
            </a:r>
            <a:r>
              <a:rPr lang="en-US" sz="7200" dirty="0" smtClean="0"/>
              <a:t>,  </a:t>
            </a:r>
            <a:r>
              <a:rPr lang="en-US" sz="7200" dirty="0" smtClean="0">
                <a:sym typeface="Symbol"/>
              </a:rPr>
              <a:t></a:t>
            </a:r>
            <a:r>
              <a:rPr lang="en-US" sz="7200" b="1" baseline="-25000" dirty="0" smtClean="0">
                <a:sym typeface="Symbol"/>
              </a:rPr>
              <a:t>h, k, l</a:t>
            </a:r>
            <a:r>
              <a:rPr lang="en-US" sz="7200" dirty="0" smtClean="0">
                <a:sym typeface="Symbol"/>
              </a:rPr>
              <a:t> =  ’</a:t>
            </a:r>
            <a:r>
              <a:rPr lang="en-US" sz="7200" b="1" baseline="-25000" dirty="0" smtClean="0">
                <a:sym typeface="Symbol"/>
              </a:rPr>
              <a:t>h, k, l</a:t>
            </a:r>
            <a:r>
              <a:rPr lang="en-US" sz="7200" dirty="0" smtClean="0">
                <a:sym typeface="Symbol"/>
              </a:rPr>
              <a:t> </a:t>
            </a:r>
            <a:endParaRPr lang="ru-RU" sz="7200" dirty="0" smtClean="0">
              <a:sym typeface="Symbol"/>
            </a:endParaRPr>
          </a:p>
          <a:p>
            <a:r>
              <a:rPr lang="ru-RU" sz="7200" b="1" dirty="0" smtClean="0">
                <a:sym typeface="Symbol"/>
              </a:rPr>
              <a:t>Решение обратной задачи приближенное </a:t>
            </a:r>
            <a:r>
              <a:rPr lang="ru-RU" sz="7200" dirty="0" smtClean="0">
                <a:sym typeface="Symbol"/>
              </a:rPr>
              <a:t>потому, что</a:t>
            </a:r>
          </a:p>
          <a:p>
            <a:pPr lvl="1"/>
            <a:r>
              <a:rPr lang="ru-RU" sz="6400" dirty="0" smtClean="0">
                <a:sym typeface="Symbol"/>
              </a:rPr>
              <a:t>Берется конечная сумма членов ряда Фурье – гармоник</a:t>
            </a:r>
          </a:p>
          <a:p>
            <a:pPr lvl="1"/>
            <a:r>
              <a:rPr lang="en-US" sz="6400" dirty="0" smtClean="0">
                <a:sym typeface="Symbol"/>
              </a:rPr>
              <a:t>F</a:t>
            </a:r>
            <a:r>
              <a:rPr lang="en-US" sz="6400" baseline="-25000" dirty="0" smtClean="0">
                <a:sym typeface="Symbol"/>
              </a:rPr>
              <a:t> h, k, l</a:t>
            </a:r>
            <a:r>
              <a:rPr lang="ru-RU" sz="6400" baseline="-25000" dirty="0" smtClean="0">
                <a:sym typeface="Symbol"/>
              </a:rPr>
              <a:t>  </a:t>
            </a:r>
            <a:r>
              <a:rPr lang="ru-RU" sz="6400" dirty="0" err="1" smtClean="0">
                <a:sym typeface="Symbol"/>
              </a:rPr>
              <a:t>р</a:t>
            </a:r>
            <a:r>
              <a:rPr lang="ru-RU" sz="6400" dirty="0" smtClean="0">
                <a:sym typeface="Symbol"/>
              </a:rPr>
              <a:t> и особенно </a:t>
            </a:r>
            <a:r>
              <a:rPr lang="en-US" sz="6400" dirty="0" smtClean="0">
                <a:sym typeface="Symbol"/>
              </a:rPr>
              <a:t></a:t>
            </a:r>
            <a:r>
              <a:rPr lang="en-US" sz="6400" b="1" baseline="-25000" dirty="0" smtClean="0">
                <a:sym typeface="Symbol"/>
              </a:rPr>
              <a:t>h, k, l</a:t>
            </a:r>
            <a:r>
              <a:rPr lang="en-US" sz="6400" dirty="0" smtClean="0">
                <a:sym typeface="Symbol"/>
              </a:rPr>
              <a:t> </a:t>
            </a:r>
            <a:r>
              <a:rPr lang="ru-RU" sz="6400" dirty="0" smtClean="0">
                <a:sym typeface="Symbol"/>
              </a:rPr>
              <a:t>  измеряются с ошибкой</a:t>
            </a:r>
            <a:endParaRPr lang="ru-RU" dirty="0" smtClean="0">
              <a:sym typeface="Symbol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608</Words>
  <Application>Microsoft Office PowerPoint</Application>
  <PresentationFormat>Экран (4:3)</PresentationFormat>
  <Paragraphs>143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Прямая задача</vt:lpstr>
      <vt:lpstr>Решение. Шаг 1  </vt:lpstr>
      <vt:lpstr>Слайд 3</vt:lpstr>
      <vt:lpstr>Решение. Шаг 2. </vt:lpstr>
      <vt:lpstr>Решение. Шаг 3.</vt:lpstr>
      <vt:lpstr>Обратная задача</vt:lpstr>
      <vt:lpstr>Обратная задача</vt:lpstr>
      <vt:lpstr>Решение</vt:lpstr>
      <vt:lpstr>Доказательство</vt:lpstr>
      <vt:lpstr>Оценка объёма измеренных данных:  разрешение структуры</vt:lpstr>
      <vt:lpstr>Разрешение структуры</vt:lpstr>
      <vt:lpstr>Слайд 12</vt:lpstr>
      <vt:lpstr>Два проблемы остались не разобранными:</vt:lpstr>
      <vt:lpstr>Параметры кристаллографической ячейки</vt:lpstr>
      <vt:lpstr>Решения фазовой проблемы</vt:lpstr>
    </vt:vector>
  </TitlesOfParts>
  <Company>msu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aba</dc:creator>
  <cp:lastModifiedBy>aba</cp:lastModifiedBy>
  <cp:revision>59</cp:revision>
  <dcterms:created xsi:type="dcterms:W3CDTF">2016-10-20T11:15:14Z</dcterms:created>
  <dcterms:modified xsi:type="dcterms:W3CDTF">2016-10-26T09:37:02Z</dcterms:modified>
</cp:coreProperties>
</file>