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2" r:id="rId3"/>
    <p:sldId id="345" r:id="rId4"/>
    <p:sldId id="330" r:id="rId5"/>
    <p:sldId id="346" r:id="rId6"/>
    <p:sldId id="333" r:id="rId7"/>
    <p:sldId id="334" r:id="rId8"/>
    <p:sldId id="347" r:id="rId9"/>
    <p:sldId id="332" r:id="rId10"/>
    <p:sldId id="335" r:id="rId11"/>
    <p:sldId id="348" r:id="rId12"/>
    <p:sldId id="331" r:id="rId13"/>
    <p:sldId id="336" r:id="rId14"/>
    <p:sldId id="337" r:id="rId15"/>
    <p:sldId id="338" r:id="rId16"/>
    <p:sldId id="339" r:id="rId17"/>
    <p:sldId id="340" r:id="rId18"/>
    <p:sldId id="341" r:id="rId19"/>
    <p:sldId id="349" r:id="rId20"/>
    <p:sldId id="350" r:id="rId21"/>
    <p:sldId id="351" r:id="rId22"/>
    <p:sldId id="354" r:id="rId23"/>
    <p:sldId id="352" r:id="rId24"/>
    <p:sldId id="35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4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0953-1E2E-4BE2-A992-5B4690F99A1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C4D6-A7C8-4B3F-A7BA-62793DC68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29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4ED-726C-4700-B6A1-A1F748F2017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1D0E-776A-4EDB-A3FB-C2F7AD034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98"/>
            <a:ext cx="8229600" cy="634082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2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516052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Выравнивания – 2014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1328" y="651605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292C650-A5D7-4838-B1A0-73BC6DF363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4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6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1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-36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A6E728D-A4BC-4226-8EC8-1D2E27C3B46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41D0E423-05BA-4961-B777-2729568F4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464496"/>
          </a:xfrm>
        </p:spPr>
        <p:txBody>
          <a:bodyPr>
            <a:noAutofit/>
          </a:bodyPr>
          <a:lstStyle/>
          <a:p>
            <a:r>
              <a:rPr lang="ru-RU" sz="9600" i="1" dirty="0" smtClean="0"/>
              <a:t>Поиск по сходству (</a:t>
            </a:r>
            <a:r>
              <a:rPr lang="en-US" sz="9600" i="1" dirty="0" smtClean="0"/>
              <a:t>BLAST)</a:t>
            </a:r>
            <a:endParaRPr lang="ru-RU" sz="9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ФББ МГУ, 2014г.</a:t>
            </a:r>
            <a:br>
              <a:rPr lang="ru-RU" dirty="0" smtClean="0"/>
            </a:br>
            <a:r>
              <a:rPr lang="ru-RU" dirty="0" smtClean="0"/>
              <a:t>Аксянов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Bit-score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5493" y="692696"/>
            <a:ext cx="280831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1MSSQGKSKKD KEIIAEYDAQ VKEIRTQLVE QFKCLEQQSE SRLQLLQDLQ 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51EFFRRKAEIE LEYSRSLEKL AERFSSKIRG SREHQFKKDQ HLLSPVNCWY 100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101LVLTQTRRES RDHATLNDIF TNNVIVRLSQ ISEDVIRLFK KSKEIGLQMH 150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151EELLKVTNEL YTVMKTYHMY HAESISAESK LKEAEKQEEK QFNKSGDVSV 200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201NLLRHEERPQ RRSSVKKIEK MKEKRQAKYS ENKLKCTKAR NDYLLNLAAT 250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251NAAVSKYYIH DVSDLIDCCD LGFHASLART FRTYLSAEYN LETSRHEGLD 300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301IIENAVDNLD ARSDKHTIMD MCNQVFCPPL KFEFQPHMGD EVCQVSAQQP 350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351VQTELLMRYH QLQSRLATLK IENEEVRKTL DATMQTLQDM LTVEDFDVSD 400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401AFQHSRSTES VKSAASETYM SKINIAKRRA NQQETEMFYF TKFKEYLNGS 450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451NLITKLQAKH DLLKQTLGEG ERAECGTTRP PCLPPKPQKM RRPRPLSVYN 500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501HKLFNGNMET FIKDSGQAIP LVVESCIRYI NLYGLQQQGI FRVPGSQVEV 550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551NDIKNSFERG EDPLADDQNE RDINSVAGVL KLYFRGLENP LFPKERFQDL 600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601VSTIKTENPT ERVHQIQQII VTLPRAVIVV MRYLFAFLNH LSQYSDENMM 650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651DPYNLAICFG PTLMHIPDGQ DPVSCQAHVN EVIKTIIINH EGIFPSHREL 700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701EGPVYEKCMT GGEEYCDSPH SEPGTIDEVD HDNGTEPHTS DDEVEQIEAI 750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751AKFDYVGRSP RELSFKKGAS LLLYHRASED WWEGRHNGVD GLIPHQYIVV 800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801QDMDDAFSDS LSQKADSEAS SGPLLDDKAS SKNDIQSPTD HLVDYGFGGV 850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851MGR                                                   853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713641"/>
            <a:ext cx="25922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1MKKVIGGLAA ASVVGVAVPG MDSAQAQVSN EALKEINGQT QTQTTVTETK 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51TVETKSDLKY TVTADVLNVR SGAGTGHSVI SKVKQGQVLQ VIGQENGWFK 100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101VTVNGQTGYV SGDFVTTGGK TGTTVQQGTG TYTVNVSSLN VRTGPSTSHT 150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151VLGSVNKGKT VQVVGEVQDW FKINFNGGTG YVSKDFVTKG GSAVSNQTQQ 200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201PTTNNNTTTV QTGGSYVVNT GALKVRTGPA TYNAVIGGVT NGTVLNVTGA 250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251ENGWYKINHN GRAGYVSADF VKFVKGGVNN VTNNVQQPVK TYKTNNRWNT 300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301SSIAGFARSL NGSPYRTAGT TPAGFDCSGF IHYVLNQTGH KGARQTVAGY 350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351WSSKTKTSNP QPGDLVYFQN TYKSGPSHMG VYLGNGQFIS AETDATGVRI 400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401SSVSNSYWSK HLLGYTKPY                                  419</a:t>
            </a:r>
          </a:p>
          <a:p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13283" r="39731" b="33533"/>
          <a:stretch/>
        </p:blipFill>
        <p:spPr bwMode="auto">
          <a:xfrm>
            <a:off x="3995936" y="2708920"/>
            <a:ext cx="4952975" cy="297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6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b="1" u="sng" dirty="0" smtClean="0"/>
              <a:t>Интерфейс</a:t>
            </a:r>
            <a:r>
              <a:rPr lang="en-US" b="1" u="sng" dirty="0"/>
              <a:t>.</a:t>
            </a:r>
            <a:endParaRPr lang="ru-RU" b="1" u="sng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9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18263" r="25447" b="45060"/>
          <a:stretch/>
        </p:blipFill>
        <p:spPr bwMode="auto">
          <a:xfrm>
            <a:off x="17537" y="404664"/>
            <a:ext cx="7677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20807" r="2411" b="2843"/>
          <a:stretch/>
        </p:blipFill>
        <p:spPr bwMode="auto">
          <a:xfrm>
            <a:off x="107504" y="692696"/>
            <a:ext cx="9525001" cy="48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2125" r="2411" b="16767"/>
          <a:stretch/>
        </p:blipFill>
        <p:spPr bwMode="auto">
          <a:xfrm>
            <a:off x="323528" y="404664"/>
            <a:ext cx="8586539" cy="379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12575" r="24375" b="1198"/>
          <a:stretch/>
        </p:blipFill>
        <p:spPr bwMode="auto">
          <a:xfrm>
            <a:off x="2123728" y="692696"/>
            <a:ext cx="56102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9731" r="6874" b="1497"/>
          <a:stretch/>
        </p:blipFill>
        <p:spPr bwMode="auto">
          <a:xfrm>
            <a:off x="-182563" y="476672"/>
            <a:ext cx="9363075" cy="564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168" r="24821" b="18713"/>
          <a:stretch/>
        </p:blipFill>
        <p:spPr bwMode="auto">
          <a:xfrm>
            <a:off x="97556" y="692696"/>
            <a:ext cx="89558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3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17216" r="8393" b="25299"/>
          <a:stretch/>
        </p:blipFill>
        <p:spPr bwMode="auto">
          <a:xfrm>
            <a:off x="179512" y="260648"/>
            <a:ext cx="87793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0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6318" r="18214" b="5390"/>
          <a:stretch/>
        </p:blipFill>
        <p:spPr bwMode="auto">
          <a:xfrm>
            <a:off x="179512" y="260648"/>
            <a:ext cx="885987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0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b="1" u="sng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9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b="1" u="sng" dirty="0"/>
              <a:t>П</a:t>
            </a:r>
            <a:r>
              <a:rPr lang="ru-RU" b="1" u="sng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58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b="1" u="sng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9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b="1" u="sng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9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10180" r="8304" b="6737"/>
          <a:stretch/>
        </p:blipFill>
        <p:spPr bwMode="auto">
          <a:xfrm>
            <a:off x="0" y="404664"/>
            <a:ext cx="93535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6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b="1" u="sng" dirty="0" smtClean="0"/>
              <a:t>Версии программы </a:t>
            </a:r>
            <a:r>
              <a:rPr lang="en-US" b="1" u="sng" dirty="0" smtClean="0"/>
              <a:t>BLAST</a:t>
            </a:r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5380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9880" r="21607" b="8083"/>
          <a:stretch/>
        </p:blipFill>
        <p:spPr bwMode="auto">
          <a:xfrm>
            <a:off x="899592" y="4961"/>
            <a:ext cx="7360493" cy="47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2755" r="26072" b="50898"/>
          <a:stretch/>
        </p:blipFill>
        <p:spPr bwMode="auto">
          <a:xfrm>
            <a:off x="731738" y="4869160"/>
            <a:ext cx="7696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6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b="1" u="sng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 по сходству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Дано: последовательность и банк</a:t>
            </a:r>
          </a:p>
          <a:p>
            <a:r>
              <a:rPr lang="ru-RU" dirty="0" smtClean="0"/>
              <a:t>Биологическая задача: найти в банке гомологичные последовательности</a:t>
            </a:r>
          </a:p>
          <a:p>
            <a:r>
              <a:rPr lang="ru-RU" dirty="0" smtClean="0"/>
              <a:t>Эта задача нерешаема алгоритмически (почему?)</a:t>
            </a:r>
          </a:p>
          <a:p>
            <a:endParaRPr lang="ru-RU" dirty="0"/>
          </a:p>
          <a:p>
            <a:r>
              <a:rPr lang="ru-RU" dirty="0" smtClean="0"/>
              <a:t>Математическая задача: найти сходные последовательности.</a:t>
            </a:r>
          </a:p>
          <a:p>
            <a:r>
              <a:rPr lang="ru-RU" dirty="0" smtClean="0"/>
              <a:t>Решение математической задачи предположительно сходно с решением биологической задачи.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b="1" u="sng" dirty="0"/>
              <a:t>Карта локального сходства</a:t>
            </a:r>
            <a:r>
              <a:rPr lang="en-US" b="1" u="sng" dirty="0"/>
              <a:t>, hits</a:t>
            </a:r>
            <a:endParaRPr lang="ru-RU" b="1" u="sng" dirty="0"/>
          </a:p>
          <a:p>
            <a:r>
              <a:rPr lang="ru-RU" dirty="0" smtClean="0"/>
              <a:t>Оценка находки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9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нарисовать сходство последовательностей?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9771" r="2473" b="2853"/>
          <a:stretch/>
        </p:blipFill>
        <p:spPr bwMode="auto">
          <a:xfrm>
            <a:off x="107504" y="1268760"/>
            <a:ext cx="892370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нарисовать сходство последовательностей?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8" t="19162" r="4732" b="10928"/>
          <a:stretch/>
        </p:blipFill>
        <p:spPr bwMode="auto">
          <a:xfrm>
            <a:off x="0" y="1228353"/>
            <a:ext cx="8775074" cy="47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6093296"/>
            <a:ext cx="440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 локальных выравнивания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88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233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арное выравнивание, локальное выравнивание, гомология, сходство.</a:t>
            </a:r>
          </a:p>
          <a:p>
            <a:r>
              <a:rPr lang="ru-RU" dirty="0" smtClean="0"/>
              <a:t>Постановка задачи поиска по сходству.</a:t>
            </a:r>
          </a:p>
          <a:p>
            <a:r>
              <a:rPr lang="ru-RU" dirty="0"/>
              <a:t>Карта локального сходства</a:t>
            </a:r>
            <a:r>
              <a:rPr lang="en-US" dirty="0"/>
              <a:t>, hits</a:t>
            </a:r>
            <a:endParaRPr lang="ru-RU" dirty="0"/>
          </a:p>
          <a:p>
            <a:r>
              <a:rPr lang="ru-RU" b="1" u="sng" dirty="0" smtClean="0"/>
              <a:t>Оценка находки</a:t>
            </a:r>
            <a:r>
              <a:rPr lang="en-US" b="1" u="sng" dirty="0" smtClean="0"/>
              <a:t>.</a:t>
            </a:r>
          </a:p>
          <a:p>
            <a:r>
              <a:rPr lang="ru-RU" dirty="0" smtClean="0"/>
              <a:t>Интерфейс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smtClean="0"/>
              <a:t>Размер задачи.</a:t>
            </a:r>
          </a:p>
          <a:p>
            <a:r>
              <a:rPr lang="ru-RU" dirty="0" smtClean="0"/>
              <a:t>Эвристический алгоритм, хэш-таблица.</a:t>
            </a:r>
          </a:p>
          <a:p>
            <a:r>
              <a:rPr lang="ru-RU" dirty="0" smtClean="0"/>
              <a:t>Малая сложность, модифицированная матрица весов замен</a:t>
            </a:r>
          </a:p>
          <a:p>
            <a:r>
              <a:rPr lang="ru-RU" dirty="0" smtClean="0"/>
              <a:t>Версии программы </a:t>
            </a:r>
            <a:r>
              <a:rPr lang="en-US" dirty="0" smtClean="0"/>
              <a:t>BLAST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9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о находке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20807" r="2411" b="32146"/>
          <a:stretch/>
        </p:blipFill>
        <p:spPr bwMode="auto">
          <a:xfrm>
            <a:off x="107504" y="692696"/>
            <a:ext cx="9525001" cy="299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789040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Название, ссылка за запись в базе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Координаты сходных участков в запросе (</a:t>
            </a:r>
            <a:r>
              <a:rPr lang="en-US" sz="2800" dirty="0" smtClean="0"/>
              <a:t>query) </a:t>
            </a:r>
            <a:r>
              <a:rPr lang="ru-RU" sz="2800" dirty="0" smtClean="0"/>
              <a:t>и в находке (</a:t>
            </a:r>
            <a:r>
              <a:rPr lang="en-US" sz="2800" dirty="0" smtClean="0"/>
              <a:t>subject)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ID, Positives, Gaps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Score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Bit-score (</a:t>
            </a:r>
            <a:r>
              <a:rPr lang="ru-RU" sz="2800" dirty="0" smtClean="0"/>
              <a:t>нормировка на длину последовательности)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04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656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Поиск по сходству (BLAST)</vt:lpstr>
      <vt:lpstr>Презентация PowerPoint</vt:lpstr>
      <vt:lpstr>Презентация PowerPoint</vt:lpstr>
      <vt:lpstr>Поиск по сходству</vt:lpstr>
      <vt:lpstr>Презентация PowerPoint</vt:lpstr>
      <vt:lpstr>Как нарисовать сходство последовательностей?</vt:lpstr>
      <vt:lpstr>Как нарисовать сходство последовательностей?</vt:lpstr>
      <vt:lpstr>Презентация PowerPoint</vt:lpstr>
      <vt:lpstr>Информация о находке</vt:lpstr>
      <vt:lpstr>Bit-score</vt:lpstr>
      <vt:lpstr>Презентация PowerPoint</vt:lpstr>
      <vt:lpstr>BLAST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evgeniy_note</dc:creator>
  <cp:lastModifiedBy>evgeniy_note</cp:lastModifiedBy>
  <cp:revision>81</cp:revision>
  <dcterms:created xsi:type="dcterms:W3CDTF">2014-04-08T04:51:00Z</dcterms:created>
  <dcterms:modified xsi:type="dcterms:W3CDTF">2014-04-22T08:22:11Z</dcterms:modified>
</cp:coreProperties>
</file>