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2" r:id="rId3"/>
    <p:sldId id="304" r:id="rId4"/>
    <p:sldId id="305" r:id="rId5"/>
    <p:sldId id="289" r:id="rId6"/>
    <p:sldId id="303" r:id="rId7"/>
    <p:sldId id="310" r:id="rId8"/>
    <p:sldId id="311" r:id="rId9"/>
    <p:sldId id="312" r:id="rId10"/>
    <p:sldId id="313" r:id="rId11"/>
    <p:sldId id="314" r:id="rId12"/>
    <p:sldId id="316" r:id="rId13"/>
    <p:sldId id="306" r:id="rId14"/>
    <p:sldId id="317" r:id="rId15"/>
    <p:sldId id="318" r:id="rId16"/>
    <p:sldId id="322" r:id="rId17"/>
    <p:sldId id="319" r:id="rId18"/>
    <p:sldId id="330" r:id="rId19"/>
    <p:sldId id="324" r:id="rId20"/>
    <p:sldId id="331" r:id="rId21"/>
    <p:sldId id="332" r:id="rId22"/>
    <p:sldId id="333" r:id="rId23"/>
    <p:sldId id="323" r:id="rId24"/>
    <p:sldId id="325" r:id="rId25"/>
    <p:sldId id="326" r:id="rId26"/>
    <p:sldId id="328" r:id="rId27"/>
    <p:sldId id="335" r:id="rId28"/>
    <p:sldId id="334" r:id="rId29"/>
    <p:sldId id="336" r:id="rId30"/>
    <p:sldId id="320" r:id="rId31"/>
    <p:sldId id="329" r:id="rId32"/>
    <p:sldId id="32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8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C0953-1E2E-4BE2-A992-5B4690F99A12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FC4D6-A7C8-4B3F-A7BA-62793DC68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2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A4ED-726C-4700-B6A1-A1F748F2017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1D0E-776A-4EDB-A3FB-C2F7AD034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5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9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3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90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198"/>
            <a:ext cx="8229600" cy="634082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233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-36512" y="6516052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Выравнивания – 2014</a:t>
            </a:r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651328" y="6516052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292C650-A5D7-4838-B1A0-73BC6DF363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4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5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6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17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7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4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6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728D-A4BC-4226-8EC8-1D2E27C3B46E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E423-05BA-4961-B777-2729568F4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5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41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-3651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A6E728D-A4BC-4226-8EC8-1D2E27C3B46E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41D0E423-05BA-4961-B777-2729568F4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0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476672"/>
            <a:ext cx="9180512" cy="4464496"/>
          </a:xfrm>
        </p:spPr>
        <p:txBody>
          <a:bodyPr>
            <a:noAutofit/>
          </a:bodyPr>
          <a:lstStyle/>
          <a:p>
            <a:r>
              <a:rPr lang="ru-RU" sz="9600" i="1" dirty="0" smtClean="0"/>
              <a:t>Построение </a:t>
            </a:r>
            <a:r>
              <a:rPr lang="ru-RU" sz="9600" i="1" dirty="0"/>
              <a:t>множественных</a:t>
            </a:r>
            <a:r>
              <a:rPr lang="en-US" sz="9600" i="1" dirty="0"/>
              <a:t/>
            </a:r>
            <a:br>
              <a:rPr lang="en-US" sz="9600" i="1" dirty="0"/>
            </a:br>
            <a:r>
              <a:rPr lang="ru-RU" sz="9600" i="1" dirty="0"/>
              <a:t>выравниваний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530120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ФББ МГУ, 2014г.</a:t>
            </a:r>
            <a:br>
              <a:rPr lang="ru-RU" dirty="0" smtClean="0"/>
            </a:br>
            <a:r>
              <a:rPr lang="ru-RU" dirty="0" smtClean="0"/>
              <a:t>Аксянов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8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Математическая 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552728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</a:t>
            </a:r>
            <a:r>
              <a:rPr lang="en-US" dirty="0" smtClean="0"/>
              <a:t>: </a:t>
            </a:r>
            <a:r>
              <a:rPr lang="ru-RU" dirty="0"/>
              <a:t>придумать вес для </a:t>
            </a:r>
            <a:r>
              <a:rPr lang="ru-RU" dirty="0" smtClean="0"/>
              <a:t>множественного выравнивания</a:t>
            </a:r>
          </a:p>
          <a:p>
            <a:r>
              <a:rPr lang="ru-RU" dirty="0" smtClean="0"/>
              <a:t>Например: сумма весов всех парных выравниваний, которые можно получить из множественного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t="10243" r="61530" b="50844"/>
          <a:stretch/>
        </p:blipFill>
        <p:spPr bwMode="auto">
          <a:xfrm>
            <a:off x="179512" y="3813076"/>
            <a:ext cx="3377008" cy="221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t="10243" r="61530" b="78554"/>
          <a:stretch/>
        </p:blipFill>
        <p:spPr bwMode="auto">
          <a:xfrm>
            <a:off x="179512" y="3818572"/>
            <a:ext cx="3377008" cy="63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7" t="10679" r="56504" b="78260"/>
          <a:stretch/>
        </p:blipFill>
        <p:spPr bwMode="auto">
          <a:xfrm>
            <a:off x="3851920" y="3825158"/>
            <a:ext cx="3273838" cy="63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250621"/>
            <a:ext cx="3377008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610660"/>
            <a:ext cx="3377008" cy="1325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6" t="10225" r="56750" b="78562"/>
          <a:stretch/>
        </p:blipFill>
        <p:spPr bwMode="auto">
          <a:xfrm>
            <a:off x="3829517" y="4735618"/>
            <a:ext cx="3261049" cy="63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9512" y="4250618"/>
            <a:ext cx="3377008" cy="70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5144535"/>
            <a:ext cx="337700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9770" r="55411" b="78866"/>
          <a:stretch/>
        </p:blipFill>
        <p:spPr bwMode="auto">
          <a:xfrm>
            <a:off x="3779912" y="5661478"/>
            <a:ext cx="3412051" cy="64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2721" y="3429000"/>
            <a:ext cx="2843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Возможные выравнивания</a:t>
            </a:r>
            <a:endParaRPr lang="ru-RU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7975751" y="3429000"/>
            <a:ext cx="70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Score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09899" y="3789040"/>
            <a:ext cx="766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</a:t>
            </a:r>
            <a:r>
              <a:rPr lang="en-US" sz="4000" baseline="-25000" dirty="0" smtClean="0"/>
              <a:t>12</a:t>
            </a:r>
            <a:endParaRPr lang="en-US" sz="4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909899" y="4665330"/>
            <a:ext cx="766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</a:t>
            </a:r>
            <a:r>
              <a:rPr lang="en-US" sz="4000" baseline="-25000" dirty="0" smtClean="0"/>
              <a:t>13</a:t>
            </a:r>
            <a:endParaRPr lang="en-US" sz="40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884368" y="5529426"/>
            <a:ext cx="766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</a:t>
            </a:r>
            <a:r>
              <a:rPr lang="en-US" sz="4000" baseline="-25000" dirty="0" smtClean="0"/>
              <a:t>16</a:t>
            </a:r>
            <a:endParaRPr lang="en-US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46467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5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Математическая 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552728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</a:t>
            </a:r>
            <a:r>
              <a:rPr lang="en-US" dirty="0" smtClean="0"/>
              <a:t>: </a:t>
            </a:r>
            <a:r>
              <a:rPr lang="ru-RU" dirty="0" smtClean="0"/>
              <a:t>придумать вес для множественного выравнивания</a:t>
            </a:r>
          </a:p>
          <a:p>
            <a:r>
              <a:rPr lang="ru-RU" dirty="0" smtClean="0"/>
              <a:t>Например: сумма весов всех парных выравниваний, которые можно получить из множественного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3717032"/>
            <a:ext cx="7939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Score = S</a:t>
            </a:r>
            <a:r>
              <a:rPr lang="en-US" sz="3200" baseline="-25000" dirty="0" smtClean="0"/>
              <a:t>12</a:t>
            </a:r>
            <a:r>
              <a:rPr lang="en-US" sz="3200" dirty="0" smtClean="0"/>
              <a:t> + S</a:t>
            </a:r>
            <a:r>
              <a:rPr lang="en-US" sz="3200" baseline="-25000" dirty="0" smtClean="0"/>
              <a:t>13</a:t>
            </a:r>
            <a:r>
              <a:rPr lang="en-US" sz="3200" dirty="0" smtClean="0"/>
              <a:t> + … + S</a:t>
            </a:r>
            <a:r>
              <a:rPr lang="en-US" sz="3200" baseline="-25000" dirty="0" smtClean="0"/>
              <a:t>1N</a:t>
            </a:r>
            <a:r>
              <a:rPr lang="en-US" sz="3200" dirty="0" smtClean="0"/>
              <a:t> + S</a:t>
            </a:r>
            <a:r>
              <a:rPr lang="en-US" sz="3200" baseline="-25000" dirty="0" smtClean="0"/>
              <a:t>23</a:t>
            </a:r>
            <a:r>
              <a:rPr lang="en-US" sz="3200" dirty="0" smtClean="0"/>
              <a:t> + S</a:t>
            </a:r>
            <a:r>
              <a:rPr lang="en-US" sz="3200" baseline="-25000" dirty="0" smtClean="0"/>
              <a:t>24</a:t>
            </a:r>
            <a:r>
              <a:rPr lang="en-US" sz="3200" dirty="0" smtClean="0"/>
              <a:t> + … + S</a:t>
            </a:r>
            <a:r>
              <a:rPr lang="en-US" sz="3200" baseline="-25000" dirty="0" smtClean="0"/>
              <a:t>N-1N</a:t>
            </a:r>
            <a:endParaRPr lang="ru-RU" sz="3200" baseline="-250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3029011" y="4509120"/>
            <a:ext cx="2479093" cy="1390573"/>
            <a:chOff x="3029011" y="4509120"/>
            <a:chExt cx="2479093" cy="1390573"/>
          </a:xfrm>
        </p:grpSpPr>
        <p:sp>
          <p:nvSpPr>
            <p:cNvPr id="23" name="TextBox 22"/>
            <p:cNvSpPr txBox="1"/>
            <p:nvPr/>
          </p:nvSpPr>
          <p:spPr>
            <a:xfrm>
              <a:off x="3029011" y="4912018"/>
              <a:ext cx="13989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Score =</a:t>
              </a:r>
              <a:endParaRPr lang="ru-RU" sz="3200" baseline="-25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347017" y="4509120"/>
                  <a:ext cx="1161087" cy="13905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pt-BR" sz="28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𝑆</m:t>
                            </m:r>
                            <m:r>
                              <a:rPr lang="en-US" sz="2800" b="0" i="1" baseline="-25000" smtClean="0">
                                <a:latin typeface="Cambria Math"/>
                              </a:rPr>
                              <m:t>𝑖𝑗</m:t>
                            </m:r>
                          </m:e>
                        </m:nary>
                      </m:oMath>
                    </m:oMathPara>
                  </a14:m>
                  <a:endParaRPr lang="ru-RU" sz="28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7017" y="4509120"/>
                  <a:ext cx="1161087" cy="139057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7277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Математическая 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552728"/>
          </a:xfrm>
        </p:spPr>
        <p:txBody>
          <a:bodyPr>
            <a:normAutofit/>
          </a:bodyPr>
          <a:lstStyle/>
          <a:p>
            <a:r>
              <a:rPr lang="ru-RU" dirty="0"/>
              <a:t>Дано</a:t>
            </a:r>
            <a:r>
              <a:rPr lang="en-US" dirty="0"/>
              <a:t>: N </a:t>
            </a:r>
            <a:r>
              <a:rPr lang="ru-RU" dirty="0"/>
              <a:t>последовательностей</a:t>
            </a:r>
          </a:p>
          <a:p>
            <a:r>
              <a:rPr lang="ru-RU" dirty="0"/>
              <a:t>Найти: множественное </a:t>
            </a:r>
            <a:r>
              <a:rPr lang="en-US" dirty="0"/>
              <a:t>“</a:t>
            </a:r>
            <a:r>
              <a:rPr lang="ru-RU" dirty="0"/>
              <a:t>выравнивание</a:t>
            </a:r>
            <a:r>
              <a:rPr lang="en-US" dirty="0" smtClean="0"/>
              <a:t>”</a:t>
            </a:r>
            <a:r>
              <a:rPr lang="en-US" dirty="0"/>
              <a:t> </a:t>
            </a:r>
            <a:r>
              <a:rPr lang="ru-RU" dirty="0"/>
              <a:t>с максимальным весом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044222" y="2420888"/>
            <a:ext cx="2479093" cy="1390573"/>
            <a:chOff x="3029011" y="4509120"/>
            <a:chExt cx="2479093" cy="1390573"/>
          </a:xfrm>
        </p:grpSpPr>
        <p:sp>
          <p:nvSpPr>
            <p:cNvPr id="23" name="TextBox 22"/>
            <p:cNvSpPr txBox="1"/>
            <p:nvPr/>
          </p:nvSpPr>
          <p:spPr>
            <a:xfrm>
              <a:off x="3029011" y="4912018"/>
              <a:ext cx="13989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Score =</a:t>
              </a:r>
              <a:endParaRPr lang="ru-RU" sz="3200" baseline="-25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347017" y="4509120"/>
                  <a:ext cx="1161087" cy="13905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pt-BR" sz="28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𝑆</m:t>
                            </m:r>
                            <m:r>
                              <a:rPr lang="en-US" sz="2800" b="0" i="1" baseline="-25000" smtClean="0">
                                <a:latin typeface="Cambria Math"/>
                              </a:rPr>
                              <m:t>𝑖𝑗</m:t>
                            </m:r>
                          </m:e>
                        </m:nary>
                      </m:oMath>
                    </m:oMathPara>
                  </a14:m>
                  <a:endParaRPr lang="ru-RU" sz="28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7017" y="4509120"/>
                  <a:ext cx="1161087" cy="139057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0" y="3811460"/>
            <a:ext cx="9144000" cy="278589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dirty="0" smtClean="0"/>
              <a:t>Из опыта известно, что кластеры в таком выравнивании примерно совпадают с участками гомологии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6366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27412"/>
          </a:xfrm>
        </p:spPr>
        <p:txBody>
          <a:bodyPr/>
          <a:lstStyle/>
          <a:p>
            <a:r>
              <a:rPr lang="ru-RU" dirty="0" smtClean="0"/>
              <a:t>Постановка биологической задачи</a:t>
            </a:r>
            <a:endParaRPr lang="ru-RU" dirty="0"/>
          </a:p>
          <a:p>
            <a:r>
              <a:rPr lang="ru-RU" dirty="0" smtClean="0"/>
              <a:t>Постановка математической задачи</a:t>
            </a:r>
          </a:p>
          <a:p>
            <a:r>
              <a:rPr lang="ru-RU" b="1" u="sng" dirty="0" smtClean="0"/>
              <a:t>Почему задача не решается </a:t>
            </a:r>
            <a:r>
              <a:rPr lang="en-US" b="1" u="sng" dirty="0" smtClean="0"/>
              <a:t>“</a:t>
            </a:r>
            <a:r>
              <a:rPr lang="ru-RU" b="1" u="sng" dirty="0" smtClean="0"/>
              <a:t>в лоб</a:t>
            </a:r>
            <a:r>
              <a:rPr lang="en-US" b="1" u="sng" dirty="0" smtClean="0"/>
              <a:t>”</a:t>
            </a:r>
            <a:endParaRPr lang="ru-RU" b="1" u="sng" dirty="0" smtClean="0"/>
          </a:p>
          <a:p>
            <a:r>
              <a:rPr lang="ru-RU" b="1" u="sng" dirty="0" smtClean="0"/>
              <a:t>Понятие эвристического алгоритма</a:t>
            </a:r>
          </a:p>
          <a:p>
            <a:r>
              <a:rPr lang="ru-RU" b="1" u="sng" dirty="0"/>
              <a:t>Источники ошибок</a:t>
            </a:r>
          </a:p>
          <a:p>
            <a:r>
              <a:rPr lang="ru-RU" dirty="0" smtClean="0"/>
              <a:t>Построение множественного выравнивания снизу</a:t>
            </a:r>
            <a:endParaRPr lang="en-US" dirty="0" smtClean="0"/>
          </a:p>
          <a:p>
            <a:r>
              <a:rPr lang="ru-RU" dirty="0" smtClean="0"/>
              <a:t>Современные программы</a:t>
            </a:r>
          </a:p>
          <a:p>
            <a:endParaRPr lang="ru-RU" dirty="0"/>
          </a:p>
          <a:p>
            <a:r>
              <a:rPr lang="en-US" dirty="0" err="1" smtClean="0"/>
              <a:t>Pfam</a:t>
            </a:r>
            <a:r>
              <a:rPr lang="en-US" dirty="0" smtClean="0"/>
              <a:t>, CDD</a:t>
            </a:r>
            <a:endParaRPr lang="en-US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9230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Эвристические алгоритмы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Наивный алгоритм: перебрать все возможные </a:t>
            </a:r>
            <a:r>
              <a:rPr lang="en-US" dirty="0" smtClean="0"/>
              <a:t>“</a:t>
            </a:r>
            <a:r>
              <a:rPr lang="ru-RU" dirty="0" smtClean="0"/>
              <a:t>выравнивания</a:t>
            </a:r>
            <a:r>
              <a:rPr lang="en-US" dirty="0" smtClean="0"/>
              <a:t>”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   конечно, так не получится – их слишком много</a:t>
            </a:r>
          </a:p>
          <a:p>
            <a:r>
              <a:rPr lang="ru-RU" dirty="0" smtClean="0"/>
              <a:t>Не получится даже применить алгоритм, аналогичный алгоритмам парного выравнивания</a:t>
            </a:r>
          </a:p>
          <a:p>
            <a:pPr marL="0" indent="0">
              <a:buNone/>
            </a:pPr>
            <a:r>
              <a:rPr lang="ru-RU" dirty="0" smtClean="0"/>
              <a:t>    для множественного выравнивания</a:t>
            </a:r>
            <a:br>
              <a:rPr lang="ru-RU" dirty="0" smtClean="0"/>
            </a:br>
            <a:r>
              <a:rPr lang="ru-RU" dirty="0" smtClean="0"/>
              <a:t>    возможных вариантов сильно больше,</a:t>
            </a:r>
            <a:br>
              <a:rPr lang="ru-RU" dirty="0" smtClean="0"/>
            </a:br>
            <a:r>
              <a:rPr lang="ru-RU" dirty="0" smtClean="0"/>
              <a:t>    чем для парного</a:t>
            </a:r>
          </a:p>
          <a:p>
            <a:r>
              <a:rPr lang="ru-RU" dirty="0" smtClean="0"/>
              <a:t>Применяют, т.н. </a:t>
            </a:r>
            <a:r>
              <a:rPr lang="ru-RU" u="sng" dirty="0" smtClean="0"/>
              <a:t>эвристические алгоритмы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6122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Эвристические алгоритмы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Эвристический алгоритм – такой алгоритм, который не гарантирует получение точного решения математической задачи, зато работает достаточно быстро</a:t>
            </a:r>
            <a:endParaRPr lang="en-US" dirty="0"/>
          </a:p>
          <a:p>
            <a:r>
              <a:rPr lang="ru-RU" dirty="0"/>
              <a:t>Их применяют, т.к</a:t>
            </a:r>
            <a:r>
              <a:rPr lang="ru-RU" dirty="0" smtClean="0"/>
              <a:t>. из опыта известно, что конкретный алгоритм дает неплохой результат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Примеры</a:t>
            </a:r>
            <a:r>
              <a:rPr lang="en-US" dirty="0"/>
              <a:t>: </a:t>
            </a:r>
            <a:r>
              <a:rPr lang="en-US" dirty="0" err="1"/>
              <a:t>PDBeFold</a:t>
            </a:r>
            <a:r>
              <a:rPr lang="en-US" dirty="0"/>
              <a:t>, </a:t>
            </a:r>
            <a:r>
              <a:rPr lang="en-US" dirty="0" smtClean="0"/>
              <a:t>BLAST</a:t>
            </a:r>
            <a:r>
              <a:rPr lang="ru-RU" dirty="0" smtClean="0"/>
              <a:t>, </a:t>
            </a:r>
            <a:r>
              <a:rPr lang="en-US" dirty="0" smtClean="0"/>
              <a:t>Muscle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8926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741368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Ошибки при построении множественного выравнивания возникают так как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1. Математическая задача не эквивалентна биологической</a:t>
            </a:r>
            <a:br>
              <a:rPr lang="ru-RU" sz="4800" dirty="0" smtClean="0"/>
            </a:br>
            <a:r>
              <a:rPr lang="ru-RU" sz="4800" dirty="0" smtClean="0"/>
              <a:t>2. Математическая задача решается не точно, а приблизительно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60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27412"/>
          </a:xfrm>
        </p:spPr>
        <p:txBody>
          <a:bodyPr>
            <a:normAutofit/>
          </a:bodyPr>
          <a:lstStyle/>
          <a:p>
            <a:r>
              <a:rPr lang="ru-RU" dirty="0" smtClean="0"/>
              <a:t>Постановка биологической задачи</a:t>
            </a:r>
            <a:endParaRPr lang="ru-RU" dirty="0"/>
          </a:p>
          <a:p>
            <a:r>
              <a:rPr lang="ru-RU" dirty="0" smtClean="0"/>
              <a:t>Постановка математической задачи</a:t>
            </a:r>
          </a:p>
          <a:p>
            <a:r>
              <a:rPr lang="ru-RU" dirty="0" smtClean="0"/>
              <a:t>Почему задача не решается </a:t>
            </a:r>
            <a:r>
              <a:rPr lang="en-US" dirty="0" smtClean="0"/>
              <a:t>“</a:t>
            </a:r>
            <a:r>
              <a:rPr lang="ru-RU" dirty="0" smtClean="0"/>
              <a:t>в лоб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Понятие эвристического алгоритма</a:t>
            </a:r>
          </a:p>
          <a:p>
            <a:r>
              <a:rPr lang="ru-RU" dirty="0" smtClean="0"/>
              <a:t>Источники ошибок</a:t>
            </a:r>
          </a:p>
          <a:p>
            <a:r>
              <a:rPr lang="ru-RU" b="1" u="sng" dirty="0" smtClean="0"/>
              <a:t>Построение множественного выравнивания снизу</a:t>
            </a:r>
          </a:p>
          <a:p>
            <a:r>
              <a:rPr lang="ru-RU" dirty="0" smtClean="0"/>
              <a:t>Современные программы</a:t>
            </a:r>
          </a:p>
          <a:p>
            <a:endParaRPr lang="ru-RU" dirty="0"/>
          </a:p>
          <a:p>
            <a:r>
              <a:rPr lang="en-US" dirty="0" err="1" smtClean="0"/>
              <a:t>Pfam</a:t>
            </a:r>
            <a:r>
              <a:rPr lang="en-US" dirty="0" smtClean="0"/>
              <a:t>, CDD</a:t>
            </a:r>
            <a:endParaRPr lang="en-US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3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913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Идея: соберем выравнивание из его частей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Построим парное выравнивание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последовательностей 1 и 2, например</a:t>
            </a:r>
          </a:p>
          <a:p>
            <a:pPr marL="0" indent="0">
              <a:buNone/>
            </a:pP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ANK-KG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AQKTKA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dirty="0"/>
              <a:t>Построим парное выравнивание</a:t>
            </a:r>
          </a:p>
          <a:p>
            <a:pPr marL="0" indent="0">
              <a:buNone/>
            </a:pPr>
            <a:r>
              <a:rPr lang="ru-RU" dirty="0"/>
              <a:t>    последовательностей 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en-US" dirty="0" smtClean="0"/>
              <a:t>4</a:t>
            </a:r>
            <a:r>
              <a:rPr lang="ru-RU" dirty="0" smtClean="0"/>
              <a:t>, </a:t>
            </a:r>
            <a:r>
              <a:rPr lang="ru-RU" dirty="0"/>
              <a:t>например</a:t>
            </a:r>
          </a:p>
          <a:p>
            <a:pPr marL="0" indent="0">
              <a:buNone/>
            </a:pP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</a:p>
        </p:txBody>
      </p:sp>
    </p:spTree>
    <p:extLst>
      <p:ext uri="{BB962C8B-B14F-4D97-AF65-F5344CB8AC3E}">
        <p14:creationId xmlns:p14="http://schemas.microsoft.com/office/powerpoint/2010/main" val="291439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ru-RU" sz="2800" dirty="0" smtClean="0"/>
              <a:t>И соберем их вместе</a:t>
            </a:r>
          </a:p>
          <a:p>
            <a:pPr marL="0" indent="0">
              <a:buNone/>
            </a:pP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ANK-KG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AQKTKA</a:t>
            </a:r>
          </a:p>
          <a:p>
            <a:pPr marL="0" indent="0">
              <a:buNone/>
            </a:pP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4000" y="2628000"/>
            <a:ext cx="1421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4000" y="2628000"/>
            <a:ext cx="1421904" cy="104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664801"/>
            <a:ext cx="1421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4000" y="2628000"/>
            <a:ext cx="1421904" cy="104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4000" y="2628000"/>
            <a:ext cx="2213992" cy="104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4000" y="2628000"/>
            <a:ext cx="2213992" cy="104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Дуга 10"/>
          <p:cNvSpPr/>
          <p:nvPr/>
        </p:nvSpPr>
        <p:spPr>
          <a:xfrm rot="13483497" flipH="1" flipV="1">
            <a:off x="2360685" y="1363903"/>
            <a:ext cx="2593552" cy="3104612"/>
          </a:xfrm>
          <a:prstGeom prst="arc">
            <a:avLst>
              <a:gd name="adj1" fmla="val 18119808"/>
              <a:gd name="adj2" fmla="val 603480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707141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Требуется</a:t>
            </a:r>
            <a:r>
              <a:rPr lang="en-US" sz="2800" dirty="0" smtClean="0"/>
              <a:t> </a:t>
            </a:r>
            <a:r>
              <a:rPr lang="ru-RU" sz="2800" dirty="0"/>
              <a:t>уметь </a:t>
            </a:r>
            <a:r>
              <a:rPr lang="ru-RU" sz="2800" dirty="0" smtClean="0"/>
              <a:t>выравнивать два выравнивания.</a:t>
            </a:r>
          </a:p>
          <a:p>
            <a:r>
              <a:rPr lang="ru-RU" sz="2800" dirty="0" smtClean="0"/>
              <a:t>Это вы попробуете сделать на практикуме</a:t>
            </a:r>
          </a:p>
        </p:txBody>
      </p:sp>
    </p:spTree>
    <p:extLst>
      <p:ext uri="{BB962C8B-B14F-4D97-AF65-F5344CB8AC3E}">
        <p14:creationId xmlns:p14="http://schemas.microsoft.com/office/powerpoint/2010/main" val="7105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27412"/>
          </a:xfrm>
        </p:spPr>
        <p:txBody>
          <a:bodyPr/>
          <a:lstStyle/>
          <a:p>
            <a:r>
              <a:rPr lang="ru-RU" b="1" u="sng" dirty="0" smtClean="0"/>
              <a:t>Постановка биологической задачи</a:t>
            </a:r>
            <a:endParaRPr lang="ru-RU" b="1" u="sng" dirty="0"/>
          </a:p>
          <a:p>
            <a:r>
              <a:rPr lang="ru-RU" dirty="0" smtClean="0"/>
              <a:t>Постановка математической задачи</a:t>
            </a:r>
          </a:p>
          <a:p>
            <a:r>
              <a:rPr lang="ru-RU" dirty="0" smtClean="0"/>
              <a:t>Почему задача не решается </a:t>
            </a:r>
            <a:r>
              <a:rPr lang="en-US" dirty="0" smtClean="0"/>
              <a:t>“</a:t>
            </a:r>
            <a:r>
              <a:rPr lang="ru-RU" dirty="0" smtClean="0"/>
              <a:t>в лоб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Понятие эвристического алгоритма</a:t>
            </a:r>
          </a:p>
          <a:p>
            <a:r>
              <a:rPr lang="ru-RU" dirty="0"/>
              <a:t>Источники ошибок</a:t>
            </a:r>
          </a:p>
          <a:p>
            <a:r>
              <a:rPr lang="ru-RU" dirty="0" smtClean="0"/>
              <a:t>Построение множественного выравнивания снизу</a:t>
            </a:r>
            <a:endParaRPr lang="en-US" dirty="0" smtClean="0"/>
          </a:p>
          <a:p>
            <a:r>
              <a:rPr lang="ru-RU" dirty="0" smtClean="0"/>
              <a:t>Современные программы</a:t>
            </a:r>
          </a:p>
          <a:p>
            <a:endParaRPr lang="ru-RU" dirty="0"/>
          </a:p>
          <a:p>
            <a:r>
              <a:rPr lang="en-US" dirty="0" err="1" smtClean="0"/>
              <a:t>Pfam</a:t>
            </a:r>
            <a:r>
              <a:rPr lang="en-US" dirty="0" smtClean="0"/>
              <a:t>, CDD</a:t>
            </a:r>
            <a:endParaRPr lang="en-US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358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843045"/>
            <a:ext cx="1647056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NK-KG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AQKTKA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869160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3904" y="1556792"/>
            <a:ext cx="86485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Выравнивание выравниваний</a:t>
            </a:r>
            <a:r>
              <a:rPr lang="en-US" sz="2800" dirty="0" smtClean="0"/>
              <a:t> – </a:t>
            </a:r>
            <a:r>
              <a:rPr lang="ru-RU" sz="2800" dirty="0" smtClean="0"/>
              <a:t>это </a:t>
            </a:r>
            <a:r>
              <a:rPr lang="ru-RU" sz="2800" dirty="0"/>
              <a:t>способ </a:t>
            </a:r>
            <a:r>
              <a:rPr lang="ru-RU" sz="2800" dirty="0" smtClean="0"/>
              <a:t>расстановки </a:t>
            </a:r>
            <a:r>
              <a:rPr lang="ru-RU" sz="2800" dirty="0" err="1" smtClean="0"/>
              <a:t>гэпов</a:t>
            </a:r>
            <a:r>
              <a:rPr lang="ru-RU" sz="2800" dirty="0" smtClean="0"/>
              <a:t> (</a:t>
            </a:r>
            <a:r>
              <a:rPr lang="ru-RU" sz="2800" dirty="0" err="1" smtClean="0"/>
              <a:t>гэп</a:t>
            </a:r>
            <a:r>
              <a:rPr lang="ru-RU" sz="2800" dirty="0" smtClean="0"/>
              <a:t> всегда добавляется во все последовательности одного из исходных выравниваний). Два выравнивания можно выровнять многими способами, нам надо выбрать наилучший 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2339752" y="3861048"/>
            <a:ext cx="164705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ANK-KG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AQKTKA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39752" y="4887163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365104" y="3861048"/>
            <a:ext cx="200709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NK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QKTKA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65104" y="4887163"/>
            <a:ext cx="1831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843045"/>
            <a:ext cx="1647056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NK-KG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AQKTKA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869160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3904" y="1268760"/>
            <a:ext cx="86485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Задание: придумать меру сходства между колонками в выравнивании.</a:t>
            </a:r>
          </a:p>
          <a:p>
            <a:r>
              <a:rPr lang="ru-RU" sz="2800" dirty="0" smtClean="0"/>
              <a:t>Например: Среднее значение в матрице </a:t>
            </a:r>
            <a:r>
              <a:rPr lang="en-US" sz="2800" dirty="0" smtClean="0"/>
              <a:t>BLOSUM62 </a:t>
            </a:r>
            <a:r>
              <a:rPr lang="ru-RU" sz="2800" dirty="0" smtClean="0"/>
              <a:t>для всех пар аминокислот в данной колонке (из разных исходных выравниваний)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2339752" y="3861048"/>
            <a:ext cx="164705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ANK-KG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AQKTKA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39752" y="4887163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365104" y="3861048"/>
            <a:ext cx="200709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NK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QKTKA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65104" y="4887163"/>
            <a:ext cx="1831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843045"/>
            <a:ext cx="1647056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NK-KG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AQKTKA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869160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AQRKA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3904" y="1268760"/>
            <a:ext cx="86485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Выравнивание можно рассматривать как </a:t>
            </a:r>
            <a:r>
              <a:rPr lang="en-US" sz="2800" dirty="0" smtClean="0"/>
              <a:t>“</a:t>
            </a:r>
            <a:r>
              <a:rPr lang="ru-RU" sz="2800" dirty="0" smtClean="0"/>
              <a:t>последовательность колонок</a:t>
            </a:r>
            <a:r>
              <a:rPr lang="en-US" sz="2800" dirty="0" smtClean="0"/>
              <a:t>”</a:t>
            </a:r>
            <a:r>
              <a:rPr lang="ru-RU" sz="2800" dirty="0" smtClean="0"/>
              <a:t>. Тогда все что нам нужно для выравнивания выравниваний – уметь оценить сходство между колонками. Далее можно применить те же методы, что и для построения парных выравниваний.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2339752" y="3861048"/>
            <a:ext cx="164705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ANK-KG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AQKTKA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39752" y="4887163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365104" y="3861048"/>
            <a:ext cx="200709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NK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QKTKA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65104" y="4887163"/>
            <a:ext cx="1831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AQR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91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Еще  надо знать порядок объединения последовательностей в одно выравнивание.</a:t>
            </a:r>
          </a:p>
          <a:p>
            <a:pPr marL="0" indent="0">
              <a:buNone/>
            </a:pPr>
            <a:r>
              <a:rPr lang="ru-RU" dirty="0" smtClean="0"/>
              <a:t>Например, даны последовательности: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DDKKRAA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DDKRRAA</a:t>
            </a:r>
          </a:p>
          <a:p>
            <a:pPr marL="0" indent="0">
              <a:buNone/>
            </a:pP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DDKRAA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831249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+2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98912" y="3727485"/>
            <a:ext cx="2592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3+4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2780928"/>
            <a:ext cx="48245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DDKK-RAA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DDKR-RAA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DDK--RAA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40832" y="4993230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+3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DDKKRAA</a:t>
            </a: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DDK-RAA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5889466"/>
            <a:ext cx="2592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2+4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98912" y="4942909"/>
            <a:ext cx="54425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DD-KKRAA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DD-K-RAA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DD-KRRAA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</a:p>
        </p:txBody>
      </p:sp>
    </p:spTree>
    <p:extLst>
      <p:ext uri="{BB962C8B-B14F-4D97-AF65-F5344CB8AC3E}">
        <p14:creationId xmlns:p14="http://schemas.microsoft.com/office/powerpoint/2010/main" val="269531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19300"/>
          </a:xfrm>
        </p:spPr>
        <p:txBody>
          <a:bodyPr/>
          <a:lstStyle/>
          <a:p>
            <a:r>
              <a:rPr lang="ru-RU" dirty="0" smtClean="0"/>
              <a:t>Этап 1: Построение </a:t>
            </a:r>
            <a:r>
              <a:rPr lang="en-US" dirty="0" smtClean="0"/>
              <a:t>guide tree</a:t>
            </a:r>
            <a:r>
              <a:rPr lang="ru-RU" dirty="0" smtClean="0"/>
              <a:t>. Например, </a:t>
            </a:r>
          </a:p>
          <a:p>
            <a:pPr lvl="1"/>
            <a:r>
              <a:rPr lang="ru-RU" dirty="0" smtClean="0"/>
              <a:t>построить все парные выравнивания,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оценить сходство всех пар последовательностей</a:t>
            </a:r>
          </a:p>
          <a:p>
            <a:pPr lvl="1"/>
            <a:r>
              <a:rPr lang="ru-RU" dirty="0" smtClean="0"/>
              <a:t>объединять в дереве сначала близкие последовательности, потом все более и более далекие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24573"/>
            <a:ext cx="7017338" cy="3520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8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19300"/>
          </a:xfrm>
        </p:spPr>
        <p:txBody>
          <a:bodyPr/>
          <a:lstStyle/>
          <a:p>
            <a:r>
              <a:rPr lang="ru-RU" dirty="0" smtClean="0"/>
              <a:t>Этап 1</a:t>
            </a:r>
            <a:r>
              <a:rPr lang="ru-RU" dirty="0"/>
              <a:t>: </a:t>
            </a:r>
            <a:r>
              <a:rPr lang="ru-RU" dirty="0" smtClean="0"/>
              <a:t>Построить </a:t>
            </a:r>
            <a:r>
              <a:rPr lang="en-US" dirty="0" smtClean="0"/>
              <a:t>guide tree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smtClean="0"/>
              <a:t>Этап 2</a:t>
            </a:r>
            <a:r>
              <a:rPr lang="en-US" dirty="0" smtClean="0"/>
              <a:t>: </a:t>
            </a:r>
            <a:r>
              <a:rPr lang="ru-RU" dirty="0"/>
              <a:t>Построить </a:t>
            </a:r>
            <a:r>
              <a:rPr lang="ru-RU" dirty="0" smtClean="0"/>
              <a:t>и объединить выравнивания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24573"/>
            <a:ext cx="7017338" cy="3520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2420888"/>
            <a:ext cx="7384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Сначала строим парное выравнивание этих последовательностей</a:t>
            </a: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524328" y="2820998"/>
            <a:ext cx="432048" cy="31282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7418412" y="2820998"/>
            <a:ext cx="105916" cy="33443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19872" y="2834881"/>
            <a:ext cx="2477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Затем добавляем эту</a:t>
            </a:r>
            <a:endParaRPr lang="ru-RU" sz="20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685834" y="3140968"/>
            <a:ext cx="1550462" cy="24482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47664" y="3284984"/>
            <a:ext cx="3908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Потом парное выравнивание этих</a:t>
            </a:r>
            <a:endParaRPr lang="ru-RU" sz="20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658480" y="3685094"/>
            <a:ext cx="2217776" cy="14000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658480" y="3724573"/>
            <a:ext cx="2145768" cy="16486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56595" y="3717032"/>
            <a:ext cx="767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 т.д.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4255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22" grpId="0"/>
      <p:bldP spid="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19300"/>
          </a:xfrm>
        </p:spPr>
        <p:txBody>
          <a:bodyPr>
            <a:noAutofit/>
          </a:bodyPr>
          <a:lstStyle/>
          <a:p>
            <a:r>
              <a:rPr lang="ru-RU" dirty="0" smtClean="0"/>
              <a:t>Этап 1</a:t>
            </a:r>
            <a:r>
              <a:rPr lang="ru-RU" dirty="0"/>
              <a:t>: </a:t>
            </a:r>
            <a:r>
              <a:rPr lang="ru-RU" dirty="0" smtClean="0"/>
              <a:t>Построить </a:t>
            </a:r>
            <a:r>
              <a:rPr lang="en-US" dirty="0" smtClean="0"/>
              <a:t>guide tree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smtClean="0"/>
              <a:t>Этап 2</a:t>
            </a:r>
            <a:r>
              <a:rPr lang="en-US" dirty="0" smtClean="0"/>
              <a:t>: </a:t>
            </a:r>
            <a:r>
              <a:rPr lang="ru-RU" dirty="0"/>
              <a:t>Построить </a:t>
            </a:r>
            <a:r>
              <a:rPr lang="ru-RU" dirty="0" smtClean="0"/>
              <a:t>и объединить выравнивания</a:t>
            </a:r>
            <a:br>
              <a:rPr lang="ru-RU" dirty="0" smtClean="0"/>
            </a:br>
            <a:r>
              <a:rPr lang="ru-RU" dirty="0" smtClean="0"/>
              <a:t>последовательности остаются выровненными также, как в парных выравниваниях, что не всегда корректно.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Вообще говоря, такой алгоритм вовсе не</a:t>
            </a:r>
            <a:br>
              <a:rPr lang="ru-RU" dirty="0" smtClean="0"/>
            </a:br>
            <a:r>
              <a:rPr lang="ru-RU" dirty="0" smtClean="0"/>
              <a:t>   гарантирует решения математической задачи – </a:t>
            </a:r>
            <a:br>
              <a:rPr lang="ru-RU" dirty="0" smtClean="0"/>
            </a:br>
            <a:r>
              <a:rPr lang="ru-RU" dirty="0" smtClean="0"/>
              <a:t>   отыскания выравнивания с максимальным</a:t>
            </a:r>
            <a:br>
              <a:rPr lang="ru-RU" dirty="0" smtClean="0"/>
            </a:br>
            <a:r>
              <a:rPr lang="ru-RU" dirty="0" smtClean="0"/>
              <a:t>   весом. Для улучшения выравнивания</a:t>
            </a:r>
            <a:br>
              <a:rPr lang="ru-RU" dirty="0" smtClean="0"/>
            </a:br>
            <a:r>
              <a:rPr lang="ru-RU" dirty="0" smtClean="0"/>
              <a:t>   применяют оптимизацию.</a:t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744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19300"/>
          </a:xfrm>
        </p:spPr>
        <p:txBody>
          <a:bodyPr>
            <a:noAutofit/>
          </a:bodyPr>
          <a:lstStyle/>
          <a:p>
            <a:r>
              <a:rPr lang="ru-RU" dirty="0" smtClean="0"/>
              <a:t>Этап 1</a:t>
            </a:r>
            <a:r>
              <a:rPr lang="ru-RU" dirty="0"/>
              <a:t>: </a:t>
            </a:r>
            <a:r>
              <a:rPr lang="ru-RU" dirty="0" smtClean="0"/>
              <a:t>Построить </a:t>
            </a:r>
            <a:r>
              <a:rPr lang="en-US" dirty="0" smtClean="0"/>
              <a:t>guide tree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smtClean="0"/>
              <a:t>Этап 2</a:t>
            </a:r>
            <a:r>
              <a:rPr lang="en-US" dirty="0" smtClean="0"/>
              <a:t>: </a:t>
            </a:r>
            <a:r>
              <a:rPr lang="ru-RU" dirty="0"/>
              <a:t>Построить </a:t>
            </a:r>
            <a:r>
              <a:rPr lang="ru-RU" dirty="0" smtClean="0"/>
              <a:t>и объединить выравнивания</a:t>
            </a:r>
            <a:br>
              <a:rPr lang="ru-RU" dirty="0" smtClean="0"/>
            </a:br>
            <a:r>
              <a:rPr lang="ru-RU" dirty="0" smtClean="0"/>
              <a:t>последовательности остаются выровненными также, как в парных выравниваниях, что не всегда корректно</a:t>
            </a:r>
          </a:p>
          <a:p>
            <a:r>
              <a:rPr lang="ru-RU" dirty="0" smtClean="0"/>
              <a:t>Этап 3: Оптимизация</a:t>
            </a:r>
            <a:br>
              <a:rPr lang="ru-RU" dirty="0" smtClean="0"/>
            </a:br>
            <a:r>
              <a:rPr lang="ru-RU" dirty="0" smtClean="0"/>
              <a:t>перебирать различные разбиения последовательностей на две группы и строить выравнивание между этими двумя группами последовательностей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457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2664296"/>
          </a:xfrm>
        </p:spPr>
        <p:txBody>
          <a:bodyPr>
            <a:noAutofit/>
          </a:bodyPr>
          <a:lstStyle/>
          <a:p>
            <a:r>
              <a:rPr lang="ru-RU" dirty="0" smtClean="0"/>
              <a:t>Этап 3: Оптимизация</a:t>
            </a:r>
            <a:br>
              <a:rPr lang="ru-RU" dirty="0" smtClean="0"/>
            </a:br>
            <a:r>
              <a:rPr lang="ru-RU" dirty="0" smtClean="0"/>
              <a:t>перебирать различные разбиения последовательностей на две группы и строить выравнивание между этими двумя группами последовательностей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789040"/>
            <a:ext cx="15841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DD-KKRAA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DD-K-RAA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3789040"/>
            <a:ext cx="15841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DD-KKRAA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DD-K-RAA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6000" y="3812400"/>
            <a:ext cx="15841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DD-KKRAA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DD-K-RAA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6000" y="3812400"/>
            <a:ext cx="15841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DD-KKRAA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6000" y="3812400"/>
            <a:ext cx="15841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DD-KKRAA</a:t>
            </a: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DD-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KRAA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DD-KRRAA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7899" y="3429000"/>
            <a:ext cx="878767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dirty="0" smtClean="0">
                <a:solidFill>
                  <a:srgbClr val="FFC000"/>
                </a:solidFill>
              </a:rPr>
              <a:t>!</a:t>
            </a:r>
            <a:endParaRPr lang="ru-RU" sz="16600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3790800"/>
            <a:ext cx="15841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DD-KKRAA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DDKKRRAA</a:t>
            </a:r>
            <a:endParaRPr lang="ru-RU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DD-K-RAA</a:t>
            </a:r>
          </a:p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DD-KRRAA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10" grpId="0"/>
      <p:bldP spid="3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8"/>
            <a:ext cx="9144000" cy="1049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множественного выравнивания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Autofit/>
          </a:bodyPr>
          <a:lstStyle/>
          <a:p>
            <a:r>
              <a:rPr lang="ru-RU" dirty="0" smtClean="0"/>
              <a:t>Этап 3: Оптимизация</a:t>
            </a:r>
            <a:br>
              <a:rPr lang="ru-RU" dirty="0" smtClean="0"/>
            </a:br>
            <a:r>
              <a:rPr lang="ru-RU" dirty="0" smtClean="0"/>
              <a:t>перебирать различные разбиения последовательностей на две группы и строить выравнивание между этими двумя группами последовательностей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Конечно, оптимизация тоже не гарантирует решения математической задачи. Но из опыта известно, что результат получается лучше, чем без нее.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376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Биологическая задача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Дано</a:t>
            </a:r>
            <a:r>
              <a:rPr lang="en-US" dirty="0" smtClean="0"/>
              <a:t>: N </a:t>
            </a:r>
            <a:r>
              <a:rPr lang="ru-RU" dirty="0" smtClean="0"/>
              <a:t>последовательностей</a:t>
            </a:r>
          </a:p>
          <a:p>
            <a:r>
              <a:rPr lang="ru-RU" dirty="0" smtClean="0"/>
              <a:t>Найти: правильное множественное выравнивание, отражающее гомологию остатков</a:t>
            </a:r>
          </a:p>
          <a:p>
            <a:pPr marL="0" indent="0">
              <a:buNone/>
            </a:pPr>
            <a:r>
              <a:rPr lang="ru-RU" dirty="0" smtClean="0"/>
              <a:t>    то есть 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5496" y="3059668"/>
            <a:ext cx="9036495" cy="3618984"/>
            <a:chOff x="35496" y="3059668"/>
            <a:chExt cx="9036495" cy="361898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9" t="10243" r="1649" b="50844"/>
            <a:stretch/>
          </p:blipFill>
          <p:spPr bwMode="auto">
            <a:xfrm>
              <a:off x="35496" y="3718089"/>
              <a:ext cx="9036495" cy="2213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авая фигурная скобка 3"/>
            <p:cNvSpPr/>
            <p:nvPr/>
          </p:nvSpPr>
          <p:spPr>
            <a:xfrm rot="5400000">
              <a:off x="1467845" y="4501308"/>
              <a:ext cx="306032" cy="3165975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авая фигурная скобка 5"/>
            <p:cNvSpPr/>
            <p:nvPr/>
          </p:nvSpPr>
          <p:spPr>
            <a:xfrm rot="5400000">
              <a:off x="4959044" y="5832268"/>
              <a:ext cx="306032" cy="504055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авая фигурная скобка 6"/>
            <p:cNvSpPr/>
            <p:nvPr/>
          </p:nvSpPr>
          <p:spPr>
            <a:xfrm rot="5400000">
              <a:off x="7551332" y="4824156"/>
              <a:ext cx="306032" cy="2520279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авая фигурная скобка 7"/>
            <p:cNvSpPr/>
            <p:nvPr/>
          </p:nvSpPr>
          <p:spPr>
            <a:xfrm rot="16200000">
              <a:off x="3878926" y="2753926"/>
              <a:ext cx="306032" cy="1656182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авая фигурная скобка 8"/>
            <p:cNvSpPr/>
            <p:nvPr/>
          </p:nvSpPr>
          <p:spPr>
            <a:xfrm rot="16200000">
              <a:off x="5787139" y="3077961"/>
              <a:ext cx="306032" cy="1008111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43558" y="6309320"/>
              <a:ext cx="4984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кластеры, где есть гомология между остатками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27784" y="3059668"/>
              <a:ext cx="4591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участки, где гомологии между остатками нет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5967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27412"/>
          </a:xfrm>
        </p:spPr>
        <p:txBody>
          <a:bodyPr>
            <a:normAutofit/>
          </a:bodyPr>
          <a:lstStyle/>
          <a:p>
            <a:r>
              <a:rPr lang="ru-RU" dirty="0" smtClean="0"/>
              <a:t>Постановка биологической задачи</a:t>
            </a:r>
            <a:endParaRPr lang="ru-RU" dirty="0"/>
          </a:p>
          <a:p>
            <a:r>
              <a:rPr lang="ru-RU" dirty="0" smtClean="0"/>
              <a:t>Постановка математической задачи</a:t>
            </a:r>
          </a:p>
          <a:p>
            <a:r>
              <a:rPr lang="ru-RU" dirty="0" smtClean="0"/>
              <a:t>Почему задача не решается </a:t>
            </a:r>
            <a:r>
              <a:rPr lang="en-US" dirty="0" smtClean="0"/>
              <a:t>“</a:t>
            </a:r>
            <a:r>
              <a:rPr lang="ru-RU" dirty="0" smtClean="0"/>
              <a:t>в лоб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Понятие эвристического алгоритма</a:t>
            </a:r>
          </a:p>
          <a:p>
            <a:r>
              <a:rPr lang="ru-RU" dirty="0" smtClean="0"/>
              <a:t>Источники ошибок</a:t>
            </a:r>
          </a:p>
          <a:p>
            <a:r>
              <a:rPr lang="ru-RU" dirty="0" smtClean="0"/>
              <a:t>Построение множественного выравнивания снизу</a:t>
            </a:r>
          </a:p>
          <a:p>
            <a:r>
              <a:rPr lang="ru-RU" b="1" u="sng" dirty="0" smtClean="0"/>
              <a:t>Современные программы</a:t>
            </a:r>
          </a:p>
          <a:p>
            <a:endParaRPr lang="ru-RU" dirty="0"/>
          </a:p>
          <a:p>
            <a:r>
              <a:rPr lang="en-US" dirty="0" err="1" smtClean="0"/>
              <a:t>Pfam</a:t>
            </a:r>
            <a:r>
              <a:rPr lang="en-US" dirty="0" smtClean="0"/>
              <a:t>, CDD</a:t>
            </a:r>
            <a:endParaRPr lang="en-US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3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ClustalW</a:t>
            </a:r>
            <a:r>
              <a:rPr lang="en-US" dirty="0" smtClean="0"/>
              <a:t> – </a:t>
            </a:r>
            <a:r>
              <a:rPr lang="ru-RU" dirty="0" smtClean="0"/>
              <a:t>устаревшая, не использует оптимизацию</a:t>
            </a:r>
          </a:p>
          <a:p>
            <a:endParaRPr lang="ru-RU" dirty="0"/>
          </a:p>
          <a:p>
            <a:r>
              <a:rPr lang="en-US" dirty="0" err="1" smtClean="0"/>
              <a:t>ClustalO</a:t>
            </a:r>
            <a:endParaRPr lang="en-US" dirty="0"/>
          </a:p>
          <a:p>
            <a:r>
              <a:rPr lang="en-US" dirty="0" smtClean="0"/>
              <a:t>Muscle</a:t>
            </a:r>
          </a:p>
          <a:p>
            <a:r>
              <a:rPr lang="en-US" dirty="0" err="1" smtClean="0"/>
              <a:t>Mafft</a:t>
            </a:r>
            <a:endParaRPr lang="en-US" dirty="0" smtClean="0"/>
          </a:p>
          <a:p>
            <a:r>
              <a:rPr lang="en-US" dirty="0" smtClean="0"/>
              <a:t>T-coffee</a:t>
            </a:r>
          </a:p>
          <a:p>
            <a:r>
              <a:rPr lang="ru-RU" dirty="0" smtClean="0"/>
              <a:t>отличаются деталями реализации,</a:t>
            </a:r>
            <a:br>
              <a:rPr lang="ru-RU" dirty="0" smtClean="0"/>
            </a:br>
            <a:r>
              <a:rPr lang="ru-RU" dirty="0" smtClean="0"/>
              <a:t>все работают прилично</a:t>
            </a:r>
          </a:p>
        </p:txBody>
      </p:sp>
    </p:spTree>
    <p:extLst>
      <p:ext uri="{BB962C8B-B14F-4D97-AF65-F5344CB8AC3E}">
        <p14:creationId xmlns:p14="http://schemas.microsoft.com/office/powerpoint/2010/main" val="41660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27412"/>
          </a:xfrm>
        </p:spPr>
        <p:txBody>
          <a:bodyPr>
            <a:normAutofit/>
          </a:bodyPr>
          <a:lstStyle/>
          <a:p>
            <a:r>
              <a:rPr lang="ru-RU" dirty="0" smtClean="0"/>
              <a:t>Постановка биологической задачи</a:t>
            </a:r>
            <a:endParaRPr lang="ru-RU" dirty="0"/>
          </a:p>
          <a:p>
            <a:r>
              <a:rPr lang="ru-RU" dirty="0" smtClean="0"/>
              <a:t>Постановка математической задачи</a:t>
            </a:r>
          </a:p>
          <a:p>
            <a:r>
              <a:rPr lang="ru-RU" dirty="0" smtClean="0"/>
              <a:t>Почему задача не решается </a:t>
            </a:r>
            <a:r>
              <a:rPr lang="en-US" dirty="0" smtClean="0"/>
              <a:t>“</a:t>
            </a:r>
            <a:r>
              <a:rPr lang="ru-RU" dirty="0" smtClean="0"/>
              <a:t>в лоб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Понятие эвристического алгоритма</a:t>
            </a:r>
          </a:p>
          <a:p>
            <a:r>
              <a:rPr lang="ru-RU" dirty="0" smtClean="0"/>
              <a:t>Источники ошибок</a:t>
            </a:r>
          </a:p>
          <a:p>
            <a:r>
              <a:rPr lang="ru-RU" dirty="0" smtClean="0"/>
              <a:t>Построение множественного выравнивания снизу</a:t>
            </a:r>
          </a:p>
          <a:p>
            <a:r>
              <a:rPr lang="ru-RU" dirty="0" smtClean="0"/>
              <a:t>Современные программы</a:t>
            </a:r>
          </a:p>
          <a:p>
            <a:endParaRPr lang="ru-RU" dirty="0"/>
          </a:p>
          <a:p>
            <a:r>
              <a:rPr lang="en-US" b="1" u="sng" dirty="0" err="1" smtClean="0"/>
              <a:t>Pfam</a:t>
            </a:r>
            <a:r>
              <a:rPr lang="en-US" b="1" u="sng" dirty="0" smtClean="0"/>
              <a:t>, CDD</a:t>
            </a:r>
            <a:endParaRPr lang="en-US" b="1" u="sng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3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Биологическая задача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293096"/>
            <a:ext cx="8784976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то есть нам надо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Расставить в последовательностях </a:t>
            </a:r>
            <a:r>
              <a:rPr lang="ru-RU" dirty="0" err="1" smtClean="0"/>
              <a:t>гэпы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Отметить участки гомологии 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692696"/>
            <a:ext cx="9036495" cy="3618984"/>
            <a:chOff x="35496" y="3059668"/>
            <a:chExt cx="9036495" cy="361898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9" t="10243" r="1649" b="50844"/>
            <a:stretch/>
          </p:blipFill>
          <p:spPr bwMode="auto">
            <a:xfrm>
              <a:off x="35496" y="3718089"/>
              <a:ext cx="9036495" cy="2213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авая фигурная скобка 3"/>
            <p:cNvSpPr/>
            <p:nvPr/>
          </p:nvSpPr>
          <p:spPr>
            <a:xfrm rot="5400000">
              <a:off x="1467845" y="4501308"/>
              <a:ext cx="306032" cy="3165975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авая фигурная скобка 5"/>
            <p:cNvSpPr/>
            <p:nvPr/>
          </p:nvSpPr>
          <p:spPr>
            <a:xfrm rot="5400000">
              <a:off x="4959044" y="5832268"/>
              <a:ext cx="306032" cy="504055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авая фигурная скобка 6"/>
            <p:cNvSpPr/>
            <p:nvPr/>
          </p:nvSpPr>
          <p:spPr>
            <a:xfrm rot="5400000">
              <a:off x="7551332" y="4824156"/>
              <a:ext cx="306032" cy="2520279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авая фигурная скобка 7"/>
            <p:cNvSpPr/>
            <p:nvPr/>
          </p:nvSpPr>
          <p:spPr>
            <a:xfrm rot="16200000">
              <a:off x="3878926" y="2753926"/>
              <a:ext cx="306032" cy="1656182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авая фигурная скобка 8"/>
            <p:cNvSpPr/>
            <p:nvPr/>
          </p:nvSpPr>
          <p:spPr>
            <a:xfrm rot="16200000">
              <a:off x="5787139" y="3077961"/>
              <a:ext cx="306032" cy="1008111"/>
            </a:xfrm>
            <a:prstGeom prst="rightBrace">
              <a:avLst>
                <a:gd name="adj1" fmla="val 109452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43558" y="6309320"/>
              <a:ext cx="4984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кластеры, где есть гомология между остатками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27784" y="3059668"/>
              <a:ext cx="4591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участки, где гомологии между остатками нет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7346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Разумеется,</a:t>
            </a:r>
            <a:br>
              <a:rPr lang="ru-RU" sz="4800" dirty="0" smtClean="0"/>
            </a:br>
            <a:r>
              <a:rPr lang="ru-RU" sz="4800" dirty="0" smtClean="0"/>
              <a:t>никакая программа окончательного ответа</a:t>
            </a:r>
            <a:br>
              <a:rPr lang="ru-RU" sz="4800" dirty="0" smtClean="0"/>
            </a:br>
            <a:r>
              <a:rPr lang="ru-RU" sz="4800" dirty="0" smtClean="0"/>
              <a:t>о гомологии остатков не даст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То есть никакая программа не может построить множественное выравнивание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752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27412"/>
          </a:xfrm>
        </p:spPr>
        <p:txBody>
          <a:bodyPr/>
          <a:lstStyle/>
          <a:p>
            <a:r>
              <a:rPr lang="ru-RU" dirty="0" smtClean="0"/>
              <a:t>Постановка биологической задачи</a:t>
            </a:r>
            <a:endParaRPr lang="ru-RU" dirty="0"/>
          </a:p>
          <a:p>
            <a:r>
              <a:rPr lang="ru-RU" b="1" u="sng" dirty="0" smtClean="0"/>
              <a:t>Постановка математической задачи</a:t>
            </a:r>
          </a:p>
          <a:p>
            <a:r>
              <a:rPr lang="ru-RU" dirty="0" smtClean="0"/>
              <a:t>Почему задача не решается </a:t>
            </a:r>
            <a:r>
              <a:rPr lang="en-US" dirty="0" smtClean="0"/>
              <a:t>“</a:t>
            </a:r>
            <a:r>
              <a:rPr lang="ru-RU" dirty="0" smtClean="0"/>
              <a:t>в лоб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Понятие эвристического алгоритма</a:t>
            </a:r>
          </a:p>
          <a:p>
            <a:r>
              <a:rPr lang="ru-RU" dirty="0"/>
              <a:t>Источники ошибок</a:t>
            </a:r>
          </a:p>
          <a:p>
            <a:r>
              <a:rPr lang="ru-RU" dirty="0" smtClean="0"/>
              <a:t>Построение множественного выравнивания снизу</a:t>
            </a:r>
            <a:endParaRPr lang="en-US" dirty="0" smtClean="0"/>
          </a:p>
          <a:p>
            <a:r>
              <a:rPr lang="ru-RU" dirty="0" smtClean="0"/>
              <a:t>Современные программы</a:t>
            </a:r>
          </a:p>
          <a:p>
            <a:endParaRPr lang="ru-RU" dirty="0"/>
          </a:p>
          <a:p>
            <a:r>
              <a:rPr lang="en-US" dirty="0" err="1" smtClean="0"/>
              <a:t>Pfam</a:t>
            </a:r>
            <a:r>
              <a:rPr lang="en-US" dirty="0" smtClean="0"/>
              <a:t>, CDD</a:t>
            </a:r>
            <a:endParaRPr lang="en-US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821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Математическая 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Дано</a:t>
            </a:r>
            <a:r>
              <a:rPr lang="en-US" dirty="0" smtClean="0"/>
              <a:t>: N </a:t>
            </a:r>
            <a:r>
              <a:rPr lang="ru-RU" dirty="0" smtClean="0"/>
              <a:t>последовательностей</a:t>
            </a:r>
          </a:p>
          <a:p>
            <a:r>
              <a:rPr lang="ru-RU" dirty="0" smtClean="0"/>
              <a:t>Найти: множественное </a:t>
            </a:r>
            <a:r>
              <a:rPr lang="en-US" dirty="0" smtClean="0"/>
              <a:t>“</a:t>
            </a:r>
            <a:r>
              <a:rPr lang="ru-RU" dirty="0" smtClean="0"/>
              <a:t>выравнивание</a:t>
            </a:r>
            <a:r>
              <a:rPr lang="en-US" dirty="0" smtClean="0"/>
              <a:t>”</a:t>
            </a:r>
            <a:r>
              <a:rPr lang="ru-RU" dirty="0" smtClean="0"/>
              <a:t>, то есть расставить </a:t>
            </a:r>
            <a:r>
              <a:rPr lang="ru-RU" dirty="0" err="1" smtClean="0"/>
              <a:t>гэпы</a:t>
            </a:r>
            <a:endParaRPr lang="ru-RU" dirty="0" smtClean="0"/>
          </a:p>
          <a:p>
            <a:r>
              <a:rPr lang="ru-RU" dirty="0" smtClean="0"/>
              <a:t>Как их правильно расставить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t="10243" r="61530" b="50844"/>
          <a:stretch/>
        </p:blipFill>
        <p:spPr bwMode="auto">
          <a:xfrm>
            <a:off x="179512" y="3520066"/>
            <a:ext cx="3377008" cy="221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" t="10377" r="61611" b="52243"/>
          <a:stretch/>
        </p:blipFill>
        <p:spPr bwMode="auto">
          <a:xfrm>
            <a:off x="179512" y="3520066"/>
            <a:ext cx="3351612" cy="21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" t="10527" r="60698" b="50834"/>
          <a:stretch/>
        </p:blipFill>
        <p:spPr bwMode="auto">
          <a:xfrm>
            <a:off x="4067944" y="3530514"/>
            <a:ext cx="3438103" cy="220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48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Математическая 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552728"/>
          </a:xfrm>
        </p:spPr>
        <p:txBody>
          <a:bodyPr>
            <a:normAutofit/>
          </a:bodyPr>
          <a:lstStyle/>
          <a:p>
            <a:r>
              <a:rPr lang="ru-RU" dirty="0" smtClean="0"/>
              <a:t>Можно придумать очень много разных </a:t>
            </a:r>
            <a:r>
              <a:rPr lang="en-US" dirty="0" smtClean="0"/>
              <a:t>“</a:t>
            </a:r>
            <a:r>
              <a:rPr lang="ru-RU" dirty="0" smtClean="0"/>
              <a:t>выравниваний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Надо выбрать наилучшее</a:t>
            </a:r>
          </a:p>
          <a:p>
            <a:r>
              <a:rPr lang="ru-RU" dirty="0" smtClean="0"/>
              <a:t>То есть, нужна некая мера качества конкретного </a:t>
            </a:r>
            <a:r>
              <a:rPr lang="en-US" dirty="0" smtClean="0"/>
              <a:t>“</a:t>
            </a:r>
            <a:r>
              <a:rPr lang="ru-RU" dirty="0" smtClean="0"/>
              <a:t>выравнивания</a:t>
            </a:r>
            <a:r>
              <a:rPr lang="en-US" dirty="0" smtClean="0"/>
              <a:t>”</a:t>
            </a:r>
            <a:r>
              <a:rPr lang="ru-RU" dirty="0" smtClean="0"/>
              <a:t> (</a:t>
            </a:r>
            <a:r>
              <a:rPr lang="en-US" dirty="0" smtClean="0"/>
              <a:t>score)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Надо выбрать выравнивание с наибольшим весом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t="10243" r="61530" b="50844"/>
          <a:stretch/>
        </p:blipFill>
        <p:spPr bwMode="auto">
          <a:xfrm>
            <a:off x="179512" y="3520066"/>
            <a:ext cx="3377008" cy="221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" t="10527" r="60698" b="50834"/>
          <a:stretch/>
        </p:blipFill>
        <p:spPr bwMode="auto">
          <a:xfrm>
            <a:off x="4067944" y="3530514"/>
            <a:ext cx="3438103" cy="220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8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Математическая 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552728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</a:t>
            </a:r>
            <a:r>
              <a:rPr lang="en-US" dirty="0" smtClean="0"/>
              <a:t>: </a:t>
            </a:r>
            <a:r>
              <a:rPr lang="ru-RU" dirty="0"/>
              <a:t>придумать вес для </a:t>
            </a:r>
            <a:r>
              <a:rPr lang="ru-RU" dirty="0" smtClean="0"/>
              <a:t>множественного выравнивания</a:t>
            </a:r>
          </a:p>
          <a:p>
            <a:r>
              <a:rPr lang="ru-RU" dirty="0" smtClean="0"/>
              <a:t>Например: сумма весов всех парных выравниваний, которые можно получить из множественного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t="10243" r="61530" b="50844"/>
          <a:stretch/>
        </p:blipFill>
        <p:spPr bwMode="auto">
          <a:xfrm>
            <a:off x="179512" y="3520066"/>
            <a:ext cx="3377008" cy="221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" t="10527" r="60698" b="50834"/>
          <a:stretch/>
        </p:blipFill>
        <p:spPr bwMode="auto">
          <a:xfrm>
            <a:off x="4067944" y="3530514"/>
            <a:ext cx="3438103" cy="220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83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981</Words>
  <Application>Microsoft Office PowerPoint</Application>
  <PresentationFormat>Экран (4:3)</PresentationFormat>
  <Paragraphs>273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Построение множественных выравниваний</vt:lpstr>
      <vt:lpstr>Презентация PowerPoint</vt:lpstr>
      <vt:lpstr>Биологическая задача</vt:lpstr>
      <vt:lpstr>Биологическая задача</vt:lpstr>
      <vt:lpstr>Разумеется, никакая программа окончательного ответа о гомологии остатков не даст  То есть никакая программа не может построить множественное выравнивание</vt:lpstr>
      <vt:lpstr>Презентация PowerPoint</vt:lpstr>
      <vt:lpstr>Математическая задача</vt:lpstr>
      <vt:lpstr>Математическая задача</vt:lpstr>
      <vt:lpstr>Математическая задача</vt:lpstr>
      <vt:lpstr>Математическая задача</vt:lpstr>
      <vt:lpstr>Математическая задача</vt:lpstr>
      <vt:lpstr>Математическая задача</vt:lpstr>
      <vt:lpstr>Презентация PowerPoint</vt:lpstr>
      <vt:lpstr>Эвристические алгоритмы</vt:lpstr>
      <vt:lpstr>Эвристические алгоритмы</vt:lpstr>
      <vt:lpstr>Ошибки при построении множественного выравнивания возникают так как  1. Математическая задача не эквивалентна биологической 2. Математическая задача решается не точно, а приблизительно</vt:lpstr>
      <vt:lpstr>Презентация PowerPoint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Построение множественного выравнивания</vt:lpstr>
      <vt:lpstr>Презентация PowerPoint</vt:lpstr>
      <vt:lpstr>Современные программы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evgeniy_note</dc:creator>
  <cp:lastModifiedBy>evgeniy_note</cp:lastModifiedBy>
  <cp:revision>99</cp:revision>
  <dcterms:created xsi:type="dcterms:W3CDTF">2014-04-08T04:51:00Z</dcterms:created>
  <dcterms:modified xsi:type="dcterms:W3CDTF">2014-05-06T11:08:57Z</dcterms:modified>
</cp:coreProperties>
</file>